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Lst>
  <p:notesMasterIdLst>
    <p:notesMasterId r:id="rId41"/>
  </p:notesMasterIdLst>
  <p:handoutMasterIdLst>
    <p:handoutMasterId r:id="rId42"/>
  </p:handoutMasterIdLst>
  <p:sldIdLst>
    <p:sldId id="256" r:id="rId8"/>
    <p:sldId id="270" r:id="rId9"/>
    <p:sldId id="257" r:id="rId10"/>
    <p:sldId id="258" r:id="rId11"/>
    <p:sldId id="289" r:id="rId12"/>
    <p:sldId id="259" r:id="rId13"/>
    <p:sldId id="260" r:id="rId14"/>
    <p:sldId id="261" r:id="rId15"/>
    <p:sldId id="262" r:id="rId16"/>
    <p:sldId id="280" r:id="rId17"/>
    <p:sldId id="281" r:id="rId18"/>
    <p:sldId id="267" r:id="rId19"/>
    <p:sldId id="263" r:id="rId20"/>
    <p:sldId id="271" r:id="rId21"/>
    <p:sldId id="272" r:id="rId22"/>
    <p:sldId id="273" r:id="rId23"/>
    <p:sldId id="290" r:id="rId24"/>
    <p:sldId id="291" r:id="rId25"/>
    <p:sldId id="294" r:id="rId26"/>
    <p:sldId id="295" r:id="rId27"/>
    <p:sldId id="296" r:id="rId28"/>
    <p:sldId id="297" r:id="rId29"/>
    <p:sldId id="298" r:id="rId30"/>
    <p:sldId id="299" r:id="rId31"/>
    <p:sldId id="287" r:id="rId32"/>
    <p:sldId id="286" r:id="rId33"/>
    <p:sldId id="285" r:id="rId34"/>
    <p:sldId id="265" r:id="rId35"/>
    <p:sldId id="264" r:id="rId36"/>
    <p:sldId id="275" r:id="rId37"/>
    <p:sldId id="276" r:id="rId38"/>
    <p:sldId id="301" r:id="rId39"/>
    <p:sldId id="269" r:id="rId40"/>
  </p:sldIdLst>
  <p:sldSz cx="9144000" cy="6858000" type="screen4x3"/>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DBEEF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60"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CE5AC4EE-1940-4194-8F00-447A83536C31}" type="datetimeFigureOut">
              <a:rPr kumimoji="1" lang="ja-JP" altLang="en-US" smtClean="0"/>
              <a:t>2015/2/23</a:t>
            </a:fld>
            <a:endParaRPr kumimoji="1" lang="ja-JP" altLang="en-US"/>
          </a:p>
        </p:txBody>
      </p:sp>
      <p:sp>
        <p:nvSpPr>
          <p:cNvPr id="4" name="フッター プレースホルダー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22780744-7DD8-4B9F-8F59-E9667E16CD00}" type="slidenum">
              <a:rPr kumimoji="1" lang="ja-JP" altLang="en-US" smtClean="0"/>
              <a:t>‹#›</a:t>
            </a:fld>
            <a:endParaRPr kumimoji="1" lang="ja-JP" altLang="en-US"/>
          </a:p>
        </p:txBody>
      </p:sp>
    </p:spTree>
    <p:extLst>
      <p:ext uri="{BB962C8B-B14F-4D97-AF65-F5344CB8AC3E}">
        <p14:creationId xmlns:p14="http://schemas.microsoft.com/office/powerpoint/2010/main" val="2583882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45AEB59-47ED-4C20-A9D0-26FFB08BF640}" type="datetimeFigureOut">
              <a:rPr kumimoji="1" lang="ja-JP" altLang="en-US" smtClean="0"/>
              <a:t>2015/2/23</a:t>
            </a:fld>
            <a:endParaRPr kumimoji="1" lang="ja-JP" altLang="en-US"/>
          </a:p>
        </p:txBody>
      </p:sp>
      <p:sp>
        <p:nvSpPr>
          <p:cNvPr id="4" name="スライド イメージ プレースホルダー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35AB608-2F49-4D4E-9F25-64E19000E580}" type="slidenum">
              <a:rPr kumimoji="1" lang="ja-JP" altLang="en-US" smtClean="0"/>
              <a:t>‹#›</a:t>
            </a:fld>
            <a:endParaRPr kumimoji="1" lang="ja-JP" altLang="en-US"/>
          </a:p>
        </p:txBody>
      </p:sp>
    </p:spTree>
    <p:extLst>
      <p:ext uri="{BB962C8B-B14F-4D97-AF65-F5344CB8AC3E}">
        <p14:creationId xmlns:p14="http://schemas.microsoft.com/office/powerpoint/2010/main" val="4458641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F72AA16-2947-4191-8F2C-DA4380D06EDA}" type="datetime1">
              <a:rPr kumimoji="1" lang="ja-JP" altLang="en-US" smtClean="0"/>
              <a:t>2015/2/23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50279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4F4FEF-DD77-4189-A9CC-3DE3253D0BCA}" type="datetime1">
              <a:rPr kumimoji="1" lang="ja-JP" altLang="en-US" smtClean="0"/>
              <a:t>2015/2/23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337867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247F383-5CA4-49F4-B29F-383FE10CCB81}" type="datetime1">
              <a:rPr kumimoji="1" lang="ja-JP" altLang="en-US" smtClean="0"/>
              <a:t>2015/2/23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99602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23743400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8C1C539-9616-4358-B36D-3CAFEB029051}" type="datetime1">
              <a:rPr kumimoji="1" lang="ja-JP" altLang="en-US" smtClean="0"/>
              <a:t>2015/2/23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306736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22F49A1-7C6D-4B0E-A518-B3CB7486B08E}" type="datetime1">
              <a:rPr kumimoji="1" lang="ja-JP" altLang="en-US" smtClean="0"/>
              <a:t>2015/2/23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3742838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5A3733E-B394-48DF-966B-08801DCA1CD0}" type="datetime1">
              <a:rPr kumimoji="1" lang="ja-JP" altLang="en-US" smtClean="0"/>
              <a:t>2015/2/23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222578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16F5C41-C88E-4396-8095-EBD156F2A9D9}" type="datetime1">
              <a:rPr kumimoji="1" lang="ja-JP" altLang="en-US" smtClean="0"/>
              <a:t>2015/2/23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158009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CFFA636-B7B9-4F0D-9C2A-D45A77415BF3}" type="datetime1">
              <a:rPr kumimoji="1" lang="ja-JP" altLang="en-US" smtClean="0"/>
              <a:t>2015/2/23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3341202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309D9ED-153E-4EA8-B413-F054CDE3D523}" type="datetime1">
              <a:rPr kumimoji="1" lang="ja-JP" altLang="en-US" smtClean="0"/>
              <a:t>2015/2/23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371465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76D3BD3-D878-491F-86D0-944AFC7D488B}" type="datetime1">
              <a:rPr kumimoji="1" lang="ja-JP" altLang="en-US" smtClean="0"/>
              <a:t>2015/2/23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109944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70813D1-6210-4568-B25F-38ACA89674B9}" type="datetime1">
              <a:rPr kumimoji="1" lang="ja-JP" altLang="en-US" smtClean="0"/>
              <a:t>2015/2/23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906650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1D90E-48CC-4A8A-91A3-2A856EB9B32B}" type="datetime1">
              <a:rPr kumimoji="1" lang="ja-JP" altLang="en-US" smtClean="0"/>
              <a:t>2015/2/23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15BB1-4DB5-49C4-B006-F90A5681B307}" type="slidenum">
              <a:rPr kumimoji="1" lang="ja-JP" altLang="en-US" smtClean="0"/>
              <a:t>‹#›</a:t>
            </a:fld>
            <a:endParaRPr kumimoji="1" lang="ja-JP" altLang="en-US"/>
          </a:p>
        </p:txBody>
      </p:sp>
    </p:spTree>
    <p:extLst>
      <p:ext uri="{BB962C8B-B14F-4D97-AF65-F5344CB8AC3E}">
        <p14:creationId xmlns:p14="http://schemas.microsoft.com/office/powerpoint/2010/main" val="193811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de-DE" sz="1600">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fontAlgn="base">
              <a:spcBef>
                <a:spcPct val="0"/>
              </a:spcBef>
              <a:spcAft>
                <a:spcPct val="0"/>
              </a:spcAft>
            </a:pPr>
            <a:r>
              <a:rPr kumimoji="0" lang="en-GB" sz="900" b="1" dirty="0" smtClean="0">
                <a:solidFill>
                  <a:srgbClr val="808080"/>
                </a:solidFill>
              </a:rPr>
              <a:t>Karsten Gadow </a:t>
            </a:r>
            <a:r>
              <a:rPr kumimoji="0" lang="en-GB" sz="900" dirty="0" smtClean="0">
                <a:solidFill>
                  <a:srgbClr val="808080"/>
                </a:solidFill>
              </a:rPr>
              <a:t> </a:t>
            </a:r>
            <a:r>
              <a:rPr kumimoji="0" lang="en-GB" sz="900" dirty="0">
                <a:solidFill>
                  <a:srgbClr val="808080"/>
                </a:solidFill>
              </a:rPr>
              <a:t>| </a:t>
            </a:r>
            <a:r>
              <a:rPr kumimoji="0" lang="de-DE" sz="900" dirty="0" smtClean="0">
                <a:solidFill>
                  <a:srgbClr val="000000"/>
                </a:solidFill>
              </a:rPr>
              <a:t>KEK&amp;DESY  EVO Meeting</a:t>
            </a:r>
            <a:r>
              <a:rPr kumimoji="0" lang="en-GB" sz="900" dirty="0" smtClean="0">
                <a:solidFill>
                  <a:srgbClr val="808080"/>
                </a:solidFill>
              </a:rPr>
              <a:t> </a:t>
            </a:r>
            <a:r>
              <a:rPr kumimoji="0" lang="en-GB" sz="900" dirty="0">
                <a:solidFill>
                  <a:srgbClr val="808080"/>
                </a:solidFill>
              </a:rPr>
              <a:t>|  </a:t>
            </a:r>
            <a:r>
              <a:rPr kumimoji="0" lang="en-GB" sz="900" dirty="0" smtClean="0">
                <a:solidFill>
                  <a:srgbClr val="808080"/>
                </a:solidFill>
              </a:rPr>
              <a:t>01.06.2012  </a:t>
            </a:r>
            <a:r>
              <a:rPr kumimoji="0" lang="en-GB" sz="900" dirty="0">
                <a:solidFill>
                  <a:srgbClr val="808080"/>
                </a:solidFill>
              </a:rPr>
              <a:t>|  </a:t>
            </a:r>
            <a:r>
              <a:rPr kumimoji="0" lang="en-GB" sz="900" b="1" dirty="0">
                <a:solidFill>
                  <a:srgbClr val="808080"/>
                </a:solidFill>
              </a:rPr>
              <a:t>Page </a:t>
            </a:r>
            <a:fld id="{ABA098E9-E6EE-44BF-9612-6777A6DF1330}" type="slidenum">
              <a:rPr kumimoji="0" lang="en-GB" sz="900" b="1">
                <a:solidFill>
                  <a:srgbClr val="808080"/>
                </a:solidFill>
              </a:rPr>
              <a:pPr algn="r" fontAlgn="base">
                <a:spcBef>
                  <a:spcPct val="0"/>
                </a:spcBef>
                <a:spcAft>
                  <a:spcPct val="0"/>
                </a:spcAft>
              </a:pPr>
              <a:t>‹#›</a:t>
            </a:fld>
            <a:endParaRPr kumimoji="0" lang="en-GB" sz="900" b="1" dirty="0">
              <a:solidFill>
                <a:srgbClr val="808080"/>
              </a:solidFill>
            </a:endParaRPr>
          </a:p>
        </p:txBody>
      </p:sp>
      <p:pic>
        <p:nvPicPr>
          <p:cNvPr id="401418" name="Picture 10" descr="DESY-Logo-cyan-RGB_ger"/>
          <p:cNvPicPr>
            <a:picLocks noChangeAspect="1" noChangeArrowheads="1"/>
          </p:cNvPicPr>
          <p:nvPr/>
        </p:nvPicPr>
        <p:blipFill>
          <a:blip r:embed="rId3"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de-DE" sz="1600">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fontAlgn="base">
              <a:spcBef>
                <a:spcPct val="0"/>
              </a:spcBef>
              <a:spcAft>
                <a:spcPct val="0"/>
              </a:spcAft>
            </a:pPr>
            <a:r>
              <a:rPr kumimoji="0" lang="en-GB" sz="900" b="1" dirty="0" smtClean="0">
                <a:solidFill>
                  <a:srgbClr val="808080"/>
                </a:solidFill>
              </a:rPr>
              <a:t>Karsten Gadow </a:t>
            </a:r>
            <a:r>
              <a:rPr kumimoji="0" lang="en-GB" sz="900" dirty="0" smtClean="0">
                <a:solidFill>
                  <a:srgbClr val="808080"/>
                </a:solidFill>
              </a:rPr>
              <a:t> </a:t>
            </a:r>
            <a:r>
              <a:rPr kumimoji="0" lang="en-GB" sz="900" dirty="0">
                <a:solidFill>
                  <a:srgbClr val="808080"/>
                </a:solidFill>
              </a:rPr>
              <a:t>| </a:t>
            </a:r>
            <a:r>
              <a:rPr kumimoji="0" lang="de-DE" sz="900" dirty="0" smtClean="0">
                <a:solidFill>
                  <a:srgbClr val="000000"/>
                </a:solidFill>
              </a:rPr>
              <a:t>KEK&amp;DESY  EVO Meeting</a:t>
            </a:r>
            <a:r>
              <a:rPr kumimoji="0" lang="en-GB" sz="900" dirty="0" smtClean="0">
                <a:solidFill>
                  <a:srgbClr val="808080"/>
                </a:solidFill>
              </a:rPr>
              <a:t> </a:t>
            </a:r>
            <a:r>
              <a:rPr kumimoji="0" lang="en-GB" sz="900" dirty="0">
                <a:solidFill>
                  <a:srgbClr val="808080"/>
                </a:solidFill>
              </a:rPr>
              <a:t>|  </a:t>
            </a:r>
            <a:r>
              <a:rPr kumimoji="0" lang="en-GB" sz="900" dirty="0" smtClean="0">
                <a:solidFill>
                  <a:srgbClr val="808080"/>
                </a:solidFill>
              </a:rPr>
              <a:t>01.06.2012  </a:t>
            </a:r>
            <a:r>
              <a:rPr kumimoji="0" lang="en-GB" sz="900" dirty="0">
                <a:solidFill>
                  <a:srgbClr val="808080"/>
                </a:solidFill>
              </a:rPr>
              <a:t>|  </a:t>
            </a:r>
            <a:r>
              <a:rPr kumimoji="0" lang="en-GB" sz="900" b="1" dirty="0">
                <a:solidFill>
                  <a:srgbClr val="808080"/>
                </a:solidFill>
              </a:rPr>
              <a:t>Page </a:t>
            </a:r>
            <a:fld id="{ABA098E9-E6EE-44BF-9612-6777A6DF1330}" type="slidenum">
              <a:rPr kumimoji="0" lang="en-GB" sz="900" b="1">
                <a:solidFill>
                  <a:srgbClr val="808080"/>
                </a:solidFill>
              </a:rPr>
              <a:pPr algn="r" fontAlgn="base">
                <a:spcBef>
                  <a:spcPct val="0"/>
                </a:spcBef>
                <a:spcAft>
                  <a:spcPct val="0"/>
                </a:spcAft>
              </a:pPr>
              <a:t>‹#›</a:t>
            </a:fld>
            <a:endParaRPr kumimoji="0" lang="en-GB" sz="900" b="1" dirty="0">
              <a:solidFill>
                <a:srgbClr val="808080"/>
              </a:solidFill>
            </a:endParaRPr>
          </a:p>
        </p:txBody>
      </p:sp>
      <p:pic>
        <p:nvPicPr>
          <p:cNvPr id="401418" name="Picture 10" descr="DESY-Logo-cyan-RGB_ger"/>
          <p:cNvPicPr>
            <a:picLocks noChangeAspect="1" noChangeArrowheads="1"/>
          </p:cNvPicPr>
          <p:nvPr/>
        </p:nvPicPr>
        <p:blipFill>
          <a:blip r:embed="rId3"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de-DE" sz="1600">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fontAlgn="base">
              <a:spcBef>
                <a:spcPct val="0"/>
              </a:spcBef>
              <a:spcAft>
                <a:spcPct val="0"/>
              </a:spcAft>
            </a:pPr>
            <a:r>
              <a:rPr kumimoji="0" lang="en-GB" sz="900" b="1" dirty="0" smtClean="0">
                <a:solidFill>
                  <a:srgbClr val="808080"/>
                </a:solidFill>
              </a:rPr>
              <a:t>Karsten Gadow </a:t>
            </a:r>
            <a:r>
              <a:rPr kumimoji="0" lang="en-GB" sz="900" dirty="0" smtClean="0">
                <a:solidFill>
                  <a:srgbClr val="808080"/>
                </a:solidFill>
              </a:rPr>
              <a:t> </a:t>
            </a:r>
            <a:r>
              <a:rPr kumimoji="0" lang="en-GB" sz="900" dirty="0">
                <a:solidFill>
                  <a:srgbClr val="808080"/>
                </a:solidFill>
              </a:rPr>
              <a:t>| </a:t>
            </a:r>
            <a:r>
              <a:rPr kumimoji="0" lang="de-DE" sz="900" dirty="0" smtClean="0">
                <a:solidFill>
                  <a:srgbClr val="000000"/>
                </a:solidFill>
              </a:rPr>
              <a:t>KEK&amp;DESY  EVO Meeting</a:t>
            </a:r>
            <a:r>
              <a:rPr kumimoji="0" lang="en-GB" sz="900" dirty="0" smtClean="0">
                <a:solidFill>
                  <a:srgbClr val="808080"/>
                </a:solidFill>
              </a:rPr>
              <a:t> </a:t>
            </a:r>
            <a:r>
              <a:rPr kumimoji="0" lang="en-GB" sz="900" dirty="0">
                <a:solidFill>
                  <a:srgbClr val="808080"/>
                </a:solidFill>
              </a:rPr>
              <a:t>|  </a:t>
            </a:r>
            <a:r>
              <a:rPr kumimoji="0" lang="en-GB" sz="900" dirty="0" smtClean="0">
                <a:solidFill>
                  <a:srgbClr val="808080"/>
                </a:solidFill>
              </a:rPr>
              <a:t>01.06.2012  </a:t>
            </a:r>
            <a:r>
              <a:rPr kumimoji="0" lang="en-GB" sz="900" dirty="0">
                <a:solidFill>
                  <a:srgbClr val="808080"/>
                </a:solidFill>
              </a:rPr>
              <a:t>|  </a:t>
            </a:r>
            <a:r>
              <a:rPr kumimoji="0" lang="en-GB" sz="900" b="1" dirty="0">
                <a:solidFill>
                  <a:srgbClr val="808080"/>
                </a:solidFill>
              </a:rPr>
              <a:t>Page </a:t>
            </a:r>
            <a:fld id="{ABA098E9-E6EE-44BF-9612-6777A6DF1330}" type="slidenum">
              <a:rPr kumimoji="0" lang="en-GB" sz="900" b="1">
                <a:solidFill>
                  <a:srgbClr val="808080"/>
                </a:solidFill>
              </a:rPr>
              <a:pPr algn="r" fontAlgn="base">
                <a:spcBef>
                  <a:spcPct val="0"/>
                </a:spcBef>
                <a:spcAft>
                  <a:spcPct val="0"/>
                </a:spcAft>
              </a:pPr>
              <a:t>‹#›</a:t>
            </a:fld>
            <a:endParaRPr kumimoji="0" lang="en-GB" sz="900" b="1" dirty="0">
              <a:solidFill>
                <a:srgbClr val="808080"/>
              </a:solidFill>
            </a:endParaRPr>
          </a:p>
        </p:txBody>
      </p:sp>
      <p:pic>
        <p:nvPicPr>
          <p:cNvPr id="401418" name="Picture 10" descr="DESY-Logo-cyan-RGB_ger"/>
          <p:cNvPicPr>
            <a:picLocks noChangeAspect="1" noChangeArrowheads="1"/>
          </p:cNvPicPr>
          <p:nvPr/>
        </p:nvPicPr>
        <p:blipFill>
          <a:blip r:embed="rId3"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de-DE" sz="1600">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fontAlgn="base">
              <a:spcBef>
                <a:spcPct val="0"/>
              </a:spcBef>
              <a:spcAft>
                <a:spcPct val="0"/>
              </a:spcAft>
            </a:pPr>
            <a:r>
              <a:rPr kumimoji="0" lang="en-GB" sz="900" b="1" dirty="0" smtClean="0">
                <a:solidFill>
                  <a:srgbClr val="808080"/>
                </a:solidFill>
              </a:rPr>
              <a:t>Karsten Gadow </a:t>
            </a:r>
            <a:r>
              <a:rPr kumimoji="0" lang="en-GB" sz="900" dirty="0" smtClean="0">
                <a:solidFill>
                  <a:srgbClr val="808080"/>
                </a:solidFill>
              </a:rPr>
              <a:t> </a:t>
            </a:r>
            <a:r>
              <a:rPr kumimoji="0" lang="en-GB" sz="900" dirty="0">
                <a:solidFill>
                  <a:srgbClr val="808080"/>
                </a:solidFill>
              </a:rPr>
              <a:t>| </a:t>
            </a:r>
            <a:r>
              <a:rPr kumimoji="0" lang="de-DE" sz="900" dirty="0" smtClean="0">
                <a:solidFill>
                  <a:srgbClr val="000000"/>
                </a:solidFill>
              </a:rPr>
              <a:t>KEK&amp;DESY  EVO Meeting</a:t>
            </a:r>
            <a:r>
              <a:rPr kumimoji="0" lang="en-GB" sz="900" dirty="0" smtClean="0">
                <a:solidFill>
                  <a:srgbClr val="808080"/>
                </a:solidFill>
              </a:rPr>
              <a:t> </a:t>
            </a:r>
            <a:r>
              <a:rPr kumimoji="0" lang="en-GB" sz="900" dirty="0">
                <a:solidFill>
                  <a:srgbClr val="808080"/>
                </a:solidFill>
              </a:rPr>
              <a:t>|  </a:t>
            </a:r>
            <a:r>
              <a:rPr kumimoji="0" lang="en-GB" sz="900" dirty="0" smtClean="0">
                <a:solidFill>
                  <a:srgbClr val="808080"/>
                </a:solidFill>
              </a:rPr>
              <a:t>01.06.2012  </a:t>
            </a:r>
            <a:r>
              <a:rPr kumimoji="0" lang="en-GB" sz="900" dirty="0">
                <a:solidFill>
                  <a:srgbClr val="808080"/>
                </a:solidFill>
              </a:rPr>
              <a:t>|  </a:t>
            </a:r>
            <a:r>
              <a:rPr kumimoji="0" lang="en-GB" sz="900" b="1" dirty="0">
                <a:solidFill>
                  <a:srgbClr val="808080"/>
                </a:solidFill>
              </a:rPr>
              <a:t>Page </a:t>
            </a:r>
            <a:fld id="{ABA098E9-E6EE-44BF-9612-6777A6DF1330}" type="slidenum">
              <a:rPr kumimoji="0" lang="en-GB" sz="900" b="1">
                <a:solidFill>
                  <a:srgbClr val="808080"/>
                </a:solidFill>
              </a:rPr>
              <a:pPr algn="r" fontAlgn="base">
                <a:spcBef>
                  <a:spcPct val="0"/>
                </a:spcBef>
                <a:spcAft>
                  <a:spcPct val="0"/>
                </a:spcAft>
              </a:pPr>
              <a:t>‹#›</a:t>
            </a:fld>
            <a:endParaRPr kumimoji="0" lang="en-GB" sz="900" b="1" dirty="0">
              <a:solidFill>
                <a:srgbClr val="808080"/>
              </a:solidFill>
            </a:endParaRPr>
          </a:p>
        </p:txBody>
      </p:sp>
      <p:pic>
        <p:nvPicPr>
          <p:cNvPr id="401418" name="Picture 10" descr="DESY-Logo-cyan-RGB_ger"/>
          <p:cNvPicPr>
            <a:picLocks noChangeAspect="1" noChangeArrowheads="1"/>
          </p:cNvPicPr>
          <p:nvPr/>
        </p:nvPicPr>
        <p:blipFill>
          <a:blip r:embed="rId3"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de-DE" sz="1600">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fontAlgn="base">
              <a:spcBef>
                <a:spcPct val="0"/>
              </a:spcBef>
              <a:spcAft>
                <a:spcPct val="0"/>
              </a:spcAft>
            </a:pPr>
            <a:r>
              <a:rPr kumimoji="0" lang="en-GB" sz="900" b="1" dirty="0" smtClean="0">
                <a:solidFill>
                  <a:srgbClr val="808080"/>
                </a:solidFill>
              </a:rPr>
              <a:t>Karsten Gadow </a:t>
            </a:r>
            <a:r>
              <a:rPr kumimoji="0" lang="en-GB" sz="900" dirty="0" smtClean="0">
                <a:solidFill>
                  <a:srgbClr val="808080"/>
                </a:solidFill>
              </a:rPr>
              <a:t> </a:t>
            </a:r>
            <a:r>
              <a:rPr kumimoji="0" lang="en-GB" sz="900" dirty="0">
                <a:solidFill>
                  <a:srgbClr val="808080"/>
                </a:solidFill>
              </a:rPr>
              <a:t>| </a:t>
            </a:r>
            <a:r>
              <a:rPr kumimoji="0" lang="de-DE" sz="900" dirty="0" smtClean="0">
                <a:solidFill>
                  <a:srgbClr val="000000"/>
                </a:solidFill>
              </a:rPr>
              <a:t>KEK&amp;DESY  EVO Meeting</a:t>
            </a:r>
            <a:r>
              <a:rPr kumimoji="0" lang="en-GB" sz="900" dirty="0" smtClean="0">
                <a:solidFill>
                  <a:srgbClr val="808080"/>
                </a:solidFill>
              </a:rPr>
              <a:t> </a:t>
            </a:r>
            <a:r>
              <a:rPr kumimoji="0" lang="en-GB" sz="900" dirty="0">
                <a:solidFill>
                  <a:srgbClr val="808080"/>
                </a:solidFill>
              </a:rPr>
              <a:t>|  </a:t>
            </a:r>
            <a:r>
              <a:rPr kumimoji="0" lang="en-GB" sz="900" dirty="0" smtClean="0">
                <a:solidFill>
                  <a:srgbClr val="808080"/>
                </a:solidFill>
              </a:rPr>
              <a:t>01.06.2012  </a:t>
            </a:r>
            <a:r>
              <a:rPr kumimoji="0" lang="en-GB" sz="900" dirty="0">
                <a:solidFill>
                  <a:srgbClr val="808080"/>
                </a:solidFill>
              </a:rPr>
              <a:t>|  </a:t>
            </a:r>
            <a:r>
              <a:rPr kumimoji="0" lang="en-GB" sz="900" b="1" dirty="0">
                <a:solidFill>
                  <a:srgbClr val="808080"/>
                </a:solidFill>
              </a:rPr>
              <a:t>Page </a:t>
            </a:r>
            <a:fld id="{ABA098E9-E6EE-44BF-9612-6777A6DF1330}" type="slidenum">
              <a:rPr kumimoji="0" lang="en-GB" sz="900" b="1">
                <a:solidFill>
                  <a:srgbClr val="808080"/>
                </a:solidFill>
              </a:rPr>
              <a:pPr algn="r" fontAlgn="base">
                <a:spcBef>
                  <a:spcPct val="0"/>
                </a:spcBef>
                <a:spcAft>
                  <a:spcPct val="0"/>
                </a:spcAft>
              </a:pPr>
              <a:t>‹#›</a:t>
            </a:fld>
            <a:endParaRPr kumimoji="0" lang="en-GB" sz="900" b="1" dirty="0">
              <a:solidFill>
                <a:srgbClr val="808080"/>
              </a:solidFill>
            </a:endParaRPr>
          </a:p>
        </p:txBody>
      </p:sp>
      <p:pic>
        <p:nvPicPr>
          <p:cNvPr id="401418" name="Picture 10" descr="DESY-Logo-cyan-RGB_ger"/>
          <p:cNvPicPr>
            <a:picLocks noChangeAspect="1" noChangeArrowheads="1"/>
          </p:cNvPicPr>
          <p:nvPr/>
        </p:nvPicPr>
        <p:blipFill>
          <a:blip r:embed="rId3"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de-DE" sz="1600">
              <a:solidFill>
                <a:srgbClr val="000000"/>
              </a:solidFill>
            </a:endParaRPr>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fontAlgn="base">
              <a:spcBef>
                <a:spcPct val="0"/>
              </a:spcBef>
              <a:spcAft>
                <a:spcPct val="0"/>
              </a:spcAft>
            </a:pPr>
            <a:r>
              <a:rPr kumimoji="0" lang="en-GB" sz="900" b="1" dirty="0" smtClean="0">
                <a:solidFill>
                  <a:srgbClr val="808080"/>
                </a:solidFill>
              </a:rPr>
              <a:t>Karsten Gadow </a:t>
            </a:r>
            <a:r>
              <a:rPr kumimoji="0" lang="en-GB" sz="900" dirty="0" smtClean="0">
                <a:solidFill>
                  <a:srgbClr val="808080"/>
                </a:solidFill>
              </a:rPr>
              <a:t> </a:t>
            </a:r>
            <a:r>
              <a:rPr kumimoji="0" lang="en-GB" sz="900" dirty="0">
                <a:solidFill>
                  <a:srgbClr val="808080"/>
                </a:solidFill>
              </a:rPr>
              <a:t>| </a:t>
            </a:r>
            <a:r>
              <a:rPr kumimoji="0" lang="de-DE" sz="900" dirty="0" smtClean="0">
                <a:solidFill>
                  <a:srgbClr val="000000"/>
                </a:solidFill>
              </a:rPr>
              <a:t>KEK&amp;DESY  EVO Meeting</a:t>
            </a:r>
            <a:r>
              <a:rPr kumimoji="0" lang="en-GB" sz="900" dirty="0" smtClean="0">
                <a:solidFill>
                  <a:srgbClr val="808080"/>
                </a:solidFill>
              </a:rPr>
              <a:t> </a:t>
            </a:r>
            <a:r>
              <a:rPr kumimoji="0" lang="en-GB" sz="900" dirty="0">
                <a:solidFill>
                  <a:srgbClr val="808080"/>
                </a:solidFill>
              </a:rPr>
              <a:t>|  </a:t>
            </a:r>
            <a:r>
              <a:rPr kumimoji="0" lang="en-GB" sz="900" dirty="0" smtClean="0">
                <a:solidFill>
                  <a:srgbClr val="808080"/>
                </a:solidFill>
              </a:rPr>
              <a:t>01.06.2012  </a:t>
            </a:r>
            <a:r>
              <a:rPr kumimoji="0" lang="en-GB" sz="900" dirty="0">
                <a:solidFill>
                  <a:srgbClr val="808080"/>
                </a:solidFill>
              </a:rPr>
              <a:t>|  </a:t>
            </a:r>
            <a:r>
              <a:rPr kumimoji="0" lang="en-GB" sz="900" b="1" dirty="0">
                <a:solidFill>
                  <a:srgbClr val="808080"/>
                </a:solidFill>
              </a:rPr>
              <a:t>Page </a:t>
            </a:r>
            <a:fld id="{ABA098E9-E6EE-44BF-9612-6777A6DF1330}" type="slidenum">
              <a:rPr kumimoji="0" lang="en-GB" sz="900" b="1">
                <a:solidFill>
                  <a:srgbClr val="808080"/>
                </a:solidFill>
              </a:rPr>
              <a:pPr algn="r" fontAlgn="base">
                <a:spcBef>
                  <a:spcPct val="0"/>
                </a:spcBef>
                <a:spcAft>
                  <a:spcPct val="0"/>
                </a:spcAft>
              </a:pPr>
              <a:t>‹#›</a:t>
            </a:fld>
            <a:endParaRPr kumimoji="0" lang="en-GB" sz="900" b="1" dirty="0">
              <a:solidFill>
                <a:srgbClr val="808080"/>
              </a:solidFill>
            </a:endParaRPr>
          </a:p>
        </p:txBody>
      </p:sp>
      <p:pic>
        <p:nvPicPr>
          <p:cNvPr id="401418" name="Picture 10" descr="DESY-Logo-cyan-RGB_ger"/>
          <p:cNvPicPr>
            <a:picLocks noChangeAspect="1" noChangeArrowheads="1"/>
          </p:cNvPicPr>
          <p:nvPr/>
        </p:nvPicPr>
        <p:blipFill>
          <a:blip r:embed="rId3"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44008" y="1412776"/>
            <a:ext cx="3672408" cy="2589387"/>
          </a:xfrm>
        </p:spPr>
        <p:txBody>
          <a:bodyPr>
            <a:normAutofit fontScale="90000"/>
          </a:bodyPr>
          <a:lstStyle/>
          <a:p>
            <a:pPr algn="l"/>
            <a:r>
              <a:rPr kumimoji="1" lang="en-US" altLang="ja-JP" dirty="0" smtClean="0">
                <a:solidFill>
                  <a:srgbClr val="002060"/>
                </a:solidFill>
              </a:rPr>
              <a:t>Interaction</a:t>
            </a:r>
            <a:br>
              <a:rPr kumimoji="1" lang="en-US" altLang="ja-JP" dirty="0" smtClean="0">
                <a:solidFill>
                  <a:srgbClr val="002060"/>
                </a:solidFill>
              </a:rPr>
            </a:br>
            <a:r>
              <a:rPr lang="en-US" altLang="ja-JP" dirty="0" smtClean="0">
                <a:solidFill>
                  <a:srgbClr val="002060"/>
                </a:solidFill>
              </a:rPr>
              <a:t>Region</a:t>
            </a:r>
            <a:br>
              <a:rPr lang="en-US" altLang="ja-JP" dirty="0" smtClean="0">
                <a:solidFill>
                  <a:srgbClr val="002060"/>
                </a:solidFill>
              </a:rPr>
            </a:br>
            <a:r>
              <a:rPr lang="en-US" altLang="ja-JP" dirty="0" smtClean="0">
                <a:solidFill>
                  <a:srgbClr val="002060"/>
                </a:solidFill>
              </a:rPr>
              <a:t>Mechanicals</a:t>
            </a:r>
            <a:r>
              <a:rPr kumimoji="1" lang="en-US" altLang="ja-JP" dirty="0" smtClean="0">
                <a:solidFill>
                  <a:srgbClr val="002060"/>
                </a:solidFill>
              </a:rPr>
              <a:t/>
            </a:r>
            <a:br>
              <a:rPr kumimoji="1" lang="en-US" altLang="ja-JP" dirty="0" smtClean="0">
                <a:solidFill>
                  <a:srgbClr val="002060"/>
                </a:solidFill>
              </a:rPr>
            </a:br>
            <a:r>
              <a:rPr kumimoji="1" lang="en-US" altLang="ja-JP" dirty="0" smtClean="0">
                <a:solidFill>
                  <a:srgbClr val="002060"/>
                </a:solidFill>
              </a:rPr>
              <a:t>Overview</a:t>
            </a:r>
            <a:endParaRPr kumimoji="1" lang="ja-JP" altLang="en-US" dirty="0">
              <a:solidFill>
                <a:srgbClr val="002060"/>
              </a:solidFill>
            </a:endParaRPr>
          </a:p>
        </p:txBody>
      </p:sp>
      <p:sp>
        <p:nvSpPr>
          <p:cNvPr id="3" name="サブタイトル 2"/>
          <p:cNvSpPr>
            <a:spLocks noGrp="1"/>
          </p:cNvSpPr>
          <p:nvPr>
            <p:ph type="subTitle" idx="1"/>
          </p:nvPr>
        </p:nvSpPr>
        <p:spPr>
          <a:xfrm>
            <a:off x="4716016" y="4255495"/>
            <a:ext cx="4320480" cy="2376264"/>
          </a:xfrm>
        </p:spPr>
        <p:txBody>
          <a:bodyPr>
            <a:normAutofit fontScale="55000" lnSpcReduction="20000"/>
          </a:bodyPr>
          <a:lstStyle/>
          <a:p>
            <a:pPr algn="l"/>
            <a:r>
              <a:rPr kumimoji="1" lang="en-US" altLang="ja-JP" dirty="0" smtClean="0">
                <a:solidFill>
                  <a:schemeClr val="tx1"/>
                </a:solidFill>
              </a:rPr>
              <a:t>20</a:t>
            </a:r>
            <a:r>
              <a:rPr kumimoji="1" lang="en-US" altLang="ja-JP" baseline="30000" dirty="0" smtClean="0">
                <a:solidFill>
                  <a:schemeClr val="tx1"/>
                </a:solidFill>
              </a:rPr>
              <a:t>th</a:t>
            </a:r>
            <a:r>
              <a:rPr kumimoji="1" lang="en-US" altLang="ja-JP" dirty="0" smtClean="0">
                <a:solidFill>
                  <a:schemeClr val="tx1"/>
                </a:solidFill>
              </a:rPr>
              <a:t> KEKB Accelerator Review Committee</a:t>
            </a:r>
          </a:p>
          <a:p>
            <a:pPr algn="l"/>
            <a:r>
              <a:rPr lang="en-US" altLang="ja-JP" dirty="0" smtClean="0">
                <a:solidFill>
                  <a:schemeClr val="tx1"/>
                </a:solidFill>
              </a:rPr>
              <a:t>KEK, 23-25 February 2015</a:t>
            </a:r>
          </a:p>
          <a:p>
            <a:pPr algn="l"/>
            <a:r>
              <a:rPr kumimoji="1" lang="en-US" altLang="ja-JP" dirty="0" smtClean="0">
                <a:solidFill>
                  <a:schemeClr val="tx1"/>
                </a:solidFill>
              </a:rPr>
              <a:t>Ken-ichi Kanazawa</a:t>
            </a:r>
          </a:p>
          <a:p>
            <a:pPr algn="l"/>
            <a:r>
              <a:rPr lang="en-US" altLang="ja-JP" dirty="0" smtClean="0">
                <a:solidFill>
                  <a:schemeClr val="tx1"/>
                </a:solidFill>
              </a:rPr>
              <a:t>for</a:t>
            </a:r>
            <a:endParaRPr kumimoji="1" lang="en-US" altLang="ja-JP" dirty="0" smtClean="0">
              <a:solidFill>
                <a:schemeClr val="tx1"/>
              </a:solidFill>
            </a:endParaRPr>
          </a:p>
          <a:p>
            <a:pPr algn="l"/>
            <a:r>
              <a:rPr lang="en-US" altLang="ja-JP" dirty="0">
                <a:solidFill>
                  <a:schemeClr val="tx1"/>
                </a:solidFill>
              </a:rPr>
              <a:t>KEKB Vacuum Group</a:t>
            </a:r>
          </a:p>
          <a:p>
            <a:pPr algn="l"/>
            <a:r>
              <a:rPr lang="en-US" altLang="ja-JP" dirty="0">
                <a:solidFill>
                  <a:schemeClr val="tx1"/>
                </a:solidFill>
              </a:rPr>
              <a:t>IR Technical Meeting Member</a:t>
            </a:r>
          </a:p>
          <a:p>
            <a:pPr algn="l"/>
            <a:r>
              <a:rPr lang="en-US" altLang="ja-JP" dirty="0">
                <a:solidFill>
                  <a:schemeClr val="tx1"/>
                </a:solidFill>
              </a:rPr>
              <a:t>IR Installation Meeting Member</a:t>
            </a:r>
          </a:p>
          <a:p>
            <a:pPr algn="l"/>
            <a:r>
              <a:rPr lang="en-US" altLang="ja-JP" dirty="0">
                <a:solidFill>
                  <a:schemeClr val="tx1"/>
                </a:solidFill>
              </a:rPr>
              <a:t>SVD/IR Mechanics Meeting Member</a:t>
            </a:r>
          </a:p>
        </p:txBody>
      </p:sp>
      <p:pic>
        <p:nvPicPr>
          <p:cNvPr id="4" name="Picture 5" descr="keklogo.jpg                                                    000021EEMacintosh HD                   B191BFF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2543" y="317491"/>
            <a:ext cx="1537335" cy="971550"/>
          </a:xfrm>
          <a:prstGeom prst="rect">
            <a:avLst/>
          </a:prstGeom>
          <a:noFill/>
          <a:ln w="9525">
            <a:noFill/>
            <a:miter lim="800000"/>
            <a:headEnd/>
            <a:tailEnd/>
          </a:ln>
        </p:spPr>
      </p:pic>
      <p:pic>
        <p:nvPicPr>
          <p:cNvPr id="5" name="図 4" descr="c1_new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2" y="404671"/>
            <a:ext cx="1480912" cy="797191"/>
          </a:xfrm>
          <a:prstGeom prst="rect">
            <a:avLst/>
          </a:prstGeom>
          <a:noFill/>
          <a:ln w="9525">
            <a:noFill/>
            <a:miter lim="800000"/>
            <a:headEnd/>
            <a:tailEnd/>
          </a:ln>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179" y="188640"/>
            <a:ext cx="4274057" cy="6459540"/>
          </a:xfrm>
          <a:prstGeom prst="rect">
            <a:avLst/>
          </a:prstGeom>
          <a:effectLst>
            <a:softEdge rad="635000"/>
          </a:effectLst>
        </p:spPr>
      </p:pic>
    </p:spTree>
    <p:extLst>
      <p:ext uri="{BB962C8B-B14F-4D97-AF65-F5344CB8AC3E}">
        <p14:creationId xmlns:p14="http://schemas.microsoft.com/office/powerpoint/2010/main" val="3404672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174656" y="116632"/>
            <a:ext cx="8533876" cy="769441"/>
          </a:xfrm>
          <a:prstGeom prst="rect">
            <a:avLst/>
          </a:prstGeom>
          <a:solidFill>
            <a:srgbClr val="FFFF00"/>
          </a:solidFill>
        </p:spPr>
        <p:txBody>
          <a:bodyPr wrap="square">
            <a:spAutoFit/>
          </a:bodyPr>
          <a:lstStyle/>
          <a:p>
            <a:r>
              <a:rPr lang="en-US" altLang="ja-JP" sz="4400" dirty="0">
                <a:solidFill>
                  <a:srgbClr val="002060"/>
                </a:solidFill>
                <a:cs typeface="+mj-cs"/>
              </a:rPr>
              <a:t>Preparation for Phase </a:t>
            </a:r>
            <a:r>
              <a:rPr lang="en-US" altLang="ja-JP" sz="4400" dirty="0" smtClean="0">
                <a:solidFill>
                  <a:srgbClr val="002060"/>
                </a:solidFill>
                <a:cs typeface="+mj-cs"/>
              </a:rPr>
              <a:t>1 (early 2016)</a:t>
            </a:r>
            <a:endParaRPr lang="ja-JP" altLang="en-US" sz="4400" dirty="0">
              <a:solidFill>
                <a:srgbClr val="002060"/>
              </a:solidFill>
            </a:endParaRPr>
          </a:p>
        </p:txBody>
      </p:sp>
      <p:grpSp>
        <p:nvGrpSpPr>
          <p:cNvPr id="9" name="グループ化 8"/>
          <p:cNvGrpSpPr/>
          <p:nvPr/>
        </p:nvGrpSpPr>
        <p:grpSpPr>
          <a:xfrm>
            <a:off x="1268720" y="4941168"/>
            <a:ext cx="2622742" cy="1784624"/>
            <a:chOff x="1268720" y="4941168"/>
            <a:chExt cx="2622742" cy="1784624"/>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r="-1550"/>
            <a:stretch/>
          </p:blipFill>
          <p:spPr>
            <a:xfrm>
              <a:off x="1268720" y="4941168"/>
              <a:ext cx="2622742" cy="1784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テキスト ボックス 22"/>
            <p:cNvSpPr txBox="1"/>
            <p:nvPr/>
          </p:nvSpPr>
          <p:spPr>
            <a:xfrm>
              <a:off x="2262955" y="5125895"/>
              <a:ext cx="1589726" cy="584775"/>
            </a:xfrm>
            <a:prstGeom prst="rect">
              <a:avLst/>
            </a:prstGeom>
            <a:noFill/>
          </p:spPr>
          <p:txBody>
            <a:bodyPr wrap="square" rtlCol="0">
              <a:spAutoFit/>
            </a:bodyPr>
            <a:lstStyle/>
            <a:p>
              <a:r>
                <a:rPr lang="en-US" altLang="ja-JP" sz="1600" dirty="0" smtClean="0"/>
                <a:t>IP</a:t>
              </a:r>
              <a:r>
                <a:rPr kumimoji="1" lang="en-US" altLang="ja-JP" sz="1600" dirty="0" smtClean="0"/>
                <a:t> shield</a:t>
              </a:r>
            </a:p>
            <a:p>
              <a:r>
                <a:rPr lang="en-US" altLang="ja-JP" sz="1600" dirty="0" smtClean="0"/>
                <a:t>(</a:t>
              </a:r>
              <a:r>
                <a:rPr lang="en-US" altLang="ja-JP" sz="1600" u="sng" dirty="0" smtClean="0"/>
                <a:t>Oct.-Nov. 2015</a:t>
              </a:r>
              <a:r>
                <a:rPr lang="en-US" altLang="ja-JP" sz="1600" dirty="0" smtClean="0"/>
                <a:t>)</a:t>
              </a:r>
              <a:endParaRPr kumimoji="1" lang="ja-JP" altLang="en-US" sz="1600" dirty="0"/>
            </a:p>
          </p:txBody>
        </p:sp>
      </p:grpSp>
      <p:sp>
        <p:nvSpPr>
          <p:cNvPr id="15" name="テキスト ボックス 14"/>
          <p:cNvSpPr txBox="1"/>
          <p:nvPr/>
        </p:nvSpPr>
        <p:spPr>
          <a:xfrm>
            <a:off x="3347863" y="2780928"/>
            <a:ext cx="1961561" cy="584775"/>
          </a:xfrm>
          <a:prstGeom prst="rect">
            <a:avLst/>
          </a:prstGeom>
          <a:solidFill>
            <a:srgbClr val="DBEEF4">
              <a:alpha val="50196"/>
            </a:srgbClr>
          </a:solidFill>
        </p:spPr>
        <p:txBody>
          <a:bodyPr wrap="square" rtlCol="0">
            <a:spAutoFit/>
          </a:bodyPr>
          <a:lstStyle/>
          <a:p>
            <a:r>
              <a:rPr kumimoji="1" lang="en-US" altLang="ja-JP" sz="1600" dirty="0" smtClean="0">
                <a:solidFill>
                  <a:srgbClr val="FFFF00"/>
                </a:solidFill>
              </a:rPr>
              <a:t>LABM: </a:t>
            </a:r>
            <a:r>
              <a:rPr kumimoji="1" lang="en-US" altLang="ja-JP" sz="1600" u="sng" dirty="0" smtClean="0">
                <a:solidFill>
                  <a:srgbClr val="FFFF00"/>
                </a:solidFill>
              </a:rPr>
              <a:t>July</a:t>
            </a:r>
          </a:p>
          <a:p>
            <a:r>
              <a:rPr lang="en-US" altLang="ja-JP" sz="1600" dirty="0" smtClean="0">
                <a:solidFill>
                  <a:srgbClr val="FFFF00"/>
                </a:solidFill>
              </a:rPr>
              <a:t>Beast 2: </a:t>
            </a:r>
            <a:r>
              <a:rPr lang="en-US" altLang="ja-JP" sz="1600" u="sng" dirty="0" smtClean="0">
                <a:solidFill>
                  <a:srgbClr val="FFFF00"/>
                </a:solidFill>
              </a:rPr>
              <a:t>September</a:t>
            </a:r>
            <a:r>
              <a:rPr lang="en-US" altLang="ja-JP" sz="1600" dirty="0" smtClean="0">
                <a:solidFill>
                  <a:srgbClr val="FFFF00"/>
                </a:solidFill>
              </a:rPr>
              <a:t>?</a:t>
            </a:r>
            <a:endParaRPr kumimoji="1" lang="ja-JP" altLang="en-US" sz="1600" dirty="0">
              <a:solidFill>
                <a:srgbClr val="FFFF00"/>
              </a:solidFill>
            </a:endParaRPr>
          </a:p>
        </p:txBody>
      </p:sp>
      <p:grpSp>
        <p:nvGrpSpPr>
          <p:cNvPr id="8" name="グループ化 7"/>
          <p:cNvGrpSpPr/>
          <p:nvPr/>
        </p:nvGrpSpPr>
        <p:grpSpPr>
          <a:xfrm>
            <a:off x="314696" y="1537855"/>
            <a:ext cx="8526483" cy="2297875"/>
            <a:chOff x="314696" y="1537855"/>
            <a:chExt cx="8526483" cy="2297875"/>
          </a:xfrm>
        </p:grpSpPr>
        <p:sp>
          <p:nvSpPr>
            <p:cNvPr id="26" name="フリーフォーム 25"/>
            <p:cNvSpPr/>
            <p:nvPr/>
          </p:nvSpPr>
          <p:spPr>
            <a:xfrm>
              <a:off x="6939523" y="1812342"/>
              <a:ext cx="1900052" cy="1917865"/>
            </a:xfrm>
            <a:custGeom>
              <a:avLst/>
              <a:gdLst>
                <a:gd name="connsiteX0" fmla="*/ 0 w 1900052"/>
                <a:gd name="connsiteY0" fmla="*/ 1911927 h 1917865"/>
                <a:gd name="connsiteX1" fmla="*/ 314696 w 1900052"/>
                <a:gd name="connsiteY1" fmla="*/ 0 h 1917865"/>
                <a:gd name="connsiteX2" fmla="*/ 1900052 w 1900052"/>
                <a:gd name="connsiteY2" fmla="*/ 71252 h 1917865"/>
                <a:gd name="connsiteX3" fmla="*/ 1472540 w 1900052"/>
                <a:gd name="connsiteY3" fmla="*/ 1917865 h 1917865"/>
                <a:gd name="connsiteX4" fmla="*/ 0 w 1900052"/>
                <a:gd name="connsiteY4" fmla="*/ 1911927 h 191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052" h="1917865">
                  <a:moveTo>
                    <a:pt x="0" y="1911927"/>
                  </a:moveTo>
                  <a:lnTo>
                    <a:pt x="314696" y="0"/>
                  </a:lnTo>
                  <a:lnTo>
                    <a:pt x="1900052" y="71252"/>
                  </a:lnTo>
                  <a:lnTo>
                    <a:pt x="1472540" y="1917865"/>
                  </a:lnTo>
                  <a:lnTo>
                    <a:pt x="0" y="1911927"/>
                  </a:lnTo>
                  <a:close/>
                </a:path>
              </a:pathLst>
            </a:cu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6650182" y="1549730"/>
              <a:ext cx="599704" cy="2256312"/>
            </a:xfrm>
            <a:custGeom>
              <a:avLst/>
              <a:gdLst>
                <a:gd name="connsiteX0" fmla="*/ 362197 w 599704"/>
                <a:gd name="connsiteY0" fmla="*/ 0 h 2256312"/>
                <a:gd name="connsiteX1" fmla="*/ 0 w 599704"/>
                <a:gd name="connsiteY1" fmla="*/ 2256312 h 2256312"/>
                <a:gd name="connsiteX2" fmla="*/ 285008 w 599704"/>
                <a:gd name="connsiteY2" fmla="*/ 2238499 h 2256312"/>
                <a:gd name="connsiteX3" fmla="*/ 599704 w 599704"/>
                <a:gd name="connsiteY3" fmla="*/ 279070 h 2256312"/>
                <a:gd name="connsiteX4" fmla="*/ 362197 w 599704"/>
                <a:gd name="connsiteY4" fmla="*/ 0 h 22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04" h="2256312">
                  <a:moveTo>
                    <a:pt x="362197" y="0"/>
                  </a:moveTo>
                  <a:lnTo>
                    <a:pt x="0" y="2256312"/>
                  </a:lnTo>
                  <a:lnTo>
                    <a:pt x="285008" y="2238499"/>
                  </a:lnTo>
                  <a:lnTo>
                    <a:pt x="599704" y="279070"/>
                  </a:lnTo>
                  <a:lnTo>
                    <a:pt x="362197" y="0"/>
                  </a:lnTo>
                  <a:close/>
                </a:path>
              </a:pathLst>
            </a:cu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7006442" y="1537855"/>
              <a:ext cx="1834737" cy="326571"/>
            </a:xfrm>
            <a:custGeom>
              <a:avLst/>
              <a:gdLst>
                <a:gd name="connsiteX0" fmla="*/ 1834737 w 1834737"/>
                <a:gd name="connsiteY0" fmla="*/ 326571 h 326571"/>
                <a:gd name="connsiteX1" fmla="*/ 1496290 w 1834737"/>
                <a:gd name="connsiteY1" fmla="*/ 29688 h 326571"/>
                <a:gd name="connsiteX2" fmla="*/ 0 w 1834737"/>
                <a:gd name="connsiteY2" fmla="*/ 0 h 326571"/>
                <a:gd name="connsiteX3" fmla="*/ 231568 w 1834737"/>
                <a:gd name="connsiteY3" fmla="*/ 267194 h 326571"/>
                <a:gd name="connsiteX4" fmla="*/ 1834737 w 1834737"/>
                <a:gd name="connsiteY4" fmla="*/ 326571 h 32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737" h="326571">
                  <a:moveTo>
                    <a:pt x="1834737" y="326571"/>
                  </a:moveTo>
                  <a:lnTo>
                    <a:pt x="1496290" y="29688"/>
                  </a:lnTo>
                  <a:lnTo>
                    <a:pt x="0" y="0"/>
                  </a:lnTo>
                  <a:lnTo>
                    <a:pt x="231568" y="267194"/>
                  </a:lnTo>
                  <a:lnTo>
                    <a:pt x="1834737" y="326571"/>
                  </a:lnTo>
                  <a:close/>
                </a:path>
              </a:pathLst>
            </a:cu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314696" y="1834738"/>
              <a:ext cx="1983179" cy="1929740"/>
            </a:xfrm>
            <a:custGeom>
              <a:avLst/>
              <a:gdLst>
                <a:gd name="connsiteX0" fmla="*/ 1983179 w 1983179"/>
                <a:gd name="connsiteY0" fmla="*/ 1929740 h 1929740"/>
                <a:gd name="connsiteX1" fmla="*/ 1704109 w 1983179"/>
                <a:gd name="connsiteY1" fmla="*/ 0 h 1929740"/>
                <a:gd name="connsiteX2" fmla="*/ 0 w 1983179"/>
                <a:gd name="connsiteY2" fmla="*/ 23750 h 1929740"/>
                <a:gd name="connsiteX3" fmla="*/ 439387 w 1983179"/>
                <a:gd name="connsiteY3" fmla="*/ 1923802 h 1929740"/>
                <a:gd name="connsiteX4" fmla="*/ 1983179 w 1983179"/>
                <a:gd name="connsiteY4" fmla="*/ 1929740 h 192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179" h="1929740">
                  <a:moveTo>
                    <a:pt x="1983179" y="1929740"/>
                  </a:moveTo>
                  <a:lnTo>
                    <a:pt x="1704109" y="0"/>
                  </a:lnTo>
                  <a:lnTo>
                    <a:pt x="0" y="23750"/>
                  </a:lnTo>
                  <a:lnTo>
                    <a:pt x="439387" y="1923802"/>
                  </a:lnTo>
                  <a:lnTo>
                    <a:pt x="1983179" y="1929740"/>
                  </a:lnTo>
                  <a:close/>
                </a:path>
              </a:pathLst>
            </a:cu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314696" y="1543792"/>
              <a:ext cx="1858488" cy="308759"/>
            </a:xfrm>
            <a:custGeom>
              <a:avLst/>
              <a:gdLst>
                <a:gd name="connsiteX0" fmla="*/ 0 w 1858488"/>
                <a:gd name="connsiteY0" fmla="*/ 308759 h 308759"/>
                <a:gd name="connsiteX1" fmla="*/ 332509 w 1858488"/>
                <a:gd name="connsiteY1" fmla="*/ 17813 h 308759"/>
                <a:gd name="connsiteX2" fmla="*/ 1858488 w 1858488"/>
                <a:gd name="connsiteY2" fmla="*/ 0 h 308759"/>
                <a:gd name="connsiteX3" fmla="*/ 1704109 w 1858488"/>
                <a:gd name="connsiteY3" fmla="*/ 290946 h 308759"/>
                <a:gd name="connsiteX4" fmla="*/ 0 w 1858488"/>
                <a:gd name="connsiteY4" fmla="*/ 308759 h 30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488" h="308759">
                  <a:moveTo>
                    <a:pt x="0" y="308759"/>
                  </a:moveTo>
                  <a:lnTo>
                    <a:pt x="332509" y="17813"/>
                  </a:lnTo>
                  <a:lnTo>
                    <a:pt x="1858488" y="0"/>
                  </a:lnTo>
                  <a:lnTo>
                    <a:pt x="1704109" y="290946"/>
                  </a:lnTo>
                  <a:lnTo>
                    <a:pt x="0" y="308759"/>
                  </a:lnTo>
                  <a:close/>
                </a:path>
              </a:pathLst>
            </a:cu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2024743" y="1549730"/>
              <a:ext cx="486888" cy="2286000"/>
            </a:xfrm>
            <a:custGeom>
              <a:avLst/>
              <a:gdLst>
                <a:gd name="connsiteX0" fmla="*/ 279070 w 486888"/>
                <a:gd name="connsiteY0" fmla="*/ 2274125 h 2286000"/>
                <a:gd name="connsiteX1" fmla="*/ 0 w 486888"/>
                <a:gd name="connsiteY1" fmla="*/ 296883 h 2286000"/>
                <a:gd name="connsiteX2" fmla="*/ 154379 w 486888"/>
                <a:gd name="connsiteY2" fmla="*/ 0 h 2286000"/>
                <a:gd name="connsiteX3" fmla="*/ 486888 w 486888"/>
                <a:gd name="connsiteY3" fmla="*/ 2286000 h 2286000"/>
                <a:gd name="connsiteX4" fmla="*/ 279070 w 486888"/>
                <a:gd name="connsiteY4" fmla="*/ 2274125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888" h="2286000">
                  <a:moveTo>
                    <a:pt x="279070" y="2274125"/>
                  </a:moveTo>
                  <a:lnTo>
                    <a:pt x="0" y="296883"/>
                  </a:lnTo>
                  <a:lnTo>
                    <a:pt x="154379" y="0"/>
                  </a:lnTo>
                  <a:lnTo>
                    <a:pt x="486888" y="2286000"/>
                  </a:lnTo>
                  <a:lnTo>
                    <a:pt x="279070" y="2274125"/>
                  </a:lnTo>
                  <a:close/>
                </a:path>
              </a:pathLst>
            </a:cu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043608" y="2160157"/>
              <a:ext cx="693365" cy="1323439"/>
            </a:xfrm>
            <a:prstGeom prst="rect">
              <a:avLst/>
            </a:prstGeom>
            <a:noFill/>
          </p:spPr>
          <p:txBody>
            <a:bodyPr wrap="square" rtlCol="0">
              <a:spAutoFit/>
            </a:bodyPr>
            <a:lstStyle/>
            <a:p>
              <a:r>
                <a:rPr kumimoji="1" lang="en-US" altLang="ja-JP" sz="1600" dirty="0" smtClean="0">
                  <a:solidFill>
                    <a:srgbClr val="FFC000"/>
                  </a:solidFill>
                </a:rPr>
                <a:t>New shield wall </a:t>
              </a:r>
            </a:p>
            <a:p>
              <a:r>
                <a:rPr kumimoji="1" lang="en-US" altLang="ja-JP" sz="1600" dirty="0" smtClean="0">
                  <a:solidFill>
                    <a:srgbClr val="FFC000"/>
                  </a:solidFill>
                </a:rPr>
                <a:t>(</a:t>
              </a:r>
              <a:r>
                <a:rPr kumimoji="1" lang="en-US" altLang="ja-JP" sz="1600" u="sng" dirty="0" smtClean="0">
                  <a:solidFill>
                    <a:srgbClr val="FFC000"/>
                  </a:solidFill>
                </a:rPr>
                <a:t>Sep. 2015</a:t>
              </a:r>
              <a:r>
                <a:rPr kumimoji="1" lang="en-US" altLang="ja-JP" sz="1600" dirty="0" smtClean="0">
                  <a:solidFill>
                    <a:srgbClr val="FFC000"/>
                  </a:solidFill>
                </a:rPr>
                <a:t>)</a:t>
              </a:r>
              <a:endParaRPr kumimoji="1" lang="ja-JP" altLang="en-US" sz="1600" dirty="0">
                <a:solidFill>
                  <a:srgbClr val="FFC000"/>
                </a:solidFill>
              </a:endParaRPr>
            </a:p>
          </p:txBody>
        </p:sp>
        <p:sp>
          <p:nvSpPr>
            <p:cNvPr id="10" name="テキスト ボックス 9"/>
            <p:cNvSpPr txBox="1"/>
            <p:nvPr/>
          </p:nvSpPr>
          <p:spPr>
            <a:xfrm>
              <a:off x="7577127" y="2160157"/>
              <a:ext cx="693365" cy="1323439"/>
            </a:xfrm>
            <a:prstGeom prst="rect">
              <a:avLst/>
            </a:prstGeom>
            <a:noFill/>
          </p:spPr>
          <p:txBody>
            <a:bodyPr wrap="square" rtlCol="0">
              <a:spAutoFit/>
            </a:bodyPr>
            <a:lstStyle/>
            <a:p>
              <a:r>
                <a:rPr kumimoji="1" lang="en-US" altLang="ja-JP" sz="1600" dirty="0" smtClean="0">
                  <a:solidFill>
                    <a:srgbClr val="FFC000"/>
                  </a:solidFill>
                </a:rPr>
                <a:t>New shield wall </a:t>
              </a:r>
            </a:p>
            <a:p>
              <a:r>
                <a:rPr kumimoji="1" lang="en-US" altLang="ja-JP" sz="1600" dirty="0" smtClean="0">
                  <a:solidFill>
                    <a:srgbClr val="FFC000"/>
                  </a:solidFill>
                </a:rPr>
                <a:t>(</a:t>
              </a:r>
              <a:r>
                <a:rPr kumimoji="1" lang="en-US" altLang="ja-JP" sz="1600" u="sng" dirty="0" smtClean="0">
                  <a:solidFill>
                    <a:srgbClr val="FFC000"/>
                  </a:solidFill>
                </a:rPr>
                <a:t>Sep. 2015</a:t>
              </a:r>
              <a:r>
                <a:rPr kumimoji="1" lang="en-US" altLang="ja-JP" sz="1600" dirty="0" smtClean="0">
                  <a:solidFill>
                    <a:srgbClr val="FFC000"/>
                  </a:solidFill>
                </a:rPr>
                <a:t>)</a:t>
              </a:r>
              <a:endParaRPr kumimoji="1" lang="ja-JP" altLang="en-US" sz="1600" dirty="0">
                <a:solidFill>
                  <a:srgbClr val="FFC000"/>
                </a:solidFill>
              </a:endParaRPr>
            </a:p>
          </p:txBody>
        </p:sp>
      </p:grpSp>
      <p:grpSp>
        <p:nvGrpSpPr>
          <p:cNvPr id="11" name="グループ化 10"/>
          <p:cNvGrpSpPr/>
          <p:nvPr/>
        </p:nvGrpSpPr>
        <p:grpSpPr>
          <a:xfrm>
            <a:off x="1880827" y="764704"/>
            <a:ext cx="5526149" cy="2714142"/>
            <a:chOff x="1880827" y="764704"/>
            <a:chExt cx="5526149" cy="2714142"/>
          </a:xfrm>
        </p:grpSpPr>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60161" y="764704"/>
              <a:ext cx="4190021" cy="1801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テキスト ボックス 11"/>
            <p:cNvSpPr txBox="1"/>
            <p:nvPr/>
          </p:nvSpPr>
          <p:spPr>
            <a:xfrm>
              <a:off x="3779912" y="1701140"/>
              <a:ext cx="1764196" cy="584775"/>
            </a:xfrm>
            <a:prstGeom prst="rect">
              <a:avLst/>
            </a:prstGeom>
            <a:noFill/>
          </p:spPr>
          <p:txBody>
            <a:bodyPr wrap="square" rtlCol="0">
              <a:spAutoFit/>
            </a:bodyPr>
            <a:lstStyle/>
            <a:p>
              <a:r>
                <a:rPr kumimoji="1" lang="en-US" altLang="ja-JP" sz="1600" dirty="0" smtClean="0"/>
                <a:t>Gate shield</a:t>
              </a:r>
            </a:p>
            <a:p>
              <a:r>
                <a:rPr lang="en-US" altLang="ja-JP" sz="1600" dirty="0" smtClean="0"/>
                <a:t>(</a:t>
              </a:r>
              <a:r>
                <a:rPr lang="en-US" altLang="ja-JP" sz="1600" u="sng" dirty="0" smtClean="0"/>
                <a:t>Oct.-Nov. 2015</a:t>
              </a:r>
              <a:r>
                <a:rPr lang="en-US" altLang="ja-JP" sz="1600" dirty="0" smtClean="0"/>
                <a:t>)</a:t>
              </a:r>
              <a:endParaRPr kumimoji="1" lang="ja-JP" altLang="en-US" sz="1600" dirty="0"/>
            </a:p>
          </p:txBody>
        </p:sp>
        <p:cxnSp>
          <p:nvCxnSpPr>
            <p:cNvPr id="27" name="直線コネクタ 26"/>
            <p:cNvCxnSpPr/>
            <p:nvPr/>
          </p:nvCxnSpPr>
          <p:spPr>
            <a:xfrm flipV="1">
              <a:off x="6114622" y="1891245"/>
              <a:ext cx="1292354" cy="2863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06976" y="1891245"/>
              <a:ext cx="0" cy="157328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880827" y="1919884"/>
              <a:ext cx="9513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1898393" y="1905564"/>
              <a:ext cx="1" cy="157328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615488" y="3879261"/>
            <a:ext cx="8093044" cy="699643"/>
            <a:chOff x="615488" y="3879261"/>
            <a:chExt cx="8093044" cy="699643"/>
          </a:xfrm>
        </p:grpSpPr>
        <p:pic>
          <p:nvPicPr>
            <p:cNvPr id="2" name="図 1"/>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a:xfrm>
              <a:off x="3712772" y="3879261"/>
              <a:ext cx="2461142" cy="351176"/>
            </a:xfrm>
            <a:prstGeom prst="rect">
              <a:avLst/>
            </a:prstGeom>
          </p:spPr>
        </p:pic>
        <p:sp>
          <p:nvSpPr>
            <p:cNvPr id="6" name="テキスト ボックス 5"/>
            <p:cNvSpPr txBox="1"/>
            <p:nvPr/>
          </p:nvSpPr>
          <p:spPr>
            <a:xfrm>
              <a:off x="615488" y="4240350"/>
              <a:ext cx="8093044" cy="338554"/>
            </a:xfrm>
            <a:prstGeom prst="rect">
              <a:avLst/>
            </a:prstGeom>
            <a:solidFill>
              <a:srgbClr val="FFFF00">
                <a:alpha val="50196"/>
              </a:srgbClr>
            </a:solidFill>
          </p:spPr>
          <p:txBody>
            <a:bodyPr wrap="square" rtlCol="0">
              <a:spAutoFit/>
            </a:bodyPr>
            <a:lstStyle/>
            <a:p>
              <a:r>
                <a:rPr kumimoji="1" lang="en-US" altLang="ja-JP" sz="1600" dirty="0" smtClean="0">
                  <a:solidFill>
                    <a:srgbClr val="002060"/>
                  </a:solidFill>
                </a:rPr>
                <a:t>All beam pipes will be installed and connected till </a:t>
              </a:r>
              <a:r>
                <a:rPr kumimoji="1" lang="en-US" altLang="ja-JP" sz="1600" u="sng" dirty="0" smtClean="0">
                  <a:solidFill>
                    <a:srgbClr val="002060"/>
                  </a:solidFill>
                </a:rPr>
                <a:t>the end of June</a:t>
              </a:r>
              <a:r>
                <a:rPr kumimoji="1" lang="en-US" altLang="ja-JP" sz="1600" dirty="0" smtClean="0">
                  <a:solidFill>
                    <a:srgbClr val="002060"/>
                  </a:solidFill>
                </a:rPr>
                <a:t>, and will be pumped down.</a:t>
              </a:r>
              <a:endParaRPr kumimoji="1" lang="ja-JP" altLang="en-US" sz="1600" dirty="0">
                <a:solidFill>
                  <a:srgbClr val="002060"/>
                </a:solidFill>
              </a:endParaRPr>
            </a:p>
          </p:txBody>
        </p:sp>
      </p:grpSp>
      <p:sp>
        <p:nvSpPr>
          <p:cNvPr id="14" name="スライド番号プレースホルダー 13"/>
          <p:cNvSpPr>
            <a:spLocks noGrp="1"/>
          </p:cNvSpPr>
          <p:nvPr>
            <p:ph type="sldNum" sz="quarter" idx="12"/>
          </p:nvPr>
        </p:nvSpPr>
        <p:spPr/>
        <p:txBody>
          <a:bodyPr/>
          <a:lstStyle/>
          <a:p>
            <a:fld id="{5FC15BB1-4DB5-49C4-B006-F90A5681B307}" type="slidenum">
              <a:rPr kumimoji="1" lang="ja-JP" altLang="en-US" smtClean="0"/>
              <a:t>10</a:t>
            </a:fld>
            <a:endParaRPr kumimoji="1" lang="ja-JP" altLang="en-US"/>
          </a:p>
        </p:txBody>
      </p:sp>
    </p:spTree>
    <p:extLst>
      <p:ext uri="{BB962C8B-B14F-4D97-AF65-F5344CB8AC3E}">
        <p14:creationId xmlns:p14="http://schemas.microsoft.com/office/powerpoint/2010/main" val="16289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en-US" altLang="ja-JP" sz="2000" dirty="0" smtClean="0"/>
              <a:t>Preparation for Phase 1</a:t>
            </a:r>
            <a:br>
              <a:rPr kumimoji="1" lang="en-US" altLang="ja-JP" sz="2000" dirty="0" smtClean="0"/>
            </a:br>
            <a:r>
              <a:rPr kumimoji="1" lang="en-US" altLang="ja-JP" sz="3200" dirty="0" smtClean="0"/>
              <a:t>Reinforcemen</a:t>
            </a:r>
            <a:r>
              <a:rPr lang="en-US" altLang="ja-JP" sz="3200" dirty="0" smtClean="0"/>
              <a:t>t of IP1 chamber</a:t>
            </a:r>
            <a:endParaRPr kumimoji="1" lang="ja-JP" altLang="en-US" sz="3200" dirty="0"/>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76" t="17077" r="2661" b="17457"/>
          <a:stretch/>
        </p:blipFill>
        <p:spPr>
          <a:xfrm>
            <a:off x="297941" y="2492896"/>
            <a:ext cx="8620125" cy="4200525"/>
          </a:xfrm>
        </p:spPr>
      </p:pic>
      <p:sp>
        <p:nvSpPr>
          <p:cNvPr id="5" name="テキスト ボックス 4"/>
          <p:cNvSpPr txBox="1"/>
          <p:nvPr/>
        </p:nvSpPr>
        <p:spPr>
          <a:xfrm>
            <a:off x="512821" y="1484784"/>
            <a:ext cx="7097970" cy="1200329"/>
          </a:xfrm>
          <a:prstGeom prst="rect">
            <a:avLst/>
          </a:prstGeom>
          <a:noFill/>
        </p:spPr>
        <p:txBody>
          <a:bodyPr wrap="square" rtlCol="0">
            <a:spAutoFit/>
          </a:bodyPr>
          <a:lstStyle/>
          <a:p>
            <a:r>
              <a:rPr kumimoji="1" lang="en-US" altLang="ja-JP" dirty="0" smtClean="0"/>
              <a:t>   The central chamber for Phase 1 IR, IP1, developed a crack on a weld seam during </a:t>
            </a:r>
            <a:r>
              <a:rPr lang="en-US" altLang="ja-JP" dirty="0" smtClean="0"/>
              <a:t>preparation for </a:t>
            </a:r>
            <a:r>
              <a:rPr lang="en-US" altLang="ja-JP" dirty="0" err="1" smtClean="0"/>
              <a:t>TiN</a:t>
            </a:r>
            <a:r>
              <a:rPr lang="en-US" altLang="ja-JP" dirty="0" smtClean="0"/>
              <a:t> coating (K. Shibata)</a:t>
            </a:r>
            <a:r>
              <a:rPr kumimoji="1" lang="en-US" altLang="ja-JP" dirty="0" smtClean="0"/>
              <a:t>.</a:t>
            </a:r>
          </a:p>
          <a:p>
            <a:r>
              <a:rPr lang="en-US" altLang="ja-JP" dirty="0" smtClean="0"/>
              <a:t>   The chamber will </a:t>
            </a:r>
            <a:r>
              <a:rPr lang="en-US" altLang="ja-JP" dirty="0" smtClean="0">
                <a:solidFill>
                  <a:srgbClr val="00B050"/>
                </a:solidFill>
              </a:rPr>
              <a:t>be re-welded</a:t>
            </a:r>
            <a:r>
              <a:rPr lang="en-US" altLang="ja-JP" dirty="0" smtClean="0"/>
              <a:t> and vertical fins and side bars will be attached for </a:t>
            </a:r>
            <a:r>
              <a:rPr lang="en-US" altLang="ja-JP" dirty="0" smtClean="0">
                <a:solidFill>
                  <a:srgbClr val="00B050"/>
                </a:solidFill>
              </a:rPr>
              <a:t>reinforcement</a:t>
            </a:r>
            <a:r>
              <a:rPr lang="en-US" altLang="ja-JP" dirty="0" smtClean="0"/>
              <a:t>. The work will complete before 19 June 2015.</a:t>
            </a:r>
            <a:endParaRPr kumimoji="1" lang="ja-JP" altLang="en-US" dirty="0"/>
          </a:p>
        </p:txBody>
      </p:sp>
      <p:sp>
        <p:nvSpPr>
          <p:cNvPr id="6" name="テキスト ボックス 5"/>
          <p:cNvSpPr txBox="1"/>
          <p:nvPr/>
        </p:nvSpPr>
        <p:spPr>
          <a:xfrm>
            <a:off x="2339752" y="5805264"/>
            <a:ext cx="1187569" cy="369332"/>
          </a:xfrm>
          <a:prstGeom prst="rect">
            <a:avLst/>
          </a:prstGeom>
          <a:noFill/>
        </p:spPr>
        <p:txBody>
          <a:bodyPr wrap="none" rtlCol="0">
            <a:spAutoFit/>
          </a:bodyPr>
          <a:lstStyle/>
          <a:p>
            <a:r>
              <a:rPr kumimoji="1" lang="en-US" altLang="ja-JP" dirty="0" smtClean="0"/>
              <a:t>Vertical fin</a:t>
            </a:r>
            <a:endParaRPr kumimoji="1" lang="ja-JP" altLang="en-US" dirty="0"/>
          </a:p>
        </p:txBody>
      </p:sp>
      <p:sp>
        <p:nvSpPr>
          <p:cNvPr id="7" name="テキスト ボックス 6"/>
          <p:cNvSpPr txBox="1"/>
          <p:nvPr/>
        </p:nvSpPr>
        <p:spPr>
          <a:xfrm>
            <a:off x="5543544" y="4036422"/>
            <a:ext cx="946093" cy="369332"/>
          </a:xfrm>
          <a:prstGeom prst="rect">
            <a:avLst/>
          </a:prstGeom>
          <a:noFill/>
        </p:spPr>
        <p:txBody>
          <a:bodyPr wrap="none" rtlCol="0">
            <a:spAutoFit/>
          </a:bodyPr>
          <a:lstStyle/>
          <a:p>
            <a:r>
              <a:rPr kumimoji="1" lang="en-US" altLang="ja-JP" dirty="0" smtClean="0"/>
              <a:t>Side bar</a:t>
            </a:r>
            <a:endParaRPr kumimoji="1" lang="ja-JP" altLang="en-US" dirty="0"/>
          </a:p>
        </p:txBody>
      </p:sp>
      <p:cxnSp>
        <p:nvCxnSpPr>
          <p:cNvPr id="9" name="直線矢印コネクタ 8"/>
          <p:cNvCxnSpPr/>
          <p:nvPr/>
        </p:nvCxnSpPr>
        <p:spPr>
          <a:xfrm flipH="1" flipV="1">
            <a:off x="4572000" y="3861048"/>
            <a:ext cx="792088"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flipV="1">
            <a:off x="4644008" y="3501008"/>
            <a:ext cx="720080" cy="64807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3527321" y="4653136"/>
            <a:ext cx="534485" cy="115212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527321" y="5085184"/>
            <a:ext cx="900663" cy="8640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flipV="1">
            <a:off x="4968044" y="4941168"/>
            <a:ext cx="180020"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004047" y="5805264"/>
            <a:ext cx="2606743" cy="369332"/>
          </a:xfrm>
          <a:prstGeom prst="rect">
            <a:avLst/>
          </a:prstGeom>
          <a:noFill/>
        </p:spPr>
        <p:txBody>
          <a:bodyPr wrap="square" rtlCol="0">
            <a:spAutoFit/>
          </a:bodyPr>
          <a:lstStyle/>
          <a:p>
            <a:r>
              <a:rPr kumimoji="1" lang="en-US" altLang="ja-JP" dirty="0" smtClean="0">
                <a:solidFill>
                  <a:srgbClr val="FF0000"/>
                </a:solidFill>
              </a:rPr>
              <a:t>Position of the crack</a:t>
            </a:r>
            <a:endParaRPr kumimoji="1" lang="ja-JP" altLang="en-US" dirty="0">
              <a:solidFill>
                <a:srgbClr val="FF0000"/>
              </a:solidFill>
            </a:endParaRPr>
          </a:p>
        </p:txBody>
      </p:sp>
      <p:cxnSp>
        <p:nvCxnSpPr>
          <p:cNvPr id="20" name="直線矢印コネクタ 19"/>
          <p:cNvCxnSpPr/>
          <p:nvPr/>
        </p:nvCxnSpPr>
        <p:spPr>
          <a:xfrm flipH="1" flipV="1">
            <a:off x="323528" y="3501008"/>
            <a:ext cx="8424936" cy="32403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11560" y="2996952"/>
            <a:ext cx="2160240" cy="369332"/>
          </a:xfrm>
          <a:prstGeom prst="rect">
            <a:avLst/>
          </a:prstGeom>
          <a:noFill/>
        </p:spPr>
        <p:txBody>
          <a:bodyPr wrap="square" rtlCol="0">
            <a:spAutoFit/>
          </a:bodyPr>
          <a:lstStyle/>
          <a:p>
            <a:r>
              <a:rPr kumimoji="1" lang="en-US" altLang="ja-JP" dirty="0" smtClean="0"/>
              <a:t>Positron path</a:t>
            </a:r>
            <a:endParaRPr kumimoji="1" lang="ja-JP" altLang="en-US" dirty="0"/>
          </a:p>
        </p:txBody>
      </p:sp>
      <p:sp>
        <p:nvSpPr>
          <p:cNvPr id="3" name="スライド番号プレースホルダー 2"/>
          <p:cNvSpPr>
            <a:spLocks noGrp="1"/>
          </p:cNvSpPr>
          <p:nvPr>
            <p:ph type="sldNum" sz="quarter" idx="12"/>
          </p:nvPr>
        </p:nvSpPr>
        <p:spPr/>
        <p:txBody>
          <a:bodyPr/>
          <a:lstStyle/>
          <a:p>
            <a:fld id="{5FC15BB1-4DB5-49C4-B006-F90A5681B307}" type="slidenum">
              <a:rPr kumimoji="1" lang="ja-JP" altLang="en-US" smtClean="0"/>
              <a:t>11</a:t>
            </a:fld>
            <a:endParaRPr kumimoji="1" lang="ja-JP" altLang="en-US"/>
          </a:p>
        </p:txBody>
      </p:sp>
    </p:spTree>
    <p:extLst>
      <p:ext uri="{BB962C8B-B14F-4D97-AF65-F5344CB8AC3E}">
        <p14:creationId xmlns:p14="http://schemas.microsoft.com/office/powerpoint/2010/main" val="1311198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en-US" altLang="ja-JP" dirty="0" smtClean="0"/>
              <a:t>Issues toward Phase 2 and later</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solidFill>
                  <a:schemeClr val="tx2">
                    <a:lumMod val="40000"/>
                    <a:lumOff val="60000"/>
                  </a:schemeClr>
                </a:solidFill>
              </a:rPr>
              <a:t>QCS issues, fabrication, field measurement, and cables (N. Ohuchi and Magnet group)</a:t>
            </a:r>
          </a:p>
          <a:p>
            <a:r>
              <a:rPr kumimoji="1" lang="en-US" altLang="ja-JP" dirty="0" smtClean="0">
                <a:solidFill>
                  <a:srgbClr val="0070C0"/>
                </a:solidFill>
              </a:rPr>
              <a:t>IP chamber</a:t>
            </a:r>
          </a:p>
          <a:p>
            <a:r>
              <a:rPr lang="en-US" altLang="ja-JP" dirty="0" smtClean="0">
                <a:solidFill>
                  <a:srgbClr val="0070C0"/>
                </a:solidFill>
              </a:rPr>
              <a:t>RVC (Remote Vacuum Connection)</a:t>
            </a:r>
          </a:p>
          <a:p>
            <a:r>
              <a:rPr kumimoji="1" lang="en-US" altLang="ja-JP" dirty="0" smtClean="0">
                <a:solidFill>
                  <a:srgbClr val="0070C0"/>
                </a:solidFill>
              </a:rPr>
              <a:t>Beam pipes for QCS</a:t>
            </a:r>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12</a:t>
            </a:fld>
            <a:endParaRPr kumimoji="1" lang="ja-JP" altLang="en-US"/>
          </a:p>
        </p:txBody>
      </p:sp>
    </p:spTree>
    <p:extLst>
      <p:ext uri="{BB962C8B-B14F-4D97-AF65-F5344CB8AC3E}">
        <p14:creationId xmlns:p14="http://schemas.microsoft.com/office/powerpoint/2010/main" val="3745042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2200" dirty="0"/>
              <a:t>Issues toward Phase 2 and later</a:t>
            </a:r>
            <a:r>
              <a:rPr lang="en-US" altLang="ja-JP" dirty="0"/>
              <a:t/>
            </a:r>
            <a:br>
              <a:rPr lang="en-US" altLang="ja-JP" dirty="0"/>
            </a:br>
            <a:r>
              <a:rPr lang="en-US" altLang="ja-JP" sz="3200" dirty="0"/>
              <a:t>IP </a:t>
            </a:r>
            <a:r>
              <a:rPr kumimoji="1" lang="en-US" altLang="ja-JP" sz="3200" dirty="0" smtClean="0"/>
              <a:t>chamber</a:t>
            </a:r>
            <a:endParaRPr kumimoji="1" lang="ja-JP" altLang="en-US" sz="3200" dirty="0"/>
          </a:p>
        </p:txBody>
      </p:sp>
      <p:sp>
        <p:nvSpPr>
          <p:cNvPr id="3" name="テキスト ボックス 2"/>
          <p:cNvSpPr txBox="1"/>
          <p:nvPr/>
        </p:nvSpPr>
        <p:spPr>
          <a:xfrm>
            <a:off x="395536" y="1412776"/>
            <a:ext cx="8352928" cy="646331"/>
          </a:xfrm>
          <a:prstGeom prst="rect">
            <a:avLst/>
          </a:prstGeom>
          <a:noFill/>
        </p:spPr>
        <p:txBody>
          <a:bodyPr wrap="square" rtlCol="0">
            <a:spAutoFit/>
          </a:bodyPr>
          <a:lstStyle/>
          <a:p>
            <a:r>
              <a:rPr lang="en-US" altLang="ja-JP" dirty="0" smtClean="0"/>
              <a:t>   </a:t>
            </a:r>
            <a:r>
              <a:rPr lang="en-US" altLang="ja-JP" dirty="0" smtClean="0">
                <a:solidFill>
                  <a:srgbClr val="00B050"/>
                </a:solidFill>
              </a:rPr>
              <a:t>The IP chamber for Phase 2 is completed</a:t>
            </a:r>
            <a:r>
              <a:rPr lang="en-US" altLang="ja-JP" dirty="0" smtClean="0"/>
              <a:t>. </a:t>
            </a:r>
            <a:r>
              <a:rPr lang="en-US" altLang="ja-JP" dirty="0" smtClean="0">
                <a:solidFill>
                  <a:srgbClr val="FF0000"/>
                </a:solidFill>
              </a:rPr>
              <a:t>However, without feedback from Phase 2 experiences, the next chamber for Phase 3 must be fabricated.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7802880" cy="23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948264" y="3645024"/>
            <a:ext cx="1080120" cy="369332"/>
          </a:xfrm>
          <a:prstGeom prst="rect">
            <a:avLst/>
          </a:prstGeom>
          <a:noFill/>
        </p:spPr>
        <p:txBody>
          <a:bodyPr wrap="square" rtlCol="0">
            <a:spAutoFit/>
          </a:bodyPr>
          <a:lstStyle/>
          <a:p>
            <a:r>
              <a:rPr kumimoji="1" lang="en-US" altLang="ja-JP" dirty="0" smtClean="0">
                <a:solidFill>
                  <a:srgbClr val="FFFF00"/>
                </a:solidFill>
              </a:rPr>
              <a:t>S. Tanaka</a:t>
            </a:r>
            <a:endParaRPr kumimoji="1" lang="ja-JP" altLang="en-US" dirty="0">
              <a:solidFill>
                <a:srgbClr val="FFFF00"/>
              </a:solidFill>
            </a:endParaRPr>
          </a:p>
        </p:txBody>
      </p:sp>
      <p:sp>
        <p:nvSpPr>
          <p:cNvPr id="5" name="テキスト ボックス 4"/>
          <p:cNvSpPr txBox="1"/>
          <p:nvPr/>
        </p:nvSpPr>
        <p:spPr>
          <a:xfrm>
            <a:off x="480552" y="4653136"/>
            <a:ext cx="7920880" cy="1477328"/>
          </a:xfrm>
          <a:prstGeom prst="rect">
            <a:avLst/>
          </a:prstGeom>
          <a:noFill/>
        </p:spPr>
        <p:txBody>
          <a:bodyPr wrap="square" rtlCol="0">
            <a:spAutoFit/>
          </a:bodyPr>
          <a:lstStyle/>
          <a:p>
            <a:r>
              <a:rPr lang="en-US" altLang="ja-JP" dirty="0" smtClean="0"/>
              <a:t>Early 2018: The </a:t>
            </a:r>
            <a:r>
              <a:rPr lang="en-US" altLang="ja-JP" dirty="0"/>
              <a:t>installation of VXD </a:t>
            </a:r>
            <a:r>
              <a:rPr lang="en-US" altLang="ja-JP" dirty="0" smtClean="0"/>
              <a:t>starts.</a:t>
            </a:r>
            <a:endParaRPr lang="en-US" altLang="ja-JP" dirty="0"/>
          </a:p>
          <a:p>
            <a:r>
              <a:rPr lang="en-US" altLang="ja-JP" dirty="0" smtClean="0"/>
              <a:t>Early 2017: The </a:t>
            </a:r>
            <a:r>
              <a:rPr lang="en-US" altLang="ja-JP" dirty="0"/>
              <a:t>assembly of VXD </a:t>
            </a:r>
            <a:r>
              <a:rPr lang="en-US" altLang="ja-JP" dirty="0" smtClean="0"/>
              <a:t>and its cosmic-ray test must start.</a:t>
            </a:r>
          </a:p>
          <a:p>
            <a:r>
              <a:rPr lang="en-US" altLang="ja-JP" dirty="0" smtClean="0"/>
              <a:t>May 2017: Phase </a:t>
            </a:r>
            <a:r>
              <a:rPr lang="en-US" altLang="ja-JP" dirty="0"/>
              <a:t>2 run </a:t>
            </a:r>
            <a:r>
              <a:rPr lang="en-US" altLang="ja-JP" dirty="0" smtClean="0"/>
              <a:t>starts.</a:t>
            </a:r>
            <a:endParaRPr lang="en-US" altLang="ja-JP" dirty="0"/>
          </a:p>
          <a:p>
            <a:r>
              <a:rPr lang="en-US" altLang="ja-JP" dirty="0"/>
              <a:t>Therefore </a:t>
            </a:r>
            <a:r>
              <a:rPr lang="en-US" altLang="ja-JP" dirty="0">
                <a:solidFill>
                  <a:srgbClr val="00B050"/>
                </a:solidFill>
              </a:rPr>
              <a:t>the next IP chamber mast be produced before Phase </a:t>
            </a:r>
            <a:r>
              <a:rPr lang="en-US" altLang="ja-JP" dirty="0" smtClean="0">
                <a:solidFill>
                  <a:srgbClr val="00B050"/>
                </a:solidFill>
              </a:rPr>
              <a:t>2. </a:t>
            </a:r>
            <a:r>
              <a:rPr lang="en-US" altLang="ja-JP" dirty="0" smtClean="0"/>
              <a:t>Already,  machining of Ta part was over. </a:t>
            </a:r>
            <a:r>
              <a:rPr lang="en-US" altLang="ja-JP" dirty="0" smtClean="0">
                <a:solidFill>
                  <a:srgbClr val="FF0000"/>
                </a:solidFill>
              </a:rPr>
              <a:t>Comments on the present design are welcome.</a:t>
            </a:r>
            <a:endParaRPr lang="ja-JP" altLang="en-US" dirty="0">
              <a:solidFill>
                <a:srgbClr val="FF0000"/>
              </a:solidFill>
            </a:endParaRPr>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13</a:t>
            </a:fld>
            <a:endParaRPr kumimoji="1" lang="ja-JP" altLang="en-US"/>
          </a:p>
        </p:txBody>
      </p:sp>
    </p:spTree>
    <p:extLst>
      <p:ext uri="{BB962C8B-B14F-4D97-AF65-F5344CB8AC3E}">
        <p14:creationId xmlns:p14="http://schemas.microsoft.com/office/powerpoint/2010/main" val="1185203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11354" t="11832" r="9838" b="13748"/>
          <a:stretch/>
        </p:blipFill>
        <p:spPr>
          <a:xfrm>
            <a:off x="91182" y="1556791"/>
            <a:ext cx="6557465" cy="4377123"/>
          </a:xfrm>
          <a:prstGeom prst="rect">
            <a:avLst/>
          </a:prstGeom>
        </p:spPr>
      </p:pic>
      <p:sp>
        <p:nvSpPr>
          <p:cNvPr id="14340" name="テキスト ボックス 3"/>
          <p:cNvSpPr txBox="1">
            <a:spLocks noChangeArrowheads="1"/>
          </p:cNvSpPr>
          <p:nvPr/>
        </p:nvSpPr>
        <p:spPr bwMode="auto">
          <a:xfrm>
            <a:off x="4341540" y="1340768"/>
            <a:ext cx="2016224" cy="584775"/>
          </a:xfrm>
          <a:prstGeom prst="rect">
            <a:avLst/>
          </a:prstGeom>
          <a:noFill/>
          <a:ln w="9525">
            <a:noFill/>
            <a:miter lim="800000"/>
            <a:headEnd/>
            <a:tailEnd/>
          </a:ln>
        </p:spPr>
        <p:txBody>
          <a:bodyPr wrap="square">
            <a:spAutoFit/>
          </a:bodyPr>
          <a:lstStyle/>
          <a:p>
            <a:r>
              <a:rPr lang="en-US" altLang="ja-JP" sz="1600" dirty="0">
                <a:latin typeface="Times New Roman" pitchFamily="18" charset="0"/>
                <a:cs typeface="Times New Roman" pitchFamily="18" charset="0"/>
              </a:rPr>
              <a:t>HIP = Hot </a:t>
            </a:r>
            <a:r>
              <a:rPr lang="en-US" altLang="ja-JP" sz="1600" dirty="0" err="1">
                <a:latin typeface="Times New Roman" pitchFamily="18" charset="0"/>
                <a:cs typeface="Times New Roman" pitchFamily="18" charset="0"/>
              </a:rPr>
              <a:t>Isostatic</a:t>
            </a:r>
            <a:r>
              <a:rPr lang="en-US" altLang="ja-JP" sz="1600" dirty="0">
                <a:latin typeface="Times New Roman" pitchFamily="18" charset="0"/>
                <a:cs typeface="Times New Roman" pitchFamily="18" charset="0"/>
              </a:rPr>
              <a:t> Pressing</a:t>
            </a:r>
            <a:endParaRPr lang="ja-JP" altLang="en-US" sz="1600" dirty="0">
              <a:latin typeface="Times New Roman" pitchFamily="18" charset="0"/>
              <a:cs typeface="Times New Roman" pitchFamily="18" charset="0"/>
            </a:endParaRPr>
          </a:p>
        </p:txBody>
      </p:sp>
      <p:sp>
        <p:nvSpPr>
          <p:cNvPr id="14341" name="テキスト ボックス 10"/>
          <p:cNvSpPr txBox="1">
            <a:spLocks noChangeArrowheads="1"/>
          </p:cNvSpPr>
          <p:nvPr/>
        </p:nvSpPr>
        <p:spPr bwMode="auto">
          <a:xfrm>
            <a:off x="2829372" y="4941168"/>
            <a:ext cx="1081087" cy="307975"/>
          </a:xfrm>
          <a:prstGeom prst="rect">
            <a:avLst/>
          </a:prstGeom>
          <a:noFill/>
          <a:ln w="9525">
            <a:noFill/>
            <a:miter lim="800000"/>
            <a:headEnd/>
            <a:tailEnd/>
          </a:ln>
        </p:spPr>
        <p:txBody>
          <a:bodyPr>
            <a:spAutoFit/>
          </a:bodyPr>
          <a:lstStyle/>
          <a:p>
            <a:r>
              <a:rPr lang="en-US" altLang="ja-JP" sz="1400" dirty="0" smtClean="0">
                <a:solidFill>
                  <a:srgbClr val="CC9900"/>
                </a:solidFill>
                <a:latin typeface="Times New Roman" pitchFamily="18" charset="0"/>
                <a:cs typeface="Times New Roman" pitchFamily="18" charset="0"/>
              </a:rPr>
              <a:t>(~10 </a:t>
            </a:r>
            <a:r>
              <a:rPr lang="en-US" altLang="ja-JP" sz="1400" dirty="0" smtClean="0">
                <a:solidFill>
                  <a:srgbClr val="CC9900"/>
                </a:solidFill>
                <a:latin typeface="Symbol" pitchFamily="18" charset="2"/>
                <a:cs typeface="Times New Roman" pitchFamily="18" charset="0"/>
              </a:rPr>
              <a:t>m</a:t>
            </a:r>
            <a:r>
              <a:rPr lang="en-US" altLang="ja-JP" sz="1400" dirty="0" smtClean="0">
                <a:solidFill>
                  <a:srgbClr val="CC9900"/>
                </a:solidFill>
                <a:latin typeface="Times New Roman" pitchFamily="18" charset="0"/>
                <a:cs typeface="Times New Roman" pitchFamily="18" charset="0"/>
              </a:rPr>
              <a:t>m)</a:t>
            </a:r>
            <a:endParaRPr lang="ja-JP" altLang="en-US" sz="1400" dirty="0">
              <a:solidFill>
                <a:srgbClr val="CC9900"/>
              </a:solidFill>
              <a:latin typeface="Times New Roman" pitchFamily="18" charset="0"/>
              <a:cs typeface="Times New Roman" pitchFamily="18" charset="0"/>
            </a:endParaRPr>
          </a:p>
        </p:txBody>
      </p:sp>
      <p:sp>
        <p:nvSpPr>
          <p:cNvPr id="9" name="テキスト ボックス 10"/>
          <p:cNvSpPr txBox="1">
            <a:spLocks noChangeArrowheads="1"/>
          </p:cNvSpPr>
          <p:nvPr/>
        </p:nvSpPr>
        <p:spPr bwMode="auto">
          <a:xfrm>
            <a:off x="1173188" y="4941168"/>
            <a:ext cx="1081087" cy="307975"/>
          </a:xfrm>
          <a:prstGeom prst="rect">
            <a:avLst/>
          </a:prstGeom>
          <a:noFill/>
          <a:ln w="9525">
            <a:noFill/>
            <a:miter lim="800000"/>
            <a:headEnd/>
            <a:tailEnd/>
          </a:ln>
        </p:spPr>
        <p:txBody>
          <a:bodyPr>
            <a:spAutoFit/>
          </a:bodyPr>
          <a:lstStyle/>
          <a:p>
            <a:r>
              <a:rPr lang="en-US" altLang="ja-JP" sz="1400" dirty="0" smtClean="0">
                <a:latin typeface="Times New Roman" pitchFamily="18" charset="0"/>
                <a:cs typeface="Times New Roman" pitchFamily="18" charset="0"/>
              </a:rPr>
              <a:t>~10 </a:t>
            </a:r>
            <a:r>
              <a:rPr lang="en-US" altLang="ja-JP" sz="1400" dirty="0">
                <a:latin typeface="Symbol" pitchFamily="18" charset="2"/>
                <a:cs typeface="Times New Roman" pitchFamily="18" charset="0"/>
              </a:rPr>
              <a:t>m</a:t>
            </a:r>
            <a:r>
              <a:rPr lang="en-US" altLang="ja-JP" sz="1400" dirty="0">
                <a:latin typeface="Times New Roman" pitchFamily="18" charset="0"/>
                <a:cs typeface="Times New Roman" pitchFamily="18" charset="0"/>
              </a:rPr>
              <a:t>m</a:t>
            </a:r>
            <a:endParaRPr lang="ja-JP" altLang="en-US" sz="1400" dirty="0">
              <a:latin typeface="Times New Roman" pitchFamily="18" charset="0"/>
              <a:cs typeface="Times New Roman" pitchFamily="18" charset="0"/>
            </a:endParaRPr>
          </a:p>
        </p:txBody>
      </p:sp>
      <p:sp>
        <p:nvSpPr>
          <p:cNvPr id="10" name="テキスト ボックス 10"/>
          <p:cNvSpPr txBox="1">
            <a:spLocks noChangeArrowheads="1"/>
          </p:cNvSpPr>
          <p:nvPr/>
        </p:nvSpPr>
        <p:spPr bwMode="auto">
          <a:xfrm>
            <a:off x="4485556" y="4941168"/>
            <a:ext cx="792088" cy="307975"/>
          </a:xfrm>
          <a:prstGeom prst="rect">
            <a:avLst/>
          </a:prstGeom>
          <a:noFill/>
          <a:ln w="9525">
            <a:noFill/>
            <a:miter lim="800000"/>
            <a:headEnd/>
            <a:tailEnd/>
          </a:ln>
        </p:spPr>
        <p:txBody>
          <a:bodyPr wrap="square">
            <a:spAutoFit/>
          </a:bodyPr>
          <a:lstStyle/>
          <a:p>
            <a:r>
              <a:rPr lang="en-US" altLang="ja-JP" sz="1400" dirty="0" smtClean="0">
                <a:latin typeface="Times New Roman" pitchFamily="18" charset="0"/>
                <a:cs typeface="Times New Roman" pitchFamily="18" charset="0"/>
              </a:rPr>
              <a:t>~10 </a:t>
            </a:r>
            <a:r>
              <a:rPr lang="en-US" altLang="ja-JP" sz="1400" dirty="0">
                <a:latin typeface="Symbol" pitchFamily="18" charset="2"/>
                <a:cs typeface="Times New Roman" pitchFamily="18" charset="0"/>
              </a:rPr>
              <a:t>m</a:t>
            </a:r>
            <a:r>
              <a:rPr lang="en-US" altLang="ja-JP" sz="1400" dirty="0">
                <a:latin typeface="Times New Roman" pitchFamily="18" charset="0"/>
                <a:cs typeface="Times New Roman" pitchFamily="18" charset="0"/>
              </a:rPr>
              <a:t>m</a:t>
            </a:r>
            <a:endParaRPr lang="ja-JP" altLang="en-US" sz="1400" dirty="0">
              <a:latin typeface="Times New Roman" pitchFamily="18" charset="0"/>
              <a:cs typeface="Times New Roman" pitchFamily="18" charset="0"/>
            </a:endParaRPr>
          </a:p>
        </p:txBody>
      </p:sp>
      <p:sp>
        <p:nvSpPr>
          <p:cNvPr id="12" name="テキスト ボックス 11"/>
          <p:cNvSpPr txBox="1"/>
          <p:nvPr/>
        </p:nvSpPr>
        <p:spPr>
          <a:xfrm>
            <a:off x="6264188" y="2420888"/>
            <a:ext cx="2699792" cy="18158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Taper: to reduce the number of photons entering into the central part</a:t>
            </a:r>
          </a:p>
          <a:p>
            <a:pPr algn="ctr"/>
            <a:r>
              <a:rPr lang="en-US" altLang="ja-JP" sz="1600" dirty="0" smtClean="0">
                <a:latin typeface="Times New Roman" pitchFamily="18" charset="0"/>
                <a:cs typeface="Times New Roman" pitchFamily="18" charset="0"/>
              </a:rPr>
              <a:t>+</a:t>
            </a:r>
          </a:p>
          <a:p>
            <a:r>
              <a:rPr kumimoji="1" lang="en-US" altLang="ja-JP" sz="1600" dirty="0" smtClean="0">
                <a:latin typeface="Times New Roman" pitchFamily="18" charset="0"/>
                <a:cs typeface="Times New Roman" pitchFamily="18" charset="0"/>
              </a:rPr>
              <a:t>Ridges: to keep the direction of scattered photons away from Be</a:t>
            </a:r>
            <a:endParaRPr kumimoji="1" lang="ja-JP" altLang="en-US" sz="1600" dirty="0">
              <a:latin typeface="Times New Roman" pitchFamily="18" charset="0"/>
              <a:cs typeface="Times New Roman" pitchFamily="18" charset="0"/>
            </a:endParaRPr>
          </a:p>
        </p:txBody>
      </p:sp>
      <p:sp>
        <p:nvSpPr>
          <p:cNvPr id="13" name="テキスト ボックス 12"/>
          <p:cNvSpPr txBox="1"/>
          <p:nvPr/>
        </p:nvSpPr>
        <p:spPr>
          <a:xfrm>
            <a:off x="6264188" y="1448549"/>
            <a:ext cx="2520280" cy="830997"/>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Only taper parts are exposed to direct synchrotron radiation from the last bend.</a:t>
            </a:r>
            <a:endParaRPr kumimoji="1" lang="ja-JP" altLang="en-US" sz="1600" dirty="0">
              <a:latin typeface="Times New Roman" pitchFamily="18" charset="0"/>
              <a:cs typeface="Times New Roman" pitchFamily="18" charset="0"/>
            </a:endParaRPr>
          </a:p>
        </p:txBody>
      </p:sp>
      <p:sp>
        <p:nvSpPr>
          <p:cNvPr id="14" name="テキスト ボックス 13"/>
          <p:cNvSpPr txBox="1"/>
          <p:nvPr/>
        </p:nvSpPr>
        <p:spPr>
          <a:xfrm>
            <a:off x="2254275" y="5805264"/>
            <a:ext cx="2376264" cy="584775"/>
          </a:xfrm>
          <a:prstGeom prst="rect">
            <a:avLst/>
          </a:prstGeom>
          <a:noFill/>
        </p:spPr>
        <p:txBody>
          <a:bodyPr wrap="square" rtlCol="0">
            <a:spAutoFit/>
          </a:bodyPr>
          <a:lstStyle/>
          <a:p>
            <a:r>
              <a:rPr lang="en-US" altLang="ja-JP" sz="1600" dirty="0" smtClean="0">
                <a:solidFill>
                  <a:srgbClr val="FF0000"/>
                </a:solidFill>
                <a:latin typeface="Times New Roman" pitchFamily="18" charset="0"/>
                <a:cs typeface="Times New Roman" pitchFamily="18" charset="0"/>
              </a:rPr>
              <a:t>Negligible</a:t>
            </a:r>
            <a:r>
              <a:rPr kumimoji="1" lang="en-US" altLang="ja-JP" sz="1600" dirty="0" smtClean="0">
                <a:solidFill>
                  <a:srgbClr val="FF0000"/>
                </a:solidFill>
                <a:latin typeface="Times New Roman" pitchFamily="18" charset="0"/>
                <a:cs typeface="Times New Roman" pitchFamily="18" charset="0"/>
              </a:rPr>
              <a:t> trap of HOM at the central part.</a:t>
            </a:r>
            <a:endParaRPr kumimoji="1" lang="ja-JP" altLang="en-US" sz="1600" dirty="0">
              <a:solidFill>
                <a:srgbClr val="FF0000"/>
              </a:solidFill>
              <a:latin typeface="Times New Roman" pitchFamily="18" charset="0"/>
              <a:cs typeface="Times New Roman" pitchFamily="18" charset="0"/>
            </a:endParaRPr>
          </a:p>
        </p:txBody>
      </p:sp>
      <p:sp>
        <p:nvSpPr>
          <p:cNvPr id="14338" name="タイトル 1"/>
          <p:cNvSpPr>
            <a:spLocks noGrp="1"/>
          </p:cNvSpPr>
          <p:nvPr>
            <p:ph type="title"/>
          </p:nvPr>
        </p:nvSpPr>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IP </a:t>
            </a:r>
            <a:r>
              <a:rPr lang="en-US" altLang="ja-JP" sz="3200" dirty="0" smtClean="0">
                <a:solidFill>
                  <a:prstClr val="black"/>
                </a:solidFill>
              </a:rPr>
              <a:t>chamber: Design feature</a:t>
            </a:r>
            <a:endParaRPr lang="ja-JP" altLang="en-US" sz="3600" dirty="0" smtClean="0">
              <a:latin typeface="Times New Roman" pitchFamily="18" charset="0"/>
              <a:cs typeface="Times New Roman" pitchFamily="18" charset="0"/>
            </a:endParaRPr>
          </a:p>
        </p:txBody>
      </p:sp>
      <p:pic>
        <p:nvPicPr>
          <p:cNvPr id="16" name="図 15" descr="P225126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115424" y="4653136"/>
            <a:ext cx="2817807" cy="1604772"/>
          </a:xfrm>
          <a:prstGeom prst="rect">
            <a:avLst/>
          </a:prstGeom>
        </p:spPr>
      </p:pic>
      <p:sp>
        <p:nvSpPr>
          <p:cNvPr id="3" name="スライド番号プレースホルダー 2"/>
          <p:cNvSpPr>
            <a:spLocks noGrp="1"/>
          </p:cNvSpPr>
          <p:nvPr>
            <p:ph type="sldNum" sz="quarter" idx="12"/>
          </p:nvPr>
        </p:nvSpPr>
        <p:spPr/>
        <p:txBody>
          <a:bodyPr/>
          <a:lstStyle/>
          <a:p>
            <a:fld id="{5FC15BB1-4DB5-49C4-B006-F90A5681B307}" type="slidenum">
              <a:rPr kumimoji="1" lang="ja-JP" altLang="en-US" smtClean="0"/>
              <a:t>14</a:t>
            </a:fld>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IP </a:t>
            </a:r>
            <a:r>
              <a:rPr lang="en-US" altLang="ja-JP" sz="3200" dirty="0" smtClean="0">
                <a:solidFill>
                  <a:prstClr val="black"/>
                </a:solidFill>
              </a:rPr>
              <a:t>chamber :Central part</a:t>
            </a:r>
            <a:endParaRPr kumimoji="1" lang="ja-JP" altLang="en-US" sz="36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340768"/>
            <a:ext cx="7767637" cy="5173980"/>
          </a:xfrm>
          <a:prstGeom prst="rect">
            <a:avLst/>
          </a:prstGeom>
          <a:noFill/>
          <a:ln w="9525">
            <a:noFill/>
            <a:miter lim="800000"/>
            <a:headEnd/>
            <a:tailEnd/>
          </a:ln>
        </p:spPr>
      </p:pic>
      <p:sp>
        <p:nvSpPr>
          <p:cNvPr id="4" name="テキスト ボックス 3"/>
          <p:cNvSpPr txBox="1"/>
          <p:nvPr/>
        </p:nvSpPr>
        <p:spPr>
          <a:xfrm>
            <a:off x="6228184" y="2852936"/>
            <a:ext cx="2736304" cy="2554545"/>
          </a:xfrm>
          <a:prstGeom prst="rect">
            <a:avLst/>
          </a:prstGeom>
          <a:noFill/>
        </p:spPr>
        <p:txBody>
          <a:bodyPr wrap="square" rtlCol="0">
            <a:spAutoFit/>
          </a:bodyPr>
          <a:lstStyle/>
          <a:p>
            <a:pPr>
              <a:buFont typeface="Arial" pitchFamily="34" charset="0"/>
              <a:buChar char="•"/>
            </a:pPr>
            <a:r>
              <a:rPr kumimoji="1" lang="en-US" altLang="ja-JP" sz="1600" dirty="0" smtClean="0">
                <a:latin typeface="Times New Roman" pitchFamily="18" charset="0"/>
                <a:cs typeface="Times New Roman" pitchFamily="18" charset="0"/>
              </a:rPr>
              <a:t>The central straight part </a:t>
            </a:r>
            <a:r>
              <a:rPr lang="en-US" altLang="ja-JP" sz="1600" dirty="0" smtClean="0">
                <a:latin typeface="Times New Roman" pitchFamily="18" charset="0"/>
                <a:cs typeface="Times New Roman" pitchFamily="18" charset="0"/>
              </a:rPr>
              <a:t>consists of double tube. Paraffin runs between them.</a:t>
            </a:r>
          </a:p>
          <a:p>
            <a:pPr lvl="1">
              <a:buFont typeface="Arial" pitchFamily="34" charset="0"/>
              <a:buChar char="•"/>
            </a:pPr>
            <a:r>
              <a:rPr lang="en-US" altLang="ja-JP" sz="1600" dirty="0" smtClean="0">
                <a:latin typeface="Times New Roman" pitchFamily="18" charset="0"/>
                <a:cs typeface="Times New Roman" pitchFamily="18" charset="0"/>
              </a:rPr>
              <a:t>Outer Be: 0.4 mm thick</a:t>
            </a:r>
          </a:p>
          <a:p>
            <a:pPr lvl="1">
              <a:buFont typeface="Arial" pitchFamily="34" charset="0"/>
              <a:buChar char="•"/>
            </a:pPr>
            <a:r>
              <a:rPr lang="en-US" altLang="ja-JP" sz="1600" dirty="0" smtClean="0">
                <a:latin typeface="Times New Roman" pitchFamily="18" charset="0"/>
                <a:cs typeface="Times New Roman" pitchFamily="18" charset="0"/>
              </a:rPr>
              <a:t>Inner Be: 0.6 mm thick</a:t>
            </a:r>
          </a:p>
          <a:p>
            <a:pPr lvl="1">
              <a:buFont typeface="Arial" pitchFamily="34" charset="0"/>
              <a:buChar char="•"/>
            </a:pPr>
            <a:r>
              <a:rPr lang="en-US" altLang="ja-JP" sz="1600" dirty="0" smtClean="0">
                <a:latin typeface="Times New Roman" pitchFamily="18" charset="0"/>
                <a:cs typeface="Times New Roman" pitchFamily="18" charset="0"/>
              </a:rPr>
              <a:t>Gap: 1 mm</a:t>
            </a:r>
          </a:p>
          <a:p>
            <a:pPr>
              <a:buFont typeface="Arial" pitchFamily="34" charset="0"/>
              <a:buChar char="•"/>
            </a:pPr>
            <a:endParaRPr lang="en-US" altLang="ja-JP" sz="1600" dirty="0" smtClean="0">
              <a:latin typeface="Times New Roman" pitchFamily="18" charset="0"/>
              <a:cs typeface="Times New Roman" pitchFamily="18" charset="0"/>
            </a:endParaRPr>
          </a:p>
          <a:p>
            <a:pPr>
              <a:buFont typeface="Arial" pitchFamily="34" charset="0"/>
              <a:buChar char="•"/>
            </a:pPr>
            <a:r>
              <a:rPr lang="en-US" altLang="ja-JP" sz="1600" dirty="0" smtClean="0">
                <a:latin typeface="Times New Roman" pitchFamily="18" charset="0"/>
                <a:cs typeface="Times New Roman" pitchFamily="18" charset="0"/>
              </a:rPr>
              <a:t>The connection between double tubes is done by Ti-Ti EBW.</a:t>
            </a:r>
          </a:p>
        </p:txBody>
      </p:sp>
      <p:sp>
        <p:nvSpPr>
          <p:cNvPr id="5" name="テキスト ボックス 4"/>
          <p:cNvSpPr txBox="1"/>
          <p:nvPr/>
        </p:nvSpPr>
        <p:spPr>
          <a:xfrm>
            <a:off x="2051720" y="2132856"/>
            <a:ext cx="504056"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Be</a:t>
            </a:r>
            <a:endParaRPr kumimoji="1" lang="ja-JP" altLang="en-US" dirty="0">
              <a:latin typeface="Times New Roman" pitchFamily="18" charset="0"/>
              <a:cs typeface="Times New Roman" pitchFamily="18" charset="0"/>
            </a:endParaRPr>
          </a:p>
        </p:txBody>
      </p:sp>
      <p:sp>
        <p:nvSpPr>
          <p:cNvPr id="6" name="テキスト ボックス 5"/>
          <p:cNvSpPr txBox="1"/>
          <p:nvPr/>
        </p:nvSpPr>
        <p:spPr>
          <a:xfrm>
            <a:off x="5724128" y="2132856"/>
            <a:ext cx="504056"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Be</a:t>
            </a:r>
            <a:endParaRPr kumimoji="1" lang="ja-JP" altLang="en-US" dirty="0">
              <a:latin typeface="Times New Roman" pitchFamily="18" charset="0"/>
              <a:cs typeface="Times New Roman" pitchFamily="18" charset="0"/>
            </a:endParaRPr>
          </a:p>
        </p:txBody>
      </p:sp>
      <p:sp>
        <p:nvSpPr>
          <p:cNvPr id="7" name="テキスト ボックス 6"/>
          <p:cNvSpPr txBox="1"/>
          <p:nvPr/>
        </p:nvSpPr>
        <p:spPr>
          <a:xfrm>
            <a:off x="1115616" y="1268760"/>
            <a:ext cx="432048"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Ti</a:t>
            </a:r>
            <a:endParaRPr kumimoji="1" lang="ja-JP" altLang="en-US" dirty="0">
              <a:latin typeface="Times New Roman" pitchFamily="18" charset="0"/>
              <a:cs typeface="Times New Roman" pitchFamily="18" charset="0"/>
            </a:endParaRPr>
          </a:p>
        </p:txBody>
      </p:sp>
      <p:sp>
        <p:nvSpPr>
          <p:cNvPr id="8" name="テキスト ボックス 7"/>
          <p:cNvSpPr txBox="1"/>
          <p:nvPr/>
        </p:nvSpPr>
        <p:spPr>
          <a:xfrm>
            <a:off x="3131840" y="1268760"/>
            <a:ext cx="432048"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Ti</a:t>
            </a:r>
            <a:endParaRPr kumimoji="1" lang="ja-JP" altLang="en-US" dirty="0">
              <a:latin typeface="Times New Roman" pitchFamily="18" charset="0"/>
              <a:cs typeface="Times New Roman" pitchFamily="18" charset="0"/>
            </a:endParaRPr>
          </a:p>
        </p:txBody>
      </p:sp>
      <p:sp>
        <p:nvSpPr>
          <p:cNvPr id="9" name="テキスト ボックス 8"/>
          <p:cNvSpPr txBox="1"/>
          <p:nvPr/>
        </p:nvSpPr>
        <p:spPr>
          <a:xfrm>
            <a:off x="4716016" y="1268760"/>
            <a:ext cx="432048"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Ti</a:t>
            </a:r>
            <a:endParaRPr kumimoji="1" lang="ja-JP" altLang="en-US" dirty="0">
              <a:latin typeface="Times New Roman" pitchFamily="18" charset="0"/>
              <a:cs typeface="Times New Roman" pitchFamily="18" charset="0"/>
            </a:endParaRPr>
          </a:p>
        </p:txBody>
      </p:sp>
      <p:sp>
        <p:nvSpPr>
          <p:cNvPr id="10" name="テキスト ボックス 9"/>
          <p:cNvSpPr txBox="1"/>
          <p:nvPr/>
        </p:nvSpPr>
        <p:spPr>
          <a:xfrm>
            <a:off x="6948264" y="1268760"/>
            <a:ext cx="432048"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Ti</a:t>
            </a:r>
            <a:endParaRPr kumimoji="1" lang="ja-JP" altLang="en-US" dirty="0">
              <a:latin typeface="Times New Roman" pitchFamily="18" charset="0"/>
              <a:cs typeface="Times New Roman" pitchFamily="18" charset="0"/>
            </a:endParaRPr>
          </a:p>
        </p:txBody>
      </p:sp>
      <p:sp>
        <p:nvSpPr>
          <p:cNvPr id="3" name="スライド番号プレースホルダー 2"/>
          <p:cNvSpPr>
            <a:spLocks noGrp="1"/>
          </p:cNvSpPr>
          <p:nvPr>
            <p:ph type="sldNum" sz="quarter" idx="12"/>
          </p:nvPr>
        </p:nvSpPr>
        <p:spPr/>
        <p:txBody>
          <a:bodyPr/>
          <a:lstStyle/>
          <a:p>
            <a:fld id="{5FC15BB1-4DB5-49C4-B006-F90A5681B307}" type="slidenum">
              <a:rPr kumimoji="1" lang="ja-JP" altLang="en-US" smtClean="0"/>
              <a:t>15</a:t>
            </a:fld>
            <a:endParaRPr kumimoji="1"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IP </a:t>
            </a:r>
            <a:r>
              <a:rPr lang="en-US" altLang="ja-JP" sz="3200" dirty="0" smtClean="0">
                <a:solidFill>
                  <a:prstClr val="black"/>
                </a:solidFill>
              </a:rPr>
              <a:t>chamber: Underlying studies</a:t>
            </a:r>
            <a:endParaRPr kumimoji="1" lang="ja-JP" altLang="en-US" sz="3600" dirty="0">
              <a:latin typeface="Times New Roman" pitchFamily="18" charset="0"/>
              <a:cs typeface="Times New Roman" pitchFamily="18" charset="0"/>
            </a:endParaRPr>
          </a:p>
        </p:txBody>
      </p:sp>
      <p:sp>
        <p:nvSpPr>
          <p:cNvPr id="3" name="コンテンツ プレースホルダ 2"/>
          <p:cNvSpPr>
            <a:spLocks noGrp="1"/>
          </p:cNvSpPr>
          <p:nvPr>
            <p:ph idx="1"/>
          </p:nvPr>
        </p:nvSpPr>
        <p:spPr>
          <a:xfrm>
            <a:off x="457200" y="1600200"/>
            <a:ext cx="8229600" cy="4565104"/>
          </a:xfrm>
        </p:spPr>
        <p:txBody>
          <a:bodyPr>
            <a:normAutofit fontScale="92500" lnSpcReduction="10000"/>
          </a:bodyPr>
          <a:lstStyle/>
          <a:p>
            <a:r>
              <a:rPr kumimoji="1" lang="en-US" altLang="ja-JP" sz="2400" dirty="0" smtClean="0">
                <a:latin typeface="Times New Roman" pitchFamily="18" charset="0"/>
                <a:cs typeface="Times New Roman" pitchFamily="18" charset="0"/>
              </a:rPr>
              <a:t>Related works performed for the design and production of IP chamber</a:t>
            </a:r>
          </a:p>
          <a:p>
            <a:pPr lvl="1"/>
            <a:r>
              <a:rPr lang="en-US" altLang="ja-JP" sz="2400" dirty="0" smtClean="0">
                <a:latin typeface="Times New Roman" pitchFamily="18" charset="0"/>
                <a:cs typeface="Times New Roman" pitchFamily="18" charset="0"/>
              </a:rPr>
              <a:t>Cooling test of the central part using a dummy model</a:t>
            </a:r>
          </a:p>
          <a:p>
            <a:pPr lvl="1"/>
            <a:r>
              <a:rPr kumimoji="1" lang="en-US" altLang="ja-JP" sz="2400" dirty="0" smtClean="0">
                <a:latin typeface="Times New Roman" pitchFamily="18" charset="0"/>
                <a:cs typeface="Times New Roman" pitchFamily="18" charset="0"/>
              </a:rPr>
              <a:t>Mechanical analysis</a:t>
            </a:r>
          </a:p>
          <a:p>
            <a:pPr lvl="1"/>
            <a:r>
              <a:rPr lang="en-US" altLang="ja-JP" sz="2400" dirty="0" smtClean="0">
                <a:latin typeface="Times New Roman" pitchFamily="18" charset="0"/>
                <a:cs typeface="Times New Roman" pitchFamily="18" charset="0"/>
              </a:rPr>
              <a:t>Impedance estimation</a:t>
            </a:r>
          </a:p>
          <a:p>
            <a:pPr lvl="1"/>
            <a:r>
              <a:rPr kumimoji="1" lang="en-US" altLang="ja-JP" sz="2400" dirty="0" smtClean="0">
                <a:latin typeface="Times New Roman" pitchFamily="18" charset="0"/>
                <a:cs typeface="Times New Roman" pitchFamily="18" charset="0"/>
              </a:rPr>
              <a:t>Measurement of tip-scattering of photon on a ridge</a:t>
            </a:r>
          </a:p>
          <a:p>
            <a:pPr lvl="1"/>
            <a:r>
              <a:rPr lang="en-US" altLang="ja-JP" sz="2400" dirty="0" smtClean="0">
                <a:latin typeface="Times New Roman" pitchFamily="18" charset="0"/>
                <a:cs typeface="Times New Roman" pitchFamily="18" charset="0"/>
              </a:rPr>
              <a:t>Photon-induced desorption measurement of Au coat, Cu, and Ta</a:t>
            </a:r>
          </a:p>
          <a:p>
            <a:pPr lvl="1"/>
            <a:r>
              <a:rPr kumimoji="1" lang="en-US" altLang="ja-JP" sz="2400" dirty="0" smtClean="0">
                <a:latin typeface="Times New Roman" pitchFamily="18" charset="0"/>
                <a:cs typeface="Times New Roman" pitchFamily="18" charset="0"/>
              </a:rPr>
              <a:t>Estimation of SR background inside chamber</a:t>
            </a:r>
          </a:p>
          <a:p>
            <a:pPr lvl="1"/>
            <a:r>
              <a:rPr lang="en-US" altLang="ja-JP" sz="2400" dirty="0" smtClean="0">
                <a:latin typeface="Times New Roman" pitchFamily="18" charset="0"/>
                <a:cs typeface="Times New Roman" pitchFamily="18" charset="0"/>
              </a:rPr>
              <a:t>DC sputter coating test</a:t>
            </a:r>
          </a:p>
          <a:p>
            <a:pPr lvl="1"/>
            <a:r>
              <a:rPr kumimoji="1" lang="en-US" altLang="ja-JP" sz="2400" dirty="0" smtClean="0">
                <a:latin typeface="Times New Roman" pitchFamily="18" charset="0"/>
                <a:cs typeface="Times New Roman" pitchFamily="18" charset="0"/>
              </a:rPr>
              <a:t>HIP and welding test under various conditions</a:t>
            </a:r>
          </a:p>
          <a:p>
            <a:r>
              <a:rPr lang="en-US" altLang="ja-JP" sz="2400" dirty="0" smtClean="0">
                <a:latin typeface="Times New Roman" pitchFamily="18" charset="0"/>
                <a:cs typeface="Times New Roman" pitchFamily="18" charset="0"/>
              </a:rPr>
              <a:t>Ref. </a:t>
            </a:r>
          </a:p>
          <a:p>
            <a:pPr lvl="1">
              <a:buNone/>
            </a:pPr>
            <a:r>
              <a:rPr lang="en-US" altLang="ja-JP" sz="1700" dirty="0" smtClean="0">
                <a:latin typeface="Times New Roman" pitchFamily="18" charset="0"/>
                <a:cs typeface="Times New Roman" pitchFamily="18" charset="0"/>
              </a:rPr>
              <a:t>K. Kanazawa, The 18</a:t>
            </a:r>
            <a:r>
              <a:rPr lang="en-US" altLang="ja-JP" sz="1700" baseline="30000" dirty="0" smtClean="0">
                <a:latin typeface="Times New Roman" pitchFamily="18" charset="0"/>
                <a:cs typeface="Times New Roman" pitchFamily="18" charset="0"/>
              </a:rPr>
              <a:t>th</a:t>
            </a:r>
            <a:r>
              <a:rPr lang="en-US" altLang="ja-JP" sz="1700" dirty="0" smtClean="0">
                <a:latin typeface="Times New Roman" pitchFamily="18" charset="0"/>
                <a:cs typeface="Times New Roman" pitchFamily="18" charset="0"/>
              </a:rPr>
              <a:t> KEKB Accelerator Review Committee, KEK, 4-6 March 2013, </a:t>
            </a:r>
          </a:p>
          <a:p>
            <a:pPr lvl="1">
              <a:buNone/>
            </a:pPr>
            <a:r>
              <a:rPr lang="en-US" altLang="ja-JP" sz="1700" dirty="0" smtClean="0">
                <a:latin typeface="Times New Roman" pitchFamily="18" charset="0"/>
                <a:cs typeface="Times New Roman" pitchFamily="18" charset="0"/>
              </a:rPr>
              <a:t>K. Kanazawa, 7</a:t>
            </a:r>
            <a:r>
              <a:rPr lang="en-US" altLang="ja-JP" sz="1700" baseline="30000" dirty="0" smtClean="0">
                <a:latin typeface="Times New Roman" pitchFamily="18" charset="0"/>
                <a:cs typeface="Times New Roman" pitchFamily="18" charset="0"/>
              </a:rPr>
              <a:t>th</a:t>
            </a:r>
            <a:r>
              <a:rPr lang="en-US" altLang="ja-JP" sz="1700" dirty="0" smtClean="0">
                <a:latin typeface="Times New Roman" pitchFamily="18" charset="0"/>
                <a:cs typeface="Times New Roman" pitchFamily="18" charset="0"/>
              </a:rPr>
              <a:t> Belle PAC, 10 -11 March 2013, KEK</a:t>
            </a:r>
            <a:endParaRPr kumimoji="1" lang="en-US" altLang="ja-JP" sz="1700" dirty="0" smtClean="0">
              <a:latin typeface="Times New Roman" pitchFamily="18" charset="0"/>
              <a:cs typeface="Times New Roman" pitchFamily="18" charset="0"/>
            </a:endParaRPr>
          </a:p>
        </p:txBody>
      </p:sp>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16</a:t>
            </a:fld>
            <a:endParaRPr kumimoji="1" lang="ja-JP"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467544" y="188640"/>
            <a:ext cx="8229600" cy="922114"/>
          </a:xfrm>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RVC </a:t>
            </a:r>
            <a:r>
              <a:rPr lang="en-US" altLang="ja-JP" sz="3200" dirty="0" smtClean="0">
                <a:solidFill>
                  <a:prstClr val="black"/>
                </a:solidFill>
              </a:rPr>
              <a:t>: </a:t>
            </a:r>
            <a:r>
              <a:rPr lang="en-US" altLang="ja-JP" sz="3200" dirty="0">
                <a:solidFill>
                  <a:prstClr val="black"/>
                </a:solidFill>
              </a:rPr>
              <a:t>W</a:t>
            </a:r>
            <a:r>
              <a:rPr lang="en-US" altLang="ja-JP" sz="3200" dirty="0" smtClean="0">
                <a:solidFill>
                  <a:prstClr val="black"/>
                </a:solidFill>
              </a:rPr>
              <a:t>here to use</a:t>
            </a:r>
            <a:endParaRPr lang="ja-JP" altLang="en-US" sz="3100" dirty="0" smtClean="0">
              <a:latin typeface="Times New Roman" pitchFamily="18" charset="0"/>
              <a:cs typeface="Times New Roman" pitchFamily="18" charset="0"/>
            </a:endParaRPr>
          </a:p>
        </p:txBody>
      </p:sp>
      <p:pic>
        <p:nvPicPr>
          <p:cNvPr id="4099" name="図 2" descr="7Nov10fig1.tif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3068638"/>
            <a:ext cx="8683625" cy="2944812"/>
          </a:xfrm>
          <a:prstGeom prst="rect">
            <a:avLst/>
          </a:prstGeom>
          <a:noFill/>
          <a:ln w="9525">
            <a:noFill/>
            <a:miter lim="800000"/>
            <a:headEnd/>
            <a:tailEnd/>
          </a:ln>
        </p:spPr>
      </p:pic>
      <p:sp>
        <p:nvSpPr>
          <p:cNvPr id="4100" name="テキスト ボックス 3"/>
          <p:cNvSpPr txBox="1">
            <a:spLocks noChangeArrowheads="1"/>
          </p:cNvSpPr>
          <p:nvPr/>
        </p:nvSpPr>
        <p:spPr bwMode="auto">
          <a:xfrm>
            <a:off x="251520" y="1268760"/>
            <a:ext cx="4464050" cy="2062163"/>
          </a:xfrm>
          <a:prstGeom prst="rect">
            <a:avLst/>
          </a:prstGeom>
          <a:noFill/>
          <a:ln w="9525">
            <a:noFill/>
            <a:miter lim="800000"/>
            <a:headEnd/>
            <a:tailEnd/>
          </a:ln>
        </p:spPr>
        <p:txBody>
          <a:bodyPr>
            <a:spAutoFit/>
          </a:bodyPr>
          <a:lstStyle/>
          <a:p>
            <a:pPr>
              <a:buFont typeface="Arial" charset="0"/>
              <a:buChar char="•"/>
            </a:pPr>
            <a:r>
              <a:rPr lang="en-US" altLang="ja-JP" dirty="0">
                <a:latin typeface="Times New Roman" pitchFamily="18" charset="0"/>
                <a:cs typeface="Times New Roman" pitchFamily="18" charset="0"/>
              </a:rPr>
              <a:t> IP chamber is supported by VXD frame.</a:t>
            </a:r>
          </a:p>
          <a:p>
            <a:pPr lvl="1"/>
            <a:r>
              <a:rPr lang="en-US" altLang="ja-JP" sz="1400" dirty="0">
                <a:latin typeface="Times New Roman" pitchFamily="18" charset="0"/>
                <a:cs typeface="Times New Roman" pitchFamily="18" charset="0"/>
              </a:rPr>
              <a:t>Both sides of IP chamber are fixed to the VXD frame transversally and are free longitudinally.</a:t>
            </a:r>
            <a:endParaRPr lang="en-US" altLang="ja-JP" dirty="0">
              <a:latin typeface="Times New Roman" pitchFamily="18" charset="0"/>
              <a:cs typeface="Times New Roman" pitchFamily="18" charset="0"/>
            </a:endParaRPr>
          </a:p>
          <a:p>
            <a:pPr>
              <a:buFont typeface="Arial" charset="0"/>
              <a:buChar char="•"/>
            </a:pPr>
            <a:r>
              <a:rPr lang="en-US" altLang="ja-JP" dirty="0">
                <a:latin typeface="Times New Roman" pitchFamily="18" charset="0"/>
                <a:cs typeface="Times New Roman" pitchFamily="18" charset="0"/>
              </a:rPr>
              <a:t> VXD is supported by CDC.</a:t>
            </a:r>
          </a:p>
          <a:p>
            <a:pPr lvl="1"/>
            <a:r>
              <a:rPr lang="en-US" altLang="ja-JP" sz="1400" dirty="0">
                <a:latin typeface="Times New Roman" pitchFamily="18" charset="0"/>
                <a:cs typeface="Times New Roman" pitchFamily="18" charset="0"/>
              </a:rPr>
              <a:t>The R-side of VXD is aligned transversally and  is free longitudinally.</a:t>
            </a:r>
          </a:p>
          <a:p>
            <a:pPr lvl="1"/>
            <a:r>
              <a:rPr lang="en-US" altLang="ja-JP" sz="1400" dirty="0">
                <a:latin typeface="Times New Roman" pitchFamily="18" charset="0"/>
                <a:cs typeface="Times New Roman" pitchFamily="18" charset="0"/>
              </a:rPr>
              <a:t>The L-side of VXD is fixed to CDC.</a:t>
            </a:r>
          </a:p>
          <a:p>
            <a:pPr>
              <a:buFont typeface="Arial" charset="0"/>
              <a:buChar char="•"/>
            </a:pPr>
            <a:r>
              <a:rPr lang="en-US" altLang="ja-JP" dirty="0">
                <a:latin typeface="Times New Roman" pitchFamily="18" charset="0"/>
                <a:cs typeface="Times New Roman" pitchFamily="18" charset="0"/>
              </a:rPr>
              <a:t> QCS cryostats can move out.</a:t>
            </a:r>
            <a:endParaRPr lang="ja-JP" altLang="en-US" dirty="0">
              <a:latin typeface="Times New Roman" pitchFamily="18" charset="0"/>
              <a:cs typeface="Times New Roman" pitchFamily="18" charset="0"/>
            </a:endParaRPr>
          </a:p>
        </p:txBody>
      </p:sp>
      <p:sp>
        <p:nvSpPr>
          <p:cNvPr id="4101" name="テキスト ボックス 4"/>
          <p:cNvSpPr txBox="1">
            <a:spLocks noChangeArrowheads="1"/>
          </p:cNvSpPr>
          <p:nvPr/>
        </p:nvSpPr>
        <p:spPr bwMode="auto">
          <a:xfrm>
            <a:off x="5364163" y="2060575"/>
            <a:ext cx="2952750" cy="646113"/>
          </a:xfrm>
          <a:prstGeom prst="rect">
            <a:avLst/>
          </a:prstGeom>
          <a:noFill/>
          <a:ln w="28575">
            <a:solidFill>
              <a:srgbClr val="FF0000"/>
            </a:solidFill>
            <a:miter lim="800000"/>
            <a:headEnd/>
            <a:tailEnd/>
          </a:ln>
        </p:spPr>
        <p:txBody>
          <a:bodyPr>
            <a:spAutoFit/>
          </a:bodyPr>
          <a:lstStyle/>
          <a:p>
            <a:pPr>
              <a:buFont typeface="Arial" pitchFamily="34" charset="0"/>
              <a:buChar char="•"/>
            </a:pPr>
            <a:r>
              <a:rPr lang="en-US" altLang="ja-JP" dirty="0" smtClean="0">
                <a:latin typeface="Times New Roman" pitchFamily="18" charset="0"/>
                <a:cs typeface="Times New Roman" pitchFamily="18" charset="0"/>
              </a:rPr>
              <a:t> Connection </a:t>
            </a:r>
            <a:r>
              <a:rPr lang="en-US" altLang="ja-JP" dirty="0">
                <a:latin typeface="Times New Roman" pitchFamily="18" charset="0"/>
                <a:cs typeface="Times New Roman" pitchFamily="18" charset="0"/>
              </a:rPr>
              <a:t>flanges for vacuum chambers.</a:t>
            </a:r>
            <a:endParaRPr lang="ja-JP" altLang="en-US" dirty="0">
              <a:latin typeface="Times New Roman" pitchFamily="18" charset="0"/>
              <a:cs typeface="Times New Roman" pitchFamily="18" charset="0"/>
            </a:endParaRPr>
          </a:p>
        </p:txBody>
      </p:sp>
      <p:sp>
        <p:nvSpPr>
          <p:cNvPr id="4102" name="テキスト ボックス 5"/>
          <p:cNvSpPr txBox="1">
            <a:spLocks noChangeArrowheads="1"/>
          </p:cNvSpPr>
          <p:nvPr/>
        </p:nvSpPr>
        <p:spPr bwMode="auto">
          <a:xfrm>
            <a:off x="6443662" y="5227638"/>
            <a:ext cx="2592833" cy="1477328"/>
          </a:xfrm>
          <a:prstGeom prst="rect">
            <a:avLst/>
          </a:prstGeom>
          <a:noFill/>
          <a:ln w="9525">
            <a:noFill/>
            <a:miter lim="800000"/>
            <a:headEnd/>
            <a:tailEnd/>
          </a:ln>
        </p:spPr>
        <p:txBody>
          <a:bodyPr wrap="square">
            <a:spAutoFit/>
          </a:bodyPr>
          <a:lstStyle/>
          <a:p>
            <a:r>
              <a:rPr lang="en-US" altLang="ja-JP" dirty="0">
                <a:solidFill>
                  <a:srgbClr val="FF0000"/>
                </a:solidFill>
                <a:latin typeface="Times New Roman" pitchFamily="18" charset="0"/>
                <a:cs typeface="Times New Roman" pitchFamily="18" charset="0"/>
              </a:rPr>
              <a:t>Little</a:t>
            </a:r>
            <a:r>
              <a:rPr lang="en-US" altLang="ja-JP" dirty="0">
                <a:latin typeface="Times New Roman" pitchFamily="18" charset="0"/>
                <a:cs typeface="Times New Roman" pitchFamily="18" charset="0"/>
              </a:rPr>
              <a:t> work space to access flanges.</a:t>
            </a:r>
          </a:p>
          <a:p>
            <a:r>
              <a:rPr lang="en-US" altLang="ja-JP" dirty="0">
                <a:solidFill>
                  <a:srgbClr val="00B050"/>
                </a:solidFill>
                <a:latin typeface="Times New Roman" pitchFamily="18" charset="0"/>
                <a:cs typeface="Times New Roman" pitchFamily="18" charset="0"/>
              </a:rPr>
              <a:t>It is impossible to connect </a:t>
            </a:r>
            <a:r>
              <a:rPr lang="en-US" altLang="ja-JP" dirty="0" smtClean="0">
                <a:solidFill>
                  <a:srgbClr val="00B050"/>
                </a:solidFill>
                <a:latin typeface="Times New Roman" pitchFamily="18" charset="0"/>
                <a:cs typeface="Times New Roman" pitchFamily="18" charset="0"/>
              </a:rPr>
              <a:t>flanges by hands </a:t>
            </a:r>
            <a:r>
              <a:rPr lang="en-US" altLang="ja-JP" dirty="0">
                <a:solidFill>
                  <a:srgbClr val="00B050"/>
                </a:solidFill>
                <a:latin typeface="Times New Roman" pitchFamily="18" charset="0"/>
                <a:cs typeface="Times New Roman" pitchFamily="18" charset="0"/>
              </a:rPr>
              <a:t>in this configuration.</a:t>
            </a:r>
            <a:endParaRPr lang="ja-JP" altLang="en-US" dirty="0">
              <a:solidFill>
                <a:srgbClr val="00B050"/>
              </a:solidFill>
              <a:latin typeface="Times New Roman" pitchFamily="18" charset="0"/>
              <a:cs typeface="Times New Roman" pitchFamily="18" charset="0"/>
            </a:endParaRPr>
          </a:p>
        </p:txBody>
      </p:sp>
      <p:sp>
        <p:nvSpPr>
          <p:cNvPr id="4103" name="テキスト ボックス 6"/>
          <p:cNvSpPr txBox="1">
            <a:spLocks noChangeArrowheads="1"/>
          </p:cNvSpPr>
          <p:nvPr/>
        </p:nvSpPr>
        <p:spPr bwMode="auto">
          <a:xfrm>
            <a:off x="323850" y="5300663"/>
            <a:ext cx="2519363" cy="1200150"/>
          </a:xfrm>
          <a:prstGeom prst="rect">
            <a:avLst/>
          </a:prstGeom>
          <a:noFill/>
          <a:ln w="9525">
            <a:noFill/>
            <a:miter lim="800000"/>
            <a:headEnd/>
            <a:tailEnd/>
          </a:ln>
        </p:spPr>
        <p:txBody>
          <a:bodyPr>
            <a:spAutoFit/>
          </a:bodyPr>
          <a:lstStyle/>
          <a:p>
            <a:r>
              <a:rPr lang="en-US" altLang="ja-JP">
                <a:solidFill>
                  <a:srgbClr val="00B050"/>
                </a:solidFill>
                <a:latin typeface="Times New Roman" pitchFamily="18" charset="0"/>
                <a:cs typeface="Times New Roman" pitchFamily="18" charset="0"/>
              </a:rPr>
              <a:t>Some</a:t>
            </a:r>
            <a:r>
              <a:rPr lang="en-US" altLang="ja-JP">
                <a:latin typeface="Times New Roman" pitchFamily="18" charset="0"/>
                <a:cs typeface="Times New Roman" pitchFamily="18" charset="0"/>
              </a:rPr>
              <a:t> work spaces to access flanges.</a:t>
            </a:r>
          </a:p>
          <a:p>
            <a:r>
              <a:rPr lang="en-US" altLang="ja-JP">
                <a:solidFill>
                  <a:srgbClr val="00B050"/>
                </a:solidFill>
                <a:latin typeface="Times New Roman" pitchFamily="18" charset="0"/>
                <a:cs typeface="Times New Roman" pitchFamily="18" charset="0"/>
              </a:rPr>
              <a:t>It will be possible to make use of these spaces.</a:t>
            </a:r>
            <a:endParaRPr lang="ja-JP" altLang="en-US">
              <a:solidFill>
                <a:srgbClr val="00B050"/>
              </a:solidFill>
              <a:latin typeface="Times New Roman" pitchFamily="18" charset="0"/>
              <a:cs typeface="Times New Roman" pitchFamily="18" charset="0"/>
            </a:endParaRPr>
          </a:p>
        </p:txBody>
      </p:sp>
      <p:sp>
        <p:nvSpPr>
          <p:cNvPr id="4104" name="テキスト ボックス 8"/>
          <p:cNvSpPr txBox="1">
            <a:spLocks noChangeArrowheads="1"/>
          </p:cNvSpPr>
          <p:nvPr/>
        </p:nvSpPr>
        <p:spPr bwMode="auto">
          <a:xfrm>
            <a:off x="3832224" y="2938811"/>
            <a:ext cx="1047750" cy="369887"/>
          </a:xfrm>
          <a:prstGeom prst="rect">
            <a:avLst/>
          </a:prstGeom>
          <a:noFill/>
          <a:ln w="9525">
            <a:noFill/>
            <a:miter lim="800000"/>
            <a:headEnd/>
            <a:tailEnd/>
          </a:ln>
        </p:spPr>
        <p:txBody>
          <a:bodyPr wrap="none">
            <a:spAutoFit/>
          </a:bodyPr>
          <a:lstStyle/>
          <a:p>
            <a:r>
              <a:rPr lang="en-US" altLang="ja-JP" dirty="0">
                <a:latin typeface="Times New Roman" pitchFamily="18" charset="0"/>
                <a:cs typeface="Times New Roman" pitchFamily="18" charset="0"/>
              </a:rPr>
              <a:t>Top view</a:t>
            </a:r>
            <a:endParaRPr lang="ja-JP" altLang="en-US" dirty="0">
              <a:latin typeface="Times New Roman" pitchFamily="18" charset="0"/>
              <a:cs typeface="Times New Roman" pitchFamily="18" charset="0"/>
            </a:endParaRPr>
          </a:p>
        </p:txBody>
      </p:sp>
      <p:cxnSp>
        <p:nvCxnSpPr>
          <p:cNvPr id="11" name="直線矢印コネクタ 10"/>
          <p:cNvCxnSpPr/>
          <p:nvPr/>
        </p:nvCxnSpPr>
        <p:spPr>
          <a:xfrm rot="10800000" flipV="1">
            <a:off x="3419475" y="2708275"/>
            <a:ext cx="1873250" cy="1800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5400000">
            <a:off x="3600450" y="2743200"/>
            <a:ext cx="1727200" cy="1657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5400000">
            <a:off x="4140994" y="3283744"/>
            <a:ext cx="1727200" cy="576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5400000">
            <a:off x="4212432" y="3355181"/>
            <a:ext cx="1727200" cy="4333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H="1" flipV="1">
            <a:off x="2484438" y="4940300"/>
            <a:ext cx="503237" cy="3603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10800000">
            <a:off x="5435600" y="4795838"/>
            <a:ext cx="1008063" cy="5048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11" name="テキスト ボックス 15"/>
          <p:cNvSpPr txBox="1">
            <a:spLocks noChangeArrowheads="1"/>
          </p:cNvSpPr>
          <p:nvPr/>
        </p:nvSpPr>
        <p:spPr bwMode="auto">
          <a:xfrm>
            <a:off x="4572000" y="5373688"/>
            <a:ext cx="1368425" cy="368300"/>
          </a:xfrm>
          <a:prstGeom prst="rect">
            <a:avLst/>
          </a:prstGeom>
          <a:noFill/>
          <a:ln w="9525">
            <a:noFill/>
            <a:miter lim="800000"/>
            <a:headEnd/>
            <a:tailEnd/>
          </a:ln>
        </p:spPr>
        <p:txBody>
          <a:bodyPr>
            <a:spAutoFit/>
          </a:bodyPr>
          <a:lstStyle/>
          <a:p>
            <a:r>
              <a:rPr lang="en-US" altLang="ja-JP">
                <a:latin typeface="Times New Roman" pitchFamily="18" charset="0"/>
                <a:cs typeface="Times New Roman" pitchFamily="18" charset="0"/>
              </a:rPr>
              <a:t>CDC</a:t>
            </a:r>
            <a:endParaRPr lang="ja-JP" altLang="en-US">
              <a:latin typeface="Times New Roman" pitchFamily="18" charset="0"/>
              <a:cs typeface="Times New Roman" pitchFamily="18" charset="0"/>
            </a:endParaRPr>
          </a:p>
        </p:txBody>
      </p:sp>
      <p:sp>
        <p:nvSpPr>
          <p:cNvPr id="2" name="テキスト ボックス 1"/>
          <p:cNvSpPr txBox="1"/>
          <p:nvPr/>
        </p:nvSpPr>
        <p:spPr>
          <a:xfrm>
            <a:off x="755576" y="3330923"/>
            <a:ext cx="2160662" cy="646331"/>
          </a:xfrm>
          <a:prstGeom prst="rect">
            <a:avLst/>
          </a:prstGeom>
          <a:noFill/>
        </p:spPr>
        <p:txBody>
          <a:bodyPr wrap="square" rtlCol="0">
            <a:spAutoFit/>
          </a:bodyPr>
          <a:lstStyle/>
          <a:p>
            <a:r>
              <a:rPr kumimoji="1" lang="en-US" altLang="ja-JP" dirty="0" smtClean="0"/>
              <a:t>Left-hand side</a:t>
            </a:r>
          </a:p>
          <a:p>
            <a:r>
              <a:rPr lang="en-US" altLang="ja-JP" dirty="0" smtClean="0"/>
              <a:t>(Backward)</a:t>
            </a:r>
            <a:endParaRPr kumimoji="1" lang="ja-JP" altLang="en-US" dirty="0"/>
          </a:p>
        </p:txBody>
      </p:sp>
      <p:sp>
        <p:nvSpPr>
          <p:cNvPr id="3" name="テキスト ボックス 2"/>
          <p:cNvSpPr txBox="1"/>
          <p:nvPr/>
        </p:nvSpPr>
        <p:spPr>
          <a:xfrm>
            <a:off x="6228184" y="3330923"/>
            <a:ext cx="2232248" cy="646331"/>
          </a:xfrm>
          <a:prstGeom prst="rect">
            <a:avLst/>
          </a:prstGeom>
          <a:noFill/>
        </p:spPr>
        <p:txBody>
          <a:bodyPr wrap="square" rtlCol="0">
            <a:spAutoFit/>
          </a:bodyPr>
          <a:lstStyle/>
          <a:p>
            <a:r>
              <a:rPr kumimoji="1" lang="en-US" altLang="ja-JP" dirty="0" smtClean="0"/>
              <a:t>Right-hand side</a:t>
            </a:r>
          </a:p>
          <a:p>
            <a:r>
              <a:rPr lang="en-US" altLang="ja-JP" dirty="0" smtClean="0"/>
              <a:t>(Forward)</a:t>
            </a:r>
            <a:endParaRPr kumimoji="1" lang="ja-JP" altLang="en-US" dirty="0"/>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17</a:t>
            </a:fld>
            <a:endParaRPr kumimoji="1"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l="2604" t="17445" r="4062" b="24074"/>
          <a:stretch/>
        </p:blipFill>
        <p:spPr>
          <a:xfrm>
            <a:off x="919336" y="1985044"/>
            <a:ext cx="6986736" cy="3095670"/>
          </a:xfrm>
          <a:prstGeom prst="rect">
            <a:avLst/>
          </a:prstGeom>
        </p:spPr>
      </p:pic>
      <p:sp>
        <p:nvSpPr>
          <p:cNvPr id="2" name="タイトル 1"/>
          <p:cNvSpPr>
            <a:spLocks noGrp="1"/>
          </p:cNvSpPr>
          <p:nvPr>
            <p:ph type="title"/>
          </p:nvPr>
        </p:nvSpPr>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smtClean="0">
                <a:solidFill>
                  <a:prstClr val="black"/>
                </a:solidFill>
              </a:rPr>
              <a:t>RVC: Bellows unit between IP chamber and QCS</a:t>
            </a:r>
            <a:endParaRPr kumimoji="1" lang="ja-JP" altLang="en-US" sz="4000" dirty="0">
              <a:latin typeface="Times New Roman" pitchFamily="18" charset="0"/>
              <a:cs typeface="Times New Roman" pitchFamily="18" charset="0"/>
            </a:endParaRPr>
          </a:p>
        </p:txBody>
      </p:sp>
      <p:sp>
        <p:nvSpPr>
          <p:cNvPr id="4" name="テキスト ボックス 3"/>
          <p:cNvSpPr txBox="1"/>
          <p:nvPr/>
        </p:nvSpPr>
        <p:spPr>
          <a:xfrm>
            <a:off x="2843808" y="1429300"/>
            <a:ext cx="1728192"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BPM pick-up</a:t>
            </a:r>
            <a:endParaRPr kumimoji="1" lang="ja-JP" altLang="en-US" dirty="0">
              <a:latin typeface="Times New Roman" pitchFamily="18" charset="0"/>
              <a:cs typeface="Times New Roman" pitchFamily="18" charset="0"/>
            </a:endParaRPr>
          </a:p>
        </p:txBody>
      </p:sp>
      <p:sp>
        <p:nvSpPr>
          <p:cNvPr id="5" name="テキスト ボックス 4"/>
          <p:cNvSpPr txBox="1"/>
          <p:nvPr/>
        </p:nvSpPr>
        <p:spPr>
          <a:xfrm>
            <a:off x="4283968" y="5075892"/>
            <a:ext cx="3024336" cy="1477328"/>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Bellows unit with a conventional RF-bridge.</a:t>
            </a:r>
          </a:p>
          <a:p>
            <a:r>
              <a:rPr lang="en-US" altLang="ja-JP" dirty="0" smtClean="0">
                <a:latin typeface="Times New Roman" pitchFamily="18" charset="0"/>
                <a:cs typeface="Times New Roman" pitchFamily="18" charset="0"/>
              </a:rPr>
              <a:t>A comb-type structure cannot give a sufficient flexibility for a small diameter.</a:t>
            </a:r>
            <a:endParaRPr kumimoji="1" lang="ja-JP" altLang="en-US" dirty="0">
              <a:latin typeface="Times New Roman" pitchFamily="18" charset="0"/>
              <a:cs typeface="Times New Roman" pitchFamily="18" charset="0"/>
            </a:endParaRPr>
          </a:p>
        </p:txBody>
      </p:sp>
      <p:sp>
        <p:nvSpPr>
          <p:cNvPr id="6" name="テキスト ボックス 5"/>
          <p:cNvSpPr txBox="1"/>
          <p:nvPr/>
        </p:nvSpPr>
        <p:spPr>
          <a:xfrm>
            <a:off x="1547664" y="5445224"/>
            <a:ext cx="1728192"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Cooling channel</a:t>
            </a:r>
            <a:endParaRPr kumimoji="1" lang="ja-JP" altLang="en-US" dirty="0">
              <a:latin typeface="Times New Roman" pitchFamily="18" charset="0"/>
              <a:cs typeface="Times New Roman" pitchFamily="18" charset="0"/>
            </a:endParaRPr>
          </a:p>
        </p:txBody>
      </p:sp>
      <p:sp>
        <p:nvSpPr>
          <p:cNvPr id="8" name="テキスト ボックス 7"/>
          <p:cNvSpPr txBox="1"/>
          <p:nvPr/>
        </p:nvSpPr>
        <p:spPr>
          <a:xfrm>
            <a:off x="4427984" y="1663105"/>
            <a:ext cx="864096" cy="369332"/>
          </a:xfrm>
          <a:prstGeom prst="rect">
            <a:avLst/>
          </a:prstGeom>
          <a:noFill/>
        </p:spPr>
        <p:txBody>
          <a:bodyPr wrap="square" rtlCol="0">
            <a:spAutoFit/>
          </a:bodyPr>
          <a:lstStyle/>
          <a:p>
            <a:r>
              <a:rPr kumimoji="1" lang="en-US" altLang="ja-JP" dirty="0" err="1" smtClean="0">
                <a:latin typeface="Times New Roman" pitchFamily="18" charset="0"/>
                <a:cs typeface="Times New Roman" pitchFamily="18" charset="0"/>
              </a:rPr>
              <a:t>CrCu</a:t>
            </a:r>
            <a:endParaRPr kumimoji="1" lang="ja-JP" altLang="en-US" dirty="0">
              <a:latin typeface="Times New Roman" pitchFamily="18" charset="0"/>
              <a:cs typeface="Times New Roman" pitchFamily="18" charset="0"/>
            </a:endParaRPr>
          </a:p>
        </p:txBody>
      </p:sp>
      <p:sp>
        <p:nvSpPr>
          <p:cNvPr id="9" name="テキスト ボックス 8"/>
          <p:cNvSpPr txBox="1"/>
          <p:nvPr/>
        </p:nvSpPr>
        <p:spPr>
          <a:xfrm>
            <a:off x="2195736" y="1615712"/>
            <a:ext cx="864096" cy="369332"/>
          </a:xfrm>
          <a:prstGeom prst="rect">
            <a:avLst/>
          </a:prstGeom>
          <a:noFill/>
        </p:spPr>
        <p:txBody>
          <a:bodyPr wrap="square" rtlCol="0">
            <a:spAutoFit/>
          </a:bodyPr>
          <a:lstStyle/>
          <a:p>
            <a:r>
              <a:rPr kumimoji="1" lang="en-US" altLang="ja-JP" dirty="0" err="1" smtClean="0">
                <a:latin typeface="Times New Roman" pitchFamily="18" charset="0"/>
                <a:cs typeface="Times New Roman" pitchFamily="18" charset="0"/>
              </a:rPr>
              <a:t>CrCu</a:t>
            </a:r>
            <a:endParaRPr kumimoji="1" lang="ja-JP" altLang="en-US" dirty="0">
              <a:latin typeface="Times New Roman" pitchFamily="18" charset="0"/>
              <a:cs typeface="Times New Roman" pitchFamily="18" charset="0"/>
            </a:endParaRPr>
          </a:p>
        </p:txBody>
      </p:sp>
      <p:cxnSp>
        <p:nvCxnSpPr>
          <p:cNvPr id="12" name="直線矢印コネクタ 11"/>
          <p:cNvCxnSpPr/>
          <p:nvPr/>
        </p:nvCxnSpPr>
        <p:spPr>
          <a:xfrm flipV="1">
            <a:off x="2563416" y="3861048"/>
            <a:ext cx="928464" cy="15841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2244874" y="3861048"/>
            <a:ext cx="26690" cy="15841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707904" y="1847771"/>
            <a:ext cx="679276" cy="109538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1979712" y="1988840"/>
            <a:ext cx="583704" cy="90474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8" idx="2"/>
          </p:cNvCxnSpPr>
          <p:nvPr/>
        </p:nvCxnSpPr>
        <p:spPr>
          <a:xfrm>
            <a:off x="4860032" y="2032437"/>
            <a:ext cx="216024" cy="79843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2915816" y="3933056"/>
            <a:ext cx="2376264" cy="114765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67544" y="2646204"/>
            <a:ext cx="720080" cy="646331"/>
          </a:xfrm>
          <a:prstGeom prst="rect">
            <a:avLst/>
          </a:prstGeom>
          <a:noFill/>
        </p:spPr>
        <p:txBody>
          <a:bodyPr wrap="square" rtlCol="0">
            <a:spAutoFit/>
          </a:bodyPr>
          <a:lstStyle/>
          <a:p>
            <a:r>
              <a:rPr kumimoji="1" lang="en-US" altLang="ja-JP" dirty="0" smtClean="0"/>
              <a:t>QCS</a:t>
            </a:r>
          </a:p>
          <a:p>
            <a:r>
              <a:rPr lang="en-US" altLang="ja-JP" dirty="0" smtClean="0"/>
              <a:t>side</a:t>
            </a:r>
            <a:endParaRPr kumimoji="1" lang="ja-JP" altLang="en-US" dirty="0"/>
          </a:p>
        </p:txBody>
      </p:sp>
      <p:sp>
        <p:nvSpPr>
          <p:cNvPr id="3" name="スライド番号プレースホルダー 2"/>
          <p:cNvSpPr>
            <a:spLocks noGrp="1"/>
          </p:cNvSpPr>
          <p:nvPr>
            <p:ph type="sldNum" sz="quarter" idx="12"/>
          </p:nvPr>
        </p:nvSpPr>
        <p:spPr/>
        <p:txBody>
          <a:bodyPr/>
          <a:lstStyle/>
          <a:p>
            <a:fld id="{5FC15BB1-4DB5-49C4-B006-F90A5681B307}" type="slidenum">
              <a:rPr kumimoji="1" lang="ja-JP" altLang="en-US" smtClean="0"/>
              <a:t>18</a:t>
            </a:fld>
            <a:endParaRPr kumimoji="1"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t>
            </a:r>
            <a:r>
              <a:rPr lang="en-US" dirty="0" smtClean="0"/>
              <a:t>14 -19: How RVC works.</a:t>
            </a:r>
            <a:endParaRPr lang="en-US"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03" y="977900"/>
            <a:ext cx="5567056"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853433" y="5120317"/>
            <a:ext cx="4680520" cy="646331"/>
          </a:xfrm>
          <a:prstGeom prst="rect">
            <a:avLst/>
          </a:prstGeom>
          <a:noFill/>
        </p:spPr>
        <p:txBody>
          <a:bodyPr wrap="square" rtlCol="0">
            <a:spAutoFit/>
          </a:bodyPr>
          <a:lstStyle/>
          <a:p>
            <a:r>
              <a:rPr kumimoji="1" lang="en-US" altLang="ja-JP" dirty="0" smtClean="0"/>
              <a:t>Two bellows units are attached to a single flange with a retainer.</a:t>
            </a:r>
            <a:endParaRPr kumimoji="1" lang="ja-JP" altLang="en-US" dirty="0"/>
          </a:p>
        </p:txBody>
      </p:sp>
      <p:cxnSp>
        <p:nvCxnSpPr>
          <p:cNvPr id="6" name="直線矢印コネクタ 5"/>
          <p:cNvCxnSpPr/>
          <p:nvPr/>
        </p:nvCxnSpPr>
        <p:spPr bwMode="auto">
          <a:xfrm flipH="1" flipV="1">
            <a:off x="4283968" y="4509120"/>
            <a:ext cx="144016" cy="504056"/>
          </a:xfrm>
          <a:prstGeom prst="straightConnector1">
            <a:avLst/>
          </a:prstGeom>
          <a:solidFill>
            <a:schemeClr val="accent1"/>
          </a:solidFill>
          <a:ln w="38100"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10621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Addressing the last committee report</a:t>
            </a:r>
          </a:p>
          <a:p>
            <a:r>
              <a:rPr lang="en-US" altLang="ja-JP" dirty="0" smtClean="0"/>
              <a:t>Preparation toward Phase 1</a:t>
            </a:r>
          </a:p>
          <a:p>
            <a:r>
              <a:rPr kumimoji="1" lang="en-US" altLang="ja-JP" dirty="0" smtClean="0"/>
              <a:t>Issues for Phase 2 and later</a:t>
            </a:r>
          </a:p>
          <a:p>
            <a:r>
              <a:rPr lang="en-US" altLang="ja-JP" dirty="0" smtClean="0"/>
              <a:t>Summary</a:t>
            </a:r>
            <a:endParaRPr kumimoji="1" lang="ja-JP" altLang="en-US" dirty="0"/>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2</a:t>
            </a:fld>
            <a:endParaRPr kumimoji="1" lang="ja-JP" altLang="en-US"/>
          </a:p>
        </p:txBody>
      </p:sp>
    </p:spTree>
    <p:extLst>
      <p:ext uri="{BB962C8B-B14F-4D97-AF65-F5344CB8AC3E}">
        <p14:creationId xmlns:p14="http://schemas.microsoft.com/office/powerpoint/2010/main" val="3117357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t>
            </a:r>
            <a:r>
              <a:rPr lang="en-US" dirty="0" smtClean="0"/>
              <a:t>15</a:t>
            </a:r>
            <a:endParaRPr lang="en-US"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03" y="977900"/>
            <a:ext cx="5567056"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コネクタ 3"/>
          <p:cNvCxnSpPr/>
          <p:nvPr/>
        </p:nvCxnSpPr>
        <p:spPr bwMode="auto">
          <a:xfrm flipH="1" flipV="1">
            <a:off x="5148064" y="3645024"/>
            <a:ext cx="360040" cy="216024"/>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コネクタ 5"/>
          <p:cNvCxnSpPr/>
          <p:nvPr/>
        </p:nvCxnSpPr>
        <p:spPr bwMode="auto">
          <a:xfrm flipV="1">
            <a:off x="5148064" y="3501008"/>
            <a:ext cx="180020" cy="144016"/>
          </a:xfrm>
          <a:prstGeom prst="line">
            <a:avLst/>
          </a:prstGeom>
          <a:solidFill>
            <a:schemeClr val="accent1"/>
          </a:solidFill>
          <a:ln w="38100" cap="flat" cmpd="sng" algn="ctr">
            <a:solidFill>
              <a:srgbClr val="4F81BD"/>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a:off x="5652120" y="3429000"/>
            <a:ext cx="216024" cy="144016"/>
          </a:xfrm>
          <a:prstGeom prst="line">
            <a:avLst/>
          </a:prstGeom>
          <a:solidFill>
            <a:schemeClr val="accent1"/>
          </a:solidFill>
          <a:ln w="28575"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p:cNvCxnSpPr/>
          <p:nvPr/>
        </p:nvCxnSpPr>
        <p:spPr bwMode="auto">
          <a:xfrm flipV="1">
            <a:off x="5220072" y="3717032"/>
            <a:ext cx="0" cy="1008112"/>
          </a:xfrm>
          <a:prstGeom prst="straightConnector1">
            <a:avLst/>
          </a:prstGeom>
          <a:solidFill>
            <a:schemeClr val="accent1"/>
          </a:solidFill>
          <a:ln w="19050"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4211960" y="4869160"/>
            <a:ext cx="3960440" cy="646331"/>
          </a:xfrm>
          <a:prstGeom prst="rect">
            <a:avLst/>
          </a:prstGeom>
          <a:noFill/>
        </p:spPr>
        <p:txBody>
          <a:bodyPr wrap="square" rtlCol="0">
            <a:spAutoFit/>
          </a:bodyPr>
          <a:lstStyle/>
          <a:p>
            <a:r>
              <a:rPr kumimoji="1" lang="en-US" altLang="ja-JP" dirty="0" smtClean="0"/>
              <a:t>These components rotate to catch the bellows flange.</a:t>
            </a:r>
            <a:endParaRPr kumimoji="1" lang="ja-JP" altLang="en-US" dirty="0"/>
          </a:p>
        </p:txBody>
      </p:sp>
      <p:cxnSp>
        <p:nvCxnSpPr>
          <p:cNvPr id="19" name="直線コネクタ 18"/>
          <p:cNvCxnSpPr/>
          <p:nvPr/>
        </p:nvCxnSpPr>
        <p:spPr bwMode="auto">
          <a:xfrm>
            <a:off x="5328084" y="3501008"/>
            <a:ext cx="108012" cy="72008"/>
          </a:xfrm>
          <a:prstGeom prst="line">
            <a:avLst/>
          </a:prstGeom>
          <a:solidFill>
            <a:schemeClr val="accent1"/>
          </a:solidFill>
          <a:ln w="38100" cap="flat" cmpd="sng" algn="ctr">
            <a:solidFill>
              <a:srgbClr val="4F81BD"/>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p:cNvCxnSpPr/>
          <p:nvPr/>
        </p:nvCxnSpPr>
        <p:spPr bwMode="auto">
          <a:xfrm flipH="1">
            <a:off x="5436096" y="3429000"/>
            <a:ext cx="216024" cy="144016"/>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97178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t>
            </a:r>
            <a:r>
              <a:rPr lang="en-US" dirty="0" smtClean="0"/>
              <a:t>16</a:t>
            </a:r>
            <a:endParaRPr lang="en-US"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03" y="977900"/>
            <a:ext cx="5567056"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657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t>
            </a:r>
            <a:r>
              <a:rPr lang="en-US" dirty="0" smtClean="0"/>
              <a:t>17</a:t>
            </a:r>
            <a:endParaRPr lang="en-US" dirty="0"/>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03" y="977900"/>
            <a:ext cx="5567056"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コネクタ 5"/>
          <p:cNvCxnSpPr/>
          <p:nvPr/>
        </p:nvCxnSpPr>
        <p:spPr bwMode="auto">
          <a:xfrm>
            <a:off x="2195736" y="1844824"/>
            <a:ext cx="864096" cy="504056"/>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flipV="1">
            <a:off x="3059832" y="1988840"/>
            <a:ext cx="504056" cy="360040"/>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p:cNvCxnSpPr/>
          <p:nvPr/>
        </p:nvCxnSpPr>
        <p:spPr bwMode="auto">
          <a:xfrm flipH="1" flipV="1">
            <a:off x="3419872" y="1916832"/>
            <a:ext cx="144016" cy="72008"/>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p:cNvCxnSpPr/>
          <p:nvPr/>
        </p:nvCxnSpPr>
        <p:spPr bwMode="auto">
          <a:xfrm flipV="1">
            <a:off x="3419872" y="1556792"/>
            <a:ext cx="504056" cy="360040"/>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flipH="1" flipV="1">
            <a:off x="3563888" y="1340768"/>
            <a:ext cx="360040" cy="216024"/>
          </a:xfrm>
          <a:prstGeom prst="line">
            <a:avLst/>
          </a:prstGeom>
          <a:solidFill>
            <a:schemeClr val="accent1"/>
          </a:solidFill>
          <a:ln w="38100" cap="flat" cmpd="sng" algn="ctr">
            <a:solidFill>
              <a:srgbClr val="4F81B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18"/>
          <p:cNvCxnSpPr/>
          <p:nvPr/>
        </p:nvCxnSpPr>
        <p:spPr bwMode="auto">
          <a:xfrm flipV="1">
            <a:off x="1475656" y="2096852"/>
            <a:ext cx="1080120" cy="1044116"/>
          </a:xfrm>
          <a:prstGeom prst="straightConnector1">
            <a:avLst/>
          </a:prstGeom>
          <a:solidFill>
            <a:schemeClr val="accent1"/>
          </a:solidFill>
          <a:ln w="19050"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179512" y="2996952"/>
            <a:ext cx="1836204" cy="1754326"/>
          </a:xfrm>
          <a:prstGeom prst="rect">
            <a:avLst/>
          </a:prstGeom>
          <a:noFill/>
        </p:spPr>
        <p:txBody>
          <a:bodyPr wrap="square" rtlCol="0">
            <a:spAutoFit/>
          </a:bodyPr>
          <a:lstStyle/>
          <a:p>
            <a:r>
              <a:rPr kumimoji="1" lang="en-US" altLang="ja-JP" dirty="0" smtClean="0"/>
              <a:t>These components shift to press the bellows flange to the cryostat.</a:t>
            </a:r>
            <a:endParaRPr kumimoji="1" lang="ja-JP" altLang="en-US" dirty="0"/>
          </a:p>
        </p:txBody>
      </p:sp>
      <p:sp>
        <p:nvSpPr>
          <p:cNvPr id="21" name="円/楕円 20"/>
          <p:cNvSpPr/>
          <p:nvPr/>
        </p:nvSpPr>
        <p:spPr bwMode="auto">
          <a:xfrm>
            <a:off x="2627784" y="980728"/>
            <a:ext cx="1224136" cy="864096"/>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600" b="0" i="0" u="none" strike="noStrike" cap="none" normalizeH="0" baseline="0" smtClean="0">
              <a:ln>
                <a:noFill/>
              </a:ln>
              <a:solidFill>
                <a:schemeClr val="tx1"/>
              </a:solidFill>
              <a:effectLst/>
              <a:latin typeface="Arial" charset="0"/>
            </a:endParaRPr>
          </a:p>
        </p:txBody>
      </p:sp>
      <p:cxnSp>
        <p:nvCxnSpPr>
          <p:cNvPr id="23" name="直線矢印コネクタ 22"/>
          <p:cNvCxnSpPr/>
          <p:nvPr/>
        </p:nvCxnSpPr>
        <p:spPr bwMode="auto">
          <a:xfrm flipV="1">
            <a:off x="1619672" y="1448780"/>
            <a:ext cx="936104" cy="108012"/>
          </a:xfrm>
          <a:prstGeom prst="straightConnector1">
            <a:avLst/>
          </a:prstGeom>
          <a:solidFill>
            <a:schemeClr val="accent1"/>
          </a:solidFill>
          <a:ln w="19050"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テキスト ボックス 23"/>
          <p:cNvSpPr txBox="1"/>
          <p:nvPr/>
        </p:nvSpPr>
        <p:spPr>
          <a:xfrm>
            <a:off x="323528" y="1367480"/>
            <a:ext cx="1224136" cy="1200329"/>
          </a:xfrm>
          <a:prstGeom prst="rect">
            <a:avLst/>
          </a:prstGeom>
          <a:noFill/>
        </p:spPr>
        <p:txBody>
          <a:bodyPr wrap="square" rtlCol="0">
            <a:spAutoFit/>
          </a:bodyPr>
          <a:lstStyle/>
          <a:p>
            <a:r>
              <a:rPr kumimoji="1" lang="en-US" altLang="ja-JP" dirty="0" smtClean="0"/>
              <a:t>Cylinder for dry N</a:t>
            </a:r>
            <a:r>
              <a:rPr kumimoji="1" lang="en-US" altLang="ja-JP" baseline="-25000" dirty="0" smtClean="0"/>
              <a:t>2</a:t>
            </a:r>
            <a:r>
              <a:rPr kumimoji="1" lang="en-US" altLang="ja-JP" dirty="0" smtClean="0"/>
              <a:t> (about 50 bar)</a:t>
            </a:r>
            <a:endParaRPr kumimoji="1" lang="ja-JP" altLang="en-US" baseline="-25000" dirty="0"/>
          </a:p>
        </p:txBody>
      </p:sp>
    </p:spTree>
    <p:extLst>
      <p:ext uri="{BB962C8B-B14F-4D97-AF65-F5344CB8AC3E}">
        <p14:creationId xmlns:p14="http://schemas.microsoft.com/office/powerpoint/2010/main" val="47003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t>
            </a:r>
            <a:r>
              <a:rPr lang="en-US" dirty="0" smtClean="0"/>
              <a:t>18</a:t>
            </a:r>
            <a:endParaRPr lang="en-US"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03" y="977900"/>
            <a:ext cx="5567056"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矢印コネクタ 3"/>
          <p:cNvCxnSpPr/>
          <p:nvPr/>
        </p:nvCxnSpPr>
        <p:spPr bwMode="auto">
          <a:xfrm flipH="1">
            <a:off x="7020272" y="3381093"/>
            <a:ext cx="1008112" cy="912003"/>
          </a:xfrm>
          <a:prstGeom prst="straightConnector1">
            <a:avLst/>
          </a:prstGeom>
          <a:solidFill>
            <a:schemeClr val="accent1"/>
          </a:solidFill>
          <a:ln w="19050" cap="flat" cmpd="sng" algn="ctr">
            <a:solidFill>
              <a:srgbClr val="4F81BD"/>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テキスト ボックス 4"/>
          <p:cNvSpPr txBox="1"/>
          <p:nvPr/>
        </p:nvSpPr>
        <p:spPr>
          <a:xfrm>
            <a:off x="7524328" y="1903765"/>
            <a:ext cx="1440160" cy="1477328"/>
          </a:xfrm>
          <a:prstGeom prst="rect">
            <a:avLst/>
          </a:prstGeom>
          <a:noFill/>
        </p:spPr>
        <p:txBody>
          <a:bodyPr wrap="square" rtlCol="0">
            <a:spAutoFit/>
          </a:bodyPr>
          <a:lstStyle/>
          <a:p>
            <a:r>
              <a:rPr kumimoji="1" lang="en-US" altLang="ja-JP" dirty="0" smtClean="0"/>
              <a:t>This large screw nut turns to lock the mechanism.</a:t>
            </a:r>
            <a:endParaRPr kumimoji="1" lang="ja-JP" altLang="en-US" dirty="0"/>
          </a:p>
        </p:txBody>
      </p:sp>
    </p:spTree>
    <p:extLst>
      <p:ext uri="{BB962C8B-B14F-4D97-AF65-F5344CB8AC3E}">
        <p14:creationId xmlns:p14="http://schemas.microsoft.com/office/powerpoint/2010/main" val="3184614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t>
            </a:r>
            <a:r>
              <a:rPr lang="en-US" dirty="0" smtClean="0"/>
              <a:t>19</a:t>
            </a:r>
            <a:endParaRPr lang="en-US" dirty="0"/>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9103" y="977900"/>
            <a:ext cx="5567056"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851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smtClean="0">
                <a:solidFill>
                  <a:prstClr val="black"/>
                </a:solidFill>
              </a:rPr>
              <a:t>RVC: Approval</a:t>
            </a:r>
            <a:endParaRPr kumimoji="1" lang="ja-JP" altLang="en-US" dirty="0"/>
          </a:p>
        </p:txBody>
      </p:sp>
      <p:sp>
        <p:nvSpPr>
          <p:cNvPr id="3" name="テキスト ボックス 2"/>
          <p:cNvSpPr txBox="1"/>
          <p:nvPr/>
        </p:nvSpPr>
        <p:spPr>
          <a:xfrm>
            <a:off x="251520" y="1340768"/>
            <a:ext cx="6192688" cy="4801314"/>
          </a:xfrm>
          <a:prstGeom prst="rect">
            <a:avLst/>
          </a:prstGeom>
          <a:noFill/>
        </p:spPr>
        <p:txBody>
          <a:bodyPr wrap="square" rtlCol="0">
            <a:spAutoFit/>
          </a:bodyPr>
          <a:lstStyle/>
          <a:p>
            <a:r>
              <a:rPr lang="en-US" altLang="ja-JP" dirty="0">
                <a:solidFill>
                  <a:srgbClr val="00B050"/>
                </a:solidFill>
              </a:rPr>
              <a:t>AIM with RVC was approved at 18</a:t>
            </a:r>
            <a:r>
              <a:rPr lang="en-US" altLang="ja-JP" baseline="30000" dirty="0">
                <a:solidFill>
                  <a:srgbClr val="00B050"/>
                </a:solidFill>
              </a:rPr>
              <a:t>th</a:t>
            </a:r>
            <a:r>
              <a:rPr lang="en-US" altLang="ja-JP" dirty="0">
                <a:solidFill>
                  <a:srgbClr val="00B050"/>
                </a:solidFill>
              </a:rPr>
              <a:t> B2GM (18-21 June 2014</a:t>
            </a:r>
            <a:r>
              <a:rPr lang="en-US" altLang="ja-JP" dirty="0" smtClean="0">
                <a:solidFill>
                  <a:srgbClr val="00B050"/>
                </a:solidFill>
              </a:rPr>
              <a:t>).</a:t>
            </a:r>
            <a:endParaRPr lang="en-US" altLang="ja-JP" dirty="0">
              <a:solidFill>
                <a:srgbClr val="00B050"/>
              </a:solidFill>
            </a:endParaRPr>
          </a:p>
          <a:p>
            <a:pPr marL="285750" indent="-285750">
              <a:buFont typeface="Arial" panose="020B0604020202020204" pitchFamily="34" charset="0"/>
              <a:buChar char="•"/>
            </a:pPr>
            <a:r>
              <a:rPr lang="en-US" altLang="ja-JP" dirty="0" smtClean="0"/>
              <a:t>The mock-up of RVC was transported from DESY to KEK.</a:t>
            </a:r>
          </a:p>
          <a:p>
            <a:pPr marL="285750" indent="-285750">
              <a:buFont typeface="Arial" panose="020B0604020202020204" pitchFamily="34" charset="0"/>
              <a:buChar char="•"/>
            </a:pPr>
            <a:r>
              <a:rPr lang="en-US" altLang="ja-JP" dirty="0"/>
              <a:t>The vacuum tightness over several </a:t>
            </a:r>
            <a:r>
              <a:rPr lang="en-US" altLang="ja-JP" dirty="0" smtClean="0"/>
              <a:t>months (since November 2013) </a:t>
            </a:r>
            <a:r>
              <a:rPr lang="en-US" altLang="ja-JP" dirty="0"/>
              <a:t>was </a:t>
            </a:r>
            <a:r>
              <a:rPr lang="en-US" altLang="ja-JP" dirty="0" smtClean="0"/>
              <a:t>verified. </a:t>
            </a:r>
            <a:r>
              <a:rPr lang="en-US" altLang="ja-JP" dirty="0"/>
              <a:t>The demonstration included </a:t>
            </a:r>
            <a:r>
              <a:rPr lang="en-US" altLang="ja-JP" dirty="0" smtClean="0"/>
              <a:t>the </a:t>
            </a:r>
            <a:r>
              <a:rPr lang="en-US" altLang="ja-JP" dirty="0"/>
              <a:t>opening and closing of the vacuum connection. After re-connection, the vacuum tightness was </a:t>
            </a:r>
            <a:r>
              <a:rPr lang="en-US" altLang="ja-JP" dirty="0" smtClean="0"/>
              <a:t>confirmed.</a:t>
            </a:r>
          </a:p>
          <a:p>
            <a:r>
              <a:rPr lang="en-US" altLang="ja-JP" dirty="0" smtClean="0">
                <a:solidFill>
                  <a:srgbClr val="00B050"/>
                </a:solidFill>
              </a:rPr>
              <a:t>Emergency procedure when RVC is stuck was agreed.</a:t>
            </a:r>
          </a:p>
          <a:p>
            <a:pPr marL="285750" indent="-285750">
              <a:buFont typeface="Arial" panose="020B0604020202020204" pitchFamily="34" charset="0"/>
              <a:buChar char="•"/>
            </a:pPr>
            <a:r>
              <a:rPr lang="en-US" altLang="ja-JP" dirty="0" smtClean="0"/>
              <a:t>Left-hand side: Make a space for hand access by removing some electronics of CDC, and detach RVC from QCSL.</a:t>
            </a:r>
          </a:p>
          <a:p>
            <a:pPr marL="285750" indent="-285750">
              <a:buFont typeface="Arial" panose="020B0604020202020204" pitchFamily="34" charset="0"/>
              <a:buChar char="•"/>
            </a:pPr>
            <a:r>
              <a:rPr lang="en-US" altLang="ja-JP" dirty="0" smtClean="0"/>
              <a:t>Right-hand side: Pull out VXD with QCSR.</a:t>
            </a:r>
          </a:p>
          <a:p>
            <a:endParaRPr lang="en-US" altLang="ja-JP" dirty="0" smtClean="0"/>
          </a:p>
          <a:p>
            <a:r>
              <a:rPr lang="en-US" altLang="ja-JP" dirty="0" smtClean="0"/>
              <a:t>For </a:t>
            </a:r>
            <a:r>
              <a:rPr lang="en-US" altLang="ja-JP" dirty="0"/>
              <a:t>the later deployment of the RVC, </a:t>
            </a:r>
            <a:r>
              <a:rPr lang="en-US" altLang="ja-JP" dirty="0">
                <a:solidFill>
                  <a:srgbClr val="00B050"/>
                </a:solidFill>
              </a:rPr>
              <a:t>a Helium pipe for leak check </a:t>
            </a:r>
            <a:r>
              <a:rPr lang="en-US" altLang="ja-JP" dirty="0"/>
              <a:t>after pipe connection and </a:t>
            </a:r>
            <a:r>
              <a:rPr lang="en-US" altLang="ja-JP" dirty="0" smtClean="0">
                <a:solidFill>
                  <a:srgbClr val="00B050"/>
                </a:solidFill>
              </a:rPr>
              <a:t>a guide tube for a </a:t>
            </a:r>
            <a:r>
              <a:rPr lang="en-US" altLang="ja-JP" dirty="0">
                <a:solidFill>
                  <a:srgbClr val="00B050"/>
                </a:solidFill>
              </a:rPr>
              <a:t>fiber </a:t>
            </a:r>
            <a:r>
              <a:rPr lang="en-US" altLang="ja-JP" dirty="0" smtClean="0">
                <a:solidFill>
                  <a:srgbClr val="00B050"/>
                </a:solidFill>
              </a:rPr>
              <a:t>scope</a:t>
            </a:r>
            <a:r>
              <a:rPr lang="en-US" altLang="ja-JP" dirty="0" smtClean="0"/>
              <a:t> for </a:t>
            </a:r>
            <a:r>
              <a:rPr lang="en-US" altLang="ja-JP" dirty="0"/>
              <a:t>visual inspection was requested by the vacuum group</a:t>
            </a:r>
            <a:r>
              <a:rPr lang="en-US" altLang="ja-JP" dirty="0" smtClean="0"/>
              <a:t>.</a:t>
            </a:r>
          </a:p>
          <a:p>
            <a:endParaRPr lang="en-US" altLang="ja-JP" dirty="0"/>
          </a:p>
          <a:p>
            <a:r>
              <a:rPr lang="en-US" altLang="ja-JP" dirty="0" smtClean="0">
                <a:solidFill>
                  <a:srgbClr val="FF0000"/>
                </a:solidFill>
              </a:rPr>
              <a:t>Comments from experiences on similar components are welcome.</a:t>
            </a:r>
            <a:endParaRPr lang="ja-JP" altLang="en-US" dirty="0">
              <a:solidFill>
                <a:srgbClr val="FF0000"/>
              </a:solidFill>
            </a:endParaRPr>
          </a:p>
        </p:txBody>
      </p:sp>
      <p:pic>
        <p:nvPicPr>
          <p:cNvPr id="4" name="Picture 2" descr="I:\DCIM\100RICOH\R0012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3501008"/>
            <a:ext cx="2462513" cy="1987625"/>
          </a:xfrm>
          <a:prstGeom prst="rect">
            <a:avLst/>
          </a:prstGeom>
          <a:noFill/>
          <a:ln w="9525">
            <a:noFill/>
            <a:miter lim="800000"/>
            <a:headEnd/>
            <a:tailEnd/>
          </a:ln>
        </p:spPr>
      </p:pic>
      <p:pic>
        <p:nvPicPr>
          <p:cNvPr id="6" name="図 5" descr="carsten1Oct12BPAC_ページ_20.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444208" y="1196752"/>
            <a:ext cx="2547851" cy="1837113"/>
          </a:xfrm>
          <a:prstGeom prst="rect">
            <a:avLst/>
          </a:prstGeom>
        </p:spPr>
      </p:pic>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25</a:t>
            </a:fld>
            <a:endParaRPr kumimoji="1" lang="ja-JP" altLang="en-US"/>
          </a:p>
        </p:txBody>
      </p:sp>
    </p:spTree>
    <p:extLst>
      <p:ext uri="{BB962C8B-B14F-4D97-AF65-F5344CB8AC3E}">
        <p14:creationId xmlns:p14="http://schemas.microsoft.com/office/powerpoint/2010/main" val="2103885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smtClean="0">
                <a:solidFill>
                  <a:prstClr val="black"/>
                </a:solidFill>
              </a:rPr>
              <a:t>RVC: Boundary conditions (1)</a:t>
            </a:r>
            <a:endParaRPr kumimoji="1" lang="ja-JP" altLang="en-US" dirty="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1208" t="28927" r="729" b="29958"/>
          <a:stretch/>
        </p:blipFill>
        <p:spPr>
          <a:xfrm>
            <a:off x="125759" y="3068959"/>
            <a:ext cx="8966895" cy="2657475"/>
          </a:xfrm>
          <a:prstGeom prst="rect">
            <a:avLst/>
          </a:prstGeom>
        </p:spPr>
      </p:pic>
      <p:sp>
        <p:nvSpPr>
          <p:cNvPr id="4" name="テキスト ボックス 3"/>
          <p:cNvSpPr txBox="1"/>
          <p:nvPr/>
        </p:nvSpPr>
        <p:spPr>
          <a:xfrm>
            <a:off x="426815" y="1340768"/>
            <a:ext cx="7776864" cy="107721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smtClean="0"/>
              <a:t>The distance of the front face of QCS is fixed.</a:t>
            </a:r>
          </a:p>
          <a:p>
            <a:pPr marL="285750" indent="-285750">
              <a:buFont typeface="Arial" panose="020B0604020202020204" pitchFamily="34" charset="0"/>
              <a:buChar char="•"/>
            </a:pPr>
            <a:r>
              <a:rPr lang="en-US" altLang="ja-JP" sz="1600" dirty="0" smtClean="0"/>
              <a:t>The basic shape of the front cap of QCS is fixed.</a:t>
            </a:r>
            <a:endParaRPr kumimoji="1" lang="en-US" altLang="ja-JP" sz="1600" dirty="0" smtClean="0"/>
          </a:p>
          <a:p>
            <a:pPr marL="285750" indent="-285750">
              <a:buFont typeface="Arial" panose="020B0604020202020204" pitchFamily="34" charset="0"/>
              <a:buChar char="•"/>
            </a:pPr>
            <a:r>
              <a:rPr lang="en-US" altLang="ja-JP" sz="1600" dirty="0" smtClean="0"/>
              <a:t>The position of the sealing surface between a QCS beam pipe and a bellows unit is fixed.</a:t>
            </a:r>
          </a:p>
          <a:p>
            <a:pPr marL="285750" indent="-285750">
              <a:buFont typeface="Arial" panose="020B0604020202020204" pitchFamily="34" charset="0"/>
              <a:buChar char="•"/>
            </a:pPr>
            <a:r>
              <a:rPr kumimoji="1" lang="en-US" altLang="ja-JP" sz="1600" dirty="0" smtClean="0"/>
              <a:t>The length of the bellows unit is fixed.</a:t>
            </a:r>
            <a:endParaRPr kumimoji="1" lang="ja-JP" altLang="en-US" sz="1600" dirty="0"/>
          </a:p>
        </p:txBody>
      </p:sp>
      <p:sp>
        <p:nvSpPr>
          <p:cNvPr id="5" name="テキスト ボックス 4"/>
          <p:cNvSpPr txBox="1"/>
          <p:nvPr/>
        </p:nvSpPr>
        <p:spPr>
          <a:xfrm>
            <a:off x="899592" y="5589240"/>
            <a:ext cx="6768752" cy="923330"/>
          </a:xfrm>
          <a:prstGeom prst="rect">
            <a:avLst/>
          </a:prstGeom>
          <a:noFill/>
        </p:spPr>
        <p:txBody>
          <a:bodyPr wrap="square" rtlCol="0">
            <a:spAutoFit/>
          </a:bodyPr>
          <a:lstStyle/>
          <a:p>
            <a:r>
              <a:rPr kumimoji="1" lang="en-US" altLang="ja-JP" dirty="0" smtClean="0"/>
              <a:t>These front caps made of heavy metal and stainless steal replace the original caps when RVCs are installed. </a:t>
            </a:r>
            <a:r>
              <a:rPr lang="en-US" altLang="ja-JP" dirty="0" smtClean="0"/>
              <a:t>The design of their front face must be done along with the design of RVC.</a:t>
            </a:r>
            <a:endParaRPr kumimoji="1" lang="ja-JP" altLang="en-US" dirty="0"/>
          </a:p>
        </p:txBody>
      </p:sp>
      <p:sp>
        <p:nvSpPr>
          <p:cNvPr id="6" name="テキスト ボックス 5"/>
          <p:cNvSpPr txBox="1"/>
          <p:nvPr/>
        </p:nvSpPr>
        <p:spPr>
          <a:xfrm>
            <a:off x="4609206" y="2492896"/>
            <a:ext cx="3131146" cy="923330"/>
          </a:xfrm>
          <a:prstGeom prst="rect">
            <a:avLst/>
          </a:prstGeom>
          <a:noFill/>
        </p:spPr>
        <p:txBody>
          <a:bodyPr wrap="square" rtlCol="0">
            <a:spAutoFit/>
          </a:bodyPr>
          <a:lstStyle/>
          <a:p>
            <a:r>
              <a:rPr kumimoji="1" lang="en-US" altLang="ja-JP" dirty="0" smtClean="0"/>
              <a:t>The QCS-side end of the bellows unit must be modified to fit the RVC design.</a:t>
            </a:r>
            <a:endParaRPr kumimoji="1" lang="ja-JP" altLang="en-US" dirty="0"/>
          </a:p>
        </p:txBody>
      </p:sp>
      <p:cxnSp>
        <p:nvCxnSpPr>
          <p:cNvPr id="8" name="直線矢印コネクタ 7"/>
          <p:cNvCxnSpPr/>
          <p:nvPr/>
        </p:nvCxnSpPr>
        <p:spPr>
          <a:xfrm flipH="1">
            <a:off x="1187624" y="3068959"/>
            <a:ext cx="3240360" cy="108012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6804248" y="3416226"/>
            <a:ext cx="144016" cy="66084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755576" y="5301208"/>
            <a:ext cx="144016" cy="2880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7596336" y="5301208"/>
            <a:ext cx="144016" cy="4252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p:cNvSpPr>
            <a:spLocks noGrp="1"/>
          </p:cNvSpPr>
          <p:nvPr>
            <p:ph type="sldNum" sz="quarter" idx="12"/>
          </p:nvPr>
        </p:nvSpPr>
        <p:spPr/>
        <p:txBody>
          <a:bodyPr/>
          <a:lstStyle/>
          <a:p>
            <a:fld id="{5FC15BB1-4DB5-49C4-B006-F90A5681B307}" type="slidenum">
              <a:rPr kumimoji="1" lang="ja-JP" altLang="en-US" smtClean="0"/>
              <a:t>26</a:t>
            </a:fld>
            <a:endParaRPr kumimoji="1" lang="ja-JP" altLang="en-US"/>
          </a:p>
        </p:txBody>
      </p:sp>
    </p:spTree>
    <p:extLst>
      <p:ext uri="{BB962C8B-B14F-4D97-AF65-F5344CB8AC3E}">
        <p14:creationId xmlns:p14="http://schemas.microsoft.com/office/powerpoint/2010/main" val="956140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552" y="1484784"/>
            <a:ext cx="7845221" cy="3992090"/>
          </a:xfrm>
          <a:prstGeom prst="rect">
            <a:avLst/>
          </a:prstGeom>
        </p:spPr>
      </p:pic>
      <p:sp>
        <p:nvSpPr>
          <p:cNvPr id="2" name="タイトル 1"/>
          <p:cNvSpPr>
            <a:spLocks noGrp="1"/>
          </p:cNvSpPr>
          <p:nvPr>
            <p:ph type="title"/>
          </p:nvPr>
        </p:nvSpPr>
        <p:spPr/>
        <p:txBody>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smtClean="0">
                <a:solidFill>
                  <a:prstClr val="black"/>
                </a:solidFill>
              </a:rPr>
              <a:t>RVC: Boundary conditions (2)</a:t>
            </a:r>
            <a:endParaRPr kumimoji="1" lang="ja-JP" altLang="en-US" dirty="0"/>
          </a:p>
        </p:txBody>
      </p:sp>
      <p:sp>
        <p:nvSpPr>
          <p:cNvPr id="4" name="テキスト ボックス 3"/>
          <p:cNvSpPr txBox="1"/>
          <p:nvPr/>
        </p:nvSpPr>
        <p:spPr>
          <a:xfrm>
            <a:off x="6144414" y="4962256"/>
            <a:ext cx="2088232" cy="369332"/>
          </a:xfrm>
          <a:prstGeom prst="rect">
            <a:avLst/>
          </a:prstGeom>
          <a:noFill/>
        </p:spPr>
        <p:txBody>
          <a:bodyPr wrap="square" rtlCol="0">
            <a:spAutoFit/>
          </a:bodyPr>
          <a:lstStyle/>
          <a:p>
            <a:r>
              <a:rPr kumimoji="1" lang="en-US" altLang="ja-JP" dirty="0" smtClean="0"/>
              <a:t>K. Ackermann (MPI)</a:t>
            </a:r>
            <a:endParaRPr kumimoji="1" lang="ja-JP" altLang="en-US" dirty="0"/>
          </a:p>
        </p:txBody>
      </p:sp>
      <p:sp>
        <p:nvSpPr>
          <p:cNvPr id="5" name="テキスト ボックス 4"/>
          <p:cNvSpPr txBox="1"/>
          <p:nvPr/>
        </p:nvSpPr>
        <p:spPr>
          <a:xfrm>
            <a:off x="307182" y="5517232"/>
            <a:ext cx="8640960" cy="923330"/>
          </a:xfrm>
          <a:prstGeom prst="rect">
            <a:avLst/>
          </a:prstGeom>
          <a:noFill/>
        </p:spPr>
        <p:txBody>
          <a:bodyPr wrap="square" rtlCol="0">
            <a:spAutoFit/>
          </a:bodyPr>
          <a:lstStyle/>
          <a:p>
            <a:r>
              <a:rPr lang="en-US" altLang="ja-JP" dirty="0" smtClean="0"/>
              <a:t>   The necessity of </a:t>
            </a:r>
            <a:r>
              <a:rPr lang="en-US" altLang="ja-JP" dirty="0" smtClean="0">
                <a:solidFill>
                  <a:srgbClr val="00B050"/>
                </a:solidFill>
              </a:rPr>
              <a:t>shields </a:t>
            </a:r>
            <a:r>
              <a:rPr lang="en-US" altLang="ja-JP" dirty="0">
                <a:solidFill>
                  <a:srgbClr val="00B050"/>
                </a:solidFill>
              </a:rPr>
              <a:t>around the bellows unit </a:t>
            </a:r>
            <a:r>
              <a:rPr lang="en-US" altLang="ja-JP" dirty="0"/>
              <a:t>next to IP chamber (Nakayama</a:t>
            </a:r>
            <a:r>
              <a:rPr lang="en-US" altLang="ja-JP" dirty="0" smtClean="0"/>
              <a:t>) is under discussion. </a:t>
            </a:r>
            <a:r>
              <a:rPr lang="en-US" altLang="ja-JP" dirty="0"/>
              <a:t>Practically </a:t>
            </a:r>
            <a:r>
              <a:rPr lang="en-US" altLang="ja-JP" dirty="0" smtClean="0"/>
              <a:t>there is little </a:t>
            </a:r>
            <a:r>
              <a:rPr lang="en-US" altLang="ja-JP" dirty="0"/>
              <a:t>space for the right hand </a:t>
            </a:r>
            <a:r>
              <a:rPr lang="en-US" altLang="ja-JP" dirty="0" smtClean="0"/>
              <a:t>side. </a:t>
            </a:r>
            <a:r>
              <a:rPr lang="en-US" altLang="ja-JP" dirty="0" smtClean="0">
                <a:solidFill>
                  <a:srgbClr val="00B050"/>
                </a:solidFill>
              </a:rPr>
              <a:t>The issue </a:t>
            </a:r>
            <a:r>
              <a:rPr lang="en-US" altLang="ja-JP" dirty="0">
                <a:solidFill>
                  <a:srgbClr val="00B050"/>
                </a:solidFill>
              </a:rPr>
              <a:t>be discussed 8-9 May by Belle-II Members</a:t>
            </a:r>
            <a:r>
              <a:rPr lang="en-US" altLang="ja-JP" dirty="0" smtClean="0">
                <a:solidFill>
                  <a:srgbClr val="00B050"/>
                </a:solidFill>
              </a:rPr>
              <a:t>.</a:t>
            </a:r>
            <a:endParaRPr lang="ja-JP" altLang="en-US" dirty="0">
              <a:solidFill>
                <a:srgbClr val="00B050"/>
              </a:solidFill>
            </a:endParaRPr>
          </a:p>
        </p:txBody>
      </p:sp>
      <p:sp>
        <p:nvSpPr>
          <p:cNvPr id="6" name="スライド番号プレースホルダー 5"/>
          <p:cNvSpPr>
            <a:spLocks noGrp="1"/>
          </p:cNvSpPr>
          <p:nvPr>
            <p:ph type="sldNum" sz="quarter" idx="12"/>
          </p:nvPr>
        </p:nvSpPr>
        <p:spPr/>
        <p:txBody>
          <a:bodyPr/>
          <a:lstStyle/>
          <a:p>
            <a:fld id="{5FC15BB1-4DB5-49C4-B006-F90A5681B307}" type="slidenum">
              <a:rPr kumimoji="1" lang="ja-JP" altLang="en-US" smtClean="0"/>
              <a:t>27</a:t>
            </a:fld>
            <a:endParaRPr kumimoji="1" lang="ja-JP" altLang="en-US"/>
          </a:p>
        </p:txBody>
      </p:sp>
    </p:spTree>
    <p:extLst>
      <p:ext uri="{BB962C8B-B14F-4D97-AF65-F5344CB8AC3E}">
        <p14:creationId xmlns:p14="http://schemas.microsoft.com/office/powerpoint/2010/main" val="950129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smtClean="0">
                <a:solidFill>
                  <a:prstClr val="black"/>
                </a:solidFill>
              </a:rPr>
              <a:t>RVC: scheduling </a:t>
            </a:r>
            <a:endParaRPr kumimoji="1" lang="ja-JP" altLang="en-US" dirty="0"/>
          </a:p>
        </p:txBody>
      </p:sp>
      <p:sp>
        <p:nvSpPr>
          <p:cNvPr id="3" name="テキスト ボックス 2"/>
          <p:cNvSpPr txBox="1"/>
          <p:nvPr/>
        </p:nvSpPr>
        <p:spPr>
          <a:xfrm>
            <a:off x="458416" y="1412776"/>
            <a:ext cx="8280920" cy="4801314"/>
          </a:xfrm>
          <a:prstGeom prst="rect">
            <a:avLst/>
          </a:prstGeom>
          <a:noFill/>
        </p:spPr>
        <p:txBody>
          <a:bodyPr wrap="square" rtlCol="0">
            <a:spAutoFit/>
          </a:bodyPr>
          <a:lstStyle/>
          <a:p>
            <a:r>
              <a:rPr lang="en-US" altLang="ja-JP" dirty="0" smtClean="0"/>
              <a:t>2015 Now (KEK Vacuum group and Belle-II group)</a:t>
            </a:r>
          </a:p>
          <a:p>
            <a:pPr marL="285750" indent="-285750">
              <a:buFont typeface="Arial" panose="020B0604020202020204" pitchFamily="34" charset="0"/>
              <a:buChar char="•"/>
            </a:pPr>
            <a:r>
              <a:rPr lang="en-US" altLang="ja-JP" dirty="0" smtClean="0"/>
              <a:t>Boundary conditions related to the QCS cryostat is nearly fixed.</a:t>
            </a:r>
          </a:p>
          <a:p>
            <a:pPr marL="285750" indent="-285750">
              <a:buFont typeface="Arial" panose="020B0604020202020204" pitchFamily="34" charset="0"/>
              <a:buChar char="•"/>
            </a:pPr>
            <a:r>
              <a:rPr lang="en-US" altLang="ja-JP" dirty="0" smtClean="0"/>
              <a:t>Space allocation around the right-hand side RVC is still under discussion. This will be </a:t>
            </a:r>
            <a:r>
              <a:rPr lang="en-US" altLang="ja-JP" dirty="0"/>
              <a:t>discussed 8-9 May by Belle-II Members</a:t>
            </a:r>
            <a:r>
              <a:rPr lang="en-US" altLang="ja-JP" dirty="0" smtClean="0"/>
              <a:t>.</a:t>
            </a:r>
          </a:p>
          <a:p>
            <a:endParaRPr lang="en-US" altLang="ja-JP" dirty="0" smtClean="0"/>
          </a:p>
          <a:p>
            <a:r>
              <a:rPr lang="en-US" altLang="ja-JP" dirty="0" smtClean="0"/>
              <a:t>2015 June – December (KEK and DESY)</a:t>
            </a:r>
          </a:p>
          <a:p>
            <a:pPr marL="285750" indent="-285750">
              <a:buFont typeface="Arial" panose="020B0604020202020204" pitchFamily="34" charset="0"/>
              <a:buChar char="•"/>
            </a:pPr>
            <a:r>
              <a:rPr lang="en-US" altLang="ja-JP" dirty="0" smtClean="0"/>
              <a:t>Design of RVC (DESY)</a:t>
            </a:r>
          </a:p>
          <a:p>
            <a:pPr marL="285750" indent="-285750">
              <a:buFont typeface="Arial" panose="020B0604020202020204" pitchFamily="34" charset="0"/>
              <a:buChar char="•"/>
            </a:pPr>
            <a:r>
              <a:rPr lang="en-US" altLang="ja-JP" dirty="0" smtClean="0"/>
              <a:t>Design of the bellows unit (KEK/DESY)</a:t>
            </a:r>
          </a:p>
          <a:p>
            <a:pPr marL="285750" indent="-285750">
              <a:buFont typeface="Arial" panose="020B0604020202020204" pitchFamily="34" charset="0"/>
              <a:buChar char="•"/>
            </a:pPr>
            <a:r>
              <a:rPr lang="en-US" altLang="ja-JP" dirty="0" smtClean="0"/>
              <a:t>Design of the front cap of QCS (KEK/DESY)</a:t>
            </a:r>
          </a:p>
          <a:p>
            <a:endParaRPr lang="en-US" altLang="ja-JP" dirty="0" smtClean="0"/>
          </a:p>
          <a:p>
            <a:r>
              <a:rPr lang="en-US" altLang="ja-JP" dirty="0" smtClean="0"/>
              <a:t>2016 (DESY and KEK)</a:t>
            </a:r>
          </a:p>
          <a:p>
            <a:pPr marL="285750" indent="-285750">
              <a:buFont typeface="Arial" panose="020B0604020202020204" pitchFamily="34" charset="0"/>
              <a:buChar char="•"/>
            </a:pPr>
            <a:r>
              <a:rPr lang="en-US" altLang="ja-JP" dirty="0" smtClean="0"/>
              <a:t>Fabrication and Laboratory test of RVC (DESY)</a:t>
            </a:r>
          </a:p>
          <a:p>
            <a:pPr marL="285750" indent="-285750">
              <a:buFont typeface="Arial" panose="020B0604020202020204" pitchFamily="34" charset="0"/>
              <a:buChar char="•"/>
            </a:pPr>
            <a:r>
              <a:rPr lang="en-US" altLang="ja-JP" dirty="0" smtClean="0"/>
              <a:t>Fabrication </a:t>
            </a:r>
            <a:r>
              <a:rPr lang="en-US" altLang="ja-JP" dirty="0"/>
              <a:t>of the bellows unit (KEK/DESY)</a:t>
            </a:r>
          </a:p>
          <a:p>
            <a:pPr marL="285750" indent="-285750">
              <a:buFont typeface="Arial" panose="020B0604020202020204" pitchFamily="34" charset="0"/>
              <a:buChar char="•"/>
            </a:pPr>
            <a:r>
              <a:rPr lang="en-US" altLang="ja-JP" dirty="0"/>
              <a:t>Fabrication</a:t>
            </a:r>
            <a:r>
              <a:rPr lang="en-US" altLang="ja-JP" dirty="0" smtClean="0"/>
              <a:t> </a:t>
            </a:r>
            <a:r>
              <a:rPr lang="en-US" altLang="ja-JP" dirty="0"/>
              <a:t>of the front cap of QCS (KEK/DESY)</a:t>
            </a:r>
            <a:endParaRPr lang="en-US" altLang="ja-JP" dirty="0" smtClean="0"/>
          </a:p>
          <a:p>
            <a:endParaRPr lang="en-US" altLang="ja-JP" dirty="0" smtClean="0"/>
          </a:p>
          <a:p>
            <a:r>
              <a:rPr lang="en-US" altLang="ja-JP" dirty="0" smtClean="0"/>
              <a:t>2017 March – April (before Phase 2)(KEK and DESY)</a:t>
            </a:r>
          </a:p>
          <a:p>
            <a:pPr marL="285750" indent="-285750">
              <a:buFont typeface="Arial" panose="020B0604020202020204" pitchFamily="34" charset="0"/>
              <a:buChar char="•"/>
            </a:pPr>
            <a:r>
              <a:rPr lang="en-US" altLang="ja-JP" dirty="0" smtClean="0"/>
              <a:t>Installation of RVC</a:t>
            </a:r>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28</a:t>
            </a:fld>
            <a:endParaRPr kumimoji="1" lang="ja-JP" altLang="en-US"/>
          </a:p>
        </p:txBody>
      </p:sp>
    </p:spTree>
    <p:extLst>
      <p:ext uri="{BB962C8B-B14F-4D97-AF65-F5344CB8AC3E}">
        <p14:creationId xmlns:p14="http://schemas.microsoft.com/office/powerpoint/2010/main" val="4175588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smtClean="0">
                <a:solidFill>
                  <a:prstClr val="black"/>
                </a:solidFill>
              </a:rPr>
              <a:t>Beam pipes for QCS</a:t>
            </a:r>
            <a:endParaRPr kumimoji="1" lang="ja-JP" altLang="en-US" dirty="0"/>
          </a:p>
        </p:txBody>
      </p:sp>
      <p:sp>
        <p:nvSpPr>
          <p:cNvPr id="3" name="テキスト ボックス 2"/>
          <p:cNvSpPr txBox="1"/>
          <p:nvPr/>
        </p:nvSpPr>
        <p:spPr>
          <a:xfrm>
            <a:off x="430160" y="1289745"/>
            <a:ext cx="8352929" cy="1107996"/>
          </a:xfrm>
          <a:prstGeom prst="rect">
            <a:avLst/>
          </a:prstGeom>
          <a:noFill/>
        </p:spPr>
        <p:txBody>
          <a:bodyPr wrap="square" rtlCol="0">
            <a:spAutoFit/>
          </a:bodyPr>
          <a:lstStyle/>
          <a:p>
            <a:r>
              <a:rPr lang="en-US" altLang="ja-JP" dirty="0" smtClean="0"/>
              <a:t>   </a:t>
            </a:r>
            <a:r>
              <a:rPr lang="en-US" altLang="ja-JP" sz="1600" dirty="0" smtClean="0"/>
              <a:t>The </a:t>
            </a:r>
            <a:r>
              <a:rPr lang="en-US" altLang="ja-JP" sz="1600" dirty="0"/>
              <a:t>first design was </a:t>
            </a:r>
            <a:r>
              <a:rPr lang="en-US" altLang="ja-JP" sz="1600" dirty="0" smtClean="0"/>
              <a:t>completed for the </a:t>
            </a:r>
            <a:r>
              <a:rPr lang="en-US" altLang="ja-JP" sz="1600" dirty="0" smtClean="0">
                <a:solidFill>
                  <a:srgbClr val="00B050"/>
                </a:solidFill>
              </a:rPr>
              <a:t>QCSL positron pipe</a:t>
            </a:r>
            <a:r>
              <a:rPr lang="en-US" altLang="ja-JP" sz="1600" dirty="0" smtClean="0"/>
              <a:t>. </a:t>
            </a:r>
            <a:r>
              <a:rPr kumimoji="1" lang="en-US" altLang="ja-JP" sz="1600" dirty="0" smtClean="0"/>
              <a:t>Material is changed from Ta (very expensive) to </a:t>
            </a:r>
            <a:r>
              <a:rPr kumimoji="1" lang="en-US" altLang="ja-JP" sz="1600" dirty="0" smtClean="0">
                <a:solidFill>
                  <a:srgbClr val="00B050"/>
                </a:solidFill>
              </a:rPr>
              <a:t>Stainless steel</a:t>
            </a:r>
            <a:r>
              <a:rPr kumimoji="1" lang="en-US" altLang="ja-JP" sz="1600" dirty="0" smtClean="0"/>
              <a:t>. Since </a:t>
            </a:r>
            <a:r>
              <a:rPr lang="en-US" altLang="ja-JP" sz="1600" dirty="0" smtClean="0"/>
              <a:t>QCS has a thick heavy metal (W) shield around beam pipes, this change has little effect on detector back ground.</a:t>
            </a:r>
          </a:p>
          <a:p>
            <a:r>
              <a:rPr lang="en-US" altLang="ja-JP" sz="1600" dirty="0"/>
              <a:t> </a:t>
            </a:r>
            <a:r>
              <a:rPr lang="en-US" altLang="ja-JP" sz="1600" dirty="0" smtClean="0"/>
              <a:t>  Four pipes will be prepared till March 2017.</a:t>
            </a:r>
            <a:endParaRPr lang="en-US" altLang="ja-JP" sz="1600"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12966" t="28190" r="9552" b="26274"/>
          <a:stretch/>
        </p:blipFill>
        <p:spPr>
          <a:xfrm>
            <a:off x="187173" y="2348880"/>
            <a:ext cx="8791576" cy="3652184"/>
          </a:xfrm>
          <a:prstGeom prst="rect">
            <a:avLst/>
          </a:prstGeom>
        </p:spPr>
      </p:pic>
      <p:cxnSp>
        <p:nvCxnSpPr>
          <p:cNvPr id="9" name="直線矢印コネクタ 8"/>
          <p:cNvCxnSpPr/>
          <p:nvPr/>
        </p:nvCxnSpPr>
        <p:spPr>
          <a:xfrm flipH="1" flipV="1">
            <a:off x="7164288" y="4437112"/>
            <a:ext cx="144016"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408204" y="5157192"/>
            <a:ext cx="2351221" cy="830997"/>
          </a:xfrm>
          <a:prstGeom prst="rect">
            <a:avLst/>
          </a:prstGeom>
          <a:noFill/>
        </p:spPr>
        <p:txBody>
          <a:bodyPr wrap="square" rtlCol="0">
            <a:spAutoFit/>
          </a:bodyPr>
          <a:lstStyle/>
          <a:p>
            <a:r>
              <a:rPr kumimoji="1" lang="en-US" altLang="ja-JP" sz="1600" dirty="0" smtClean="0"/>
              <a:t>Heavy metal cap replaces the original cap after field measurement.</a:t>
            </a:r>
            <a:endParaRPr kumimoji="1" lang="ja-JP" altLang="en-US" sz="1600" dirty="0"/>
          </a:p>
        </p:txBody>
      </p:sp>
      <p:sp>
        <p:nvSpPr>
          <p:cNvPr id="11" name="円/楕円 10"/>
          <p:cNvSpPr/>
          <p:nvPr/>
        </p:nvSpPr>
        <p:spPr>
          <a:xfrm>
            <a:off x="7164288" y="3933056"/>
            <a:ext cx="144016"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flipH="1">
            <a:off x="7308304" y="3212976"/>
            <a:ext cx="288032"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618387" y="2291730"/>
            <a:ext cx="1163089" cy="1323439"/>
          </a:xfrm>
          <a:prstGeom prst="rect">
            <a:avLst/>
          </a:prstGeom>
          <a:noFill/>
        </p:spPr>
        <p:txBody>
          <a:bodyPr wrap="square" rtlCol="0">
            <a:spAutoFit/>
          </a:bodyPr>
          <a:lstStyle/>
          <a:p>
            <a:r>
              <a:rPr kumimoji="1" lang="en-US" altLang="ja-JP" sz="1600" dirty="0" smtClean="0"/>
              <a:t>O-ring seal between beam pipes and the cryostat.</a:t>
            </a:r>
            <a:endParaRPr kumimoji="1" lang="ja-JP" altLang="en-US" sz="1600" dirty="0"/>
          </a:p>
        </p:txBody>
      </p:sp>
      <p:cxnSp>
        <p:nvCxnSpPr>
          <p:cNvPr id="16" name="直線矢印コネクタ 15"/>
          <p:cNvCxnSpPr/>
          <p:nvPr/>
        </p:nvCxnSpPr>
        <p:spPr>
          <a:xfrm>
            <a:off x="6300192" y="3212976"/>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868144" y="2805366"/>
            <a:ext cx="1080120" cy="369332"/>
          </a:xfrm>
          <a:prstGeom prst="rect">
            <a:avLst/>
          </a:prstGeom>
          <a:noFill/>
        </p:spPr>
        <p:txBody>
          <a:bodyPr wrap="square" rtlCol="0">
            <a:spAutoFit/>
          </a:bodyPr>
          <a:lstStyle/>
          <a:p>
            <a:r>
              <a:rPr kumimoji="1" lang="en-US" altLang="ja-JP" dirty="0" smtClean="0"/>
              <a:t>QC1LP</a:t>
            </a:r>
            <a:endParaRPr kumimoji="1" lang="ja-JP" altLang="en-US" dirty="0"/>
          </a:p>
        </p:txBody>
      </p:sp>
      <p:cxnSp>
        <p:nvCxnSpPr>
          <p:cNvPr id="19" name="直線矢印コネクタ 18"/>
          <p:cNvCxnSpPr/>
          <p:nvPr/>
        </p:nvCxnSpPr>
        <p:spPr>
          <a:xfrm>
            <a:off x="4427984" y="3212976"/>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923928" y="2805366"/>
            <a:ext cx="1296144" cy="369332"/>
          </a:xfrm>
          <a:prstGeom prst="rect">
            <a:avLst/>
          </a:prstGeom>
          <a:noFill/>
        </p:spPr>
        <p:txBody>
          <a:bodyPr wrap="square" rtlCol="0">
            <a:spAutoFit/>
          </a:bodyPr>
          <a:lstStyle/>
          <a:p>
            <a:r>
              <a:rPr kumimoji="1" lang="en-US" altLang="ja-JP" dirty="0" smtClean="0"/>
              <a:t>QC2LP</a:t>
            </a:r>
            <a:endParaRPr kumimoji="1" lang="ja-JP" altLang="en-US" dirty="0"/>
          </a:p>
        </p:txBody>
      </p:sp>
      <p:cxnSp>
        <p:nvCxnSpPr>
          <p:cNvPr id="22" name="直線矢印コネクタ 21"/>
          <p:cNvCxnSpPr/>
          <p:nvPr/>
        </p:nvCxnSpPr>
        <p:spPr>
          <a:xfrm flipV="1">
            <a:off x="5580112" y="4437112"/>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004048" y="5157192"/>
            <a:ext cx="1296144" cy="369332"/>
          </a:xfrm>
          <a:prstGeom prst="rect">
            <a:avLst/>
          </a:prstGeom>
          <a:noFill/>
        </p:spPr>
        <p:txBody>
          <a:bodyPr wrap="square" rtlCol="0">
            <a:spAutoFit/>
          </a:bodyPr>
          <a:lstStyle/>
          <a:p>
            <a:r>
              <a:rPr kumimoji="1" lang="en-US" altLang="ja-JP" dirty="0" smtClean="0"/>
              <a:t>QC1LE</a:t>
            </a:r>
            <a:endParaRPr kumimoji="1" lang="ja-JP" altLang="en-US" dirty="0"/>
          </a:p>
        </p:txBody>
      </p:sp>
      <p:cxnSp>
        <p:nvCxnSpPr>
          <p:cNvPr id="26" name="直線矢印コネクタ 25"/>
          <p:cNvCxnSpPr/>
          <p:nvPr/>
        </p:nvCxnSpPr>
        <p:spPr>
          <a:xfrm flipV="1">
            <a:off x="2843808" y="4509120"/>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2555776" y="5157192"/>
            <a:ext cx="864096" cy="369332"/>
          </a:xfrm>
          <a:prstGeom prst="rect">
            <a:avLst/>
          </a:prstGeom>
          <a:noFill/>
        </p:spPr>
        <p:txBody>
          <a:bodyPr wrap="square" rtlCol="0">
            <a:spAutoFit/>
          </a:bodyPr>
          <a:lstStyle/>
          <a:p>
            <a:r>
              <a:rPr kumimoji="1" lang="en-US" altLang="ja-JP" dirty="0" smtClean="0"/>
              <a:t>QC2LE</a:t>
            </a:r>
            <a:endParaRPr kumimoji="1" lang="ja-JP" altLang="en-US" dirty="0"/>
          </a:p>
        </p:txBody>
      </p:sp>
      <p:cxnSp>
        <p:nvCxnSpPr>
          <p:cNvPr id="30" name="直線矢印コネクタ 29"/>
          <p:cNvCxnSpPr/>
          <p:nvPr/>
        </p:nvCxnSpPr>
        <p:spPr>
          <a:xfrm flipH="1" flipV="1">
            <a:off x="3635896" y="4005064"/>
            <a:ext cx="792088"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flipV="1">
            <a:off x="3635896" y="4437112"/>
            <a:ext cx="648072"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078424" y="5157192"/>
            <a:ext cx="720080" cy="338554"/>
          </a:xfrm>
          <a:prstGeom prst="rect">
            <a:avLst/>
          </a:prstGeom>
          <a:noFill/>
        </p:spPr>
        <p:txBody>
          <a:bodyPr wrap="square" rtlCol="0">
            <a:spAutoFit/>
          </a:bodyPr>
          <a:lstStyle/>
          <a:p>
            <a:r>
              <a:rPr kumimoji="1" lang="en-US" altLang="ja-JP" sz="1600" dirty="0" smtClean="0"/>
              <a:t>BPM</a:t>
            </a:r>
            <a:endParaRPr kumimoji="1" lang="ja-JP" altLang="en-US" sz="1600" dirty="0"/>
          </a:p>
        </p:txBody>
      </p:sp>
      <p:cxnSp>
        <p:nvCxnSpPr>
          <p:cNvPr id="35" name="直線矢印コネクタ 34"/>
          <p:cNvCxnSpPr/>
          <p:nvPr/>
        </p:nvCxnSpPr>
        <p:spPr>
          <a:xfrm flipH="1">
            <a:off x="2843808" y="2636912"/>
            <a:ext cx="576064" cy="1476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4438464" y="2636912"/>
            <a:ext cx="70960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311860" y="2399368"/>
            <a:ext cx="1440160" cy="338554"/>
          </a:xfrm>
          <a:prstGeom prst="rect">
            <a:avLst/>
          </a:prstGeom>
          <a:noFill/>
        </p:spPr>
        <p:txBody>
          <a:bodyPr wrap="square" rtlCol="0">
            <a:spAutoFit/>
          </a:bodyPr>
          <a:lstStyle/>
          <a:p>
            <a:r>
              <a:rPr kumimoji="1" lang="en-US" altLang="ja-JP" sz="1600" dirty="0" smtClean="0"/>
              <a:t>Helium </a:t>
            </a:r>
            <a:r>
              <a:rPr lang="en-US" altLang="ja-JP" sz="1600" dirty="0"/>
              <a:t>v</a:t>
            </a:r>
            <a:r>
              <a:rPr kumimoji="1" lang="en-US" altLang="ja-JP" sz="1600" dirty="0" smtClean="0"/>
              <a:t>essel</a:t>
            </a:r>
            <a:endParaRPr kumimoji="1" lang="ja-JP" altLang="en-US" sz="1600" dirty="0"/>
          </a:p>
        </p:txBody>
      </p:sp>
      <p:cxnSp>
        <p:nvCxnSpPr>
          <p:cNvPr id="41" name="直線矢印コネクタ 40"/>
          <p:cNvCxnSpPr/>
          <p:nvPr/>
        </p:nvCxnSpPr>
        <p:spPr>
          <a:xfrm flipV="1">
            <a:off x="1187624" y="4509120"/>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1043608" y="3933056"/>
            <a:ext cx="504056"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251520" y="4833156"/>
            <a:ext cx="1044116" cy="830997"/>
          </a:xfrm>
          <a:prstGeom prst="rect">
            <a:avLst/>
          </a:prstGeom>
          <a:noFill/>
        </p:spPr>
        <p:txBody>
          <a:bodyPr wrap="square" rtlCol="0">
            <a:spAutoFit/>
          </a:bodyPr>
          <a:lstStyle/>
          <a:p>
            <a:r>
              <a:rPr kumimoji="1" lang="en-US" altLang="ja-JP" sz="1600" dirty="0" smtClean="0"/>
              <a:t>Bellows with O-ring seal</a:t>
            </a:r>
            <a:endParaRPr kumimoji="1" lang="ja-JP" altLang="en-US" sz="1600" dirty="0"/>
          </a:p>
        </p:txBody>
      </p:sp>
      <p:sp>
        <p:nvSpPr>
          <p:cNvPr id="45" name="テキスト ボックス 44"/>
          <p:cNvSpPr txBox="1"/>
          <p:nvPr/>
        </p:nvSpPr>
        <p:spPr>
          <a:xfrm>
            <a:off x="4258444" y="5526524"/>
            <a:ext cx="1609700" cy="369332"/>
          </a:xfrm>
          <a:prstGeom prst="rect">
            <a:avLst/>
          </a:prstGeom>
          <a:noFill/>
        </p:spPr>
        <p:txBody>
          <a:bodyPr wrap="square" rtlCol="0">
            <a:spAutoFit/>
          </a:bodyPr>
          <a:lstStyle/>
          <a:p>
            <a:r>
              <a:rPr kumimoji="1" lang="en-US" altLang="ja-JP" dirty="0" smtClean="0"/>
              <a:t>QCSL Cryostat</a:t>
            </a:r>
            <a:endParaRPr kumimoji="1" lang="ja-JP" altLang="en-US" dirty="0"/>
          </a:p>
        </p:txBody>
      </p:sp>
      <p:cxnSp>
        <p:nvCxnSpPr>
          <p:cNvPr id="47" name="直線矢印コネクタ 46"/>
          <p:cNvCxnSpPr/>
          <p:nvPr/>
        </p:nvCxnSpPr>
        <p:spPr>
          <a:xfrm flipV="1">
            <a:off x="1763688" y="3933056"/>
            <a:ext cx="72008"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V="1">
            <a:off x="1907704" y="4509120"/>
            <a:ext cx="72008"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253058" y="5739683"/>
            <a:ext cx="4185406" cy="646331"/>
          </a:xfrm>
          <a:prstGeom prst="rect">
            <a:avLst/>
          </a:prstGeom>
          <a:noFill/>
        </p:spPr>
        <p:txBody>
          <a:bodyPr wrap="square" rtlCol="0">
            <a:spAutoFit/>
          </a:bodyPr>
          <a:lstStyle/>
          <a:p>
            <a:r>
              <a:rPr kumimoji="1" lang="en-US" altLang="ja-JP" dirty="0" smtClean="0">
                <a:solidFill>
                  <a:srgbClr val="00B050"/>
                </a:solidFill>
              </a:rPr>
              <a:t>Beam pipe with a 4 mm thick wall, and with water cooling channels therein</a:t>
            </a:r>
            <a:endParaRPr kumimoji="1" lang="ja-JP" altLang="en-US" dirty="0">
              <a:solidFill>
                <a:srgbClr val="00B050"/>
              </a:solidFill>
            </a:endParaRPr>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29</a:t>
            </a:fld>
            <a:endParaRPr kumimoji="1" lang="ja-JP" altLang="en-US"/>
          </a:p>
        </p:txBody>
      </p:sp>
    </p:spTree>
    <p:extLst>
      <p:ext uri="{BB962C8B-B14F-4D97-AF65-F5344CB8AC3E}">
        <p14:creationId xmlns:p14="http://schemas.microsoft.com/office/powerpoint/2010/main" val="29967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en-US" altLang="ja-JP" sz="2000" dirty="0" smtClean="0"/>
              <a:t>19</a:t>
            </a:r>
            <a:r>
              <a:rPr kumimoji="1" lang="en-US" altLang="ja-JP" sz="2000" baseline="30000" dirty="0" smtClean="0"/>
              <a:t>th</a:t>
            </a:r>
            <a:r>
              <a:rPr kumimoji="1" lang="en-US" altLang="ja-JP" sz="2000" dirty="0" smtClean="0"/>
              <a:t> KEKB Accelerator Review Committee Report</a:t>
            </a:r>
            <a:r>
              <a:rPr kumimoji="1" lang="en-US" altLang="ja-JP" dirty="0" smtClean="0"/>
              <a:t/>
            </a:r>
            <a:br>
              <a:rPr kumimoji="1" lang="en-US" altLang="ja-JP" dirty="0" smtClean="0"/>
            </a:br>
            <a:r>
              <a:rPr kumimoji="1" lang="en-US" altLang="ja-JP" sz="3200" dirty="0" smtClean="0"/>
              <a:t>Executive summary</a:t>
            </a:r>
            <a:endParaRPr kumimoji="1" lang="ja-JP" altLang="en-US" sz="3200" dirty="0"/>
          </a:p>
        </p:txBody>
      </p:sp>
      <p:sp>
        <p:nvSpPr>
          <p:cNvPr id="3" name="テキスト ボックス 2"/>
          <p:cNvSpPr txBox="1"/>
          <p:nvPr/>
        </p:nvSpPr>
        <p:spPr>
          <a:xfrm>
            <a:off x="537774" y="1484784"/>
            <a:ext cx="8064896" cy="1754326"/>
          </a:xfrm>
          <a:prstGeom prst="rect">
            <a:avLst/>
          </a:prstGeom>
          <a:noFill/>
        </p:spPr>
        <p:txBody>
          <a:bodyPr wrap="square" rtlCol="0">
            <a:spAutoFit/>
          </a:bodyPr>
          <a:lstStyle/>
          <a:p>
            <a:r>
              <a:rPr lang="en-US" altLang="ja-JP" dirty="0" smtClean="0"/>
              <a:t>Recommendations:</a:t>
            </a:r>
          </a:p>
          <a:p>
            <a:endParaRPr lang="en-US" altLang="ja-JP" dirty="0" smtClean="0"/>
          </a:p>
          <a:p>
            <a:r>
              <a:rPr lang="en-US" altLang="ja-JP" dirty="0" smtClean="0"/>
              <a:t>4) The </a:t>
            </a:r>
            <a:r>
              <a:rPr lang="en-US" altLang="ja-JP" dirty="0" err="1"/>
              <a:t>SuperKEKB</a:t>
            </a:r>
            <a:r>
              <a:rPr lang="en-US" altLang="ja-JP" dirty="0"/>
              <a:t>/Belle II interaction region IR is extremely complex and the Committee recommends </a:t>
            </a:r>
            <a:r>
              <a:rPr lang="en-US" altLang="ja-JP" dirty="0">
                <a:solidFill>
                  <a:srgbClr val="FF0000"/>
                </a:solidFill>
              </a:rPr>
              <a:t>continued attention </a:t>
            </a:r>
            <a:r>
              <a:rPr lang="en-US" altLang="ja-JP" dirty="0"/>
              <a:t>to the issues of the beam-beam interaction, beam lifetime, superconducting magnets, vacuum pressure, backgrounds, assembly, and machine detector interfaces</a:t>
            </a:r>
            <a:r>
              <a:rPr lang="en-US" altLang="ja-JP" dirty="0" smtClean="0"/>
              <a:t>.</a:t>
            </a:r>
            <a:endParaRPr lang="ja-JP" altLang="ja-JP" dirty="0"/>
          </a:p>
        </p:txBody>
      </p:sp>
      <p:sp>
        <p:nvSpPr>
          <p:cNvPr id="4" name="テキスト ボックス 3"/>
          <p:cNvSpPr txBox="1"/>
          <p:nvPr/>
        </p:nvSpPr>
        <p:spPr>
          <a:xfrm>
            <a:off x="537774" y="3645024"/>
            <a:ext cx="7922658" cy="646331"/>
          </a:xfrm>
          <a:prstGeom prst="rect">
            <a:avLst/>
          </a:prstGeom>
          <a:noFill/>
        </p:spPr>
        <p:txBody>
          <a:bodyPr wrap="square" rtlCol="0">
            <a:spAutoFit/>
          </a:bodyPr>
          <a:lstStyle/>
          <a:p>
            <a:r>
              <a:rPr kumimoji="1" lang="en-US" altLang="ja-JP" dirty="0" smtClean="0"/>
              <a:t>Reply:</a:t>
            </a:r>
          </a:p>
          <a:p>
            <a:r>
              <a:rPr lang="en-US" altLang="ja-JP" dirty="0" smtClean="0">
                <a:solidFill>
                  <a:srgbClr val="00B050"/>
                </a:solidFill>
              </a:rPr>
              <a:t>We continue our efforts.</a:t>
            </a:r>
            <a:endParaRPr kumimoji="1" lang="ja-JP" altLang="en-US" dirty="0">
              <a:solidFill>
                <a:srgbClr val="00B050"/>
              </a:solidFill>
            </a:endParaRPr>
          </a:p>
        </p:txBody>
      </p:sp>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3</a:t>
            </a:fld>
            <a:endParaRPr kumimoji="1" lang="ja-JP" altLang="en-US"/>
          </a:p>
        </p:txBody>
      </p:sp>
    </p:spTree>
    <p:extLst>
      <p:ext uri="{BB962C8B-B14F-4D97-AF65-F5344CB8AC3E}">
        <p14:creationId xmlns:p14="http://schemas.microsoft.com/office/powerpoint/2010/main" val="43067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Beam pipes for </a:t>
            </a:r>
            <a:r>
              <a:rPr lang="en-US" altLang="ja-JP" sz="3200" dirty="0" smtClean="0">
                <a:solidFill>
                  <a:prstClr val="black"/>
                </a:solidFill>
              </a:rPr>
              <a:t>QCS: Installation (1)</a:t>
            </a:r>
            <a:endParaRPr kumimoji="1" lang="ja-JP" altLang="en-US" sz="3600" dirty="0">
              <a:latin typeface="Times New Roman" pitchFamily="18" charset="0"/>
              <a:cs typeface="Times New Roman" pitchFamily="18" charset="0"/>
            </a:endParaRPr>
          </a:p>
        </p:txBody>
      </p:sp>
      <p:pic>
        <p:nvPicPr>
          <p:cNvPr id="4" name="コンテンツ プレースホルダ 3" descr="Ta_install_1.tiff"/>
          <p:cNvPicPr>
            <a:picLocks noGrp="1" noChangeAspect="1"/>
          </p:cNvPicPr>
          <p:nvPr>
            <p:ph idx="1"/>
          </p:nvPr>
        </p:nvPicPr>
        <p:blipFill>
          <a:blip r:embed="rId2" cstate="print">
            <a:extLst>
              <a:ext uri="{28A0092B-C50C-407E-A947-70E740481C1C}">
                <a14:useLocalDpi xmlns:a14="http://schemas.microsoft.com/office/drawing/2010/main" val="0"/>
              </a:ext>
            </a:extLst>
          </a:blip>
          <a:srcRect l="14012" t="14951" r="14012" b="11863"/>
          <a:stretch>
            <a:fillRect/>
          </a:stretch>
        </p:blipFill>
        <p:spPr>
          <a:xfrm>
            <a:off x="1331640" y="1772816"/>
            <a:ext cx="6533441" cy="4695866"/>
          </a:xfrm>
        </p:spPr>
      </p:pic>
      <p:sp>
        <p:nvSpPr>
          <p:cNvPr id="5" name="テキスト ボックス 4"/>
          <p:cNvSpPr txBox="1"/>
          <p:nvPr/>
        </p:nvSpPr>
        <p:spPr>
          <a:xfrm>
            <a:off x="3419872" y="1988840"/>
            <a:ext cx="1296144"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~20 kg</a:t>
            </a:r>
            <a:endParaRPr kumimoji="1" lang="ja-JP" altLang="en-US" dirty="0">
              <a:latin typeface="Times New Roman" pitchFamily="18" charset="0"/>
              <a:cs typeface="Times New Roman" pitchFamily="18" charset="0"/>
            </a:endParaRPr>
          </a:p>
        </p:txBody>
      </p:sp>
      <p:sp>
        <p:nvSpPr>
          <p:cNvPr id="6" name="下矢印 5"/>
          <p:cNvSpPr/>
          <p:nvPr/>
        </p:nvSpPr>
        <p:spPr>
          <a:xfrm>
            <a:off x="3203848" y="2132856"/>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843808" y="1412776"/>
            <a:ext cx="936104" cy="646331"/>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Center of mass</a:t>
            </a:r>
            <a:endParaRPr kumimoji="1" lang="ja-JP" altLang="en-US" dirty="0">
              <a:latin typeface="Times New Roman" pitchFamily="18" charset="0"/>
              <a:cs typeface="Times New Roman" pitchFamily="18" charset="0"/>
            </a:endParaRPr>
          </a:p>
        </p:txBody>
      </p:sp>
      <p:sp>
        <p:nvSpPr>
          <p:cNvPr id="8" name="テキスト ボックス 7"/>
          <p:cNvSpPr txBox="1"/>
          <p:nvPr/>
        </p:nvSpPr>
        <p:spPr>
          <a:xfrm>
            <a:off x="2339752" y="3212976"/>
            <a:ext cx="1800200" cy="646331"/>
          </a:xfrm>
          <a:prstGeom prst="rect">
            <a:avLst/>
          </a:prstGeom>
          <a:noFill/>
        </p:spPr>
        <p:txBody>
          <a:bodyPr wrap="square" rtlCol="0">
            <a:spAutoFit/>
          </a:bodyPr>
          <a:lstStyle/>
          <a:p>
            <a:r>
              <a:rPr lang="en-US" altLang="ja-JP" dirty="0" smtClean="0">
                <a:latin typeface="Times New Roman" pitchFamily="18" charset="0"/>
                <a:cs typeface="Times New Roman" pitchFamily="18" charset="0"/>
              </a:rPr>
              <a:t>Without BPM pick-ups</a:t>
            </a:r>
            <a:endParaRPr kumimoji="1" lang="ja-JP" altLang="en-US" dirty="0">
              <a:latin typeface="Times New Roman" pitchFamily="18" charset="0"/>
              <a:cs typeface="Times New Roman" pitchFamily="18" charset="0"/>
            </a:endParaRPr>
          </a:p>
        </p:txBody>
      </p:sp>
      <p:sp>
        <p:nvSpPr>
          <p:cNvPr id="9" name="テキスト ボックス 8"/>
          <p:cNvSpPr txBox="1"/>
          <p:nvPr/>
        </p:nvSpPr>
        <p:spPr>
          <a:xfrm>
            <a:off x="6300192" y="1484784"/>
            <a:ext cx="2376264" cy="646331"/>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Slide the central part of the cryostat</a:t>
            </a:r>
            <a:endParaRPr kumimoji="1" lang="ja-JP" altLang="en-US" dirty="0">
              <a:latin typeface="Times New Roman" pitchFamily="18" charset="0"/>
              <a:cs typeface="Times New Roman" pitchFamily="18" charset="0"/>
            </a:endParaRPr>
          </a:p>
        </p:txBody>
      </p:sp>
      <p:cxnSp>
        <p:nvCxnSpPr>
          <p:cNvPr id="13" name="直線矢印コネクタ 12"/>
          <p:cNvCxnSpPr/>
          <p:nvPr/>
        </p:nvCxnSpPr>
        <p:spPr>
          <a:xfrm flipV="1">
            <a:off x="5724128" y="2708920"/>
            <a:ext cx="288032" cy="5040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860032" y="3284984"/>
            <a:ext cx="1440160"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Pipe support</a:t>
            </a:r>
            <a:endParaRPr kumimoji="1" lang="ja-JP" altLang="en-US" dirty="0">
              <a:latin typeface="Times New Roman" pitchFamily="18" charset="0"/>
              <a:cs typeface="Times New Roman" pitchFamily="18" charset="0"/>
            </a:endParaRPr>
          </a:p>
        </p:txBody>
      </p:sp>
      <p:cxnSp>
        <p:nvCxnSpPr>
          <p:cNvPr id="12" name="直線矢印コネクタ 11"/>
          <p:cNvCxnSpPr>
            <a:stCxn id="9" idx="1"/>
          </p:cNvCxnSpPr>
          <p:nvPr/>
        </p:nvCxnSpPr>
        <p:spPr>
          <a:xfrm flipH="1">
            <a:off x="6156176" y="1807950"/>
            <a:ext cx="144016" cy="39691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39552" y="6093296"/>
            <a:ext cx="4680520"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Based on the idea of N. Ohuchi</a:t>
            </a:r>
            <a:endParaRPr kumimoji="1" lang="ja-JP" altLang="en-US" dirty="0">
              <a:latin typeface="Times New Roman" pitchFamily="18" charset="0"/>
              <a:cs typeface="Times New Roman" pitchFamily="18" charset="0"/>
            </a:endParaRPr>
          </a:p>
        </p:txBody>
      </p:sp>
      <p:sp>
        <p:nvSpPr>
          <p:cNvPr id="16" name="下矢印 15"/>
          <p:cNvSpPr/>
          <p:nvPr/>
        </p:nvSpPr>
        <p:spPr>
          <a:xfrm>
            <a:off x="1187624" y="3573016"/>
            <a:ext cx="216024"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39552" y="1673582"/>
            <a:ext cx="1728192" cy="461665"/>
          </a:xfrm>
          <a:prstGeom prst="rect">
            <a:avLst/>
          </a:prstGeom>
          <a:noFill/>
          <a:ln w="28575">
            <a:solidFill>
              <a:srgbClr val="C00000"/>
            </a:solidFill>
          </a:ln>
        </p:spPr>
        <p:txBody>
          <a:bodyPr wrap="square" rtlCol="0">
            <a:spAutoFit/>
          </a:bodyPr>
          <a:lstStyle/>
          <a:p>
            <a:r>
              <a:rPr kumimoji="1" lang="en-US" altLang="ja-JP" sz="2400" dirty="0" smtClean="0">
                <a:solidFill>
                  <a:srgbClr val="C00000"/>
                </a:solidFill>
                <a:latin typeface="Times New Roman" pitchFamily="18" charset="0"/>
                <a:cs typeface="Times New Roman" pitchFamily="18" charset="0"/>
              </a:rPr>
              <a:t>Conceptual</a:t>
            </a:r>
            <a:endParaRPr kumimoji="1" lang="ja-JP" altLang="en-US" sz="2400" dirty="0">
              <a:solidFill>
                <a:srgbClr val="C00000"/>
              </a:solidFill>
              <a:latin typeface="Times New Roman" pitchFamily="18" charset="0"/>
              <a:cs typeface="Times New Roman" pitchFamily="18" charset="0"/>
            </a:endParaRPr>
          </a:p>
        </p:txBody>
      </p:sp>
      <p:cxnSp>
        <p:nvCxnSpPr>
          <p:cNvPr id="10" name="直線矢印コネクタ 9"/>
          <p:cNvCxnSpPr/>
          <p:nvPr/>
        </p:nvCxnSpPr>
        <p:spPr>
          <a:xfrm flipV="1">
            <a:off x="5580112" y="4926124"/>
            <a:ext cx="1368152" cy="7351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5364088" y="5157192"/>
            <a:ext cx="0" cy="5040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990553" y="5661248"/>
            <a:ext cx="3084959" cy="646331"/>
          </a:xfrm>
          <a:prstGeom prst="rect">
            <a:avLst/>
          </a:prstGeom>
          <a:solidFill>
            <a:schemeClr val="bg1"/>
          </a:solidFill>
        </p:spPr>
        <p:txBody>
          <a:bodyPr wrap="square" rtlCol="0">
            <a:spAutoFit/>
          </a:bodyPr>
          <a:lstStyle/>
          <a:p>
            <a:r>
              <a:rPr kumimoji="1" lang="en-US" altLang="ja-JP" dirty="0" smtClean="0"/>
              <a:t>There is no rigid connection between these bodies.</a:t>
            </a:r>
            <a:endParaRPr kumimoji="1" lang="ja-JP" altLang="en-US" dirty="0"/>
          </a:p>
        </p:txBody>
      </p:sp>
      <p:sp>
        <p:nvSpPr>
          <p:cNvPr id="24" name="テキスト ボックス 23"/>
          <p:cNvSpPr txBox="1"/>
          <p:nvPr/>
        </p:nvSpPr>
        <p:spPr>
          <a:xfrm>
            <a:off x="7488324" y="2960948"/>
            <a:ext cx="1188132" cy="923330"/>
          </a:xfrm>
          <a:prstGeom prst="rect">
            <a:avLst/>
          </a:prstGeom>
          <a:noFill/>
        </p:spPr>
        <p:txBody>
          <a:bodyPr wrap="square" rtlCol="0">
            <a:spAutoFit/>
          </a:bodyPr>
          <a:lstStyle/>
          <a:p>
            <a:r>
              <a:rPr kumimoji="1" lang="en-US" altLang="ja-JP" dirty="0" smtClean="0"/>
              <a:t>QCS support tool</a:t>
            </a:r>
            <a:endParaRPr kumimoji="1" lang="ja-JP" altLang="en-US" dirty="0"/>
          </a:p>
        </p:txBody>
      </p:sp>
      <p:sp>
        <p:nvSpPr>
          <p:cNvPr id="26" name="テキスト ボックス 25"/>
          <p:cNvSpPr txBox="1"/>
          <p:nvPr/>
        </p:nvSpPr>
        <p:spPr>
          <a:xfrm>
            <a:off x="323528" y="2358172"/>
            <a:ext cx="1296144" cy="923330"/>
          </a:xfrm>
          <a:prstGeom prst="rect">
            <a:avLst/>
          </a:prstGeom>
          <a:noFill/>
        </p:spPr>
        <p:txBody>
          <a:bodyPr wrap="square" rtlCol="0">
            <a:spAutoFit/>
          </a:bodyPr>
          <a:lstStyle/>
          <a:p>
            <a:r>
              <a:rPr kumimoji="1" lang="en-US" altLang="ja-JP" dirty="0" smtClean="0"/>
              <a:t>Duct support tool</a:t>
            </a:r>
            <a:endParaRPr kumimoji="1" lang="ja-JP" altLang="en-US" dirty="0"/>
          </a:p>
        </p:txBody>
      </p:sp>
      <p:cxnSp>
        <p:nvCxnSpPr>
          <p:cNvPr id="28" name="直線矢印コネクタ 27"/>
          <p:cNvCxnSpPr/>
          <p:nvPr/>
        </p:nvCxnSpPr>
        <p:spPr>
          <a:xfrm>
            <a:off x="1403648" y="2819837"/>
            <a:ext cx="72008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6948264" y="3422613"/>
            <a:ext cx="432048"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5FC15BB1-4DB5-49C4-B006-F90A5681B307}" type="slidenum">
              <a:rPr kumimoji="1" lang="ja-JP" altLang="en-US" smtClean="0"/>
              <a:t>30</a:t>
            </a:fld>
            <a:endParaRPr kumimoji="1" lang="ja-JP"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Beam pipes for QCS: Installation </a:t>
            </a:r>
            <a:r>
              <a:rPr lang="en-US" altLang="ja-JP" sz="3200" dirty="0" smtClean="0">
                <a:solidFill>
                  <a:prstClr val="black"/>
                </a:solidFill>
              </a:rPr>
              <a:t>(2)</a:t>
            </a:r>
            <a:endParaRPr kumimoji="1" lang="ja-JP" altLang="en-US" sz="3600" dirty="0"/>
          </a:p>
        </p:txBody>
      </p:sp>
      <p:pic>
        <p:nvPicPr>
          <p:cNvPr id="4" name="コンテンツ プレースホルダ 3" descr="Ta_install_2.tiff"/>
          <p:cNvPicPr>
            <a:picLocks noGrp="1" noChangeAspect="1"/>
          </p:cNvPicPr>
          <p:nvPr>
            <p:ph idx="1"/>
          </p:nvPr>
        </p:nvPicPr>
        <p:blipFill>
          <a:blip r:embed="rId2" cstate="print">
            <a:extLst>
              <a:ext uri="{28A0092B-C50C-407E-A947-70E740481C1C}">
                <a14:useLocalDpi xmlns:a14="http://schemas.microsoft.com/office/drawing/2010/main" val="0"/>
              </a:ext>
            </a:extLst>
          </a:blip>
          <a:srcRect l="8389" t="26088" r="8389" b="29364"/>
          <a:stretch>
            <a:fillRect/>
          </a:stretch>
        </p:blipFill>
        <p:spPr>
          <a:xfrm>
            <a:off x="827584" y="1412776"/>
            <a:ext cx="7554268" cy="2858353"/>
          </a:xfrm>
        </p:spPr>
      </p:pic>
      <p:sp>
        <p:nvSpPr>
          <p:cNvPr id="5" name="フリーフォーム 4"/>
          <p:cNvSpPr/>
          <p:nvPr/>
        </p:nvSpPr>
        <p:spPr>
          <a:xfrm>
            <a:off x="2411760" y="2132856"/>
            <a:ext cx="327462" cy="305254"/>
          </a:xfrm>
          <a:custGeom>
            <a:avLst/>
            <a:gdLst>
              <a:gd name="connsiteX0" fmla="*/ 324063 w 327462"/>
              <a:gd name="connsiteY0" fmla="*/ 274773 h 274773"/>
              <a:gd name="connsiteX1" fmla="*/ 320663 w 327462"/>
              <a:gd name="connsiteY1" fmla="*/ 210188 h 274773"/>
              <a:gd name="connsiteX2" fmla="*/ 320663 w 327462"/>
              <a:gd name="connsiteY2" fmla="*/ 152400 h 274773"/>
              <a:gd name="connsiteX3" fmla="*/ 279872 w 327462"/>
              <a:gd name="connsiteY3" fmla="*/ 108210 h 274773"/>
              <a:gd name="connsiteX4" fmla="*/ 164298 w 327462"/>
              <a:gd name="connsiteY4" fmla="*/ 101411 h 274773"/>
              <a:gd name="connsiteX5" fmla="*/ 45324 w 327462"/>
              <a:gd name="connsiteY5" fmla="*/ 91214 h 274773"/>
              <a:gd name="connsiteX6" fmla="*/ 7932 w 327462"/>
              <a:gd name="connsiteY6" fmla="*/ 60620 h 274773"/>
              <a:gd name="connsiteX7" fmla="*/ 1133 w 327462"/>
              <a:gd name="connsiteY7" fmla="*/ 9631 h 274773"/>
              <a:gd name="connsiteX8" fmla="*/ 1133 w 327462"/>
              <a:gd name="connsiteY8" fmla="*/ 2833 h 2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462" h="274773">
                <a:moveTo>
                  <a:pt x="324063" y="274773"/>
                </a:moveTo>
                <a:cubicBezTo>
                  <a:pt x="322646" y="252678"/>
                  <a:pt x="321230" y="230583"/>
                  <a:pt x="320663" y="210188"/>
                </a:cubicBezTo>
                <a:cubicBezTo>
                  <a:pt x="320096" y="189793"/>
                  <a:pt x="327462" y="169396"/>
                  <a:pt x="320663" y="152400"/>
                </a:cubicBezTo>
                <a:cubicBezTo>
                  <a:pt x="313864" y="135404"/>
                  <a:pt x="305933" y="116708"/>
                  <a:pt x="279872" y="108210"/>
                </a:cubicBezTo>
                <a:cubicBezTo>
                  <a:pt x="253811" y="99712"/>
                  <a:pt x="203389" y="104244"/>
                  <a:pt x="164298" y="101411"/>
                </a:cubicBezTo>
                <a:cubicBezTo>
                  <a:pt x="125207" y="98578"/>
                  <a:pt x="71385" y="98012"/>
                  <a:pt x="45324" y="91214"/>
                </a:cubicBezTo>
                <a:cubicBezTo>
                  <a:pt x="19263" y="84416"/>
                  <a:pt x="15297" y="74217"/>
                  <a:pt x="7932" y="60620"/>
                </a:cubicBezTo>
                <a:cubicBezTo>
                  <a:pt x="567" y="47023"/>
                  <a:pt x="2266" y="19262"/>
                  <a:pt x="1133" y="9631"/>
                </a:cubicBezTo>
                <a:cubicBezTo>
                  <a:pt x="0" y="0"/>
                  <a:pt x="566" y="1416"/>
                  <a:pt x="1133" y="283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539552" y="3861048"/>
            <a:ext cx="3888432" cy="646331"/>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Attach BPM pick-ups by screws and connect cables.</a:t>
            </a:r>
          </a:p>
        </p:txBody>
      </p:sp>
      <p:sp>
        <p:nvSpPr>
          <p:cNvPr id="7" name="テキスト ボックス 6"/>
          <p:cNvSpPr txBox="1"/>
          <p:nvPr/>
        </p:nvSpPr>
        <p:spPr>
          <a:xfrm>
            <a:off x="5436096" y="4221088"/>
            <a:ext cx="2376264" cy="369332"/>
          </a:xfrm>
          <a:prstGeom prst="rect">
            <a:avLst/>
          </a:prstGeom>
          <a:noFill/>
        </p:spPr>
        <p:txBody>
          <a:bodyPr wrap="square" rtlCol="0">
            <a:spAutoFit/>
          </a:bodyPr>
          <a:lstStyle/>
          <a:p>
            <a:r>
              <a:rPr kumimoji="1" lang="en-US" altLang="ja-JP" dirty="0" smtClean="0">
                <a:latin typeface="Times New Roman" pitchFamily="18" charset="0"/>
                <a:cs typeface="Times New Roman" pitchFamily="18" charset="0"/>
              </a:rPr>
              <a:t>Leak check!</a:t>
            </a:r>
            <a:endParaRPr kumimoji="1" lang="ja-JP" altLang="en-US" dirty="0">
              <a:latin typeface="Times New Roman" pitchFamily="18" charset="0"/>
              <a:cs typeface="Times New Roman" pitchFamily="18" charset="0"/>
            </a:endParaRPr>
          </a:p>
        </p:txBody>
      </p:sp>
      <p:sp>
        <p:nvSpPr>
          <p:cNvPr id="8" name="テキスト ボックス 7"/>
          <p:cNvSpPr txBox="1"/>
          <p:nvPr/>
        </p:nvSpPr>
        <p:spPr>
          <a:xfrm>
            <a:off x="611560" y="4869160"/>
            <a:ext cx="7632848" cy="646331"/>
          </a:xfrm>
          <a:prstGeom prst="rect">
            <a:avLst/>
          </a:prstGeom>
          <a:noFill/>
        </p:spPr>
        <p:txBody>
          <a:bodyPr wrap="square" rtlCol="0">
            <a:spAutoFit/>
          </a:bodyPr>
          <a:lstStyle/>
          <a:p>
            <a:r>
              <a:rPr lang="en-US" altLang="ja-JP" dirty="0" smtClean="0">
                <a:solidFill>
                  <a:srgbClr val="FF0000"/>
                </a:solidFill>
              </a:rPr>
              <a:t>This installation work seems very delicate. In preparing assist tools, necessary conditions must be discussed and  be clarified.</a:t>
            </a:r>
            <a:endParaRPr lang="en-US" altLang="ja-JP" dirty="0">
              <a:solidFill>
                <a:srgbClr val="FF0000"/>
              </a:solidFill>
            </a:endParaRPr>
          </a:p>
        </p:txBody>
      </p:sp>
      <p:sp>
        <p:nvSpPr>
          <p:cNvPr id="9" name="右矢印 8"/>
          <p:cNvSpPr/>
          <p:nvPr/>
        </p:nvSpPr>
        <p:spPr>
          <a:xfrm>
            <a:off x="3923928" y="1628800"/>
            <a:ext cx="86409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5FC15BB1-4DB5-49C4-B006-F90A5681B307}" type="slidenum">
              <a:rPr kumimoji="1" lang="ja-JP" altLang="en-US" smtClean="0"/>
              <a:t>31</a:t>
            </a:fld>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200" dirty="0">
                <a:solidFill>
                  <a:prstClr val="black"/>
                </a:solidFill>
              </a:rPr>
              <a:t>Issues toward Phase 2 and later</a:t>
            </a:r>
            <a:r>
              <a:rPr lang="en-US" altLang="ja-JP" dirty="0">
                <a:solidFill>
                  <a:prstClr val="black"/>
                </a:solidFill>
              </a:rPr>
              <a:t/>
            </a:r>
            <a:br>
              <a:rPr lang="en-US" altLang="ja-JP" dirty="0">
                <a:solidFill>
                  <a:prstClr val="black"/>
                </a:solidFill>
              </a:rPr>
            </a:br>
            <a:r>
              <a:rPr lang="en-US" altLang="ja-JP" sz="3200" dirty="0">
                <a:solidFill>
                  <a:prstClr val="black"/>
                </a:solidFill>
              </a:rPr>
              <a:t>Beam pipes for QCS: Installation </a:t>
            </a:r>
            <a:r>
              <a:rPr lang="en-US" altLang="ja-JP" sz="3200" dirty="0" smtClean="0">
                <a:solidFill>
                  <a:prstClr val="black"/>
                </a:solidFill>
              </a:rPr>
              <a:t>schedule</a:t>
            </a:r>
            <a:endParaRPr kumimoji="1" lang="ja-JP" altLang="en-US" dirty="0"/>
          </a:p>
        </p:txBody>
      </p:sp>
      <p:sp>
        <p:nvSpPr>
          <p:cNvPr id="3" name="テキスト ボックス 2"/>
          <p:cNvSpPr txBox="1"/>
          <p:nvPr/>
        </p:nvSpPr>
        <p:spPr>
          <a:xfrm>
            <a:off x="539552" y="1484784"/>
            <a:ext cx="7920880" cy="4524315"/>
          </a:xfrm>
          <a:prstGeom prst="rect">
            <a:avLst/>
          </a:prstGeom>
          <a:noFill/>
        </p:spPr>
        <p:txBody>
          <a:bodyPr wrap="square" rtlCol="0">
            <a:spAutoFit/>
          </a:bodyPr>
          <a:lstStyle/>
          <a:p>
            <a:r>
              <a:rPr kumimoji="1" lang="en-US" altLang="ja-JP" dirty="0" smtClean="0"/>
              <a:t>FY2015</a:t>
            </a:r>
          </a:p>
          <a:p>
            <a:pPr marL="285750" indent="-285750">
              <a:buFont typeface="Arial" panose="020B0604020202020204" pitchFamily="34" charset="0"/>
              <a:buChar char="•"/>
            </a:pPr>
            <a:r>
              <a:rPr lang="en-US" altLang="ja-JP" dirty="0" smtClean="0"/>
              <a:t>Design of a duct support tool (Vacuum group)</a:t>
            </a:r>
          </a:p>
          <a:p>
            <a:pPr marL="285750" indent="-285750">
              <a:buFont typeface="Arial" panose="020B0604020202020204" pitchFamily="34" charset="0"/>
              <a:buChar char="•"/>
            </a:pPr>
            <a:r>
              <a:rPr kumimoji="1" lang="en-US" altLang="ja-JP" dirty="0" smtClean="0"/>
              <a:t>Design of a QCS support tool (QCS group)</a:t>
            </a:r>
          </a:p>
          <a:p>
            <a:pPr marL="285750" indent="-285750">
              <a:buFont typeface="Arial" panose="020B0604020202020204" pitchFamily="34" charset="0"/>
              <a:buChar char="•"/>
            </a:pPr>
            <a:r>
              <a:rPr lang="en-US" altLang="ja-JP" dirty="0" smtClean="0"/>
              <a:t>Fabrication of one or two beam pipes (Vacuum group)</a:t>
            </a:r>
          </a:p>
          <a:p>
            <a:endParaRPr lang="en-US" altLang="ja-JP" dirty="0" smtClean="0"/>
          </a:p>
          <a:p>
            <a:r>
              <a:rPr lang="en-US" altLang="ja-JP" dirty="0" smtClean="0"/>
              <a:t>FY2016</a:t>
            </a:r>
          </a:p>
          <a:p>
            <a:pPr marL="285750" indent="-285750">
              <a:buFont typeface="Arial" panose="020B0604020202020204" pitchFamily="34" charset="0"/>
              <a:buChar char="•"/>
            </a:pPr>
            <a:r>
              <a:rPr lang="en-US" altLang="ja-JP" dirty="0" smtClean="0"/>
              <a:t>Fabrication </a:t>
            </a:r>
            <a:r>
              <a:rPr lang="en-US" altLang="ja-JP" dirty="0"/>
              <a:t>of a duct support tool (Vacuum group)</a:t>
            </a:r>
          </a:p>
          <a:p>
            <a:pPr marL="285750" indent="-285750">
              <a:buFont typeface="Arial" panose="020B0604020202020204" pitchFamily="34" charset="0"/>
              <a:buChar char="•"/>
            </a:pPr>
            <a:r>
              <a:rPr lang="en-US" altLang="ja-JP" dirty="0" smtClean="0"/>
              <a:t>Fabrication </a:t>
            </a:r>
            <a:r>
              <a:rPr lang="en-US" altLang="ja-JP" dirty="0"/>
              <a:t>of a QCS support tool (QCS group)</a:t>
            </a:r>
          </a:p>
          <a:p>
            <a:pPr marL="285750" indent="-285750">
              <a:buFont typeface="Arial" panose="020B0604020202020204" pitchFamily="34" charset="0"/>
              <a:buChar char="•"/>
            </a:pPr>
            <a:r>
              <a:rPr lang="en-US" altLang="ja-JP" dirty="0"/>
              <a:t>Fabrication of </a:t>
            </a:r>
            <a:r>
              <a:rPr lang="en-US" altLang="ja-JP" dirty="0" smtClean="0"/>
              <a:t>remaining beam </a:t>
            </a:r>
            <a:r>
              <a:rPr lang="en-US" altLang="ja-JP" dirty="0"/>
              <a:t>pipes (Vacuum group</a:t>
            </a:r>
            <a:r>
              <a:rPr lang="en-US" altLang="ja-JP" dirty="0" smtClean="0"/>
              <a:t>)</a:t>
            </a:r>
          </a:p>
          <a:p>
            <a:endParaRPr kumimoji="1" lang="en-US" altLang="ja-JP" dirty="0" smtClean="0"/>
          </a:p>
          <a:p>
            <a:r>
              <a:rPr kumimoji="1" lang="en-US" altLang="ja-JP" dirty="0" smtClean="0"/>
              <a:t>2017 March -</a:t>
            </a:r>
          </a:p>
          <a:p>
            <a:pPr marL="285750" indent="-285750">
              <a:buFont typeface="Arial" panose="020B0604020202020204" pitchFamily="34" charset="0"/>
              <a:buChar char="•"/>
            </a:pPr>
            <a:r>
              <a:rPr kumimoji="1" lang="en-US" altLang="ja-JP" dirty="0" smtClean="0"/>
              <a:t>Installation:</a:t>
            </a:r>
          </a:p>
          <a:p>
            <a:pPr lvl="1"/>
            <a:r>
              <a:rPr lang="en-US" altLang="ja-JP" dirty="0" smtClean="0"/>
              <a:t>1. Remove pipes for field measurement from QCS</a:t>
            </a:r>
          </a:p>
          <a:p>
            <a:pPr lvl="1"/>
            <a:r>
              <a:rPr kumimoji="1" lang="en-US" altLang="ja-JP" dirty="0" smtClean="0"/>
              <a:t>2. Replace  the front cap of QCS</a:t>
            </a:r>
          </a:p>
          <a:p>
            <a:pPr lvl="1"/>
            <a:r>
              <a:rPr lang="en-US" altLang="ja-JP" dirty="0" smtClean="0"/>
              <a:t>3. Install beam pipes</a:t>
            </a:r>
          </a:p>
          <a:p>
            <a:pPr lvl="1"/>
            <a:r>
              <a:rPr kumimoji="1" lang="en-US" altLang="ja-JP" dirty="0" smtClean="0"/>
              <a:t>4. Install RVC</a:t>
            </a:r>
            <a:endParaRPr kumimoji="1" lang="ja-JP" altLang="en-US" dirty="0"/>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32</a:t>
            </a:fld>
            <a:endParaRPr kumimoji="1" lang="ja-JP" altLang="en-US"/>
          </a:p>
        </p:txBody>
      </p:sp>
    </p:spTree>
    <p:extLst>
      <p:ext uri="{BB962C8B-B14F-4D97-AF65-F5344CB8AC3E}">
        <p14:creationId xmlns:p14="http://schemas.microsoft.com/office/powerpoint/2010/main" val="3824699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kumimoji="1" lang="en-US" altLang="ja-JP" dirty="0" smtClean="0">
                <a:solidFill>
                  <a:srgbClr val="0070C0"/>
                </a:solidFill>
              </a:rPr>
              <a:t>Preparation for Phase 1 is steadily in progress.</a:t>
            </a:r>
          </a:p>
          <a:p>
            <a:r>
              <a:rPr lang="en-US" altLang="ja-JP" dirty="0"/>
              <a:t>The IP chamber for Phase 2 is completed. However, the next chamber for Phase 3 </a:t>
            </a:r>
            <a:r>
              <a:rPr lang="en-US" altLang="ja-JP" dirty="0" smtClean="0"/>
              <a:t>must be prepared without </a:t>
            </a:r>
            <a:r>
              <a:rPr lang="en-US" altLang="ja-JP" dirty="0"/>
              <a:t>feedback from Phase 2 </a:t>
            </a:r>
            <a:r>
              <a:rPr lang="en-US" altLang="ja-JP" dirty="0" smtClean="0"/>
              <a:t>experiences. </a:t>
            </a:r>
            <a:r>
              <a:rPr lang="en-US" altLang="ja-JP" dirty="0" smtClean="0">
                <a:solidFill>
                  <a:srgbClr val="0070C0"/>
                </a:solidFill>
              </a:rPr>
              <a:t>Any comments on the design are welcome.</a:t>
            </a:r>
            <a:endParaRPr lang="en-US" altLang="ja-JP" dirty="0">
              <a:solidFill>
                <a:srgbClr val="0070C0"/>
              </a:solidFill>
            </a:endParaRPr>
          </a:p>
          <a:p>
            <a:r>
              <a:rPr lang="en-US" altLang="ja-JP" dirty="0" smtClean="0"/>
              <a:t>The use of RVC </a:t>
            </a:r>
            <a:r>
              <a:rPr lang="en-US" altLang="ja-JP" dirty="0"/>
              <a:t>was approved at 18</a:t>
            </a:r>
            <a:r>
              <a:rPr lang="en-US" altLang="ja-JP" baseline="30000" dirty="0"/>
              <a:t>th</a:t>
            </a:r>
            <a:r>
              <a:rPr lang="en-US" altLang="ja-JP" dirty="0"/>
              <a:t> B2GM (18-21 June 2014</a:t>
            </a:r>
            <a:r>
              <a:rPr lang="en-US" altLang="ja-JP" dirty="0" smtClean="0"/>
              <a:t>) after a well-performed demonstration. </a:t>
            </a:r>
            <a:r>
              <a:rPr lang="en-US" altLang="ja-JP" dirty="0" smtClean="0">
                <a:solidFill>
                  <a:srgbClr val="0070C0"/>
                </a:solidFill>
              </a:rPr>
              <a:t>It is helpful to hear from experiences of the use of similar remote mechanism in inaccessible conditions.</a:t>
            </a:r>
            <a:endParaRPr lang="en-US" altLang="ja-JP" dirty="0">
              <a:solidFill>
                <a:srgbClr val="0070C0"/>
              </a:solidFill>
            </a:endParaRPr>
          </a:p>
          <a:p>
            <a:r>
              <a:rPr lang="en-US" altLang="ja-JP" dirty="0"/>
              <a:t>The first design was completed for the QCSL positron pipe. </a:t>
            </a:r>
            <a:r>
              <a:rPr lang="en-US" altLang="ja-JP" dirty="0" smtClean="0"/>
              <a:t>The cost of Ta beam pipe was found quite expensive. Material </a:t>
            </a:r>
            <a:r>
              <a:rPr lang="en-US" altLang="ja-JP" dirty="0"/>
              <a:t>is </a:t>
            </a:r>
            <a:r>
              <a:rPr lang="en-US" altLang="ja-JP" dirty="0" smtClean="0"/>
              <a:t>changed to </a:t>
            </a:r>
            <a:r>
              <a:rPr lang="en-US" altLang="ja-JP" dirty="0"/>
              <a:t>Stainless steel. Since QCS has a thick heavy metal (W) shield around beam pipes, this change has little effect on detector </a:t>
            </a:r>
            <a:r>
              <a:rPr lang="en-US" altLang="ja-JP" dirty="0" smtClean="0"/>
              <a:t>background. </a:t>
            </a:r>
          </a:p>
          <a:p>
            <a:r>
              <a:rPr lang="en-US" altLang="ja-JP" dirty="0" smtClean="0"/>
              <a:t>The </a:t>
            </a:r>
            <a:r>
              <a:rPr lang="en-US" altLang="ja-JP" dirty="0" smtClean="0">
                <a:solidFill>
                  <a:srgbClr val="0070C0"/>
                </a:solidFill>
              </a:rPr>
              <a:t>installation</a:t>
            </a:r>
            <a:r>
              <a:rPr lang="en-US" altLang="ja-JP" dirty="0" smtClean="0"/>
              <a:t> of QCS beam pipes seems a very delicate work. </a:t>
            </a:r>
            <a:r>
              <a:rPr lang="en-US" altLang="ja-JP" dirty="0" smtClean="0">
                <a:solidFill>
                  <a:srgbClr val="0070C0"/>
                </a:solidFill>
              </a:rPr>
              <a:t>More attention to the process and the preparation is necessary.</a:t>
            </a:r>
            <a:endParaRPr kumimoji="1" lang="ja-JP" altLang="en-US" dirty="0">
              <a:solidFill>
                <a:srgbClr val="0070C0"/>
              </a:solidFill>
            </a:endParaRPr>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33</a:t>
            </a:fld>
            <a:endParaRPr kumimoji="1" lang="ja-JP" altLang="en-US"/>
          </a:p>
        </p:txBody>
      </p:sp>
    </p:spTree>
    <p:extLst>
      <p:ext uri="{BB962C8B-B14F-4D97-AF65-F5344CB8AC3E}">
        <p14:creationId xmlns:p14="http://schemas.microsoft.com/office/powerpoint/2010/main" val="3673926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000" dirty="0">
                <a:solidFill>
                  <a:prstClr val="black"/>
                </a:solidFill>
              </a:rPr>
              <a:t>19</a:t>
            </a:r>
            <a:r>
              <a:rPr lang="en-US" altLang="ja-JP" sz="2000" baseline="30000" dirty="0">
                <a:solidFill>
                  <a:prstClr val="black"/>
                </a:solidFill>
              </a:rPr>
              <a:t>th</a:t>
            </a:r>
            <a:r>
              <a:rPr lang="en-US" altLang="ja-JP" sz="2000" dirty="0">
                <a:solidFill>
                  <a:prstClr val="black"/>
                </a:solidFill>
              </a:rPr>
              <a:t> KEKB Accelerator Review Committee Report</a:t>
            </a:r>
            <a:r>
              <a:rPr lang="en-US" altLang="ja-JP" dirty="0">
                <a:solidFill>
                  <a:prstClr val="black"/>
                </a:solidFill>
              </a:rPr>
              <a:t/>
            </a:r>
            <a:br>
              <a:rPr lang="en-US" altLang="ja-JP" dirty="0">
                <a:solidFill>
                  <a:prstClr val="black"/>
                </a:solidFill>
              </a:rPr>
            </a:br>
            <a:r>
              <a:rPr lang="en-US" altLang="ja-JP" sz="3200" dirty="0" smtClean="0">
                <a:solidFill>
                  <a:prstClr val="black"/>
                </a:solidFill>
              </a:rPr>
              <a:t>Findings and comments (</a:t>
            </a:r>
            <a:r>
              <a:rPr lang="en-US" altLang="ja-JP" sz="3200" dirty="0" smtClean="0">
                <a:solidFill>
                  <a:srgbClr val="0070C0"/>
                </a:solidFill>
              </a:rPr>
              <a:t>Pressure of IR</a:t>
            </a:r>
            <a:r>
              <a:rPr lang="en-US" altLang="ja-JP" sz="3200" dirty="0" smtClean="0">
                <a:solidFill>
                  <a:prstClr val="black"/>
                </a:solidFill>
              </a:rPr>
              <a:t>)</a:t>
            </a:r>
            <a:endParaRPr kumimoji="1" lang="ja-JP" altLang="en-US" dirty="0"/>
          </a:p>
        </p:txBody>
      </p:sp>
      <p:sp>
        <p:nvSpPr>
          <p:cNvPr id="3" name="テキスト ボックス 2"/>
          <p:cNvSpPr txBox="1"/>
          <p:nvPr/>
        </p:nvSpPr>
        <p:spPr>
          <a:xfrm>
            <a:off x="467544" y="1268760"/>
            <a:ext cx="8208912" cy="4031873"/>
          </a:xfrm>
          <a:prstGeom prst="rect">
            <a:avLst/>
          </a:prstGeom>
          <a:noFill/>
        </p:spPr>
        <p:txBody>
          <a:bodyPr wrap="square" rtlCol="0">
            <a:spAutoFit/>
          </a:bodyPr>
          <a:lstStyle/>
          <a:p>
            <a:r>
              <a:rPr lang="en-US" altLang="ja-JP" sz="1600" dirty="0" smtClean="0"/>
              <a:t>Concerns: </a:t>
            </a:r>
          </a:p>
          <a:p>
            <a:r>
              <a:rPr lang="en-US" altLang="ja-JP" sz="1600" dirty="0"/>
              <a:t> </a:t>
            </a:r>
            <a:r>
              <a:rPr lang="en-US" altLang="ja-JP" sz="1600" dirty="0" smtClean="0"/>
              <a:t>  There </a:t>
            </a:r>
            <a:r>
              <a:rPr lang="en-US" altLang="ja-JP" sz="1600" dirty="0"/>
              <a:t>is no vacuum pumping over +/-4 m as agreed to by the Belle II detector as there is no space for internal or external pumps.  The potential use of a vacuum simulation code is recommended to predict the vacuum profile in the IR region.  This would be a good task for a young vacuum person leading to an optimized choice of vacuum pumping outside the IR beyond 4 m. The calculation of the pressure profile during the scrubbing phase profile is also very important to predict the validity of the concrete shielding. The simulation should take into account also methane degassing: the nearest pump to the interaction point has a very low pumping speed for CH</a:t>
            </a:r>
            <a:r>
              <a:rPr lang="en-US" altLang="ja-JP" sz="1600" baseline="-25000" dirty="0"/>
              <a:t>4</a:t>
            </a:r>
            <a:r>
              <a:rPr lang="en-US" altLang="ja-JP" sz="1600" dirty="0"/>
              <a:t>. The indication that ‘the average pressure in the IR region will be 10</a:t>
            </a:r>
            <a:r>
              <a:rPr lang="en-US" altLang="ja-JP" sz="1600" baseline="30000" dirty="0"/>
              <a:t>-6</a:t>
            </a:r>
            <a:r>
              <a:rPr lang="en-US" altLang="ja-JP" sz="1600" dirty="0"/>
              <a:t> Pa or higher’ should be further investigated in detail with the hope of understanding the maximum pressure and making it as low as possible and consistent with Belle II operation. (See the next slide</a:t>
            </a:r>
            <a:r>
              <a:rPr lang="en-US" altLang="ja-JP" sz="1600" dirty="0" smtClean="0"/>
              <a:t>)</a:t>
            </a:r>
          </a:p>
          <a:p>
            <a:endParaRPr lang="en-US" altLang="ja-JP" sz="1600" dirty="0" smtClean="0"/>
          </a:p>
          <a:p>
            <a:r>
              <a:rPr lang="en-US" altLang="ja-JP" sz="1600" dirty="0" smtClean="0"/>
              <a:t>Recommendation:</a:t>
            </a:r>
          </a:p>
          <a:p>
            <a:r>
              <a:rPr lang="en-US" altLang="ja-JP" sz="1600" dirty="0" smtClean="0"/>
              <a:t>   </a:t>
            </a:r>
            <a:r>
              <a:rPr lang="en-US" altLang="ja-JP" sz="1600" dirty="0" smtClean="0">
                <a:solidFill>
                  <a:srgbClr val="FF0000"/>
                </a:solidFill>
              </a:rPr>
              <a:t>New </a:t>
            </a:r>
            <a:r>
              <a:rPr lang="en-US" altLang="ja-JP" sz="1600" dirty="0">
                <a:solidFill>
                  <a:srgbClr val="FF0000"/>
                </a:solidFill>
              </a:rPr>
              <a:t>calculations of the expected vacuum pressures in the IR should be completed including the new chamber geometry, surfaces, and beam conditions</a:t>
            </a:r>
            <a:r>
              <a:rPr lang="en-US" altLang="ja-JP" sz="1600" dirty="0" smtClean="0">
                <a:solidFill>
                  <a:srgbClr val="FF0000"/>
                </a:solidFill>
              </a:rPr>
              <a:t>.</a:t>
            </a:r>
          </a:p>
        </p:txBody>
      </p:sp>
      <p:sp>
        <p:nvSpPr>
          <p:cNvPr id="5" name="テキスト ボックス 4"/>
          <p:cNvSpPr txBox="1"/>
          <p:nvPr/>
        </p:nvSpPr>
        <p:spPr>
          <a:xfrm>
            <a:off x="442814" y="5229200"/>
            <a:ext cx="8208912" cy="1323439"/>
          </a:xfrm>
          <a:prstGeom prst="rect">
            <a:avLst/>
          </a:prstGeom>
          <a:noFill/>
        </p:spPr>
        <p:txBody>
          <a:bodyPr wrap="square" rtlCol="0">
            <a:spAutoFit/>
          </a:bodyPr>
          <a:lstStyle/>
          <a:p>
            <a:r>
              <a:rPr kumimoji="1" lang="en-US" altLang="ja-JP" sz="1600" dirty="0" smtClean="0"/>
              <a:t>Reply:</a:t>
            </a:r>
          </a:p>
          <a:p>
            <a:r>
              <a:rPr lang="en-US" altLang="ja-JP" sz="1600" dirty="0"/>
              <a:t> </a:t>
            </a:r>
            <a:r>
              <a:rPr lang="en-US" altLang="ja-JP" sz="1600" dirty="0" smtClean="0"/>
              <a:t>  </a:t>
            </a:r>
            <a:r>
              <a:rPr lang="en-US" altLang="ja-JP" sz="1600" dirty="0" smtClean="0">
                <a:solidFill>
                  <a:srgbClr val="00B050"/>
                </a:solidFill>
              </a:rPr>
              <a:t>I agree</a:t>
            </a:r>
            <a:r>
              <a:rPr lang="en-US" altLang="ja-JP" sz="1600" dirty="0" smtClean="0"/>
              <a:t> the importance to investigate a pressure profile near IP. I made contact with R. Kersevan and M. Ady. I also attended the </a:t>
            </a:r>
            <a:r>
              <a:rPr lang="en-US" altLang="ja-JP" sz="1600" dirty="0" err="1" smtClean="0">
                <a:solidFill>
                  <a:srgbClr val="00B050"/>
                </a:solidFill>
              </a:rPr>
              <a:t>Molflow</a:t>
            </a:r>
            <a:r>
              <a:rPr lang="en-US" altLang="ja-JP" sz="1600" dirty="0" smtClean="0"/>
              <a:t> seminar by M. Ady held at KEK. We agreed to study somewhat simplified IR model. However, I have not yet prepared  necessary data, because of the complexity of IR geometry. I think we should get some results until Phase 2 (</a:t>
            </a:r>
            <a:r>
              <a:rPr lang="en-US" altLang="ja-JP" sz="1600" dirty="0" smtClean="0">
                <a:solidFill>
                  <a:srgbClr val="00B050"/>
                </a:solidFill>
              </a:rPr>
              <a:t>not an urgent issue</a:t>
            </a:r>
            <a:r>
              <a:rPr lang="en-US" altLang="ja-JP" sz="1600" dirty="0" smtClean="0"/>
              <a:t>).</a:t>
            </a:r>
            <a:endParaRPr kumimoji="1" lang="ja-JP" altLang="en-US" sz="1600" dirty="0"/>
          </a:p>
        </p:txBody>
      </p:sp>
      <p:sp>
        <p:nvSpPr>
          <p:cNvPr id="4" name="スライド番号プレースホルダー 3"/>
          <p:cNvSpPr>
            <a:spLocks noGrp="1"/>
          </p:cNvSpPr>
          <p:nvPr>
            <p:ph type="sldNum" sz="quarter" idx="12"/>
          </p:nvPr>
        </p:nvSpPr>
        <p:spPr/>
        <p:txBody>
          <a:bodyPr/>
          <a:lstStyle/>
          <a:p>
            <a:fld id="{5FC15BB1-4DB5-49C4-B006-F90A5681B307}" type="slidenum">
              <a:rPr kumimoji="1" lang="ja-JP" altLang="en-US" smtClean="0"/>
              <a:t>4</a:t>
            </a:fld>
            <a:endParaRPr kumimoji="1" lang="ja-JP" altLang="en-US"/>
          </a:p>
        </p:txBody>
      </p:sp>
    </p:spTree>
    <p:extLst>
      <p:ext uri="{BB962C8B-B14F-4D97-AF65-F5344CB8AC3E}">
        <p14:creationId xmlns:p14="http://schemas.microsoft.com/office/powerpoint/2010/main" val="732506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latin typeface="Times New Roman" pitchFamily="18" charset="0"/>
                <a:cs typeface="Times New Roman" pitchFamily="18" charset="0"/>
              </a:rPr>
              <a:t>Vacuum system of IR</a:t>
            </a:r>
            <a:endParaRPr kumimoji="1" lang="ja-JP" altLang="en-US" sz="3600" dirty="0">
              <a:latin typeface="Times New Roman" pitchFamily="18" charset="0"/>
              <a:cs typeface="Times New Roman" pitchFamily="18" charset="0"/>
            </a:endParaRPr>
          </a:p>
        </p:txBody>
      </p:sp>
      <p:pic>
        <p:nvPicPr>
          <p:cNvPr id="4" name="コンテンツ プレースホルダ 3" descr="duct_layout2014MAC_phase2.tiff"/>
          <p:cNvPicPr>
            <a:picLocks noGrp="1" noChangeAspect="1"/>
          </p:cNvPicPr>
          <p:nvPr>
            <p:ph idx="1"/>
          </p:nvPr>
        </p:nvPicPr>
        <p:blipFill>
          <a:blip r:embed="rId2" cstate="print">
            <a:extLst>
              <a:ext uri="{28A0092B-C50C-407E-A947-70E740481C1C}">
                <a14:useLocalDpi xmlns:a14="http://schemas.microsoft.com/office/drawing/2010/main" val="0"/>
              </a:ext>
            </a:extLst>
          </a:blip>
          <a:srcRect l="1519" t="11769" r="1701" b="13454"/>
          <a:stretch>
            <a:fillRect/>
          </a:stretch>
        </p:blipFill>
        <p:spPr>
          <a:xfrm>
            <a:off x="179512" y="1484784"/>
            <a:ext cx="8784976" cy="4797950"/>
          </a:xfrm>
        </p:spPr>
      </p:pic>
      <p:sp>
        <p:nvSpPr>
          <p:cNvPr id="5" name="テキスト ボックス 4"/>
          <p:cNvSpPr txBox="1"/>
          <p:nvPr/>
        </p:nvSpPr>
        <p:spPr>
          <a:xfrm>
            <a:off x="683568" y="3140968"/>
            <a:ext cx="1440160" cy="923330"/>
          </a:xfrm>
          <a:prstGeom prst="rect">
            <a:avLst/>
          </a:prstGeom>
          <a:noFill/>
        </p:spPr>
        <p:txBody>
          <a:bodyPr wrap="square" rtlCol="0">
            <a:spAutoFit/>
          </a:bodyPr>
          <a:lstStyle/>
          <a:p>
            <a:r>
              <a:rPr kumimoji="1" lang="en-US" altLang="ja-JP" dirty="0" smtClean="0">
                <a:solidFill>
                  <a:srgbClr val="FF0000"/>
                </a:solidFill>
                <a:latin typeface="Times New Roman" pitchFamily="18" charset="0"/>
                <a:cs typeface="Times New Roman" pitchFamily="18" charset="0"/>
              </a:rPr>
              <a:t>No vacuum pumps in this region</a:t>
            </a:r>
            <a:endParaRPr kumimoji="1" lang="ja-JP" altLang="en-US" dirty="0">
              <a:solidFill>
                <a:srgbClr val="FF0000"/>
              </a:solidFill>
              <a:latin typeface="Times New Roman" pitchFamily="18" charset="0"/>
              <a:cs typeface="Times New Roman" pitchFamily="18" charset="0"/>
            </a:endParaRPr>
          </a:p>
        </p:txBody>
      </p:sp>
      <p:sp>
        <p:nvSpPr>
          <p:cNvPr id="6" name="右矢印 5"/>
          <p:cNvSpPr/>
          <p:nvPr/>
        </p:nvSpPr>
        <p:spPr>
          <a:xfrm>
            <a:off x="2267744" y="3501008"/>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707904" y="6254799"/>
            <a:ext cx="4176464" cy="338554"/>
          </a:xfrm>
          <a:prstGeom prst="rect">
            <a:avLst/>
          </a:prstGeom>
          <a:noFill/>
        </p:spPr>
        <p:txBody>
          <a:bodyPr wrap="square" rtlCol="0">
            <a:spAutoFit/>
          </a:bodyPr>
          <a:lstStyle/>
          <a:p>
            <a:r>
              <a:rPr kumimoji="1" lang="en-US" altLang="ja-JP" sz="1600" dirty="0" smtClean="0"/>
              <a:t>19</a:t>
            </a:r>
            <a:r>
              <a:rPr kumimoji="1" lang="en-US" altLang="ja-JP" sz="1600" baseline="30000" dirty="0" smtClean="0"/>
              <a:t>th</a:t>
            </a:r>
            <a:r>
              <a:rPr kumimoji="1" lang="en-US" altLang="ja-JP" sz="1600" dirty="0" smtClean="0"/>
              <a:t> KEKB Accelerator Review, K. Kanazawa</a:t>
            </a:r>
            <a:endParaRPr kumimoji="1" lang="ja-JP" altLang="en-US" sz="1600" dirty="0"/>
          </a:p>
        </p:txBody>
      </p:sp>
      <p:sp>
        <p:nvSpPr>
          <p:cNvPr id="7" name="スライド番号プレースホルダー 6"/>
          <p:cNvSpPr>
            <a:spLocks noGrp="1"/>
          </p:cNvSpPr>
          <p:nvPr>
            <p:ph type="sldNum" sz="quarter" idx="12"/>
          </p:nvPr>
        </p:nvSpPr>
        <p:spPr/>
        <p:txBody>
          <a:bodyPr/>
          <a:lstStyle/>
          <a:p>
            <a:fld id="{5FC15BB1-4DB5-49C4-B006-F90A5681B307}" type="slidenum">
              <a:rPr kumimoji="1" lang="ja-JP" altLang="en-US" smtClean="0"/>
              <a:t>5</a:t>
            </a:fld>
            <a:endParaRPr kumimoji="1"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000" dirty="0">
                <a:solidFill>
                  <a:prstClr val="black"/>
                </a:solidFill>
              </a:rPr>
              <a:t>19</a:t>
            </a:r>
            <a:r>
              <a:rPr lang="en-US" altLang="ja-JP" sz="2000" baseline="30000" dirty="0">
                <a:solidFill>
                  <a:prstClr val="black"/>
                </a:solidFill>
              </a:rPr>
              <a:t>th</a:t>
            </a:r>
            <a:r>
              <a:rPr lang="en-US" altLang="ja-JP" sz="2000" dirty="0">
                <a:solidFill>
                  <a:prstClr val="black"/>
                </a:solidFill>
              </a:rPr>
              <a:t> KEKB Accelerator Review Committee Report</a:t>
            </a:r>
            <a:r>
              <a:rPr lang="en-US" altLang="ja-JP" dirty="0">
                <a:solidFill>
                  <a:prstClr val="black"/>
                </a:solidFill>
              </a:rPr>
              <a:t/>
            </a:r>
            <a:br>
              <a:rPr lang="en-US" altLang="ja-JP" dirty="0">
                <a:solidFill>
                  <a:prstClr val="black"/>
                </a:solidFill>
              </a:rPr>
            </a:br>
            <a:r>
              <a:rPr lang="en-US" altLang="ja-JP" sz="3200" dirty="0">
                <a:solidFill>
                  <a:prstClr val="black"/>
                </a:solidFill>
              </a:rPr>
              <a:t>Findings and comments (</a:t>
            </a:r>
            <a:r>
              <a:rPr lang="en-US" altLang="ja-JP" sz="3200" dirty="0" smtClean="0">
                <a:solidFill>
                  <a:srgbClr val="0070C0"/>
                </a:solidFill>
              </a:rPr>
              <a:t>Electron cloud in IR</a:t>
            </a:r>
            <a:r>
              <a:rPr lang="en-US" altLang="ja-JP" sz="3200" dirty="0" smtClean="0">
                <a:solidFill>
                  <a:prstClr val="black"/>
                </a:solidFill>
              </a:rPr>
              <a:t>)</a:t>
            </a:r>
            <a:endParaRPr kumimoji="1" lang="ja-JP" altLang="en-US" dirty="0"/>
          </a:p>
        </p:txBody>
      </p:sp>
      <p:sp>
        <p:nvSpPr>
          <p:cNvPr id="3" name="テキスト ボックス 2"/>
          <p:cNvSpPr txBox="1"/>
          <p:nvPr/>
        </p:nvSpPr>
        <p:spPr>
          <a:xfrm>
            <a:off x="467544" y="1340768"/>
            <a:ext cx="8280920" cy="1200329"/>
          </a:xfrm>
          <a:prstGeom prst="rect">
            <a:avLst/>
          </a:prstGeom>
          <a:noFill/>
        </p:spPr>
        <p:txBody>
          <a:bodyPr wrap="square" rtlCol="0">
            <a:spAutoFit/>
          </a:bodyPr>
          <a:lstStyle/>
          <a:p>
            <a:r>
              <a:rPr lang="en-US" altLang="ja-JP" dirty="0" smtClean="0"/>
              <a:t>Concerns:</a:t>
            </a:r>
          </a:p>
          <a:p>
            <a:r>
              <a:rPr lang="en-US" altLang="ja-JP" dirty="0" smtClean="0"/>
              <a:t>   In </a:t>
            </a:r>
            <a:r>
              <a:rPr lang="en-US" altLang="ja-JP" dirty="0"/>
              <a:t>the present design, there is </a:t>
            </a:r>
            <a:r>
              <a:rPr lang="en-US" altLang="ja-JP" dirty="0">
                <a:solidFill>
                  <a:srgbClr val="FF0000"/>
                </a:solidFill>
              </a:rPr>
              <a:t>no </a:t>
            </a:r>
            <a:r>
              <a:rPr lang="en-US" altLang="ja-JP" dirty="0" err="1">
                <a:solidFill>
                  <a:srgbClr val="FF0000"/>
                </a:solidFill>
              </a:rPr>
              <a:t>TiN</a:t>
            </a:r>
            <a:r>
              <a:rPr lang="en-US" altLang="ja-JP" dirty="0">
                <a:solidFill>
                  <a:srgbClr val="FF0000"/>
                </a:solidFill>
              </a:rPr>
              <a:t> coating in the IR region</a:t>
            </a:r>
            <a:r>
              <a:rPr lang="en-US" altLang="ja-JP" dirty="0"/>
              <a:t>. It is not clear if scrubbing would be as efficient as in the rest of the accelerator. It is also not clear where solenoids could be installed in case electron cloud appeared in the IR chambers</a:t>
            </a:r>
            <a:r>
              <a:rPr lang="en-US" altLang="ja-JP" dirty="0" smtClean="0"/>
              <a:t>.</a:t>
            </a:r>
            <a:endParaRPr lang="ja-JP" altLang="ja-JP" dirty="0"/>
          </a:p>
        </p:txBody>
      </p:sp>
      <p:sp>
        <p:nvSpPr>
          <p:cNvPr id="4" name="テキスト ボックス 3"/>
          <p:cNvSpPr txBox="1"/>
          <p:nvPr/>
        </p:nvSpPr>
        <p:spPr>
          <a:xfrm>
            <a:off x="467544" y="2708920"/>
            <a:ext cx="4392488" cy="3416320"/>
          </a:xfrm>
          <a:prstGeom prst="rect">
            <a:avLst/>
          </a:prstGeom>
          <a:noFill/>
        </p:spPr>
        <p:txBody>
          <a:bodyPr wrap="square" rtlCol="0">
            <a:spAutoFit/>
          </a:bodyPr>
          <a:lstStyle/>
          <a:p>
            <a:r>
              <a:rPr kumimoji="1" lang="en-US" altLang="ja-JP" dirty="0" smtClean="0"/>
              <a:t>Reply:</a:t>
            </a:r>
          </a:p>
          <a:p>
            <a:r>
              <a:rPr lang="en-US" altLang="ja-JP" dirty="0" smtClean="0"/>
              <a:t>   </a:t>
            </a:r>
            <a:r>
              <a:rPr lang="en-US" altLang="ja-JP" dirty="0" smtClean="0">
                <a:solidFill>
                  <a:srgbClr val="00B050"/>
                </a:solidFill>
              </a:rPr>
              <a:t>For </a:t>
            </a:r>
            <a:r>
              <a:rPr lang="en-US" altLang="ja-JP" dirty="0">
                <a:solidFill>
                  <a:srgbClr val="00B050"/>
                </a:solidFill>
              </a:rPr>
              <a:t>Phase 1, all positron beam pipes </a:t>
            </a:r>
            <a:r>
              <a:rPr lang="en-US" altLang="ja-JP" dirty="0" smtClean="0">
                <a:solidFill>
                  <a:srgbClr val="00B050"/>
                </a:solidFill>
              </a:rPr>
              <a:t>are </a:t>
            </a:r>
            <a:r>
              <a:rPr lang="en-US" altLang="ja-JP" dirty="0" err="1" smtClean="0">
                <a:solidFill>
                  <a:srgbClr val="00B050"/>
                </a:solidFill>
              </a:rPr>
              <a:t>TiN</a:t>
            </a:r>
            <a:r>
              <a:rPr lang="en-US" altLang="ja-JP" dirty="0" smtClean="0">
                <a:solidFill>
                  <a:srgbClr val="00B050"/>
                </a:solidFill>
              </a:rPr>
              <a:t> </a:t>
            </a:r>
            <a:r>
              <a:rPr lang="en-US" altLang="ja-JP" dirty="0">
                <a:solidFill>
                  <a:srgbClr val="00B050"/>
                </a:solidFill>
              </a:rPr>
              <a:t>coated. </a:t>
            </a:r>
            <a:r>
              <a:rPr lang="en-US" altLang="ja-JP" dirty="0" smtClean="0">
                <a:solidFill>
                  <a:srgbClr val="00B050"/>
                </a:solidFill>
              </a:rPr>
              <a:t>Since the stored current  at Phase 1 </a:t>
            </a:r>
            <a:r>
              <a:rPr lang="en-US" altLang="ja-JP" dirty="0" smtClean="0">
                <a:solidFill>
                  <a:srgbClr val="00B050"/>
                </a:solidFill>
              </a:rPr>
              <a:t>is 0.5 – 1 A. </a:t>
            </a:r>
            <a:r>
              <a:rPr lang="en-US" altLang="ja-JP" dirty="0" smtClean="0">
                <a:solidFill>
                  <a:srgbClr val="00B050"/>
                </a:solidFill>
              </a:rPr>
              <a:t>This is sufficient.</a:t>
            </a:r>
          </a:p>
          <a:p>
            <a:r>
              <a:rPr lang="en-US" altLang="ja-JP" dirty="0" smtClean="0"/>
              <a:t>   For </a:t>
            </a:r>
            <a:r>
              <a:rPr lang="en-US" altLang="ja-JP" dirty="0"/>
              <a:t>later Phases, </a:t>
            </a:r>
            <a:r>
              <a:rPr lang="en-US" altLang="ja-JP" dirty="0" smtClean="0"/>
              <a:t>there </a:t>
            </a:r>
            <a:r>
              <a:rPr lang="en-US" altLang="ja-JP" dirty="0"/>
              <a:t>is always a certain kind of magnetic fields. If we see </a:t>
            </a:r>
            <a:r>
              <a:rPr lang="en-US" altLang="ja-JP" dirty="0" smtClean="0"/>
              <a:t>a solenoid component, </a:t>
            </a:r>
            <a:r>
              <a:rPr lang="en-US" altLang="ja-JP" dirty="0"/>
              <a:t>it </a:t>
            </a:r>
            <a:r>
              <a:rPr lang="en-US" altLang="ja-JP" dirty="0" smtClean="0"/>
              <a:t>is strong enough to </a:t>
            </a:r>
            <a:r>
              <a:rPr lang="en-US" altLang="ja-JP" dirty="0"/>
              <a:t>suppress the cloud. </a:t>
            </a:r>
            <a:r>
              <a:rPr lang="en-US" altLang="ja-JP" dirty="0">
                <a:solidFill>
                  <a:srgbClr val="00B050"/>
                </a:solidFill>
              </a:rPr>
              <a:t>However, simulation under the real complicated field pattern will be necessary to estimate a real density of the cloud.</a:t>
            </a:r>
            <a:r>
              <a:rPr lang="en-US" altLang="ja-JP" dirty="0"/>
              <a:t> The effect of the cloud in a large beta-function region is large</a:t>
            </a:r>
            <a:r>
              <a:rPr lang="en-US" altLang="ja-JP" dirty="0" smtClean="0"/>
              <a:t>.</a:t>
            </a:r>
            <a:endParaRPr lang="en-US" altLang="ja-JP" dirty="0"/>
          </a:p>
        </p:txBody>
      </p:sp>
      <p:pic>
        <p:nvPicPr>
          <p:cNvPr id="5" name="Picture 4" descr="Bz"/>
          <p:cNvPicPr>
            <a:picLocks noChangeAspect="1" noChangeArrowheads="1"/>
          </p:cNvPicPr>
          <p:nvPr/>
        </p:nvPicPr>
        <p:blipFill>
          <a:blip r:embed="rId2" cstate="print">
            <a:extLst>
              <a:ext uri="{28A0092B-C50C-407E-A947-70E740481C1C}">
                <a14:useLocalDpi xmlns:a14="http://schemas.microsoft.com/office/drawing/2010/main" val="0"/>
              </a:ext>
            </a:extLst>
          </a:blip>
          <a:srcRect l="9695" t="8919" r="10658" b="28612"/>
          <a:stretch>
            <a:fillRect/>
          </a:stretch>
        </p:blipFill>
        <p:spPr bwMode="auto">
          <a:xfrm>
            <a:off x="4860032" y="3443327"/>
            <a:ext cx="4140350" cy="22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7740352" y="5755908"/>
            <a:ext cx="1296144" cy="369332"/>
          </a:xfrm>
          <a:prstGeom prst="rect">
            <a:avLst/>
          </a:prstGeom>
          <a:noFill/>
        </p:spPr>
        <p:txBody>
          <a:bodyPr wrap="square" rtlCol="0">
            <a:spAutoFit/>
          </a:bodyPr>
          <a:lstStyle/>
          <a:p>
            <a:r>
              <a:rPr kumimoji="1" lang="en-US" altLang="ja-JP" dirty="0" smtClean="0"/>
              <a:t>H. Yamaoka</a:t>
            </a:r>
            <a:endParaRPr kumimoji="1" lang="ja-JP" altLang="en-US" dirty="0"/>
          </a:p>
        </p:txBody>
      </p:sp>
      <p:sp>
        <p:nvSpPr>
          <p:cNvPr id="7" name="スライド番号プレースホルダー 6"/>
          <p:cNvSpPr>
            <a:spLocks noGrp="1"/>
          </p:cNvSpPr>
          <p:nvPr>
            <p:ph type="sldNum" sz="quarter" idx="12"/>
          </p:nvPr>
        </p:nvSpPr>
        <p:spPr/>
        <p:txBody>
          <a:bodyPr/>
          <a:lstStyle/>
          <a:p>
            <a:fld id="{5FC15BB1-4DB5-49C4-B006-F90A5681B307}" type="slidenum">
              <a:rPr kumimoji="1" lang="ja-JP" altLang="en-US" smtClean="0"/>
              <a:t>6</a:t>
            </a:fld>
            <a:endParaRPr kumimoji="1" lang="ja-JP" altLang="en-US"/>
          </a:p>
        </p:txBody>
      </p:sp>
    </p:spTree>
    <p:extLst>
      <p:ext uri="{BB962C8B-B14F-4D97-AF65-F5344CB8AC3E}">
        <p14:creationId xmlns:p14="http://schemas.microsoft.com/office/powerpoint/2010/main" val="1384853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en-US" altLang="ja-JP" sz="2000" dirty="0">
                <a:solidFill>
                  <a:prstClr val="black"/>
                </a:solidFill>
              </a:rPr>
              <a:t>19</a:t>
            </a:r>
            <a:r>
              <a:rPr lang="en-US" altLang="ja-JP" sz="2000" baseline="30000" dirty="0">
                <a:solidFill>
                  <a:prstClr val="black"/>
                </a:solidFill>
              </a:rPr>
              <a:t>th</a:t>
            </a:r>
            <a:r>
              <a:rPr lang="en-US" altLang="ja-JP" sz="2000" dirty="0">
                <a:solidFill>
                  <a:prstClr val="black"/>
                </a:solidFill>
              </a:rPr>
              <a:t> KEKB Accelerator Review Committee Report</a:t>
            </a:r>
            <a:r>
              <a:rPr lang="en-US" altLang="ja-JP" dirty="0">
                <a:solidFill>
                  <a:prstClr val="black"/>
                </a:solidFill>
              </a:rPr>
              <a:t/>
            </a:r>
            <a:br>
              <a:rPr lang="en-US" altLang="ja-JP" dirty="0">
                <a:solidFill>
                  <a:prstClr val="black"/>
                </a:solidFill>
              </a:rPr>
            </a:br>
            <a:r>
              <a:rPr lang="en-US" altLang="ja-JP" sz="3200" dirty="0">
                <a:solidFill>
                  <a:prstClr val="black"/>
                </a:solidFill>
              </a:rPr>
              <a:t>Findings and comments </a:t>
            </a:r>
            <a:r>
              <a:rPr lang="en-US" altLang="ja-JP" sz="3200" dirty="0" smtClean="0">
                <a:solidFill>
                  <a:prstClr val="black"/>
                </a:solidFill>
              </a:rPr>
              <a:t>(</a:t>
            </a:r>
            <a:r>
              <a:rPr lang="en-US" altLang="ja-JP" sz="3200" dirty="0" smtClean="0">
                <a:solidFill>
                  <a:srgbClr val="0070C0"/>
                </a:solidFill>
              </a:rPr>
              <a:t>RVC</a:t>
            </a:r>
            <a:r>
              <a:rPr lang="en-US" altLang="ja-JP" sz="3200" dirty="0" smtClean="0">
                <a:solidFill>
                  <a:prstClr val="black"/>
                </a:solidFill>
              </a:rPr>
              <a:t>)</a:t>
            </a:r>
            <a:endParaRPr kumimoji="1" lang="ja-JP" altLang="en-US" dirty="0"/>
          </a:p>
        </p:txBody>
      </p:sp>
      <p:sp>
        <p:nvSpPr>
          <p:cNvPr id="3" name="テキスト ボックス 2"/>
          <p:cNvSpPr txBox="1"/>
          <p:nvPr/>
        </p:nvSpPr>
        <p:spPr>
          <a:xfrm>
            <a:off x="395536" y="1412776"/>
            <a:ext cx="8280920" cy="2308324"/>
          </a:xfrm>
          <a:prstGeom prst="rect">
            <a:avLst/>
          </a:prstGeom>
          <a:noFill/>
        </p:spPr>
        <p:txBody>
          <a:bodyPr wrap="square" rtlCol="0">
            <a:spAutoFit/>
          </a:bodyPr>
          <a:lstStyle/>
          <a:p>
            <a:r>
              <a:rPr lang="en-US" altLang="ja-JP" dirty="0" smtClean="0"/>
              <a:t>Concerns:</a:t>
            </a:r>
          </a:p>
          <a:p>
            <a:r>
              <a:rPr lang="en-US" altLang="ja-JP" dirty="0" smtClean="0"/>
              <a:t>   A </a:t>
            </a:r>
            <a:r>
              <a:rPr lang="en-US" altLang="ja-JP" dirty="0"/>
              <a:t>productive collaboration has been made with a group at DESY to explore the “remote vacuum connection”.  A good solution is not yet defined. It is not clear when a decision will be taken and on which criteria</a:t>
            </a:r>
            <a:r>
              <a:rPr lang="en-US" altLang="ja-JP" dirty="0" smtClean="0"/>
              <a:t>.</a:t>
            </a:r>
          </a:p>
          <a:p>
            <a:endParaRPr lang="en-US" altLang="ja-JP" dirty="0" smtClean="0"/>
          </a:p>
          <a:p>
            <a:r>
              <a:rPr lang="en-US" altLang="ja-JP" dirty="0" smtClean="0"/>
              <a:t>Recommendation:</a:t>
            </a:r>
          </a:p>
          <a:p>
            <a:r>
              <a:rPr lang="en-US" altLang="ja-JP" dirty="0" smtClean="0"/>
              <a:t>   </a:t>
            </a:r>
            <a:r>
              <a:rPr lang="en-US" altLang="ja-JP" dirty="0" smtClean="0">
                <a:solidFill>
                  <a:srgbClr val="FF0000"/>
                </a:solidFill>
              </a:rPr>
              <a:t>Perform </a:t>
            </a:r>
            <a:r>
              <a:rPr lang="en-US" altLang="ja-JP" dirty="0">
                <a:solidFill>
                  <a:srgbClr val="FF0000"/>
                </a:solidFill>
              </a:rPr>
              <a:t>laboratory tests on the reliability of the “remote vacuum chamber connection” under vacuum conditions</a:t>
            </a:r>
            <a:r>
              <a:rPr lang="en-US" altLang="ja-JP" dirty="0" smtClean="0">
                <a:solidFill>
                  <a:srgbClr val="FF0000"/>
                </a:solidFill>
              </a:rPr>
              <a:t>.</a:t>
            </a:r>
            <a:endParaRPr lang="ja-JP" altLang="ja-JP" dirty="0">
              <a:solidFill>
                <a:srgbClr val="FF0000"/>
              </a:solidFill>
            </a:endParaRPr>
          </a:p>
        </p:txBody>
      </p:sp>
      <p:sp>
        <p:nvSpPr>
          <p:cNvPr id="4" name="テキスト ボックス 3"/>
          <p:cNvSpPr txBox="1"/>
          <p:nvPr/>
        </p:nvSpPr>
        <p:spPr>
          <a:xfrm>
            <a:off x="362610" y="3740373"/>
            <a:ext cx="8280920" cy="1200329"/>
          </a:xfrm>
          <a:prstGeom prst="rect">
            <a:avLst/>
          </a:prstGeom>
          <a:noFill/>
        </p:spPr>
        <p:txBody>
          <a:bodyPr wrap="square" rtlCol="0">
            <a:spAutoFit/>
          </a:bodyPr>
          <a:lstStyle/>
          <a:p>
            <a:r>
              <a:rPr kumimoji="1" lang="en-US" altLang="ja-JP" dirty="0" smtClean="0"/>
              <a:t>Reply:</a:t>
            </a:r>
          </a:p>
          <a:p>
            <a:r>
              <a:rPr lang="en-US" altLang="ja-JP" dirty="0" smtClean="0">
                <a:solidFill>
                  <a:srgbClr val="00B050"/>
                </a:solidFill>
              </a:rPr>
              <a:t> AIM </a:t>
            </a:r>
            <a:r>
              <a:rPr lang="en-US" altLang="ja-JP" dirty="0">
                <a:solidFill>
                  <a:srgbClr val="00B050"/>
                </a:solidFill>
              </a:rPr>
              <a:t>with RVC was approved at 18</a:t>
            </a:r>
            <a:r>
              <a:rPr lang="en-US" altLang="ja-JP" baseline="30000" dirty="0">
                <a:solidFill>
                  <a:srgbClr val="00B050"/>
                </a:solidFill>
              </a:rPr>
              <a:t>th</a:t>
            </a:r>
            <a:r>
              <a:rPr lang="en-US" altLang="ja-JP" dirty="0">
                <a:solidFill>
                  <a:srgbClr val="00B050"/>
                </a:solidFill>
              </a:rPr>
              <a:t> B2GM (18-21 June </a:t>
            </a:r>
            <a:r>
              <a:rPr lang="en-US" altLang="ja-JP" dirty="0" smtClean="0">
                <a:solidFill>
                  <a:srgbClr val="00B050"/>
                </a:solidFill>
              </a:rPr>
              <a:t>2014).</a:t>
            </a:r>
          </a:p>
          <a:p>
            <a:endParaRPr lang="en-US" altLang="ja-JP" dirty="0" smtClean="0"/>
          </a:p>
          <a:p>
            <a:r>
              <a:rPr lang="en-US" altLang="ja-JP" dirty="0" smtClean="0"/>
              <a:t>For more on RVC, see </a:t>
            </a:r>
            <a:r>
              <a:rPr lang="en-US" altLang="ja-JP" dirty="0" smtClean="0">
                <a:solidFill>
                  <a:srgbClr val="00B050"/>
                </a:solidFill>
              </a:rPr>
              <a:t>later slides</a:t>
            </a:r>
            <a:r>
              <a:rPr lang="en-US" altLang="ja-JP" dirty="0" smtClean="0"/>
              <a:t>.</a:t>
            </a:r>
            <a:endParaRPr lang="ja-JP" altLang="ja-JP" dirty="0"/>
          </a:p>
        </p:txBody>
      </p:sp>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7</a:t>
            </a:fld>
            <a:endParaRPr kumimoji="1" lang="ja-JP" altLang="en-US"/>
          </a:p>
        </p:txBody>
      </p:sp>
    </p:spTree>
    <p:extLst>
      <p:ext uri="{BB962C8B-B14F-4D97-AF65-F5344CB8AC3E}">
        <p14:creationId xmlns:p14="http://schemas.microsoft.com/office/powerpoint/2010/main" val="2621689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000" dirty="0">
                <a:solidFill>
                  <a:prstClr val="black"/>
                </a:solidFill>
              </a:rPr>
              <a:t>19</a:t>
            </a:r>
            <a:r>
              <a:rPr lang="en-US" altLang="ja-JP" sz="2000" baseline="30000" dirty="0">
                <a:solidFill>
                  <a:prstClr val="black"/>
                </a:solidFill>
              </a:rPr>
              <a:t>th</a:t>
            </a:r>
            <a:r>
              <a:rPr lang="en-US" altLang="ja-JP" sz="2000" dirty="0">
                <a:solidFill>
                  <a:prstClr val="black"/>
                </a:solidFill>
              </a:rPr>
              <a:t> KEKB Accelerator Review Committee Report</a:t>
            </a:r>
            <a:r>
              <a:rPr lang="en-US" altLang="ja-JP" dirty="0">
                <a:solidFill>
                  <a:prstClr val="black"/>
                </a:solidFill>
              </a:rPr>
              <a:t/>
            </a:r>
            <a:br>
              <a:rPr lang="en-US" altLang="ja-JP" dirty="0">
                <a:solidFill>
                  <a:prstClr val="black"/>
                </a:solidFill>
              </a:rPr>
            </a:br>
            <a:r>
              <a:rPr lang="en-US" altLang="ja-JP" sz="3200" dirty="0">
                <a:solidFill>
                  <a:prstClr val="black"/>
                </a:solidFill>
              </a:rPr>
              <a:t>Findings and comments (</a:t>
            </a:r>
            <a:r>
              <a:rPr lang="en-US" altLang="ja-JP" sz="3200" dirty="0" smtClean="0">
                <a:solidFill>
                  <a:srgbClr val="0070C0"/>
                </a:solidFill>
              </a:rPr>
              <a:t>Residual activation</a:t>
            </a:r>
            <a:r>
              <a:rPr lang="en-US" altLang="ja-JP" sz="3200" dirty="0" smtClean="0">
                <a:solidFill>
                  <a:prstClr val="black"/>
                </a:solidFill>
              </a:rPr>
              <a:t>)</a:t>
            </a:r>
            <a:endParaRPr kumimoji="1" lang="ja-JP" altLang="en-US" dirty="0"/>
          </a:p>
        </p:txBody>
      </p:sp>
      <p:sp>
        <p:nvSpPr>
          <p:cNvPr id="3" name="テキスト ボックス 2"/>
          <p:cNvSpPr txBox="1"/>
          <p:nvPr/>
        </p:nvSpPr>
        <p:spPr>
          <a:xfrm>
            <a:off x="467544" y="1844824"/>
            <a:ext cx="8208912" cy="1477328"/>
          </a:xfrm>
          <a:prstGeom prst="rect">
            <a:avLst/>
          </a:prstGeom>
          <a:noFill/>
        </p:spPr>
        <p:txBody>
          <a:bodyPr wrap="square" rtlCol="0">
            <a:spAutoFit/>
          </a:bodyPr>
          <a:lstStyle/>
          <a:p>
            <a:r>
              <a:rPr lang="en-US" altLang="ja-JP" dirty="0" smtClean="0"/>
              <a:t>Concerns:</a:t>
            </a:r>
          </a:p>
          <a:p>
            <a:r>
              <a:rPr lang="en-US" altLang="ja-JP" dirty="0" smtClean="0"/>
              <a:t>   The </a:t>
            </a:r>
            <a:r>
              <a:rPr lang="en-US" altLang="ja-JP" dirty="0"/>
              <a:t>Radiation Control Group should evaluate whether the larger backgrounds in the IR with </a:t>
            </a:r>
            <a:r>
              <a:rPr lang="en-US" altLang="ja-JP" dirty="0" err="1"/>
              <a:t>SuperKEKB</a:t>
            </a:r>
            <a:r>
              <a:rPr lang="en-US" altLang="ja-JP" dirty="0"/>
              <a:t> will lead to significant residual activation of the IR vacuum chambers. A possible consequence could be that if the IR region vacuum chambers need to be worked on, they may be too activated to quickly initiate a repair</a:t>
            </a:r>
            <a:r>
              <a:rPr lang="en-US" altLang="ja-JP" dirty="0" smtClean="0"/>
              <a:t>.</a:t>
            </a:r>
            <a:endParaRPr lang="ja-JP" altLang="ja-JP" dirty="0"/>
          </a:p>
        </p:txBody>
      </p:sp>
      <p:sp>
        <p:nvSpPr>
          <p:cNvPr id="4" name="テキスト ボックス 3"/>
          <p:cNvSpPr txBox="1"/>
          <p:nvPr/>
        </p:nvSpPr>
        <p:spPr>
          <a:xfrm>
            <a:off x="467544" y="3789040"/>
            <a:ext cx="8280920" cy="1477328"/>
          </a:xfrm>
          <a:prstGeom prst="rect">
            <a:avLst/>
          </a:prstGeom>
          <a:noFill/>
        </p:spPr>
        <p:txBody>
          <a:bodyPr wrap="square" rtlCol="0">
            <a:spAutoFit/>
          </a:bodyPr>
          <a:lstStyle/>
          <a:p>
            <a:r>
              <a:rPr kumimoji="1" lang="en-US" altLang="ja-JP" dirty="0" smtClean="0"/>
              <a:t>Reply:</a:t>
            </a:r>
          </a:p>
          <a:p>
            <a:r>
              <a:rPr lang="en-US" altLang="ja-JP" dirty="0" smtClean="0"/>
              <a:t>   </a:t>
            </a:r>
            <a:r>
              <a:rPr lang="en-US" altLang="ja-JP" dirty="0" smtClean="0">
                <a:solidFill>
                  <a:srgbClr val="00B050"/>
                </a:solidFill>
              </a:rPr>
              <a:t>For an electron collider, residual activation around IP is not serious compared to hadron colliders. </a:t>
            </a:r>
            <a:r>
              <a:rPr lang="en-US" altLang="ja-JP" dirty="0" smtClean="0"/>
              <a:t>Rather, </a:t>
            </a:r>
            <a:r>
              <a:rPr lang="en-US" altLang="ja-JP" dirty="0" smtClean="0">
                <a:solidFill>
                  <a:srgbClr val="00B050"/>
                </a:solidFill>
              </a:rPr>
              <a:t>radiation damage </a:t>
            </a:r>
            <a:r>
              <a:rPr lang="en-US" altLang="ja-JP" dirty="0" smtClean="0"/>
              <a:t>on detector components is an important issue. Radiation dose on the detector components is repeatedly estimated along with the estimation of beam background.</a:t>
            </a:r>
            <a:endParaRPr kumimoji="1" lang="ja-JP" altLang="en-US" dirty="0"/>
          </a:p>
        </p:txBody>
      </p:sp>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8</a:t>
            </a:fld>
            <a:endParaRPr kumimoji="1" lang="ja-JP" altLang="en-US"/>
          </a:p>
        </p:txBody>
      </p:sp>
    </p:spTree>
    <p:extLst>
      <p:ext uri="{BB962C8B-B14F-4D97-AF65-F5344CB8AC3E}">
        <p14:creationId xmlns:p14="http://schemas.microsoft.com/office/powerpoint/2010/main" val="4246608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z="2000" dirty="0">
                <a:solidFill>
                  <a:prstClr val="black"/>
                </a:solidFill>
              </a:rPr>
              <a:t>19</a:t>
            </a:r>
            <a:r>
              <a:rPr lang="en-US" altLang="ja-JP" sz="2000" baseline="30000" dirty="0">
                <a:solidFill>
                  <a:prstClr val="black"/>
                </a:solidFill>
              </a:rPr>
              <a:t>th</a:t>
            </a:r>
            <a:r>
              <a:rPr lang="en-US" altLang="ja-JP" sz="2000" dirty="0">
                <a:solidFill>
                  <a:prstClr val="black"/>
                </a:solidFill>
              </a:rPr>
              <a:t> KEKB Accelerator Review Committee Report</a:t>
            </a:r>
            <a:r>
              <a:rPr lang="en-US" altLang="ja-JP" dirty="0">
                <a:solidFill>
                  <a:prstClr val="black"/>
                </a:solidFill>
              </a:rPr>
              <a:t/>
            </a:r>
            <a:br>
              <a:rPr lang="en-US" altLang="ja-JP" dirty="0">
                <a:solidFill>
                  <a:prstClr val="black"/>
                </a:solidFill>
              </a:rPr>
            </a:br>
            <a:r>
              <a:rPr lang="en-US" altLang="ja-JP" sz="3200" dirty="0">
                <a:solidFill>
                  <a:prstClr val="black"/>
                </a:solidFill>
              </a:rPr>
              <a:t>Findings and comments </a:t>
            </a:r>
            <a:r>
              <a:rPr lang="en-US" altLang="ja-JP" sz="3200" dirty="0" smtClean="0">
                <a:solidFill>
                  <a:prstClr val="black"/>
                </a:solidFill>
              </a:rPr>
              <a:t>(</a:t>
            </a:r>
            <a:r>
              <a:rPr lang="en-US" altLang="ja-JP" sz="3200" dirty="0" smtClean="0">
                <a:solidFill>
                  <a:srgbClr val="0070C0"/>
                </a:solidFill>
              </a:rPr>
              <a:t>QCS beam pipes</a:t>
            </a:r>
            <a:r>
              <a:rPr lang="en-US" altLang="ja-JP" sz="3200" dirty="0" smtClean="0">
                <a:solidFill>
                  <a:prstClr val="black"/>
                </a:solidFill>
              </a:rPr>
              <a:t>)</a:t>
            </a:r>
            <a:endParaRPr kumimoji="1" lang="ja-JP" altLang="en-US" dirty="0"/>
          </a:p>
        </p:txBody>
      </p:sp>
      <p:sp>
        <p:nvSpPr>
          <p:cNvPr id="3" name="テキスト ボックス 2"/>
          <p:cNvSpPr txBox="1"/>
          <p:nvPr/>
        </p:nvSpPr>
        <p:spPr>
          <a:xfrm>
            <a:off x="467544" y="1772816"/>
            <a:ext cx="8280920" cy="923330"/>
          </a:xfrm>
          <a:prstGeom prst="rect">
            <a:avLst/>
          </a:prstGeom>
          <a:noFill/>
        </p:spPr>
        <p:txBody>
          <a:bodyPr wrap="square" rtlCol="0">
            <a:spAutoFit/>
          </a:bodyPr>
          <a:lstStyle/>
          <a:p>
            <a:r>
              <a:rPr lang="en-US" altLang="ja-JP" dirty="0" smtClean="0"/>
              <a:t>Recommendations:</a:t>
            </a:r>
            <a:endParaRPr lang="ja-JP" altLang="ja-JP" dirty="0"/>
          </a:p>
          <a:p>
            <a:r>
              <a:rPr lang="en-US" altLang="ja-JP" dirty="0" smtClean="0">
                <a:solidFill>
                  <a:srgbClr val="FF0000"/>
                </a:solidFill>
              </a:rPr>
              <a:t>   Finalize </a:t>
            </a:r>
            <a:r>
              <a:rPr lang="en-US" altLang="ja-JP" dirty="0">
                <a:solidFill>
                  <a:srgbClr val="FF0000"/>
                </a:solidFill>
              </a:rPr>
              <a:t>the vacuum chamber designs for Phase II within 4 m of the IP and proceed with engineering</a:t>
            </a:r>
            <a:r>
              <a:rPr lang="en-US" altLang="ja-JP" dirty="0" smtClean="0">
                <a:solidFill>
                  <a:srgbClr val="FF0000"/>
                </a:solidFill>
              </a:rPr>
              <a:t>.</a:t>
            </a:r>
            <a:endParaRPr lang="ja-JP" altLang="ja-JP" dirty="0">
              <a:solidFill>
                <a:srgbClr val="FF0000"/>
              </a:solidFill>
            </a:endParaRPr>
          </a:p>
        </p:txBody>
      </p:sp>
      <p:sp>
        <p:nvSpPr>
          <p:cNvPr id="4" name="テキスト ボックス 3"/>
          <p:cNvSpPr txBox="1"/>
          <p:nvPr/>
        </p:nvSpPr>
        <p:spPr>
          <a:xfrm>
            <a:off x="539552" y="2996952"/>
            <a:ext cx="7776864" cy="646331"/>
          </a:xfrm>
          <a:prstGeom prst="rect">
            <a:avLst/>
          </a:prstGeom>
          <a:noFill/>
        </p:spPr>
        <p:txBody>
          <a:bodyPr wrap="square" rtlCol="0">
            <a:spAutoFit/>
          </a:bodyPr>
          <a:lstStyle/>
          <a:p>
            <a:r>
              <a:rPr lang="en-US" altLang="ja-JP" dirty="0" smtClean="0"/>
              <a:t>Reply:</a:t>
            </a:r>
          </a:p>
          <a:p>
            <a:r>
              <a:rPr kumimoji="1" lang="en-US" altLang="ja-JP" dirty="0" smtClean="0"/>
              <a:t>   </a:t>
            </a:r>
            <a:r>
              <a:rPr kumimoji="1" lang="en-US" altLang="ja-JP" dirty="0" smtClean="0">
                <a:solidFill>
                  <a:srgbClr val="00B050"/>
                </a:solidFill>
              </a:rPr>
              <a:t>See later slides.</a:t>
            </a:r>
            <a:endParaRPr kumimoji="1" lang="ja-JP" altLang="en-US" dirty="0">
              <a:solidFill>
                <a:srgbClr val="00B050"/>
              </a:solidFill>
            </a:endParaRPr>
          </a:p>
        </p:txBody>
      </p:sp>
      <p:sp>
        <p:nvSpPr>
          <p:cNvPr id="5" name="スライド番号プレースホルダー 4"/>
          <p:cNvSpPr>
            <a:spLocks noGrp="1"/>
          </p:cNvSpPr>
          <p:nvPr>
            <p:ph type="sldNum" sz="quarter" idx="12"/>
          </p:nvPr>
        </p:nvSpPr>
        <p:spPr/>
        <p:txBody>
          <a:bodyPr/>
          <a:lstStyle/>
          <a:p>
            <a:fld id="{5FC15BB1-4DB5-49C4-B006-F90A5681B307}" type="slidenum">
              <a:rPr kumimoji="1" lang="ja-JP" altLang="en-US" smtClean="0"/>
              <a:t>9</a:t>
            </a:fld>
            <a:endParaRPr kumimoji="1" lang="ja-JP" altLang="en-US"/>
          </a:p>
        </p:txBody>
      </p:sp>
    </p:spTree>
    <p:extLst>
      <p:ext uri="{BB962C8B-B14F-4D97-AF65-F5344CB8AC3E}">
        <p14:creationId xmlns:p14="http://schemas.microsoft.com/office/powerpoint/2010/main" val="502694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2372</TotalTime>
  <Words>2228</Words>
  <Application>Microsoft Office PowerPoint</Application>
  <PresentationFormat>画面に合わせる (4:3)</PresentationFormat>
  <Paragraphs>279</Paragraphs>
  <Slides>33</Slides>
  <Notes>0</Notes>
  <HiddenSlides>0</HiddenSlides>
  <MMClips>0</MMClips>
  <ScaleCrop>false</ScaleCrop>
  <HeadingPairs>
    <vt:vector size="4" baseType="variant">
      <vt:variant>
        <vt:lpstr>テーマ</vt:lpstr>
      </vt:variant>
      <vt:variant>
        <vt:i4>7</vt:i4>
      </vt:variant>
      <vt:variant>
        <vt:lpstr>スライド タイトル</vt:lpstr>
      </vt:variant>
      <vt:variant>
        <vt:i4>33</vt:i4>
      </vt:variant>
    </vt:vector>
  </HeadingPairs>
  <TitlesOfParts>
    <vt:vector size="40" baseType="lpstr">
      <vt:lpstr>Office ​​テーマ</vt:lpstr>
      <vt:lpstr>PPT-Vorlage_en</vt:lpstr>
      <vt:lpstr>1_PPT-Vorlage_en</vt:lpstr>
      <vt:lpstr>2_PPT-Vorlage_en</vt:lpstr>
      <vt:lpstr>3_PPT-Vorlage_en</vt:lpstr>
      <vt:lpstr>4_PPT-Vorlage_en</vt:lpstr>
      <vt:lpstr>5_PPT-Vorlage_en</vt:lpstr>
      <vt:lpstr>Interaction Region Mechanicals Overview</vt:lpstr>
      <vt:lpstr>Contents</vt:lpstr>
      <vt:lpstr>19th KEKB Accelerator Review Committee Report Executive summary</vt:lpstr>
      <vt:lpstr>19th KEKB Accelerator Review Committee Report Findings and comments (Pressure of IR)</vt:lpstr>
      <vt:lpstr>Vacuum system of IR</vt:lpstr>
      <vt:lpstr>19th KEKB Accelerator Review Committee Report Findings and comments (Electron cloud in IR)</vt:lpstr>
      <vt:lpstr>19th KEKB Accelerator Review Committee Report Findings and comments (RVC)</vt:lpstr>
      <vt:lpstr>19th KEKB Accelerator Review Committee Report Findings and comments (Residual activation)</vt:lpstr>
      <vt:lpstr>19th KEKB Accelerator Review Committee Report Findings and comments (QCS beam pipes)</vt:lpstr>
      <vt:lpstr>PowerPoint プレゼンテーション</vt:lpstr>
      <vt:lpstr>Preparation for Phase 1 Reinforcement of IP1 chamber</vt:lpstr>
      <vt:lpstr>Issues toward Phase 2 and later</vt:lpstr>
      <vt:lpstr>Issues toward Phase 2 and later IP chamber</vt:lpstr>
      <vt:lpstr>Issues toward Phase 2 and later IP chamber: Design feature</vt:lpstr>
      <vt:lpstr>Issues toward Phase 2 and later IP chamber :Central part</vt:lpstr>
      <vt:lpstr>Issues toward Phase 2 and later IP chamber: Underlying studies</vt:lpstr>
      <vt:lpstr>Issues toward Phase 2 and later RVC : Where to use</vt:lpstr>
      <vt:lpstr>Issues toward Phase 2 and later RVC: Bellows unit between IP chamber and QCS</vt:lpstr>
      <vt:lpstr>Picture 14 -19: How RVC works.</vt:lpstr>
      <vt:lpstr>Picture 15</vt:lpstr>
      <vt:lpstr>Picture 16</vt:lpstr>
      <vt:lpstr>Picture 17</vt:lpstr>
      <vt:lpstr>Picture 18</vt:lpstr>
      <vt:lpstr>Picture 19</vt:lpstr>
      <vt:lpstr>Issues toward Phase 2 and later RVC: Approval</vt:lpstr>
      <vt:lpstr>Issues toward Phase 2 and later RVC: Boundary conditions (1)</vt:lpstr>
      <vt:lpstr>Issues toward Phase 2 and later RVC: Boundary conditions (2)</vt:lpstr>
      <vt:lpstr>Issues toward Phase 2 and later RVC: scheduling </vt:lpstr>
      <vt:lpstr>Issues toward Phase 2 and later Beam pipes for QCS</vt:lpstr>
      <vt:lpstr>Issues toward Phase 2 and later Beam pipes for QCS: Installation (1)</vt:lpstr>
      <vt:lpstr>Issues toward Phase 2 and later Beam pipes for QCS: Installation (2)</vt:lpstr>
      <vt:lpstr>Issues toward Phase 2 and later Beam pipes for QCS: Installation schedule</vt:lpstr>
      <vt:lpstr>Summary</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 Overview</dc:title>
  <dc:creator>Kanazawa</dc:creator>
  <cp:lastModifiedBy>Kanazawa</cp:lastModifiedBy>
  <cp:revision>121</cp:revision>
  <cp:lastPrinted>2015-02-22T23:52:37Z</cp:lastPrinted>
  <dcterms:created xsi:type="dcterms:W3CDTF">2015-02-12T01:11:56Z</dcterms:created>
  <dcterms:modified xsi:type="dcterms:W3CDTF">2015-02-23T01:44:05Z</dcterms:modified>
</cp:coreProperties>
</file>