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509" r:id="rId2"/>
    <p:sldId id="447" r:id="rId3"/>
    <p:sldId id="637" r:id="rId4"/>
    <p:sldId id="638" r:id="rId5"/>
    <p:sldId id="566" r:id="rId6"/>
    <p:sldId id="569" r:id="rId7"/>
    <p:sldId id="572" r:id="rId8"/>
    <p:sldId id="573" r:id="rId9"/>
    <p:sldId id="676" r:id="rId10"/>
    <p:sldId id="693" r:id="rId11"/>
    <p:sldId id="653" r:id="rId12"/>
    <p:sldId id="479" r:id="rId13"/>
    <p:sldId id="481" r:id="rId14"/>
    <p:sldId id="666" r:id="rId15"/>
    <p:sldId id="545" r:id="rId16"/>
    <p:sldId id="696" r:id="rId17"/>
    <p:sldId id="660" r:id="rId18"/>
    <p:sldId id="688" r:id="rId19"/>
    <p:sldId id="701" r:id="rId20"/>
    <p:sldId id="697" r:id="rId21"/>
    <p:sldId id="525" r:id="rId22"/>
    <p:sldId id="646" r:id="rId23"/>
    <p:sldId id="639" r:id="rId24"/>
    <p:sldId id="669" r:id="rId25"/>
    <p:sldId id="671" r:id="rId26"/>
    <p:sldId id="655" r:id="rId27"/>
    <p:sldId id="667" r:id="rId28"/>
    <p:sldId id="695" r:id="rId29"/>
    <p:sldId id="698" r:id="rId30"/>
    <p:sldId id="699" r:id="rId31"/>
    <p:sldId id="700" r:id="rId32"/>
    <p:sldId id="678" r:id="rId33"/>
    <p:sldId id="681" r:id="rId34"/>
    <p:sldId id="503" r:id="rId35"/>
    <p:sldId id="682" r:id="rId36"/>
    <p:sldId id="702" r:id="rId37"/>
    <p:sldId id="710" r:id="rId38"/>
    <p:sldId id="711" r:id="rId39"/>
    <p:sldId id="704" r:id="rId40"/>
    <p:sldId id="705" r:id="rId41"/>
    <p:sldId id="706" r:id="rId42"/>
    <p:sldId id="712" r:id="rId43"/>
    <p:sldId id="713" r:id="rId44"/>
    <p:sldId id="714" r:id="rId45"/>
    <p:sldId id="715" r:id="rId46"/>
    <p:sldId id="709" r:id="rId47"/>
    <p:sldId id="708" r:id="rId48"/>
    <p:sldId id="707" r:id="rId49"/>
    <p:sldId id="703" r:id="rId50"/>
  </p:sldIdLst>
  <p:sldSz cx="9144000" cy="6858000" type="screen4x3"/>
  <p:notesSz cx="6805613" cy="9939338"/>
  <p:custDataLst>
    <p:tags r:id="rId53"/>
  </p:custData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8770" autoAdjust="0"/>
    <p:restoredTop sz="95500" autoAdjust="0"/>
  </p:normalViewPr>
  <p:slideViewPr>
    <p:cSldViewPr>
      <p:cViewPr>
        <p:scale>
          <a:sx n="60" d="100"/>
          <a:sy n="60" d="100"/>
        </p:scale>
        <p:origin x="-2520" y="-11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altLang="ja-JP"/>
              <a:t>Load Map of KEK Linac Control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BA70D334-CD48-456F-9A92-B406DDE1AE81}" type="datetime1">
              <a:rPr lang="ja-JP" altLang="en-US"/>
              <a:pPr>
                <a:defRPr/>
              </a:pPr>
              <a:t>2015/2/24</a:t>
            </a:fld>
            <a:endParaRPr lang="en-US" altLang="ja-JP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6CB20DC9-135E-427D-93F6-C37376BC7CB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98871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altLang="ja-JP"/>
              <a:t>Load Map of KEK Linac Control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1A564578-DF26-4507-B447-121C3BCDE276}" type="datetime1">
              <a:rPr lang="ja-JP" altLang="en-US"/>
              <a:pPr>
                <a:defRPr/>
              </a:pPr>
              <a:t>2015/2/24</a:t>
            </a:fld>
            <a:endParaRPr lang="en-US" altLang="ja-JP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1225"/>
            <a:ext cx="4989513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3C7F7527-AC5F-4085-9CB5-38207E78948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033032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5427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39775" indent="-2841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38238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93850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49463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0666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6386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106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7826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1E7B63F-0E72-4652-84BF-21F2CB5EA24E}" type="slidenum">
              <a:rPr lang="ja-JP" altLang="en-US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1</a:t>
            </a:fld>
            <a:endParaRPr lang="ja-JP" altLang="en-US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Times" charset="0"/>
              <a:ea typeface="ＭＳ Ｐ明朝" pitchFamily="18" charset="-128"/>
            </a:endParaRPr>
          </a:p>
        </p:txBody>
      </p:sp>
      <p:sp>
        <p:nvSpPr>
          <p:cNvPr id="7168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A3D3B7C-616B-4CE6-8B8F-9BF99E70D472}" type="slidenum">
              <a:rPr lang="en-US" altLang="ja-JP" smtClean="0">
                <a:latin typeface="Times" charset="0"/>
                <a:ea typeface="Osaka"/>
                <a:cs typeface="Osaka"/>
              </a:rPr>
              <a:pPr eaLnBrk="1" hangingPunct="1">
                <a:spcBef>
                  <a:spcPct val="0"/>
                </a:spcBef>
              </a:pPr>
              <a:t>24</a:t>
            </a:fld>
            <a:endParaRPr lang="en-US" altLang="ja-JP" smtClean="0">
              <a:latin typeface="Times" charset="0"/>
              <a:ea typeface="Osaka"/>
              <a:cs typeface="Osak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5530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39775" indent="-2841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38238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93850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49463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0666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6386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106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7826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245AA46-94DC-4087-BF07-BE7F3CEA5855}" type="slidenum">
              <a:rPr lang="ja-JP" altLang="en-US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37</a:t>
            </a:fld>
            <a:endParaRPr lang="ja-JP" altLang="en-US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5632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39775" indent="-2841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38238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93850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49463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0666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6386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106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7826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4F92F95-8CC4-4F63-B304-A400EB0083AF}" type="slidenum">
              <a:rPr lang="ja-JP" altLang="en-US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38</a:t>
            </a:fld>
            <a:endParaRPr lang="ja-JP" altLang="en-US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7287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299B5-282C-4131-B175-18562ED377B0}" type="slidenum">
              <a:rPr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/>
              <a:t>4</a:t>
            </a:fld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00101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5734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39775" indent="-2841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38238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93850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49463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0666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6386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106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7826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9E0FA23-D5D6-4A6C-B379-73AADC215C67}" type="slidenum">
              <a:rPr lang="ja-JP" altLang="en-US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5</a:t>
            </a:fld>
            <a:endParaRPr lang="ja-JP" altLang="en-US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6042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39775" indent="-2841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38238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93850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49463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0666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6386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106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7826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3ADEFE-7021-436A-AD4D-39F297253F71}" type="slidenum">
              <a:rPr lang="ja-JP" altLang="en-US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6</a:t>
            </a:fld>
            <a:endParaRPr lang="ja-JP" altLang="en-US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6349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39775" indent="-2841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38238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93850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49463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0666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6386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106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7826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ED571A0-E40D-4872-B30D-E29421CA7A72}" type="slidenum">
              <a:rPr lang="ja-JP" altLang="en-US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7</a:t>
            </a:fld>
            <a:endParaRPr lang="ja-JP" altLang="en-US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6451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39775" indent="-2841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38238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93850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49463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0666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6386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106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7826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D2453BC-67A7-4FA9-A21B-44717A556C14}" type="slidenum">
              <a:rPr lang="ja-JP" altLang="en-US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8</a:t>
            </a:fld>
            <a:endParaRPr lang="ja-JP" altLang="en-US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47108" name="ヘッダー プレースホルダー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0350" indent="-284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9000" indent="-2278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94599" indent="-2278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0199" indent="-2278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05799" indent="-227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61399" indent="-227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16999" indent="-227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72598" indent="-227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/>
              <a:t>Load Map of KEK Linac Control</a:t>
            </a:r>
          </a:p>
        </p:txBody>
      </p:sp>
      <p:sp>
        <p:nvSpPr>
          <p:cNvPr id="47109" name="日付プレースホルダー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0350" indent="-284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9000" indent="-2278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94599" indent="-2278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0199" indent="-2278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05799" indent="-227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61399" indent="-227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16999" indent="-227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72598" indent="-227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95E5B3FB-7765-471E-BA9C-039F4600EA01}" type="datetime1">
              <a:rPr lang="ja-JP" altLang="en-US" sz="1200"/>
              <a:pPr eaLnBrk="1" hangingPunct="1"/>
              <a:t>2015/2/24</a:t>
            </a:fld>
            <a:endParaRPr lang="en-US" altLang="ja-JP" sz="1200"/>
          </a:p>
        </p:txBody>
      </p:sp>
      <p:sp>
        <p:nvSpPr>
          <p:cNvPr id="47110" name="スライド番号プレースホルダー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0350" indent="-284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9000" indent="-2278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94599" indent="-2278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0199" indent="-2278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05799" indent="-227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61399" indent="-227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16999" indent="-227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72598" indent="-227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0B48AD68-9CDA-40A8-8D28-5A29AC831510}" type="slidenum">
              <a:rPr lang="en-US" altLang="ja-JP" sz="1200"/>
              <a:pPr eaLnBrk="1" hangingPunct="1"/>
              <a:t>10</a:t>
            </a:fld>
            <a:endParaRPr lang="en-US" altLang="ja-JP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67588" name="ヘッダー プレースホルダー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39775" indent="-2841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38238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93850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49463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0666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6386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106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7826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 smtClean="0">
                <a:ea typeface="ＭＳ Ｐゴシック" pitchFamily="50" charset="-128"/>
              </a:rPr>
              <a:t>Load Map of KEK Linac Control</a:t>
            </a:r>
          </a:p>
        </p:txBody>
      </p:sp>
      <p:sp>
        <p:nvSpPr>
          <p:cNvPr id="67589" name="日付プレースホルダー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39775" indent="-2841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38238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93850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49463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0666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6386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106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7826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785B8A4-1827-4443-81DD-41504A0D54D3}" type="datetime1">
              <a:rPr lang="ja-JP" altLang="en-US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2015/2/24</a:t>
            </a:fld>
            <a:endParaRPr lang="en-US" altLang="ja-JP" smtClean="0">
              <a:ea typeface="ＭＳ Ｐゴシック" pitchFamily="50" charset="-128"/>
            </a:endParaRPr>
          </a:p>
        </p:txBody>
      </p:sp>
      <p:sp>
        <p:nvSpPr>
          <p:cNvPr id="67590" name="スライド番号プレースホルダー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39775" indent="-2841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38238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93850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49463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0666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6386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106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7826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97BFBF2-5EA9-4240-961D-F4BFDF8A1CC5}" type="slidenum">
              <a:rPr lang="en-US" altLang="ja-JP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ja-JP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69636" name="ヘッダー プレースホルダー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39775" indent="-2841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38238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93850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49463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0666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6386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106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7826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 smtClean="0">
                <a:ea typeface="ＭＳ Ｐゴシック" pitchFamily="50" charset="-128"/>
              </a:rPr>
              <a:t>Load Map of KEK Linac Control</a:t>
            </a:r>
          </a:p>
        </p:txBody>
      </p:sp>
      <p:sp>
        <p:nvSpPr>
          <p:cNvPr id="69637" name="日付プレースホルダー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39775" indent="-2841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38238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93850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49463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0666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6386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106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7826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1183459-7BF9-4812-900F-288DE5DFB977}" type="datetime1">
              <a:rPr lang="ja-JP" altLang="en-US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2015/2/24</a:t>
            </a:fld>
            <a:endParaRPr lang="en-US" altLang="ja-JP" smtClean="0">
              <a:ea typeface="ＭＳ Ｐゴシック" pitchFamily="50" charset="-128"/>
            </a:endParaRPr>
          </a:p>
        </p:txBody>
      </p:sp>
      <p:sp>
        <p:nvSpPr>
          <p:cNvPr id="69638" name="スライド番号プレースホルダー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39775" indent="-2841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38238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93850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49463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0666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6386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106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7826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C15C71C-1347-44CB-9A07-24CC96E5D917}" type="slidenum">
              <a:rPr lang="en-US" altLang="ja-JP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ja-JP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-36513" y="-26988"/>
            <a:ext cx="9220201" cy="5302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ja-JP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Injector Commissioning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US" altLang="ja-JP" sz="300" i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5" name="Object 13"/>
          <p:cNvGraphicFramePr>
            <a:graphicFrameLocks noChangeAspect="1"/>
          </p:cNvGraphicFramePr>
          <p:nvPr userDrawn="1"/>
        </p:nvGraphicFramePr>
        <p:xfrm>
          <a:off x="0" y="3175"/>
          <a:ext cx="792163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20" name="ビットマップ イメージ" r:id="rId3" imgW="5249008" imgH="3285714" progId="Paint.Picture">
                  <p:embed/>
                </p:oleObj>
              </mc:Choice>
              <mc:Fallback>
                <p:oleObj name="ビットマップ イメージ" r:id="rId3" imgW="5249008" imgH="32857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75"/>
                        <a:ext cx="792163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3" descr="superkekb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-26988"/>
            <a:ext cx="1073150" cy="53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/>
          <p:cNvSpPr txBox="1">
            <a:spLocks noChangeArrowheads="1"/>
          </p:cNvSpPr>
          <p:nvPr userDrawn="1"/>
        </p:nvSpPr>
        <p:spPr bwMode="auto">
          <a:xfrm>
            <a:off x="-36513" y="-26988"/>
            <a:ext cx="9220201" cy="5302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ja-JP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Injector Commissioning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US" altLang="ja-JP" sz="300" i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8" name="Object 13"/>
          <p:cNvGraphicFramePr>
            <a:graphicFrameLocks noChangeAspect="1"/>
          </p:cNvGraphicFramePr>
          <p:nvPr userDrawn="1"/>
        </p:nvGraphicFramePr>
        <p:xfrm>
          <a:off x="-6350" y="3175"/>
          <a:ext cx="792163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21" name="ビットマップ イメージ" r:id="rId6" imgW="5249008" imgH="3285714" progId="Paint.Picture">
                  <p:embed/>
                </p:oleObj>
              </mc:Choice>
              <mc:Fallback>
                <p:oleObj name="ビットマップ イメージ" r:id="rId6" imgW="5249008" imgH="32857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350" y="3175"/>
                        <a:ext cx="792163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3" descr="superkekb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-26988"/>
            <a:ext cx="1073150" cy="53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dirty="0" smtClean="0"/>
              <a:t>マスタ サブタイトルの書式設定</a:t>
            </a:r>
            <a:endParaRPr lang="ja-JP" alt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7B027-63DC-4545-8B15-0744B5D7039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93393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381C2-5603-4564-A216-D76B3CB40C4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1085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9CD9C-CDF7-4EE6-821E-4F71EB4AA6A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25863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06090"/>
          </a:xfrm>
        </p:spPr>
        <p:txBody>
          <a:bodyPr/>
          <a:lstStyle>
            <a:lvl1pPr>
              <a:defRPr u="sng" baseline="0"/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8AE86F-4E8A-40F7-AFAD-166183ABB79C}" type="datetime1">
              <a:rPr kumimoji="1" lang="ja-JP" altLang="en-US" smtClean="0"/>
              <a:pPr/>
              <a:t>2015/2/24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810128" y="-32469"/>
            <a:ext cx="370384" cy="365125"/>
          </a:xfrm>
        </p:spPr>
        <p:txBody>
          <a:bodyPr/>
          <a:lstStyle/>
          <a:p>
            <a:fld id="{4A8D1596-DAA6-453E-8754-394087E0512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9152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BE7C-F35E-4502-9C71-A052E88842E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7652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E2A67-F7B0-49BF-819E-CB59A31305C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41127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1AE9C-E692-4A15-8CEF-015CA45D064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3908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33991-34D5-4CAE-B577-A9DF6DEE301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87032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8F124-B055-4B29-9DA3-F61E22C9DE3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1524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C1424-274B-4B21-BCB0-0EFB7C48D18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1499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E32E4-2BCE-4CAC-A35B-1AF9FCC0EC3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08732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BB019-4C8D-46EE-88C1-FEE6BF4120F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1234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9307AA83-43BD-499E-A804-CEE4AD7BB93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-36513" y="-26988"/>
            <a:ext cx="9220201" cy="5302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ja-JP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Injector Commissioning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US" altLang="ja-JP" sz="300" i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" name="Object 13"/>
          <p:cNvGraphicFramePr>
            <a:graphicFrameLocks noChangeAspect="1"/>
          </p:cNvGraphicFramePr>
          <p:nvPr userDrawn="1"/>
        </p:nvGraphicFramePr>
        <p:xfrm>
          <a:off x="0" y="3175"/>
          <a:ext cx="792163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" name="ビットマップ イメージ" r:id="rId15" imgW="5249008" imgH="3285714" progId="Paint.Picture">
                  <p:embed/>
                </p:oleObj>
              </mc:Choice>
              <mc:Fallback>
                <p:oleObj name="ビットマップ イメージ" r:id="rId15" imgW="5249008" imgH="3285714" progId="Paint.Picture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75"/>
                        <a:ext cx="792163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1" name="Picture 13" descr="superkekb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-26988"/>
            <a:ext cx="1073150" cy="53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5585" r:id="rId1"/>
    <p:sldLayoutId id="2147485575" r:id="rId2"/>
    <p:sldLayoutId id="2147485576" r:id="rId3"/>
    <p:sldLayoutId id="2147485577" r:id="rId4"/>
    <p:sldLayoutId id="2147485578" r:id="rId5"/>
    <p:sldLayoutId id="2147485579" r:id="rId6"/>
    <p:sldLayoutId id="2147485580" r:id="rId7"/>
    <p:sldLayoutId id="2147485581" r:id="rId8"/>
    <p:sldLayoutId id="2147485582" r:id="rId9"/>
    <p:sldLayoutId id="2147485583" r:id="rId10"/>
    <p:sldLayoutId id="2147485584" r:id="rId11"/>
    <p:sldLayoutId id="214748558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0.png"/><Relationship Id="rId5" Type="http://schemas.openxmlformats.org/officeDocument/2006/relationships/image" Target="../media/image580.png"/><Relationship Id="rId4" Type="http://schemas.openxmlformats.org/officeDocument/2006/relationships/image" Target="../media/image57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4925" y="1958975"/>
            <a:ext cx="9043988" cy="1470025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ja-JP" sz="6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Injector </a:t>
            </a:r>
            <a:r>
              <a:rPr lang="en-US" altLang="ja-JP" sz="6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Commissioning</a:t>
            </a:r>
            <a:endParaRPr lang="ja-JP" altLang="en-US" sz="69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4925" y="4437063"/>
            <a:ext cx="9037638" cy="1871662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ja-JP" dirty="0" smtClean="0">
                <a:solidFill>
                  <a:srgbClr val="FFFFFF"/>
                </a:solidFill>
              </a:rPr>
              <a:t>Masanori Satoh</a:t>
            </a:r>
          </a:p>
          <a:p>
            <a:pPr>
              <a:defRPr/>
            </a:pPr>
            <a:r>
              <a:rPr lang="en-US" altLang="ja-JP" dirty="0" smtClean="0">
                <a:solidFill>
                  <a:srgbClr val="FFFFFF"/>
                </a:solidFill>
              </a:rPr>
              <a:t>(Accelerator Laboratory, KEK)</a:t>
            </a:r>
          </a:p>
          <a:p>
            <a:pPr>
              <a:defRPr/>
            </a:pPr>
            <a:r>
              <a:rPr lang="en-US" altLang="ja-JP" dirty="0" smtClean="0">
                <a:solidFill>
                  <a:srgbClr val="FFFFFF"/>
                </a:solidFill>
              </a:rPr>
              <a:t>for the Injector Linac Commissioning Group</a:t>
            </a:r>
          </a:p>
        </p:txBody>
      </p:sp>
      <p:sp>
        <p:nvSpPr>
          <p:cNvPr id="3077" name="テキスト ボックス 3"/>
          <p:cNvSpPr txBox="1">
            <a:spLocks noChangeArrowheads="1"/>
          </p:cNvSpPr>
          <p:nvPr/>
        </p:nvSpPr>
        <p:spPr bwMode="auto">
          <a:xfrm>
            <a:off x="107950" y="6472238"/>
            <a:ext cx="8942388" cy="369887"/>
          </a:xfrm>
          <a:prstGeom prst="rect">
            <a:avLst/>
          </a:prstGeom>
          <a:solidFill>
            <a:schemeClr val="bg1">
              <a:alpha val="7803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The </a:t>
            </a:r>
            <a:r>
              <a:rPr lang="en-US" altLang="ja-JP" sz="1800" dirty="0" smtClean="0"/>
              <a:t>20th </a:t>
            </a:r>
            <a:r>
              <a:rPr lang="en-US" altLang="ja-JP" sz="1800" dirty="0"/>
              <a:t>KEKB Accelerator Review Committee, </a:t>
            </a:r>
            <a:r>
              <a:rPr lang="en-US" altLang="ja-JP" sz="1800" dirty="0" smtClean="0"/>
              <a:t>Feb. 23-25, 2015</a:t>
            </a:r>
            <a:endParaRPr lang="ja-JP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6513" y="405606"/>
            <a:ext cx="9042400" cy="53276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en-US" altLang="ja-JP" b="1" kern="0" dirty="0" smtClean="0">
                <a:solidFill>
                  <a:schemeClr val="tx2"/>
                </a:solidFill>
                <a:latin typeface="Times" charset="0"/>
              </a:rPr>
              <a:t>BPM readout system</a:t>
            </a:r>
          </a:p>
          <a:p>
            <a:pPr>
              <a:defRPr/>
            </a:pPr>
            <a:r>
              <a:rPr lang="en-US" altLang="ja-JP" sz="2800" kern="0" dirty="0" smtClean="0">
                <a:latin typeface="Times" charset="0"/>
              </a:rPr>
              <a:t>Current system:</a:t>
            </a:r>
          </a:p>
          <a:p>
            <a:pPr lvl="1">
              <a:defRPr/>
            </a:pPr>
            <a:r>
              <a:rPr lang="en-US" altLang="ja-JP" sz="2400" kern="0" dirty="0" smtClean="0">
                <a:latin typeface="Times" charset="0"/>
              </a:rPr>
              <a:t>Windows-based digital oscilloscope</a:t>
            </a:r>
          </a:p>
          <a:p>
            <a:pPr lvl="2">
              <a:defRPr/>
            </a:pPr>
            <a:r>
              <a:rPr lang="en-US" altLang="ja-JP" sz="2000" kern="0" dirty="0" smtClean="0">
                <a:latin typeface="Times" charset="0"/>
              </a:rPr>
              <a:t>10 GSa/s, 8 bit, 1 GHz bandwidth, 4 channels</a:t>
            </a:r>
          </a:p>
          <a:p>
            <a:pPr lvl="2">
              <a:defRPr/>
            </a:pPr>
            <a:r>
              <a:rPr lang="en-US" altLang="ja-JP" sz="2000" kern="0" dirty="0" smtClean="0">
                <a:latin typeface="Times" charset="0"/>
              </a:rPr>
              <a:t>Twenty four systems process: 90 BPMs</a:t>
            </a:r>
          </a:p>
          <a:p>
            <a:pPr lvl="2">
              <a:defRPr/>
            </a:pPr>
            <a:r>
              <a:rPr lang="en-US" altLang="ja-JP" sz="2000" kern="0" dirty="0" smtClean="0">
                <a:latin typeface="Times" charset="0"/>
              </a:rPr>
              <a:t>Position measurement precision:  </a:t>
            </a:r>
            <a:r>
              <a:rPr lang="en-US" altLang="ja-JP" sz="2000" u="sng" kern="0" dirty="0" smtClean="0">
                <a:latin typeface="Times" charset="0"/>
              </a:rPr>
              <a:t>25</a:t>
            </a:r>
            <a:r>
              <a:rPr lang="ja-JP" altLang="en-US" sz="2000" u="sng" kern="0" dirty="0" smtClean="0">
                <a:latin typeface="Times" charset="0"/>
              </a:rPr>
              <a:t>～</a:t>
            </a:r>
            <a:r>
              <a:rPr lang="en-US" altLang="ja-JP" sz="2000" u="sng" kern="0" dirty="0" smtClean="0">
                <a:latin typeface="Times" charset="0"/>
              </a:rPr>
              <a:t>50 </a:t>
            </a:r>
            <a:r>
              <a:rPr lang="en-US" altLang="ja-JP" sz="2000" u="sng" kern="0" dirty="0" smtClean="0">
                <a:latin typeface="Symbol" pitchFamily="18" charset="2"/>
              </a:rPr>
              <a:t>m</a:t>
            </a:r>
            <a:r>
              <a:rPr lang="en-US" altLang="ja-JP" sz="2000" u="sng" kern="0" dirty="0" smtClean="0">
                <a:latin typeface="Times" charset="0"/>
              </a:rPr>
              <a:t>m (3-BPM)</a:t>
            </a:r>
            <a:endParaRPr lang="en-US" altLang="ja-JP" u="sng" kern="0" dirty="0" smtClean="0">
              <a:latin typeface="Times" charset="0"/>
            </a:endParaRPr>
          </a:p>
          <a:p>
            <a:pPr>
              <a:defRPr/>
            </a:pPr>
            <a:r>
              <a:rPr lang="en-US" altLang="ja-JP" sz="2800" kern="0" dirty="0" smtClean="0">
                <a:latin typeface="Times" charset="0"/>
              </a:rPr>
              <a:t>New system:</a:t>
            </a:r>
          </a:p>
          <a:p>
            <a:pPr lvl="1">
              <a:defRPr/>
            </a:pPr>
            <a:r>
              <a:rPr lang="en-US" altLang="ja-JP" sz="2400" kern="0" dirty="0" smtClean="0">
                <a:latin typeface="Times" charset="0"/>
              </a:rPr>
              <a:t>VME module w/ band-pass sampling scheme</a:t>
            </a:r>
          </a:p>
          <a:p>
            <a:pPr lvl="2">
              <a:defRPr/>
            </a:pPr>
            <a:r>
              <a:rPr lang="en-US" altLang="ja-JP" sz="1800" kern="0" dirty="0" smtClean="0">
                <a:latin typeface="Times" charset="0"/>
              </a:rPr>
              <a:t>250 </a:t>
            </a:r>
            <a:r>
              <a:rPr lang="en-US" altLang="ja-JP" sz="1800" kern="0" dirty="0" err="1" smtClean="0">
                <a:latin typeface="Times" charset="0"/>
              </a:rPr>
              <a:t>MSa</a:t>
            </a:r>
            <a:r>
              <a:rPr lang="en-US" altLang="ja-JP" sz="1800" kern="0" dirty="0" smtClean="0">
                <a:latin typeface="Times" charset="0"/>
              </a:rPr>
              <a:t>/s, 16 bit ADC,</a:t>
            </a:r>
          </a:p>
          <a:p>
            <a:pPr lvl="2">
              <a:defRPr/>
            </a:pPr>
            <a:r>
              <a:rPr lang="en-US" altLang="ja-JP" sz="1800" kern="0" dirty="0" smtClean="0">
                <a:latin typeface="Times" charset="0"/>
              </a:rPr>
              <a:t>BPF (fc: 180 MHz, BW: 60 MHz, 22 MHz)</a:t>
            </a:r>
            <a:endParaRPr lang="en-US" altLang="ja-JP" sz="1800" kern="0" dirty="0">
              <a:latin typeface="Times" charset="0"/>
            </a:endParaRPr>
          </a:p>
          <a:p>
            <a:pPr lvl="2">
              <a:defRPr/>
            </a:pPr>
            <a:r>
              <a:rPr lang="en-US" altLang="ja-JP" sz="1800" kern="0" dirty="0" smtClean="0">
                <a:latin typeface="Times" charset="0"/>
              </a:rPr>
              <a:t>Signal can be well damped within 80 ns</a:t>
            </a:r>
          </a:p>
          <a:p>
            <a:pPr lvl="1">
              <a:defRPr/>
            </a:pPr>
            <a:r>
              <a:rPr lang="en-US" altLang="ja-JP" sz="2800" kern="0" dirty="0" smtClean="0">
                <a:latin typeface="Times" charset="0"/>
              </a:rPr>
              <a:t>Meas. precision: </a:t>
            </a:r>
            <a:r>
              <a:rPr lang="en-US" altLang="ja-JP" sz="3600" kern="0" dirty="0" smtClean="0">
                <a:solidFill>
                  <a:srgbClr val="FFFF00"/>
                </a:solidFill>
                <a:latin typeface="Times" charset="0"/>
              </a:rPr>
              <a:t>3 </a:t>
            </a:r>
            <a:r>
              <a:rPr lang="en-US" altLang="ja-JP" sz="3600" kern="0" dirty="0" smtClean="0">
                <a:solidFill>
                  <a:srgbClr val="FFFF00"/>
                </a:solidFill>
                <a:latin typeface="Symbol" panose="05050102010706020507" pitchFamily="18" charset="2"/>
              </a:rPr>
              <a:t>m</a:t>
            </a:r>
            <a:r>
              <a:rPr lang="en-US" altLang="ja-JP" sz="3600" kern="0" dirty="0" smtClean="0">
                <a:solidFill>
                  <a:srgbClr val="FFFF00"/>
                </a:solidFill>
                <a:latin typeface="Times" charset="0"/>
              </a:rPr>
              <a:t>m</a:t>
            </a:r>
            <a:endParaRPr lang="en-US" altLang="ja-JP" sz="2400" kern="0" dirty="0">
              <a:solidFill>
                <a:srgbClr val="FFFF00"/>
              </a:solidFill>
              <a:latin typeface="Times" charset="0"/>
            </a:endParaRPr>
          </a:p>
          <a:p>
            <a:pPr marL="457200" lvl="1" indent="0">
              <a:buNone/>
              <a:defRPr/>
            </a:pPr>
            <a:r>
              <a:rPr lang="en-US" altLang="ja-JP" sz="2400" kern="0" dirty="0" smtClean="0">
                <a:latin typeface="Times" charset="0"/>
              </a:rPr>
              <a:t>~ </a:t>
            </a:r>
            <a:r>
              <a:rPr lang="en-US" altLang="ja-JP" sz="2000" kern="0" dirty="0" smtClean="0">
                <a:latin typeface="Times" charset="0"/>
              </a:rPr>
              <a:t>100 modules under </a:t>
            </a:r>
            <a:r>
              <a:rPr lang="en-US" altLang="ja-JP" sz="2000" kern="0" dirty="0">
                <a:latin typeface="Times" charset="0"/>
              </a:rPr>
              <a:t>pre-delivery </a:t>
            </a:r>
            <a:r>
              <a:rPr lang="en-US" altLang="ja-JP" sz="2000" kern="0" dirty="0" smtClean="0">
                <a:latin typeface="Times" charset="0"/>
              </a:rPr>
              <a:t>inspection</a:t>
            </a:r>
          </a:p>
          <a:p>
            <a:pPr marL="457200" lvl="1" indent="0">
              <a:buNone/>
              <a:defRPr/>
            </a:pPr>
            <a:endParaRPr lang="en-US" altLang="ja-JP" sz="1800" kern="0" dirty="0">
              <a:latin typeface="Times" charset="0"/>
            </a:endParaRPr>
          </a:p>
        </p:txBody>
      </p:sp>
      <p:pic>
        <p:nvPicPr>
          <p:cNvPr id="2048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6672"/>
            <a:ext cx="2483768" cy="180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図 6" descr="waveform_run38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462983"/>
            <a:ext cx="2592288" cy="2350393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>
          <a:xfrm flipV="1">
            <a:off x="6228184" y="4690417"/>
            <a:ext cx="0" cy="1872208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6929214" y="4690417"/>
            <a:ext cx="0" cy="1872208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6228184" y="5122465"/>
            <a:ext cx="701030" cy="0"/>
          </a:xfrm>
          <a:prstGeom prst="straightConnector1">
            <a:avLst/>
          </a:prstGeom>
          <a:ln w="127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6222479" y="466080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80 ns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pic>
        <p:nvPicPr>
          <p:cNvPr id="5" name="Placeholder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858"/>
          <a:stretch/>
        </p:blipFill>
        <p:spPr bwMode="auto">
          <a:xfrm rot="5400000">
            <a:off x="6882754" y="2787426"/>
            <a:ext cx="2880320" cy="20032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 val="1"/>
            </a:ext>
          </a:extLst>
        </p:spPr>
      </p:pic>
    </p:spTree>
    <p:extLst>
      <p:ext uri="{BB962C8B-B14F-4D97-AF65-F5344CB8AC3E}">
        <p14:creationId xmlns:p14="http://schemas.microsoft.com/office/powerpoint/2010/main" val="46416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62000"/>
          </a:xfrm>
        </p:spPr>
        <p:txBody>
          <a:bodyPr/>
          <a:lstStyle/>
          <a:p>
            <a:r>
              <a:rPr kumimoji="1" lang="en-US" altLang="ja-JP" sz="4000" dirty="0" smtClean="0"/>
              <a:t>e-/e+ beam fast switching (SuperKEKB)</a:t>
            </a:r>
            <a:endParaRPr kumimoji="1" lang="ja-JP" altLang="en-US" sz="4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76BE7C-F35E-4502-9C71-A052E88842E9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0" y="1004535"/>
            <a:ext cx="9144000" cy="120032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ja-JP" sz="2400" dirty="0" smtClean="0">
                <a:solidFill>
                  <a:schemeClr val="bg1"/>
                </a:solidFill>
                <a:latin typeface="Times" charset="0"/>
                <a:ea typeface="ＭＳ 明朝" pitchFamily="17" charset="-128"/>
              </a:rPr>
              <a:t>Positron production target with a hole </a:t>
            </a:r>
            <a:r>
              <a:rPr lang="en-US" altLang="ja-JP" sz="2000" dirty="0" smtClean="0">
                <a:solidFill>
                  <a:schemeClr val="bg1"/>
                </a:solidFill>
                <a:latin typeface="Times" charset="0"/>
                <a:ea typeface="ＭＳ 明朝" pitchFamily="17" charset="-128"/>
              </a:rPr>
              <a:t>(e- beam pass through inside a hole)</a:t>
            </a:r>
            <a:endParaRPr lang="en-US" altLang="ja-JP" sz="2400" dirty="0" smtClean="0">
              <a:solidFill>
                <a:schemeClr val="bg1"/>
              </a:solidFill>
              <a:latin typeface="Times" charset="0"/>
              <a:ea typeface="ＭＳ 明朝" pitchFamily="17" charset="-128"/>
            </a:endParaRPr>
          </a:p>
          <a:p>
            <a:pPr>
              <a:spcBef>
                <a:spcPct val="0"/>
              </a:spcBef>
            </a:pPr>
            <a:r>
              <a:rPr lang="en-US" altLang="ja-JP" sz="2400" dirty="0" smtClean="0">
                <a:solidFill>
                  <a:schemeClr val="bg1"/>
                </a:solidFill>
                <a:latin typeface="Times" charset="0"/>
                <a:ea typeface="ＭＳ 明朝" pitchFamily="17" charset="-128"/>
              </a:rPr>
              <a:t>A </a:t>
            </a:r>
            <a:r>
              <a:rPr lang="en-US" altLang="ja-JP" sz="2400" dirty="0">
                <a:solidFill>
                  <a:schemeClr val="bg1"/>
                </a:solidFill>
                <a:latin typeface="Times" charset="0"/>
                <a:ea typeface="ＭＳ 明朝" pitchFamily="17" charset="-128"/>
              </a:rPr>
              <a:t>hole is at the center of beam line for low emittance e- beam.</a:t>
            </a:r>
          </a:p>
          <a:p>
            <a:pPr>
              <a:spcBef>
                <a:spcPct val="0"/>
              </a:spcBef>
            </a:pPr>
            <a:r>
              <a:rPr lang="en-US" altLang="ja-JP" sz="2400" dirty="0" smtClean="0">
                <a:solidFill>
                  <a:schemeClr val="bg1"/>
                </a:solidFill>
                <a:latin typeface="Times" charset="0"/>
                <a:ea typeface="ＭＳ 明朝" pitchFamily="17" charset="-128"/>
              </a:rPr>
              <a:t>Same scheme was successful in KEKB operation.</a:t>
            </a:r>
          </a:p>
        </p:txBody>
      </p:sp>
      <p:pic>
        <p:nvPicPr>
          <p:cNvPr id="1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85527"/>
            <a:ext cx="6244602" cy="467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37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57538"/>
            <a:ext cx="4589462" cy="344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3149600"/>
            <a:ext cx="4652963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7" descr="\\thoth\研究関係\論文\Paper(MSatoh)\Web\2010_08_加速器施設Topics\web\img100827\PF-inj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175000"/>
            <a:ext cx="4900612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タイトル 1"/>
          <p:cNvSpPr>
            <a:spLocks noGrp="1"/>
          </p:cNvSpPr>
          <p:nvPr>
            <p:ph type="title"/>
          </p:nvPr>
        </p:nvSpPr>
        <p:spPr>
          <a:xfrm>
            <a:off x="-19050" y="549275"/>
            <a:ext cx="9132888" cy="503238"/>
          </a:xfrm>
        </p:spPr>
        <p:txBody>
          <a:bodyPr/>
          <a:lstStyle/>
          <a:p>
            <a:r>
              <a:rPr lang="en-US" altLang="ja-JP" sz="3600" dirty="0" smtClean="0"/>
              <a:t>Simultaneous top-up injection for three rings</a:t>
            </a:r>
            <a:endParaRPr lang="ja-JP" altLang="en-US" sz="3600" dirty="0" smtClean="0"/>
          </a:p>
        </p:txBody>
      </p:sp>
      <p:sp>
        <p:nvSpPr>
          <p:cNvPr id="2253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150" y="1196975"/>
            <a:ext cx="8712200" cy="1800225"/>
          </a:xfrm>
        </p:spPr>
        <p:txBody>
          <a:bodyPr/>
          <a:lstStyle/>
          <a:p>
            <a:r>
              <a:rPr lang="en-US" altLang="ja-JP" dirty="0" smtClean="0"/>
              <a:t>Stored beam current stability in 2000.</a:t>
            </a:r>
            <a:br>
              <a:rPr lang="en-US" altLang="ja-JP" dirty="0" smtClean="0"/>
            </a:br>
            <a:r>
              <a:rPr lang="en-US" altLang="ja-JP" dirty="0" smtClean="0"/>
              <a:t>- </a:t>
            </a:r>
            <a:r>
              <a:rPr lang="en-US" altLang="ja-JP" sz="2800" dirty="0" smtClean="0"/>
              <a:t>KEKB: 300 mA (~ 50%)</a:t>
            </a:r>
          </a:p>
          <a:p>
            <a:pPr>
              <a:buFontTx/>
              <a:buNone/>
            </a:pPr>
            <a:r>
              <a:rPr lang="en-US" altLang="ja-JP" sz="2800" dirty="0" smtClean="0"/>
              <a:t>	- PF: 240 mA (~ 53%)</a:t>
            </a:r>
            <a:endParaRPr lang="en-US" altLang="ja-JP" dirty="0" smtClean="0"/>
          </a:p>
        </p:txBody>
      </p:sp>
      <p:sp>
        <p:nvSpPr>
          <p:cNvPr id="22535" name="スライド番号プレースホルダー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0538BB6-137C-458F-BFE9-ACCB3F88CECE}" type="slidenum">
              <a:rPr lang="en-US" altLang="ja-JP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ja-JP" sz="1400" smtClean="0"/>
          </a:p>
        </p:txBody>
      </p:sp>
      <p:pic>
        <p:nvPicPr>
          <p:cNvPr id="22542" name="Picture 2" descr="\\thoth\研究関係\論文\Paper(MSatoh)\PAC-EPAC-IPAC\LINAC2010\PF-topup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141663"/>
            <a:ext cx="4900612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コンテンツ プレースホルダー 2"/>
          <p:cNvSpPr txBox="1">
            <a:spLocks/>
          </p:cNvSpPr>
          <p:nvPr/>
        </p:nvSpPr>
        <p:spPr bwMode="auto">
          <a:xfrm>
            <a:off x="115888" y="1196752"/>
            <a:ext cx="8712200" cy="18002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r>
              <a:rPr lang="en-US" altLang="ja-JP" dirty="0">
                <a:solidFill>
                  <a:srgbClr val="FF0000"/>
                </a:solidFill>
              </a:rPr>
              <a:t>Stored beam current stability </a:t>
            </a:r>
            <a:r>
              <a:rPr lang="en-US" altLang="ja-JP" dirty="0" smtClean="0">
                <a:solidFill>
                  <a:srgbClr val="FF0000"/>
                </a:solidFill>
              </a:rPr>
              <a:t>in </a:t>
            </a:r>
            <a:r>
              <a:rPr lang="en-US" altLang="ja-JP" dirty="0">
                <a:solidFill>
                  <a:srgbClr val="FF0000"/>
                </a:solidFill>
              </a:rPr>
              <a:t>Apr. </a:t>
            </a:r>
            <a:r>
              <a:rPr lang="en-US" altLang="ja-JP" dirty="0" smtClean="0">
                <a:solidFill>
                  <a:srgbClr val="FF0000"/>
                </a:solidFill>
              </a:rPr>
              <a:t>2010.</a:t>
            </a:r>
            <a:r>
              <a:rPr lang="en-US" altLang="ja-JP" dirty="0">
                <a:solidFill>
                  <a:srgbClr val="FF0000"/>
                </a:solidFill>
              </a:rPr>
              <a:t/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>
                <a:solidFill>
                  <a:srgbClr val="FF0000"/>
                </a:solidFill>
              </a:rPr>
              <a:t>- </a:t>
            </a:r>
            <a:r>
              <a:rPr lang="en-US" altLang="ja-JP" sz="2800" dirty="0">
                <a:solidFill>
                  <a:srgbClr val="FF0000"/>
                </a:solidFill>
              </a:rPr>
              <a:t>KEKB: 1 mA (~ 0.05%) :     e-: 12.5 Hz, e+: 25 Hz</a:t>
            </a:r>
          </a:p>
          <a:p>
            <a:pPr>
              <a:buFontTx/>
              <a:buNone/>
            </a:pPr>
            <a:r>
              <a:rPr lang="en-US" altLang="ja-JP" sz="2800" dirty="0">
                <a:solidFill>
                  <a:srgbClr val="FF0000"/>
                </a:solidFill>
              </a:rPr>
              <a:t>	- PF: 0.05 mA (~ 0.01%)   :                  0.5 Hz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22540" name="テキスト ボックス 1"/>
          <p:cNvSpPr txBox="1">
            <a:spLocks noChangeArrowheads="1"/>
          </p:cNvSpPr>
          <p:nvPr/>
        </p:nvSpPr>
        <p:spPr bwMode="auto">
          <a:xfrm>
            <a:off x="3419475" y="3851200"/>
            <a:ext cx="105251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KEKB e-</a:t>
            </a:r>
            <a:endParaRPr lang="ja-JP" altLang="en-US" sz="1800" dirty="0"/>
          </a:p>
        </p:txBody>
      </p:sp>
      <p:sp>
        <p:nvSpPr>
          <p:cNvPr id="22541" name="テキスト ボックス 9"/>
          <p:cNvSpPr txBox="1">
            <a:spLocks noChangeArrowheads="1"/>
          </p:cNvSpPr>
          <p:nvPr/>
        </p:nvSpPr>
        <p:spPr bwMode="auto">
          <a:xfrm>
            <a:off x="3402013" y="4653136"/>
            <a:ext cx="1133599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KEKB e+</a:t>
            </a:r>
            <a:endParaRPr lang="ja-JP" altLang="en-US" sz="1800" dirty="0"/>
          </a:p>
        </p:txBody>
      </p:sp>
      <p:sp>
        <p:nvSpPr>
          <p:cNvPr id="2" name="テキスト ボックス 10"/>
          <p:cNvSpPr txBox="1">
            <a:spLocks noChangeArrowheads="1"/>
          </p:cNvSpPr>
          <p:nvPr/>
        </p:nvSpPr>
        <p:spPr bwMode="auto">
          <a:xfrm>
            <a:off x="3402013" y="5949280"/>
            <a:ext cx="1314003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Luminosity</a:t>
            </a:r>
            <a:endParaRPr lang="ja-JP" altLang="en-US" sz="1800" dirty="0"/>
          </a:p>
        </p:txBody>
      </p:sp>
      <p:sp>
        <p:nvSpPr>
          <p:cNvPr id="22539" name="テキスト ボックス 11"/>
          <p:cNvSpPr txBox="1">
            <a:spLocks noChangeArrowheads="1"/>
          </p:cNvSpPr>
          <p:nvPr/>
        </p:nvSpPr>
        <p:spPr bwMode="auto">
          <a:xfrm>
            <a:off x="8658225" y="3194050"/>
            <a:ext cx="485775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PF </a:t>
            </a:r>
            <a:endParaRPr lang="ja-JP" altLang="en-US" sz="1800"/>
          </a:p>
        </p:txBody>
      </p:sp>
      <p:sp>
        <p:nvSpPr>
          <p:cNvPr id="15" name="円/楕円 14"/>
          <p:cNvSpPr/>
          <p:nvPr/>
        </p:nvSpPr>
        <p:spPr>
          <a:xfrm>
            <a:off x="1691680" y="3352006"/>
            <a:ext cx="450850" cy="259727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3596754" y="3371850"/>
            <a:ext cx="450850" cy="257743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 bwMode="auto">
          <a:xfrm>
            <a:off x="107504" y="1052736"/>
            <a:ext cx="8712200" cy="20882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kern="0" dirty="0" smtClean="0">
                <a:solidFill>
                  <a:schemeClr val="bg1"/>
                </a:solidFill>
              </a:rPr>
              <a:t>PF-AR injection (twice daily) interrupt </a:t>
            </a:r>
            <a:r>
              <a:rPr lang="en-US" altLang="ja-JP" kern="0" dirty="0">
                <a:solidFill>
                  <a:schemeClr val="bg1"/>
                </a:solidFill>
              </a:rPr>
              <a:t>KEKB </a:t>
            </a:r>
            <a:r>
              <a:rPr lang="en-US" altLang="ja-JP" kern="0" dirty="0" smtClean="0">
                <a:solidFill>
                  <a:schemeClr val="bg1"/>
                </a:solidFill>
              </a:rPr>
              <a:t>injection.</a:t>
            </a:r>
            <a:endParaRPr lang="en-US" altLang="ja-JP" kern="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altLang="ja-JP" kern="0" dirty="0" smtClean="0">
                <a:solidFill>
                  <a:schemeClr val="bg1"/>
                </a:solidFill>
              </a:rPr>
              <a:t>Big issue </a:t>
            </a:r>
            <a:r>
              <a:rPr lang="en-US" altLang="ja-JP" kern="0" dirty="0">
                <a:solidFill>
                  <a:schemeClr val="bg1"/>
                </a:solidFill>
              </a:rPr>
              <a:t>for SuperKEKB </a:t>
            </a:r>
            <a:r>
              <a:rPr lang="en-US" altLang="ja-JP" kern="0" dirty="0" smtClean="0">
                <a:solidFill>
                  <a:schemeClr val="bg1"/>
                </a:solidFill>
              </a:rPr>
              <a:t>operation.</a:t>
            </a:r>
          </a:p>
          <a:p>
            <a:pPr>
              <a:defRPr/>
            </a:pPr>
            <a:r>
              <a:rPr lang="en-US" altLang="ja-JP" sz="2800" kern="0" dirty="0" smtClean="0">
                <a:solidFill>
                  <a:schemeClr val="bg1"/>
                </a:solidFill>
              </a:rPr>
              <a:t>Beam lifetime ~ 6 </a:t>
            </a:r>
            <a:r>
              <a:rPr lang="en-US" altLang="ja-JP" sz="2800" kern="0" dirty="0">
                <a:solidFill>
                  <a:schemeClr val="bg1"/>
                </a:solidFill>
              </a:rPr>
              <a:t>min</a:t>
            </a:r>
            <a:r>
              <a:rPr lang="en-US" altLang="ja-JP" sz="2800" kern="0" dirty="0" smtClean="0">
                <a:solidFill>
                  <a:schemeClr val="bg1"/>
                </a:solidFill>
              </a:rPr>
              <a:t>.</a:t>
            </a:r>
            <a:endParaRPr lang="en-US" altLang="ja-JP" sz="4400" kern="0" dirty="0">
              <a:solidFill>
                <a:schemeClr val="bg1"/>
              </a:solidFill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 flipH="1">
            <a:off x="1901726" y="1772816"/>
            <a:ext cx="240804" cy="157284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2142530" y="1772816"/>
            <a:ext cx="1679649" cy="160538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5" grpId="0" animBg="1"/>
      <p:bldP spid="16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タイトル 1"/>
          <p:cNvSpPr>
            <a:spLocks noGrp="1"/>
          </p:cNvSpPr>
          <p:nvPr>
            <p:ph type="title"/>
          </p:nvPr>
        </p:nvSpPr>
        <p:spPr>
          <a:xfrm>
            <a:off x="107950" y="476250"/>
            <a:ext cx="9036050" cy="5762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ja-JP" sz="4000" dirty="0" smtClean="0"/>
              <a:t>Simultaneous top-up including PF-AR injection</a:t>
            </a:r>
            <a:endParaRPr lang="ja-JP" altLang="en-US" sz="4000" dirty="0" smtClean="0"/>
          </a:p>
        </p:txBody>
      </p:sp>
      <p:sp>
        <p:nvSpPr>
          <p:cNvPr id="2457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925" y="1052513"/>
            <a:ext cx="9074150" cy="2089150"/>
          </a:xfrm>
        </p:spPr>
        <p:txBody>
          <a:bodyPr/>
          <a:lstStyle/>
          <a:p>
            <a:r>
              <a:rPr lang="en-US" altLang="ja-JP" sz="2400" dirty="0" smtClean="0"/>
              <a:t>PF-AR and KEKB share the long part of beam transport line.</a:t>
            </a:r>
          </a:p>
          <a:p>
            <a:r>
              <a:rPr lang="en-US" altLang="ja-JP" sz="2400" dirty="0" smtClean="0"/>
              <a:t>Existing tunnel space is very tight.</a:t>
            </a:r>
          </a:p>
          <a:p>
            <a:r>
              <a:rPr lang="en-US" altLang="ja-JP" sz="2400" dirty="0" smtClean="0"/>
              <a:t>New tunnel has been constructed in Mar. of 2014.</a:t>
            </a:r>
          </a:p>
          <a:p>
            <a:r>
              <a:rPr lang="en-US" altLang="ja-JP" sz="2400" dirty="0" smtClean="0"/>
              <a:t>Pulsed bend will be installed at #3 switch yard of Linac.</a:t>
            </a:r>
          </a:p>
          <a:p>
            <a:r>
              <a:rPr lang="en-US" altLang="ja-JP" sz="2400" dirty="0" smtClean="0"/>
              <a:t>New </a:t>
            </a:r>
            <a:r>
              <a:rPr lang="en-US" altLang="ja-JP" sz="2400" dirty="0"/>
              <a:t>BT will be available in </a:t>
            </a:r>
            <a:r>
              <a:rPr lang="en-US" altLang="ja-JP" sz="2400" dirty="0" smtClean="0"/>
              <a:t>Jan. </a:t>
            </a:r>
            <a:r>
              <a:rPr lang="en-US" altLang="ja-JP" sz="2400" dirty="0"/>
              <a:t>of </a:t>
            </a:r>
            <a:r>
              <a:rPr lang="en-US" altLang="ja-JP" sz="2400" dirty="0" smtClean="0"/>
              <a:t>2017.</a:t>
            </a:r>
          </a:p>
          <a:p>
            <a:endParaRPr lang="ja-JP" altLang="en-US" sz="2400" dirty="0"/>
          </a:p>
          <a:p>
            <a:endParaRPr lang="ja-JP" altLang="en-US" dirty="0" smtClean="0"/>
          </a:p>
        </p:txBody>
      </p:sp>
      <p:pic>
        <p:nvPicPr>
          <p:cNvPr id="24580" name="Picture 4" descr="C:\Documents and Settings\Administrator\デスクトップ\AR-B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42000" y="-13204825"/>
            <a:ext cx="15100300" cy="1038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2976"/>
            <a:ext cx="4968552" cy="339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テキスト ボックス 1"/>
          <p:cNvSpPr txBox="1">
            <a:spLocks noChangeArrowheads="1"/>
          </p:cNvSpPr>
          <p:nvPr/>
        </p:nvSpPr>
        <p:spPr bwMode="auto">
          <a:xfrm>
            <a:off x="2051720" y="6531022"/>
            <a:ext cx="2879725" cy="338137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>
                <a:solidFill>
                  <a:schemeClr val="bg1"/>
                </a:solidFill>
              </a:rPr>
              <a:t>H. </a:t>
            </a:r>
            <a:r>
              <a:rPr lang="en-US" altLang="ja-JP" sz="1600" dirty="0" err="1">
                <a:solidFill>
                  <a:schemeClr val="bg1"/>
                </a:solidFill>
              </a:rPr>
              <a:t>Takaki</a:t>
            </a:r>
            <a:r>
              <a:rPr lang="en-US" altLang="ja-JP" sz="1600" dirty="0">
                <a:solidFill>
                  <a:schemeClr val="bg1"/>
                </a:solidFill>
              </a:rPr>
              <a:t> (KEKB review 2013)</a:t>
            </a:r>
            <a:endParaRPr lang="ja-JP" altLang="en-US" sz="1600" dirty="0">
              <a:solidFill>
                <a:schemeClr val="bg1"/>
              </a:solidFill>
            </a:endParaRPr>
          </a:p>
        </p:txBody>
      </p:sp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84984"/>
            <a:ext cx="4368725" cy="327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762000"/>
          </a:xfrm>
        </p:spPr>
        <p:txBody>
          <a:bodyPr/>
          <a:lstStyle/>
          <a:p>
            <a:r>
              <a:rPr lang="en-US" altLang="ja-JP" dirty="0"/>
              <a:t>Injector </a:t>
            </a:r>
            <a:r>
              <a:rPr lang="en-US" altLang="ja-JP" dirty="0" smtClean="0"/>
              <a:t>commissioning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398" y="1124744"/>
            <a:ext cx="9036496" cy="4495800"/>
          </a:xfrm>
        </p:spPr>
        <p:txBody>
          <a:bodyPr/>
          <a:lstStyle/>
          <a:p>
            <a:r>
              <a:rPr lang="en-US" altLang="ja-JP" sz="2800" dirty="0" smtClean="0"/>
              <a:t>Injector commissioning has been started in Oct. of 2013.</a:t>
            </a:r>
          </a:p>
          <a:p>
            <a:pPr lvl="1"/>
            <a:r>
              <a:rPr lang="en-US" altLang="ja-JP" sz="2400" dirty="0" smtClean="0"/>
              <a:t>Oct</a:t>
            </a:r>
            <a:r>
              <a:rPr lang="en-US" altLang="ja-JP" sz="2400" dirty="0"/>
              <a:t>. </a:t>
            </a:r>
            <a:r>
              <a:rPr lang="en-US" altLang="ja-JP" sz="2400" dirty="0" smtClean="0"/>
              <a:t>and Dec</a:t>
            </a:r>
            <a:r>
              <a:rPr lang="en-US" altLang="ja-JP" sz="2400" dirty="0"/>
              <a:t>. of </a:t>
            </a:r>
            <a:r>
              <a:rPr lang="en-US" altLang="ja-JP" sz="2400" dirty="0" smtClean="0"/>
              <a:t>2013 (e+ beam line construction in Nov.)</a:t>
            </a:r>
          </a:p>
          <a:p>
            <a:pPr lvl="1"/>
            <a:r>
              <a:rPr lang="en-US" altLang="ja-JP" sz="2400" dirty="0" smtClean="0"/>
              <a:t>Apr</a:t>
            </a:r>
            <a:r>
              <a:rPr lang="en-US" altLang="ja-JP" sz="2400" dirty="0"/>
              <a:t>. ~ </a:t>
            </a:r>
            <a:r>
              <a:rPr lang="en-US" altLang="ja-JP" sz="2400" dirty="0" smtClean="0"/>
              <a:t>Jun</a:t>
            </a:r>
            <a:r>
              <a:rPr lang="en-US" altLang="ja-JP" sz="2400" dirty="0"/>
              <a:t>. of </a:t>
            </a:r>
            <a:r>
              <a:rPr lang="en-US" altLang="ja-JP" sz="2400" dirty="0" smtClean="0"/>
              <a:t>2014</a:t>
            </a:r>
          </a:p>
          <a:p>
            <a:pPr lvl="1"/>
            <a:r>
              <a:rPr lang="en-US" altLang="ja-JP" sz="2400" dirty="0" smtClean="0"/>
              <a:t>Oct</a:t>
            </a:r>
            <a:r>
              <a:rPr lang="en-US" altLang="ja-JP" sz="2400" dirty="0"/>
              <a:t>. ~ Dec. of </a:t>
            </a:r>
            <a:r>
              <a:rPr lang="en-US" altLang="ja-JP" sz="2400" dirty="0" smtClean="0"/>
              <a:t>2014</a:t>
            </a:r>
          </a:p>
          <a:p>
            <a:pPr lvl="1"/>
            <a:r>
              <a:rPr lang="en-US" altLang="ja-JP" sz="2400" dirty="0" smtClean="0"/>
              <a:t>Commissioning (Jan.-Mar. of 2015) was canceled. (operation budget)</a:t>
            </a:r>
            <a:endParaRPr lang="en-US" altLang="ja-JP" sz="2400" dirty="0"/>
          </a:p>
          <a:p>
            <a:pPr lvl="1"/>
            <a:endParaRPr lang="en-US" altLang="ja-JP" sz="2400" dirty="0" smtClean="0"/>
          </a:p>
          <a:p>
            <a:pPr lvl="1"/>
            <a:r>
              <a:rPr lang="en-US" altLang="ja-JP" sz="2400" dirty="0" smtClean="0"/>
              <a:t>Day shift: beam line construction, laser tuning</a:t>
            </a:r>
          </a:p>
          <a:p>
            <a:pPr lvl="1"/>
            <a:r>
              <a:rPr lang="en-US" altLang="ja-JP" sz="2400" dirty="0" smtClean="0"/>
              <a:t>Evening shift: beam study</a:t>
            </a:r>
          </a:p>
          <a:p>
            <a:pPr lvl="1"/>
            <a:r>
              <a:rPr lang="en-US" altLang="ja-JP" sz="2400" dirty="0" smtClean="0"/>
              <a:t>Early morning shift: beam study, rf conditioning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76BE7C-F35E-4502-9C71-A052E88842E9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4812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878" y="317976"/>
            <a:ext cx="6008817" cy="478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タイトル 1"/>
          <p:cNvSpPr>
            <a:spLocks noGrp="1"/>
          </p:cNvSpPr>
          <p:nvPr>
            <p:ph type="title"/>
          </p:nvPr>
        </p:nvSpPr>
        <p:spPr>
          <a:xfrm>
            <a:off x="1177925" y="-26988"/>
            <a:ext cx="6418263" cy="431801"/>
          </a:xfrm>
          <a:solidFill>
            <a:schemeClr val="tx1"/>
          </a:solidFill>
        </p:spPr>
        <p:txBody>
          <a:bodyPr/>
          <a:lstStyle/>
          <a:p>
            <a:r>
              <a:rPr lang="en-US" altLang="ja-JP" smtClean="0">
                <a:solidFill>
                  <a:schemeClr val="bg1"/>
                </a:solidFill>
              </a:rPr>
              <a:t>Charge history</a:t>
            </a:r>
            <a:endParaRPr lang="ja-JP" altLang="en-US" smtClean="0">
              <a:solidFill>
                <a:schemeClr val="bg1"/>
              </a:solidFill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2218556" y="1484784"/>
            <a:ext cx="4945732" cy="0"/>
          </a:xfrm>
          <a:prstGeom prst="line">
            <a:avLst/>
          </a:prstGeom>
          <a:ln w="635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円/楕円 1"/>
          <p:cNvSpPr/>
          <p:nvPr/>
        </p:nvSpPr>
        <p:spPr>
          <a:xfrm>
            <a:off x="3060650" y="980728"/>
            <a:ext cx="503238" cy="358775"/>
          </a:xfrm>
          <a:prstGeom prst="ellipse">
            <a:avLst/>
          </a:prstGeom>
          <a:solidFill>
            <a:schemeClr val="accent6">
              <a:lumMod val="40000"/>
              <a:lumOff val="6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368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8" y="5078413"/>
            <a:ext cx="5810250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矢印コネクタ 4"/>
          <p:cNvCxnSpPr>
            <a:endCxn id="2" idx="7"/>
          </p:cNvCxnSpPr>
          <p:nvPr/>
        </p:nvCxnSpPr>
        <p:spPr>
          <a:xfrm flipH="1">
            <a:off x="3490191" y="808484"/>
            <a:ext cx="1010621" cy="22478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2" name="テキスト ボックス 7"/>
          <p:cNvSpPr txBox="1">
            <a:spLocks noChangeArrowheads="1"/>
          </p:cNvSpPr>
          <p:nvPr/>
        </p:nvSpPr>
        <p:spPr bwMode="auto">
          <a:xfrm>
            <a:off x="4552070" y="2348880"/>
            <a:ext cx="1224136" cy="461665"/>
          </a:xfrm>
          <a:prstGeom prst="rect">
            <a:avLst/>
          </a:prstGeom>
          <a:solidFill>
            <a:schemeClr val="tx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smtClean="0">
                <a:solidFill>
                  <a:srgbClr val="0000FF"/>
                </a:solidFill>
              </a:rPr>
              <a:t>0.75 </a:t>
            </a:r>
            <a:r>
              <a:rPr lang="en-US" altLang="ja-JP" sz="2400" dirty="0">
                <a:solidFill>
                  <a:srgbClr val="0000FF"/>
                </a:solidFill>
              </a:rPr>
              <a:t>nC</a:t>
            </a:r>
            <a:endParaRPr lang="ja-JP" altLang="en-US" sz="2400" dirty="0">
              <a:solidFill>
                <a:srgbClr val="0000FF"/>
              </a:solidFill>
            </a:endParaRPr>
          </a:p>
        </p:txBody>
      </p:sp>
      <p:cxnSp>
        <p:nvCxnSpPr>
          <p:cNvPr id="11" name="直線矢印コネクタ 10"/>
          <p:cNvCxnSpPr>
            <a:stCxn id="36872" idx="2"/>
          </p:cNvCxnSpPr>
          <p:nvPr/>
        </p:nvCxnSpPr>
        <p:spPr>
          <a:xfrm>
            <a:off x="5164138" y="2810545"/>
            <a:ext cx="1208062" cy="1266527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4" name="テキスト ボックス 7"/>
          <p:cNvSpPr txBox="1">
            <a:spLocks noChangeArrowheads="1"/>
          </p:cNvSpPr>
          <p:nvPr/>
        </p:nvSpPr>
        <p:spPr bwMode="auto">
          <a:xfrm>
            <a:off x="3995738" y="590550"/>
            <a:ext cx="1168400" cy="461963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bg1"/>
                </a:solidFill>
              </a:rPr>
              <a:t>5.6 nC</a:t>
            </a:r>
            <a:endParaRPr lang="ja-JP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762000"/>
          </a:xfrm>
        </p:spPr>
        <p:txBody>
          <a:bodyPr/>
          <a:lstStyle/>
          <a:p>
            <a:r>
              <a:rPr kumimoji="1" lang="en-US" altLang="ja-JP" dirty="0" smtClean="0"/>
              <a:t>Bunch charge from rf gun in last Dec.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76BE7C-F35E-4502-9C71-A052E88842E9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  <p:pic>
        <p:nvPicPr>
          <p:cNvPr id="1085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6984776" cy="540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矢印コネクタ 5"/>
          <p:cNvCxnSpPr/>
          <p:nvPr/>
        </p:nvCxnSpPr>
        <p:spPr>
          <a:xfrm>
            <a:off x="4139952" y="2348880"/>
            <a:ext cx="1440160" cy="0"/>
          </a:xfrm>
          <a:prstGeom prst="straightConnector1">
            <a:avLst/>
          </a:prstGeom>
          <a:ln w="508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4211960" y="1874441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0000FF"/>
                </a:solidFill>
              </a:rPr>
              <a:t>1 week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6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362744"/>
            <a:ext cx="7772400" cy="762000"/>
          </a:xfrm>
        </p:spPr>
        <p:txBody>
          <a:bodyPr/>
          <a:lstStyle/>
          <a:p>
            <a:r>
              <a:rPr kumimoji="1" lang="en-US" altLang="ja-JP" dirty="0" smtClean="0"/>
              <a:t>Beam orbit example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76BE7C-F35E-4502-9C71-A052E88842E9}" type="slidenum">
              <a:rPr lang="en-US" altLang="ja-JP" smtClean="0"/>
              <a:pPr>
                <a:defRPr/>
              </a:pPr>
              <a:t>17</a:t>
            </a:fld>
            <a:endParaRPr lang="en-US" altLang="ja-JP"/>
          </a:p>
        </p:txBody>
      </p:sp>
      <p:pic>
        <p:nvPicPr>
          <p:cNvPr id="6" name="Picture 2" descr="../../opelog2/php/upload/uploadfile/2014-10/24/20141024-16171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86" y="3181672"/>
            <a:ext cx="7639428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4716016" y="3356992"/>
            <a:ext cx="2592288" cy="3456384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7244" y="3924144"/>
            <a:ext cx="792088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chemeClr val="bg1"/>
                </a:solidFill>
              </a:rPr>
              <a:t>x (mm)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1880" y="4941168"/>
            <a:ext cx="792088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chemeClr val="bg1"/>
                </a:solidFill>
              </a:rPr>
              <a:t>y (mm)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5898758"/>
            <a:ext cx="792088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chemeClr val="bg1"/>
                </a:solidFill>
              </a:rPr>
              <a:t>I (nC)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 bwMode="auto">
          <a:xfrm>
            <a:off x="106933" y="1052513"/>
            <a:ext cx="892956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ja-JP" sz="2400" kern="0" dirty="0" smtClean="0"/>
              <a:t>During commissioning, 3T gun continuously provides e- beam for PF ring (top-up).</a:t>
            </a:r>
          </a:p>
          <a:p>
            <a:r>
              <a:rPr lang="en-US" altLang="ja-JP" sz="2400" kern="0" dirty="0" smtClean="0"/>
              <a:t>Full Linac study can be conducted in Wednesday.</a:t>
            </a:r>
          </a:p>
          <a:p>
            <a:r>
              <a:rPr lang="en-US" altLang="ja-JP" sz="2400" kern="0" dirty="0" smtClean="0"/>
              <a:t>PF dedicated magnet settings are used in Sector3 - Sector5</a:t>
            </a:r>
          </a:p>
          <a:p>
            <a:r>
              <a:rPr lang="en-US" altLang="ja-JP" sz="2400" kern="0" dirty="0" smtClean="0"/>
              <a:t>RF </a:t>
            </a:r>
            <a:r>
              <a:rPr lang="en-US" altLang="ja-JP" sz="2400" kern="0" dirty="0" smtClean="0">
                <a:latin typeface="Symbol" panose="05050102010706020507" pitchFamily="18" charset="2"/>
              </a:rPr>
              <a:t>F</a:t>
            </a:r>
            <a:r>
              <a:rPr lang="en-US" altLang="ja-JP" sz="2400" kern="0" dirty="0" smtClean="0"/>
              <a:t> can switched in pulse-by-pulse (LLRF </a:t>
            </a:r>
            <a:r>
              <a:rPr lang="en-US" altLang="ja-JP" sz="2400" kern="0" dirty="0" smtClean="0">
                <a:latin typeface="Symbol" panose="05050102010706020507" pitchFamily="18" charset="2"/>
              </a:rPr>
              <a:t>F</a:t>
            </a:r>
            <a:r>
              <a:rPr lang="en-US" altLang="ja-JP" sz="2400" kern="0" dirty="0" smtClean="0"/>
              <a:t> control)</a:t>
            </a:r>
            <a:endParaRPr lang="ja-JP" altLang="en-US" sz="2400" kern="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283968" y="6474822"/>
            <a:ext cx="792088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solidFill>
                  <a:schemeClr val="bg1"/>
                </a:solidFill>
              </a:rPr>
              <a:t>3T gun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5076056" y="2708920"/>
            <a:ext cx="0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827584" y="6478131"/>
            <a:ext cx="1008112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solidFill>
                  <a:schemeClr val="bg1"/>
                </a:solidFill>
              </a:rPr>
              <a:t>A1 rf gun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4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タイトル 1"/>
          <p:cNvSpPr>
            <a:spLocks noGrp="1"/>
          </p:cNvSpPr>
          <p:nvPr>
            <p:ph type="title"/>
          </p:nvPr>
        </p:nvSpPr>
        <p:spPr>
          <a:xfrm>
            <a:off x="685800" y="404813"/>
            <a:ext cx="7772400" cy="762000"/>
          </a:xfrm>
        </p:spPr>
        <p:txBody>
          <a:bodyPr/>
          <a:lstStyle/>
          <a:p>
            <a:r>
              <a:rPr lang="en-US" altLang="ja-JP" smtClean="0"/>
              <a:t>Typical beam charge stability</a:t>
            </a:r>
            <a:endParaRPr lang="ja-JP" altLang="en-US" smtClean="0"/>
          </a:p>
        </p:txBody>
      </p:sp>
      <p:sp>
        <p:nvSpPr>
          <p:cNvPr id="37891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F3F9D41-3D03-4C87-B79E-760A7B4113B9}" type="slidenum">
              <a:rPr lang="en-US" altLang="ja-JP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ja-JP" sz="1400" smtClean="0"/>
          </a:p>
        </p:txBody>
      </p:sp>
      <p:pic>
        <p:nvPicPr>
          <p:cNvPr id="37892" name="Picture 2" descr="C:\ftp\20131110-193333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268413"/>
            <a:ext cx="7562850" cy="3857625"/>
          </a:xfrm>
          <a:noFill/>
        </p:spPr>
      </p:pic>
      <p:graphicFrame>
        <p:nvGraphicFramePr>
          <p:cNvPr id="37893" name="オブジェクト 4"/>
          <p:cNvGraphicFramePr>
            <a:graphicFrameLocks noChangeAspect="1"/>
          </p:cNvGraphicFramePr>
          <p:nvPr/>
        </p:nvGraphicFramePr>
        <p:xfrm>
          <a:off x="4284663" y="3284538"/>
          <a:ext cx="5003800" cy="349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35" name="ｸﾞﾗﾌ" r:id="rId4" imgW="4165600" imgH="2908300" progId="Origin50.Graph">
                  <p:embed/>
                </p:oleObj>
              </mc:Choice>
              <mc:Fallback>
                <p:oleObj name="ｸﾞﾗﾌ" r:id="rId4" imgW="4165600" imgH="29083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3284538"/>
                        <a:ext cx="5003800" cy="34956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直線矢印コネクタ 6"/>
          <p:cNvCxnSpPr/>
          <p:nvPr/>
        </p:nvCxnSpPr>
        <p:spPr>
          <a:xfrm>
            <a:off x="611188" y="3197225"/>
            <a:ext cx="6913562" cy="0"/>
          </a:xfrm>
          <a:prstGeom prst="straightConnector1">
            <a:avLst/>
          </a:prstGeom>
          <a:ln w="508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コンテンツ プレースホルダー 2"/>
          <p:cNvSpPr txBox="1">
            <a:spLocks/>
          </p:cNvSpPr>
          <p:nvPr/>
        </p:nvSpPr>
        <p:spPr bwMode="auto">
          <a:xfrm>
            <a:off x="1619250" y="3357563"/>
            <a:ext cx="1368425" cy="576262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ja-JP" kern="0" dirty="0" smtClean="0">
                <a:solidFill>
                  <a:schemeClr val="bg1"/>
                </a:solidFill>
              </a:rPr>
              <a:t>1 hour</a:t>
            </a:r>
            <a:endParaRPr lang="ja-JP" altLang="en-US" kern="0" dirty="0"/>
          </a:p>
        </p:txBody>
      </p:sp>
      <p:sp>
        <p:nvSpPr>
          <p:cNvPr id="9" name="テキスト ボックス 12"/>
          <p:cNvSpPr txBox="1">
            <a:spLocks noChangeArrowheads="1"/>
          </p:cNvSpPr>
          <p:nvPr/>
        </p:nvSpPr>
        <p:spPr bwMode="auto">
          <a:xfrm>
            <a:off x="179388" y="5548313"/>
            <a:ext cx="3968750" cy="9540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 err="1" smtClean="0">
                <a:latin typeface="Symbol" panose="05050102010706020507" pitchFamily="18" charset="2"/>
                <a:ea typeface="ＤＦＰ太丸ゴシック体"/>
                <a:cs typeface="ＤＦＰ太丸ゴシック体"/>
              </a:rPr>
              <a:t>s</a:t>
            </a:r>
            <a:r>
              <a:rPr lang="en-US" altLang="ja-JP" sz="1400" dirty="0" err="1" smtClean="0">
                <a:latin typeface="+mj-lt"/>
                <a:ea typeface="ＤＦＰ太丸ゴシック体"/>
                <a:cs typeface="ＤＦＰ太丸ゴシック体"/>
              </a:rPr>
              <a:t>I</a:t>
            </a:r>
            <a:r>
              <a:rPr lang="en-US" altLang="ja-JP" sz="2800" dirty="0" smtClean="0">
                <a:latin typeface="+mj-lt"/>
                <a:ea typeface="ＤＦＰ太丸ゴシック体"/>
                <a:cs typeface="ＤＦＰ太丸ゴシック体"/>
              </a:rPr>
              <a:t>: 10% ~ 20%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ea typeface="ＤＦＰ太丸ゴシック体"/>
                <a:cs typeface="ＤＦＰ太丸ゴシック体"/>
              </a:rPr>
              <a:t>~ </a:t>
            </a:r>
            <a:r>
              <a:rPr lang="en-US" altLang="ja-JP" sz="2800" dirty="0" smtClean="0">
                <a:latin typeface="+mj-lt"/>
                <a:ea typeface="ＤＦＰ太丸ゴシック体"/>
                <a:cs typeface="ＤＦＰ太丸ゴシック体"/>
              </a:rPr>
              <a:t>2.5% (KEKB operation)</a:t>
            </a:r>
            <a:endParaRPr lang="ja-JP" altLang="en-US" sz="2800" dirty="0" smtClean="0">
              <a:latin typeface="+mj-lt"/>
              <a:ea typeface="ＤＦＰ太丸ゴシック体"/>
              <a:cs typeface="ＤＦＰ太丸ゴシック体"/>
            </a:endParaRPr>
          </a:p>
        </p:txBody>
      </p:sp>
    </p:spTree>
    <p:extLst>
      <p:ext uri="{BB962C8B-B14F-4D97-AF65-F5344CB8AC3E}">
        <p14:creationId xmlns:p14="http://schemas.microsoft.com/office/powerpoint/2010/main" val="30084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362744"/>
            <a:ext cx="7772400" cy="762000"/>
          </a:xfrm>
        </p:spPr>
        <p:txBody>
          <a:bodyPr/>
          <a:lstStyle/>
          <a:p>
            <a:r>
              <a:rPr kumimoji="1" lang="en-US" altLang="ja-JP" dirty="0" smtClean="0"/>
              <a:t>Bunch charge and laser power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76BE7C-F35E-4502-9C71-A052E88842E9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  <p:pic>
        <p:nvPicPr>
          <p:cNvPr id="5" name="コンテンツ プレースホルダー 4" descr="スクリーンショット 2014-10-23 19.24.2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715" y="2060848"/>
            <a:ext cx="6018570" cy="4495800"/>
          </a:xfrm>
          <a:prstGeom prst="rect">
            <a:avLst/>
          </a:prstGeom>
        </p:spPr>
      </p:pic>
      <p:sp>
        <p:nvSpPr>
          <p:cNvPr id="6" name="コンテンツ プレースホルダー 2"/>
          <p:cNvSpPr txBox="1">
            <a:spLocks/>
          </p:cNvSpPr>
          <p:nvPr/>
        </p:nvSpPr>
        <p:spPr bwMode="auto">
          <a:xfrm>
            <a:off x="3059832" y="6265912"/>
            <a:ext cx="3384376" cy="288032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altLang="ja-JP" sz="1600" kern="0" dirty="0" smtClean="0">
                <a:solidFill>
                  <a:schemeClr val="bg1"/>
                </a:solidFill>
              </a:rPr>
              <a:t>Laser power (Arb. Units)</a:t>
            </a:r>
            <a:endParaRPr lang="ja-JP" altLang="en-US" sz="1600" kern="0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 bwMode="auto">
          <a:xfrm rot="-5400000">
            <a:off x="899592" y="4033664"/>
            <a:ext cx="1800200" cy="36004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altLang="ja-JP" sz="1600" kern="0" dirty="0" smtClean="0">
                <a:solidFill>
                  <a:schemeClr val="bg1"/>
                </a:solidFill>
              </a:rPr>
              <a:t>Bunch charge (nC)</a:t>
            </a:r>
            <a:endParaRPr lang="ja-JP" altLang="en-US" sz="1600" kern="0" dirty="0"/>
          </a:p>
        </p:txBody>
      </p:sp>
      <p:sp>
        <p:nvSpPr>
          <p:cNvPr id="8" name="コンテンツ プレースホルダー 6"/>
          <p:cNvSpPr txBox="1">
            <a:spLocks/>
          </p:cNvSpPr>
          <p:nvPr/>
        </p:nvSpPr>
        <p:spPr bwMode="auto">
          <a:xfrm>
            <a:off x="28575" y="981075"/>
            <a:ext cx="9048750" cy="107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ja-JP" sz="2400" kern="0" dirty="0" smtClean="0"/>
              <a:t>Bunch charge (1</a:t>
            </a:r>
            <a:r>
              <a:rPr lang="en-US" altLang="ja-JP" sz="2400" kern="0" baseline="30000" dirty="0" smtClean="0"/>
              <a:t>st</a:t>
            </a:r>
            <a:r>
              <a:rPr lang="en-US" altLang="ja-JP" sz="2400" kern="0" dirty="0" smtClean="0"/>
              <a:t> BPM) as a function of laser power.</a:t>
            </a:r>
          </a:p>
          <a:p>
            <a:pPr>
              <a:defRPr/>
            </a:pPr>
            <a:r>
              <a:rPr lang="en-US" altLang="ja-JP" sz="2400" kern="0" dirty="0" smtClean="0"/>
              <a:t>Clear correlation between them</a:t>
            </a:r>
          </a:p>
        </p:txBody>
      </p:sp>
    </p:spTree>
    <p:extLst>
      <p:ext uri="{BB962C8B-B14F-4D97-AF65-F5344CB8AC3E}">
        <p14:creationId xmlns:p14="http://schemas.microsoft.com/office/powerpoint/2010/main" val="238145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685800" y="866800"/>
            <a:ext cx="7772400" cy="762000"/>
          </a:xfrm>
        </p:spPr>
        <p:txBody>
          <a:bodyPr/>
          <a:lstStyle/>
          <a:p>
            <a:r>
              <a:rPr lang="en-US" altLang="ja-JP" dirty="0" smtClean="0"/>
              <a:t>Contents</a:t>
            </a:r>
            <a:endParaRPr lang="ja-JP" altLang="en-US" dirty="0" smtClean="0"/>
          </a:p>
        </p:txBody>
      </p:sp>
      <p:sp>
        <p:nvSpPr>
          <p:cNvPr id="409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8214" y="2133203"/>
            <a:ext cx="8350250" cy="3744069"/>
          </a:xfrm>
        </p:spPr>
        <p:txBody>
          <a:bodyPr/>
          <a:lstStyle/>
          <a:p>
            <a:pPr marL="514350" indent="-514350">
              <a:buFont typeface="Times New Roman" pitchFamily="18" charset="0"/>
              <a:buAutoNum type="arabicPeriod"/>
            </a:pPr>
            <a:r>
              <a:rPr lang="en-US" altLang="ja-JP" dirty="0" smtClean="0"/>
              <a:t>Injector upgrade overview</a:t>
            </a:r>
            <a:endParaRPr lang="en-US" altLang="ja-JP" dirty="0"/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en-US" altLang="ja-JP" dirty="0" smtClean="0"/>
              <a:t>Energy spread/low emittance preservation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en-US" altLang="ja-JP" dirty="0" smtClean="0"/>
              <a:t>Simultaneous top-up for 4-rings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en-US" altLang="ja-JP" dirty="0" smtClean="0"/>
              <a:t>Progress of injector commissioning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en-US" altLang="ja-JP" dirty="0" smtClean="0"/>
              <a:t>Issues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en-US" altLang="ja-JP" dirty="0" smtClean="0"/>
              <a:t>Summary</a:t>
            </a:r>
            <a:r>
              <a:rPr lang="ja-JP" altLang="en-US" dirty="0"/>
              <a:t> </a:t>
            </a:r>
            <a:r>
              <a:rPr lang="en-US" altLang="ja-JP" dirty="0" smtClean="0"/>
              <a:t>and plan</a:t>
            </a:r>
          </a:p>
          <a:p>
            <a:pPr marL="514350" indent="-514350">
              <a:buFont typeface="Times New Roman" pitchFamily="18" charset="0"/>
              <a:buAutoNum type="arabicPeriod"/>
            </a:pPr>
            <a:endParaRPr lang="ja-JP" altLang="en-US" dirty="0" smtClean="0"/>
          </a:p>
        </p:txBody>
      </p:sp>
      <p:sp>
        <p:nvSpPr>
          <p:cNvPr id="4100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D07F01C-08CF-4514-8B77-76918382A690}" type="slidenum">
              <a:rPr lang="en-US" altLang="ja-JP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ja-JP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62744"/>
            <a:ext cx="9144000" cy="762000"/>
          </a:xfrm>
        </p:spPr>
        <p:txBody>
          <a:bodyPr/>
          <a:lstStyle/>
          <a:p>
            <a:r>
              <a:rPr kumimoji="1" lang="en-US" altLang="ja-JP" sz="4000" dirty="0" smtClean="0"/>
              <a:t>Bunch charge fluctuation</a:t>
            </a:r>
            <a:endParaRPr kumimoji="1" lang="ja-JP" altLang="en-US" sz="4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76BE7C-F35E-4502-9C71-A052E88842E9}" type="slidenum">
              <a:rPr lang="en-US" altLang="ja-JP" smtClean="0"/>
              <a:pPr>
                <a:defRPr/>
              </a:pPr>
              <a:t>20</a:t>
            </a:fld>
            <a:endParaRPr lang="en-US" altLang="ja-JP"/>
          </a:p>
        </p:txBody>
      </p:sp>
      <p:pic>
        <p:nvPicPr>
          <p:cNvPr id="1095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328" y="2317576"/>
            <a:ext cx="590534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コンテンツ プレースホルダー 6"/>
          <p:cNvSpPr txBox="1">
            <a:spLocks/>
          </p:cNvSpPr>
          <p:nvPr/>
        </p:nvSpPr>
        <p:spPr bwMode="auto">
          <a:xfrm>
            <a:off x="28575" y="1125091"/>
            <a:ext cx="9223945" cy="107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ja-JP" sz="2400" kern="0" dirty="0" smtClean="0"/>
              <a:t>Bunch charge fluctuation as a function of bunch charge (2D histogram)</a:t>
            </a:r>
          </a:p>
          <a:p>
            <a:pPr>
              <a:defRPr/>
            </a:pPr>
            <a:r>
              <a:rPr lang="en-US" altLang="ja-JP" sz="2400" kern="0" dirty="0" smtClean="0"/>
              <a:t>Oct. of 2013 – Dec. of 2014</a:t>
            </a:r>
          </a:p>
          <a:p>
            <a:pPr>
              <a:defRPr/>
            </a:pPr>
            <a:endParaRPr lang="en-US" altLang="ja-JP" sz="2400" kern="0" dirty="0" smtClean="0"/>
          </a:p>
        </p:txBody>
      </p:sp>
      <p:sp>
        <p:nvSpPr>
          <p:cNvPr id="3" name="円/楕円 2"/>
          <p:cNvSpPr/>
          <p:nvPr/>
        </p:nvSpPr>
        <p:spPr>
          <a:xfrm>
            <a:off x="3003726" y="6061492"/>
            <a:ext cx="144016" cy="1440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コンテンツ プレースホルダー 6"/>
          <p:cNvSpPr txBox="1">
            <a:spLocks/>
          </p:cNvSpPr>
          <p:nvPr/>
        </p:nvSpPr>
        <p:spPr bwMode="auto">
          <a:xfrm>
            <a:off x="467544" y="5791548"/>
            <a:ext cx="1519090" cy="661787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ja-JP" sz="2000" kern="0" dirty="0" smtClean="0">
                <a:solidFill>
                  <a:srgbClr val="FF0000"/>
                </a:solidFill>
              </a:rPr>
              <a:t>Requirement for Phase-I</a:t>
            </a:r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1986634" y="6061492"/>
            <a:ext cx="929182" cy="7200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10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タイトル 1"/>
          <p:cNvSpPr>
            <a:spLocks noGrp="1"/>
          </p:cNvSpPr>
          <p:nvPr>
            <p:ph type="title"/>
          </p:nvPr>
        </p:nvSpPr>
        <p:spPr>
          <a:xfrm>
            <a:off x="685800" y="343694"/>
            <a:ext cx="7772400" cy="762000"/>
          </a:xfrm>
        </p:spPr>
        <p:txBody>
          <a:bodyPr/>
          <a:lstStyle/>
          <a:p>
            <a:r>
              <a:rPr lang="en-US" altLang="ja-JP" dirty="0" smtClean="0"/>
              <a:t>Beam diagnostics</a:t>
            </a:r>
            <a:endParaRPr lang="ja-JP" altLang="en-US" dirty="0" smtClean="0"/>
          </a:p>
        </p:txBody>
      </p:sp>
      <p:sp>
        <p:nvSpPr>
          <p:cNvPr id="3379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838299"/>
            <a:ext cx="9144000" cy="4606925"/>
          </a:xfrm>
        </p:spPr>
        <p:txBody>
          <a:bodyPr/>
          <a:lstStyle/>
          <a:p>
            <a:r>
              <a:rPr lang="en-US" altLang="ja-JP" sz="2000" dirty="0" smtClean="0"/>
              <a:t>Beam position measurement</a:t>
            </a:r>
          </a:p>
          <a:p>
            <a:pPr lvl="1"/>
            <a:r>
              <a:rPr lang="en-US" altLang="ja-JP" sz="2000" dirty="0" smtClean="0"/>
              <a:t>BPMs x 90 (strip-line type electrodes)</a:t>
            </a:r>
          </a:p>
          <a:p>
            <a:r>
              <a:rPr lang="en-US" altLang="ja-JP" sz="2000" dirty="0" smtClean="0"/>
              <a:t>Beam profile/Emittance measurement</a:t>
            </a:r>
          </a:p>
          <a:p>
            <a:pPr lvl="1"/>
            <a:r>
              <a:rPr lang="en-US" altLang="ja-JP" sz="2000" dirty="0" smtClean="0"/>
              <a:t>Fluorescent screen monitors x100</a:t>
            </a:r>
          </a:p>
          <a:p>
            <a:pPr lvl="1"/>
            <a:r>
              <a:rPr lang="en-US" altLang="ja-JP" sz="2000" dirty="0" smtClean="0"/>
              <a:t>Single wire scanner x1</a:t>
            </a:r>
          </a:p>
          <a:p>
            <a:pPr lvl="1"/>
            <a:r>
              <a:rPr lang="en-US" altLang="ja-JP" sz="2000" dirty="0" smtClean="0"/>
              <a:t>Multiple wire scanner x5</a:t>
            </a:r>
          </a:p>
          <a:p>
            <a:r>
              <a:rPr lang="en-US" altLang="ja-JP" sz="2000" dirty="0" smtClean="0"/>
              <a:t>Bunch length measurement</a:t>
            </a:r>
          </a:p>
          <a:p>
            <a:pPr lvl="1"/>
            <a:r>
              <a:rPr lang="en-US" altLang="ja-JP" sz="2000" dirty="0" smtClean="0"/>
              <a:t>Streak camera x3</a:t>
            </a:r>
          </a:p>
        </p:txBody>
      </p:sp>
      <p:sp>
        <p:nvSpPr>
          <p:cNvPr id="33796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E12E12C-6482-44CE-999B-39978DF410A3}" type="slidenum">
              <a:rPr lang="en-US" altLang="ja-JP" sz="1400" smtClean="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ja-JP" sz="1400" smtClean="0"/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47707"/>
            <a:ext cx="6912768" cy="303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6" y="2947918"/>
            <a:ext cx="4765968" cy="334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24944"/>
            <a:ext cx="4779228" cy="3353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362744"/>
            <a:ext cx="7772400" cy="762000"/>
          </a:xfrm>
        </p:spPr>
        <p:txBody>
          <a:bodyPr/>
          <a:lstStyle/>
          <a:p>
            <a:r>
              <a:rPr lang="en-US" altLang="ja-JP" dirty="0" smtClean="0"/>
              <a:t>Emittance measurement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76BE7C-F35E-4502-9C71-A052E88842E9}" type="slidenum">
              <a:rPr lang="en-US" altLang="ja-JP" smtClean="0"/>
              <a:pPr>
                <a:defRPr/>
              </a:pPr>
              <a:t>22</a:t>
            </a:fld>
            <a:endParaRPr lang="en-US" altLang="ja-JP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 bwMode="auto">
          <a:xfrm>
            <a:off x="0" y="1124744"/>
            <a:ext cx="91440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ja-JP" sz="2000" kern="0" dirty="0" smtClean="0"/>
              <a:t>Emittance as function of bunch charge (drop the results w/ large error )</a:t>
            </a:r>
          </a:p>
          <a:p>
            <a:r>
              <a:rPr lang="en-US" altLang="ja-JP" sz="2000" kern="0" dirty="0" smtClean="0"/>
              <a:t>Small bunch charge (&lt; 1 nC) shows good emittance at injector section.</a:t>
            </a:r>
          </a:p>
          <a:p>
            <a:pPr lvl="1"/>
            <a:r>
              <a:rPr lang="en-US" altLang="ja-JP" sz="2000" kern="0" dirty="0" smtClean="0"/>
              <a:t>&lt; 10 </a:t>
            </a:r>
            <a:r>
              <a:rPr lang="en-US" altLang="ja-JP" sz="2000" dirty="0"/>
              <a:t>mm</a:t>
            </a:r>
            <a:r>
              <a:rPr lang="en-US" altLang="ja-JP" sz="2000" dirty="0">
                <a:sym typeface="Symbol"/>
              </a:rPr>
              <a:t></a:t>
            </a:r>
            <a:r>
              <a:rPr lang="en-US" altLang="ja-JP" sz="2000" dirty="0"/>
              <a:t>mrad </a:t>
            </a:r>
            <a:r>
              <a:rPr lang="en-US" altLang="ja-JP" sz="2000" dirty="0" smtClean="0"/>
              <a:t>(Vertical), &lt; 15 </a:t>
            </a:r>
            <a:r>
              <a:rPr lang="en-US" altLang="ja-JP" sz="2000" dirty="0"/>
              <a:t>mm</a:t>
            </a:r>
            <a:r>
              <a:rPr lang="en-US" altLang="ja-JP" sz="2000" dirty="0">
                <a:sym typeface="Symbol"/>
              </a:rPr>
              <a:t></a:t>
            </a:r>
            <a:r>
              <a:rPr lang="en-US" altLang="ja-JP" sz="2000" dirty="0"/>
              <a:t>mrad </a:t>
            </a:r>
            <a:r>
              <a:rPr lang="en-US" altLang="ja-JP" sz="2000" dirty="0" smtClean="0"/>
              <a:t>(Horizontal)</a:t>
            </a:r>
          </a:p>
          <a:p>
            <a:r>
              <a:rPr lang="en-US" altLang="ja-JP" sz="2000" kern="0" dirty="0" smtClean="0"/>
              <a:t>Results at </a:t>
            </a:r>
            <a:r>
              <a:rPr lang="en-US" altLang="ja-JP" sz="2000" kern="0" dirty="0" err="1" smtClean="0"/>
              <a:t>SectorB</a:t>
            </a:r>
            <a:r>
              <a:rPr lang="en-US" altLang="ja-JP" sz="2000" kern="0" dirty="0" smtClean="0"/>
              <a:t> show larger emittance than our goal.</a:t>
            </a:r>
          </a:p>
        </p:txBody>
      </p:sp>
      <p:cxnSp>
        <p:nvCxnSpPr>
          <p:cNvPr id="9" name="直線コネクタ 8"/>
          <p:cNvCxnSpPr/>
          <p:nvPr/>
        </p:nvCxnSpPr>
        <p:spPr>
          <a:xfrm>
            <a:off x="899592" y="5254600"/>
            <a:ext cx="3240360" cy="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5220072" y="5576540"/>
            <a:ext cx="3240360" cy="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4355976" y="5106670"/>
            <a:ext cx="432048" cy="33855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solidFill>
                  <a:srgbClr val="0000FF"/>
                </a:solidFill>
              </a:rPr>
              <a:t>20</a:t>
            </a:r>
            <a:endParaRPr kumimoji="1" lang="ja-JP" altLang="en-US" sz="1600" dirty="0">
              <a:solidFill>
                <a:srgbClr val="0000FF"/>
              </a:solidFill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4139952" y="5254600"/>
            <a:ext cx="216024" cy="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4788024" y="5275947"/>
            <a:ext cx="432048" cy="300593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51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762000"/>
          </a:xfrm>
        </p:spPr>
        <p:txBody>
          <a:bodyPr/>
          <a:lstStyle/>
          <a:p>
            <a:r>
              <a:rPr kumimoji="1" lang="en-US" altLang="ja-JP" dirty="0" smtClean="0"/>
              <a:t>Offset Injection (experiment)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76BE7C-F35E-4502-9C71-A052E88842E9}" type="slidenum">
              <a:rPr lang="en-US" altLang="ja-JP" smtClean="0"/>
              <a:pPr>
                <a:defRPr/>
              </a:pPr>
              <a:t>23</a:t>
            </a:fld>
            <a:endParaRPr lang="en-US" altLang="ja-JP"/>
          </a:p>
        </p:txBody>
      </p:sp>
      <p:pic>
        <p:nvPicPr>
          <p:cNvPr id="880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3267"/>
            <a:ext cx="4551904" cy="31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144" y="3284984"/>
            <a:ext cx="4556600" cy="319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コンテンツ プレースホルダー 2"/>
          <p:cNvSpPr txBox="1">
            <a:spLocks/>
          </p:cNvSpPr>
          <p:nvPr/>
        </p:nvSpPr>
        <p:spPr bwMode="auto">
          <a:xfrm>
            <a:off x="0" y="980728"/>
            <a:ext cx="91440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ja-JP" sz="2400" kern="0" dirty="0" smtClean="0"/>
              <a:t>Feasibility of offset injection was studied w/ bunch charge of 0.3 nC.</a:t>
            </a:r>
          </a:p>
          <a:p>
            <a:r>
              <a:rPr lang="en-US" altLang="ja-JP" sz="2400" kern="0" dirty="0" smtClean="0"/>
              <a:t>Changing the excitation current of steering magnet at Unit-A4.</a:t>
            </a:r>
          </a:p>
          <a:p>
            <a:r>
              <a:rPr lang="en-US" altLang="ja-JP" sz="2400" kern="0" dirty="0" smtClean="0"/>
              <a:t>Emittance was measured multiple wire scanner at </a:t>
            </a:r>
            <a:r>
              <a:rPr lang="en-US" altLang="ja-JP" sz="2400" kern="0" dirty="0" err="1" smtClean="0"/>
              <a:t>SectorB</a:t>
            </a:r>
            <a:r>
              <a:rPr lang="en-US" altLang="ja-JP" sz="2400" kern="0" dirty="0" smtClean="0"/>
              <a:t> end.</a:t>
            </a:r>
          </a:p>
          <a:p>
            <a:r>
              <a:rPr lang="en-US" altLang="ja-JP" sz="2400" kern="0" dirty="0" smtClean="0"/>
              <a:t>We will conduct this measurement w/ various bunch charges.</a:t>
            </a:r>
          </a:p>
          <a:p>
            <a:endParaRPr lang="ja-JP" alt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307092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93" y="3718464"/>
            <a:ext cx="49815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タイトル 1"/>
          <p:cNvSpPr>
            <a:spLocks noGrp="1"/>
          </p:cNvSpPr>
          <p:nvPr>
            <p:ph type="title"/>
          </p:nvPr>
        </p:nvSpPr>
        <p:spPr>
          <a:xfrm>
            <a:off x="107950" y="290736"/>
            <a:ext cx="9036050" cy="762000"/>
          </a:xfrm>
        </p:spPr>
        <p:txBody>
          <a:bodyPr/>
          <a:lstStyle/>
          <a:p>
            <a:r>
              <a:rPr lang="en-US" altLang="ja-JP" sz="3200" dirty="0" smtClean="0"/>
              <a:t>Bunch compression at Unit-A1</a:t>
            </a:r>
            <a:endParaRPr lang="ja-JP" altLang="en-US" sz="3200" dirty="0" smtClean="0"/>
          </a:p>
        </p:txBody>
      </p:sp>
      <p:sp>
        <p:nvSpPr>
          <p:cNvPr id="40963" name="スライド番号プレースホル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225682B-2C6A-4E3D-B9D0-CAD6750FE056}" type="slidenum">
              <a:rPr lang="en-US" altLang="ja-JP" sz="1400" smtClean="0">
                <a:latin typeface="Times" charset="0"/>
                <a:ea typeface="Osaka"/>
                <a:cs typeface="Osaka"/>
              </a:rPr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ja-JP" sz="1400" smtClean="0">
              <a:latin typeface="Times" charset="0"/>
              <a:ea typeface="Osaka"/>
              <a:cs typeface="Osaka"/>
            </a:endParaRPr>
          </a:p>
        </p:txBody>
      </p:sp>
      <p:sp>
        <p:nvSpPr>
          <p:cNvPr id="5128" name="テキスト ボックス 12"/>
          <p:cNvSpPr txBox="1">
            <a:spLocks noChangeArrowheads="1"/>
          </p:cNvSpPr>
          <p:nvPr/>
        </p:nvSpPr>
        <p:spPr bwMode="auto">
          <a:xfrm>
            <a:off x="5364088" y="6290156"/>
            <a:ext cx="2906565" cy="52322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harcoal" charset="0"/>
                <a:ea typeface="ＤＦＰ太丸ゴシック体" pitchFamily="1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harcoal" charset="0"/>
                <a:ea typeface="ＤＦＰ太丸ゴシック体" pitchFamily="1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harcoal" charset="0"/>
                <a:ea typeface="ＤＦＰ太丸ゴシック体" pitchFamily="1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harcoal" charset="0"/>
                <a:ea typeface="ＤＦＰ太丸ゴシック体" pitchFamily="1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harcoal" charset="0"/>
                <a:ea typeface="ＤＦＰ太丸ゴシック体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harcoal" charset="0"/>
                <a:ea typeface="ＤＦＰ太丸ゴシック体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harcoal" charset="0"/>
                <a:ea typeface="ＤＦＰ太丸ゴシック体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harcoal" charset="0"/>
                <a:ea typeface="ＤＦＰ太丸ゴシック体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harcoal" charset="0"/>
                <a:ea typeface="ＤＦＰ太丸ゴシック体" pitchFamily="1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 smtClean="0">
                <a:latin typeface="+mj-lt"/>
              </a:rPr>
              <a:t>A1 RF </a:t>
            </a:r>
            <a:r>
              <a:rPr lang="en-US" altLang="ja-JP" sz="2800" dirty="0" smtClean="0">
                <a:latin typeface="Symbol" panose="05050102010706020507" pitchFamily="18" charset="2"/>
              </a:rPr>
              <a:t>F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latin typeface="+mj-lt"/>
              </a:rPr>
              <a:t>0°: 30 ps</a:t>
            </a:r>
            <a:endParaRPr lang="ja-JP" altLang="en-US" sz="2800" dirty="0">
              <a:latin typeface="+mj-lt"/>
            </a:endParaRPr>
          </a:p>
        </p:txBody>
      </p:sp>
      <p:sp>
        <p:nvSpPr>
          <p:cNvPr id="30728" name="テキスト ボックス 12"/>
          <p:cNvSpPr txBox="1">
            <a:spLocks noChangeArrowheads="1"/>
          </p:cNvSpPr>
          <p:nvPr/>
        </p:nvSpPr>
        <p:spPr bwMode="auto">
          <a:xfrm>
            <a:off x="5087333" y="3173993"/>
            <a:ext cx="3577676" cy="95410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 smtClean="0">
                <a:latin typeface="+mj-lt"/>
                <a:ea typeface="ＤＦＰ太丸ゴシック体"/>
                <a:cs typeface="ＤＦＰ太丸ゴシック体"/>
              </a:rPr>
              <a:t>w/o bunch compression</a:t>
            </a:r>
            <a:endParaRPr lang="ja-JP" altLang="en-US" sz="2800" dirty="0" smtClean="0">
              <a:latin typeface="+mj-lt"/>
              <a:ea typeface="ＤＦＰ太丸ゴシック体"/>
              <a:cs typeface="ＤＦＰ太丸ゴシック体"/>
            </a:endParaRPr>
          </a:p>
        </p:txBody>
      </p:sp>
      <p:cxnSp>
        <p:nvCxnSpPr>
          <p:cNvPr id="3" name="直線矢印コネクタ 2"/>
          <p:cNvCxnSpPr/>
          <p:nvPr/>
        </p:nvCxnSpPr>
        <p:spPr>
          <a:xfrm flipV="1">
            <a:off x="6646175" y="4083253"/>
            <a:ext cx="579350" cy="329"/>
          </a:xfrm>
          <a:prstGeom prst="straightConnector1">
            <a:avLst/>
          </a:prstGeom>
          <a:ln w="254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2"/>
          <p:cNvSpPr txBox="1">
            <a:spLocks noChangeArrowheads="1"/>
          </p:cNvSpPr>
          <p:nvPr/>
        </p:nvSpPr>
        <p:spPr bwMode="auto">
          <a:xfrm>
            <a:off x="5480932" y="3821643"/>
            <a:ext cx="9525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solidFill>
                  <a:schemeClr val="bg1"/>
                </a:solidFill>
                <a:latin typeface="+mj-lt"/>
                <a:ea typeface="ＤＦＰ太丸ゴシック体"/>
                <a:cs typeface="ＤＦＰ太丸ゴシック体"/>
              </a:rPr>
              <a:t>3</a:t>
            </a:r>
            <a:r>
              <a:rPr lang="en-US" altLang="ja-JP" sz="2800" dirty="0" smtClean="0">
                <a:solidFill>
                  <a:schemeClr val="bg1"/>
                </a:solidFill>
                <a:latin typeface="+mj-lt"/>
                <a:ea typeface="ＤＦＰ太丸ゴシック体"/>
                <a:cs typeface="ＤＦＰ太丸ゴシック体"/>
              </a:rPr>
              <a:t>0 ps</a:t>
            </a:r>
            <a:endParaRPr lang="ja-JP" altLang="en-US" sz="2800" dirty="0" smtClean="0">
              <a:solidFill>
                <a:schemeClr val="bg1"/>
              </a:solidFill>
              <a:latin typeface="+mj-lt"/>
              <a:ea typeface="ＤＦＰ太丸ゴシック体"/>
              <a:cs typeface="ＤＦＰ太丸ゴシック体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6649461" y="3769876"/>
            <a:ext cx="0" cy="2304256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7225525" y="3770127"/>
            <a:ext cx="0" cy="2285012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38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93" y="1328597"/>
            <a:ext cx="6409159" cy="174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正方形/長方形 13"/>
          <p:cNvSpPr/>
          <p:nvPr/>
        </p:nvSpPr>
        <p:spPr>
          <a:xfrm>
            <a:off x="2490787" y="1412776"/>
            <a:ext cx="1001093" cy="1512168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18"/>
          <p:cNvSpPr txBox="1">
            <a:spLocks noChangeArrowheads="1"/>
          </p:cNvSpPr>
          <p:nvPr/>
        </p:nvSpPr>
        <p:spPr bwMode="auto">
          <a:xfrm>
            <a:off x="2379995" y="876065"/>
            <a:ext cx="1223962" cy="4619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Chicane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" y="3697868"/>
            <a:ext cx="4171559" cy="256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テキスト ボックス 12"/>
          <p:cNvSpPr txBox="1">
            <a:spLocks noChangeArrowheads="1"/>
          </p:cNvSpPr>
          <p:nvPr/>
        </p:nvSpPr>
        <p:spPr bwMode="auto">
          <a:xfrm>
            <a:off x="1043608" y="3121149"/>
            <a:ext cx="1967205" cy="52322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 smtClean="0">
                <a:latin typeface="+mj-lt"/>
                <a:ea typeface="ＤＦＰ太丸ゴシック体"/>
                <a:cs typeface="ＤＦＰ太丸ゴシック体"/>
              </a:rPr>
              <a:t>Laser length</a:t>
            </a:r>
            <a:endParaRPr lang="ja-JP" altLang="en-US" sz="2800" dirty="0" smtClean="0">
              <a:latin typeface="+mj-lt"/>
              <a:ea typeface="ＤＦＰ太丸ゴシック体"/>
              <a:cs typeface="ＤＦＰ太丸ゴシック体"/>
            </a:endParaRPr>
          </a:p>
        </p:txBody>
      </p:sp>
      <p:cxnSp>
        <p:nvCxnSpPr>
          <p:cNvPr id="29" name="直線矢印コネクタ 28"/>
          <p:cNvCxnSpPr/>
          <p:nvPr/>
        </p:nvCxnSpPr>
        <p:spPr>
          <a:xfrm flipV="1">
            <a:off x="1688394" y="3933056"/>
            <a:ext cx="691601" cy="33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1691680" y="3789040"/>
            <a:ext cx="0" cy="23042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2392708" y="3789291"/>
            <a:ext cx="0" cy="22850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12"/>
          <p:cNvSpPr txBox="1">
            <a:spLocks noChangeArrowheads="1"/>
          </p:cNvSpPr>
          <p:nvPr/>
        </p:nvSpPr>
        <p:spPr bwMode="auto">
          <a:xfrm>
            <a:off x="683568" y="3769876"/>
            <a:ext cx="9525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latin typeface="+mj-lt"/>
                <a:ea typeface="ＤＦＰ太丸ゴシック体"/>
                <a:cs typeface="ＤＦＰ太丸ゴシック体"/>
              </a:rPr>
              <a:t>3</a:t>
            </a:r>
            <a:r>
              <a:rPr lang="en-US" altLang="ja-JP" sz="2800" dirty="0" smtClean="0">
                <a:latin typeface="+mj-lt"/>
                <a:ea typeface="ＤＦＰ太丸ゴシック体"/>
                <a:cs typeface="ＤＦＰ太丸ゴシック体"/>
              </a:rPr>
              <a:t>0 ps</a:t>
            </a:r>
            <a:endParaRPr lang="ja-JP" altLang="en-US" sz="2800" dirty="0" smtClean="0">
              <a:latin typeface="+mj-lt"/>
              <a:ea typeface="ＤＦＰ太丸ゴシック体"/>
              <a:cs typeface="ＤＦＰ太丸ゴシック体"/>
            </a:endParaRPr>
          </a:p>
        </p:txBody>
      </p:sp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142" y="3617233"/>
            <a:ext cx="4779416" cy="259079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5127" name="テキスト ボックス 11"/>
          <p:cNvSpPr txBox="1">
            <a:spLocks noChangeArrowheads="1"/>
          </p:cNvSpPr>
          <p:nvPr/>
        </p:nvSpPr>
        <p:spPr bwMode="auto">
          <a:xfrm>
            <a:off x="5269149" y="6214900"/>
            <a:ext cx="3296095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harcoal" charset="0"/>
                <a:ea typeface="ＤＦＰ太丸ゴシック体" pitchFamily="1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harcoal" charset="0"/>
                <a:ea typeface="ＤＦＰ太丸ゴシック体" pitchFamily="1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harcoal" charset="0"/>
                <a:ea typeface="ＤＦＰ太丸ゴシック体" pitchFamily="1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harcoal" charset="0"/>
                <a:ea typeface="ＤＦＰ太丸ゴシック体" pitchFamily="1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harcoal" charset="0"/>
                <a:ea typeface="ＤＦＰ太丸ゴシック体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harcoal" charset="0"/>
                <a:ea typeface="ＤＦＰ太丸ゴシック体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harcoal" charset="0"/>
                <a:ea typeface="ＤＦＰ太丸ゴシック体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harcoal" charset="0"/>
                <a:ea typeface="ＤＦＰ太丸ゴシック体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harcoal" charset="0"/>
                <a:ea typeface="ＤＦＰ太丸ゴシック体" pitchFamily="1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 smtClean="0">
                <a:latin typeface="+mj-lt"/>
              </a:rPr>
              <a:t>A1 RF </a:t>
            </a:r>
            <a:r>
              <a:rPr lang="en-US" altLang="ja-JP" sz="2800" dirty="0" smtClean="0">
                <a:latin typeface="Symbol" panose="05050102010706020507" pitchFamily="18" charset="2"/>
              </a:rPr>
              <a:t>F</a:t>
            </a:r>
            <a:r>
              <a:rPr lang="en-US" altLang="ja-JP" sz="2800" dirty="0" smtClean="0"/>
              <a:t> </a:t>
            </a:r>
            <a:r>
              <a:rPr lang="en-US" altLang="ja-JP" sz="2800" dirty="0">
                <a:latin typeface="+mj-lt"/>
              </a:rPr>
              <a:t>-</a:t>
            </a:r>
            <a:r>
              <a:rPr lang="en-US" altLang="ja-JP" sz="2800" dirty="0" smtClean="0">
                <a:latin typeface="+mj-lt"/>
              </a:rPr>
              <a:t>30°: </a:t>
            </a:r>
            <a:r>
              <a:rPr lang="en-US" altLang="ja-JP" sz="2800" dirty="0" smtClean="0">
                <a:solidFill>
                  <a:srgbClr val="FFFF00"/>
                </a:solidFill>
                <a:latin typeface="+mj-lt"/>
              </a:rPr>
              <a:t>10 ps</a:t>
            </a:r>
            <a:endParaRPr lang="ja-JP" altLang="en-US" sz="28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0729" name="テキスト ボックス 12"/>
          <p:cNvSpPr txBox="1">
            <a:spLocks noChangeArrowheads="1"/>
          </p:cNvSpPr>
          <p:nvPr/>
        </p:nvSpPr>
        <p:spPr bwMode="auto">
          <a:xfrm>
            <a:off x="5152119" y="3127266"/>
            <a:ext cx="3413125" cy="5238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 smtClean="0">
                <a:latin typeface="+mj-lt"/>
                <a:ea typeface="ＤＦＰ太丸ゴシック体"/>
                <a:cs typeface="ＤＦＰ太丸ゴシック体"/>
              </a:rPr>
              <a:t>w/ bunch compression</a:t>
            </a:r>
            <a:endParaRPr lang="ja-JP" altLang="en-US" sz="2800" dirty="0" smtClean="0">
              <a:latin typeface="+mj-lt"/>
              <a:ea typeface="ＤＦＰ太丸ゴシック体"/>
              <a:cs typeface="ＤＦＰ太丸ゴシック体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6647643" y="4048965"/>
            <a:ext cx="295796" cy="0"/>
          </a:xfrm>
          <a:prstGeom prst="straightConnector1">
            <a:avLst/>
          </a:prstGeom>
          <a:ln w="254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2"/>
          <p:cNvSpPr txBox="1">
            <a:spLocks noChangeArrowheads="1"/>
          </p:cNvSpPr>
          <p:nvPr/>
        </p:nvSpPr>
        <p:spPr bwMode="auto">
          <a:xfrm>
            <a:off x="5431271" y="3708978"/>
            <a:ext cx="952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 smtClean="0">
                <a:solidFill>
                  <a:schemeClr val="bg1"/>
                </a:solidFill>
                <a:latin typeface="+mj-lt"/>
                <a:ea typeface="ＤＦＰ太丸ゴシック体"/>
                <a:cs typeface="ＤＦＰ太丸ゴシック体"/>
              </a:rPr>
              <a:t>10 ps</a:t>
            </a:r>
            <a:endParaRPr lang="ja-JP" altLang="en-US" sz="2800" dirty="0" smtClean="0">
              <a:solidFill>
                <a:schemeClr val="bg1"/>
              </a:solidFill>
              <a:latin typeface="+mj-lt"/>
              <a:ea typeface="ＤＦＰ太丸ゴシック体"/>
              <a:cs typeface="ＤＦＰ太丸ゴシック体"/>
            </a:endParaRPr>
          </a:p>
        </p:txBody>
      </p:sp>
      <p:cxnSp>
        <p:nvCxnSpPr>
          <p:cNvPr id="24" name="直線コネクタ 23"/>
          <p:cNvCxnSpPr/>
          <p:nvPr/>
        </p:nvCxnSpPr>
        <p:spPr>
          <a:xfrm>
            <a:off x="6655407" y="3728222"/>
            <a:ext cx="0" cy="2285012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6934410" y="3731838"/>
            <a:ext cx="9029" cy="2297917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64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30729" grpId="0" animBg="1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タイトル 1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762000"/>
          </a:xfrm>
        </p:spPr>
        <p:txBody>
          <a:bodyPr/>
          <a:lstStyle/>
          <a:p>
            <a:r>
              <a:rPr lang="en-US" altLang="ja-JP" sz="3400" dirty="0" smtClean="0"/>
              <a:t>Bunch compression @ J-ARC</a:t>
            </a:r>
            <a:endParaRPr lang="ja-JP" altLang="en-US" sz="3400" dirty="0" smtClean="0"/>
          </a:p>
        </p:txBody>
      </p:sp>
      <p:sp>
        <p:nvSpPr>
          <p:cNvPr id="46083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F8B9E47-E3E3-45CB-9322-48D7C6B515AF}" type="slidenum">
              <a:rPr lang="en-US" altLang="ja-JP" sz="1400" smtClean="0"/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ja-JP" sz="1400" smtClean="0"/>
          </a:p>
        </p:txBody>
      </p:sp>
      <p:pic>
        <p:nvPicPr>
          <p:cNvPr id="4608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3684041"/>
            <a:ext cx="3052762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コンテンツ プレースホルダー 6"/>
          <p:cNvSpPr txBox="1">
            <a:spLocks/>
          </p:cNvSpPr>
          <p:nvPr/>
        </p:nvSpPr>
        <p:spPr bwMode="auto">
          <a:xfrm>
            <a:off x="28575" y="981075"/>
            <a:ext cx="90487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ja-JP" sz="2400" kern="0" dirty="0" smtClean="0"/>
              <a:t>Isochronous (w/o bunch compression), </a:t>
            </a:r>
            <a:r>
              <a:rPr lang="en-US" altLang="ja-JP" sz="2400" kern="0" dirty="0"/>
              <a:t>R</a:t>
            </a:r>
            <a:r>
              <a:rPr lang="en-US" altLang="ja-JP" sz="1600" kern="0" dirty="0"/>
              <a:t>56</a:t>
            </a:r>
            <a:r>
              <a:rPr lang="en-US" altLang="ja-JP" sz="2400" kern="0" dirty="0"/>
              <a:t> = </a:t>
            </a:r>
            <a:r>
              <a:rPr lang="en-US" altLang="ja-JP" sz="2400" kern="0" dirty="0" smtClean="0"/>
              <a:t>-0.3 m (w/ bunch compression) w</a:t>
            </a:r>
            <a:r>
              <a:rPr lang="en-US" altLang="ja-JP" sz="2400" kern="0" dirty="0"/>
              <a:t>/ different RF </a:t>
            </a:r>
            <a:r>
              <a:rPr lang="en-US" altLang="ja-JP" sz="2400" kern="0" dirty="0">
                <a:latin typeface="Symbol" panose="05050102010706020507" pitchFamily="18" charset="2"/>
              </a:rPr>
              <a:t>F</a:t>
            </a:r>
            <a:r>
              <a:rPr lang="en-US" altLang="ja-JP" sz="2400" kern="0" dirty="0"/>
              <a:t> in </a:t>
            </a:r>
            <a:r>
              <a:rPr lang="en-US" altLang="ja-JP" sz="2400" kern="0" dirty="0" err="1"/>
              <a:t>SectorA</a:t>
            </a:r>
            <a:r>
              <a:rPr lang="en-US" altLang="ja-JP" sz="2400" kern="0" dirty="0"/>
              <a:t>/B</a:t>
            </a:r>
          </a:p>
          <a:p>
            <a:pPr>
              <a:defRPr/>
            </a:pPr>
            <a:r>
              <a:rPr lang="en-US" altLang="ja-JP" sz="2400" kern="0" dirty="0" smtClean="0"/>
              <a:t>Clear bunch compression has not yet been measured.</a:t>
            </a:r>
          </a:p>
          <a:p>
            <a:pPr>
              <a:defRPr/>
            </a:pPr>
            <a:r>
              <a:rPr lang="en-US" altLang="ja-JP" sz="2400" kern="0" dirty="0" smtClean="0"/>
              <a:t>Emittance measurement by multiple wire scanner at Sector2 w/ and w/o J-ARC bunch compression.</a:t>
            </a:r>
          </a:p>
        </p:txBody>
      </p:sp>
      <p:sp>
        <p:nvSpPr>
          <p:cNvPr id="7" name="コンテンツ プレースホルダー 6"/>
          <p:cNvSpPr txBox="1">
            <a:spLocks/>
          </p:cNvSpPr>
          <p:nvPr/>
        </p:nvSpPr>
        <p:spPr bwMode="auto">
          <a:xfrm>
            <a:off x="6084168" y="5660479"/>
            <a:ext cx="2801938" cy="432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altLang="ja-JP" sz="2000" kern="0" dirty="0" smtClean="0">
                <a:solidFill>
                  <a:schemeClr val="bg1"/>
                </a:solidFill>
              </a:rPr>
              <a:t>Streak camera at </a:t>
            </a:r>
            <a:r>
              <a:rPr lang="en-US" altLang="ja-JP" sz="2000" kern="0" dirty="0" err="1" smtClean="0">
                <a:solidFill>
                  <a:schemeClr val="bg1"/>
                </a:solidFill>
              </a:rPr>
              <a:t>SectorC</a:t>
            </a:r>
            <a:endParaRPr lang="en-US" altLang="ja-JP" sz="2000" kern="0" dirty="0" smtClean="0">
              <a:solidFill>
                <a:schemeClr val="bg1"/>
              </a:solidFill>
            </a:endParaRPr>
          </a:p>
        </p:txBody>
      </p:sp>
      <p:graphicFrame>
        <p:nvGraphicFramePr>
          <p:cNvPr id="3" name="オブジェクト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91229819"/>
              </p:ext>
            </p:extLst>
          </p:nvPr>
        </p:nvGraphicFramePr>
        <p:xfrm>
          <a:off x="292100" y="3030488"/>
          <a:ext cx="5724525" cy="399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38" name="ｸﾞﾗﾌ" r:id="rId4" imgW="4239491" imgH="2842953" progId="Origin50.Graph">
                  <p:embed/>
                </p:oleObj>
              </mc:Choice>
              <mc:Fallback>
                <p:oleObj name="ｸﾞﾗﾌ" r:id="rId4" imgW="4239491" imgH="2842953" progId="Origin50.Graph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3030488"/>
                        <a:ext cx="5724525" cy="39989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515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678904"/>
          </a:xfrm>
        </p:spPr>
        <p:txBody>
          <a:bodyPr/>
          <a:lstStyle/>
          <a:p>
            <a:r>
              <a:rPr kumimoji="1" lang="en-US" altLang="ja-JP" dirty="0" smtClean="0"/>
              <a:t>e+ beam measurement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1728192"/>
          </a:xfrm>
        </p:spPr>
        <p:txBody>
          <a:bodyPr/>
          <a:lstStyle/>
          <a:p>
            <a:r>
              <a:rPr kumimoji="1" lang="en-US" altLang="ja-JP" sz="2400" dirty="0" smtClean="0"/>
              <a:t>First e+ beam was measured by current syste</a:t>
            </a:r>
            <a:r>
              <a:rPr lang="en-US" altLang="ja-JP" sz="2400" dirty="0" smtClean="0"/>
              <a:t>m at Jun. 9</a:t>
            </a:r>
            <a:r>
              <a:rPr lang="en-US" altLang="ja-JP" sz="2400" baseline="30000" dirty="0" smtClean="0"/>
              <a:t>th</a:t>
            </a:r>
            <a:r>
              <a:rPr lang="en-US" altLang="ja-JP" sz="2400" dirty="0" smtClean="0"/>
              <a:t> 2014.</a:t>
            </a:r>
          </a:p>
          <a:p>
            <a:r>
              <a:rPr lang="en-US" altLang="ja-JP" sz="2400" dirty="0" smtClean="0"/>
              <a:t>Primary </a:t>
            </a:r>
            <a:r>
              <a:rPr lang="en-US" altLang="ja-JP" sz="2400" dirty="0"/>
              <a:t>e- beam charge: 0.5 </a:t>
            </a:r>
            <a:r>
              <a:rPr lang="en-US" altLang="ja-JP" sz="2400" dirty="0" smtClean="0"/>
              <a:t>nC</a:t>
            </a:r>
          </a:p>
          <a:p>
            <a:r>
              <a:rPr lang="en-US" altLang="ja-JP" sz="2400" dirty="0" smtClean="0"/>
              <a:t>e</a:t>
            </a:r>
            <a:r>
              <a:rPr lang="en-US" altLang="ja-JP" sz="2400" dirty="0"/>
              <a:t>+ charge: 0.02 nC @ SP_28_4</a:t>
            </a:r>
          </a:p>
          <a:p>
            <a:endParaRPr lang="en-US" altLang="ja-JP" sz="2400" dirty="0" smtClean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3810000" y="6549008"/>
            <a:ext cx="1905000" cy="228600"/>
          </a:xfrm>
        </p:spPr>
        <p:txBody>
          <a:bodyPr/>
          <a:lstStyle/>
          <a:p>
            <a:pPr>
              <a:defRPr/>
            </a:pPr>
            <a:fld id="{8376BE7C-F35E-4502-9C71-A052E88842E9}" type="slidenum">
              <a:rPr lang="en-US" altLang="ja-JP" smtClean="0"/>
              <a:pPr>
                <a:defRPr/>
              </a:pPr>
              <a:t>26</a:t>
            </a:fld>
            <a:endParaRPr lang="en-US" altLang="ja-JP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609393"/>
            <a:ext cx="7560840" cy="4347999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 bwMode="auto">
          <a:xfrm>
            <a:off x="1043608" y="2996953"/>
            <a:ext cx="4152528" cy="2664296"/>
          </a:xfrm>
          <a:prstGeom prst="roundRect">
            <a:avLst/>
          </a:prstGeom>
          <a:noFill/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角丸四角形 6"/>
          <p:cNvSpPr/>
          <p:nvPr/>
        </p:nvSpPr>
        <p:spPr bwMode="auto">
          <a:xfrm>
            <a:off x="5196136" y="3025145"/>
            <a:ext cx="1608112" cy="265784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27784" y="2492896"/>
            <a:ext cx="1296144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e- beam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68144" y="2492896"/>
            <a:ext cx="1296144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e+ beam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7504" y="3284984"/>
            <a:ext cx="792088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chemeClr val="bg1"/>
                </a:solidFill>
              </a:rPr>
              <a:t>x (mm)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5976" y="4077072"/>
            <a:ext cx="792088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chemeClr val="bg1"/>
                </a:solidFill>
              </a:rPr>
              <a:t>y (mm)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5496" y="5013176"/>
            <a:ext cx="792088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chemeClr val="bg1"/>
                </a:solidFill>
              </a:rPr>
              <a:t>I (nC)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>
            <a:off x="5136096" y="2852936"/>
            <a:ext cx="0" cy="28083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4667944" y="2535287"/>
            <a:ext cx="912168" cy="461665"/>
          </a:xfrm>
          <a:prstGeom prst="rect">
            <a:avLst/>
          </a:prstGeom>
          <a:solidFill>
            <a:schemeClr val="tx1"/>
          </a:solidFill>
          <a:ln w="635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target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4932040" y="3140968"/>
            <a:ext cx="191988" cy="2520281"/>
          </a:xfrm>
          <a:prstGeom prst="ellipse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6619176" y="3068960"/>
            <a:ext cx="191988" cy="2520281"/>
          </a:xfrm>
          <a:prstGeom prst="ellipse">
            <a:avLst/>
          </a:prstGeom>
          <a:solidFill>
            <a:srgbClr val="FF33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406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82000" cy="685800"/>
          </a:xfrm>
        </p:spPr>
        <p:txBody>
          <a:bodyPr/>
          <a:lstStyle/>
          <a:p>
            <a:r>
              <a:rPr lang="en-US" altLang="ja-JP" sz="3600" dirty="0" smtClean="0"/>
              <a:t>R</a:t>
            </a:r>
            <a:r>
              <a:rPr lang="en-US" altLang="ja-JP" sz="2400" dirty="0" smtClean="0"/>
              <a:t>16</a:t>
            </a:r>
            <a:r>
              <a:rPr lang="en-US" altLang="ja-JP" sz="3600" dirty="0" smtClean="0"/>
              <a:t>, R</a:t>
            </a:r>
            <a:r>
              <a:rPr lang="en-US" altLang="ja-JP" sz="2400" dirty="0" smtClean="0"/>
              <a:t>36 </a:t>
            </a:r>
            <a:r>
              <a:rPr lang="en-US" altLang="ja-JP" sz="3600" dirty="0" smtClean="0"/>
              <a:t>elements at J-ARC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45BEED-41C1-FC47-9D3F-B8870D07DD85}" type="slidenum">
              <a:rPr lang="en-US" altLang="ja-JP" smtClean="0"/>
              <a:pPr>
                <a:defRPr/>
              </a:pPr>
              <a:t>27</a:t>
            </a:fld>
            <a:endParaRPr lang="en-US" altLang="ja-JP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340" y="3214237"/>
            <a:ext cx="4426720" cy="364066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202468"/>
            <a:ext cx="4416779" cy="365243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692990" y="2704530"/>
            <a:ext cx="1798890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Design value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12160" y="2725023"/>
            <a:ext cx="2183611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w/ </a:t>
            </a:r>
            <a:r>
              <a:rPr lang="en-US" altLang="ja-JP" dirty="0"/>
              <a:t>f</a:t>
            </a:r>
            <a:r>
              <a:rPr lang="en-US" altLang="ja-JP" dirty="0" smtClean="0"/>
              <a:t>udge factors</a:t>
            </a:r>
            <a:endParaRPr kumimoji="1" lang="ja-JP" altLang="en-US" dirty="0"/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1728192"/>
          </a:xfrm>
        </p:spPr>
        <p:txBody>
          <a:bodyPr/>
          <a:lstStyle/>
          <a:p>
            <a:r>
              <a:rPr lang="en-US" altLang="ja-JP" sz="2400" dirty="0" smtClean="0"/>
              <a:t>R</a:t>
            </a:r>
            <a:r>
              <a:rPr lang="en-US" altLang="ja-JP" sz="1600" dirty="0" smtClean="0"/>
              <a:t>16</a:t>
            </a:r>
            <a:r>
              <a:rPr lang="en-US" altLang="ja-JP" sz="2400" dirty="0" smtClean="0"/>
              <a:t>, R</a:t>
            </a:r>
            <a:r>
              <a:rPr lang="en-US" altLang="ja-JP" sz="1600" dirty="0" smtClean="0"/>
              <a:t>36</a:t>
            </a:r>
            <a:r>
              <a:rPr lang="en-US" altLang="ja-JP" sz="2400" dirty="0" smtClean="0"/>
              <a:t> values were measured at J-ARC and </a:t>
            </a:r>
            <a:r>
              <a:rPr lang="en-US" altLang="ja-JP" sz="2400" dirty="0" err="1" smtClean="0"/>
              <a:t>SectorC</a:t>
            </a:r>
            <a:r>
              <a:rPr lang="en-US" altLang="ja-JP" sz="2400" dirty="0" smtClean="0"/>
              <a:t>.</a:t>
            </a:r>
          </a:p>
          <a:p>
            <a:r>
              <a:rPr lang="en-US" altLang="ja-JP" sz="2400" dirty="0" smtClean="0"/>
              <a:t>w/ and w/o fudge factors (B</a:t>
            </a:r>
            <a:r>
              <a:rPr lang="en-US" altLang="ja-JP" sz="2400" dirty="0"/>
              <a:t>’ = </a:t>
            </a:r>
            <a:r>
              <a:rPr lang="en-US" altLang="ja-JP" sz="2400" dirty="0" err="1"/>
              <a:t>A</a:t>
            </a:r>
            <a:r>
              <a:rPr lang="en-US" altLang="ja-JP" sz="2400" baseline="-25000" dirty="0" err="1"/>
              <a:t>fudge</a:t>
            </a:r>
            <a:r>
              <a:rPr lang="en-US" altLang="ja-JP" sz="2400" dirty="0"/>
              <a:t> x </a:t>
            </a:r>
            <a:r>
              <a:rPr lang="en-US" altLang="ja-JP" sz="2400" dirty="0" err="1" smtClean="0"/>
              <a:t>B’</a:t>
            </a:r>
            <a:r>
              <a:rPr lang="en-US" altLang="ja-JP" sz="2400" baseline="-25000" dirty="0" err="1" smtClean="0"/>
              <a:t>model</a:t>
            </a:r>
            <a:r>
              <a:rPr lang="en-US" altLang="ja-JP" sz="2400" baseline="-25000" dirty="0" smtClean="0"/>
              <a:t> </a:t>
            </a:r>
            <a:r>
              <a:rPr lang="en-US" altLang="ja-JP" sz="2400" dirty="0"/>
              <a:t>)</a:t>
            </a:r>
            <a:endParaRPr lang="en-US" altLang="ja-JP" sz="2400" dirty="0" smtClean="0"/>
          </a:p>
          <a:p>
            <a:r>
              <a:rPr lang="en-US" altLang="ja-JP" sz="2400" dirty="0" smtClean="0"/>
              <a:t>Find suitable fudge factors</a:t>
            </a:r>
          </a:p>
          <a:p>
            <a:pPr lvl="1"/>
            <a:r>
              <a:rPr lang="en-US" altLang="ja-JP" sz="2000" dirty="0" smtClean="0"/>
              <a:t>Typical fudge factors used for KEKB operation are 1% ~ 5%.</a:t>
            </a:r>
            <a:endParaRPr kumimoji="1" lang="ja-JP" altLang="en-US" sz="2000" dirty="0"/>
          </a:p>
        </p:txBody>
      </p:sp>
      <p:cxnSp>
        <p:nvCxnSpPr>
          <p:cNvPr id="10" name="直線コネクタ 9"/>
          <p:cNvCxnSpPr/>
          <p:nvPr/>
        </p:nvCxnSpPr>
        <p:spPr>
          <a:xfrm>
            <a:off x="611560" y="4221088"/>
            <a:ext cx="8352928" cy="0"/>
          </a:xfrm>
          <a:prstGeom prst="line">
            <a:avLst/>
          </a:prstGeom>
          <a:ln w="25400">
            <a:solidFill>
              <a:srgbClr val="FF33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611560" y="4602560"/>
            <a:ext cx="8352928" cy="0"/>
          </a:xfrm>
          <a:prstGeom prst="line">
            <a:avLst/>
          </a:prstGeom>
          <a:ln w="25400">
            <a:solidFill>
              <a:srgbClr val="FF33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553840" y="4912592"/>
            <a:ext cx="8352928" cy="0"/>
          </a:xfrm>
          <a:prstGeom prst="line">
            <a:avLst/>
          </a:prstGeom>
          <a:ln w="25400">
            <a:solidFill>
              <a:srgbClr val="FF33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539552" y="5949280"/>
            <a:ext cx="8352928" cy="0"/>
          </a:xfrm>
          <a:prstGeom prst="line">
            <a:avLst/>
          </a:prstGeom>
          <a:ln w="25400">
            <a:solidFill>
              <a:srgbClr val="FF33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17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362744"/>
            <a:ext cx="7772400" cy="762000"/>
          </a:xfrm>
        </p:spPr>
        <p:txBody>
          <a:bodyPr/>
          <a:lstStyle/>
          <a:p>
            <a:r>
              <a:rPr kumimoji="1" lang="en-US" altLang="ja-JP" dirty="0" smtClean="0"/>
              <a:t>Beam loss at first acc. structure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76BE7C-F35E-4502-9C71-A052E88842E9}" type="slidenum">
              <a:rPr lang="en-US" altLang="ja-JP" smtClean="0"/>
              <a:pPr>
                <a:defRPr/>
              </a:pPr>
              <a:t>28</a:t>
            </a:fld>
            <a:endParaRPr lang="en-US" altLang="ja-JP"/>
          </a:p>
        </p:txBody>
      </p:sp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78703"/>
            <a:ext cx="2376264" cy="5336855"/>
          </a:xfrm>
          <a:prstGeom prst="rect">
            <a:avLst/>
          </a:prstGeom>
          <a:noFill/>
          <a:ln w="3810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85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73249"/>
            <a:ext cx="2592288" cy="5427279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4318600" y="3068960"/>
            <a:ext cx="4768529" cy="2088232"/>
          </a:xfrm>
          <a:solidFill>
            <a:schemeClr val="bg1"/>
          </a:solidFill>
        </p:spPr>
        <p:txBody>
          <a:bodyPr/>
          <a:lstStyle/>
          <a:p>
            <a:r>
              <a:rPr kumimoji="1" lang="en-US" altLang="ja-JP" sz="2000" dirty="0" smtClean="0"/>
              <a:t>Beam transmission rate is reduced at 2</a:t>
            </a:r>
            <a:r>
              <a:rPr kumimoji="1" lang="en-US" altLang="ja-JP" sz="2000" baseline="30000" dirty="0" smtClean="0"/>
              <a:t>nd</a:t>
            </a:r>
            <a:r>
              <a:rPr kumimoji="1" lang="en-US" altLang="ja-JP" sz="2000" dirty="0" smtClean="0"/>
              <a:t> BPM (downstream 1</a:t>
            </a:r>
            <a:r>
              <a:rPr kumimoji="1" lang="en-US" altLang="ja-JP" sz="2000" baseline="30000" dirty="0" smtClean="0"/>
              <a:t>st</a:t>
            </a:r>
            <a:r>
              <a:rPr kumimoji="1" lang="en-US" altLang="ja-JP" sz="2000" dirty="0" smtClean="0"/>
              <a:t> accelerating structure) when bunch charge from gun increases.</a:t>
            </a:r>
          </a:p>
          <a:p>
            <a:r>
              <a:rPr lang="en-US" altLang="ja-JP" sz="2000" dirty="0" smtClean="0"/>
              <a:t>To improve it, 1</a:t>
            </a:r>
            <a:r>
              <a:rPr lang="en-US" altLang="ja-JP" sz="2000" baseline="30000" dirty="0" smtClean="0"/>
              <a:t>st</a:t>
            </a:r>
            <a:r>
              <a:rPr lang="en-US" altLang="ja-JP" sz="2000" dirty="0" smtClean="0"/>
              <a:t> accelerating structure will be removed soon.</a:t>
            </a:r>
            <a:endParaRPr kumimoji="1"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-36512" y="1484784"/>
            <a:ext cx="776724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solidFill>
                  <a:schemeClr val="bg1"/>
                </a:solidFill>
              </a:rPr>
              <a:t>x (mm)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-36512" y="3193231"/>
            <a:ext cx="72008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solidFill>
                  <a:schemeClr val="bg1"/>
                </a:solidFill>
              </a:rPr>
              <a:t>y (mm)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28" y="4849415"/>
            <a:ext cx="68044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solidFill>
                  <a:schemeClr val="bg1"/>
                </a:solidFill>
              </a:rPr>
              <a:t>I (nC)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226" y="1268760"/>
            <a:ext cx="4677271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1244268" y="6269250"/>
            <a:ext cx="879460" cy="40011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chemeClr val="bg1"/>
                </a:solidFill>
              </a:rPr>
              <a:t>1 (nC)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511130" y="6341258"/>
            <a:ext cx="864096" cy="400110"/>
          </a:xfrm>
          <a:prstGeom prst="rect">
            <a:avLst/>
          </a:prstGeom>
          <a:solidFill>
            <a:schemeClr val="tx1"/>
          </a:solidFill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</a:rPr>
              <a:t>4</a:t>
            </a:r>
            <a:r>
              <a:rPr lang="en-US" altLang="ja-JP" sz="2000" dirty="0" smtClean="0">
                <a:solidFill>
                  <a:schemeClr val="bg1"/>
                </a:solidFill>
              </a:rPr>
              <a:t> (nC)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8028384" y="1628800"/>
            <a:ext cx="648072" cy="267037"/>
          </a:xfrm>
          <a:prstGeom prst="ellipse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6876256" y="1641728"/>
            <a:ext cx="648072" cy="267037"/>
          </a:xfrm>
          <a:prstGeom prst="ellipse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2915816" y="4797152"/>
            <a:ext cx="216024" cy="864096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1115616" y="4509120"/>
            <a:ext cx="144016" cy="864096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7414220" y="2204864"/>
            <a:ext cx="0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63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1596-DAA6-453E-8754-394087E0512A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476229" y="3140967"/>
            <a:ext cx="2386370" cy="849049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Line 752"/>
          <p:cNvSpPr>
            <a:spLocks noChangeShapeType="1"/>
          </p:cNvSpPr>
          <p:nvPr/>
        </p:nvSpPr>
        <p:spPr bwMode="auto">
          <a:xfrm flipH="1">
            <a:off x="6058027" y="5758607"/>
            <a:ext cx="668907" cy="292157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squar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Line 739"/>
          <p:cNvSpPr>
            <a:spLocks noChangeShapeType="1"/>
          </p:cNvSpPr>
          <p:nvPr/>
        </p:nvSpPr>
        <p:spPr bwMode="auto">
          <a:xfrm>
            <a:off x="5162572" y="3645026"/>
            <a:ext cx="1055899" cy="970894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 type="none" w="med" len="med"/>
            <a:tailEnd type="arrow" w="med" len="med"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squar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Line 740"/>
          <p:cNvSpPr>
            <a:spLocks noChangeShapeType="1"/>
          </p:cNvSpPr>
          <p:nvPr/>
        </p:nvSpPr>
        <p:spPr bwMode="auto">
          <a:xfrm flipH="1">
            <a:off x="1757588" y="3789041"/>
            <a:ext cx="2430437" cy="1977744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 type="none" w="med" len="med"/>
            <a:tailEnd type="arrow" w="med" len="med"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squar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Line 741"/>
          <p:cNvSpPr>
            <a:spLocks noChangeShapeType="1"/>
          </p:cNvSpPr>
          <p:nvPr/>
        </p:nvSpPr>
        <p:spPr bwMode="auto">
          <a:xfrm flipH="1">
            <a:off x="2559260" y="3789041"/>
            <a:ext cx="1735543" cy="1979378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 type="none" w="med" len="med"/>
            <a:tailEnd type="arrow" w="med" len="med"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squar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Line 742"/>
          <p:cNvSpPr>
            <a:spLocks noChangeShapeType="1"/>
          </p:cNvSpPr>
          <p:nvPr/>
        </p:nvSpPr>
        <p:spPr bwMode="auto">
          <a:xfrm flipH="1">
            <a:off x="1911822" y="3717032"/>
            <a:ext cx="2276203" cy="1596799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 type="none" w="med" len="med"/>
            <a:tailEnd type="arrow" w="med" len="med"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squar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4" name="Line 743"/>
          <p:cNvSpPr>
            <a:spLocks noChangeShapeType="1"/>
          </p:cNvSpPr>
          <p:nvPr/>
        </p:nvSpPr>
        <p:spPr bwMode="auto">
          <a:xfrm flipH="1">
            <a:off x="2779595" y="3789040"/>
            <a:ext cx="1637236" cy="2723399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 type="none" w="med" len="med"/>
            <a:tailEnd type="arrow" w="med" len="med"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squar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5" name="Line 744"/>
          <p:cNvSpPr>
            <a:spLocks noChangeShapeType="1"/>
          </p:cNvSpPr>
          <p:nvPr/>
        </p:nvSpPr>
        <p:spPr bwMode="auto">
          <a:xfrm flipH="1">
            <a:off x="3590294" y="3789041"/>
            <a:ext cx="981706" cy="2723397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 type="none" w="med" len="med"/>
            <a:tailEnd type="arrow" w="med" len="med"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squar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6" name="Rectangle 746"/>
          <p:cNvSpPr>
            <a:spLocks noChangeArrowheads="1"/>
          </p:cNvSpPr>
          <p:nvPr/>
        </p:nvSpPr>
        <p:spPr bwMode="auto">
          <a:xfrm>
            <a:off x="515258" y="5396504"/>
            <a:ext cx="5001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300" b="1" dirty="0" smtClean="0">
                <a:latin typeface="+mn-lt"/>
              </a:rPr>
              <a:t>J-ARC</a:t>
            </a:r>
            <a:endParaRPr lang="en-US" altLang="ja-JP" sz="1300" b="1" dirty="0">
              <a:latin typeface="+mn-lt"/>
            </a:endParaRPr>
          </a:p>
        </p:txBody>
      </p:sp>
      <p:sp>
        <p:nvSpPr>
          <p:cNvPr id="17" name="Rectangle 747"/>
          <p:cNvSpPr>
            <a:spLocks noChangeArrowheads="1"/>
          </p:cNvSpPr>
          <p:nvPr/>
        </p:nvSpPr>
        <p:spPr bwMode="auto">
          <a:xfrm>
            <a:off x="2998530" y="6150257"/>
            <a:ext cx="705414" cy="20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ja-JP" sz="1300" b="1" dirty="0">
                <a:solidFill>
                  <a:srgbClr val="1E1B18"/>
                </a:solidFill>
                <a:latin typeface="+mn-lt"/>
              </a:rPr>
              <a:t>e</a:t>
            </a:r>
            <a:r>
              <a:rPr lang="en-US" altLang="ja-JP" sz="1300" b="1" baseline="30000" dirty="0">
                <a:solidFill>
                  <a:srgbClr val="1E1B18"/>
                </a:solidFill>
                <a:latin typeface="+mn-lt"/>
              </a:rPr>
              <a:t>+</a:t>
            </a:r>
            <a:r>
              <a:rPr lang="en-US" altLang="ja-JP" sz="1300" b="1" dirty="0">
                <a:solidFill>
                  <a:srgbClr val="1E1B18"/>
                </a:solidFill>
                <a:latin typeface="+mn-lt"/>
              </a:rPr>
              <a:t> Target</a:t>
            </a:r>
            <a:endParaRPr lang="en-US" altLang="ja-JP" sz="2200" dirty="0">
              <a:latin typeface="+mn-lt"/>
            </a:endParaRPr>
          </a:p>
        </p:txBody>
      </p:sp>
      <p:sp>
        <p:nvSpPr>
          <p:cNvPr id="18" name="Line 748"/>
          <p:cNvSpPr>
            <a:spLocks noChangeShapeType="1"/>
          </p:cNvSpPr>
          <p:nvPr/>
        </p:nvSpPr>
        <p:spPr bwMode="auto">
          <a:xfrm flipH="1">
            <a:off x="4442256" y="3789040"/>
            <a:ext cx="403226" cy="2723399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 type="none" w="med" len="med"/>
            <a:tailEnd type="arrow" w="med" len="med"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squar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9" name="Line 749"/>
          <p:cNvSpPr>
            <a:spLocks noChangeShapeType="1"/>
          </p:cNvSpPr>
          <p:nvPr/>
        </p:nvSpPr>
        <p:spPr bwMode="auto">
          <a:xfrm>
            <a:off x="5162572" y="3717032"/>
            <a:ext cx="869468" cy="2795407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 type="none" w="med" len="med"/>
            <a:tailEnd type="arrow" w="med" len="med"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squar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0" name="Line 750"/>
          <p:cNvSpPr>
            <a:spLocks noChangeShapeType="1"/>
          </p:cNvSpPr>
          <p:nvPr/>
        </p:nvSpPr>
        <p:spPr bwMode="auto">
          <a:xfrm>
            <a:off x="5089694" y="3789040"/>
            <a:ext cx="145756" cy="2723399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 type="none" w="med" len="med"/>
            <a:tailEnd type="arrow" w="med" len="med"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squar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1" name="Line 751"/>
          <p:cNvSpPr>
            <a:spLocks noChangeShapeType="1"/>
          </p:cNvSpPr>
          <p:nvPr/>
        </p:nvSpPr>
        <p:spPr bwMode="auto">
          <a:xfrm flipH="1">
            <a:off x="6668178" y="5497279"/>
            <a:ext cx="1168892" cy="1089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squar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2" name="Line 752"/>
          <p:cNvSpPr>
            <a:spLocks noChangeShapeType="1"/>
          </p:cNvSpPr>
          <p:nvPr/>
        </p:nvSpPr>
        <p:spPr bwMode="auto">
          <a:xfrm flipH="1">
            <a:off x="6040513" y="5492614"/>
            <a:ext cx="636703" cy="571779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squar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3" name="Line 753"/>
          <p:cNvSpPr>
            <a:spLocks noChangeShapeType="1"/>
          </p:cNvSpPr>
          <p:nvPr/>
        </p:nvSpPr>
        <p:spPr bwMode="auto">
          <a:xfrm flipH="1">
            <a:off x="7837070" y="5276527"/>
            <a:ext cx="362701" cy="220753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4" name="Line 755"/>
          <p:cNvSpPr>
            <a:spLocks noChangeShapeType="1"/>
          </p:cNvSpPr>
          <p:nvPr/>
        </p:nvSpPr>
        <p:spPr bwMode="auto">
          <a:xfrm>
            <a:off x="913549" y="5024399"/>
            <a:ext cx="1660968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5" name="Line 756"/>
          <p:cNvSpPr>
            <a:spLocks noChangeShapeType="1"/>
          </p:cNvSpPr>
          <p:nvPr/>
        </p:nvSpPr>
        <p:spPr bwMode="auto">
          <a:xfrm>
            <a:off x="898295" y="6064392"/>
            <a:ext cx="6579463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6" name="Line 757"/>
          <p:cNvSpPr>
            <a:spLocks noChangeShapeType="1"/>
          </p:cNvSpPr>
          <p:nvPr/>
        </p:nvSpPr>
        <p:spPr bwMode="auto">
          <a:xfrm>
            <a:off x="3240724" y="5991655"/>
            <a:ext cx="0" cy="14788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ja-JP" altLang="en-US">
              <a:latin typeface="+mn-lt"/>
            </a:endParaRPr>
          </a:p>
        </p:txBody>
      </p:sp>
      <p:sp>
        <p:nvSpPr>
          <p:cNvPr id="27" name="Line 759"/>
          <p:cNvSpPr>
            <a:spLocks noChangeShapeType="1"/>
          </p:cNvSpPr>
          <p:nvPr/>
        </p:nvSpPr>
        <p:spPr bwMode="auto">
          <a:xfrm flipH="1" flipV="1">
            <a:off x="7477759" y="6064392"/>
            <a:ext cx="722012" cy="224023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8" name="Line 760"/>
          <p:cNvSpPr>
            <a:spLocks noChangeShapeType="1"/>
          </p:cNvSpPr>
          <p:nvPr/>
        </p:nvSpPr>
        <p:spPr bwMode="auto">
          <a:xfrm flipH="1" flipV="1">
            <a:off x="7477759" y="6288414"/>
            <a:ext cx="722012" cy="224024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9" name="Rectangle 762"/>
          <p:cNvSpPr>
            <a:spLocks noChangeArrowheads="1"/>
          </p:cNvSpPr>
          <p:nvPr/>
        </p:nvSpPr>
        <p:spPr bwMode="auto">
          <a:xfrm>
            <a:off x="6793179" y="5297994"/>
            <a:ext cx="171829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200" b="1" dirty="0">
                <a:latin typeface="+mn-lt"/>
              </a:rPr>
              <a:t>e</a:t>
            </a:r>
            <a:r>
              <a:rPr lang="en-US" altLang="ja-JP" sz="1200" b="1" baseline="30000" dirty="0">
                <a:latin typeface="+mn-lt"/>
              </a:rPr>
              <a:t>–</a:t>
            </a:r>
            <a:r>
              <a:rPr lang="en-US" altLang="ja-JP" sz="1200" b="1" dirty="0">
                <a:latin typeface="+mn-lt"/>
              </a:rPr>
              <a:t> BT (PF: 2.5GeV, </a:t>
            </a:r>
            <a:r>
              <a:rPr lang="en-US" altLang="ja-JP" sz="1200" b="1" dirty="0" smtClean="0">
                <a:latin typeface="+mn-lt"/>
              </a:rPr>
              <a:t>0.2nC</a:t>
            </a:r>
            <a:r>
              <a:rPr lang="en-US" altLang="ja-JP" sz="1200" b="1" dirty="0">
                <a:latin typeface="+mn-lt"/>
              </a:rPr>
              <a:t>)</a:t>
            </a:r>
          </a:p>
        </p:txBody>
      </p:sp>
      <p:sp>
        <p:nvSpPr>
          <p:cNvPr id="30" name="Line 763"/>
          <p:cNvSpPr>
            <a:spLocks noChangeShapeType="1"/>
          </p:cNvSpPr>
          <p:nvPr/>
        </p:nvSpPr>
        <p:spPr bwMode="auto">
          <a:xfrm flipH="1" flipV="1">
            <a:off x="6320165" y="6064392"/>
            <a:ext cx="579644" cy="224023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1" name="Line 764"/>
          <p:cNvSpPr>
            <a:spLocks noChangeShapeType="1"/>
          </p:cNvSpPr>
          <p:nvPr/>
        </p:nvSpPr>
        <p:spPr bwMode="auto">
          <a:xfrm flipH="1" flipV="1">
            <a:off x="6899809" y="6288414"/>
            <a:ext cx="577950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2" name="Line 765"/>
          <p:cNvSpPr>
            <a:spLocks noChangeShapeType="1"/>
          </p:cNvSpPr>
          <p:nvPr/>
        </p:nvSpPr>
        <p:spPr bwMode="auto">
          <a:xfrm flipH="1" flipV="1">
            <a:off x="6608291" y="5915587"/>
            <a:ext cx="145758" cy="148804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3" name="Line 766"/>
          <p:cNvSpPr>
            <a:spLocks noChangeShapeType="1"/>
          </p:cNvSpPr>
          <p:nvPr/>
        </p:nvSpPr>
        <p:spPr bwMode="auto">
          <a:xfrm flipV="1">
            <a:off x="6320165" y="5915587"/>
            <a:ext cx="144064" cy="148804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4" name="Line 767"/>
          <p:cNvSpPr>
            <a:spLocks noChangeShapeType="1"/>
          </p:cNvSpPr>
          <p:nvPr/>
        </p:nvSpPr>
        <p:spPr bwMode="auto">
          <a:xfrm flipH="1" flipV="1">
            <a:off x="6454061" y="5915587"/>
            <a:ext cx="169486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5" name="Text Box 768"/>
          <p:cNvSpPr txBox="1">
            <a:spLocks noChangeArrowheads="1"/>
          </p:cNvSpPr>
          <p:nvPr/>
        </p:nvSpPr>
        <p:spPr bwMode="auto">
          <a:xfrm>
            <a:off x="1669770" y="6352502"/>
            <a:ext cx="48410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37931725" indent="-37474525">
              <a:defRPr kumimoji="1" sz="26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>
              <a:defRPr kumimoji="1" sz="26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>
              <a:defRPr kumimoji="1" sz="26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>
              <a:defRPr kumimoji="1" sz="26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1900" dirty="0" smtClean="0">
                <a:latin typeface="+mn-lt"/>
              </a:rPr>
              <a:t>EVRs</a:t>
            </a:r>
            <a:endParaRPr lang="en-US" altLang="ja-JP" sz="1900" dirty="0">
              <a:latin typeface="+mn-lt"/>
            </a:endParaRPr>
          </a:p>
        </p:txBody>
      </p:sp>
      <p:sp>
        <p:nvSpPr>
          <p:cNvPr id="36" name="Line 769"/>
          <p:cNvSpPr>
            <a:spLocks noChangeShapeType="1"/>
          </p:cNvSpPr>
          <p:nvPr/>
        </p:nvSpPr>
        <p:spPr bwMode="auto">
          <a:xfrm flipH="1">
            <a:off x="1911824" y="3645025"/>
            <a:ext cx="2274744" cy="1052333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 type="none" w="med" len="med"/>
            <a:tailEnd type="arrow" w="med" len="med"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squar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7" name="Line 770"/>
          <p:cNvSpPr>
            <a:spLocks noChangeShapeType="1"/>
          </p:cNvSpPr>
          <p:nvPr/>
        </p:nvSpPr>
        <p:spPr bwMode="auto">
          <a:xfrm flipH="1">
            <a:off x="2633836" y="3645025"/>
            <a:ext cx="1554190" cy="1052333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 type="none" w="med" len="med"/>
            <a:tailEnd type="arrow" w="med" len="med"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squar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8" name="Line 771"/>
          <p:cNvSpPr>
            <a:spLocks noChangeShapeType="1"/>
          </p:cNvSpPr>
          <p:nvPr/>
        </p:nvSpPr>
        <p:spPr bwMode="auto">
          <a:xfrm flipH="1">
            <a:off x="1042356" y="3645025"/>
            <a:ext cx="3144211" cy="1052332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 type="none" w="med" len="med"/>
            <a:tailEnd type="arrow" w="med" len="med"/>
          </a:ln>
          <a:effectLst>
            <a:outerShdw blurRad="63500" dist="38099" dir="2700000" algn="ctr" rotWithShape="0">
              <a:schemeClr val="tx1">
                <a:alpha val="75000"/>
              </a:schemeClr>
            </a:outerShdw>
          </a:effectLst>
        </p:spPr>
        <p:txBody>
          <a:bodyPr wrap="squar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9" name="Line 772"/>
          <p:cNvSpPr>
            <a:spLocks noChangeShapeType="1"/>
          </p:cNvSpPr>
          <p:nvPr/>
        </p:nvSpPr>
        <p:spPr bwMode="auto">
          <a:xfrm flipH="1">
            <a:off x="4167686" y="3789041"/>
            <a:ext cx="528800" cy="1982648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 type="none" w="med" len="med"/>
            <a:tailEnd type="arrow" w="med" len="med"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squar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40" name="Line 773"/>
          <p:cNvSpPr>
            <a:spLocks noChangeShapeType="1"/>
          </p:cNvSpPr>
          <p:nvPr/>
        </p:nvSpPr>
        <p:spPr bwMode="auto">
          <a:xfrm flipH="1">
            <a:off x="4960885" y="3789041"/>
            <a:ext cx="0" cy="1982647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 type="none" w="med" len="med"/>
            <a:tailEnd type="arrow" w="med" len="med"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squar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41" name="Line 774"/>
          <p:cNvSpPr>
            <a:spLocks noChangeShapeType="1"/>
          </p:cNvSpPr>
          <p:nvPr/>
        </p:nvSpPr>
        <p:spPr bwMode="auto">
          <a:xfrm>
            <a:off x="5148064" y="3789041"/>
            <a:ext cx="513018" cy="1977744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 type="none" w="med" len="med"/>
            <a:tailEnd type="arrow" w="med" len="med"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squar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42" name="Line 775"/>
          <p:cNvSpPr>
            <a:spLocks noChangeShapeType="1"/>
          </p:cNvSpPr>
          <p:nvPr/>
        </p:nvSpPr>
        <p:spPr bwMode="auto">
          <a:xfrm flipH="1">
            <a:off x="3357540" y="3789041"/>
            <a:ext cx="1084716" cy="1979377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 type="none" w="med" len="med"/>
            <a:tailEnd type="arrow" w="med" len="med"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squar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43" name="Text Box 778"/>
          <p:cNvSpPr txBox="1">
            <a:spLocks noChangeAspect="1" noChangeArrowheads="1"/>
          </p:cNvSpPr>
          <p:nvPr/>
        </p:nvSpPr>
        <p:spPr bwMode="auto">
          <a:xfrm>
            <a:off x="2562651" y="6548413"/>
            <a:ext cx="527103" cy="1929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 lIns="0" tIns="0" rIns="0" bIns="0" anchor="ctr" anchorCtr="1"/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Cont-1</a:t>
            </a:r>
          </a:p>
        </p:txBody>
      </p:sp>
      <p:sp>
        <p:nvSpPr>
          <p:cNvPr id="44" name="Text Box 779"/>
          <p:cNvSpPr txBox="1">
            <a:spLocks noChangeArrowheads="1"/>
          </p:cNvSpPr>
          <p:nvPr/>
        </p:nvSpPr>
        <p:spPr bwMode="auto">
          <a:xfrm>
            <a:off x="5493070" y="5430177"/>
            <a:ext cx="725402" cy="1929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 lIns="0" tIns="0" rIns="0" bIns="0" anchor="ctr" anchorCtr="1"/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KL_51/52</a:t>
            </a:r>
          </a:p>
        </p:txBody>
      </p:sp>
      <p:sp>
        <p:nvSpPr>
          <p:cNvPr id="45" name="Text Box 780"/>
          <p:cNvSpPr txBox="1">
            <a:spLocks noChangeAspect="1" noChangeArrowheads="1"/>
          </p:cNvSpPr>
          <p:nvPr/>
        </p:nvSpPr>
        <p:spPr bwMode="auto">
          <a:xfrm>
            <a:off x="5493070" y="5804392"/>
            <a:ext cx="391514" cy="1929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 lIns="0" tIns="0" rIns="0" bIns="0" anchor="ctr" anchorCtr="1"/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SB_5</a:t>
            </a:r>
          </a:p>
        </p:txBody>
      </p:sp>
      <p:sp>
        <p:nvSpPr>
          <p:cNvPr id="46" name="Text Box 781"/>
          <p:cNvSpPr txBox="1">
            <a:spLocks noChangeAspect="1" noChangeArrowheads="1"/>
          </p:cNvSpPr>
          <p:nvPr/>
        </p:nvSpPr>
        <p:spPr bwMode="auto">
          <a:xfrm>
            <a:off x="4696486" y="5804392"/>
            <a:ext cx="393208" cy="1929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 lIns="0" tIns="0" rIns="0" bIns="0" anchor="ctr" anchorCtr="1"/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SB_4</a:t>
            </a:r>
          </a:p>
        </p:txBody>
      </p:sp>
      <p:sp>
        <p:nvSpPr>
          <p:cNvPr id="47" name="Text Box 782"/>
          <p:cNvSpPr txBox="1">
            <a:spLocks noChangeAspect="1" noChangeArrowheads="1"/>
          </p:cNvSpPr>
          <p:nvPr/>
        </p:nvSpPr>
        <p:spPr bwMode="auto">
          <a:xfrm>
            <a:off x="3901595" y="5804392"/>
            <a:ext cx="393208" cy="1929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 lIns="0" tIns="0" rIns="0" bIns="0" anchor="ctr" anchorCtr="1"/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SB_3</a:t>
            </a:r>
          </a:p>
        </p:txBody>
      </p:sp>
      <p:sp>
        <p:nvSpPr>
          <p:cNvPr id="48" name="Text Box 783"/>
          <p:cNvSpPr txBox="1">
            <a:spLocks noChangeAspect="1" noChangeArrowheads="1"/>
          </p:cNvSpPr>
          <p:nvPr/>
        </p:nvSpPr>
        <p:spPr bwMode="auto">
          <a:xfrm>
            <a:off x="5742218" y="6548413"/>
            <a:ext cx="528797" cy="1929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 lIns="0" tIns="0" rIns="0" bIns="0" anchor="ctr" anchorCtr="1"/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Cont-5</a:t>
            </a:r>
          </a:p>
        </p:txBody>
      </p:sp>
      <p:sp>
        <p:nvSpPr>
          <p:cNvPr id="49" name="Text Box 784"/>
          <p:cNvSpPr txBox="1">
            <a:spLocks noChangeAspect="1" noChangeArrowheads="1"/>
          </p:cNvSpPr>
          <p:nvPr/>
        </p:nvSpPr>
        <p:spPr bwMode="auto">
          <a:xfrm>
            <a:off x="4947326" y="6548413"/>
            <a:ext cx="528797" cy="1929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 lIns="0" tIns="0" rIns="0" bIns="0" anchor="ctr" anchorCtr="1"/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Cont-4</a:t>
            </a:r>
          </a:p>
        </p:txBody>
      </p:sp>
      <p:sp>
        <p:nvSpPr>
          <p:cNvPr id="50" name="Text Box 785"/>
          <p:cNvSpPr txBox="1">
            <a:spLocks noChangeAspect="1" noChangeArrowheads="1"/>
          </p:cNvSpPr>
          <p:nvPr/>
        </p:nvSpPr>
        <p:spPr bwMode="auto">
          <a:xfrm>
            <a:off x="4154128" y="6548413"/>
            <a:ext cx="525407" cy="1929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 lIns="0" tIns="0" rIns="0" bIns="0" anchor="ctr" anchorCtr="1"/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Cont-3</a:t>
            </a:r>
          </a:p>
        </p:txBody>
      </p:sp>
      <p:sp>
        <p:nvSpPr>
          <p:cNvPr id="51" name="Text Box 786"/>
          <p:cNvSpPr txBox="1">
            <a:spLocks noChangeAspect="1" noChangeArrowheads="1"/>
          </p:cNvSpPr>
          <p:nvPr/>
        </p:nvSpPr>
        <p:spPr bwMode="auto">
          <a:xfrm>
            <a:off x="3355848" y="6548413"/>
            <a:ext cx="528797" cy="1929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 lIns="0" tIns="0" rIns="0" bIns="0" anchor="ctr" anchorCtr="1"/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Cont-2</a:t>
            </a:r>
          </a:p>
        </p:txBody>
      </p:sp>
      <p:sp>
        <p:nvSpPr>
          <p:cNvPr id="52" name="Text Box 787"/>
          <p:cNvSpPr txBox="1">
            <a:spLocks noChangeAspect="1" noChangeArrowheads="1"/>
          </p:cNvSpPr>
          <p:nvPr/>
        </p:nvSpPr>
        <p:spPr bwMode="auto">
          <a:xfrm>
            <a:off x="3116872" y="5796217"/>
            <a:ext cx="393208" cy="1962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 lIns="0" tIns="0" rIns="0" bIns="0" anchor="ctr" anchorCtr="1"/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SB_2</a:t>
            </a:r>
          </a:p>
        </p:txBody>
      </p:sp>
      <p:sp>
        <p:nvSpPr>
          <p:cNvPr id="53" name="Text Box 788"/>
          <p:cNvSpPr txBox="1">
            <a:spLocks noChangeArrowheads="1"/>
          </p:cNvSpPr>
          <p:nvPr/>
        </p:nvSpPr>
        <p:spPr bwMode="auto">
          <a:xfrm>
            <a:off x="608473" y="4733331"/>
            <a:ext cx="725402" cy="1945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 lIns="0" tIns="0" rIns="0" bIns="0" anchor="ctr" anchorCtr="1"/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KL_B5/B6</a:t>
            </a:r>
          </a:p>
        </p:txBody>
      </p:sp>
      <p:sp>
        <p:nvSpPr>
          <p:cNvPr id="54" name="Text Box 789"/>
          <p:cNvSpPr txBox="1">
            <a:spLocks noChangeArrowheads="1"/>
          </p:cNvSpPr>
          <p:nvPr/>
        </p:nvSpPr>
        <p:spPr bwMode="auto">
          <a:xfrm>
            <a:off x="2384691" y="4738237"/>
            <a:ext cx="394904" cy="1945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 lIns="0" tIns="0" rIns="0" bIns="0" anchor="ctr" anchorCtr="1"/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SB_A</a:t>
            </a:r>
          </a:p>
        </p:txBody>
      </p:sp>
      <p:sp>
        <p:nvSpPr>
          <p:cNvPr id="55" name="Text Box 790"/>
          <p:cNvSpPr txBox="1">
            <a:spLocks noChangeAspect="1" noChangeArrowheads="1"/>
          </p:cNvSpPr>
          <p:nvPr/>
        </p:nvSpPr>
        <p:spPr bwMode="auto">
          <a:xfrm>
            <a:off x="1657595" y="4733331"/>
            <a:ext cx="450834" cy="1945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 lIns="0" tIns="0" rIns="0" bIns="0" anchor="ctr" anchorCtr="1"/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SB_B</a:t>
            </a:r>
          </a:p>
        </p:txBody>
      </p:sp>
      <p:sp>
        <p:nvSpPr>
          <p:cNvPr id="56" name="Text Box 792"/>
          <p:cNvSpPr txBox="1">
            <a:spLocks noChangeArrowheads="1"/>
          </p:cNvSpPr>
          <p:nvPr/>
        </p:nvSpPr>
        <p:spPr bwMode="auto">
          <a:xfrm>
            <a:off x="1260996" y="5348170"/>
            <a:ext cx="727096" cy="1929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5000"/>
              </a:schemeClr>
            </a:outerShdw>
          </a:effectLst>
        </p:spPr>
        <p:txBody>
          <a:bodyPr wrap="none" lIns="0" tIns="0" rIns="0" bIns="0" anchor="ctr" anchorCtr="1"/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Cont-ABC</a:t>
            </a:r>
          </a:p>
        </p:txBody>
      </p:sp>
      <p:sp>
        <p:nvSpPr>
          <p:cNvPr id="57" name="Text Box 793"/>
          <p:cNvSpPr txBox="1">
            <a:spLocks noChangeAspect="1" noChangeArrowheads="1"/>
          </p:cNvSpPr>
          <p:nvPr/>
        </p:nvSpPr>
        <p:spPr bwMode="auto">
          <a:xfrm>
            <a:off x="2316896" y="5796217"/>
            <a:ext cx="393208" cy="1962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 lIns="0" tIns="0" rIns="0" bIns="0" anchor="ctr" anchorCtr="1"/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SB_1</a:t>
            </a:r>
          </a:p>
        </p:txBody>
      </p:sp>
      <p:sp>
        <p:nvSpPr>
          <p:cNvPr id="58" name="Text Box 794"/>
          <p:cNvSpPr txBox="1">
            <a:spLocks noChangeAspect="1" noChangeArrowheads="1"/>
          </p:cNvSpPr>
          <p:nvPr/>
        </p:nvSpPr>
        <p:spPr bwMode="auto">
          <a:xfrm>
            <a:off x="1516920" y="5796217"/>
            <a:ext cx="393208" cy="1962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 lIns="0" tIns="0" rIns="0" bIns="0" anchor="ctr" anchorCtr="1"/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SB_C</a:t>
            </a:r>
          </a:p>
        </p:txBody>
      </p:sp>
      <p:sp>
        <p:nvSpPr>
          <p:cNvPr id="59" name="Text Box 795"/>
          <p:cNvSpPr txBox="1">
            <a:spLocks noChangeAspect="1" noChangeArrowheads="1"/>
          </p:cNvSpPr>
          <p:nvPr/>
        </p:nvSpPr>
        <p:spPr bwMode="auto">
          <a:xfrm>
            <a:off x="2322710" y="4358769"/>
            <a:ext cx="557610" cy="1929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 lIns="0" tIns="0" rIns="0" bIns="0" anchor="ctr" anchorCtr="1"/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SH_A1</a:t>
            </a:r>
          </a:p>
        </p:txBody>
      </p:sp>
      <p:sp>
        <p:nvSpPr>
          <p:cNvPr id="60" name="Text Box 796"/>
          <p:cNvSpPr txBox="1">
            <a:spLocks noChangeArrowheads="1"/>
          </p:cNvSpPr>
          <p:nvPr/>
        </p:nvSpPr>
        <p:spPr bwMode="auto">
          <a:xfrm>
            <a:off x="6041655" y="4650259"/>
            <a:ext cx="727097" cy="1945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 lIns="0" tIns="0" rIns="0" bIns="0" anchor="ctr" anchorCtr="1"/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Injection</a:t>
            </a:r>
          </a:p>
        </p:txBody>
      </p:sp>
      <p:sp>
        <p:nvSpPr>
          <p:cNvPr id="61" name="Line 751"/>
          <p:cNvSpPr>
            <a:spLocks noChangeShapeType="1"/>
          </p:cNvSpPr>
          <p:nvPr/>
        </p:nvSpPr>
        <p:spPr bwMode="auto">
          <a:xfrm flipH="1" flipV="1">
            <a:off x="6722414" y="5767328"/>
            <a:ext cx="1491480" cy="436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squar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2" name="Rectangle 761"/>
          <p:cNvSpPr>
            <a:spLocks noChangeArrowheads="1"/>
          </p:cNvSpPr>
          <p:nvPr/>
        </p:nvSpPr>
        <p:spPr bwMode="auto">
          <a:xfrm>
            <a:off x="6804518" y="5573214"/>
            <a:ext cx="168232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200" b="1" dirty="0">
                <a:latin typeface="+mn-lt"/>
              </a:rPr>
              <a:t>e</a:t>
            </a:r>
            <a:r>
              <a:rPr lang="en-US" altLang="ja-JP" sz="1200" b="1" baseline="30000" dirty="0">
                <a:latin typeface="+mn-lt"/>
              </a:rPr>
              <a:t>–</a:t>
            </a:r>
            <a:r>
              <a:rPr lang="en-US" altLang="ja-JP" sz="1200" b="1" dirty="0">
                <a:latin typeface="+mn-lt"/>
              </a:rPr>
              <a:t> </a:t>
            </a:r>
            <a:r>
              <a:rPr lang="en-US" altLang="ja-JP" sz="1200" b="1" dirty="0" smtClean="0">
                <a:latin typeface="+mn-lt"/>
              </a:rPr>
              <a:t>BT (PF-AR</a:t>
            </a:r>
            <a:r>
              <a:rPr lang="en-US" altLang="ja-JP" sz="1200" b="1" dirty="0">
                <a:latin typeface="+mn-lt"/>
              </a:rPr>
              <a:t>: </a:t>
            </a:r>
            <a:r>
              <a:rPr lang="en-US" altLang="ja-JP" sz="1200" b="1" dirty="0" smtClean="0">
                <a:latin typeface="+mn-lt"/>
              </a:rPr>
              <a:t>6.5GeV</a:t>
            </a:r>
            <a:r>
              <a:rPr lang="en-US" altLang="ja-JP" sz="1200" b="1" dirty="0">
                <a:latin typeface="+mn-lt"/>
              </a:rPr>
              <a:t>, 5</a:t>
            </a:r>
            <a:r>
              <a:rPr lang="en-US" altLang="ja-JP" sz="1200" b="1" dirty="0" smtClean="0">
                <a:latin typeface="+mn-lt"/>
              </a:rPr>
              <a:t>nC</a:t>
            </a:r>
            <a:r>
              <a:rPr lang="en-US" altLang="ja-JP" sz="1200" b="1" dirty="0">
                <a:latin typeface="+mn-lt"/>
              </a:rPr>
              <a:t>)</a:t>
            </a:r>
          </a:p>
        </p:txBody>
      </p:sp>
      <p:sp>
        <p:nvSpPr>
          <p:cNvPr id="63" name="Rectangle 777"/>
          <p:cNvSpPr>
            <a:spLocks noChangeArrowheads="1"/>
          </p:cNvSpPr>
          <p:nvPr/>
        </p:nvSpPr>
        <p:spPr bwMode="auto">
          <a:xfrm>
            <a:off x="2631314" y="4998129"/>
            <a:ext cx="49532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300" b="1" dirty="0">
                <a:latin typeface="+mn-lt"/>
              </a:rPr>
              <a:t>e</a:t>
            </a:r>
            <a:r>
              <a:rPr lang="en-US" altLang="ja-JP" sz="1300" b="1" baseline="30000" dirty="0">
                <a:latin typeface="+mn-lt"/>
              </a:rPr>
              <a:t>−</a:t>
            </a:r>
            <a:r>
              <a:rPr lang="en-US" altLang="ja-JP" sz="1300" b="1" dirty="0">
                <a:latin typeface="+mn-lt"/>
              </a:rPr>
              <a:t> Gun</a:t>
            </a:r>
          </a:p>
        </p:txBody>
      </p:sp>
      <p:sp>
        <p:nvSpPr>
          <p:cNvPr id="64" name="アーチ 63"/>
          <p:cNvSpPr>
            <a:spLocks noChangeAspect="1"/>
          </p:cNvSpPr>
          <p:nvPr/>
        </p:nvSpPr>
        <p:spPr bwMode="auto">
          <a:xfrm rot="16200000">
            <a:off x="392705" y="5019775"/>
            <a:ext cx="1039993" cy="1052510"/>
          </a:xfrm>
          <a:prstGeom prst="blockArc">
            <a:avLst>
              <a:gd name="adj1" fmla="val 10800000"/>
              <a:gd name="adj2" fmla="val 209068"/>
              <a:gd name="adj3" fmla="val 0"/>
            </a:avLst>
          </a:prstGeom>
          <a:solidFill>
            <a:srgbClr val="FFFFFF"/>
          </a:solidFill>
          <a:ln w="508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dir="2700000" algn="tl" rotWithShape="0">
              <a:srgbClr val="808080">
                <a:alpha val="75000"/>
              </a:srgbClr>
            </a:outerShdw>
          </a:effectLst>
        </p:spPr>
        <p:txBody>
          <a:bodyPr/>
          <a:lstStyle/>
          <a:p>
            <a:pPr algn="just" defTabSz="4541488">
              <a:defRPr/>
            </a:pPr>
            <a:endParaRPr lang="ja-JP" altLang="en-US" sz="3500" dirty="0">
              <a:solidFill>
                <a:srgbClr val="400040"/>
              </a:solidFill>
              <a:latin typeface="+mn-lt"/>
              <a:ea typeface="ヒラギノ丸ゴ Pro W4" pitchFamily="-108" charset="-128"/>
              <a:cs typeface="ヒラギノ丸ゴ Pro W4" pitchFamily="-108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186568" y="3327375"/>
            <a:ext cx="961496" cy="461665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</a:rPr>
              <a:t>EVG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67" name="Rectangle 758"/>
          <p:cNvSpPr>
            <a:spLocks noChangeArrowheads="1"/>
          </p:cNvSpPr>
          <p:nvPr/>
        </p:nvSpPr>
        <p:spPr bwMode="auto">
          <a:xfrm>
            <a:off x="6800796" y="5862225"/>
            <a:ext cx="22357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ja-JP" sz="1200" b="1" dirty="0">
                <a:latin typeface="+mn-lt"/>
              </a:rPr>
              <a:t>e</a:t>
            </a:r>
            <a:r>
              <a:rPr lang="en-US" altLang="ja-JP" sz="1200" b="1" baseline="30000" dirty="0">
                <a:latin typeface="+mn-lt"/>
              </a:rPr>
              <a:t>+</a:t>
            </a:r>
            <a:r>
              <a:rPr lang="en-US" altLang="ja-JP" sz="1200" b="1" dirty="0">
                <a:latin typeface="+mn-lt"/>
              </a:rPr>
              <a:t> BT </a:t>
            </a:r>
            <a:r>
              <a:rPr lang="en-US" altLang="ja-JP" sz="1200" b="1" dirty="0" smtClean="0">
                <a:latin typeface="+mn-lt"/>
              </a:rPr>
              <a:t>(SuperKEKB</a:t>
            </a:r>
            <a:r>
              <a:rPr lang="en-US" altLang="ja-JP" sz="1200" b="1" dirty="0">
                <a:latin typeface="+mn-lt"/>
              </a:rPr>
              <a:t>: 4</a:t>
            </a:r>
            <a:r>
              <a:rPr lang="en-US" altLang="ja-JP" sz="1200" b="1" dirty="0" smtClean="0">
                <a:latin typeface="+mn-lt"/>
              </a:rPr>
              <a:t>GeV</a:t>
            </a:r>
            <a:r>
              <a:rPr lang="en-US" altLang="ja-JP" sz="1200" b="1" dirty="0">
                <a:latin typeface="+mn-lt"/>
              </a:rPr>
              <a:t>, </a:t>
            </a:r>
            <a:r>
              <a:rPr lang="en-US" altLang="ja-JP" sz="1200" b="1" dirty="0" smtClean="0">
                <a:latin typeface="+mn-lt"/>
              </a:rPr>
              <a:t>4nC</a:t>
            </a:r>
            <a:r>
              <a:rPr lang="en-US" altLang="ja-JP" sz="1200" b="1" dirty="0">
                <a:latin typeface="+mn-lt"/>
              </a:rPr>
              <a:t>)</a:t>
            </a:r>
          </a:p>
        </p:txBody>
      </p:sp>
      <p:sp>
        <p:nvSpPr>
          <p:cNvPr id="68" name="Rectangle 761"/>
          <p:cNvSpPr>
            <a:spLocks noChangeArrowheads="1"/>
          </p:cNvSpPr>
          <p:nvPr/>
        </p:nvSpPr>
        <p:spPr bwMode="auto">
          <a:xfrm>
            <a:off x="6800796" y="6366281"/>
            <a:ext cx="22357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ja-JP" sz="1200" b="1" dirty="0">
                <a:latin typeface="+mn-lt"/>
              </a:rPr>
              <a:t>e</a:t>
            </a:r>
            <a:r>
              <a:rPr lang="en-US" altLang="ja-JP" sz="1200" b="1" baseline="30000" dirty="0">
                <a:latin typeface="+mn-lt"/>
              </a:rPr>
              <a:t>–</a:t>
            </a:r>
            <a:r>
              <a:rPr lang="en-US" altLang="ja-JP" sz="1200" b="1" dirty="0">
                <a:latin typeface="+mn-lt"/>
              </a:rPr>
              <a:t> BT </a:t>
            </a:r>
            <a:r>
              <a:rPr lang="en-US" altLang="ja-JP" sz="1200" b="1" dirty="0" smtClean="0">
                <a:latin typeface="+mn-lt"/>
              </a:rPr>
              <a:t>(SuperKEKB</a:t>
            </a:r>
            <a:r>
              <a:rPr lang="en-US" altLang="ja-JP" sz="1200" b="1" dirty="0">
                <a:latin typeface="+mn-lt"/>
              </a:rPr>
              <a:t>: </a:t>
            </a:r>
            <a:r>
              <a:rPr lang="en-US" altLang="ja-JP" sz="1200" b="1" dirty="0" smtClean="0">
                <a:latin typeface="+mn-lt"/>
              </a:rPr>
              <a:t>7GeV</a:t>
            </a:r>
            <a:r>
              <a:rPr lang="en-US" altLang="ja-JP" sz="1200" b="1" dirty="0">
                <a:latin typeface="+mn-lt"/>
              </a:rPr>
              <a:t>, </a:t>
            </a:r>
            <a:r>
              <a:rPr lang="en-US" altLang="ja-JP" sz="1200" b="1" dirty="0" smtClean="0">
                <a:latin typeface="+mn-lt"/>
              </a:rPr>
              <a:t>5nC) </a:t>
            </a:r>
            <a:endParaRPr lang="en-US" altLang="ja-JP" sz="1200" b="1" dirty="0">
              <a:latin typeface="+mn-lt"/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3247458" y="2564904"/>
            <a:ext cx="3052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/>
              <a:t>Main timing station</a:t>
            </a:r>
            <a:endParaRPr kumimoji="1" lang="ja-JP" altLang="en-US" b="1" dirty="0"/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0" y="973177"/>
            <a:ext cx="9144000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b="1" dirty="0" smtClean="0"/>
              <a:t>Event generator (EVG)/Event receiver (EVR) based on VME64x. (Micro-Research Finland)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b="1" dirty="0" smtClean="0"/>
              <a:t>EVG (EVG-230) x1, EVR (EVR-230RF) x24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b="1" dirty="0" smtClean="0"/>
              <a:t>Arbitrary injection pattern can be set via HLA.</a:t>
            </a:r>
            <a:endParaRPr kumimoji="1" lang="en-US" altLang="ja-JP" sz="2000" b="1" dirty="0"/>
          </a:p>
        </p:txBody>
      </p:sp>
      <p:pic>
        <p:nvPicPr>
          <p:cNvPr id="89" name="Picture 4" descr="patter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93395"/>
            <a:ext cx="2736304" cy="247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タイトル 1"/>
          <p:cNvSpPr>
            <a:spLocks noGrp="1"/>
          </p:cNvSpPr>
          <p:nvPr>
            <p:ph type="title"/>
          </p:nvPr>
        </p:nvSpPr>
        <p:spPr>
          <a:xfrm>
            <a:off x="141241" y="404940"/>
            <a:ext cx="8861518" cy="647796"/>
          </a:xfrm>
        </p:spPr>
        <p:txBody>
          <a:bodyPr/>
          <a:lstStyle/>
          <a:p>
            <a:r>
              <a:rPr kumimoji="1" lang="en-US" altLang="ja-JP" u="none" dirty="0" smtClean="0"/>
              <a:t>Timing system</a:t>
            </a:r>
            <a:endParaRPr kumimoji="1" lang="ja-JP" altLang="en-US" u="none" dirty="0"/>
          </a:p>
        </p:txBody>
      </p:sp>
    </p:spTree>
    <p:extLst>
      <p:ext uri="{BB962C8B-B14F-4D97-AF65-F5344CB8AC3E}">
        <p14:creationId xmlns:p14="http://schemas.microsoft.com/office/powerpoint/2010/main" val="189828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762000"/>
          </a:xfrm>
        </p:spPr>
        <p:txBody>
          <a:bodyPr/>
          <a:lstStyle/>
          <a:p>
            <a:r>
              <a:rPr lang="en-US" altLang="ja-JP" sz="3900" dirty="0" smtClean="0"/>
              <a:t>Injector upgrade overview</a:t>
            </a:r>
            <a:endParaRPr lang="ja-JP" altLang="en-US" sz="3900" dirty="0" smtClean="0"/>
          </a:p>
        </p:txBody>
      </p:sp>
      <p:sp>
        <p:nvSpPr>
          <p:cNvPr id="6147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3F1CE24-B372-4F4D-A88D-2D4E8B8E65A4}" type="slidenum">
              <a:rPr lang="en-US" altLang="ja-JP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ja-JP" sz="1400" smtClean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 bwMode="auto">
          <a:xfrm>
            <a:off x="-84012" y="1146215"/>
            <a:ext cx="9361040" cy="552314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ja-JP" sz="2400" kern="0" dirty="0" smtClean="0"/>
              <a:t>Low emittance photo-cathode </a:t>
            </a:r>
            <a:r>
              <a:rPr lang="en-US" altLang="ja-JP" sz="2400" kern="0" dirty="0" err="1" smtClean="0"/>
              <a:t>rf</a:t>
            </a:r>
            <a:r>
              <a:rPr lang="en-US" altLang="ja-JP" sz="2400" kern="0" dirty="0" smtClean="0"/>
              <a:t> gun </a:t>
            </a:r>
          </a:p>
          <a:p>
            <a:pPr lvl="1">
              <a:defRPr/>
            </a:pPr>
            <a:r>
              <a:rPr lang="en-US" altLang="ja-JP" sz="2000" kern="0" dirty="0" smtClean="0"/>
              <a:t>e-:  1 nC, 100 </a:t>
            </a:r>
            <a:r>
              <a:rPr lang="en-US" altLang="ja-JP" sz="2000" dirty="0"/>
              <a:t>mm</a:t>
            </a:r>
            <a:r>
              <a:rPr lang="en-US" altLang="ja-JP" sz="2000" dirty="0">
                <a:sym typeface="Symbol"/>
              </a:rPr>
              <a:t></a:t>
            </a:r>
            <a:r>
              <a:rPr lang="en-US" altLang="ja-JP" sz="2000" dirty="0" smtClean="0"/>
              <a:t>mrad (KEKB) </a:t>
            </a:r>
            <a:r>
              <a:rPr lang="en-US" altLang="ja-JP" sz="2000" kern="0" dirty="0" smtClean="0"/>
              <a:t>=&gt; </a:t>
            </a:r>
            <a:r>
              <a:rPr lang="en-US" altLang="ja-JP" sz="2000" kern="0" dirty="0" smtClean="0">
                <a:solidFill>
                  <a:srgbClr val="FFFF00"/>
                </a:solidFill>
              </a:rPr>
              <a:t>5 nC, 20(H)/50(V) </a:t>
            </a:r>
            <a:r>
              <a:rPr lang="en-US" altLang="ja-JP" sz="2000" dirty="0">
                <a:solidFill>
                  <a:srgbClr val="FFFF00"/>
                </a:solidFill>
              </a:rPr>
              <a:t>mm</a:t>
            </a:r>
            <a:r>
              <a:rPr lang="en-US" altLang="ja-JP" sz="2000" dirty="0">
                <a:solidFill>
                  <a:srgbClr val="FFFF00"/>
                </a:solidFill>
                <a:sym typeface="Symbol"/>
              </a:rPr>
              <a:t></a:t>
            </a:r>
            <a:r>
              <a:rPr lang="en-US" altLang="ja-JP" sz="2000" dirty="0" smtClean="0">
                <a:solidFill>
                  <a:srgbClr val="FFFF00"/>
                </a:solidFill>
              </a:rPr>
              <a:t>mrad (SuperKEKB)</a:t>
            </a:r>
          </a:p>
          <a:p>
            <a:pPr lvl="1">
              <a:defRPr/>
            </a:pPr>
            <a:r>
              <a:rPr lang="en-US" altLang="ja-JP" sz="2000" kern="0" dirty="0" smtClean="0"/>
              <a:t>e+: 1 nC, 2100 </a:t>
            </a:r>
            <a:r>
              <a:rPr lang="en-US" altLang="ja-JP" sz="2000" dirty="0" smtClean="0"/>
              <a:t>mm</a:t>
            </a:r>
            <a:r>
              <a:rPr lang="en-US" altLang="ja-JP" sz="2000" dirty="0" smtClean="0">
                <a:sym typeface="Symbol"/>
              </a:rPr>
              <a:t></a:t>
            </a:r>
            <a:r>
              <a:rPr lang="en-US" altLang="ja-JP" sz="2000" dirty="0" smtClean="0"/>
              <a:t>mrad (KEKB)</a:t>
            </a:r>
            <a:r>
              <a:rPr lang="en-US" altLang="ja-JP" sz="2000" kern="0" dirty="0" smtClean="0"/>
              <a:t>=&gt; </a:t>
            </a:r>
            <a:r>
              <a:rPr lang="en-US" altLang="ja-JP" sz="2000" kern="0" dirty="0" smtClean="0">
                <a:solidFill>
                  <a:srgbClr val="FFFF00"/>
                </a:solidFill>
              </a:rPr>
              <a:t>4 nC, 20(H)/100(V) </a:t>
            </a:r>
            <a:r>
              <a:rPr lang="en-US" altLang="ja-JP" sz="2000" dirty="0" smtClean="0">
                <a:solidFill>
                  <a:srgbClr val="FFFF00"/>
                </a:solidFill>
              </a:rPr>
              <a:t>mm</a:t>
            </a:r>
            <a:r>
              <a:rPr lang="en-US" altLang="ja-JP" sz="2000" dirty="0" smtClean="0">
                <a:solidFill>
                  <a:srgbClr val="FFFF00"/>
                </a:solidFill>
                <a:sym typeface="Symbol"/>
              </a:rPr>
              <a:t></a:t>
            </a:r>
            <a:r>
              <a:rPr lang="en-US" altLang="ja-JP" sz="2000" dirty="0" smtClean="0">
                <a:solidFill>
                  <a:srgbClr val="FFFF00"/>
                </a:solidFill>
              </a:rPr>
              <a:t>mrad (SuperKEKB)</a:t>
            </a:r>
            <a:endParaRPr lang="en-US" altLang="ja-JP" sz="2000" kern="0" dirty="0" smtClean="0">
              <a:solidFill>
                <a:srgbClr val="FFFF00"/>
              </a:solidFill>
            </a:endParaRPr>
          </a:p>
          <a:p>
            <a:pPr lvl="1">
              <a:defRPr/>
            </a:pPr>
            <a:r>
              <a:rPr lang="en-GB" altLang="ja-JP" sz="2400" kern="0" dirty="0" smtClean="0">
                <a:solidFill>
                  <a:srgbClr val="FFFF00"/>
                </a:solidFill>
              </a:rPr>
              <a:t>Component </a:t>
            </a:r>
            <a:r>
              <a:rPr lang="en-GB" altLang="ja-JP" sz="2400" kern="0" dirty="0">
                <a:solidFill>
                  <a:srgbClr val="FFFF00"/>
                </a:solidFill>
              </a:rPr>
              <a:t>alignment and fine beam control for low emittance preservation</a:t>
            </a:r>
            <a:endParaRPr lang="en-GB" altLang="ja-JP" sz="2400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GB" altLang="ja-JP" sz="2400" dirty="0" smtClean="0"/>
              <a:t>New positron capture system (Flux concentrator, Large aperture S-band structure), and </a:t>
            </a:r>
            <a:r>
              <a:rPr lang="en-GB" altLang="ja-JP" sz="2400" kern="0" dirty="0" smtClean="0"/>
              <a:t>damping ring</a:t>
            </a:r>
          </a:p>
          <a:p>
            <a:pPr>
              <a:defRPr/>
            </a:pPr>
            <a:r>
              <a:rPr lang="en-GB" altLang="ja-JP" sz="2400" kern="0" dirty="0" smtClean="0"/>
              <a:t>New timing system (bucket selection for DR/MR)</a:t>
            </a:r>
          </a:p>
          <a:p>
            <a:pPr>
              <a:defRPr/>
            </a:pPr>
            <a:r>
              <a:rPr lang="en-GB" altLang="ja-JP" sz="2400" kern="0" dirty="0" smtClean="0"/>
              <a:t>Fast RF monitor, high precision BPM readout and other new subsystems</a:t>
            </a:r>
          </a:p>
          <a:p>
            <a:pPr>
              <a:defRPr/>
            </a:pPr>
            <a:r>
              <a:rPr lang="en-GB" altLang="ja-JP" sz="2400" kern="0" dirty="0" smtClean="0"/>
              <a:t>Simultaneous top-up injection</a:t>
            </a:r>
          </a:p>
          <a:p>
            <a:pPr>
              <a:defRPr/>
            </a:pPr>
            <a:r>
              <a:rPr lang="en-GB" altLang="ja-JP" sz="2400" kern="0" dirty="0" smtClean="0">
                <a:solidFill>
                  <a:srgbClr val="FFFF00"/>
                </a:solidFill>
              </a:rPr>
              <a:t>Main ring commissioning Phase-I: Jan. of 2016</a:t>
            </a:r>
          </a:p>
          <a:p>
            <a:pPr lvl="1">
              <a:defRPr/>
            </a:pPr>
            <a:r>
              <a:rPr lang="en-GB" altLang="ja-JP" sz="2000" kern="0" dirty="0" smtClean="0">
                <a:solidFill>
                  <a:srgbClr val="FFFF00"/>
                </a:solidFill>
              </a:rPr>
              <a:t>e-/e+ </a:t>
            </a:r>
            <a:r>
              <a:rPr lang="en-GB" altLang="ja-JP" sz="2000" kern="0" smtClean="0">
                <a:solidFill>
                  <a:srgbClr val="FFFF00"/>
                </a:solidFill>
              </a:rPr>
              <a:t>1nC w/o </a:t>
            </a:r>
            <a:r>
              <a:rPr lang="en-GB" altLang="ja-JP" sz="2000" kern="0" dirty="0" smtClean="0">
                <a:solidFill>
                  <a:srgbClr val="FFFF00"/>
                </a:solidFill>
              </a:rPr>
              <a:t>low emittance</a:t>
            </a:r>
            <a:endParaRPr lang="en-US" altLang="ja-JP" sz="2000" kern="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5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1596-DAA6-453E-8754-394087E0512A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373651" y="1325721"/>
            <a:ext cx="2386370" cy="2736304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Line 771"/>
          <p:cNvSpPr>
            <a:spLocks noChangeShapeType="1"/>
          </p:cNvSpPr>
          <p:nvPr/>
        </p:nvSpPr>
        <p:spPr bwMode="auto">
          <a:xfrm>
            <a:off x="4927875" y="1541745"/>
            <a:ext cx="1289759" cy="0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 type="none" w="med" len="med"/>
            <a:tailEnd type="arrow" w="med" len="med"/>
          </a:ln>
          <a:effectLst>
            <a:outerShdw blurRad="63500" dist="38099" dir="2700000" algn="ctr" rotWithShape="0">
              <a:schemeClr val="tx1">
                <a:alpha val="75000"/>
              </a:schemeClr>
            </a:outerShdw>
          </a:effectLst>
        </p:spPr>
        <p:txBody>
          <a:bodyPr wrap="squar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9" name="Line 752"/>
          <p:cNvSpPr>
            <a:spLocks noChangeShapeType="1"/>
          </p:cNvSpPr>
          <p:nvPr/>
        </p:nvSpPr>
        <p:spPr bwMode="auto">
          <a:xfrm flipH="1">
            <a:off x="5955449" y="5830615"/>
            <a:ext cx="668907" cy="292157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squar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Line 739"/>
          <p:cNvSpPr>
            <a:spLocks noChangeShapeType="1"/>
          </p:cNvSpPr>
          <p:nvPr/>
        </p:nvSpPr>
        <p:spPr bwMode="auto">
          <a:xfrm>
            <a:off x="5558504" y="3990016"/>
            <a:ext cx="557389" cy="697911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 type="none" w="med" len="med"/>
            <a:tailEnd type="arrow" w="med" len="med"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squar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Line 740"/>
          <p:cNvSpPr>
            <a:spLocks noChangeShapeType="1"/>
          </p:cNvSpPr>
          <p:nvPr/>
        </p:nvSpPr>
        <p:spPr bwMode="auto">
          <a:xfrm flipH="1">
            <a:off x="1655011" y="3990017"/>
            <a:ext cx="2192307" cy="1848775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 type="none" w="med" len="med"/>
            <a:tailEnd type="arrow" w="med" len="med"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squar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Line 741"/>
          <p:cNvSpPr>
            <a:spLocks noChangeShapeType="1"/>
          </p:cNvSpPr>
          <p:nvPr/>
        </p:nvSpPr>
        <p:spPr bwMode="auto">
          <a:xfrm flipH="1">
            <a:off x="2456683" y="3990017"/>
            <a:ext cx="1463081" cy="1850410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 type="none" w="med" len="med"/>
            <a:tailEnd type="arrow" w="med" len="med"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squar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Line 742"/>
          <p:cNvSpPr>
            <a:spLocks noChangeShapeType="1"/>
          </p:cNvSpPr>
          <p:nvPr/>
        </p:nvSpPr>
        <p:spPr bwMode="auto">
          <a:xfrm flipH="1">
            <a:off x="1809245" y="3990017"/>
            <a:ext cx="1972822" cy="1395822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 type="none" w="med" len="med"/>
            <a:tailEnd type="arrow" w="med" len="med"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squar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4" name="Line 743"/>
          <p:cNvSpPr>
            <a:spLocks noChangeShapeType="1"/>
          </p:cNvSpPr>
          <p:nvPr/>
        </p:nvSpPr>
        <p:spPr bwMode="auto">
          <a:xfrm flipH="1">
            <a:off x="2677017" y="3990017"/>
            <a:ext cx="1307540" cy="2594430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 type="none" w="med" len="med"/>
            <a:tailEnd type="arrow" w="med" len="med"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squar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5" name="Line 744"/>
          <p:cNvSpPr>
            <a:spLocks noChangeShapeType="1"/>
          </p:cNvSpPr>
          <p:nvPr/>
        </p:nvSpPr>
        <p:spPr bwMode="auto">
          <a:xfrm flipH="1">
            <a:off x="3487716" y="3990017"/>
            <a:ext cx="1499400" cy="2594429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 type="none" w="med" len="med"/>
            <a:tailEnd type="arrow" w="med" len="med"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squar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6" name="Rectangle 746"/>
          <p:cNvSpPr>
            <a:spLocks noChangeArrowheads="1"/>
          </p:cNvSpPr>
          <p:nvPr/>
        </p:nvSpPr>
        <p:spPr bwMode="auto">
          <a:xfrm>
            <a:off x="412680" y="5468512"/>
            <a:ext cx="5001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300" b="1" dirty="0" smtClean="0">
                <a:latin typeface="+mn-lt"/>
              </a:rPr>
              <a:t>J-ARC</a:t>
            </a:r>
            <a:endParaRPr lang="en-US" altLang="ja-JP" sz="1300" b="1" dirty="0">
              <a:latin typeface="+mn-lt"/>
            </a:endParaRPr>
          </a:p>
        </p:txBody>
      </p:sp>
      <p:sp>
        <p:nvSpPr>
          <p:cNvPr id="17" name="Rectangle 747"/>
          <p:cNvSpPr>
            <a:spLocks noChangeArrowheads="1"/>
          </p:cNvSpPr>
          <p:nvPr/>
        </p:nvSpPr>
        <p:spPr bwMode="auto">
          <a:xfrm>
            <a:off x="2895952" y="6222265"/>
            <a:ext cx="705414" cy="20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ja-JP" sz="1300" b="1" dirty="0">
                <a:solidFill>
                  <a:srgbClr val="1E1B18"/>
                </a:solidFill>
                <a:latin typeface="+mn-lt"/>
              </a:rPr>
              <a:t>e</a:t>
            </a:r>
            <a:r>
              <a:rPr lang="en-US" altLang="ja-JP" sz="1300" b="1" baseline="30000" dirty="0">
                <a:solidFill>
                  <a:srgbClr val="1E1B18"/>
                </a:solidFill>
                <a:latin typeface="+mn-lt"/>
              </a:rPr>
              <a:t>+</a:t>
            </a:r>
            <a:r>
              <a:rPr lang="en-US" altLang="ja-JP" sz="1300" b="1" dirty="0">
                <a:solidFill>
                  <a:srgbClr val="1E1B18"/>
                </a:solidFill>
                <a:latin typeface="+mn-lt"/>
              </a:rPr>
              <a:t> Target</a:t>
            </a:r>
            <a:endParaRPr lang="en-US" altLang="ja-JP" sz="2200" dirty="0">
              <a:latin typeface="+mn-lt"/>
            </a:endParaRPr>
          </a:p>
        </p:txBody>
      </p:sp>
      <p:sp>
        <p:nvSpPr>
          <p:cNvPr id="18" name="Line 748"/>
          <p:cNvSpPr>
            <a:spLocks noChangeShapeType="1"/>
          </p:cNvSpPr>
          <p:nvPr/>
        </p:nvSpPr>
        <p:spPr bwMode="auto">
          <a:xfrm flipH="1">
            <a:off x="4339678" y="3990017"/>
            <a:ext cx="806452" cy="2594430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 type="none" w="med" len="med"/>
            <a:tailEnd type="arrow" w="med" len="med"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squar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9" name="Line 749"/>
          <p:cNvSpPr>
            <a:spLocks noChangeShapeType="1"/>
          </p:cNvSpPr>
          <p:nvPr/>
        </p:nvSpPr>
        <p:spPr bwMode="auto">
          <a:xfrm>
            <a:off x="5469050" y="3990017"/>
            <a:ext cx="460412" cy="2594430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 type="none" w="med" len="med"/>
            <a:tailEnd type="arrow" w="med" len="med"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squar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0" name="Line 750"/>
          <p:cNvSpPr>
            <a:spLocks noChangeShapeType="1"/>
          </p:cNvSpPr>
          <p:nvPr/>
        </p:nvSpPr>
        <p:spPr bwMode="auto">
          <a:xfrm flipH="1">
            <a:off x="5132872" y="3990017"/>
            <a:ext cx="161797" cy="2594430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 type="none" w="med" len="med"/>
            <a:tailEnd type="arrow" w="med" len="med"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squar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1" name="Line 751"/>
          <p:cNvSpPr>
            <a:spLocks noChangeShapeType="1"/>
          </p:cNvSpPr>
          <p:nvPr/>
        </p:nvSpPr>
        <p:spPr bwMode="auto">
          <a:xfrm flipH="1">
            <a:off x="6565600" y="5569287"/>
            <a:ext cx="1168892" cy="1089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squar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2" name="Line 752"/>
          <p:cNvSpPr>
            <a:spLocks noChangeShapeType="1"/>
          </p:cNvSpPr>
          <p:nvPr/>
        </p:nvSpPr>
        <p:spPr bwMode="auto">
          <a:xfrm flipH="1">
            <a:off x="5937935" y="5564622"/>
            <a:ext cx="636703" cy="571779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squar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3" name="Line 753"/>
          <p:cNvSpPr>
            <a:spLocks noChangeShapeType="1"/>
          </p:cNvSpPr>
          <p:nvPr/>
        </p:nvSpPr>
        <p:spPr bwMode="auto">
          <a:xfrm flipH="1">
            <a:off x="7734492" y="5348535"/>
            <a:ext cx="362701" cy="220753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4" name="Line 755"/>
          <p:cNvSpPr>
            <a:spLocks noChangeShapeType="1"/>
          </p:cNvSpPr>
          <p:nvPr/>
        </p:nvSpPr>
        <p:spPr bwMode="auto">
          <a:xfrm>
            <a:off x="810971" y="5096407"/>
            <a:ext cx="1660968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5" name="Line 756"/>
          <p:cNvSpPr>
            <a:spLocks noChangeShapeType="1"/>
          </p:cNvSpPr>
          <p:nvPr/>
        </p:nvSpPr>
        <p:spPr bwMode="auto">
          <a:xfrm>
            <a:off x="795717" y="6136400"/>
            <a:ext cx="6579463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6" name="Line 757"/>
          <p:cNvSpPr>
            <a:spLocks noChangeShapeType="1"/>
          </p:cNvSpPr>
          <p:nvPr/>
        </p:nvSpPr>
        <p:spPr bwMode="auto">
          <a:xfrm>
            <a:off x="3138146" y="6063663"/>
            <a:ext cx="0" cy="14788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ja-JP" altLang="en-US">
              <a:latin typeface="+mn-lt"/>
            </a:endParaRPr>
          </a:p>
        </p:txBody>
      </p:sp>
      <p:sp>
        <p:nvSpPr>
          <p:cNvPr id="27" name="Line 759"/>
          <p:cNvSpPr>
            <a:spLocks noChangeShapeType="1"/>
          </p:cNvSpPr>
          <p:nvPr/>
        </p:nvSpPr>
        <p:spPr bwMode="auto">
          <a:xfrm flipH="1" flipV="1">
            <a:off x="7375181" y="6136400"/>
            <a:ext cx="722012" cy="224023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8" name="Line 760"/>
          <p:cNvSpPr>
            <a:spLocks noChangeShapeType="1"/>
          </p:cNvSpPr>
          <p:nvPr/>
        </p:nvSpPr>
        <p:spPr bwMode="auto">
          <a:xfrm flipH="1" flipV="1">
            <a:off x="7375181" y="6360422"/>
            <a:ext cx="722012" cy="224024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9" name="Rectangle 762"/>
          <p:cNvSpPr>
            <a:spLocks noChangeArrowheads="1"/>
          </p:cNvSpPr>
          <p:nvPr/>
        </p:nvSpPr>
        <p:spPr bwMode="auto">
          <a:xfrm>
            <a:off x="6690601" y="5370002"/>
            <a:ext cx="171829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200" b="1" dirty="0">
                <a:latin typeface="+mn-lt"/>
              </a:rPr>
              <a:t>e</a:t>
            </a:r>
            <a:r>
              <a:rPr lang="en-US" altLang="ja-JP" sz="1200" b="1" baseline="30000" dirty="0">
                <a:latin typeface="+mn-lt"/>
              </a:rPr>
              <a:t>–</a:t>
            </a:r>
            <a:r>
              <a:rPr lang="en-US" altLang="ja-JP" sz="1200" b="1" dirty="0">
                <a:latin typeface="+mn-lt"/>
              </a:rPr>
              <a:t> BT (PF: 2.5GeV, </a:t>
            </a:r>
            <a:r>
              <a:rPr lang="en-US" altLang="ja-JP" sz="1200" b="1" dirty="0" smtClean="0">
                <a:latin typeface="+mn-lt"/>
              </a:rPr>
              <a:t>0.2nC</a:t>
            </a:r>
            <a:r>
              <a:rPr lang="en-US" altLang="ja-JP" sz="1200" b="1" dirty="0">
                <a:latin typeface="+mn-lt"/>
              </a:rPr>
              <a:t>)</a:t>
            </a:r>
          </a:p>
        </p:txBody>
      </p:sp>
      <p:sp>
        <p:nvSpPr>
          <p:cNvPr id="30" name="Line 763"/>
          <p:cNvSpPr>
            <a:spLocks noChangeShapeType="1"/>
          </p:cNvSpPr>
          <p:nvPr/>
        </p:nvSpPr>
        <p:spPr bwMode="auto">
          <a:xfrm flipH="1" flipV="1">
            <a:off x="6217587" y="6136400"/>
            <a:ext cx="579644" cy="224023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1" name="Line 764"/>
          <p:cNvSpPr>
            <a:spLocks noChangeShapeType="1"/>
          </p:cNvSpPr>
          <p:nvPr/>
        </p:nvSpPr>
        <p:spPr bwMode="auto">
          <a:xfrm flipH="1" flipV="1">
            <a:off x="6797231" y="6360422"/>
            <a:ext cx="577950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2" name="Line 765"/>
          <p:cNvSpPr>
            <a:spLocks noChangeShapeType="1"/>
          </p:cNvSpPr>
          <p:nvPr/>
        </p:nvSpPr>
        <p:spPr bwMode="auto">
          <a:xfrm flipH="1" flipV="1">
            <a:off x="6505713" y="5987595"/>
            <a:ext cx="145758" cy="148804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3" name="Line 766"/>
          <p:cNvSpPr>
            <a:spLocks noChangeShapeType="1"/>
          </p:cNvSpPr>
          <p:nvPr/>
        </p:nvSpPr>
        <p:spPr bwMode="auto">
          <a:xfrm flipV="1">
            <a:off x="6217587" y="5987595"/>
            <a:ext cx="144064" cy="148804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4" name="Line 767"/>
          <p:cNvSpPr>
            <a:spLocks noChangeShapeType="1"/>
          </p:cNvSpPr>
          <p:nvPr/>
        </p:nvSpPr>
        <p:spPr bwMode="auto">
          <a:xfrm flipH="1" flipV="1">
            <a:off x="6351483" y="5987595"/>
            <a:ext cx="169486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5" name="Text Box 768"/>
          <p:cNvSpPr txBox="1">
            <a:spLocks noChangeArrowheads="1"/>
          </p:cNvSpPr>
          <p:nvPr/>
        </p:nvSpPr>
        <p:spPr bwMode="auto">
          <a:xfrm>
            <a:off x="1567192" y="6424510"/>
            <a:ext cx="48410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37931725" indent="-37474525">
              <a:defRPr kumimoji="1" sz="26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>
              <a:defRPr kumimoji="1" sz="26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>
              <a:defRPr kumimoji="1" sz="26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>
              <a:defRPr kumimoji="1" sz="26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1900" dirty="0" smtClean="0">
                <a:latin typeface="+mn-lt"/>
              </a:rPr>
              <a:t>EVRs</a:t>
            </a:r>
            <a:endParaRPr lang="en-US" altLang="ja-JP" sz="1900" dirty="0">
              <a:latin typeface="+mn-lt"/>
            </a:endParaRPr>
          </a:p>
        </p:txBody>
      </p:sp>
      <p:sp>
        <p:nvSpPr>
          <p:cNvPr id="36" name="Line 769"/>
          <p:cNvSpPr>
            <a:spLocks noChangeShapeType="1"/>
          </p:cNvSpPr>
          <p:nvPr/>
        </p:nvSpPr>
        <p:spPr bwMode="auto">
          <a:xfrm flipH="1">
            <a:off x="1809246" y="3918009"/>
            <a:ext cx="1822486" cy="851357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 type="none" w="med" len="med"/>
            <a:tailEnd type="arrow" w="med" len="med"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squar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7" name="Line 770"/>
          <p:cNvSpPr>
            <a:spLocks noChangeShapeType="1"/>
          </p:cNvSpPr>
          <p:nvPr/>
        </p:nvSpPr>
        <p:spPr bwMode="auto">
          <a:xfrm flipH="1">
            <a:off x="2531258" y="3990017"/>
            <a:ext cx="1172482" cy="779349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 type="none" w="med" len="med"/>
            <a:tailEnd type="arrow" w="med" len="med"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squar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8" name="Line 771"/>
          <p:cNvSpPr>
            <a:spLocks noChangeShapeType="1"/>
          </p:cNvSpPr>
          <p:nvPr/>
        </p:nvSpPr>
        <p:spPr bwMode="auto">
          <a:xfrm flipH="1">
            <a:off x="939780" y="3846001"/>
            <a:ext cx="2691952" cy="923363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 type="none" w="med" len="med"/>
            <a:tailEnd type="arrow" w="med" len="med"/>
          </a:ln>
          <a:effectLst>
            <a:outerShdw blurRad="63500" dist="38099" dir="2700000" algn="ctr" rotWithShape="0">
              <a:schemeClr val="tx1">
                <a:alpha val="75000"/>
              </a:schemeClr>
            </a:outerShdw>
          </a:effectLst>
        </p:spPr>
        <p:txBody>
          <a:bodyPr wrap="squar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9" name="Line 772"/>
          <p:cNvSpPr>
            <a:spLocks noChangeShapeType="1"/>
          </p:cNvSpPr>
          <p:nvPr/>
        </p:nvSpPr>
        <p:spPr bwMode="auto">
          <a:xfrm flipH="1">
            <a:off x="4065108" y="3990017"/>
            <a:ext cx="1006783" cy="1853679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 type="none" w="med" len="med"/>
            <a:tailEnd type="arrow" w="med" len="med"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squar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40" name="Line 773"/>
          <p:cNvSpPr>
            <a:spLocks noChangeShapeType="1"/>
          </p:cNvSpPr>
          <p:nvPr/>
        </p:nvSpPr>
        <p:spPr bwMode="auto">
          <a:xfrm flipH="1">
            <a:off x="4858307" y="3990017"/>
            <a:ext cx="374876" cy="1853679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 type="none" w="med" len="med"/>
            <a:tailEnd type="arrow" w="med" len="med"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squar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41" name="Line 774"/>
          <p:cNvSpPr>
            <a:spLocks noChangeShapeType="1"/>
          </p:cNvSpPr>
          <p:nvPr/>
        </p:nvSpPr>
        <p:spPr bwMode="auto">
          <a:xfrm>
            <a:off x="5373546" y="3990017"/>
            <a:ext cx="184958" cy="1848775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 type="none" w="med" len="med"/>
            <a:tailEnd type="arrow" w="med" len="med"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squar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42" name="Line 775"/>
          <p:cNvSpPr>
            <a:spLocks noChangeShapeType="1"/>
          </p:cNvSpPr>
          <p:nvPr/>
        </p:nvSpPr>
        <p:spPr bwMode="auto">
          <a:xfrm flipH="1">
            <a:off x="3254962" y="3990017"/>
            <a:ext cx="810146" cy="1850409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 type="none" w="med" len="med"/>
            <a:tailEnd type="arrow" w="med" len="med"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squar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43" name="Text Box 778"/>
          <p:cNvSpPr txBox="1">
            <a:spLocks noChangeAspect="1" noChangeArrowheads="1"/>
          </p:cNvSpPr>
          <p:nvPr/>
        </p:nvSpPr>
        <p:spPr bwMode="auto">
          <a:xfrm>
            <a:off x="2460073" y="6620421"/>
            <a:ext cx="527103" cy="1929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 lIns="0" tIns="0" rIns="0" bIns="0" anchor="ctr" anchorCtr="1"/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Cont-1</a:t>
            </a:r>
          </a:p>
        </p:txBody>
      </p:sp>
      <p:sp>
        <p:nvSpPr>
          <p:cNvPr id="44" name="Text Box 779"/>
          <p:cNvSpPr txBox="1">
            <a:spLocks noChangeArrowheads="1"/>
          </p:cNvSpPr>
          <p:nvPr/>
        </p:nvSpPr>
        <p:spPr bwMode="auto">
          <a:xfrm>
            <a:off x="5390492" y="5502185"/>
            <a:ext cx="725402" cy="1929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 lIns="0" tIns="0" rIns="0" bIns="0" anchor="ctr" anchorCtr="1"/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KL_51/52</a:t>
            </a:r>
          </a:p>
        </p:txBody>
      </p:sp>
      <p:sp>
        <p:nvSpPr>
          <p:cNvPr id="45" name="Text Box 780"/>
          <p:cNvSpPr txBox="1">
            <a:spLocks noChangeAspect="1" noChangeArrowheads="1"/>
          </p:cNvSpPr>
          <p:nvPr/>
        </p:nvSpPr>
        <p:spPr bwMode="auto">
          <a:xfrm>
            <a:off x="5390492" y="5876400"/>
            <a:ext cx="391514" cy="1929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 lIns="0" tIns="0" rIns="0" bIns="0" anchor="ctr" anchorCtr="1"/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SB_5</a:t>
            </a:r>
          </a:p>
        </p:txBody>
      </p:sp>
      <p:sp>
        <p:nvSpPr>
          <p:cNvPr id="46" name="Text Box 781"/>
          <p:cNvSpPr txBox="1">
            <a:spLocks noChangeAspect="1" noChangeArrowheads="1"/>
          </p:cNvSpPr>
          <p:nvPr/>
        </p:nvSpPr>
        <p:spPr bwMode="auto">
          <a:xfrm>
            <a:off x="4593908" y="5876400"/>
            <a:ext cx="393208" cy="1929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 lIns="0" tIns="0" rIns="0" bIns="0" anchor="ctr" anchorCtr="1"/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SB_4</a:t>
            </a:r>
          </a:p>
        </p:txBody>
      </p:sp>
      <p:sp>
        <p:nvSpPr>
          <p:cNvPr id="47" name="Text Box 782"/>
          <p:cNvSpPr txBox="1">
            <a:spLocks noChangeAspect="1" noChangeArrowheads="1"/>
          </p:cNvSpPr>
          <p:nvPr/>
        </p:nvSpPr>
        <p:spPr bwMode="auto">
          <a:xfrm>
            <a:off x="3799017" y="5876400"/>
            <a:ext cx="393208" cy="1929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 lIns="0" tIns="0" rIns="0" bIns="0" anchor="ctr" anchorCtr="1"/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SB_3</a:t>
            </a:r>
          </a:p>
        </p:txBody>
      </p:sp>
      <p:sp>
        <p:nvSpPr>
          <p:cNvPr id="48" name="Text Box 783"/>
          <p:cNvSpPr txBox="1">
            <a:spLocks noChangeAspect="1" noChangeArrowheads="1"/>
          </p:cNvSpPr>
          <p:nvPr/>
        </p:nvSpPr>
        <p:spPr bwMode="auto">
          <a:xfrm>
            <a:off x="5639640" y="6620421"/>
            <a:ext cx="528797" cy="1929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 lIns="0" tIns="0" rIns="0" bIns="0" anchor="ctr" anchorCtr="1"/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Cont-5</a:t>
            </a:r>
          </a:p>
        </p:txBody>
      </p:sp>
      <p:sp>
        <p:nvSpPr>
          <p:cNvPr id="49" name="Text Box 784"/>
          <p:cNvSpPr txBox="1">
            <a:spLocks noChangeAspect="1" noChangeArrowheads="1"/>
          </p:cNvSpPr>
          <p:nvPr/>
        </p:nvSpPr>
        <p:spPr bwMode="auto">
          <a:xfrm>
            <a:off x="4844748" y="6620421"/>
            <a:ext cx="528797" cy="1929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 lIns="0" tIns="0" rIns="0" bIns="0" anchor="ctr" anchorCtr="1"/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Cont-4</a:t>
            </a:r>
          </a:p>
        </p:txBody>
      </p:sp>
      <p:sp>
        <p:nvSpPr>
          <p:cNvPr id="50" name="Text Box 785"/>
          <p:cNvSpPr txBox="1">
            <a:spLocks noChangeAspect="1" noChangeArrowheads="1"/>
          </p:cNvSpPr>
          <p:nvPr/>
        </p:nvSpPr>
        <p:spPr bwMode="auto">
          <a:xfrm>
            <a:off x="4051550" y="6620421"/>
            <a:ext cx="525407" cy="1929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 lIns="0" tIns="0" rIns="0" bIns="0" anchor="ctr" anchorCtr="1"/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Cont-3</a:t>
            </a:r>
          </a:p>
        </p:txBody>
      </p:sp>
      <p:sp>
        <p:nvSpPr>
          <p:cNvPr id="51" name="Text Box 786"/>
          <p:cNvSpPr txBox="1">
            <a:spLocks noChangeAspect="1" noChangeArrowheads="1"/>
          </p:cNvSpPr>
          <p:nvPr/>
        </p:nvSpPr>
        <p:spPr bwMode="auto">
          <a:xfrm>
            <a:off x="3253270" y="6620421"/>
            <a:ext cx="528797" cy="1929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 lIns="0" tIns="0" rIns="0" bIns="0" anchor="ctr" anchorCtr="1"/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Cont-2</a:t>
            </a:r>
          </a:p>
        </p:txBody>
      </p:sp>
      <p:sp>
        <p:nvSpPr>
          <p:cNvPr id="52" name="Text Box 787"/>
          <p:cNvSpPr txBox="1">
            <a:spLocks noChangeAspect="1" noChangeArrowheads="1"/>
          </p:cNvSpPr>
          <p:nvPr/>
        </p:nvSpPr>
        <p:spPr bwMode="auto">
          <a:xfrm>
            <a:off x="3014294" y="5868225"/>
            <a:ext cx="393208" cy="1962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 lIns="0" tIns="0" rIns="0" bIns="0" anchor="ctr" anchorCtr="1"/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SB_2</a:t>
            </a:r>
          </a:p>
        </p:txBody>
      </p:sp>
      <p:sp>
        <p:nvSpPr>
          <p:cNvPr id="53" name="Text Box 788"/>
          <p:cNvSpPr txBox="1">
            <a:spLocks noChangeArrowheads="1"/>
          </p:cNvSpPr>
          <p:nvPr/>
        </p:nvSpPr>
        <p:spPr bwMode="auto">
          <a:xfrm>
            <a:off x="505895" y="4805339"/>
            <a:ext cx="725402" cy="1945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 lIns="0" tIns="0" rIns="0" bIns="0" anchor="ctr" anchorCtr="1"/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KL_B5/B6</a:t>
            </a:r>
          </a:p>
        </p:txBody>
      </p:sp>
      <p:sp>
        <p:nvSpPr>
          <p:cNvPr id="54" name="Text Box 789"/>
          <p:cNvSpPr txBox="1">
            <a:spLocks noChangeArrowheads="1"/>
          </p:cNvSpPr>
          <p:nvPr/>
        </p:nvSpPr>
        <p:spPr bwMode="auto">
          <a:xfrm>
            <a:off x="2282113" y="4810245"/>
            <a:ext cx="394904" cy="1945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 lIns="0" tIns="0" rIns="0" bIns="0" anchor="ctr" anchorCtr="1"/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SB_A</a:t>
            </a:r>
          </a:p>
        </p:txBody>
      </p:sp>
      <p:sp>
        <p:nvSpPr>
          <p:cNvPr id="55" name="Text Box 790"/>
          <p:cNvSpPr txBox="1">
            <a:spLocks noChangeAspect="1" noChangeArrowheads="1"/>
          </p:cNvSpPr>
          <p:nvPr/>
        </p:nvSpPr>
        <p:spPr bwMode="auto">
          <a:xfrm>
            <a:off x="1555017" y="4805339"/>
            <a:ext cx="450834" cy="1945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 lIns="0" tIns="0" rIns="0" bIns="0" anchor="ctr" anchorCtr="1"/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SB_B</a:t>
            </a:r>
          </a:p>
        </p:txBody>
      </p:sp>
      <p:sp>
        <p:nvSpPr>
          <p:cNvPr id="56" name="Text Box 792"/>
          <p:cNvSpPr txBox="1">
            <a:spLocks noChangeArrowheads="1"/>
          </p:cNvSpPr>
          <p:nvPr/>
        </p:nvSpPr>
        <p:spPr bwMode="auto">
          <a:xfrm>
            <a:off x="1158418" y="5420178"/>
            <a:ext cx="727096" cy="1929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5000"/>
              </a:schemeClr>
            </a:outerShdw>
          </a:effectLst>
        </p:spPr>
        <p:txBody>
          <a:bodyPr wrap="none" lIns="0" tIns="0" rIns="0" bIns="0" anchor="ctr" anchorCtr="1"/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Cont-ABC</a:t>
            </a:r>
          </a:p>
        </p:txBody>
      </p:sp>
      <p:sp>
        <p:nvSpPr>
          <p:cNvPr id="57" name="Text Box 793"/>
          <p:cNvSpPr txBox="1">
            <a:spLocks noChangeAspect="1" noChangeArrowheads="1"/>
          </p:cNvSpPr>
          <p:nvPr/>
        </p:nvSpPr>
        <p:spPr bwMode="auto">
          <a:xfrm>
            <a:off x="2214318" y="5868225"/>
            <a:ext cx="393208" cy="1962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 lIns="0" tIns="0" rIns="0" bIns="0" anchor="ctr" anchorCtr="1"/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SB_1</a:t>
            </a:r>
          </a:p>
        </p:txBody>
      </p:sp>
      <p:sp>
        <p:nvSpPr>
          <p:cNvPr id="58" name="Text Box 794"/>
          <p:cNvSpPr txBox="1">
            <a:spLocks noChangeAspect="1" noChangeArrowheads="1"/>
          </p:cNvSpPr>
          <p:nvPr/>
        </p:nvSpPr>
        <p:spPr bwMode="auto">
          <a:xfrm>
            <a:off x="1414342" y="5868225"/>
            <a:ext cx="393208" cy="1962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 lIns="0" tIns="0" rIns="0" bIns="0" anchor="ctr" anchorCtr="1"/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SB_C</a:t>
            </a:r>
          </a:p>
        </p:txBody>
      </p:sp>
      <p:sp>
        <p:nvSpPr>
          <p:cNvPr id="59" name="Text Box 795"/>
          <p:cNvSpPr txBox="1">
            <a:spLocks noChangeAspect="1" noChangeArrowheads="1"/>
          </p:cNvSpPr>
          <p:nvPr/>
        </p:nvSpPr>
        <p:spPr bwMode="auto">
          <a:xfrm>
            <a:off x="2220132" y="4430777"/>
            <a:ext cx="557610" cy="1929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 lIns="0" tIns="0" rIns="0" bIns="0" anchor="ctr" anchorCtr="1"/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SH_A1</a:t>
            </a:r>
          </a:p>
        </p:txBody>
      </p:sp>
      <p:sp>
        <p:nvSpPr>
          <p:cNvPr id="60" name="Text Box 796"/>
          <p:cNvSpPr txBox="1">
            <a:spLocks noChangeArrowheads="1"/>
          </p:cNvSpPr>
          <p:nvPr/>
        </p:nvSpPr>
        <p:spPr bwMode="auto">
          <a:xfrm>
            <a:off x="5939077" y="4722267"/>
            <a:ext cx="727097" cy="1945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 lIns="0" tIns="0" rIns="0" bIns="0" anchor="ctr" anchorCtr="1"/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Injection</a:t>
            </a:r>
          </a:p>
        </p:txBody>
      </p:sp>
      <p:sp>
        <p:nvSpPr>
          <p:cNvPr id="61" name="Line 751"/>
          <p:cNvSpPr>
            <a:spLocks noChangeShapeType="1"/>
          </p:cNvSpPr>
          <p:nvPr/>
        </p:nvSpPr>
        <p:spPr bwMode="auto">
          <a:xfrm flipH="1" flipV="1">
            <a:off x="6619836" y="5839336"/>
            <a:ext cx="1491480" cy="436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squar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2" name="Rectangle 761"/>
          <p:cNvSpPr>
            <a:spLocks noChangeArrowheads="1"/>
          </p:cNvSpPr>
          <p:nvPr/>
        </p:nvSpPr>
        <p:spPr bwMode="auto">
          <a:xfrm>
            <a:off x="6701940" y="5645222"/>
            <a:ext cx="168232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200" b="1" dirty="0">
                <a:latin typeface="+mn-lt"/>
              </a:rPr>
              <a:t>e</a:t>
            </a:r>
            <a:r>
              <a:rPr lang="en-US" altLang="ja-JP" sz="1200" b="1" baseline="30000" dirty="0">
                <a:latin typeface="+mn-lt"/>
              </a:rPr>
              <a:t>–</a:t>
            </a:r>
            <a:r>
              <a:rPr lang="en-US" altLang="ja-JP" sz="1200" b="1" dirty="0">
                <a:latin typeface="+mn-lt"/>
              </a:rPr>
              <a:t> </a:t>
            </a:r>
            <a:r>
              <a:rPr lang="en-US" altLang="ja-JP" sz="1200" b="1" dirty="0" smtClean="0">
                <a:latin typeface="+mn-lt"/>
              </a:rPr>
              <a:t>BT (PF-AR</a:t>
            </a:r>
            <a:r>
              <a:rPr lang="en-US" altLang="ja-JP" sz="1200" b="1" dirty="0">
                <a:latin typeface="+mn-lt"/>
              </a:rPr>
              <a:t>: </a:t>
            </a:r>
            <a:r>
              <a:rPr lang="en-US" altLang="ja-JP" sz="1200" b="1" dirty="0" smtClean="0">
                <a:latin typeface="+mn-lt"/>
              </a:rPr>
              <a:t>6.5GeV</a:t>
            </a:r>
            <a:r>
              <a:rPr lang="en-US" altLang="ja-JP" sz="1200" b="1" dirty="0">
                <a:latin typeface="+mn-lt"/>
              </a:rPr>
              <a:t>, 5</a:t>
            </a:r>
            <a:r>
              <a:rPr lang="en-US" altLang="ja-JP" sz="1200" b="1" dirty="0" smtClean="0">
                <a:latin typeface="+mn-lt"/>
              </a:rPr>
              <a:t>nC</a:t>
            </a:r>
            <a:r>
              <a:rPr lang="en-US" altLang="ja-JP" sz="1200" b="1" dirty="0">
                <a:latin typeface="+mn-lt"/>
              </a:rPr>
              <a:t>)</a:t>
            </a:r>
          </a:p>
        </p:txBody>
      </p:sp>
      <p:sp>
        <p:nvSpPr>
          <p:cNvPr id="63" name="Rectangle 777"/>
          <p:cNvSpPr>
            <a:spLocks noChangeArrowheads="1"/>
          </p:cNvSpPr>
          <p:nvPr/>
        </p:nvSpPr>
        <p:spPr bwMode="auto">
          <a:xfrm>
            <a:off x="2528736" y="5070137"/>
            <a:ext cx="49532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300" b="1" dirty="0">
                <a:latin typeface="+mn-lt"/>
              </a:rPr>
              <a:t>e</a:t>
            </a:r>
            <a:r>
              <a:rPr lang="en-US" altLang="ja-JP" sz="1300" b="1" baseline="30000" dirty="0">
                <a:latin typeface="+mn-lt"/>
              </a:rPr>
              <a:t>−</a:t>
            </a:r>
            <a:r>
              <a:rPr lang="en-US" altLang="ja-JP" sz="1300" b="1" dirty="0">
                <a:latin typeface="+mn-lt"/>
              </a:rPr>
              <a:t> Gun</a:t>
            </a:r>
          </a:p>
        </p:txBody>
      </p:sp>
      <p:sp>
        <p:nvSpPr>
          <p:cNvPr id="64" name="アーチ 63"/>
          <p:cNvSpPr>
            <a:spLocks noChangeAspect="1"/>
          </p:cNvSpPr>
          <p:nvPr/>
        </p:nvSpPr>
        <p:spPr bwMode="auto">
          <a:xfrm rot="16200000">
            <a:off x="290127" y="5091783"/>
            <a:ext cx="1039993" cy="1052510"/>
          </a:xfrm>
          <a:prstGeom prst="blockArc">
            <a:avLst>
              <a:gd name="adj1" fmla="val 10800000"/>
              <a:gd name="adj2" fmla="val 209068"/>
              <a:gd name="adj3" fmla="val 0"/>
            </a:avLst>
          </a:prstGeom>
          <a:solidFill>
            <a:srgbClr val="FFFFFF"/>
          </a:solidFill>
          <a:ln w="508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dir="2700000" algn="tl" rotWithShape="0">
              <a:srgbClr val="808080">
                <a:alpha val="75000"/>
              </a:srgbClr>
            </a:outerShdw>
          </a:effectLst>
        </p:spPr>
        <p:txBody>
          <a:bodyPr/>
          <a:lstStyle/>
          <a:p>
            <a:pPr algn="just" defTabSz="4541488">
              <a:defRPr/>
            </a:pPr>
            <a:endParaRPr lang="ja-JP" altLang="en-US" sz="3500" dirty="0">
              <a:solidFill>
                <a:srgbClr val="400040"/>
              </a:solidFill>
              <a:latin typeface="+mn-lt"/>
              <a:ea typeface="ヒラギノ丸ゴ Pro W4" pitchFamily="-108" charset="-128"/>
              <a:cs typeface="ヒラギノ丸ゴ Pro W4" pitchFamily="-108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3471275" y="3528352"/>
            <a:ext cx="1080784" cy="461665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</a:rPr>
              <a:t>EVG</a:t>
            </a:r>
            <a:r>
              <a:rPr kumimoji="1" lang="en-US" altLang="ja-JP" sz="1600" b="1" dirty="0" smtClean="0">
                <a:solidFill>
                  <a:schemeClr val="bg1"/>
                </a:solidFill>
              </a:rPr>
              <a:t>#2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4577468" y="3528352"/>
            <a:ext cx="1188098" cy="461665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</a:rPr>
              <a:t>EVG</a:t>
            </a:r>
            <a:r>
              <a:rPr kumimoji="1" lang="en-US" altLang="ja-JP" sz="1600" b="1" dirty="0" smtClean="0">
                <a:solidFill>
                  <a:schemeClr val="bg1"/>
                </a:solidFill>
              </a:rPr>
              <a:t>#3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67" name="Rectangle 758"/>
          <p:cNvSpPr>
            <a:spLocks noChangeArrowheads="1"/>
          </p:cNvSpPr>
          <p:nvPr/>
        </p:nvSpPr>
        <p:spPr bwMode="auto">
          <a:xfrm>
            <a:off x="6698218" y="5934233"/>
            <a:ext cx="22357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ja-JP" sz="1200" b="1" dirty="0">
                <a:latin typeface="+mn-lt"/>
              </a:rPr>
              <a:t>e</a:t>
            </a:r>
            <a:r>
              <a:rPr lang="en-US" altLang="ja-JP" sz="1200" b="1" baseline="30000" dirty="0">
                <a:latin typeface="+mn-lt"/>
              </a:rPr>
              <a:t>+</a:t>
            </a:r>
            <a:r>
              <a:rPr lang="en-US" altLang="ja-JP" sz="1200" b="1" dirty="0">
                <a:latin typeface="+mn-lt"/>
              </a:rPr>
              <a:t> BT </a:t>
            </a:r>
            <a:r>
              <a:rPr lang="en-US" altLang="ja-JP" sz="1200" b="1" dirty="0" smtClean="0">
                <a:latin typeface="+mn-lt"/>
              </a:rPr>
              <a:t>(SuperKEKB</a:t>
            </a:r>
            <a:r>
              <a:rPr lang="en-US" altLang="ja-JP" sz="1200" b="1" dirty="0">
                <a:latin typeface="+mn-lt"/>
              </a:rPr>
              <a:t>: 4</a:t>
            </a:r>
            <a:r>
              <a:rPr lang="en-US" altLang="ja-JP" sz="1200" b="1" dirty="0" smtClean="0">
                <a:latin typeface="+mn-lt"/>
              </a:rPr>
              <a:t>GeV</a:t>
            </a:r>
            <a:r>
              <a:rPr lang="en-US" altLang="ja-JP" sz="1200" b="1" dirty="0">
                <a:latin typeface="+mn-lt"/>
              </a:rPr>
              <a:t>, </a:t>
            </a:r>
            <a:r>
              <a:rPr lang="en-US" altLang="ja-JP" sz="1200" b="1" dirty="0" smtClean="0">
                <a:latin typeface="+mn-lt"/>
              </a:rPr>
              <a:t>4nC</a:t>
            </a:r>
            <a:r>
              <a:rPr lang="en-US" altLang="ja-JP" sz="1200" b="1" dirty="0">
                <a:latin typeface="+mn-lt"/>
              </a:rPr>
              <a:t>)</a:t>
            </a:r>
          </a:p>
        </p:txBody>
      </p:sp>
      <p:sp>
        <p:nvSpPr>
          <p:cNvPr id="68" name="Rectangle 761"/>
          <p:cNvSpPr>
            <a:spLocks noChangeArrowheads="1"/>
          </p:cNvSpPr>
          <p:nvPr/>
        </p:nvSpPr>
        <p:spPr bwMode="auto">
          <a:xfrm>
            <a:off x="6698218" y="6438289"/>
            <a:ext cx="22357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ja-JP" sz="1200" b="1" dirty="0">
                <a:latin typeface="+mn-lt"/>
              </a:rPr>
              <a:t>e</a:t>
            </a:r>
            <a:r>
              <a:rPr lang="en-US" altLang="ja-JP" sz="1200" b="1" baseline="30000" dirty="0">
                <a:latin typeface="+mn-lt"/>
              </a:rPr>
              <a:t>–</a:t>
            </a:r>
            <a:r>
              <a:rPr lang="en-US" altLang="ja-JP" sz="1200" b="1" dirty="0">
                <a:latin typeface="+mn-lt"/>
              </a:rPr>
              <a:t> BT </a:t>
            </a:r>
            <a:r>
              <a:rPr lang="en-US" altLang="ja-JP" sz="1200" b="1" dirty="0" smtClean="0">
                <a:latin typeface="+mn-lt"/>
              </a:rPr>
              <a:t>(SuperKEKB</a:t>
            </a:r>
            <a:r>
              <a:rPr lang="en-US" altLang="ja-JP" sz="1200" b="1" dirty="0">
                <a:latin typeface="+mn-lt"/>
              </a:rPr>
              <a:t>: </a:t>
            </a:r>
            <a:r>
              <a:rPr lang="en-US" altLang="ja-JP" sz="1200" b="1" dirty="0" smtClean="0">
                <a:latin typeface="+mn-lt"/>
              </a:rPr>
              <a:t>7GeV</a:t>
            </a:r>
            <a:r>
              <a:rPr lang="en-US" altLang="ja-JP" sz="1200" b="1" dirty="0">
                <a:latin typeface="+mn-lt"/>
              </a:rPr>
              <a:t>, </a:t>
            </a:r>
            <a:r>
              <a:rPr lang="en-US" altLang="ja-JP" sz="1200" b="1" dirty="0" smtClean="0">
                <a:latin typeface="+mn-lt"/>
              </a:rPr>
              <a:t>5nC) </a:t>
            </a:r>
            <a:endParaRPr lang="en-US" altLang="ja-JP" sz="1200" b="1" dirty="0">
              <a:latin typeface="+mn-lt"/>
            </a:endParaRPr>
          </a:p>
        </p:txBody>
      </p:sp>
      <p:sp>
        <p:nvSpPr>
          <p:cNvPr id="69" name="Line 771"/>
          <p:cNvSpPr>
            <a:spLocks noChangeShapeType="1"/>
          </p:cNvSpPr>
          <p:nvPr/>
        </p:nvSpPr>
        <p:spPr bwMode="auto">
          <a:xfrm flipH="1">
            <a:off x="4566837" y="1842520"/>
            <a:ext cx="998" cy="563322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 type="none" w="med" len="med"/>
            <a:tailEnd type="arrow" w="med" len="med"/>
          </a:ln>
          <a:effectLst>
            <a:outerShdw blurRad="63500" dist="38099" dir="2700000" algn="ctr" rotWithShape="0">
              <a:schemeClr val="tx1">
                <a:alpha val="75000"/>
              </a:schemeClr>
            </a:outerShdw>
          </a:effectLst>
        </p:spPr>
        <p:txBody>
          <a:bodyPr wrap="squar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4222224" y="2448232"/>
            <a:ext cx="910647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</a:rPr>
              <a:t>EVR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cxnSp>
        <p:nvCxnSpPr>
          <p:cNvPr id="71" name="直線矢印コネクタ 70"/>
          <p:cNvCxnSpPr/>
          <p:nvPr/>
        </p:nvCxnSpPr>
        <p:spPr>
          <a:xfrm flipH="1">
            <a:off x="4048208" y="2909897"/>
            <a:ext cx="401683" cy="57606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/>
          <p:cNvCxnSpPr/>
          <p:nvPr/>
        </p:nvCxnSpPr>
        <p:spPr>
          <a:xfrm>
            <a:off x="4670208" y="2909897"/>
            <a:ext cx="401683" cy="57606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テキスト ボックス 72"/>
          <p:cNvSpPr txBox="1"/>
          <p:nvPr/>
        </p:nvSpPr>
        <p:spPr>
          <a:xfrm rot="18421561">
            <a:off x="3914499" y="2914237"/>
            <a:ext cx="644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solidFill>
                  <a:schemeClr val="bg1"/>
                </a:solidFill>
              </a:rPr>
              <a:t>TTL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 rot="3403132">
            <a:off x="4712487" y="3070345"/>
            <a:ext cx="59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solidFill>
                  <a:schemeClr val="bg1"/>
                </a:solidFill>
              </a:rPr>
              <a:t>TTL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3347864" y="1897087"/>
            <a:ext cx="2674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00B050"/>
                </a:solidFill>
              </a:rPr>
              <a:t>Event signal (optical fiber)</a:t>
            </a:r>
            <a:endParaRPr kumimoji="1" lang="ja-JP" altLang="en-US" sz="1600" b="1" dirty="0">
              <a:solidFill>
                <a:srgbClr val="00B050"/>
              </a:solidFill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6235801" y="1331817"/>
            <a:ext cx="1680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Main Rings</a:t>
            </a:r>
            <a:endParaRPr kumimoji="1" lang="ja-JP" altLang="en-US" sz="2000" b="1" dirty="0"/>
          </a:p>
        </p:txBody>
      </p:sp>
      <p:sp>
        <p:nvSpPr>
          <p:cNvPr id="79" name="Line 771"/>
          <p:cNvSpPr>
            <a:spLocks noChangeShapeType="1"/>
          </p:cNvSpPr>
          <p:nvPr/>
        </p:nvSpPr>
        <p:spPr bwMode="auto">
          <a:xfrm>
            <a:off x="4927875" y="1628562"/>
            <a:ext cx="1266869" cy="289192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 type="none" w="med" len="med"/>
            <a:tailEnd type="arrow" w="med" len="med"/>
          </a:ln>
          <a:effectLst>
            <a:outerShdw blurRad="63500" dist="38099" dir="2700000" algn="ctr" rotWithShape="0">
              <a:schemeClr val="tx1">
                <a:alpha val="75000"/>
              </a:schemeClr>
            </a:outerShdw>
          </a:effectLst>
        </p:spPr>
        <p:txBody>
          <a:bodyPr wrap="square" lIns="0" tIns="0" rIns="0" bIns="0">
            <a:spAutoFit/>
          </a:bodyPr>
          <a:lstStyle/>
          <a:p>
            <a:pPr defTabSz="349349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6234126" y="1726411"/>
            <a:ext cx="187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Damping Ring</a:t>
            </a:r>
            <a:endParaRPr kumimoji="1" lang="ja-JP" altLang="en-US" sz="2000" b="1" dirty="0"/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4189065" y="1397729"/>
            <a:ext cx="1072445" cy="461665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</a:rPr>
              <a:t>EVG</a:t>
            </a:r>
            <a:r>
              <a:rPr kumimoji="1" lang="en-US" altLang="ja-JP" sz="1800" b="1" dirty="0" smtClean="0">
                <a:solidFill>
                  <a:schemeClr val="bg1"/>
                </a:solidFill>
              </a:rPr>
              <a:t>#1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3029262" y="902385"/>
            <a:ext cx="3154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/>
              <a:t>Main timing station</a:t>
            </a:r>
            <a:endParaRPr lang="ja-JP" altLang="en-US" b="1" dirty="0"/>
          </a:p>
        </p:txBody>
      </p:sp>
      <p:cxnSp>
        <p:nvCxnSpPr>
          <p:cNvPr id="90" name="直線矢印コネクタ 89"/>
          <p:cNvCxnSpPr/>
          <p:nvPr/>
        </p:nvCxnSpPr>
        <p:spPr>
          <a:xfrm>
            <a:off x="3784717" y="3197929"/>
            <a:ext cx="0" cy="288032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矢印コネクタ 90"/>
          <p:cNvCxnSpPr/>
          <p:nvPr/>
        </p:nvCxnSpPr>
        <p:spPr>
          <a:xfrm>
            <a:off x="5298022" y="3206641"/>
            <a:ext cx="0" cy="288032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テキスト ボックス 91"/>
          <p:cNvSpPr txBox="1"/>
          <p:nvPr/>
        </p:nvSpPr>
        <p:spPr>
          <a:xfrm>
            <a:off x="3634045" y="2909317"/>
            <a:ext cx="511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7030A0"/>
                </a:solidFill>
              </a:rPr>
              <a:t>PF</a:t>
            </a:r>
            <a:endParaRPr kumimoji="1" lang="ja-JP" altLang="en-US" sz="1600" b="1" dirty="0">
              <a:solidFill>
                <a:srgbClr val="7030A0"/>
              </a:solidFill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3404109" y="2658398"/>
            <a:ext cx="818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0070C0"/>
                </a:solidFill>
              </a:rPr>
              <a:t>PF-AR</a:t>
            </a:r>
            <a:endParaRPr kumimoji="1" lang="ja-JP" altLang="en-US" sz="1600" b="1" dirty="0">
              <a:solidFill>
                <a:srgbClr val="0070C0"/>
              </a:solidFill>
            </a:endParaRPr>
          </a:p>
        </p:txBody>
      </p:sp>
      <p:cxnSp>
        <p:nvCxnSpPr>
          <p:cNvPr id="94" name="直線矢印コネクタ 93"/>
          <p:cNvCxnSpPr/>
          <p:nvPr/>
        </p:nvCxnSpPr>
        <p:spPr>
          <a:xfrm>
            <a:off x="3631732" y="2909897"/>
            <a:ext cx="10106" cy="584776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矢印コネクタ 94"/>
          <p:cNvCxnSpPr/>
          <p:nvPr/>
        </p:nvCxnSpPr>
        <p:spPr>
          <a:xfrm>
            <a:off x="5442038" y="2909897"/>
            <a:ext cx="10106" cy="584776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図 9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97423"/>
            <a:ext cx="3137782" cy="1763625"/>
          </a:xfrm>
          <a:prstGeom prst="rect">
            <a:avLst/>
          </a:prstGeom>
        </p:spPr>
      </p:pic>
      <p:sp>
        <p:nvSpPr>
          <p:cNvPr id="82" name="テキスト ボックス 81"/>
          <p:cNvSpPr txBox="1"/>
          <p:nvPr/>
        </p:nvSpPr>
        <p:spPr>
          <a:xfrm>
            <a:off x="776227" y="1578038"/>
            <a:ext cx="745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FF00"/>
                </a:solidFill>
              </a:rPr>
              <a:t>EVG</a:t>
            </a:r>
            <a:endParaRPr kumimoji="1" lang="ja-JP" altLang="en-US" sz="1400" dirty="0">
              <a:solidFill>
                <a:srgbClr val="FFFF00"/>
              </a:solidFill>
            </a:endParaRPr>
          </a:p>
        </p:txBody>
      </p:sp>
      <p:cxnSp>
        <p:nvCxnSpPr>
          <p:cNvPr id="85" name="直線矢印コネクタ 84"/>
          <p:cNvCxnSpPr>
            <a:stCxn id="82" idx="2"/>
          </p:cNvCxnSpPr>
          <p:nvPr/>
        </p:nvCxnSpPr>
        <p:spPr>
          <a:xfrm flipH="1">
            <a:off x="1034695" y="1885815"/>
            <a:ext cx="114402" cy="349826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矢印コネクタ 99"/>
          <p:cNvCxnSpPr>
            <a:stCxn id="82" idx="2"/>
          </p:cNvCxnSpPr>
          <p:nvPr/>
        </p:nvCxnSpPr>
        <p:spPr>
          <a:xfrm>
            <a:off x="1149097" y="1885815"/>
            <a:ext cx="372869" cy="340533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矢印コネクタ 100"/>
          <p:cNvCxnSpPr>
            <a:stCxn id="82" idx="2"/>
            <a:endCxn id="99" idx="0"/>
          </p:cNvCxnSpPr>
          <p:nvPr/>
        </p:nvCxnSpPr>
        <p:spPr>
          <a:xfrm>
            <a:off x="1149097" y="1885815"/>
            <a:ext cx="527298" cy="21160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テキスト ボックス 107"/>
          <p:cNvSpPr txBox="1"/>
          <p:nvPr/>
        </p:nvSpPr>
        <p:spPr>
          <a:xfrm>
            <a:off x="1336379" y="1583543"/>
            <a:ext cx="745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EVR</a:t>
            </a:r>
            <a:endParaRPr kumimoji="1" lang="ja-JP" altLang="en-US" sz="1400" dirty="0"/>
          </a:p>
        </p:txBody>
      </p:sp>
      <p:cxnSp>
        <p:nvCxnSpPr>
          <p:cNvPr id="112" name="直線矢印コネクタ 111"/>
          <p:cNvCxnSpPr/>
          <p:nvPr/>
        </p:nvCxnSpPr>
        <p:spPr>
          <a:xfrm flipH="1">
            <a:off x="1336379" y="1842520"/>
            <a:ext cx="185587" cy="5362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タイトル 1"/>
          <p:cNvSpPr>
            <a:spLocks noGrp="1"/>
          </p:cNvSpPr>
          <p:nvPr>
            <p:ph type="title"/>
          </p:nvPr>
        </p:nvSpPr>
        <p:spPr>
          <a:xfrm>
            <a:off x="141241" y="404664"/>
            <a:ext cx="8861518" cy="647796"/>
          </a:xfrm>
        </p:spPr>
        <p:txBody>
          <a:bodyPr/>
          <a:lstStyle/>
          <a:p>
            <a:r>
              <a:rPr kumimoji="1" lang="en-US" altLang="ja-JP" u="none" dirty="0" smtClean="0"/>
              <a:t>New timing system configuration</a:t>
            </a:r>
            <a:endParaRPr kumimoji="1" lang="ja-JP" altLang="en-US" u="none" dirty="0"/>
          </a:p>
        </p:txBody>
      </p:sp>
      <p:sp>
        <p:nvSpPr>
          <p:cNvPr id="117" name="コンテンツ プレースホルダー 2"/>
          <p:cNvSpPr txBox="1">
            <a:spLocks/>
          </p:cNvSpPr>
          <p:nvPr/>
        </p:nvSpPr>
        <p:spPr bwMode="auto">
          <a:xfrm>
            <a:off x="5868542" y="2132856"/>
            <a:ext cx="3239962" cy="1901825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ja-JP" sz="1800" kern="0" dirty="0" smtClean="0"/>
              <a:t>Bucket selection: MR, DR</a:t>
            </a:r>
          </a:p>
          <a:p>
            <a:r>
              <a:rPr lang="en-US" altLang="ja-JP" sz="1800" kern="0" dirty="0" smtClean="0"/>
              <a:t># of EVG: 1 =&gt; 3</a:t>
            </a:r>
          </a:p>
          <a:p>
            <a:r>
              <a:rPr lang="en-US" altLang="ja-JP" sz="1800" kern="0" dirty="0" smtClean="0"/>
              <a:t>CPU: MVME5500 =&gt; MVME6100</a:t>
            </a:r>
          </a:p>
          <a:p>
            <a:r>
              <a:rPr lang="en-US" altLang="ja-JP" sz="1800" kern="0" dirty="0" smtClean="0"/>
              <a:t>RTOS: VxWorks5.5 =&gt; 6.8</a:t>
            </a:r>
          </a:p>
          <a:p>
            <a:r>
              <a:rPr lang="en-US" altLang="ja-JP" sz="1800" kern="0" dirty="0" smtClean="0"/>
              <a:t>Firmware updated</a:t>
            </a:r>
          </a:p>
          <a:p>
            <a:pPr marL="0" indent="0">
              <a:buNone/>
            </a:pPr>
            <a:endParaRPr lang="en-US" altLang="ja-JP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339286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76200" y="811998"/>
            <a:ext cx="9104312" cy="432048"/>
          </a:xfrm>
        </p:spPr>
        <p:txBody>
          <a:bodyPr/>
          <a:lstStyle/>
          <a:p>
            <a:r>
              <a:rPr lang="en-US" altLang="ja-JP" sz="3600" dirty="0" smtClean="0"/>
              <a:t>Beam injection study</a:t>
            </a:r>
            <a:br>
              <a:rPr lang="en-US" altLang="ja-JP" sz="3600" dirty="0" smtClean="0"/>
            </a:br>
            <a:r>
              <a:rPr lang="en-US" altLang="ja-JP" sz="2800" dirty="0" smtClean="0"/>
              <a:t>(new timing system configuration)</a:t>
            </a:r>
            <a:br>
              <a:rPr lang="en-US" altLang="ja-JP" sz="2800" dirty="0" smtClean="0"/>
            </a:br>
            <a:endParaRPr lang="ja-JP" altLang="en-US" sz="2000" dirty="0" smtClean="0"/>
          </a:p>
        </p:txBody>
      </p:sp>
      <p:sp>
        <p:nvSpPr>
          <p:cNvPr id="4099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harcoal" charset="0"/>
                <a:ea typeface="ＤＦＰ太丸ゴシック体" pitchFamily="1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harcoal" charset="0"/>
                <a:ea typeface="ＤＦＰ太丸ゴシック体" pitchFamily="1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harcoal" charset="0"/>
                <a:ea typeface="ＤＦＰ太丸ゴシック体" pitchFamily="1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harcoal" charset="0"/>
                <a:ea typeface="ＤＦＰ太丸ゴシック体" pitchFamily="1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harcoal" charset="0"/>
                <a:ea typeface="ＤＦＰ太丸ゴシック体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harcoal" charset="0"/>
                <a:ea typeface="ＤＦＰ太丸ゴシック体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harcoal" charset="0"/>
                <a:ea typeface="ＤＦＰ太丸ゴシック体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harcoal" charset="0"/>
                <a:ea typeface="ＤＦＰ太丸ゴシック体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harcoal" charset="0"/>
                <a:ea typeface="ＤＦＰ太丸ゴシック体" pitchFamily="1" charset="-128"/>
              </a:defRPr>
            </a:lvl9pPr>
          </a:lstStyle>
          <a:p>
            <a:fld id="{792A6B19-2172-433E-9257-242AF193CCBC}" type="slidenum">
              <a:rPr lang="en-US" altLang="ja-JP" sz="1400" smtClean="0">
                <a:latin typeface="Times" pitchFamily="1" charset="0"/>
                <a:ea typeface="Osaka" pitchFamily="1" charset="-128"/>
              </a:rPr>
              <a:pPr/>
              <a:t>31</a:t>
            </a:fld>
            <a:endParaRPr lang="en-US" altLang="ja-JP" sz="1400" smtClean="0">
              <a:latin typeface="Times" pitchFamily="1" charset="0"/>
              <a:ea typeface="Osaka" pitchFamily="1" charset="-128"/>
            </a:endParaRPr>
          </a:p>
        </p:txBody>
      </p:sp>
      <p:pic>
        <p:nvPicPr>
          <p:cNvPr id="4100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0" y="4345881"/>
            <a:ext cx="4347964" cy="2467495"/>
          </a:xfrm>
          <a:noFill/>
        </p:spPr>
      </p:pic>
      <p:pic>
        <p:nvPicPr>
          <p:cNvPr id="5" name="Picture 2" descr="http://www-linac2.kek.jp/cont/log/snaplog_new/PFE/image/1stOnly/Orbit/2014/11/20141120-0440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832" y="4342192"/>
            <a:ext cx="4320480" cy="247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4932040" y="3971508"/>
            <a:ext cx="403244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sz="1800" dirty="0" smtClean="0">
                <a:solidFill>
                  <a:schemeClr val="bg1"/>
                </a:solidFill>
              </a:rPr>
              <a:t>Beam orbit for PF injection (new system)</a:t>
            </a:r>
            <a:endParaRPr kumimoji="1" lang="ja-JP" altLang="en-US" sz="18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496" y="3985396"/>
            <a:ext cx="432048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sz="1800" dirty="0" smtClean="0">
                <a:solidFill>
                  <a:schemeClr val="bg1"/>
                </a:solidFill>
              </a:rPr>
              <a:t>Beam orbit for PF injection (current system)</a:t>
            </a:r>
            <a:endParaRPr kumimoji="1" lang="ja-JP" altLang="en-US" sz="1800" dirty="0">
              <a:solidFill>
                <a:schemeClr val="bg1"/>
              </a:solidFill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 bwMode="auto">
          <a:xfrm>
            <a:off x="-36512" y="1236088"/>
            <a:ext cx="9144000" cy="255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ja-JP" sz="2400" kern="0" dirty="0" smtClean="0"/>
              <a:t>PF/PF-AR injection study were conducted w/ new EVG configuration and software.</a:t>
            </a:r>
          </a:p>
          <a:p>
            <a:r>
              <a:rPr lang="en-US" altLang="ja-JP" sz="2400" kern="0" dirty="0" smtClean="0"/>
              <a:t>Beam orbit and injection rate is quite similar between current and new system configuration.</a:t>
            </a:r>
          </a:p>
          <a:p>
            <a:r>
              <a:rPr lang="en-US" altLang="ja-JP" sz="2400" kern="0" dirty="0" smtClean="0"/>
              <a:t>Wire scanner/BPM works well.</a:t>
            </a:r>
          </a:p>
          <a:p>
            <a:r>
              <a:rPr lang="en-US" altLang="ja-JP" sz="2400" kern="0" dirty="0" smtClean="0"/>
              <a:t>Long-term stability will be tested after this Apr.</a:t>
            </a:r>
          </a:p>
          <a:p>
            <a:endParaRPr lang="en-US" altLang="ja-JP" sz="2400" kern="0" dirty="0" smtClean="0"/>
          </a:p>
          <a:p>
            <a:pPr lvl="1"/>
            <a:endParaRPr lang="en-US" altLang="ja-JP" sz="2000" kern="0" dirty="0" smtClean="0"/>
          </a:p>
          <a:p>
            <a:endParaRPr lang="en-US" altLang="ja-JP" sz="2400" kern="0" dirty="0" smtClean="0"/>
          </a:p>
          <a:p>
            <a:endParaRPr lang="ja-JP" alt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104609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762000"/>
          </a:xfrm>
        </p:spPr>
        <p:txBody>
          <a:bodyPr/>
          <a:lstStyle/>
          <a:p>
            <a:r>
              <a:rPr kumimoji="1" lang="en-US" altLang="ja-JP" dirty="0" smtClean="0"/>
              <a:t>Unit A1 (reconfiguration)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3810000" y="6116960"/>
            <a:ext cx="1905000" cy="228600"/>
          </a:xfrm>
        </p:spPr>
        <p:txBody>
          <a:bodyPr/>
          <a:lstStyle/>
          <a:p>
            <a:pPr>
              <a:defRPr/>
            </a:pPr>
            <a:fld id="{8376BE7C-F35E-4502-9C71-A052E88842E9}" type="slidenum">
              <a:rPr lang="en-US" altLang="ja-JP" smtClean="0"/>
              <a:pPr>
                <a:defRPr/>
              </a:pPr>
              <a:t>32</a:t>
            </a:fld>
            <a:endParaRPr lang="en-US" altLang="ja-JP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645024"/>
            <a:ext cx="950505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 bwMode="auto">
          <a:xfrm>
            <a:off x="0" y="1052736"/>
            <a:ext cx="914400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ja-JP" sz="2000" kern="0" dirty="0" smtClean="0"/>
              <a:t>Thermionic e- gun will be temporarily back in end of this Apr. (for radiation control license and e+ primary e- generation of 10 nC</a:t>
            </a:r>
            <a:r>
              <a:rPr lang="en-US" altLang="ja-JP" sz="2000" kern="0" dirty="0"/>
              <a:t>)</a:t>
            </a:r>
            <a:endParaRPr lang="en-US" altLang="ja-JP" sz="2400" kern="0" dirty="0" smtClean="0"/>
          </a:p>
          <a:p>
            <a:pPr lvl="1"/>
            <a:r>
              <a:rPr lang="en-US" altLang="ja-JP" sz="2000" kern="0" dirty="0" smtClean="0"/>
              <a:t>Keep the beam line for rf gun in current position.</a:t>
            </a:r>
          </a:p>
          <a:p>
            <a:pPr lvl="1"/>
            <a:r>
              <a:rPr lang="en-US" altLang="ja-JP" sz="2000" kern="0" dirty="0" smtClean="0"/>
              <a:t>Beam line level of beam line will be changed from 1200 mm to 1950 mm.</a:t>
            </a:r>
          </a:p>
          <a:p>
            <a:pPr lvl="1"/>
            <a:r>
              <a:rPr lang="en-US" altLang="ja-JP" sz="2000" kern="0" dirty="0" smtClean="0"/>
              <a:t>Spare magnets will be used for new beam line.</a:t>
            </a:r>
          </a:p>
          <a:p>
            <a:r>
              <a:rPr lang="en-US" altLang="ja-JP" sz="2000" kern="0" dirty="0"/>
              <a:t>Thermionic e- </a:t>
            </a:r>
            <a:r>
              <a:rPr lang="en-US" altLang="ja-JP" sz="2000" kern="0" dirty="0" smtClean="0"/>
              <a:t>gun commissioning will be started in early May.</a:t>
            </a:r>
          </a:p>
          <a:p>
            <a:endParaRPr lang="en-US" altLang="ja-JP" sz="2400" kern="0" dirty="0" smtClean="0"/>
          </a:p>
          <a:p>
            <a:endParaRPr lang="ja-JP" altLang="en-US" sz="2400" kern="0" dirty="0"/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5652120" y="5445224"/>
            <a:ext cx="0" cy="792088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V="1">
            <a:off x="7020272" y="4869160"/>
            <a:ext cx="0" cy="1368152"/>
          </a:xfrm>
          <a:prstGeom prst="straightConnector1">
            <a:avLst/>
          </a:prstGeom>
          <a:ln w="381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2947814" y="5651652"/>
            <a:ext cx="24482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RF e- gun beam line</a:t>
            </a:r>
            <a:endParaRPr kumimoji="1"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31840" y="4149080"/>
            <a:ext cx="2088232" cy="40011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Thermionic e- gun</a:t>
            </a:r>
            <a:endParaRPr kumimoji="1"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092280" y="5827423"/>
            <a:ext cx="1152128" cy="40011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1950 mm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724128" y="5790268"/>
            <a:ext cx="115212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1200 mm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43608" y="4005064"/>
            <a:ext cx="1512168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chemeClr val="bg1"/>
                </a:solidFill>
              </a:rPr>
              <a:t>Merger line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92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46734"/>
            <a:ext cx="595312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434752"/>
            <a:ext cx="7772400" cy="545976"/>
          </a:xfrm>
        </p:spPr>
        <p:txBody>
          <a:bodyPr/>
          <a:lstStyle/>
          <a:p>
            <a:r>
              <a:rPr kumimoji="1" lang="en-US" altLang="ja-JP" dirty="0" smtClean="0"/>
              <a:t>Optics design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76BE7C-F35E-4502-9C71-A052E88842E9}" type="slidenum">
              <a:rPr lang="en-US" altLang="ja-JP" smtClean="0"/>
              <a:pPr>
                <a:defRPr/>
              </a:pPr>
              <a:t>33</a:t>
            </a:fld>
            <a:endParaRPr lang="en-US" altLang="ja-JP"/>
          </a:p>
        </p:txBody>
      </p:sp>
      <p:cxnSp>
        <p:nvCxnSpPr>
          <p:cNvPr id="10" name="直線コネクタ 9"/>
          <p:cNvCxnSpPr/>
          <p:nvPr/>
        </p:nvCxnSpPr>
        <p:spPr>
          <a:xfrm>
            <a:off x="1907704" y="4149080"/>
            <a:ext cx="5400600" cy="0"/>
          </a:xfrm>
          <a:prstGeom prst="line">
            <a:avLst/>
          </a:prstGeom>
          <a:ln>
            <a:solidFill>
              <a:srgbClr val="0000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コンテンツ プレースホルダー 2"/>
          <p:cNvSpPr txBox="1">
            <a:spLocks/>
          </p:cNvSpPr>
          <p:nvPr/>
        </p:nvSpPr>
        <p:spPr bwMode="auto">
          <a:xfrm>
            <a:off x="72008" y="1052736"/>
            <a:ext cx="896448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ja-JP" sz="2000" kern="0" dirty="0" smtClean="0"/>
              <a:t>Quadrupole triplets will be installed in merger line.</a:t>
            </a:r>
          </a:p>
          <a:p>
            <a:r>
              <a:rPr lang="en-US" altLang="ja-JP" sz="2000" kern="0" dirty="0" smtClean="0"/>
              <a:t>Beam size is not so large in comparison </a:t>
            </a:r>
            <a:r>
              <a:rPr lang="en-US" altLang="ja-JP" sz="2000" kern="0" smtClean="0"/>
              <a:t>with </a:t>
            </a:r>
            <a:r>
              <a:rPr lang="en-US" altLang="ja-JP" sz="2000" kern="0"/>
              <a:t>bore radius </a:t>
            </a:r>
            <a:r>
              <a:rPr lang="en-US" altLang="ja-JP" sz="2000" kern="0" dirty="0" smtClean="0"/>
              <a:t>of vacuum chamber</a:t>
            </a:r>
            <a:r>
              <a:rPr lang="en-US" altLang="ja-JP" sz="2400" kern="0" dirty="0" smtClean="0"/>
              <a:t> 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683568" y="2420888"/>
                <a:ext cx="1080120" cy="353238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GB" altLang="ja-JP" sz="140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1" lang="en-US" altLang="ja-JP" sz="140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kumimoji="1" lang="ja-JP" altLang="en-US" sz="140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kumimoji="1" lang="en-US" altLang="ja-JP" sz="1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sub>
                        </m:sSub>
                      </m:e>
                    </m:rad>
                  </m:oMath>
                </a14:m>
                <a:r>
                  <a:rPr kumimoji="1" lang="ja-JP" altLang="en-US" sz="1400" dirty="0" smtClean="0">
                    <a:solidFill>
                      <a:srgbClr val="0000FF"/>
                    </a:solidFill>
                    <a:latin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1400" b="0" i="0" dirty="0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kumimoji="1" lang="ja-JP" altLang="en-US" sz="140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kumimoji="1" lang="en-US" altLang="ja-JP" sz="14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</m:e>
                    </m:rad>
                    <m:r>
                      <a:rPr kumimoji="1" lang="en-US" altLang="ja-JP" sz="14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endParaRPr kumimoji="1" lang="ja-JP" altLang="en-US" sz="1400" dirty="0">
                  <a:solidFill>
                    <a:srgbClr val="0000FF"/>
                  </a:solidFill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420888"/>
                <a:ext cx="1080120" cy="353238"/>
              </a:xfrm>
              <a:prstGeom prst="rect">
                <a:avLst/>
              </a:prstGeom>
              <a:blipFill rotWithShape="1">
                <a:blip r:embed="rId3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683568" y="3896319"/>
                <a:ext cx="864096" cy="32476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GB" altLang="ja-JP" sz="1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ja-JP" altLang="en-GB" sz="1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kumimoji="1" lang="en-US" altLang="ja-JP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kumimoji="1" lang="ja-JP" altLang="en-US" sz="1400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 </a:t>
                </a:r>
                <a:r>
                  <a:rPr kumimoji="1" lang="en-US" altLang="ja-JP" sz="1400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(</a:t>
                </a:r>
                <a:r>
                  <a:rPr kumimoji="1" lang="en-US" altLang="ja-JP" sz="1400" dirty="0" smtClean="0">
                    <a:solidFill>
                      <a:srgbClr val="FF0000"/>
                    </a:solidFill>
                    <a:latin typeface="+mj-lt"/>
                  </a:rPr>
                  <a:t>mm</a:t>
                </a:r>
                <a:r>
                  <a:rPr kumimoji="1" lang="en-US" altLang="ja-JP" sz="1400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)</a:t>
                </a:r>
                <a:endParaRPr kumimoji="1" lang="ja-JP" altLang="en-US" sz="1400" dirty="0">
                  <a:solidFill>
                    <a:srgbClr val="FF0000"/>
                  </a:solidFill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896319"/>
                <a:ext cx="864096" cy="324769"/>
              </a:xfrm>
              <a:prstGeom prst="rect">
                <a:avLst/>
              </a:prstGeom>
              <a:blipFill rotWithShape="1">
                <a:blip r:embed="rId4"/>
                <a:stretch>
                  <a:fillRect t="-3774" b="-132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746524" y="3505870"/>
                <a:ext cx="801140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GB" altLang="ja-JP" sz="14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ja-JP" altLang="en-GB" sz="14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kumimoji="1" lang="en-US" altLang="ja-JP" sz="1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(</m:t>
                      </m:r>
                      <m:r>
                        <a:rPr kumimoji="1" lang="en-US" altLang="ja-JP" sz="1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𝑚𝑚</m:t>
                      </m:r>
                      <m:r>
                        <a:rPr kumimoji="1" lang="en-US" altLang="ja-JP" sz="1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sz="1400" dirty="0">
                  <a:solidFill>
                    <a:srgbClr val="FF0000"/>
                  </a:solidFill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24" y="3505870"/>
                <a:ext cx="801140" cy="307777"/>
              </a:xfrm>
              <a:prstGeom prst="rect">
                <a:avLst/>
              </a:prstGeom>
              <a:blipFill rotWithShape="1">
                <a:blip r:embed="rId5"/>
                <a:stretch>
                  <a:fillRect r="-5303" b="-98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/>
          <p:cNvSpPr txBox="1"/>
          <p:nvPr/>
        </p:nvSpPr>
        <p:spPr>
          <a:xfrm>
            <a:off x="35496" y="4583951"/>
            <a:ext cx="1656184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  <a:latin typeface="+mj-lt"/>
              </a:rPr>
              <a:t>Ver. beam size (mm)</a:t>
            </a:r>
            <a:endParaRPr kumimoji="1" lang="ja-JP" altLang="en-US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5496" y="4254174"/>
            <a:ext cx="1728192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00FF"/>
                </a:solidFill>
                <a:latin typeface="+mj-lt"/>
              </a:rPr>
              <a:t>Hor. beam size (mm)</a:t>
            </a:r>
            <a:endParaRPr kumimoji="1" lang="ja-JP" altLang="en-US" sz="1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724128" y="2420888"/>
            <a:ext cx="1008112" cy="4392488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5496" y="5013176"/>
            <a:ext cx="1656184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/>
                </a:solidFill>
                <a:latin typeface="+mj-lt"/>
              </a:rPr>
              <a:t>Beam energy (MeV)</a:t>
            </a:r>
            <a:endParaRPr kumimoji="1" lang="ja-JP" altLang="en-US" sz="1400" dirty="0">
              <a:solidFill>
                <a:schemeClr val="bg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683568" y="2859738"/>
                <a:ext cx="1080120" cy="353238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GB" altLang="ja-JP" sz="1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1" lang="en-US" altLang="ja-JP" sz="140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kumimoji="1" lang="ja-JP" altLang="en-US" sz="140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kumimoji="1" lang="en-US" altLang="ja-JP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sub>
                        </m:sSub>
                      </m:e>
                    </m:rad>
                  </m:oMath>
                </a14:m>
                <a:r>
                  <a:rPr kumimoji="1" lang="ja-JP" altLang="en-US" sz="1400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1400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kumimoji="1" lang="ja-JP" altLang="en-US" sz="14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kumimoji="1" lang="en-US" altLang="ja-JP" sz="1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e>
                    </m:rad>
                    <m:r>
                      <a:rPr kumimoji="1" lang="en-US" altLang="ja-JP" sz="14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kumimoji="1" lang="ja-JP" altLang="en-US" sz="1400" dirty="0">
                  <a:solidFill>
                    <a:srgbClr val="FF0000"/>
                  </a:solidFill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859738"/>
                <a:ext cx="1080120" cy="35323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/>
          <p:cNvSpPr txBox="1"/>
          <p:nvPr/>
        </p:nvSpPr>
        <p:spPr>
          <a:xfrm>
            <a:off x="6588224" y="2190055"/>
            <a:ext cx="1656184" cy="461665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Merger line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13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ED29477-F074-48B5-9AB2-24DB36EC2A49}" type="slidenum">
              <a:rPr lang="en-US" altLang="ja-JP" sz="1400" smtClean="0"/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en-US" altLang="ja-JP" sz="1400" dirty="0" smtClean="0"/>
          </a:p>
        </p:txBody>
      </p:sp>
      <p:sp>
        <p:nvSpPr>
          <p:cNvPr id="4915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108520" y="835993"/>
            <a:ext cx="9361041" cy="5617343"/>
          </a:xfrm>
          <a:solidFill>
            <a:schemeClr val="bg1"/>
          </a:solidFill>
        </p:spPr>
        <p:txBody>
          <a:bodyPr/>
          <a:lstStyle/>
          <a:p>
            <a:r>
              <a:rPr lang="en-US" altLang="ja-JP" sz="2800" dirty="0" smtClean="0"/>
              <a:t>Injector commissioning</a:t>
            </a:r>
          </a:p>
          <a:p>
            <a:pPr lvl="1"/>
            <a:r>
              <a:rPr lang="en-US" altLang="ja-JP" sz="2400" dirty="0" smtClean="0"/>
              <a:t>Oct. and Dec. of 2013/ Apr</a:t>
            </a:r>
            <a:r>
              <a:rPr lang="en-US" altLang="ja-JP" sz="2400" dirty="0"/>
              <a:t>. ~ </a:t>
            </a:r>
            <a:r>
              <a:rPr lang="en-US" altLang="ja-JP" sz="2400" dirty="0" smtClean="0"/>
              <a:t> Jun. of 2014</a:t>
            </a:r>
            <a:r>
              <a:rPr lang="en-US" altLang="ja-JP" sz="2400" dirty="0"/>
              <a:t>/ Oct. </a:t>
            </a:r>
            <a:r>
              <a:rPr lang="en-US" altLang="ja-JP" sz="2400" dirty="0" smtClean="0"/>
              <a:t>~ Dec. of 2014</a:t>
            </a:r>
          </a:p>
          <a:p>
            <a:pPr lvl="1"/>
            <a:r>
              <a:rPr lang="en-US" altLang="ja-JP" sz="2400" dirty="0">
                <a:solidFill>
                  <a:srgbClr val="FFFF00"/>
                </a:solidFill>
              </a:rPr>
              <a:t>Not enough time for </a:t>
            </a:r>
            <a:r>
              <a:rPr lang="en-US" altLang="ja-JP" sz="2400" dirty="0" smtClean="0">
                <a:solidFill>
                  <a:srgbClr val="FFFF00"/>
                </a:solidFill>
              </a:rPr>
              <a:t>commissioning</a:t>
            </a:r>
            <a:endParaRPr lang="en-US" altLang="ja-JP" sz="2400" dirty="0">
              <a:solidFill>
                <a:srgbClr val="FFFF00"/>
              </a:solidFill>
            </a:endParaRPr>
          </a:p>
          <a:p>
            <a:pPr lvl="1"/>
            <a:r>
              <a:rPr lang="en-US" altLang="ja-JP" sz="2400" dirty="0" smtClean="0"/>
              <a:t>e+ commissioning:</a:t>
            </a:r>
          </a:p>
          <a:p>
            <a:pPr lvl="2"/>
            <a:r>
              <a:rPr lang="en-US" altLang="ja-JP" sz="2000" dirty="0" smtClean="0"/>
              <a:t>Installation of flux concentrator delayed from Dec. of 2013 to May of 2014.</a:t>
            </a:r>
          </a:p>
          <a:p>
            <a:pPr lvl="2"/>
            <a:r>
              <a:rPr lang="en-US" altLang="ja-JP" sz="2000" dirty="0" smtClean="0"/>
              <a:t>Twice </a:t>
            </a:r>
            <a:r>
              <a:rPr lang="en-US" altLang="ja-JP" sz="2000" dirty="0"/>
              <a:t>accidents in Dec. of 2013 and Dec. 2014 (cable burned)</a:t>
            </a:r>
          </a:p>
          <a:p>
            <a:pPr lvl="2"/>
            <a:r>
              <a:rPr lang="en-US" altLang="ja-JP" sz="2000" dirty="0" smtClean="0"/>
              <a:t>First e+ beam was measured in Jun. of 2014.</a:t>
            </a:r>
          </a:p>
          <a:p>
            <a:pPr lvl="2"/>
            <a:r>
              <a:rPr lang="en-US" altLang="ja-JP" sz="2000" dirty="0" smtClean="0"/>
              <a:t>Progress of LAS </a:t>
            </a:r>
            <a:r>
              <a:rPr lang="en-US" altLang="ja-JP" sz="2000" dirty="0" err="1" smtClean="0"/>
              <a:t>rf</a:t>
            </a:r>
            <a:r>
              <a:rPr lang="en-US" altLang="ja-JP" sz="2000" dirty="0" smtClean="0"/>
              <a:t> conditioning is slow.</a:t>
            </a:r>
          </a:p>
          <a:p>
            <a:pPr lvl="2"/>
            <a:r>
              <a:rPr lang="en-US" altLang="ja-JP" sz="2000" dirty="0" smtClean="0"/>
              <a:t>Not enough primary e- bunch charge at target (</a:t>
            </a:r>
            <a:r>
              <a:rPr lang="en-US" altLang="ja-JP" sz="2000" dirty="0" smtClean="0">
                <a:sym typeface="Symbol"/>
              </a:rPr>
              <a:t></a:t>
            </a:r>
            <a:r>
              <a:rPr lang="en-US" altLang="ja-JP" sz="2000" dirty="0" smtClean="0"/>
              <a:t> 1 nC)</a:t>
            </a:r>
          </a:p>
          <a:p>
            <a:pPr lvl="1"/>
            <a:r>
              <a:rPr lang="en-US" altLang="ja-JP" sz="2400" dirty="0" smtClean="0"/>
              <a:t>e- commissioning:</a:t>
            </a:r>
          </a:p>
          <a:p>
            <a:pPr lvl="2"/>
            <a:r>
              <a:rPr lang="en-US" altLang="ja-JP" sz="2000" dirty="0" smtClean="0"/>
              <a:t>Discharge of rf gun cavity. Not enough power for rf gun cavity </a:t>
            </a:r>
            <a:r>
              <a:rPr lang="en-US" altLang="ja-JP" sz="1600" dirty="0" smtClean="0"/>
              <a:t>(12 MW/20 MW)</a:t>
            </a:r>
            <a:endParaRPr lang="en-US" altLang="ja-JP" sz="2000" dirty="0" smtClean="0"/>
          </a:p>
          <a:p>
            <a:pPr lvl="2"/>
            <a:r>
              <a:rPr lang="en-US" altLang="ja-JP" sz="2000" dirty="0" smtClean="0"/>
              <a:t>Shot-by-shot beam stability of charge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and position/angle from gun is not yet enough. Difficulty to keep the high bunch charge in long term period.</a:t>
            </a:r>
          </a:p>
          <a:p>
            <a:pPr lvl="2"/>
            <a:r>
              <a:rPr lang="en-US" altLang="ja-JP" sz="2000" dirty="0" smtClean="0"/>
              <a:t>Beam loss at Unit-A1 (chicane) and J-ARC</a:t>
            </a:r>
          </a:p>
        </p:txBody>
      </p:sp>
      <p:sp>
        <p:nvSpPr>
          <p:cNvPr id="49154" name="タイトル 1"/>
          <p:cNvSpPr>
            <a:spLocks noGrp="1"/>
          </p:cNvSpPr>
          <p:nvPr>
            <p:ph type="title"/>
          </p:nvPr>
        </p:nvSpPr>
        <p:spPr>
          <a:xfrm>
            <a:off x="685800" y="332011"/>
            <a:ext cx="7772400" cy="720725"/>
          </a:xfrm>
        </p:spPr>
        <p:txBody>
          <a:bodyPr/>
          <a:lstStyle/>
          <a:p>
            <a:r>
              <a:rPr lang="en-US" altLang="ja-JP" dirty="0" smtClean="0"/>
              <a:t>Issues</a:t>
            </a:r>
            <a:endParaRPr lang="ja-JP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473968"/>
          </a:xfrm>
        </p:spPr>
        <p:txBody>
          <a:bodyPr/>
          <a:lstStyle/>
          <a:p>
            <a:r>
              <a:rPr lang="en-US" altLang="ja-JP" dirty="0" smtClean="0"/>
              <a:t>Summary and Plan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4" y="980728"/>
            <a:ext cx="9144000" cy="5760640"/>
          </a:xfrm>
        </p:spPr>
        <p:txBody>
          <a:bodyPr/>
          <a:lstStyle/>
          <a:p>
            <a:r>
              <a:rPr lang="en-US" altLang="ja-JP" sz="2400" dirty="0" smtClean="0"/>
              <a:t>Beam commissioning w/ A1 rf gun started in Oct</a:t>
            </a:r>
            <a:r>
              <a:rPr lang="en-US" altLang="ja-JP" sz="2400" dirty="0"/>
              <a:t>. </a:t>
            </a:r>
            <a:r>
              <a:rPr lang="en-US" altLang="ja-JP" sz="2400" dirty="0" smtClean="0"/>
              <a:t>of 2013.</a:t>
            </a:r>
            <a:endParaRPr lang="en-US" altLang="ja-JP" sz="2400" dirty="0"/>
          </a:p>
          <a:p>
            <a:pPr lvl="1"/>
            <a:r>
              <a:rPr lang="en-US" altLang="ja-JP" sz="2000" dirty="0">
                <a:solidFill>
                  <a:srgbClr val="FFFF00"/>
                </a:solidFill>
              </a:rPr>
              <a:t>Not enough time for commissioning</a:t>
            </a:r>
          </a:p>
          <a:p>
            <a:pPr lvl="1">
              <a:defRPr/>
            </a:pPr>
            <a:r>
              <a:rPr lang="en-US" altLang="ja-JP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5.6 </a:t>
            </a:r>
            <a:r>
              <a:rPr lang="en-US" altLang="ja-JP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 (from rf gun), </a:t>
            </a:r>
            <a:r>
              <a:rPr lang="en-US" altLang="ja-JP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0.75 </a:t>
            </a:r>
            <a:r>
              <a:rPr lang="en-US" altLang="ja-JP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 (Linac end</a:t>
            </a:r>
            <a:r>
              <a:rPr lang="en-US" altLang="ja-JP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ja-JP" sz="1600" dirty="0"/>
          </a:p>
          <a:p>
            <a:pPr lvl="1">
              <a:defRPr/>
            </a:pPr>
            <a:r>
              <a:rPr lang="en-US" altLang="ja-JP" sz="2000" dirty="0"/>
              <a:t>Stability is still </a:t>
            </a:r>
            <a:r>
              <a:rPr lang="en-US" altLang="ja-JP" sz="2000" dirty="0" smtClean="0"/>
              <a:t>issue. (Shot-by-shot and long term)</a:t>
            </a:r>
            <a:endParaRPr lang="en-US" altLang="ja-JP" sz="2000" dirty="0"/>
          </a:p>
          <a:p>
            <a:r>
              <a:rPr lang="en-US" altLang="ja-JP" sz="2400" dirty="0" smtClean="0"/>
              <a:t>Unit-A1 reconfiguration will be completed before end of Apr. Thermionic e- gun commissioning in May.</a:t>
            </a:r>
          </a:p>
          <a:p>
            <a:r>
              <a:rPr lang="en-US" altLang="ja-JP" sz="2400" dirty="0" smtClean="0"/>
              <a:t>Beam commissioning w/ thermionic e- gun (May, June)</a:t>
            </a:r>
          </a:p>
          <a:p>
            <a:pPr lvl="1"/>
            <a:r>
              <a:rPr lang="en-US" altLang="ja-JP" sz="2000" dirty="0" smtClean="0"/>
              <a:t>Measure Quadrupole center to BPM center offset</a:t>
            </a:r>
          </a:p>
          <a:p>
            <a:pPr lvl="1"/>
            <a:r>
              <a:rPr lang="en-US" altLang="ja-JP" sz="2000" dirty="0" smtClean="0"/>
              <a:t>Reduce beam loss at Unit-A1/J-ARC</a:t>
            </a:r>
          </a:p>
          <a:p>
            <a:pPr lvl="1"/>
            <a:r>
              <a:rPr lang="en-US" altLang="ja-JP" sz="2000" dirty="0" smtClean="0"/>
              <a:t>Development of commissioning tools and tests (beam based alignment/emittance preservation)</a:t>
            </a:r>
          </a:p>
          <a:p>
            <a:pPr lvl="1"/>
            <a:r>
              <a:rPr lang="en-US" altLang="ja-JP" sz="2000" dirty="0" smtClean="0"/>
              <a:t>Pulsed Quads (x2) and steering (x2) will be tested in Sector2.</a:t>
            </a:r>
          </a:p>
          <a:p>
            <a:r>
              <a:rPr lang="en-US" altLang="ja-JP" sz="2400" dirty="0" smtClean="0"/>
              <a:t>Prepare stable e-/e+ beams (1 nC w/o low emittance) before MR commissioning Phase-I.</a:t>
            </a:r>
          </a:p>
          <a:p>
            <a:pPr lvl="1"/>
            <a:endParaRPr lang="en-US" altLang="ja-JP" sz="20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76BE7C-F35E-4502-9C71-A052E88842E9}" type="slidenum">
              <a:rPr lang="en-US" altLang="ja-JP" smtClean="0"/>
              <a:pPr>
                <a:defRPr/>
              </a:pPr>
              <a:t>35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019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76BE7C-F35E-4502-9C71-A052E88842E9}" type="slidenum">
              <a:rPr lang="en-US" altLang="ja-JP" smtClean="0"/>
              <a:pPr>
                <a:defRPr/>
              </a:pPr>
              <a:t>36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5692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e- beam </a:t>
            </a:r>
            <a:r>
              <a:rPr lang="en-US" altLang="ja-JP" dirty="0"/>
              <a:t>p</a:t>
            </a:r>
            <a:r>
              <a:rPr lang="en-US" altLang="ja-JP" dirty="0" smtClean="0"/>
              <a:t>arameters</a:t>
            </a:r>
            <a:endParaRPr lang="ja-JP" altLang="en-US" dirty="0" smtClean="0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727133"/>
              </p:ext>
            </p:extLst>
          </p:nvPr>
        </p:nvGraphicFramePr>
        <p:xfrm>
          <a:off x="0" y="1484313"/>
          <a:ext cx="9144000" cy="5267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1802"/>
                <a:gridCol w="2418248"/>
                <a:gridCol w="3173950"/>
              </a:tblGrid>
              <a:tr h="413898"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bg1"/>
                          </a:solidFill>
                        </a:rPr>
                        <a:t>SuperKEKB</a:t>
                      </a:r>
                      <a:endParaRPr kumimoji="1" lang="ja-JP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bg1"/>
                          </a:solidFill>
                        </a:rPr>
                        <a:t>KEKB</a:t>
                      </a:r>
                      <a:endParaRPr kumimoji="1" lang="ja-JP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</a:tr>
              <a:tr h="41389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Energy (GeV)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7.0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8.0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</a:tr>
              <a:tr h="41389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HER stored current (A)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2.6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1.1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</a:tr>
              <a:tr h="41389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HER beam lifetime (min.)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200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</a:tr>
              <a:tr h="41389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Maximum beam repetition (Hz)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50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50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</a:tr>
              <a:tr h="41389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Max.</a:t>
                      </a:r>
                      <a:r>
                        <a:rPr kumimoji="1" lang="en-US" altLang="ja-JP" sz="2000" baseline="0" dirty="0" smtClean="0">
                          <a:solidFill>
                            <a:schemeClr val="bg1"/>
                          </a:solidFill>
                        </a:rPr>
                        <a:t> # of bunch in an </a:t>
                      </a:r>
                      <a:r>
                        <a:rPr kumimoji="1" lang="en-US" altLang="ja-JP" sz="2000" baseline="0" dirty="0" err="1" smtClean="0">
                          <a:solidFill>
                            <a:schemeClr val="bg1"/>
                          </a:solidFill>
                        </a:rPr>
                        <a:t>rf</a:t>
                      </a:r>
                      <a:r>
                        <a:rPr kumimoji="1" lang="en-US" altLang="ja-JP" sz="2000" baseline="0" dirty="0" smtClean="0">
                          <a:solidFill>
                            <a:schemeClr val="bg1"/>
                          </a:solidFill>
                        </a:rPr>
                        <a:t> pulse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</a:tr>
              <a:tr h="41389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Emittance (mm</a:t>
                      </a:r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  <a:sym typeface="Symbol"/>
                        </a:rPr>
                        <a:t></a:t>
                      </a:r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mrad)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50/20 (Hor./Ver.)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100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</a:tr>
              <a:tr h="41389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Charge (nC)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</a:tr>
              <a:tr h="41389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Energy spread (%)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0.1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0.05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</a:tr>
              <a:tr h="41389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Bunch length </a:t>
                      </a:r>
                      <a:r>
                        <a:rPr kumimoji="1" lang="en-US" altLang="ja-JP" sz="2000" dirty="0" err="1" smtClean="0">
                          <a:solidFill>
                            <a:schemeClr val="bg1"/>
                          </a:solidFill>
                          <a:latin typeface="Symbol" pitchFamily="18" charset="2"/>
                        </a:rPr>
                        <a:t>s</a:t>
                      </a:r>
                      <a:r>
                        <a:rPr kumimoji="1" lang="en-US" altLang="ja-JP" sz="2000" dirty="0" err="1" smtClean="0">
                          <a:solidFill>
                            <a:schemeClr val="bg1"/>
                          </a:solidFill>
                        </a:rPr>
                        <a:t>z</a:t>
                      </a:r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 (mm)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1.3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1.3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</a:tr>
              <a:tr h="41389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Damping ring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</a:tr>
              <a:tr h="71444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Simultaneous top-up injection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4 rings (SuperKEKB e-/e+, PF, PF-AR)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3 rings (KEKB e-/e+,</a:t>
                      </a:r>
                      <a:r>
                        <a:rPr kumimoji="1" lang="en-US" altLang="ja-JP" sz="2000" baseline="0" dirty="0" smtClean="0">
                          <a:solidFill>
                            <a:schemeClr val="bg1"/>
                          </a:solidFill>
                        </a:rPr>
                        <a:t> PF)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</a:tr>
            </a:tbl>
          </a:graphicData>
        </a:graphic>
      </p:graphicFrame>
      <p:sp>
        <p:nvSpPr>
          <p:cNvPr id="2" name="正方形/長方形 1"/>
          <p:cNvSpPr/>
          <p:nvPr/>
        </p:nvSpPr>
        <p:spPr>
          <a:xfrm>
            <a:off x="3492500" y="1484313"/>
            <a:ext cx="2447925" cy="51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9677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468313" y="331788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e+ beam parameters</a:t>
            </a:r>
            <a:endParaRPr lang="ja-JP" altLang="en-US" dirty="0" smtClean="0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</p:nvPr>
        </p:nvGraphicFramePr>
        <p:xfrm>
          <a:off x="0" y="1474788"/>
          <a:ext cx="9144000" cy="5267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1802"/>
                <a:gridCol w="2418248"/>
                <a:gridCol w="3173950"/>
              </a:tblGrid>
              <a:tr h="413898"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bg1"/>
                          </a:solidFill>
                        </a:rPr>
                        <a:t>SuperKEKB</a:t>
                      </a:r>
                      <a:endParaRPr kumimoji="1" lang="ja-JP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bg1"/>
                          </a:solidFill>
                        </a:rPr>
                        <a:t>KEKB</a:t>
                      </a:r>
                      <a:endParaRPr kumimoji="1" lang="ja-JP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</a:tr>
              <a:tr h="41389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Energy (GeV)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3.5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</a:tr>
              <a:tr h="41389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LER stored current (A)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3.6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1.6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</a:tr>
              <a:tr h="41389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LER beam lifetime (min.)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133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</a:tr>
              <a:tr h="41389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Maximum beam repetition (Hz)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50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50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</a:tr>
              <a:tr h="41389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Max.</a:t>
                      </a:r>
                      <a:r>
                        <a:rPr kumimoji="1" lang="en-US" altLang="ja-JP" sz="2000" baseline="0" dirty="0" smtClean="0">
                          <a:solidFill>
                            <a:schemeClr val="bg1"/>
                          </a:solidFill>
                        </a:rPr>
                        <a:t> # of bunch in an </a:t>
                      </a:r>
                      <a:r>
                        <a:rPr kumimoji="1" lang="en-US" altLang="ja-JP" sz="2000" baseline="0" dirty="0" err="1" smtClean="0">
                          <a:solidFill>
                            <a:schemeClr val="bg1"/>
                          </a:solidFill>
                        </a:rPr>
                        <a:t>rf</a:t>
                      </a:r>
                      <a:r>
                        <a:rPr kumimoji="1" lang="en-US" altLang="ja-JP" sz="2000" baseline="0" dirty="0" smtClean="0">
                          <a:solidFill>
                            <a:schemeClr val="bg1"/>
                          </a:solidFill>
                        </a:rPr>
                        <a:t> pulse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</a:tr>
              <a:tr h="41389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Emittance (mm</a:t>
                      </a:r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  <a:sym typeface="Symbol"/>
                        </a:rPr>
                        <a:t></a:t>
                      </a:r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mrad)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100/20 (Hor./Ver.)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2100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</a:tr>
              <a:tr h="41389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Charge (nC)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</a:tr>
              <a:tr h="41389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Energy spread (%)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0.07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0.125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</a:tr>
              <a:tr h="41389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Bunch length </a:t>
                      </a:r>
                      <a:r>
                        <a:rPr kumimoji="1" lang="en-US" altLang="ja-JP" sz="2000" dirty="0" err="1" smtClean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s</a:t>
                      </a:r>
                      <a:r>
                        <a:rPr kumimoji="1" lang="en-US" altLang="ja-JP" sz="2000" dirty="0" err="1" smtClean="0">
                          <a:solidFill>
                            <a:srgbClr val="FF0000"/>
                          </a:solidFill>
                        </a:rPr>
                        <a:t>z</a:t>
                      </a:r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 (mm)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0.7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2.6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</a:tr>
              <a:tr h="41389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Damping</a:t>
                      </a:r>
                      <a:r>
                        <a:rPr kumimoji="1" lang="en-US" altLang="ja-JP" sz="2000" baseline="0" dirty="0" smtClean="0">
                          <a:solidFill>
                            <a:srgbClr val="FF0000"/>
                          </a:solidFill>
                        </a:rPr>
                        <a:t> ring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rgbClr val="FF0000"/>
                          </a:solidFill>
                        </a:rPr>
                        <a:t>〇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</a:tr>
              <a:tr h="71444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Simultaneous top-up injection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4 rings (SuperKEKB e-/e+, PF, PF-AR)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3 rings (KEKB e-/e+,</a:t>
                      </a:r>
                      <a:r>
                        <a:rPr kumimoji="1" lang="en-US" altLang="ja-JP" sz="2000" baseline="0" dirty="0" smtClean="0">
                          <a:solidFill>
                            <a:schemeClr val="bg1"/>
                          </a:solidFill>
                        </a:rPr>
                        <a:t> PF)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</a:tr>
            </a:tbl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3492500" y="1484313"/>
            <a:ext cx="2447925" cy="51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838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Design </a:t>
            </a:r>
            <a:r>
              <a:rPr lang="en-US" altLang="ja-JP" dirty="0" smtClean="0"/>
              <a:t>drawing of A1 beam lin</a:t>
            </a:r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76BE7C-F35E-4502-9C71-A052E88842E9}" type="slidenum">
              <a:rPr lang="en-US" altLang="ja-JP" smtClean="0"/>
              <a:pPr>
                <a:defRPr/>
              </a:pPr>
              <a:t>39</a:t>
            </a:fld>
            <a:endParaRPr lang="en-US" altLang="ja-JP"/>
          </a:p>
        </p:txBody>
      </p:sp>
      <p:pic>
        <p:nvPicPr>
          <p:cNvPr id="1064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6191"/>
            <a:ext cx="8136904" cy="537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73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180528" y="476672"/>
            <a:ext cx="9433048" cy="63813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Rectangle 141"/>
          <p:cNvSpPr>
            <a:spLocks noChangeArrowheads="1"/>
          </p:cNvSpPr>
          <p:nvPr/>
        </p:nvSpPr>
        <p:spPr bwMode="auto">
          <a:xfrm>
            <a:off x="6250769" y="3426813"/>
            <a:ext cx="39687" cy="107950"/>
          </a:xfrm>
          <a:prstGeom prst="rect">
            <a:avLst/>
          </a:prstGeom>
          <a:solidFill>
            <a:srgbClr val="00FF00"/>
          </a:solidFill>
          <a:ln w="9360">
            <a:solidFill>
              <a:srgbClr val="00FF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4" name="Rectangle 115"/>
          <p:cNvSpPr>
            <a:spLocks noChangeArrowheads="1"/>
          </p:cNvSpPr>
          <p:nvPr/>
        </p:nvSpPr>
        <p:spPr bwMode="auto">
          <a:xfrm>
            <a:off x="3001156" y="3429986"/>
            <a:ext cx="74613" cy="107950"/>
          </a:xfrm>
          <a:prstGeom prst="rect">
            <a:avLst/>
          </a:prstGeom>
          <a:solidFill>
            <a:srgbClr val="00FFFF"/>
          </a:solidFill>
          <a:ln w="9360">
            <a:solidFill>
              <a:srgbClr val="00FF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6" name="Rectangle 108"/>
          <p:cNvSpPr>
            <a:spLocks noChangeArrowheads="1"/>
          </p:cNvSpPr>
          <p:nvPr/>
        </p:nvSpPr>
        <p:spPr bwMode="auto">
          <a:xfrm>
            <a:off x="1704152" y="3426813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7" name="Line 87"/>
          <p:cNvSpPr>
            <a:spLocks noChangeShapeType="1"/>
          </p:cNvSpPr>
          <p:nvPr/>
        </p:nvSpPr>
        <p:spPr bwMode="auto">
          <a:xfrm>
            <a:off x="824694" y="2040924"/>
            <a:ext cx="1677987" cy="1587"/>
          </a:xfrm>
          <a:prstGeom prst="line">
            <a:avLst/>
          </a:prstGeom>
          <a:noFill/>
          <a:ln w="25560">
            <a:solidFill>
              <a:srgbClr val="BBE0E3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lIns="91249" tIns="45623" rIns="91249" bIns="45623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Arial"/>
              <a:ea typeface="ＭＳ Ｐゴシック" pitchFamily="-112" charset="-128"/>
              <a:cs typeface="Arial"/>
            </a:endParaRPr>
          </a:p>
        </p:txBody>
      </p:sp>
      <p:sp>
        <p:nvSpPr>
          <p:cNvPr id="8" name="AutoShape 88"/>
          <p:cNvSpPr>
            <a:spLocks/>
          </p:cNvSpPr>
          <p:nvPr/>
        </p:nvSpPr>
        <p:spPr bwMode="auto">
          <a:xfrm flipH="1">
            <a:off x="138877" y="2040924"/>
            <a:ext cx="1439862" cy="1439862"/>
          </a:xfrm>
          <a:custGeom>
            <a:avLst/>
            <a:gdLst>
              <a:gd name="T0" fmla="*/ 719931 w 1439862"/>
              <a:gd name="T1" fmla="*/ 0 h 1439863"/>
              <a:gd name="T2" fmla="*/ 719931 w 1439862"/>
              <a:gd name="T3" fmla="*/ 719932 h 1439863"/>
              <a:gd name="T4" fmla="*/ 1439402 w 1439862"/>
              <a:gd name="T5" fmla="*/ 694206 h 1439863"/>
              <a:gd name="T6" fmla="*/ 719931 w 1439862"/>
              <a:gd name="T7" fmla="*/ 0 h 1439863"/>
              <a:gd name="T8" fmla="*/ 1439402 w 1439862"/>
              <a:gd name="T9" fmla="*/ 694206 h 1439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439862" h="1439863" stroke="0">
                <a:moveTo>
                  <a:pt x="719931" y="0"/>
                </a:moveTo>
                <a:lnTo>
                  <a:pt x="719931" y="-1"/>
                </a:lnTo>
                <a:cubicBezTo>
                  <a:pt x="1107526" y="-1"/>
                  <a:pt x="1425552" y="306858"/>
                  <a:pt x="1439402" y="694206"/>
                </a:cubicBezTo>
                <a:lnTo>
                  <a:pt x="719931" y="719932"/>
                </a:lnTo>
                <a:close/>
              </a:path>
              <a:path w="1439862" h="1439863" fill="none">
                <a:moveTo>
                  <a:pt x="719931" y="0"/>
                </a:moveTo>
                <a:lnTo>
                  <a:pt x="719931" y="-1"/>
                </a:lnTo>
                <a:cubicBezTo>
                  <a:pt x="1107526" y="-1"/>
                  <a:pt x="1425552" y="306858"/>
                  <a:pt x="1439402" y="694206"/>
                </a:cubicBezTo>
              </a:path>
            </a:pathLst>
          </a:custGeom>
          <a:noFill/>
          <a:ln w="25560">
            <a:solidFill>
              <a:srgbClr val="BBE0E3"/>
            </a:solidFill>
            <a:miter lim="800000"/>
            <a:headEnd/>
            <a:tailEnd type="triangle" w="med" len="med"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9" name="AutoShape 89"/>
          <p:cNvSpPr>
            <a:spLocks noChangeArrowheads="1"/>
          </p:cNvSpPr>
          <p:nvPr/>
        </p:nvSpPr>
        <p:spPr bwMode="auto">
          <a:xfrm rot="16200000" flipH="1">
            <a:off x="142052" y="2040925"/>
            <a:ext cx="1439862" cy="1439862"/>
          </a:xfrm>
          <a:custGeom>
            <a:avLst/>
            <a:gdLst>
              <a:gd name="T0" fmla="*/ 719931 w 1439863"/>
              <a:gd name="T1" fmla="*/ 0 h 1439862"/>
              <a:gd name="T2" fmla="*/ 719932 w 1439863"/>
              <a:gd name="T3" fmla="*/ 719931 h 1439862"/>
              <a:gd name="T4" fmla="*/ 1439403 w 1439863"/>
              <a:gd name="T5" fmla="*/ 694206 h 1439862"/>
              <a:gd name="T6" fmla="*/ 719931 w 1439863"/>
              <a:gd name="T7" fmla="*/ 0 h 1439862"/>
              <a:gd name="T8" fmla="*/ 1439403 w 1439863"/>
              <a:gd name="T9" fmla="*/ 694206 h 1439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439863" h="1439862" stroke="0">
                <a:moveTo>
                  <a:pt x="719931" y="0"/>
                </a:moveTo>
                <a:lnTo>
                  <a:pt x="719931" y="-1"/>
                </a:lnTo>
                <a:cubicBezTo>
                  <a:pt x="1107526" y="-1"/>
                  <a:pt x="1425552" y="306857"/>
                  <a:pt x="1439403" y="694204"/>
                </a:cubicBezTo>
                <a:lnTo>
                  <a:pt x="719932" y="719931"/>
                </a:lnTo>
                <a:close/>
              </a:path>
              <a:path w="1439863" h="1439862" fill="none">
                <a:moveTo>
                  <a:pt x="719931" y="0"/>
                </a:moveTo>
                <a:lnTo>
                  <a:pt x="719931" y="-1"/>
                </a:lnTo>
                <a:cubicBezTo>
                  <a:pt x="1107526" y="-1"/>
                  <a:pt x="1425552" y="306857"/>
                  <a:pt x="1439403" y="694204"/>
                </a:cubicBezTo>
              </a:path>
            </a:pathLst>
          </a:custGeom>
          <a:noFill/>
          <a:ln w="25560">
            <a:solidFill>
              <a:srgbClr val="BBE0E3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10" name="Line 90"/>
          <p:cNvSpPr>
            <a:spLocks noChangeShapeType="1"/>
          </p:cNvSpPr>
          <p:nvPr/>
        </p:nvSpPr>
        <p:spPr bwMode="auto">
          <a:xfrm>
            <a:off x="138894" y="2704499"/>
            <a:ext cx="1587" cy="61912"/>
          </a:xfrm>
          <a:prstGeom prst="line">
            <a:avLst/>
          </a:prstGeom>
          <a:noFill/>
          <a:ln w="25560">
            <a:solidFill>
              <a:srgbClr val="BBE0E3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lIns="91249" tIns="45623" rIns="91249" bIns="45623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Arial"/>
              <a:ea typeface="ＭＳ Ｐゴシック" pitchFamily="-112" charset="-128"/>
              <a:cs typeface="Arial"/>
            </a:endParaRPr>
          </a:p>
        </p:txBody>
      </p:sp>
      <p:sp>
        <p:nvSpPr>
          <p:cNvPr id="11" name="AutoShape 92"/>
          <p:cNvSpPr>
            <a:spLocks noChangeArrowheads="1"/>
          </p:cNvSpPr>
          <p:nvPr/>
        </p:nvSpPr>
        <p:spPr bwMode="auto">
          <a:xfrm>
            <a:off x="824677" y="1888524"/>
            <a:ext cx="1066800" cy="304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12" name="Rectangle 93"/>
          <p:cNvSpPr>
            <a:spLocks noChangeArrowheads="1"/>
          </p:cNvSpPr>
          <p:nvPr/>
        </p:nvSpPr>
        <p:spPr bwMode="auto">
          <a:xfrm>
            <a:off x="900877" y="198694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13" name="Rectangle 94"/>
          <p:cNvSpPr>
            <a:spLocks noChangeArrowheads="1"/>
          </p:cNvSpPr>
          <p:nvPr/>
        </p:nvSpPr>
        <p:spPr bwMode="auto">
          <a:xfrm>
            <a:off x="1015177" y="198694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14" name="Rectangle 95"/>
          <p:cNvSpPr>
            <a:spLocks noChangeArrowheads="1"/>
          </p:cNvSpPr>
          <p:nvPr/>
        </p:nvSpPr>
        <p:spPr bwMode="auto">
          <a:xfrm>
            <a:off x="1129477" y="198694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15" name="Rectangle 96"/>
          <p:cNvSpPr>
            <a:spLocks noChangeArrowheads="1"/>
          </p:cNvSpPr>
          <p:nvPr/>
        </p:nvSpPr>
        <p:spPr bwMode="auto">
          <a:xfrm>
            <a:off x="1245381" y="1986949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16" name="Rectangle 97"/>
          <p:cNvSpPr>
            <a:spLocks noChangeArrowheads="1"/>
          </p:cNvSpPr>
          <p:nvPr/>
        </p:nvSpPr>
        <p:spPr bwMode="auto">
          <a:xfrm>
            <a:off x="1359681" y="1988536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17" name="Rectangle 98"/>
          <p:cNvSpPr>
            <a:spLocks noChangeArrowheads="1"/>
          </p:cNvSpPr>
          <p:nvPr/>
        </p:nvSpPr>
        <p:spPr bwMode="auto">
          <a:xfrm>
            <a:off x="1473964" y="198694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18" name="Rectangle 99"/>
          <p:cNvSpPr>
            <a:spLocks noChangeArrowheads="1"/>
          </p:cNvSpPr>
          <p:nvPr/>
        </p:nvSpPr>
        <p:spPr bwMode="auto">
          <a:xfrm>
            <a:off x="1588264" y="1988536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19" name="Rectangle 100"/>
          <p:cNvSpPr>
            <a:spLocks noChangeArrowheads="1"/>
          </p:cNvSpPr>
          <p:nvPr/>
        </p:nvSpPr>
        <p:spPr bwMode="auto">
          <a:xfrm>
            <a:off x="1702564" y="1988536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20" name="AutoShape 101"/>
          <p:cNvSpPr>
            <a:spLocks noChangeArrowheads="1"/>
          </p:cNvSpPr>
          <p:nvPr/>
        </p:nvSpPr>
        <p:spPr bwMode="auto">
          <a:xfrm>
            <a:off x="826281" y="3328388"/>
            <a:ext cx="1141413" cy="304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21" name="Rectangle 102"/>
          <p:cNvSpPr>
            <a:spLocks noChangeArrowheads="1"/>
          </p:cNvSpPr>
          <p:nvPr/>
        </p:nvSpPr>
        <p:spPr bwMode="auto">
          <a:xfrm>
            <a:off x="902481" y="3426813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22" name="Rectangle 103"/>
          <p:cNvSpPr>
            <a:spLocks noChangeArrowheads="1"/>
          </p:cNvSpPr>
          <p:nvPr/>
        </p:nvSpPr>
        <p:spPr bwMode="auto">
          <a:xfrm>
            <a:off x="1016764" y="3426813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23" name="Rectangle 104"/>
          <p:cNvSpPr>
            <a:spLocks noChangeArrowheads="1"/>
          </p:cNvSpPr>
          <p:nvPr/>
        </p:nvSpPr>
        <p:spPr bwMode="auto">
          <a:xfrm>
            <a:off x="1131064" y="3426813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24" name="Rectangle 105"/>
          <p:cNvSpPr>
            <a:spLocks noChangeArrowheads="1"/>
          </p:cNvSpPr>
          <p:nvPr/>
        </p:nvSpPr>
        <p:spPr bwMode="auto">
          <a:xfrm>
            <a:off x="1245364" y="3426813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25" name="Rectangle 106"/>
          <p:cNvSpPr>
            <a:spLocks noChangeArrowheads="1"/>
          </p:cNvSpPr>
          <p:nvPr/>
        </p:nvSpPr>
        <p:spPr bwMode="auto">
          <a:xfrm>
            <a:off x="1361252" y="3428399"/>
            <a:ext cx="74612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26" name="Rectangle 107"/>
          <p:cNvSpPr>
            <a:spLocks noChangeArrowheads="1"/>
          </p:cNvSpPr>
          <p:nvPr/>
        </p:nvSpPr>
        <p:spPr bwMode="auto">
          <a:xfrm>
            <a:off x="1475552" y="3426813"/>
            <a:ext cx="74612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27" name="Rectangle 108"/>
          <p:cNvSpPr>
            <a:spLocks noChangeArrowheads="1"/>
          </p:cNvSpPr>
          <p:nvPr/>
        </p:nvSpPr>
        <p:spPr bwMode="auto">
          <a:xfrm>
            <a:off x="1589852" y="342839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28" name="AutoShape 110"/>
          <p:cNvSpPr>
            <a:spLocks noChangeArrowheads="1"/>
          </p:cNvSpPr>
          <p:nvPr/>
        </p:nvSpPr>
        <p:spPr bwMode="auto">
          <a:xfrm>
            <a:off x="2120077" y="3329974"/>
            <a:ext cx="1066800" cy="304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29" name="Rectangle 111"/>
          <p:cNvSpPr>
            <a:spLocks noChangeArrowheads="1"/>
          </p:cNvSpPr>
          <p:nvPr/>
        </p:nvSpPr>
        <p:spPr bwMode="auto">
          <a:xfrm>
            <a:off x="2196277" y="342839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30" name="Rectangle 112"/>
          <p:cNvSpPr>
            <a:spLocks noChangeArrowheads="1"/>
          </p:cNvSpPr>
          <p:nvPr/>
        </p:nvSpPr>
        <p:spPr bwMode="auto">
          <a:xfrm>
            <a:off x="2310577" y="342839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31" name="Rectangle 113"/>
          <p:cNvSpPr>
            <a:spLocks noChangeArrowheads="1"/>
          </p:cNvSpPr>
          <p:nvPr/>
        </p:nvSpPr>
        <p:spPr bwMode="auto">
          <a:xfrm>
            <a:off x="2424877" y="342839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32" name="Rectangle 114"/>
          <p:cNvSpPr>
            <a:spLocks noChangeArrowheads="1"/>
          </p:cNvSpPr>
          <p:nvPr/>
        </p:nvSpPr>
        <p:spPr bwMode="auto">
          <a:xfrm>
            <a:off x="2540781" y="3428399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33" name="Rectangle 115"/>
          <p:cNvSpPr>
            <a:spLocks noChangeArrowheads="1"/>
          </p:cNvSpPr>
          <p:nvPr/>
        </p:nvSpPr>
        <p:spPr bwMode="auto">
          <a:xfrm>
            <a:off x="2655081" y="3429986"/>
            <a:ext cx="74613" cy="107950"/>
          </a:xfrm>
          <a:prstGeom prst="rect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34" name="Rectangle 116"/>
          <p:cNvSpPr>
            <a:spLocks noChangeArrowheads="1"/>
          </p:cNvSpPr>
          <p:nvPr/>
        </p:nvSpPr>
        <p:spPr bwMode="auto">
          <a:xfrm>
            <a:off x="2769364" y="3428399"/>
            <a:ext cx="76200" cy="107950"/>
          </a:xfrm>
          <a:prstGeom prst="rect">
            <a:avLst/>
          </a:prstGeom>
          <a:solidFill>
            <a:srgbClr val="00FFFF"/>
          </a:solidFill>
          <a:ln w="9360">
            <a:solidFill>
              <a:srgbClr val="00FF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35" name="Rectangle 117"/>
          <p:cNvSpPr>
            <a:spLocks noChangeArrowheads="1"/>
          </p:cNvSpPr>
          <p:nvPr/>
        </p:nvSpPr>
        <p:spPr bwMode="auto">
          <a:xfrm>
            <a:off x="2883664" y="3429986"/>
            <a:ext cx="76200" cy="107950"/>
          </a:xfrm>
          <a:prstGeom prst="rect">
            <a:avLst/>
          </a:prstGeom>
          <a:solidFill>
            <a:srgbClr val="00FFFF"/>
          </a:solidFill>
          <a:ln w="9360">
            <a:solidFill>
              <a:srgbClr val="00FF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36" name="AutoShape 119"/>
          <p:cNvSpPr>
            <a:spLocks noChangeArrowheads="1"/>
          </p:cNvSpPr>
          <p:nvPr/>
        </p:nvSpPr>
        <p:spPr bwMode="auto">
          <a:xfrm>
            <a:off x="3339277" y="3329974"/>
            <a:ext cx="1066800" cy="304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37" name="Rectangle 120"/>
          <p:cNvSpPr>
            <a:spLocks noChangeArrowheads="1"/>
          </p:cNvSpPr>
          <p:nvPr/>
        </p:nvSpPr>
        <p:spPr bwMode="auto">
          <a:xfrm>
            <a:off x="3415477" y="3428399"/>
            <a:ext cx="76200" cy="107950"/>
          </a:xfrm>
          <a:prstGeom prst="rect">
            <a:avLst/>
          </a:prstGeom>
          <a:solidFill>
            <a:schemeClr val="tx1"/>
          </a:solidFill>
          <a:ln w="9360">
            <a:solidFill>
              <a:schemeClr val="tx1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38" name="Rectangle 121"/>
          <p:cNvSpPr>
            <a:spLocks noChangeArrowheads="1"/>
          </p:cNvSpPr>
          <p:nvPr/>
        </p:nvSpPr>
        <p:spPr bwMode="auto">
          <a:xfrm>
            <a:off x="3529777" y="342839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39" name="Rectangle 122"/>
          <p:cNvSpPr>
            <a:spLocks noChangeArrowheads="1"/>
          </p:cNvSpPr>
          <p:nvPr/>
        </p:nvSpPr>
        <p:spPr bwMode="auto">
          <a:xfrm>
            <a:off x="3644077" y="342839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40" name="Rectangle 123"/>
          <p:cNvSpPr>
            <a:spLocks noChangeArrowheads="1"/>
          </p:cNvSpPr>
          <p:nvPr/>
        </p:nvSpPr>
        <p:spPr bwMode="auto">
          <a:xfrm>
            <a:off x="3759981" y="3428399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41" name="Rectangle 124"/>
          <p:cNvSpPr>
            <a:spLocks noChangeArrowheads="1"/>
          </p:cNvSpPr>
          <p:nvPr/>
        </p:nvSpPr>
        <p:spPr bwMode="auto">
          <a:xfrm>
            <a:off x="3874281" y="3429986"/>
            <a:ext cx="74613" cy="107950"/>
          </a:xfrm>
          <a:prstGeom prst="rect">
            <a:avLst/>
          </a:prstGeom>
          <a:solidFill>
            <a:srgbClr val="7F7F7F">
              <a:alpha val="29999"/>
            </a:srgbClr>
          </a:solidFill>
          <a:ln w="9525">
            <a:noFill/>
            <a:round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42" name="Rectangle 125"/>
          <p:cNvSpPr>
            <a:spLocks noChangeArrowheads="1"/>
          </p:cNvSpPr>
          <p:nvPr/>
        </p:nvSpPr>
        <p:spPr bwMode="auto">
          <a:xfrm>
            <a:off x="3988564" y="342839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43" name="Rectangle 126"/>
          <p:cNvSpPr>
            <a:spLocks noChangeArrowheads="1"/>
          </p:cNvSpPr>
          <p:nvPr/>
        </p:nvSpPr>
        <p:spPr bwMode="auto">
          <a:xfrm>
            <a:off x="4102864" y="3429986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44" name="Rectangle 127"/>
          <p:cNvSpPr>
            <a:spLocks noChangeArrowheads="1"/>
          </p:cNvSpPr>
          <p:nvPr/>
        </p:nvSpPr>
        <p:spPr bwMode="auto">
          <a:xfrm>
            <a:off x="4217164" y="3429986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45" name="AutoShape 128"/>
          <p:cNvSpPr>
            <a:spLocks noChangeArrowheads="1"/>
          </p:cNvSpPr>
          <p:nvPr/>
        </p:nvSpPr>
        <p:spPr bwMode="auto">
          <a:xfrm>
            <a:off x="4558477" y="3329974"/>
            <a:ext cx="1066800" cy="304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46" name="Rectangle 130"/>
          <p:cNvSpPr>
            <a:spLocks noChangeArrowheads="1"/>
          </p:cNvSpPr>
          <p:nvPr/>
        </p:nvSpPr>
        <p:spPr bwMode="auto">
          <a:xfrm>
            <a:off x="4748977" y="342839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47" name="Rectangle 131"/>
          <p:cNvSpPr>
            <a:spLocks noChangeArrowheads="1"/>
          </p:cNvSpPr>
          <p:nvPr/>
        </p:nvSpPr>
        <p:spPr bwMode="auto">
          <a:xfrm>
            <a:off x="4863277" y="342839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48" name="Rectangle 132"/>
          <p:cNvSpPr>
            <a:spLocks noChangeArrowheads="1"/>
          </p:cNvSpPr>
          <p:nvPr/>
        </p:nvSpPr>
        <p:spPr bwMode="auto">
          <a:xfrm>
            <a:off x="4979181" y="3428399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49" name="Rectangle 133"/>
          <p:cNvSpPr>
            <a:spLocks noChangeArrowheads="1"/>
          </p:cNvSpPr>
          <p:nvPr/>
        </p:nvSpPr>
        <p:spPr bwMode="auto">
          <a:xfrm>
            <a:off x="5093481" y="3429986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50" name="Rectangle 134"/>
          <p:cNvSpPr>
            <a:spLocks noChangeArrowheads="1"/>
          </p:cNvSpPr>
          <p:nvPr/>
        </p:nvSpPr>
        <p:spPr bwMode="auto">
          <a:xfrm>
            <a:off x="5207764" y="342839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51" name="Rectangle 135"/>
          <p:cNvSpPr>
            <a:spLocks noChangeArrowheads="1"/>
          </p:cNvSpPr>
          <p:nvPr/>
        </p:nvSpPr>
        <p:spPr bwMode="auto">
          <a:xfrm>
            <a:off x="5322064" y="3429986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52" name="Rectangle 136"/>
          <p:cNvSpPr>
            <a:spLocks noChangeArrowheads="1"/>
          </p:cNvSpPr>
          <p:nvPr/>
        </p:nvSpPr>
        <p:spPr bwMode="auto">
          <a:xfrm>
            <a:off x="5436364" y="3429986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53" name="AutoShape 137"/>
          <p:cNvSpPr>
            <a:spLocks noChangeArrowheads="1"/>
          </p:cNvSpPr>
          <p:nvPr/>
        </p:nvSpPr>
        <p:spPr bwMode="auto">
          <a:xfrm>
            <a:off x="5777677" y="3328388"/>
            <a:ext cx="1066800" cy="304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54" name="Rectangle 138"/>
          <p:cNvSpPr>
            <a:spLocks noChangeArrowheads="1"/>
          </p:cNvSpPr>
          <p:nvPr/>
        </p:nvSpPr>
        <p:spPr bwMode="auto">
          <a:xfrm>
            <a:off x="5853877" y="3426813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55" name="Rectangle 139"/>
          <p:cNvSpPr>
            <a:spLocks noChangeArrowheads="1"/>
          </p:cNvSpPr>
          <p:nvPr/>
        </p:nvSpPr>
        <p:spPr bwMode="auto">
          <a:xfrm>
            <a:off x="5968177" y="3426813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56" name="Rectangle 140"/>
          <p:cNvSpPr>
            <a:spLocks noChangeArrowheads="1"/>
          </p:cNvSpPr>
          <p:nvPr/>
        </p:nvSpPr>
        <p:spPr bwMode="auto">
          <a:xfrm>
            <a:off x="6082477" y="3426813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57" name="Rectangle 141"/>
          <p:cNvSpPr>
            <a:spLocks noChangeArrowheads="1"/>
          </p:cNvSpPr>
          <p:nvPr/>
        </p:nvSpPr>
        <p:spPr bwMode="auto">
          <a:xfrm>
            <a:off x="6185664" y="3426813"/>
            <a:ext cx="39688" cy="107950"/>
          </a:xfrm>
          <a:prstGeom prst="rect">
            <a:avLst/>
          </a:prstGeom>
          <a:solidFill>
            <a:srgbClr val="00FF00"/>
          </a:solidFill>
          <a:ln w="9360">
            <a:solidFill>
              <a:srgbClr val="00FF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58" name="Rectangle 142"/>
          <p:cNvSpPr>
            <a:spLocks noChangeArrowheads="1"/>
          </p:cNvSpPr>
          <p:nvPr/>
        </p:nvSpPr>
        <p:spPr bwMode="auto">
          <a:xfrm>
            <a:off x="6312681" y="3428399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59" name="Rectangle 143"/>
          <p:cNvSpPr>
            <a:spLocks noChangeArrowheads="1"/>
          </p:cNvSpPr>
          <p:nvPr/>
        </p:nvSpPr>
        <p:spPr bwMode="auto">
          <a:xfrm>
            <a:off x="6426964" y="3426813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60" name="Rectangle 144"/>
          <p:cNvSpPr>
            <a:spLocks noChangeArrowheads="1"/>
          </p:cNvSpPr>
          <p:nvPr/>
        </p:nvSpPr>
        <p:spPr bwMode="auto">
          <a:xfrm>
            <a:off x="6541264" y="342839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61" name="Rectangle 145"/>
          <p:cNvSpPr>
            <a:spLocks noChangeArrowheads="1"/>
          </p:cNvSpPr>
          <p:nvPr/>
        </p:nvSpPr>
        <p:spPr bwMode="auto">
          <a:xfrm>
            <a:off x="6655564" y="342839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62" name="AutoShape 146"/>
          <p:cNvSpPr>
            <a:spLocks noChangeArrowheads="1"/>
          </p:cNvSpPr>
          <p:nvPr/>
        </p:nvSpPr>
        <p:spPr bwMode="auto">
          <a:xfrm>
            <a:off x="6996877" y="3329974"/>
            <a:ext cx="957262" cy="304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63" name="Rectangle 147"/>
          <p:cNvSpPr>
            <a:spLocks noChangeArrowheads="1"/>
          </p:cNvSpPr>
          <p:nvPr/>
        </p:nvSpPr>
        <p:spPr bwMode="auto">
          <a:xfrm>
            <a:off x="7073077" y="342839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64" name="Rectangle 148"/>
          <p:cNvSpPr>
            <a:spLocks noChangeArrowheads="1"/>
          </p:cNvSpPr>
          <p:nvPr/>
        </p:nvSpPr>
        <p:spPr bwMode="auto">
          <a:xfrm>
            <a:off x="7187377" y="342839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65" name="Rectangle 149"/>
          <p:cNvSpPr>
            <a:spLocks noChangeArrowheads="1"/>
          </p:cNvSpPr>
          <p:nvPr/>
        </p:nvSpPr>
        <p:spPr bwMode="auto">
          <a:xfrm>
            <a:off x="7301677" y="342839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66" name="Rectangle 150"/>
          <p:cNvSpPr>
            <a:spLocks noChangeArrowheads="1"/>
          </p:cNvSpPr>
          <p:nvPr/>
        </p:nvSpPr>
        <p:spPr bwMode="auto">
          <a:xfrm>
            <a:off x="7417581" y="3428399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67" name="Rectangle 151"/>
          <p:cNvSpPr>
            <a:spLocks noChangeArrowheads="1"/>
          </p:cNvSpPr>
          <p:nvPr/>
        </p:nvSpPr>
        <p:spPr bwMode="auto">
          <a:xfrm>
            <a:off x="7531881" y="3429986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68" name="Rectangle 152"/>
          <p:cNvSpPr>
            <a:spLocks noChangeArrowheads="1"/>
          </p:cNvSpPr>
          <p:nvPr/>
        </p:nvSpPr>
        <p:spPr bwMode="auto">
          <a:xfrm>
            <a:off x="7646164" y="342839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69" name="Rectangle 153"/>
          <p:cNvSpPr>
            <a:spLocks noChangeArrowheads="1"/>
          </p:cNvSpPr>
          <p:nvPr/>
        </p:nvSpPr>
        <p:spPr bwMode="auto">
          <a:xfrm>
            <a:off x="7760464" y="3429986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70" name="Rectangle 154"/>
          <p:cNvSpPr>
            <a:spLocks noChangeArrowheads="1"/>
          </p:cNvSpPr>
          <p:nvPr/>
        </p:nvSpPr>
        <p:spPr bwMode="auto">
          <a:xfrm>
            <a:off x="7874764" y="3429986"/>
            <a:ext cx="76200" cy="107950"/>
          </a:xfrm>
          <a:prstGeom prst="rect">
            <a:avLst/>
          </a:prstGeom>
          <a:solidFill>
            <a:srgbClr val="7F7F7F">
              <a:alpha val="29999"/>
            </a:srgbClr>
          </a:solidFill>
          <a:ln w="9525">
            <a:noFill/>
            <a:round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71" name="AutoShape 155"/>
          <p:cNvSpPr>
            <a:spLocks noChangeArrowheads="1"/>
          </p:cNvSpPr>
          <p:nvPr/>
        </p:nvSpPr>
        <p:spPr bwMode="auto">
          <a:xfrm>
            <a:off x="2081994" y="1890111"/>
            <a:ext cx="573087" cy="304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72" name="Rectangle 156"/>
          <p:cNvSpPr>
            <a:spLocks noChangeArrowheads="1"/>
          </p:cNvSpPr>
          <p:nvPr/>
        </p:nvSpPr>
        <p:spPr bwMode="auto">
          <a:xfrm>
            <a:off x="2158177" y="1988536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73" name="Rectangle 157"/>
          <p:cNvSpPr>
            <a:spLocks noChangeArrowheads="1"/>
          </p:cNvSpPr>
          <p:nvPr/>
        </p:nvSpPr>
        <p:spPr bwMode="auto">
          <a:xfrm>
            <a:off x="2272477" y="1988536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74" name="Rectangle 158"/>
          <p:cNvSpPr>
            <a:spLocks noChangeArrowheads="1"/>
          </p:cNvSpPr>
          <p:nvPr/>
        </p:nvSpPr>
        <p:spPr bwMode="auto">
          <a:xfrm>
            <a:off x="2388381" y="1988536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75" name="Rectangle 168"/>
          <p:cNvSpPr>
            <a:spLocks noChangeArrowheads="1"/>
          </p:cNvSpPr>
          <p:nvPr/>
        </p:nvSpPr>
        <p:spPr bwMode="auto">
          <a:xfrm>
            <a:off x="1818452" y="3426813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77" name="Line 176"/>
          <p:cNvSpPr>
            <a:spLocks noChangeShapeType="1"/>
          </p:cNvSpPr>
          <p:nvPr/>
        </p:nvSpPr>
        <p:spPr bwMode="auto">
          <a:xfrm>
            <a:off x="637369" y="2040924"/>
            <a:ext cx="1889125" cy="1587"/>
          </a:xfrm>
          <a:prstGeom prst="line">
            <a:avLst/>
          </a:prstGeom>
          <a:noFill/>
          <a:ln w="57023">
            <a:solidFill>
              <a:srgbClr val="0000FF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49" tIns="45623" rIns="91249" bIns="45623"/>
          <a:lstStyle/>
          <a:p>
            <a:pPr defTabSz="912479"/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78" name="AutoShape 177"/>
          <p:cNvSpPr>
            <a:spLocks/>
          </p:cNvSpPr>
          <p:nvPr/>
        </p:nvSpPr>
        <p:spPr bwMode="auto">
          <a:xfrm>
            <a:off x="149990" y="2125061"/>
            <a:ext cx="1042988" cy="1250950"/>
          </a:xfrm>
          <a:custGeom>
            <a:avLst/>
            <a:gdLst>
              <a:gd name="T0" fmla="*/ 175447 w 1042988"/>
              <a:gd name="T1" fmla="*/ 1093403 h 1250950"/>
              <a:gd name="T2" fmla="*/ 521494 w 1042988"/>
              <a:gd name="T3" fmla="*/ 625475 h 1250950"/>
              <a:gd name="T4" fmla="*/ 71582 w 1042988"/>
              <a:gd name="T5" fmla="*/ 309201 h 1250950"/>
              <a:gd name="T6" fmla="*/ 0 w 1042988"/>
              <a:gd name="T7" fmla="*/ 309201 h 1250950"/>
              <a:gd name="T8" fmla="*/ 175447 w 1042988"/>
              <a:gd name="T9" fmla="*/ 1093403 h 1250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042988" h="1250950" stroke="0">
                <a:moveTo>
                  <a:pt x="175447" y="1093403"/>
                </a:moveTo>
                <a:lnTo>
                  <a:pt x="175447" y="1093402"/>
                </a:lnTo>
                <a:cubicBezTo>
                  <a:pt x="63864" y="974696"/>
                  <a:pt x="0" y="804366"/>
                  <a:pt x="0" y="625475"/>
                </a:cubicBezTo>
                <a:cubicBezTo>
                  <a:pt x="0" y="514293"/>
                  <a:pt x="24708" y="405121"/>
                  <a:pt x="71582" y="309201"/>
                </a:cubicBezTo>
                <a:lnTo>
                  <a:pt x="521494" y="625475"/>
                </a:lnTo>
                <a:close/>
              </a:path>
              <a:path w="1042988" h="1250950" fill="none">
                <a:moveTo>
                  <a:pt x="175447" y="1093403"/>
                </a:moveTo>
                <a:lnTo>
                  <a:pt x="175447" y="1093402"/>
                </a:lnTo>
                <a:cubicBezTo>
                  <a:pt x="63864" y="974696"/>
                  <a:pt x="0" y="804366"/>
                  <a:pt x="0" y="625475"/>
                </a:cubicBezTo>
                <a:cubicBezTo>
                  <a:pt x="0" y="514293"/>
                  <a:pt x="24708" y="405121"/>
                  <a:pt x="71582" y="309201"/>
                </a:cubicBezTo>
              </a:path>
            </a:pathLst>
          </a:custGeom>
          <a:noFill/>
          <a:ln w="57023">
            <a:solidFill>
              <a:srgbClr val="0000FF"/>
            </a:solidFill>
            <a:round/>
            <a:headEnd type="triangle" w="med" len="med"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79" name="Line 179"/>
          <p:cNvSpPr>
            <a:spLocks noChangeShapeType="1"/>
          </p:cNvSpPr>
          <p:nvPr/>
        </p:nvSpPr>
        <p:spPr bwMode="auto">
          <a:xfrm flipV="1">
            <a:off x="2720169" y="3480803"/>
            <a:ext cx="1741487" cy="4763"/>
          </a:xfrm>
          <a:prstGeom prst="line">
            <a:avLst/>
          </a:prstGeom>
          <a:noFill/>
          <a:ln w="57240">
            <a:solidFill>
              <a:srgbClr val="FF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49" tIns="45623" rIns="91249" bIns="45623"/>
          <a:lstStyle/>
          <a:p>
            <a:pPr defTabSz="912479"/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80" name="Line 178"/>
          <p:cNvSpPr>
            <a:spLocks noChangeShapeType="1"/>
          </p:cNvSpPr>
          <p:nvPr/>
        </p:nvSpPr>
        <p:spPr bwMode="auto">
          <a:xfrm>
            <a:off x="873890" y="3480786"/>
            <a:ext cx="1800225" cy="1588"/>
          </a:xfrm>
          <a:prstGeom prst="line">
            <a:avLst/>
          </a:prstGeom>
          <a:noFill/>
          <a:ln w="57023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49" tIns="45623" rIns="91249" bIns="45623"/>
          <a:lstStyle/>
          <a:p>
            <a:pPr defTabSz="912479"/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81" name="Line 180"/>
          <p:cNvSpPr>
            <a:spLocks noChangeShapeType="1"/>
          </p:cNvSpPr>
          <p:nvPr/>
        </p:nvSpPr>
        <p:spPr bwMode="auto">
          <a:xfrm>
            <a:off x="4631502" y="3480786"/>
            <a:ext cx="3567112" cy="1588"/>
          </a:xfrm>
          <a:prstGeom prst="line">
            <a:avLst/>
          </a:prstGeom>
          <a:noFill/>
          <a:ln w="57240">
            <a:solidFill>
              <a:srgbClr val="FF66FF"/>
            </a:solidFill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49" tIns="45623" rIns="91249" bIns="45623"/>
          <a:lstStyle/>
          <a:p>
            <a:pPr defTabSz="912479"/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95" name="Line 178"/>
          <p:cNvSpPr>
            <a:spLocks noChangeShapeType="1"/>
          </p:cNvSpPr>
          <p:nvPr/>
        </p:nvSpPr>
        <p:spPr bwMode="auto">
          <a:xfrm>
            <a:off x="4739441" y="3545874"/>
            <a:ext cx="3454427" cy="0"/>
          </a:xfrm>
          <a:prstGeom prst="line">
            <a:avLst/>
          </a:prstGeom>
          <a:noFill/>
          <a:ln w="57023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49" tIns="45623" rIns="91249" bIns="45623"/>
          <a:lstStyle/>
          <a:p>
            <a:pPr defTabSz="912479"/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00" name="テキスト ボックス 215"/>
          <p:cNvSpPr txBox="1">
            <a:spLocks noChangeArrowheads="1"/>
          </p:cNvSpPr>
          <p:nvPr/>
        </p:nvSpPr>
        <p:spPr bwMode="auto">
          <a:xfrm>
            <a:off x="2477629" y="2282941"/>
            <a:ext cx="1183016" cy="387798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2479">
              <a:lnSpc>
                <a:spcPct val="90000"/>
              </a:lnSpc>
            </a:pPr>
            <a:r>
              <a:rPr lang="en-US" altLang="ja-JP" sz="1400" b="1" dirty="0">
                <a:solidFill>
                  <a:srgbClr val="00B050"/>
                </a:solidFill>
                <a:cs typeface="Arial" charset="0"/>
              </a:rPr>
              <a:t>low emittance</a:t>
            </a:r>
          </a:p>
          <a:p>
            <a:pPr defTabSz="912479">
              <a:lnSpc>
                <a:spcPct val="90000"/>
              </a:lnSpc>
            </a:pPr>
            <a:r>
              <a:rPr lang="en-US" altLang="ja-JP" sz="1400" b="1" dirty="0">
                <a:solidFill>
                  <a:srgbClr val="00B050"/>
                </a:solidFill>
                <a:cs typeface="Arial" charset="0"/>
              </a:rPr>
              <a:t>RF gun</a:t>
            </a:r>
            <a:endParaRPr lang="ja-JP" altLang="en-US" sz="1400" b="1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107" name="Rectangle 159"/>
          <p:cNvSpPr>
            <a:spLocks noChangeArrowheads="1"/>
          </p:cNvSpPr>
          <p:nvPr/>
        </p:nvSpPr>
        <p:spPr bwMode="auto">
          <a:xfrm>
            <a:off x="2502681" y="1988536"/>
            <a:ext cx="53975" cy="107950"/>
          </a:xfrm>
          <a:prstGeom prst="rect">
            <a:avLst/>
          </a:prstGeom>
          <a:solidFill>
            <a:srgbClr val="00FF00"/>
          </a:solidFill>
          <a:ln w="9360">
            <a:solidFill>
              <a:srgbClr val="00FF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lIns="91249" tIns="45623" rIns="91249" bIns="45623" anchor="ctr"/>
          <a:lstStyle/>
          <a:p>
            <a:pPr defTabSz="912479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  <a:cs typeface="Arial" charset="0"/>
            </a:endParaRPr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2206590" y="1484784"/>
            <a:ext cx="362214" cy="461469"/>
          </a:xfrm>
          <a:prstGeom prst="rect">
            <a:avLst/>
          </a:prstGeom>
          <a:noFill/>
        </p:spPr>
        <p:txBody>
          <a:bodyPr wrap="none" lIns="91249" tIns="45623" rIns="91249" bIns="45623" rtlCol="0">
            <a:spAutoFit/>
          </a:bodyPr>
          <a:lstStyle/>
          <a:p>
            <a:pPr defTabSz="912479"/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A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1135498" y="1508395"/>
            <a:ext cx="350993" cy="461469"/>
          </a:xfrm>
          <a:prstGeom prst="rect">
            <a:avLst/>
          </a:prstGeom>
          <a:noFill/>
        </p:spPr>
        <p:txBody>
          <a:bodyPr wrap="none" lIns="91249" tIns="45623" rIns="91249" bIns="45623" rtlCol="0">
            <a:spAutoFit/>
          </a:bodyPr>
          <a:lstStyle/>
          <a:p>
            <a:pPr defTabSz="912479"/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B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1210627" y="2998048"/>
            <a:ext cx="347787" cy="461469"/>
          </a:xfrm>
          <a:prstGeom prst="rect">
            <a:avLst/>
          </a:prstGeom>
          <a:solidFill>
            <a:schemeClr val="tx1"/>
          </a:solidFill>
        </p:spPr>
        <p:txBody>
          <a:bodyPr wrap="none" lIns="91249" tIns="45623" rIns="91249" bIns="45623" rtlCol="0">
            <a:spAutoFit/>
          </a:bodyPr>
          <a:lstStyle/>
          <a:p>
            <a:pPr defTabSz="912479"/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C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2419095" y="2998048"/>
            <a:ext cx="339772" cy="461469"/>
          </a:xfrm>
          <a:prstGeom prst="rect">
            <a:avLst/>
          </a:prstGeom>
          <a:solidFill>
            <a:schemeClr val="tx1"/>
          </a:solidFill>
        </p:spPr>
        <p:txBody>
          <a:bodyPr wrap="none" lIns="91249" tIns="45623" rIns="91249" bIns="45623" rtlCol="0">
            <a:spAutoFit/>
          </a:bodyPr>
          <a:lstStyle/>
          <a:p>
            <a:pPr defTabSz="912479"/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1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3756350" y="2998048"/>
            <a:ext cx="339772" cy="461469"/>
          </a:xfrm>
          <a:prstGeom prst="rect">
            <a:avLst/>
          </a:prstGeom>
          <a:solidFill>
            <a:schemeClr val="tx1"/>
          </a:solidFill>
        </p:spPr>
        <p:txBody>
          <a:bodyPr wrap="none" lIns="91249" tIns="45623" rIns="91249" bIns="45623" rtlCol="0">
            <a:spAutoFit/>
          </a:bodyPr>
          <a:lstStyle/>
          <a:p>
            <a:pPr defTabSz="912479"/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2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4926181" y="2998048"/>
            <a:ext cx="339772" cy="461469"/>
          </a:xfrm>
          <a:prstGeom prst="rect">
            <a:avLst/>
          </a:prstGeom>
          <a:solidFill>
            <a:schemeClr val="tx1"/>
          </a:solidFill>
        </p:spPr>
        <p:txBody>
          <a:bodyPr wrap="none" lIns="91249" tIns="45623" rIns="91249" bIns="45623" rtlCol="0">
            <a:spAutoFit/>
          </a:bodyPr>
          <a:lstStyle/>
          <a:p>
            <a:pPr defTabSz="912479"/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3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6175432" y="2998048"/>
            <a:ext cx="339772" cy="461469"/>
          </a:xfrm>
          <a:prstGeom prst="rect">
            <a:avLst/>
          </a:prstGeom>
          <a:solidFill>
            <a:schemeClr val="tx1"/>
          </a:solidFill>
        </p:spPr>
        <p:txBody>
          <a:bodyPr wrap="none" lIns="91249" tIns="45623" rIns="91249" bIns="45623" rtlCol="0">
            <a:spAutoFit/>
          </a:bodyPr>
          <a:lstStyle/>
          <a:p>
            <a:pPr defTabSz="912479"/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4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7334534" y="2998048"/>
            <a:ext cx="339772" cy="461469"/>
          </a:xfrm>
          <a:prstGeom prst="rect">
            <a:avLst/>
          </a:prstGeom>
          <a:solidFill>
            <a:schemeClr val="tx1"/>
          </a:solidFill>
        </p:spPr>
        <p:txBody>
          <a:bodyPr wrap="none" lIns="91249" tIns="45623" rIns="91249" bIns="45623" rtlCol="0">
            <a:spAutoFit/>
          </a:bodyPr>
          <a:lstStyle/>
          <a:p>
            <a:pPr defTabSz="912479"/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5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369522" y="2489341"/>
            <a:ext cx="1178142" cy="338358"/>
          </a:xfrm>
          <a:prstGeom prst="rect">
            <a:avLst/>
          </a:prstGeom>
          <a:solidFill>
            <a:schemeClr val="tx1"/>
          </a:solidFill>
        </p:spPr>
        <p:txBody>
          <a:bodyPr wrap="none" lIns="91249" tIns="45623" rIns="91249" bIns="45623" rtlCol="0">
            <a:spAutoFit/>
          </a:bodyPr>
          <a:lstStyle/>
          <a:p>
            <a:pPr defTabSz="912479"/>
            <a:r>
              <a:rPr lang="en-US" altLang="ja-JP" sz="1600" b="1" dirty="0">
                <a:solidFill>
                  <a:srgbClr val="0000FF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1.5 GeV e-</a:t>
            </a:r>
            <a:endParaRPr lang="ja-JP" altLang="en-US" sz="1600" b="1" dirty="0">
              <a:solidFill>
                <a:srgbClr val="0000FF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18" name="正方形/長方形 117"/>
          <p:cNvSpPr/>
          <p:nvPr/>
        </p:nvSpPr>
        <p:spPr>
          <a:xfrm>
            <a:off x="2227002" y="3647296"/>
            <a:ext cx="990591" cy="338358"/>
          </a:xfrm>
          <a:prstGeom prst="rect">
            <a:avLst/>
          </a:prstGeom>
        </p:spPr>
        <p:txBody>
          <a:bodyPr wrap="none" lIns="91249" tIns="45623" rIns="91249" bIns="45623">
            <a:spAutoFit/>
          </a:bodyPr>
          <a:lstStyle/>
          <a:p>
            <a:pPr defTabSz="912479"/>
            <a:r>
              <a:rPr lang="en-US" altLang="ja-JP" sz="1600" b="1" dirty="0">
                <a:solidFill>
                  <a:srgbClr val="FF0000"/>
                </a:solidFill>
                <a:latin typeface="Calibri"/>
                <a:ea typeface="ＭＳ Ｐゴシック"/>
                <a:cs typeface="Arial" charset="0"/>
              </a:rPr>
              <a:t>e+ target </a:t>
            </a:r>
            <a:endParaRPr lang="ja-JP" altLang="en-US" sz="16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4164182" y="3648432"/>
            <a:ext cx="962314" cy="307581"/>
          </a:xfrm>
          <a:prstGeom prst="rect">
            <a:avLst/>
          </a:prstGeom>
          <a:noFill/>
        </p:spPr>
        <p:txBody>
          <a:bodyPr wrap="none" lIns="91249" tIns="45623" rIns="91249" bIns="45623" rtlCol="0">
            <a:spAutoFit/>
          </a:bodyPr>
          <a:lstStyle/>
          <a:p>
            <a:pPr defTabSz="912479"/>
            <a:r>
              <a:rPr lang="en-US" altLang="ja-JP" sz="1400" b="1" dirty="0">
                <a:solidFill>
                  <a:srgbClr val="0000FF"/>
                </a:solidFill>
                <a:latin typeface="Calibri"/>
                <a:ea typeface="ＭＳ Ｐゴシック"/>
              </a:rPr>
              <a:t>e-:Chicane</a:t>
            </a:r>
            <a:endParaRPr lang="ja-JP" altLang="en-US" sz="1400" b="1" dirty="0">
              <a:solidFill>
                <a:srgbClr val="0000FF"/>
              </a:solidFill>
              <a:latin typeface="Calibri"/>
              <a:ea typeface="ＭＳ Ｐゴシック"/>
            </a:endParaRPr>
          </a:p>
        </p:txBody>
      </p:sp>
      <p:sp>
        <p:nvSpPr>
          <p:cNvPr id="306" name="テキスト ボックス 202"/>
          <p:cNvSpPr txBox="1">
            <a:spLocks noChangeArrowheads="1"/>
          </p:cNvSpPr>
          <p:nvPr/>
        </p:nvSpPr>
        <p:spPr bwMode="auto">
          <a:xfrm>
            <a:off x="2815783" y="1196752"/>
            <a:ext cx="4195704" cy="775597"/>
          </a:xfrm>
          <a:prstGeom prst="rect">
            <a:avLst/>
          </a:prstGeom>
          <a:solidFill>
            <a:schemeClr val="tx1"/>
          </a:solidFill>
          <a:ln w="25400">
            <a:solidFill>
              <a:srgbClr val="0000FF"/>
            </a:solidFill>
          </a:ln>
          <a:extLst/>
        </p:spPr>
        <p:txBody>
          <a:bodyPr wrap="squar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2479">
              <a:lnSpc>
                <a:spcPct val="90000"/>
              </a:lnSpc>
            </a:pPr>
            <a:r>
              <a:rPr lang="en-US" altLang="ja-JP" sz="1400" b="1" dirty="0" smtClean="0">
                <a:solidFill>
                  <a:srgbClr val="0000FF"/>
                </a:solidFill>
                <a:cs typeface="Arial" charset="0"/>
              </a:rPr>
              <a:t>         10 </a:t>
            </a:r>
            <a:r>
              <a:rPr lang="en-US" altLang="ja-JP" sz="1400" b="1" dirty="0">
                <a:solidFill>
                  <a:srgbClr val="0000FF"/>
                </a:solidFill>
                <a:cs typeface="Arial" charset="0"/>
              </a:rPr>
              <a:t>nC x 2 </a:t>
            </a:r>
            <a:r>
              <a:rPr lang="en-US" altLang="ja-JP" sz="1400" b="1" dirty="0" smtClean="0">
                <a:solidFill>
                  <a:srgbClr val="0000FF"/>
                </a:solidFill>
                <a:cs typeface="Arial" charset="0"/>
              </a:rPr>
              <a:t>bunches x 50 Hz (SuperKEKB e+)</a:t>
            </a:r>
            <a:endParaRPr lang="en-US" altLang="ja-JP" sz="1400" b="1" dirty="0">
              <a:solidFill>
                <a:srgbClr val="0000FF"/>
              </a:solidFill>
              <a:cs typeface="Arial" charset="0"/>
            </a:endParaRPr>
          </a:p>
          <a:p>
            <a:pPr defTabSz="912479">
              <a:lnSpc>
                <a:spcPct val="90000"/>
              </a:lnSpc>
            </a:pPr>
            <a:r>
              <a:rPr lang="en-US" altLang="ja-JP" sz="1400" b="1" dirty="0">
                <a:solidFill>
                  <a:srgbClr val="0000FF"/>
                </a:solidFill>
                <a:cs typeface="Arial" charset="0"/>
              </a:rPr>
              <a:t>  </a:t>
            </a:r>
            <a:r>
              <a:rPr lang="en-US" altLang="ja-JP" sz="1400" b="1" dirty="0" smtClean="0">
                <a:solidFill>
                  <a:srgbClr val="0000FF"/>
                </a:solidFill>
                <a:cs typeface="Arial" charset="0"/>
              </a:rPr>
              <a:t>    5 </a:t>
            </a:r>
            <a:r>
              <a:rPr lang="en-US" altLang="ja-JP" sz="1400" b="1" dirty="0" smtClean="0">
                <a:solidFill>
                  <a:srgbClr val="FF0000"/>
                </a:solidFill>
                <a:cs typeface="Arial" charset="0"/>
              </a:rPr>
              <a:t>(1)</a:t>
            </a:r>
            <a:r>
              <a:rPr lang="en-US" altLang="ja-JP" sz="1400" b="1" dirty="0" smtClean="0">
                <a:solidFill>
                  <a:srgbClr val="0000FF"/>
                </a:solidFill>
                <a:cs typeface="Arial" charset="0"/>
              </a:rPr>
              <a:t> nC </a:t>
            </a:r>
            <a:r>
              <a:rPr lang="en-US" altLang="ja-JP" sz="1400" b="1" dirty="0">
                <a:solidFill>
                  <a:srgbClr val="0000FF"/>
                </a:solidFill>
                <a:cs typeface="Arial" charset="0"/>
              </a:rPr>
              <a:t>x 2 </a:t>
            </a:r>
            <a:r>
              <a:rPr lang="en-US" altLang="ja-JP" sz="1400" b="1" dirty="0" smtClean="0">
                <a:solidFill>
                  <a:srgbClr val="0000FF"/>
                </a:solidFill>
                <a:cs typeface="Arial" charset="0"/>
              </a:rPr>
              <a:t>bunches x 50 Hz (SuperKEKB e-)</a:t>
            </a:r>
            <a:endParaRPr lang="en-US" altLang="ja-JP" sz="1400" b="1" dirty="0">
              <a:solidFill>
                <a:srgbClr val="0000FF"/>
              </a:solidFill>
              <a:cs typeface="Arial" charset="0"/>
            </a:endParaRPr>
          </a:p>
          <a:p>
            <a:pPr defTabSz="912479">
              <a:lnSpc>
                <a:spcPct val="90000"/>
              </a:lnSpc>
            </a:pPr>
            <a:r>
              <a:rPr lang="en-US" altLang="ja-JP" sz="1400" b="1" dirty="0" smtClean="0">
                <a:solidFill>
                  <a:srgbClr val="0000FF"/>
                </a:solidFill>
                <a:cs typeface="Arial" charset="0"/>
              </a:rPr>
              <a:t>  5 </a:t>
            </a:r>
            <a:r>
              <a:rPr lang="en-US" altLang="ja-JP" sz="1400" b="1" dirty="0">
                <a:solidFill>
                  <a:srgbClr val="0000FF"/>
                </a:solidFill>
                <a:cs typeface="Arial" charset="0"/>
              </a:rPr>
              <a:t>nC </a:t>
            </a:r>
            <a:r>
              <a:rPr lang="en-US" altLang="ja-JP" sz="1400" b="1" dirty="0" smtClean="0">
                <a:solidFill>
                  <a:srgbClr val="FF0000"/>
                </a:solidFill>
                <a:cs typeface="Arial" charset="0"/>
              </a:rPr>
              <a:t>(0.3)</a:t>
            </a:r>
            <a:r>
              <a:rPr lang="en-US" altLang="ja-JP" sz="1400" b="1" dirty="0" smtClean="0">
                <a:solidFill>
                  <a:srgbClr val="0000FF"/>
                </a:solidFill>
                <a:cs typeface="Arial" charset="0"/>
              </a:rPr>
              <a:t> x </a:t>
            </a:r>
            <a:r>
              <a:rPr lang="en-US" altLang="ja-JP" sz="1400" b="1" dirty="0">
                <a:solidFill>
                  <a:srgbClr val="0000FF"/>
                </a:solidFill>
                <a:cs typeface="Arial" charset="0"/>
              </a:rPr>
              <a:t>1 </a:t>
            </a:r>
            <a:r>
              <a:rPr lang="en-US" altLang="ja-JP" sz="1400" b="1" dirty="0" smtClean="0">
                <a:solidFill>
                  <a:srgbClr val="0000FF"/>
                </a:solidFill>
                <a:cs typeface="Arial" charset="0"/>
              </a:rPr>
              <a:t>bunch x 5 </a:t>
            </a:r>
            <a:r>
              <a:rPr lang="en-US" altLang="ja-JP" sz="1400" b="1" dirty="0" smtClean="0">
                <a:solidFill>
                  <a:srgbClr val="FF0000"/>
                </a:solidFill>
                <a:cs typeface="Arial" charset="0"/>
              </a:rPr>
              <a:t>(25)</a:t>
            </a:r>
            <a:r>
              <a:rPr lang="en-US" altLang="ja-JP" sz="1400" b="1" dirty="0" smtClean="0">
                <a:solidFill>
                  <a:srgbClr val="0000FF"/>
                </a:solidFill>
                <a:cs typeface="Arial" charset="0"/>
              </a:rPr>
              <a:t> Hz (PF-AR</a:t>
            </a:r>
            <a:r>
              <a:rPr lang="en-US" altLang="ja-JP" sz="1400" b="1" dirty="0">
                <a:solidFill>
                  <a:srgbClr val="0000FF"/>
                </a:solidFill>
                <a:cs typeface="Arial" charset="0"/>
              </a:rPr>
              <a:t>)</a:t>
            </a:r>
          </a:p>
          <a:p>
            <a:pPr defTabSz="912479">
              <a:lnSpc>
                <a:spcPct val="90000"/>
              </a:lnSpc>
            </a:pPr>
            <a:r>
              <a:rPr lang="en-US" altLang="ja-JP" sz="1400" b="1" dirty="0" smtClean="0">
                <a:solidFill>
                  <a:srgbClr val="0000FF"/>
                </a:solidFill>
                <a:cs typeface="Arial" charset="0"/>
              </a:rPr>
              <a:t>       0.3 </a:t>
            </a:r>
            <a:r>
              <a:rPr lang="en-US" altLang="ja-JP" sz="1400" b="1" dirty="0">
                <a:solidFill>
                  <a:srgbClr val="0000FF"/>
                </a:solidFill>
                <a:cs typeface="Arial" charset="0"/>
              </a:rPr>
              <a:t>nC x 1 </a:t>
            </a:r>
            <a:r>
              <a:rPr lang="en-US" altLang="ja-JP" sz="1400" b="1" dirty="0" smtClean="0">
                <a:solidFill>
                  <a:srgbClr val="0000FF"/>
                </a:solidFill>
                <a:cs typeface="Arial" charset="0"/>
              </a:rPr>
              <a:t>bunch x 25 Hz (PF</a:t>
            </a:r>
            <a:r>
              <a:rPr lang="en-US" altLang="ja-JP" sz="1400" b="1" dirty="0">
                <a:solidFill>
                  <a:srgbClr val="0000FF"/>
                </a:solidFill>
                <a:cs typeface="Arial" charset="0"/>
              </a:rPr>
              <a:t>)  </a:t>
            </a:r>
            <a:endParaRPr lang="ja-JP" altLang="en-US" sz="1400" b="1" dirty="0">
              <a:solidFill>
                <a:srgbClr val="0000FF"/>
              </a:solidFill>
              <a:cs typeface="Arial" charset="0"/>
            </a:endParaRPr>
          </a:p>
        </p:txBody>
      </p:sp>
      <p:grpSp>
        <p:nvGrpSpPr>
          <p:cNvPr id="5" name="グループ化 255"/>
          <p:cNvGrpSpPr/>
          <p:nvPr/>
        </p:nvGrpSpPr>
        <p:grpSpPr>
          <a:xfrm>
            <a:off x="3969862" y="2423795"/>
            <a:ext cx="891591" cy="1071276"/>
            <a:chOff x="3969859" y="1595040"/>
            <a:chExt cx="891591" cy="1445566"/>
          </a:xfrm>
        </p:grpSpPr>
        <p:sp>
          <p:nvSpPr>
            <p:cNvPr id="76" name="Line 169"/>
            <p:cNvSpPr>
              <a:spLocks noChangeShapeType="1"/>
            </p:cNvSpPr>
            <p:nvPr/>
          </p:nvSpPr>
          <p:spPr bwMode="auto">
            <a:xfrm flipV="1">
              <a:off x="4434652" y="2686050"/>
              <a:ext cx="232598" cy="345032"/>
            </a:xfrm>
            <a:prstGeom prst="line">
              <a:avLst/>
            </a:prstGeom>
            <a:noFill/>
            <a:ln w="44323">
              <a:solidFill>
                <a:srgbClr val="FF6FCF"/>
              </a:solidFill>
              <a:miter lim="800000"/>
              <a:headEnd/>
              <a:tailEnd/>
            </a:ln>
            <a:effectLst>
              <a:outerShdw blurRad="63500"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/>
            <a:lstStyle/>
            <a:p>
              <a:pPr defTabSz="912479">
                <a:defRPr/>
              </a:pPr>
              <a:endParaRPr lang="ja-JP" altLang="en-US">
                <a:solidFill>
                  <a:prstClr val="black"/>
                </a:solidFill>
                <a:latin typeface="Arial"/>
                <a:ea typeface="ＭＳ Ｐゴシック" pitchFamily="-112" charset="-128"/>
                <a:cs typeface="Arial"/>
              </a:endParaRPr>
            </a:p>
          </p:txBody>
        </p:sp>
        <p:sp>
          <p:nvSpPr>
            <p:cNvPr id="88" name="テキスト ボックス 212"/>
            <p:cNvSpPr txBox="1">
              <a:spLocks noChangeArrowheads="1"/>
            </p:cNvSpPr>
            <p:nvPr/>
          </p:nvSpPr>
          <p:spPr bwMode="auto">
            <a:xfrm>
              <a:off x="3969859" y="1595040"/>
              <a:ext cx="891591" cy="357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2479">
                <a:lnSpc>
                  <a:spcPct val="80000"/>
                </a:lnSpc>
              </a:pPr>
              <a:r>
                <a:rPr lang="en-US" altLang="ja-JP" sz="1400" b="1" dirty="0">
                  <a:solidFill>
                    <a:srgbClr val="FF0000"/>
                  </a:solidFill>
                  <a:cs typeface="Arial" charset="0"/>
                </a:rPr>
                <a:t>1.1 GeV </a:t>
              </a:r>
            </a:p>
          </p:txBody>
        </p:sp>
        <p:sp>
          <p:nvSpPr>
            <p:cNvPr id="90" name="Line 1"/>
            <p:cNvSpPr>
              <a:spLocks noChangeShapeType="1"/>
            </p:cNvSpPr>
            <p:nvPr/>
          </p:nvSpPr>
          <p:spPr bwMode="auto">
            <a:xfrm flipH="1" flipV="1">
              <a:off x="4381500" y="2705099"/>
              <a:ext cx="284927" cy="335507"/>
            </a:xfrm>
            <a:prstGeom prst="line">
              <a:avLst/>
            </a:prstGeom>
            <a:noFill/>
            <a:ln w="44323">
              <a:solidFill>
                <a:srgbClr val="FF6FCF"/>
              </a:solidFill>
              <a:miter lim="800000"/>
              <a:headEnd/>
              <a:tailEnd/>
            </a:ln>
            <a:effectLst>
              <a:outerShdw blurRad="63500"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/>
            <a:lstStyle/>
            <a:p>
              <a:pPr defTabSz="912479">
                <a:defRPr/>
              </a:pPr>
              <a:endParaRPr lang="ja-JP" altLang="en-US">
                <a:solidFill>
                  <a:prstClr val="black"/>
                </a:solidFill>
                <a:latin typeface="Arial"/>
                <a:ea typeface="ＭＳ Ｐゴシック" pitchFamily="-112" charset="-128"/>
                <a:cs typeface="Arial"/>
              </a:endParaRPr>
            </a:p>
          </p:txBody>
        </p:sp>
        <p:sp>
          <p:nvSpPr>
            <p:cNvPr id="341" name="円/楕円 340"/>
            <p:cNvSpPr/>
            <p:nvPr/>
          </p:nvSpPr>
          <p:spPr>
            <a:xfrm>
              <a:off x="4198513" y="1893195"/>
              <a:ext cx="631065" cy="846652"/>
            </a:xfrm>
            <a:prstGeom prst="ellipse">
              <a:avLst/>
            </a:prstGeom>
            <a:noFill/>
            <a:ln w="3810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79"/>
              <a:endParaRPr lang="ja-JP" altLang="en-US">
                <a:solidFill>
                  <a:prstClr val="white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342" name="テキスト ボックス 341"/>
            <p:cNvSpPr txBox="1"/>
            <p:nvPr/>
          </p:nvSpPr>
          <p:spPr>
            <a:xfrm>
              <a:off x="4275790" y="2150772"/>
              <a:ext cx="540533" cy="622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2479"/>
              <a:r>
                <a:rPr lang="en-US" altLang="ja-JP" dirty="0">
                  <a:solidFill>
                    <a:prstClr val="black"/>
                  </a:solidFill>
                  <a:latin typeface="Calibri"/>
                  <a:ea typeface="ＭＳ Ｐゴシック"/>
                </a:rPr>
                <a:t>DR</a:t>
              </a:r>
              <a:endParaRPr lang="ja-JP" altLang="en-US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</p:grpSp>
      <p:sp>
        <p:nvSpPr>
          <p:cNvPr id="393" name="Line 178"/>
          <p:cNvSpPr>
            <a:spLocks noChangeShapeType="1"/>
          </p:cNvSpPr>
          <p:nvPr/>
        </p:nvSpPr>
        <p:spPr bwMode="auto">
          <a:xfrm>
            <a:off x="2753936" y="3530849"/>
            <a:ext cx="1689275" cy="0"/>
          </a:xfrm>
          <a:prstGeom prst="line">
            <a:avLst/>
          </a:prstGeom>
          <a:noFill/>
          <a:ln w="57023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49" tIns="45623" rIns="91249" bIns="45623"/>
          <a:lstStyle/>
          <a:p>
            <a:pPr defTabSz="912479"/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044" name="フリーフォーム 1043"/>
          <p:cNvSpPr/>
          <p:nvPr/>
        </p:nvSpPr>
        <p:spPr>
          <a:xfrm>
            <a:off x="4404575" y="3519640"/>
            <a:ext cx="373487" cy="64394"/>
          </a:xfrm>
          <a:custGeom>
            <a:avLst/>
            <a:gdLst>
              <a:gd name="connsiteX0" fmla="*/ 0 w 231819"/>
              <a:gd name="connsiteY0" fmla="*/ 0 h 77273"/>
              <a:gd name="connsiteX1" fmla="*/ 64394 w 231819"/>
              <a:gd name="connsiteY1" fmla="*/ 77273 h 77273"/>
              <a:gd name="connsiteX2" fmla="*/ 167425 w 231819"/>
              <a:gd name="connsiteY2" fmla="*/ 77273 h 77273"/>
              <a:gd name="connsiteX3" fmla="*/ 231819 w 231819"/>
              <a:gd name="connsiteY3" fmla="*/ 0 h 77273"/>
              <a:gd name="connsiteX4" fmla="*/ 231819 w 231819"/>
              <a:gd name="connsiteY4" fmla="*/ 0 h 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819" h="77273">
                <a:moveTo>
                  <a:pt x="0" y="0"/>
                </a:moveTo>
                <a:cubicBezTo>
                  <a:pt x="18245" y="32197"/>
                  <a:pt x="36490" y="64394"/>
                  <a:pt x="64394" y="77273"/>
                </a:cubicBezTo>
                <a:cubicBezTo>
                  <a:pt x="92298" y="90152"/>
                  <a:pt x="139521" y="90152"/>
                  <a:pt x="167425" y="77273"/>
                </a:cubicBezTo>
                <a:cubicBezTo>
                  <a:pt x="195329" y="64394"/>
                  <a:pt x="231819" y="0"/>
                  <a:pt x="231819" y="0"/>
                </a:cubicBezTo>
                <a:lnTo>
                  <a:pt x="231819" y="0"/>
                </a:lnTo>
              </a:path>
            </a:pathLst>
          </a:custGeom>
          <a:ln>
            <a:solidFill>
              <a:srgbClr val="00FF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91249" tIns="45623" rIns="91249" bIns="45623" rtlCol="0" anchor="ctr"/>
          <a:lstStyle/>
          <a:p>
            <a:pPr algn="ctr" defTabSz="912479"/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703"/>
          <a:stretch/>
        </p:blipFill>
        <p:spPr bwMode="auto">
          <a:xfrm>
            <a:off x="299417" y="4048916"/>
            <a:ext cx="7795712" cy="238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3" name="直線コネクタ 282"/>
          <p:cNvCxnSpPr/>
          <p:nvPr/>
        </p:nvCxnSpPr>
        <p:spPr>
          <a:xfrm>
            <a:off x="7168327" y="4222954"/>
            <a:ext cx="225287" cy="7951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直線コネクタ 284"/>
          <p:cNvCxnSpPr/>
          <p:nvPr/>
        </p:nvCxnSpPr>
        <p:spPr>
          <a:xfrm>
            <a:off x="7380345" y="4302450"/>
            <a:ext cx="6096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直線コネクタ 294"/>
          <p:cNvCxnSpPr/>
          <p:nvPr/>
        </p:nvCxnSpPr>
        <p:spPr>
          <a:xfrm>
            <a:off x="6051176" y="4770990"/>
            <a:ext cx="1855695" cy="43030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" name="正方形/長方形 307"/>
          <p:cNvSpPr/>
          <p:nvPr/>
        </p:nvSpPr>
        <p:spPr>
          <a:xfrm>
            <a:off x="6368286" y="4502227"/>
            <a:ext cx="1534330" cy="461469"/>
          </a:xfrm>
          <a:prstGeom prst="rect">
            <a:avLst/>
          </a:prstGeom>
        </p:spPr>
        <p:txBody>
          <a:bodyPr wrap="none" lIns="91249" tIns="45623" rIns="91249" bIns="45623">
            <a:spAutoFit/>
          </a:bodyPr>
          <a:lstStyle/>
          <a:p>
            <a:pPr defTabSz="912479"/>
            <a:r>
              <a:rPr lang="en-US" altLang="ja-JP" dirty="0">
                <a:solidFill>
                  <a:srgbClr val="00B050"/>
                </a:solidFill>
                <a:latin typeface="Calibri"/>
                <a:ea typeface="ＭＳ Ｐゴシック"/>
              </a:rPr>
              <a:t>Decelerate</a:t>
            </a:r>
            <a:endParaRPr lang="ja-JP" altLang="en-US" dirty="0">
              <a:solidFill>
                <a:srgbClr val="00B050"/>
              </a:solidFill>
              <a:latin typeface="Calibri"/>
              <a:ea typeface="ＭＳ Ｐゴシック"/>
            </a:endParaRPr>
          </a:p>
        </p:txBody>
      </p:sp>
      <p:cxnSp>
        <p:nvCxnSpPr>
          <p:cNvPr id="310" name="直線コネクタ 309"/>
          <p:cNvCxnSpPr/>
          <p:nvPr/>
        </p:nvCxnSpPr>
        <p:spPr>
          <a:xfrm flipV="1">
            <a:off x="4404573" y="4047672"/>
            <a:ext cx="0" cy="176440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4" name="直線コネクタ 313"/>
          <p:cNvCxnSpPr/>
          <p:nvPr/>
        </p:nvCxnSpPr>
        <p:spPr>
          <a:xfrm flipV="1">
            <a:off x="3077754" y="5541624"/>
            <a:ext cx="876077" cy="1910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直線コネクタ 326"/>
          <p:cNvCxnSpPr/>
          <p:nvPr/>
        </p:nvCxnSpPr>
        <p:spPr>
          <a:xfrm flipH="1">
            <a:off x="3915178" y="5545078"/>
            <a:ext cx="2778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直線コネクタ 334"/>
          <p:cNvCxnSpPr/>
          <p:nvPr/>
        </p:nvCxnSpPr>
        <p:spPr>
          <a:xfrm flipH="1">
            <a:off x="4627075" y="5123128"/>
            <a:ext cx="1502379" cy="3925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直線コネクタ 335"/>
          <p:cNvCxnSpPr/>
          <p:nvPr/>
        </p:nvCxnSpPr>
        <p:spPr>
          <a:xfrm flipH="1">
            <a:off x="4189141" y="5513404"/>
            <a:ext cx="204439" cy="297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直線コネクタ 347"/>
          <p:cNvCxnSpPr/>
          <p:nvPr/>
        </p:nvCxnSpPr>
        <p:spPr>
          <a:xfrm flipV="1">
            <a:off x="2626356" y="5734808"/>
            <a:ext cx="464574" cy="442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直線コネクタ 357"/>
          <p:cNvCxnSpPr/>
          <p:nvPr/>
        </p:nvCxnSpPr>
        <p:spPr>
          <a:xfrm flipH="1">
            <a:off x="6109873" y="5123373"/>
            <a:ext cx="1953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直線コネクタ 359"/>
          <p:cNvCxnSpPr/>
          <p:nvPr/>
        </p:nvCxnSpPr>
        <p:spPr>
          <a:xfrm flipH="1">
            <a:off x="6306372" y="4840613"/>
            <a:ext cx="938221" cy="2791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直線コネクタ 362"/>
          <p:cNvCxnSpPr/>
          <p:nvPr/>
        </p:nvCxnSpPr>
        <p:spPr>
          <a:xfrm flipH="1">
            <a:off x="7225048" y="4845326"/>
            <a:ext cx="6933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直線コネクタ 366"/>
          <p:cNvCxnSpPr/>
          <p:nvPr/>
        </p:nvCxnSpPr>
        <p:spPr>
          <a:xfrm flipH="1">
            <a:off x="4363791" y="5517174"/>
            <a:ext cx="2778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直線矢印コネクタ 1038"/>
          <p:cNvCxnSpPr/>
          <p:nvPr/>
        </p:nvCxnSpPr>
        <p:spPr>
          <a:xfrm>
            <a:off x="2588654" y="5541639"/>
            <a:ext cx="0" cy="5409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4" name="正方形/長方形 373"/>
          <p:cNvSpPr/>
          <p:nvPr/>
        </p:nvSpPr>
        <p:spPr>
          <a:xfrm>
            <a:off x="2096067" y="5229251"/>
            <a:ext cx="990591" cy="338358"/>
          </a:xfrm>
          <a:prstGeom prst="rect">
            <a:avLst/>
          </a:prstGeom>
        </p:spPr>
        <p:txBody>
          <a:bodyPr wrap="none" lIns="91249" tIns="45623" rIns="91249" bIns="45623">
            <a:spAutoFit/>
          </a:bodyPr>
          <a:lstStyle/>
          <a:p>
            <a:pPr defTabSz="912479"/>
            <a:r>
              <a:rPr lang="en-US" altLang="ja-JP" sz="1600" b="1" dirty="0">
                <a:solidFill>
                  <a:srgbClr val="FF0000"/>
                </a:solidFill>
                <a:latin typeface="Calibri"/>
                <a:ea typeface="ＭＳ Ｐゴシック"/>
                <a:cs typeface="Arial" charset="0"/>
              </a:rPr>
              <a:t>e+ target </a:t>
            </a:r>
            <a:endParaRPr lang="ja-JP" altLang="en-US" sz="16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380" name="テキスト ボックス 379"/>
          <p:cNvSpPr txBox="1"/>
          <p:nvPr/>
        </p:nvSpPr>
        <p:spPr>
          <a:xfrm>
            <a:off x="6993254" y="6062153"/>
            <a:ext cx="399245" cy="27680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square" lIns="91249" tIns="45623" rIns="91249" bIns="45623" rtlCol="0">
            <a:spAutoFit/>
          </a:bodyPr>
          <a:lstStyle/>
          <a:p>
            <a:pPr algn="ctr" defTabSz="912479"/>
            <a:r>
              <a:rPr lang="en-US" altLang="ja-JP" sz="1200" dirty="0">
                <a:solidFill>
                  <a:srgbClr val="0000FF"/>
                </a:solidFill>
                <a:latin typeface="Calibri"/>
                <a:ea typeface="ＭＳ Ｐゴシック"/>
              </a:rPr>
              <a:t>5</a:t>
            </a:r>
            <a:endParaRPr lang="ja-JP" altLang="en-US" sz="1200" dirty="0">
              <a:solidFill>
                <a:srgbClr val="0000FF"/>
              </a:solidFill>
              <a:latin typeface="Calibri"/>
              <a:ea typeface="ＭＳ Ｐゴシック"/>
            </a:endParaRPr>
          </a:p>
        </p:txBody>
      </p:sp>
      <p:sp>
        <p:nvSpPr>
          <p:cNvPr id="381" name="テキスト ボックス 380"/>
          <p:cNvSpPr txBox="1"/>
          <p:nvPr/>
        </p:nvSpPr>
        <p:spPr>
          <a:xfrm>
            <a:off x="5922152" y="6062153"/>
            <a:ext cx="399245" cy="27680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square" lIns="91249" tIns="45623" rIns="91249" bIns="45623" rtlCol="0">
            <a:spAutoFit/>
          </a:bodyPr>
          <a:lstStyle/>
          <a:p>
            <a:pPr algn="ctr" defTabSz="912479"/>
            <a:r>
              <a:rPr lang="en-US" altLang="ja-JP" sz="1200" dirty="0">
                <a:solidFill>
                  <a:srgbClr val="0000FF"/>
                </a:solidFill>
                <a:latin typeface="Calibri"/>
                <a:ea typeface="ＭＳ Ｐゴシック"/>
              </a:rPr>
              <a:t>4</a:t>
            </a:r>
            <a:endParaRPr lang="ja-JP" altLang="en-US" sz="1200" dirty="0">
              <a:solidFill>
                <a:srgbClr val="0000FF"/>
              </a:solidFill>
              <a:latin typeface="Calibri"/>
              <a:ea typeface="ＭＳ Ｐゴシック"/>
            </a:endParaRPr>
          </a:p>
        </p:txBody>
      </p:sp>
      <p:sp>
        <p:nvSpPr>
          <p:cNvPr id="382" name="テキスト ボックス 381"/>
          <p:cNvSpPr txBox="1"/>
          <p:nvPr/>
        </p:nvSpPr>
        <p:spPr>
          <a:xfrm>
            <a:off x="4876817" y="6062153"/>
            <a:ext cx="399245" cy="27680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square" lIns="91249" tIns="45623" rIns="91249" bIns="45623" rtlCol="0">
            <a:spAutoFit/>
          </a:bodyPr>
          <a:lstStyle/>
          <a:p>
            <a:pPr algn="ctr" defTabSz="912479"/>
            <a:r>
              <a:rPr lang="en-US" altLang="ja-JP" sz="1200" dirty="0">
                <a:solidFill>
                  <a:srgbClr val="0000FF"/>
                </a:solidFill>
                <a:latin typeface="Calibri"/>
                <a:ea typeface="ＭＳ Ｐゴシック"/>
              </a:rPr>
              <a:t>3</a:t>
            </a:r>
            <a:endParaRPr lang="ja-JP" altLang="en-US" sz="1200" dirty="0">
              <a:solidFill>
                <a:srgbClr val="0000FF"/>
              </a:solidFill>
              <a:latin typeface="Calibri"/>
              <a:ea typeface="ＭＳ Ｐゴシック"/>
            </a:endParaRPr>
          </a:p>
        </p:txBody>
      </p:sp>
      <p:sp>
        <p:nvSpPr>
          <p:cNvPr id="383" name="テキスト ボックス 382"/>
          <p:cNvSpPr txBox="1"/>
          <p:nvPr/>
        </p:nvSpPr>
        <p:spPr>
          <a:xfrm>
            <a:off x="3679082" y="6062153"/>
            <a:ext cx="399245" cy="27680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square" lIns="91249" tIns="45623" rIns="91249" bIns="45623" rtlCol="0">
            <a:spAutoFit/>
          </a:bodyPr>
          <a:lstStyle/>
          <a:p>
            <a:pPr algn="ctr" defTabSz="912479"/>
            <a:r>
              <a:rPr lang="en-US" altLang="ja-JP" sz="1200" dirty="0">
                <a:solidFill>
                  <a:srgbClr val="0000FF"/>
                </a:solidFill>
                <a:latin typeface="Calibri"/>
                <a:ea typeface="ＭＳ Ｐゴシック"/>
              </a:rPr>
              <a:t>2</a:t>
            </a:r>
            <a:endParaRPr lang="ja-JP" altLang="en-US" sz="1200" dirty="0">
              <a:solidFill>
                <a:srgbClr val="0000FF"/>
              </a:solidFill>
              <a:latin typeface="Calibri"/>
              <a:ea typeface="ＭＳ Ｐゴシック"/>
            </a:endParaRPr>
          </a:p>
        </p:txBody>
      </p:sp>
      <p:sp>
        <p:nvSpPr>
          <p:cNvPr id="384" name="テキスト ボックス 383"/>
          <p:cNvSpPr txBox="1"/>
          <p:nvPr/>
        </p:nvSpPr>
        <p:spPr>
          <a:xfrm>
            <a:off x="2543593" y="6062153"/>
            <a:ext cx="399245" cy="27680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square" lIns="91249" tIns="45623" rIns="91249" bIns="45623" rtlCol="0">
            <a:spAutoFit/>
          </a:bodyPr>
          <a:lstStyle/>
          <a:p>
            <a:pPr algn="ctr" defTabSz="912479"/>
            <a:r>
              <a:rPr lang="en-US" altLang="ja-JP" sz="1200" dirty="0">
                <a:solidFill>
                  <a:srgbClr val="0000FF"/>
                </a:solidFill>
                <a:latin typeface="Calibri"/>
                <a:ea typeface="ＭＳ Ｐゴシック"/>
              </a:rPr>
              <a:t>1</a:t>
            </a:r>
            <a:endParaRPr lang="ja-JP" altLang="en-US" sz="1200" dirty="0">
              <a:solidFill>
                <a:srgbClr val="0000FF"/>
              </a:solidFill>
              <a:latin typeface="Calibri"/>
              <a:ea typeface="ＭＳ Ｐゴシック"/>
            </a:endParaRPr>
          </a:p>
        </p:txBody>
      </p:sp>
      <p:sp>
        <p:nvSpPr>
          <p:cNvPr id="385" name="テキスト ボックス 384"/>
          <p:cNvSpPr txBox="1"/>
          <p:nvPr/>
        </p:nvSpPr>
        <p:spPr>
          <a:xfrm>
            <a:off x="1266440" y="6062153"/>
            <a:ext cx="399245" cy="27680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square" lIns="91249" tIns="45623" rIns="91249" bIns="45623" rtlCol="0">
            <a:spAutoFit/>
          </a:bodyPr>
          <a:lstStyle/>
          <a:p>
            <a:pPr algn="ctr" defTabSz="912479"/>
            <a:r>
              <a:rPr lang="en-US" altLang="ja-JP" sz="1200" dirty="0">
                <a:solidFill>
                  <a:srgbClr val="0000FF"/>
                </a:solidFill>
                <a:latin typeface="Calibri"/>
                <a:ea typeface="ＭＳ Ｐゴシック"/>
              </a:rPr>
              <a:t>C</a:t>
            </a:r>
            <a:endParaRPr lang="ja-JP" altLang="en-US" sz="1200" dirty="0">
              <a:solidFill>
                <a:srgbClr val="0000FF"/>
              </a:solidFill>
              <a:latin typeface="Calibri"/>
              <a:ea typeface="ＭＳ Ｐゴシック"/>
            </a:endParaRPr>
          </a:p>
        </p:txBody>
      </p:sp>
      <p:sp>
        <p:nvSpPr>
          <p:cNvPr id="325" name="円/楕円 324"/>
          <p:cNvSpPr/>
          <p:nvPr/>
        </p:nvSpPr>
        <p:spPr>
          <a:xfrm>
            <a:off x="2531168" y="6126398"/>
            <a:ext cx="145774" cy="1457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9" tIns="45623" rIns="91249" bIns="45623" rtlCol="0" anchor="ctr"/>
          <a:lstStyle/>
          <a:p>
            <a:pPr algn="ctr" defTabSz="912479"/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1048" name="正方形/長方形 1047"/>
          <p:cNvSpPr/>
          <p:nvPr/>
        </p:nvSpPr>
        <p:spPr>
          <a:xfrm>
            <a:off x="2896013" y="4574572"/>
            <a:ext cx="458394" cy="461469"/>
          </a:xfrm>
          <a:prstGeom prst="rect">
            <a:avLst/>
          </a:prstGeom>
        </p:spPr>
        <p:txBody>
          <a:bodyPr wrap="none" lIns="91249" tIns="45623" rIns="91249" bIns="45623">
            <a:spAutoFit/>
          </a:bodyPr>
          <a:lstStyle/>
          <a:p>
            <a:pPr defTabSz="912479"/>
            <a:r>
              <a:rPr lang="en-US" altLang="ja-JP" b="1" dirty="0">
                <a:solidFill>
                  <a:srgbClr val="0000FF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e-</a:t>
            </a:r>
            <a:endParaRPr lang="ja-JP" altLang="en-US" b="1" dirty="0">
              <a:solidFill>
                <a:srgbClr val="0000FF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399" name="正方形/長方形 398"/>
          <p:cNvSpPr/>
          <p:nvPr/>
        </p:nvSpPr>
        <p:spPr>
          <a:xfrm>
            <a:off x="3164322" y="5229250"/>
            <a:ext cx="535338" cy="461469"/>
          </a:xfrm>
          <a:prstGeom prst="rect">
            <a:avLst/>
          </a:prstGeom>
        </p:spPr>
        <p:txBody>
          <a:bodyPr wrap="none" lIns="91249" tIns="45623" rIns="91249" bIns="45623">
            <a:spAutoFit/>
          </a:bodyPr>
          <a:lstStyle/>
          <a:p>
            <a:pPr defTabSz="912479"/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e+</a:t>
            </a:r>
            <a:endParaRPr lang="ja-JP" altLang="en-US" b="1" dirty="0">
              <a:solidFill>
                <a:srgbClr val="FF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400" name="テキスト ボックス 212"/>
          <p:cNvSpPr txBox="1">
            <a:spLocks noChangeArrowheads="1"/>
          </p:cNvSpPr>
          <p:nvPr/>
        </p:nvSpPr>
        <p:spPr bwMode="auto">
          <a:xfrm>
            <a:off x="3949531" y="5161708"/>
            <a:ext cx="891205" cy="26449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49" tIns="45623" rIns="91249" bIns="45623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2479">
              <a:lnSpc>
                <a:spcPct val="80000"/>
              </a:lnSpc>
            </a:pPr>
            <a:r>
              <a:rPr lang="en-US" altLang="ja-JP" sz="1400" b="1" dirty="0">
                <a:solidFill>
                  <a:srgbClr val="FF0000"/>
                </a:solidFill>
                <a:cs typeface="Arial" charset="0"/>
              </a:rPr>
              <a:t>1.1 GeV </a:t>
            </a:r>
          </a:p>
        </p:txBody>
      </p:sp>
      <p:pic>
        <p:nvPicPr>
          <p:cNvPr id="14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7749" y="6173015"/>
            <a:ext cx="135244" cy="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" name="テキスト ボックス 141"/>
          <p:cNvSpPr txBox="1"/>
          <p:nvPr/>
        </p:nvSpPr>
        <p:spPr>
          <a:xfrm>
            <a:off x="3928066" y="4369658"/>
            <a:ext cx="947310" cy="3075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lIns="91249" tIns="45623" rIns="91249" bIns="45623" rtlCol="0">
            <a:spAutoFit/>
          </a:bodyPr>
          <a:lstStyle/>
          <a:p>
            <a:pPr defTabSz="912479"/>
            <a:r>
              <a:rPr lang="en-US" altLang="ja-JP" sz="1400" b="1" dirty="0">
                <a:solidFill>
                  <a:srgbClr val="0000FF"/>
                </a:solidFill>
                <a:latin typeface="Calibri"/>
                <a:ea typeface="ＭＳ Ｐゴシック"/>
              </a:rPr>
              <a:t>4.219 GeV</a:t>
            </a:r>
          </a:p>
        </p:txBody>
      </p:sp>
      <p:cxnSp>
        <p:nvCxnSpPr>
          <p:cNvPr id="143" name="直線コネクタ 142"/>
          <p:cNvCxnSpPr/>
          <p:nvPr/>
        </p:nvCxnSpPr>
        <p:spPr>
          <a:xfrm>
            <a:off x="2575791" y="4846165"/>
            <a:ext cx="1" cy="309094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4" name="直線矢印コネクタ 143"/>
          <p:cNvCxnSpPr/>
          <p:nvPr/>
        </p:nvCxnSpPr>
        <p:spPr>
          <a:xfrm>
            <a:off x="927652" y="4894696"/>
            <a:ext cx="1635616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6" name="テキスト ボックス 145"/>
          <p:cNvSpPr txBox="1"/>
          <p:nvPr/>
        </p:nvSpPr>
        <p:spPr>
          <a:xfrm>
            <a:off x="241618" y="5883614"/>
            <a:ext cx="764567" cy="307581"/>
          </a:xfrm>
          <a:prstGeom prst="rect">
            <a:avLst/>
          </a:prstGeom>
          <a:noFill/>
          <a:ln>
            <a:noFill/>
          </a:ln>
        </p:spPr>
        <p:txBody>
          <a:bodyPr wrap="none" lIns="91249" tIns="45623" rIns="91249" bIns="45623" rtlCol="0">
            <a:spAutoFit/>
          </a:bodyPr>
          <a:lstStyle/>
          <a:p>
            <a:pPr defTabSz="912479"/>
            <a:r>
              <a:rPr lang="en-US" altLang="ja-JP" sz="1400" b="1" dirty="0">
                <a:solidFill>
                  <a:srgbClr val="0000FF"/>
                </a:solidFill>
                <a:latin typeface="Calibri"/>
                <a:ea typeface="ＭＳ Ｐゴシック"/>
              </a:rPr>
              <a:t>1.5 GeV</a:t>
            </a:r>
          </a:p>
        </p:txBody>
      </p:sp>
      <p:sp>
        <p:nvSpPr>
          <p:cNvPr id="257" name="テキスト ボックス 256"/>
          <p:cNvSpPr txBox="1"/>
          <p:nvPr/>
        </p:nvSpPr>
        <p:spPr>
          <a:xfrm>
            <a:off x="1018185" y="4575899"/>
            <a:ext cx="1114791" cy="307581"/>
          </a:xfrm>
          <a:prstGeom prst="rect">
            <a:avLst/>
          </a:prstGeom>
          <a:noFill/>
        </p:spPr>
        <p:txBody>
          <a:bodyPr wrap="none" lIns="91249" tIns="45623" rIns="91249" bIns="45623" rtlCol="0">
            <a:spAutoFit/>
          </a:bodyPr>
          <a:lstStyle/>
          <a:p>
            <a:pPr defTabSz="912479"/>
            <a:r>
              <a:rPr lang="en-US" altLang="ja-JP" sz="1400" dirty="0">
                <a:solidFill>
                  <a:srgbClr val="0000FF"/>
                </a:solidFill>
                <a:latin typeface="Calibri"/>
                <a:ea typeface="ＭＳ Ｐゴシック"/>
              </a:rPr>
              <a:t>same energy</a:t>
            </a:r>
            <a:endParaRPr lang="ja-JP" altLang="en-US" sz="1400" dirty="0">
              <a:solidFill>
                <a:srgbClr val="0000FF"/>
              </a:solidFill>
              <a:latin typeface="Calibri"/>
              <a:ea typeface="ＭＳ Ｐゴシック"/>
            </a:endParaRPr>
          </a:p>
        </p:txBody>
      </p:sp>
      <p:cxnSp>
        <p:nvCxnSpPr>
          <p:cNvPr id="154" name="直線コネクタ 153"/>
          <p:cNvCxnSpPr/>
          <p:nvPr/>
        </p:nvCxnSpPr>
        <p:spPr>
          <a:xfrm>
            <a:off x="4655074" y="4764133"/>
            <a:ext cx="139610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直線矢印コネクタ 265"/>
          <p:cNvCxnSpPr/>
          <p:nvPr/>
        </p:nvCxnSpPr>
        <p:spPr>
          <a:xfrm flipV="1">
            <a:off x="524435" y="5456773"/>
            <a:ext cx="349624" cy="40341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テキスト ボックス 144"/>
          <p:cNvSpPr txBox="1"/>
          <p:nvPr/>
        </p:nvSpPr>
        <p:spPr>
          <a:xfrm>
            <a:off x="5004048" y="1988840"/>
            <a:ext cx="4116764" cy="1077022"/>
          </a:xfrm>
          <a:prstGeom prst="rect">
            <a:avLst/>
          </a:prstGeom>
          <a:solidFill>
            <a:schemeClr val="tx1"/>
          </a:solidFill>
        </p:spPr>
        <p:txBody>
          <a:bodyPr wrap="square" lIns="91249" tIns="45623" rIns="91249" bIns="45623" rtlCol="0">
            <a:spAutoFit/>
          </a:bodyPr>
          <a:lstStyle/>
          <a:p>
            <a:pPr marL="285148" indent="-285148" defTabSz="912479"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en-US" altLang="ja-JP" sz="1600" dirty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e-/e+ beams are delivered to 4-rings with different </a:t>
            </a:r>
            <a:r>
              <a:rPr lang="en-US" altLang="ja-JP" sz="16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bunch charge and energy</a:t>
            </a:r>
            <a:r>
              <a:rPr lang="en-US" altLang="ja-JP" sz="1600" dirty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.</a:t>
            </a:r>
          </a:p>
          <a:p>
            <a:pPr marL="285148" indent="-285148" defTabSz="912479"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en-US" altLang="ja-JP" sz="1600" dirty="0">
                <a:solidFill>
                  <a:prstClr val="black"/>
                </a:solidFill>
                <a:latin typeface="Calibri"/>
                <a:ea typeface="ＭＳ Ｐゴシック"/>
              </a:rPr>
              <a:t>Beam acceleration modes must be switched by </a:t>
            </a:r>
            <a:r>
              <a:rPr lang="en-US" altLang="ja-JP" sz="1600" dirty="0">
                <a:solidFill>
                  <a:srgbClr val="FF0000"/>
                </a:solidFill>
                <a:latin typeface="Calibri"/>
                <a:ea typeface="ＭＳ Ｐゴシック"/>
              </a:rPr>
              <a:t>50 Hz pulse-by-pulse </a:t>
            </a:r>
            <a:r>
              <a:rPr lang="en-US" altLang="ja-JP" sz="1600" dirty="0">
                <a:solidFill>
                  <a:prstClr val="black"/>
                </a:solidFill>
                <a:latin typeface="Calibri"/>
                <a:ea typeface="ＭＳ Ｐゴシック"/>
              </a:rPr>
              <a:t>for top-up injection.</a:t>
            </a:r>
            <a:endParaRPr lang="ja-JP" altLang="en-US" sz="16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267" name="テキスト ボックス 266"/>
          <p:cNvSpPr txBox="1"/>
          <p:nvPr/>
        </p:nvSpPr>
        <p:spPr>
          <a:xfrm>
            <a:off x="7870903" y="3746167"/>
            <a:ext cx="1272720" cy="30758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249" tIns="45623" rIns="91249" bIns="45623" rtlCol="0">
            <a:spAutoFit/>
          </a:bodyPr>
          <a:lstStyle/>
          <a:p>
            <a:pPr defTabSz="912479"/>
            <a:r>
              <a:rPr lang="en-US" altLang="ja-JP" sz="1400" dirty="0">
                <a:solidFill>
                  <a:prstClr val="black"/>
                </a:solidFill>
                <a:latin typeface="Calibri"/>
                <a:ea typeface="ＭＳ Ｐゴシック"/>
              </a:rPr>
              <a:t>HER: 7 GeV e-  </a:t>
            </a:r>
            <a:endParaRPr lang="ja-JP" altLang="en-US" sz="14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286" name="テキスト ボックス 285"/>
          <p:cNvSpPr txBox="1"/>
          <p:nvPr/>
        </p:nvSpPr>
        <p:spPr>
          <a:xfrm>
            <a:off x="7910978" y="4231215"/>
            <a:ext cx="1461874" cy="30758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249" tIns="45623" rIns="91249" bIns="45623" rtlCol="0">
            <a:spAutoFit/>
          </a:bodyPr>
          <a:lstStyle/>
          <a:p>
            <a:pPr defTabSz="912479"/>
            <a:r>
              <a:rPr lang="en-US" altLang="ja-JP" sz="1400" dirty="0" smtClean="0">
                <a:solidFill>
                  <a:prstClr val="black"/>
                </a:solidFill>
                <a:latin typeface="Calibri"/>
                <a:ea typeface="ＭＳ Ｐゴシック"/>
              </a:rPr>
              <a:t>PF-AR</a:t>
            </a:r>
            <a:r>
              <a:rPr lang="en-US" altLang="ja-JP" sz="1400" dirty="0">
                <a:solidFill>
                  <a:prstClr val="black"/>
                </a:solidFill>
                <a:latin typeface="Calibri"/>
                <a:ea typeface="ＭＳ Ｐゴシック"/>
              </a:rPr>
              <a:t>: 6.5 GeV e-</a:t>
            </a:r>
            <a:endParaRPr lang="ja-JP" altLang="en-US" sz="14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379" name="テキスト ボックス 378"/>
          <p:cNvSpPr txBox="1"/>
          <p:nvPr/>
        </p:nvSpPr>
        <p:spPr>
          <a:xfrm>
            <a:off x="7891734" y="5257418"/>
            <a:ext cx="1205394" cy="30758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249" tIns="45623" rIns="91249" bIns="45623" rtlCol="0">
            <a:spAutoFit/>
          </a:bodyPr>
          <a:lstStyle/>
          <a:p>
            <a:pPr defTabSz="912479"/>
            <a:r>
              <a:rPr lang="en-US" altLang="ja-JP" sz="1400" dirty="0">
                <a:solidFill>
                  <a:prstClr val="black"/>
                </a:solidFill>
                <a:latin typeface="Calibri"/>
                <a:ea typeface="ＭＳ Ｐゴシック"/>
              </a:rPr>
              <a:t>PF: 2.5 GeV e-</a:t>
            </a:r>
            <a:endParaRPr lang="ja-JP" altLang="en-US" sz="14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392" name="テキスト ボックス 391"/>
          <p:cNvSpPr txBox="1"/>
          <p:nvPr/>
        </p:nvSpPr>
        <p:spPr>
          <a:xfrm>
            <a:off x="7862898" y="4767341"/>
            <a:ext cx="1327222" cy="3075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249" tIns="45623" rIns="91249" bIns="45623" rtlCol="0">
            <a:spAutoFit/>
          </a:bodyPr>
          <a:lstStyle/>
          <a:p>
            <a:pPr defTabSz="912479"/>
            <a:r>
              <a:rPr lang="en-US" altLang="ja-JP" sz="1400" dirty="0">
                <a:solidFill>
                  <a:prstClr val="black"/>
                </a:solidFill>
                <a:latin typeface="Calibri"/>
                <a:ea typeface="ＭＳ Ｐゴシック"/>
              </a:rPr>
              <a:t>LER: 2.5 GeV e+</a:t>
            </a:r>
            <a:endParaRPr lang="ja-JP" altLang="en-US" sz="14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8121121" y="3988087"/>
            <a:ext cx="716477" cy="307581"/>
          </a:xfrm>
          <a:prstGeom prst="rect">
            <a:avLst/>
          </a:prstGeom>
          <a:noFill/>
        </p:spPr>
        <p:txBody>
          <a:bodyPr wrap="none" lIns="91249" tIns="45623" rIns="91249" bIns="45623" rtlCol="0">
            <a:spAutoFit/>
          </a:bodyPr>
          <a:lstStyle/>
          <a:p>
            <a:pPr defTabSz="912479"/>
            <a:r>
              <a:rPr lang="en-US" altLang="ja-JP" sz="1400" dirty="0">
                <a:solidFill>
                  <a:prstClr val="black"/>
                </a:solidFill>
                <a:latin typeface="Calibri"/>
                <a:ea typeface="ＭＳ Ｐゴシック"/>
              </a:rPr>
              <a:t>5 nC x2</a:t>
            </a:r>
            <a:endParaRPr lang="ja-JP" altLang="en-US" sz="14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62" name="テキスト ボックス 161"/>
          <p:cNvSpPr txBox="1"/>
          <p:nvPr/>
        </p:nvSpPr>
        <p:spPr>
          <a:xfrm>
            <a:off x="8087539" y="4481453"/>
            <a:ext cx="716477" cy="307581"/>
          </a:xfrm>
          <a:prstGeom prst="rect">
            <a:avLst/>
          </a:prstGeom>
          <a:noFill/>
        </p:spPr>
        <p:txBody>
          <a:bodyPr wrap="none" lIns="91249" tIns="45623" rIns="91249" bIns="45623" rtlCol="0">
            <a:spAutoFit/>
          </a:bodyPr>
          <a:lstStyle/>
          <a:p>
            <a:pPr defTabSz="912479"/>
            <a:r>
              <a:rPr lang="en-US" altLang="ja-JP" sz="1400" dirty="0" smtClean="0">
                <a:solidFill>
                  <a:prstClr val="black"/>
                </a:solidFill>
                <a:latin typeface="Calibri"/>
                <a:ea typeface="ＭＳ Ｐゴシック"/>
              </a:rPr>
              <a:t>5 </a:t>
            </a:r>
            <a:r>
              <a:rPr lang="en-US" altLang="ja-JP" sz="1400" dirty="0">
                <a:solidFill>
                  <a:prstClr val="black"/>
                </a:solidFill>
                <a:latin typeface="Calibri"/>
                <a:ea typeface="ＭＳ Ｐゴシック"/>
              </a:rPr>
              <a:t>nC x1</a:t>
            </a:r>
            <a:endParaRPr lang="ja-JP" altLang="en-US" sz="14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63" name="テキスト ボックス 162"/>
          <p:cNvSpPr txBox="1"/>
          <p:nvPr/>
        </p:nvSpPr>
        <p:spPr>
          <a:xfrm>
            <a:off x="8100456" y="5548249"/>
            <a:ext cx="852733" cy="307581"/>
          </a:xfrm>
          <a:prstGeom prst="rect">
            <a:avLst/>
          </a:prstGeom>
          <a:noFill/>
        </p:spPr>
        <p:txBody>
          <a:bodyPr wrap="none" lIns="91249" tIns="45623" rIns="91249" bIns="45623" rtlCol="0">
            <a:spAutoFit/>
          </a:bodyPr>
          <a:lstStyle/>
          <a:p>
            <a:pPr defTabSz="912479"/>
            <a:r>
              <a:rPr lang="en-US" altLang="ja-JP" sz="1400" dirty="0">
                <a:solidFill>
                  <a:prstClr val="black"/>
                </a:solidFill>
                <a:latin typeface="Calibri"/>
                <a:ea typeface="ＭＳ Ｐゴシック"/>
              </a:rPr>
              <a:t>0.3 </a:t>
            </a:r>
            <a:r>
              <a:rPr lang="en-US" altLang="ja-JP" sz="1400" dirty="0" smtClean="0">
                <a:solidFill>
                  <a:prstClr val="black"/>
                </a:solidFill>
                <a:latin typeface="Calibri"/>
                <a:ea typeface="ＭＳ Ｐゴシック"/>
              </a:rPr>
              <a:t>nC x1</a:t>
            </a:r>
            <a:endParaRPr lang="ja-JP" altLang="en-US" sz="14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64" name="テキスト ボックス 163"/>
          <p:cNvSpPr txBox="1"/>
          <p:nvPr/>
        </p:nvSpPr>
        <p:spPr>
          <a:xfrm>
            <a:off x="8069458" y="5005808"/>
            <a:ext cx="716477" cy="307581"/>
          </a:xfrm>
          <a:prstGeom prst="rect">
            <a:avLst/>
          </a:prstGeom>
          <a:noFill/>
        </p:spPr>
        <p:txBody>
          <a:bodyPr wrap="none" lIns="91249" tIns="45623" rIns="91249" bIns="45623" rtlCol="0">
            <a:spAutoFit/>
          </a:bodyPr>
          <a:lstStyle/>
          <a:p>
            <a:pPr defTabSz="912479"/>
            <a:r>
              <a:rPr lang="en-US" altLang="ja-JP" sz="1400" dirty="0">
                <a:solidFill>
                  <a:prstClr val="black"/>
                </a:solidFill>
                <a:latin typeface="Calibri"/>
                <a:ea typeface="ＭＳ Ｐゴシック"/>
              </a:rPr>
              <a:t>4 nC x2</a:t>
            </a:r>
            <a:endParaRPr lang="ja-JP" altLang="en-US" sz="14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48" name="タイトル 1"/>
          <p:cNvSpPr>
            <a:spLocks noGrp="1"/>
          </p:cNvSpPr>
          <p:nvPr>
            <p:ph type="title"/>
          </p:nvPr>
        </p:nvSpPr>
        <p:spPr>
          <a:xfrm>
            <a:off x="141241" y="349811"/>
            <a:ext cx="8861518" cy="647796"/>
          </a:xfrm>
          <a:solidFill>
            <a:schemeClr val="bg1"/>
          </a:solidFill>
        </p:spPr>
        <p:txBody>
          <a:bodyPr/>
          <a:lstStyle/>
          <a:p>
            <a:r>
              <a:rPr kumimoji="1" lang="en-US" altLang="ja-JP" dirty="0" smtClean="0"/>
              <a:t>Energy profiles and beam properties</a:t>
            </a:r>
            <a:endParaRPr kumimoji="1" lang="ja-JP" altLang="en-US" dirty="0"/>
          </a:p>
        </p:txBody>
      </p:sp>
      <p:sp>
        <p:nvSpPr>
          <p:cNvPr id="83" name="正方形/長方形 82"/>
          <p:cNvSpPr/>
          <p:nvPr/>
        </p:nvSpPr>
        <p:spPr>
          <a:xfrm>
            <a:off x="4502737" y="1988841"/>
            <a:ext cx="4641263" cy="167849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4842462" y="2126125"/>
            <a:ext cx="433805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Pulsed Quad (Doublet) for pulse-by-pulse switching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51" name="正方形/長方形 150"/>
          <p:cNvSpPr/>
          <p:nvPr/>
        </p:nvSpPr>
        <p:spPr>
          <a:xfrm>
            <a:off x="2703294" y="1972349"/>
            <a:ext cx="1660497" cy="1678496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テキスト ボックス 151"/>
          <p:cNvSpPr txBox="1"/>
          <p:nvPr/>
        </p:nvSpPr>
        <p:spPr>
          <a:xfrm>
            <a:off x="-36050" y="2163992"/>
            <a:ext cx="485237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Compatible settings for e-/e+ beams (DC Quads)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00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151" grpId="0" animBg="1"/>
      <p:bldP spid="15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84" y="317024"/>
            <a:ext cx="8134672" cy="762000"/>
          </a:xfrm>
        </p:spPr>
        <p:txBody>
          <a:bodyPr/>
          <a:lstStyle/>
          <a:p>
            <a:r>
              <a:rPr lang="en-US" altLang="ja-JP" dirty="0" smtClean="0"/>
              <a:t>Shot-by-shot beam profile stability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76BE7C-F35E-4502-9C71-A052E88842E9}" type="slidenum">
              <a:rPr lang="en-US" altLang="ja-JP" smtClean="0"/>
              <a:pPr>
                <a:defRPr/>
              </a:pPr>
              <a:t>40</a:t>
            </a:fld>
            <a:endParaRPr lang="en-US" altLang="ja-JP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44562"/>
            <a:ext cx="5616624" cy="558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タイトル 1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762000"/>
          </a:xfrm>
        </p:spPr>
        <p:txBody>
          <a:bodyPr/>
          <a:lstStyle/>
          <a:p>
            <a:r>
              <a:rPr lang="en-US" altLang="ja-JP" dirty="0" smtClean="0"/>
              <a:t>Beam position stability @ SP_A1_C5</a:t>
            </a:r>
            <a:endParaRPr lang="ja-JP" altLang="en-US" dirty="0" smtClean="0"/>
          </a:p>
        </p:txBody>
      </p:sp>
      <p:sp>
        <p:nvSpPr>
          <p:cNvPr id="38915" name="スライド番号プレースホルダー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1910914-74B9-41BB-91B8-C0EF8D9DA755}" type="slidenum">
              <a:rPr lang="en-US" altLang="ja-JP" sz="1400" smtClean="0"/>
              <a:pPr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en-US" altLang="ja-JP" sz="1400" smtClean="0"/>
          </a:p>
        </p:txBody>
      </p:sp>
      <p:pic>
        <p:nvPicPr>
          <p:cNvPr id="389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2781300"/>
            <a:ext cx="6048375" cy="397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 bwMode="auto">
          <a:xfrm>
            <a:off x="114300" y="1052513"/>
            <a:ext cx="9144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ja-JP" sz="2400" kern="0" dirty="0" smtClean="0"/>
              <a:t>Measured beam position at first BPM (SP_A1_C5)</a:t>
            </a:r>
          </a:p>
          <a:p>
            <a:pPr lvl="1">
              <a:defRPr/>
            </a:pPr>
            <a:r>
              <a:rPr lang="en-US" altLang="ja-JP" sz="2000" kern="0" dirty="0" smtClean="0">
                <a:latin typeface="+mj-lt"/>
              </a:rPr>
              <a:t> </a:t>
            </a:r>
            <a:r>
              <a:rPr lang="en-US" altLang="ja-JP" sz="2000" kern="0" dirty="0" err="1" smtClean="0">
                <a:latin typeface="Symbol" panose="05050102010706020507" pitchFamily="18" charset="2"/>
              </a:rPr>
              <a:t>s</a:t>
            </a:r>
            <a:r>
              <a:rPr lang="en-US" altLang="ja-JP" sz="2000" kern="0" dirty="0" err="1" smtClean="0"/>
              <a:t>x</a:t>
            </a:r>
            <a:r>
              <a:rPr lang="en-US" altLang="ja-JP" sz="2000" kern="0" dirty="0" smtClean="0"/>
              <a:t> ~ 0.57 mm</a:t>
            </a:r>
          </a:p>
          <a:p>
            <a:pPr lvl="1">
              <a:defRPr/>
            </a:pPr>
            <a:r>
              <a:rPr lang="en-US" altLang="ja-JP" sz="2000" kern="0" dirty="0" smtClean="0">
                <a:latin typeface="+mj-lt"/>
              </a:rPr>
              <a:t> </a:t>
            </a:r>
            <a:r>
              <a:rPr lang="en-US" altLang="ja-JP" sz="2000" kern="0" dirty="0" err="1" smtClean="0">
                <a:latin typeface="Symbol" panose="05050102010706020507" pitchFamily="18" charset="2"/>
              </a:rPr>
              <a:t>s</a:t>
            </a:r>
            <a:r>
              <a:rPr lang="en-US" altLang="ja-JP" sz="2000" kern="0" dirty="0" err="1" smtClean="0"/>
              <a:t>y</a:t>
            </a:r>
            <a:r>
              <a:rPr lang="en-US" altLang="ja-JP" sz="2000" kern="0" dirty="0" smtClean="0"/>
              <a:t> ~ 0.11 mm</a:t>
            </a:r>
          </a:p>
          <a:p>
            <a:pPr>
              <a:defRPr/>
            </a:pPr>
            <a:r>
              <a:rPr lang="en-US" altLang="ja-JP" sz="2400" kern="0" dirty="0" smtClean="0"/>
              <a:t>Fluctuation of horizontal beam position is larger than vertical one.</a:t>
            </a: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2230438" y="4005263"/>
            <a:ext cx="4141787" cy="0"/>
          </a:xfrm>
          <a:prstGeom prst="straightConnector1">
            <a:avLst/>
          </a:prstGeom>
          <a:ln w="508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コンテンツ プレースホルダー 2"/>
          <p:cNvSpPr txBox="1">
            <a:spLocks/>
          </p:cNvSpPr>
          <p:nvPr/>
        </p:nvSpPr>
        <p:spPr bwMode="auto">
          <a:xfrm>
            <a:off x="3851275" y="4151313"/>
            <a:ext cx="1296988" cy="287337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ja-JP" sz="2400" kern="0" dirty="0" smtClean="0">
                <a:solidFill>
                  <a:schemeClr val="bg1"/>
                </a:solidFill>
              </a:rPr>
              <a:t>30 min.</a:t>
            </a:r>
            <a:endParaRPr lang="ja-JP" alt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422638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2" name="Picture 4" descr="../../opelog2/php/upload/uploadfile/2014-11/04/20141104_064505_QD_A1_23_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537" y="3672523"/>
            <a:ext cx="4161895" cy="312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0" name="Picture 2" descr="../../opelog2/php/upload/uploadfile/2014-11/04/20141104_050922_QD_A1_23_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2523"/>
            <a:ext cx="4179887" cy="313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0" name="タイトル 1"/>
          <p:cNvSpPr>
            <a:spLocks noGrp="1"/>
          </p:cNvSpPr>
          <p:nvPr>
            <p:ph type="title"/>
          </p:nvPr>
        </p:nvSpPr>
        <p:spPr>
          <a:xfrm>
            <a:off x="33337" y="366936"/>
            <a:ext cx="9147175" cy="685800"/>
          </a:xfrm>
        </p:spPr>
        <p:txBody>
          <a:bodyPr/>
          <a:lstStyle/>
          <a:p>
            <a:r>
              <a:rPr lang="en-US" altLang="ja-JP" sz="4000" dirty="0" smtClean="0"/>
              <a:t>Emittance measurement example (Unit-A1)</a:t>
            </a:r>
            <a:endParaRPr lang="ja-JP" altLang="en-US" sz="4000" dirty="0" smtClean="0"/>
          </a:p>
        </p:txBody>
      </p:sp>
      <p:sp>
        <p:nvSpPr>
          <p:cNvPr id="43011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DD49319-F857-4153-AFCE-37FC9C1D04CA}" type="slidenum">
              <a:rPr lang="en-US" altLang="ja-JP" sz="1400" smtClean="0"/>
              <a:pPr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en-US" altLang="ja-JP" sz="1400" smtClean="0"/>
          </a:p>
        </p:txBody>
      </p:sp>
      <p:sp>
        <p:nvSpPr>
          <p:cNvPr id="45060" name="テキスト ボックス 2"/>
          <p:cNvSpPr txBox="1">
            <a:spLocks noChangeArrowheads="1"/>
          </p:cNvSpPr>
          <p:nvPr/>
        </p:nvSpPr>
        <p:spPr bwMode="auto">
          <a:xfrm>
            <a:off x="-36512" y="836613"/>
            <a:ext cx="43350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ja-JP" sz="2800" dirty="0" smtClean="0">
                <a:latin typeface="+mj-lt"/>
                <a:ea typeface="Osaka"/>
                <a:cs typeface="Osaka"/>
              </a:rPr>
              <a:t>Quadrupole scan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ja-JP" sz="2800" dirty="0" smtClean="0">
                <a:latin typeface="+mj-lt"/>
                <a:ea typeface="Osaka"/>
                <a:cs typeface="Osaka"/>
              </a:rPr>
              <a:t>Screen monitor at chicane</a:t>
            </a:r>
          </a:p>
        </p:txBody>
      </p:sp>
      <p:sp>
        <p:nvSpPr>
          <p:cNvPr id="43015" name="テキスト ボックス 7"/>
          <p:cNvSpPr txBox="1">
            <a:spLocks noChangeArrowheads="1"/>
          </p:cNvSpPr>
          <p:nvPr/>
        </p:nvSpPr>
        <p:spPr bwMode="auto">
          <a:xfrm>
            <a:off x="539750" y="3861048"/>
            <a:ext cx="3024138" cy="83099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Horizontal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err="1" smtClean="0">
                <a:solidFill>
                  <a:schemeClr val="bg1"/>
                </a:solidFill>
                <a:latin typeface="Symbol" pitchFamily="18" charset="2"/>
              </a:rPr>
              <a:t>b</a:t>
            </a:r>
            <a:r>
              <a:rPr lang="en-US" altLang="ja-JP" sz="2400" dirty="0" err="1" smtClean="0">
                <a:solidFill>
                  <a:schemeClr val="bg1"/>
                </a:solidFill>
                <a:latin typeface="Symbol" pitchFamily="18" charset="2"/>
              </a:rPr>
              <a:t>ge</a:t>
            </a:r>
            <a:r>
              <a:rPr lang="en-US" altLang="ja-JP" sz="1800" dirty="0" err="1" smtClean="0">
                <a:solidFill>
                  <a:schemeClr val="bg1"/>
                </a:solidFill>
              </a:rPr>
              <a:t>nx</a:t>
            </a:r>
            <a:r>
              <a:rPr lang="en-US" altLang="ja-JP" sz="2400" dirty="0">
                <a:solidFill>
                  <a:schemeClr val="bg1"/>
                </a:solidFill>
              </a:rPr>
              <a:t>: </a:t>
            </a:r>
            <a:r>
              <a:rPr lang="en-US" altLang="ja-JP" sz="2400" dirty="0" smtClean="0">
                <a:solidFill>
                  <a:schemeClr val="bg1"/>
                </a:solidFill>
              </a:rPr>
              <a:t>15.43 </a:t>
            </a:r>
            <a:r>
              <a:rPr lang="en-US" altLang="ja-JP" sz="2400" dirty="0" err="1">
                <a:solidFill>
                  <a:schemeClr val="bg1"/>
                </a:solidFill>
              </a:rPr>
              <a:t>mm·mrad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46088" name="テキスト ボックス 8"/>
          <p:cNvSpPr txBox="1">
            <a:spLocks noChangeArrowheads="1"/>
          </p:cNvSpPr>
          <p:nvPr/>
        </p:nvSpPr>
        <p:spPr bwMode="auto">
          <a:xfrm>
            <a:off x="4860032" y="3861048"/>
            <a:ext cx="2834430" cy="83099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400" dirty="0" smtClean="0">
                <a:solidFill>
                  <a:schemeClr val="bg1"/>
                </a:solidFill>
              </a:rPr>
              <a:t>Vertical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800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b</a:t>
            </a:r>
            <a:r>
              <a:rPr lang="en-US" altLang="ja-JP" sz="2400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ge</a:t>
            </a:r>
            <a:r>
              <a:rPr lang="en-US" altLang="ja-JP" sz="1800" dirty="0" err="1" smtClean="0">
                <a:solidFill>
                  <a:schemeClr val="bg1"/>
                </a:solidFill>
                <a:latin typeface="+mj-lt"/>
              </a:rPr>
              <a:t>ny</a:t>
            </a:r>
            <a:r>
              <a:rPr lang="en-US" altLang="ja-JP" sz="2400" dirty="0" smtClean="0">
                <a:solidFill>
                  <a:schemeClr val="bg1"/>
                </a:solidFill>
                <a:latin typeface="Symbol" panose="05050102010706020507" pitchFamily="18" charset="2"/>
              </a:rPr>
              <a:t>: </a:t>
            </a:r>
            <a:r>
              <a:rPr lang="en-US" altLang="ja-JP" sz="2400" dirty="0" smtClean="0">
                <a:solidFill>
                  <a:schemeClr val="bg1"/>
                </a:solidFill>
              </a:rPr>
              <a:t>9.42 </a:t>
            </a:r>
            <a:r>
              <a:rPr lang="en-US" altLang="ja-JP" sz="2400" dirty="0" err="1" smtClean="0">
                <a:solidFill>
                  <a:schemeClr val="bg1"/>
                </a:solidFill>
              </a:rPr>
              <a:t>mm·mrad</a:t>
            </a:r>
            <a:endParaRPr lang="ja-JP" alt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4301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1790700"/>
            <a:ext cx="5821363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8" name="テキスト ボックス 7"/>
          <p:cNvSpPr txBox="1">
            <a:spLocks noChangeArrowheads="1"/>
          </p:cNvSpPr>
          <p:nvPr/>
        </p:nvSpPr>
        <p:spPr bwMode="auto">
          <a:xfrm>
            <a:off x="1908175" y="3300413"/>
            <a:ext cx="1196975" cy="46196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bg1"/>
                </a:solidFill>
              </a:rPr>
              <a:t>Chicane</a:t>
            </a:r>
            <a:endParaRPr lang="ja-JP" altLang="en-US" sz="2400">
              <a:solidFill>
                <a:schemeClr val="bg1"/>
              </a:solidFill>
            </a:endParaRPr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2506663" y="1790700"/>
            <a:ext cx="0" cy="98583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円/楕円 4"/>
          <p:cNvSpPr/>
          <p:nvPr/>
        </p:nvSpPr>
        <p:spPr>
          <a:xfrm>
            <a:off x="3105150" y="2492375"/>
            <a:ext cx="746125" cy="6492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16" name="直線矢印コネクタ 15"/>
          <p:cNvCxnSpPr>
            <a:endCxn id="5" idx="0"/>
          </p:cNvCxnSpPr>
          <p:nvPr/>
        </p:nvCxnSpPr>
        <p:spPr>
          <a:xfrm>
            <a:off x="2916238" y="1314450"/>
            <a:ext cx="561975" cy="1177925"/>
          </a:xfrm>
          <a:prstGeom prst="straightConnector1">
            <a:avLst/>
          </a:prstGeom>
          <a:ln w="254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84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../../opelog2/php/upload/uploadfile/2014-06/27/20140627-1354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46555"/>
            <a:ext cx="5688632" cy="479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4" name="タイトル 1"/>
          <p:cNvSpPr>
            <a:spLocks noGrp="1"/>
          </p:cNvSpPr>
          <p:nvPr>
            <p:ph type="title"/>
          </p:nvPr>
        </p:nvSpPr>
        <p:spPr>
          <a:xfrm>
            <a:off x="0" y="333375"/>
            <a:ext cx="9251950" cy="685800"/>
          </a:xfrm>
        </p:spPr>
        <p:txBody>
          <a:bodyPr/>
          <a:lstStyle/>
          <a:p>
            <a:r>
              <a:rPr lang="en-US" altLang="ja-JP" sz="4000" dirty="0" smtClean="0"/>
              <a:t>Emittance measurement example (Sector B)</a:t>
            </a:r>
            <a:endParaRPr lang="ja-JP" altLang="en-US" sz="4000" dirty="0" smtClean="0"/>
          </a:p>
        </p:txBody>
      </p:sp>
      <p:sp>
        <p:nvSpPr>
          <p:cNvPr id="44036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20C221C-191B-4DD1-9C41-88836AC4DD98}" type="slidenum">
              <a:rPr lang="en-US" altLang="ja-JP" sz="1400" smtClean="0"/>
              <a:pPr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en-US" altLang="ja-JP" sz="1400" smtClean="0"/>
          </a:p>
        </p:txBody>
      </p:sp>
      <p:sp>
        <p:nvSpPr>
          <p:cNvPr id="6" name="正方形/長方形 5"/>
          <p:cNvSpPr/>
          <p:nvPr/>
        </p:nvSpPr>
        <p:spPr>
          <a:xfrm>
            <a:off x="4860033" y="4231359"/>
            <a:ext cx="2520280" cy="24918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0" y="765175"/>
            <a:ext cx="9144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ja-JP" sz="2400" dirty="0" smtClean="0">
                <a:latin typeface="+mj-lt"/>
                <a:ea typeface="Osaka"/>
                <a:cs typeface="Osaka"/>
              </a:rPr>
              <a:t>Multiple wire scanner at the end of Sector B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ja-JP" sz="2400" dirty="0" smtClean="0">
                <a:latin typeface="+mj-lt"/>
                <a:ea typeface="Osaka"/>
                <a:cs typeface="Osaka"/>
              </a:rPr>
              <a:t>Typical result (1 nC):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ja-JP" sz="2000" dirty="0" smtClean="0">
                <a:latin typeface="+mj-lt"/>
                <a:ea typeface="Osaka"/>
                <a:cs typeface="Osaka"/>
              </a:rPr>
              <a:t> </a:t>
            </a:r>
            <a:r>
              <a:rPr lang="en-US" altLang="ja-JP" sz="3200" dirty="0" err="1" smtClean="0">
                <a:latin typeface="Symbol" panose="05050102010706020507" pitchFamily="18" charset="2"/>
                <a:ea typeface="Osaka"/>
                <a:cs typeface="Osaka"/>
              </a:rPr>
              <a:t>e</a:t>
            </a:r>
            <a:r>
              <a:rPr lang="en-US" altLang="ja-JP" sz="1600" dirty="0" err="1" smtClean="0">
                <a:ea typeface="Osaka"/>
                <a:cs typeface="Osaka"/>
              </a:rPr>
              <a:t>n,x</a:t>
            </a:r>
            <a:r>
              <a:rPr lang="en-US" altLang="ja-JP" sz="2400" dirty="0" smtClean="0">
                <a:ea typeface="Osaka"/>
                <a:cs typeface="Osaka"/>
              </a:rPr>
              <a:t>: 66.006 ± 10.755 </a:t>
            </a:r>
            <a:r>
              <a:rPr lang="en-US" altLang="ja-JP" sz="2400" dirty="0">
                <a:ea typeface="Osaka"/>
                <a:cs typeface="Osaka"/>
              </a:rPr>
              <a:t>mm</a:t>
            </a:r>
            <a:r>
              <a:rPr lang="en-US" altLang="ja-JP" sz="2400" dirty="0">
                <a:ea typeface="Osaka"/>
                <a:cs typeface="Osaka"/>
                <a:sym typeface="Symbol"/>
              </a:rPr>
              <a:t></a:t>
            </a:r>
            <a:r>
              <a:rPr lang="en-US" altLang="ja-JP" sz="2400" dirty="0" smtClean="0">
                <a:ea typeface="Osaka"/>
                <a:cs typeface="Osaka"/>
              </a:rPr>
              <a:t>mrad</a:t>
            </a:r>
            <a:endParaRPr lang="en-US" altLang="ja-JP" dirty="0">
              <a:ea typeface="Osaka"/>
              <a:cs typeface="Osaka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ja-JP" sz="2400" dirty="0" smtClean="0">
                <a:latin typeface="+mj-lt"/>
                <a:ea typeface="Osaka"/>
                <a:cs typeface="Osaka"/>
              </a:rPr>
              <a:t> </a:t>
            </a:r>
            <a:r>
              <a:rPr lang="en-US" altLang="ja-JP" sz="3200" dirty="0" err="1" smtClean="0">
                <a:latin typeface="Symbol" panose="05050102010706020507" pitchFamily="18" charset="2"/>
                <a:ea typeface="Osaka"/>
                <a:cs typeface="Osaka"/>
              </a:rPr>
              <a:t>e</a:t>
            </a:r>
            <a:r>
              <a:rPr lang="en-US" altLang="ja-JP" sz="1600" dirty="0" err="1" smtClean="0">
                <a:ea typeface="Osaka"/>
                <a:cs typeface="Osaka"/>
              </a:rPr>
              <a:t>n,y</a:t>
            </a:r>
            <a:r>
              <a:rPr lang="en-US" altLang="ja-JP" sz="2400" dirty="0" smtClean="0">
                <a:ea typeface="Osaka"/>
                <a:cs typeface="Osaka"/>
              </a:rPr>
              <a:t>: 77.309 ± 14.522  mm</a:t>
            </a:r>
            <a:r>
              <a:rPr lang="en-US" altLang="ja-JP" sz="2400" dirty="0">
                <a:ea typeface="Osaka"/>
                <a:cs typeface="Osaka"/>
                <a:sym typeface="Symbol"/>
              </a:rPr>
              <a:t></a:t>
            </a:r>
            <a:r>
              <a:rPr lang="en-US" altLang="ja-JP" sz="2400" dirty="0" smtClean="0">
                <a:ea typeface="Osaka"/>
                <a:cs typeface="Osaka"/>
              </a:rPr>
              <a:t>mrad</a:t>
            </a:r>
            <a:endParaRPr lang="en-US" altLang="ja-JP" sz="2400" dirty="0" smtClean="0">
              <a:latin typeface="+mj-lt"/>
              <a:ea typeface="Osaka"/>
              <a:cs typeface="Osaka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ja-JP" sz="2400" dirty="0" smtClean="0">
                <a:latin typeface="+mj-lt"/>
                <a:ea typeface="Osaka"/>
                <a:cs typeface="Osaka"/>
              </a:rPr>
              <a:t>Charge stability is not so small. Software is under development for subtracting shot-by-shot beam fluctuation.</a:t>
            </a:r>
            <a:endParaRPr lang="ja-JP" altLang="en-US" sz="2400" dirty="0" smtClean="0">
              <a:latin typeface="+mj-lt"/>
              <a:ea typeface="Osaka"/>
              <a:cs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368357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762000"/>
          </a:xfrm>
        </p:spPr>
        <p:txBody>
          <a:bodyPr/>
          <a:lstStyle/>
          <a:p>
            <a:r>
              <a:rPr kumimoji="1" lang="en-US" altLang="ja-JP" dirty="0" smtClean="0"/>
              <a:t>Emittance measurement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76BE7C-F35E-4502-9C71-A052E88842E9}" type="slidenum">
              <a:rPr lang="en-US" altLang="ja-JP" smtClean="0"/>
              <a:pPr>
                <a:defRPr/>
              </a:pPr>
              <a:t>44</a:t>
            </a:fld>
            <a:endParaRPr lang="en-US" altLang="ja-JP"/>
          </a:p>
        </p:txBody>
      </p:sp>
      <p:pic>
        <p:nvPicPr>
          <p:cNvPr id="921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4" y="2996952"/>
            <a:ext cx="4680520" cy="328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768" y="3030564"/>
            <a:ext cx="4608512" cy="323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コンテンツ プレースホルダー 2"/>
          <p:cNvSpPr txBox="1">
            <a:spLocks/>
          </p:cNvSpPr>
          <p:nvPr/>
        </p:nvSpPr>
        <p:spPr bwMode="auto">
          <a:xfrm>
            <a:off x="0" y="980728"/>
            <a:ext cx="914400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ja-JP" sz="2400" kern="0" dirty="0" smtClean="0"/>
              <a:t>Emittance of rf gun and </a:t>
            </a:r>
            <a:r>
              <a:rPr lang="en-US" altLang="ja-JP" sz="2400" kern="0" dirty="0" err="1" smtClean="0"/>
              <a:t>SectorB</a:t>
            </a:r>
            <a:r>
              <a:rPr lang="en-US" altLang="ja-JP" sz="2400" kern="0" dirty="0" smtClean="0"/>
              <a:t> were </a:t>
            </a:r>
            <a:r>
              <a:rPr lang="en-US" altLang="ja-JP" sz="2400" kern="0" dirty="0"/>
              <a:t>measured </a:t>
            </a:r>
            <a:r>
              <a:rPr lang="en-US" altLang="ja-JP" sz="2400" kern="0" dirty="0" smtClean="0"/>
              <a:t>by Quad scan and </a:t>
            </a:r>
            <a:r>
              <a:rPr lang="en-US" altLang="ja-JP" sz="2400" kern="0" dirty="0"/>
              <a:t> </a:t>
            </a:r>
            <a:r>
              <a:rPr lang="en-US" altLang="ja-JP" sz="2400" kern="0" dirty="0" smtClean="0"/>
              <a:t>multiple </a:t>
            </a:r>
            <a:r>
              <a:rPr lang="en-US" altLang="ja-JP" sz="2400" kern="0" dirty="0"/>
              <a:t>wire </a:t>
            </a:r>
            <a:r>
              <a:rPr lang="en-US" altLang="ja-JP" sz="2400" kern="0" dirty="0" smtClean="0"/>
              <a:t>scanner, respectively.</a:t>
            </a:r>
            <a:endParaRPr lang="en-US" altLang="ja-JP" sz="2400" kern="0" dirty="0"/>
          </a:p>
          <a:p>
            <a:r>
              <a:rPr lang="en-US" altLang="ja-JP" sz="2400" kern="0" dirty="0" smtClean="0"/>
              <a:t>Results measured in Nov. and Dec. of 2014.</a:t>
            </a:r>
          </a:p>
          <a:p>
            <a:r>
              <a:rPr lang="en-US" altLang="ja-JP" sz="2400" kern="0" dirty="0" smtClean="0"/>
              <a:t>Vertical emittance is smaller than horizontal one.</a:t>
            </a:r>
          </a:p>
          <a:p>
            <a:endParaRPr lang="ja-JP" alt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297445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../../opelog2/php/upload/uploadfile/2014-12/03/20141203-23043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7120"/>
            <a:ext cx="6768752" cy="374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762000"/>
          </a:xfrm>
        </p:spPr>
        <p:txBody>
          <a:bodyPr/>
          <a:lstStyle/>
          <a:p>
            <a:r>
              <a:rPr kumimoji="1" lang="en-US" altLang="ja-JP" dirty="0" smtClean="0"/>
              <a:t>Two bunch operation example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4890120" y="6477000"/>
            <a:ext cx="1905000" cy="228600"/>
          </a:xfrm>
        </p:spPr>
        <p:txBody>
          <a:bodyPr/>
          <a:lstStyle/>
          <a:p>
            <a:pPr>
              <a:defRPr/>
            </a:pPr>
            <a:fld id="{8376BE7C-F35E-4502-9C71-A052E88842E9}" type="slidenum">
              <a:rPr lang="en-US" altLang="ja-JP" smtClean="0"/>
              <a:pPr>
                <a:defRPr/>
              </a:pPr>
              <a:t>45</a:t>
            </a:fld>
            <a:endParaRPr lang="en-US" altLang="ja-JP"/>
          </a:p>
        </p:txBody>
      </p:sp>
      <p:pic>
        <p:nvPicPr>
          <p:cNvPr id="5" name="図 4" descr="20141205-1123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747" y="3861048"/>
            <a:ext cx="5334661" cy="2181653"/>
          </a:xfrm>
          <a:prstGeom prst="rect">
            <a:avLst/>
          </a:prstGeom>
        </p:spPr>
      </p:pic>
      <p:pic>
        <p:nvPicPr>
          <p:cNvPr id="6" name="図 5" descr="20141205-1123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746" y="5426884"/>
            <a:ext cx="5334661" cy="217858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755576" y="4653136"/>
            <a:ext cx="2304256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</a:t>
            </a:r>
            <a:r>
              <a:rPr lang="en-US" altLang="ja-JP" baseline="30000" dirty="0" smtClean="0"/>
              <a:t>st</a:t>
            </a:r>
            <a:r>
              <a:rPr lang="en-US" altLang="ja-JP" dirty="0" smtClean="0"/>
              <a:t> bunch charge</a:t>
            </a:r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lang="en-US" altLang="ja-JP" dirty="0" smtClean="0"/>
              <a:t>2</a:t>
            </a:r>
            <a:r>
              <a:rPr lang="en-US" altLang="ja-JP" baseline="30000" dirty="0" smtClean="0"/>
              <a:t>nd</a:t>
            </a:r>
            <a:r>
              <a:rPr lang="en-US" altLang="ja-JP" dirty="0" smtClean="0"/>
              <a:t> bunch charge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985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4139952" y="3501008"/>
            <a:ext cx="5004048" cy="3356992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762000"/>
          </a:xfrm>
        </p:spPr>
        <p:txBody>
          <a:bodyPr/>
          <a:lstStyle/>
          <a:p>
            <a:r>
              <a:rPr kumimoji="1" lang="en-US" altLang="ja-JP" dirty="0" smtClean="0"/>
              <a:t>Profile monitor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908720"/>
            <a:ext cx="9252520" cy="4495800"/>
          </a:xfrm>
        </p:spPr>
        <p:txBody>
          <a:bodyPr/>
          <a:lstStyle/>
          <a:p>
            <a:r>
              <a:rPr lang="en-US" altLang="ja-JP" sz="2400" dirty="0" smtClean="0"/>
              <a:t>Screen </a:t>
            </a:r>
            <a:r>
              <a:rPr lang="en-US" altLang="ja-JP" sz="2400" dirty="0"/>
              <a:t>material is made of </a:t>
            </a:r>
            <a:r>
              <a:rPr lang="en-US" altLang="ja-JP" sz="2400" dirty="0" smtClean="0"/>
              <a:t>99.5</a:t>
            </a:r>
            <a:r>
              <a:rPr lang="en-US" altLang="ja-JP" sz="2400" dirty="0"/>
              <a:t>% Al</a:t>
            </a:r>
            <a:r>
              <a:rPr lang="en-US" altLang="ja-JP" sz="1800" dirty="0"/>
              <a:t>2</a:t>
            </a:r>
            <a:r>
              <a:rPr lang="en-US" altLang="ja-JP" sz="2400" dirty="0"/>
              <a:t>O</a:t>
            </a:r>
            <a:r>
              <a:rPr lang="en-US" altLang="ja-JP" sz="1800" dirty="0"/>
              <a:t>3</a:t>
            </a:r>
            <a:r>
              <a:rPr lang="en-US" altLang="ja-JP" sz="2400" dirty="0"/>
              <a:t> and 0.5% CrO</a:t>
            </a:r>
            <a:r>
              <a:rPr lang="en-US" altLang="ja-JP" sz="1800" dirty="0"/>
              <a:t>3</a:t>
            </a:r>
            <a:r>
              <a:rPr lang="en-US" altLang="ja-JP" sz="2400" dirty="0"/>
              <a:t> (AF995R, </a:t>
            </a:r>
            <a:r>
              <a:rPr lang="en-US" altLang="ja-JP" sz="2400" dirty="0" err="1"/>
              <a:t>Demarquest</a:t>
            </a:r>
            <a:r>
              <a:rPr lang="en-US" altLang="ja-JP" sz="2400" dirty="0"/>
              <a:t> Co</a:t>
            </a:r>
            <a:r>
              <a:rPr lang="en-US" altLang="ja-JP" sz="2400" dirty="0" smtClean="0"/>
              <a:t>.). (t: 1 mm)</a:t>
            </a:r>
          </a:p>
          <a:p>
            <a:r>
              <a:rPr lang="en-US" altLang="ja-JP" sz="2400" dirty="0" smtClean="0"/>
              <a:t>Linux/PLC (x31) control profile monitor (insert/remove, video signal select, limit switch, </a:t>
            </a:r>
            <a:r>
              <a:rPr lang="en-US" altLang="ja-JP" sz="2400" dirty="0"/>
              <a:t>LED illumination, pneumatic air pressure</a:t>
            </a:r>
            <a:r>
              <a:rPr lang="en-US" altLang="ja-JP" sz="2400" dirty="0" smtClean="0"/>
              <a:t>).</a:t>
            </a:r>
          </a:p>
          <a:p>
            <a:r>
              <a:rPr kumimoji="1" lang="en-US" altLang="ja-JP" sz="2400" dirty="0" smtClean="0"/>
              <a:t>EPICS IOC is running on Linux/PLC. HLA is implemented by Python.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76BE7C-F35E-4502-9C71-A052E88842E9}" type="slidenum">
              <a:rPr lang="en-US" altLang="ja-JP" smtClean="0"/>
              <a:pPr>
                <a:defRPr/>
              </a:pPr>
              <a:t>46</a:t>
            </a:fld>
            <a:endParaRPr lang="en-US" altLang="ja-JP"/>
          </a:p>
        </p:txBody>
      </p:sp>
      <p:pic>
        <p:nvPicPr>
          <p:cNvPr id="90114" name="Picture 2" descr="Screen_monitor_h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60164"/>
            <a:ext cx="2160240" cy="204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181251"/>
            <a:ext cx="2411559" cy="95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189363"/>
            <a:ext cx="1919288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57" name="図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48163"/>
            <a:ext cx="2104831" cy="143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237894" y="3582218"/>
            <a:ext cx="2736303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Controller and HLA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55576" y="3027298"/>
            <a:ext cx="2736303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Beam profile </a:t>
            </a:r>
            <a:endParaRPr kumimoji="1" lang="ja-JP" altLang="en-US" dirty="0"/>
          </a:p>
        </p:txBody>
      </p:sp>
      <p:pic>
        <p:nvPicPr>
          <p:cNvPr id="96259" name="図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199758"/>
            <a:ext cx="2387132" cy="252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223271"/>
            <a:ext cx="1262060" cy="159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285605" y="4695527"/>
            <a:ext cx="3604239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Monito</a:t>
            </a:r>
            <a:r>
              <a:rPr lang="en-US" altLang="ja-JP" dirty="0" smtClean="0"/>
              <a:t>r and CCD camera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233846" y="2945023"/>
            <a:ext cx="3762090" cy="1636105"/>
          </a:xfrm>
          <a:prstGeom prst="rect">
            <a:avLst/>
          </a:prstGeom>
          <a:noFill/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233846" y="4623519"/>
            <a:ext cx="3762090" cy="2189857"/>
          </a:xfrm>
          <a:prstGeom prst="rect">
            <a:avLst/>
          </a:prstGeom>
          <a:noFill/>
          <a:ln w="635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192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362744"/>
            <a:ext cx="7772400" cy="762000"/>
          </a:xfrm>
        </p:spPr>
        <p:txBody>
          <a:bodyPr/>
          <a:lstStyle/>
          <a:p>
            <a:r>
              <a:rPr lang="en-US" altLang="ja-JP" dirty="0"/>
              <a:t>Profile </a:t>
            </a:r>
            <a:r>
              <a:rPr lang="en-US" altLang="ja-JP" dirty="0" smtClean="0"/>
              <a:t>monitor (cont’d)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96" y="836712"/>
            <a:ext cx="9108504" cy="4495800"/>
          </a:xfrm>
        </p:spPr>
        <p:txBody>
          <a:bodyPr/>
          <a:lstStyle/>
          <a:p>
            <a:r>
              <a:rPr lang="en-GB" altLang="ja-JP" sz="2800" dirty="0" smtClean="0"/>
              <a:t>7/97 were replaced by 30-</a:t>
            </a:r>
            <a:r>
              <a:rPr lang="en-GB" altLang="ja-JP" sz="2800" dirty="0" smtClean="0">
                <a:latin typeface="Symbol" panose="05050102010706020507" pitchFamily="18" charset="2"/>
              </a:rPr>
              <a:t>m</a:t>
            </a:r>
            <a:r>
              <a:rPr lang="en-GB" altLang="ja-JP" sz="2800" dirty="0" smtClean="0"/>
              <a:t>m-thick one for precise beam size/emittance measurement (Quadrupole scan).</a:t>
            </a:r>
          </a:p>
          <a:p>
            <a:r>
              <a:rPr lang="en-GB" altLang="ja-JP" sz="2800" dirty="0" smtClean="0"/>
              <a:t>CCD cameras have been replaced by new one.</a:t>
            </a:r>
          </a:p>
          <a:p>
            <a:pPr lvl="1"/>
            <a:r>
              <a:rPr lang="en-GB" altLang="ja-JP" sz="2400" dirty="0"/>
              <a:t>Allied </a:t>
            </a:r>
            <a:r>
              <a:rPr lang="en-GB" altLang="ja-JP" sz="2400" dirty="0" smtClean="0"/>
              <a:t>Vision: GC650 w/ </a:t>
            </a:r>
            <a:r>
              <a:rPr lang="en-GB" altLang="ja-JP" sz="2400" dirty="0" err="1" smtClean="0"/>
              <a:t>GbE</a:t>
            </a:r>
            <a:endParaRPr lang="en-GB" altLang="ja-JP" sz="2400" dirty="0" smtClean="0"/>
          </a:p>
          <a:p>
            <a:pPr lvl="1"/>
            <a:r>
              <a:rPr lang="en-GB" altLang="ja-JP" sz="2400" dirty="0" smtClean="0"/>
              <a:t>Ext. trigger input</a:t>
            </a:r>
          </a:p>
          <a:p>
            <a:pPr lvl="1"/>
            <a:r>
              <a:rPr lang="en-GB" altLang="ja-JP" dirty="0" smtClean="0"/>
              <a:t>EPICS IOC, CSS for HLA</a:t>
            </a:r>
            <a:endParaRPr lang="en-GB" altLang="ja-JP" dirty="0"/>
          </a:p>
          <a:p>
            <a:pPr lvl="1"/>
            <a:endParaRPr lang="en-GB" altLang="ja-JP" sz="28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76BE7C-F35E-4502-9C71-A052E88842E9}" type="slidenum">
              <a:rPr lang="en-US" altLang="ja-JP" smtClean="0"/>
              <a:pPr>
                <a:defRPr/>
              </a:pPr>
              <a:t>47</a:t>
            </a:fld>
            <a:endParaRPr lang="en-US" altLang="ja-JP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28800"/>
            <a:ext cx="1944216" cy="124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594" y="3068960"/>
            <a:ext cx="3337388" cy="3307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3725519"/>
            <a:ext cx="3672408" cy="308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7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タイトル 1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762000"/>
          </a:xfrm>
        </p:spPr>
        <p:txBody>
          <a:bodyPr/>
          <a:lstStyle/>
          <a:p>
            <a:r>
              <a:rPr lang="en-US" altLang="ja-JP" dirty="0" smtClean="0"/>
              <a:t>Energy spread measurement @ J-ARC</a:t>
            </a:r>
            <a:endParaRPr lang="ja-JP" altLang="en-US" dirty="0" smtClean="0"/>
          </a:p>
        </p:txBody>
      </p:sp>
      <p:sp>
        <p:nvSpPr>
          <p:cNvPr id="4198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950" y="1165225"/>
            <a:ext cx="9036050" cy="4495800"/>
          </a:xfrm>
        </p:spPr>
        <p:txBody>
          <a:bodyPr/>
          <a:lstStyle/>
          <a:p>
            <a:r>
              <a:rPr lang="en-US" altLang="ja-JP" sz="2800" smtClean="0"/>
              <a:t>Measure beam energy spread by screen monitor (middle of J-ARC) w/ and w/o bunch compression at A1 chicane.</a:t>
            </a:r>
          </a:p>
          <a:p>
            <a:r>
              <a:rPr lang="en-US" altLang="ja-JP" sz="2800" smtClean="0"/>
              <a:t>Bunch compression at A1 unit is effective for energy spread compensation.</a:t>
            </a:r>
            <a:endParaRPr lang="ja-JP" altLang="en-US" sz="2800" smtClean="0"/>
          </a:p>
        </p:txBody>
      </p:sp>
      <p:sp>
        <p:nvSpPr>
          <p:cNvPr id="41988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2F701E1-7726-4B9B-AD9E-1B87089C8AD3}" type="slidenum">
              <a:rPr lang="en-US" altLang="ja-JP" sz="1400" smtClean="0"/>
              <a:pPr eaLnBrk="1" hangingPunct="1">
                <a:spcBef>
                  <a:spcPct val="0"/>
                </a:spcBef>
                <a:buFontTx/>
                <a:buNone/>
              </a:pPr>
              <a:t>48</a:t>
            </a:fld>
            <a:endParaRPr lang="en-US" altLang="ja-JP" sz="1400" smtClean="0"/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8" r="22354" b="13326"/>
          <a:stretch>
            <a:fillRect/>
          </a:stretch>
        </p:blipFill>
        <p:spPr bwMode="auto">
          <a:xfrm>
            <a:off x="611188" y="3259138"/>
            <a:ext cx="3427412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9" r="22733" b="17386"/>
          <a:stretch>
            <a:fillRect/>
          </a:stretch>
        </p:blipFill>
        <p:spPr bwMode="auto">
          <a:xfrm>
            <a:off x="5062538" y="3259138"/>
            <a:ext cx="3686175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右矢印 6"/>
          <p:cNvSpPr/>
          <p:nvPr/>
        </p:nvSpPr>
        <p:spPr>
          <a:xfrm>
            <a:off x="4140200" y="4603750"/>
            <a:ext cx="922338" cy="86360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1992" name="テキスト ボックス 7"/>
          <p:cNvSpPr txBox="1">
            <a:spLocks noChangeArrowheads="1"/>
          </p:cNvSpPr>
          <p:nvPr/>
        </p:nvSpPr>
        <p:spPr bwMode="auto">
          <a:xfrm>
            <a:off x="611188" y="3357563"/>
            <a:ext cx="3384550" cy="8302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A1 chicane 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(w/o bunch compression)</a:t>
            </a:r>
            <a:endParaRPr lang="ja-JP" altLang="en-US" sz="2400"/>
          </a:p>
        </p:txBody>
      </p:sp>
      <p:sp>
        <p:nvSpPr>
          <p:cNvPr id="41993" name="テキスト ボックス 8"/>
          <p:cNvSpPr txBox="1">
            <a:spLocks noChangeArrowheads="1"/>
          </p:cNvSpPr>
          <p:nvPr/>
        </p:nvSpPr>
        <p:spPr bwMode="auto">
          <a:xfrm>
            <a:off x="5292725" y="3336925"/>
            <a:ext cx="3167063" cy="8318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A1 chicane Off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(w/ bunch compression)</a:t>
            </a:r>
            <a:endParaRPr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320523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762000"/>
          </a:xfrm>
        </p:spPr>
        <p:txBody>
          <a:bodyPr/>
          <a:lstStyle/>
          <a:p>
            <a:r>
              <a:rPr lang="en-US" altLang="ja-JP" dirty="0"/>
              <a:t>Summary of </a:t>
            </a:r>
            <a:r>
              <a:rPr lang="en-US" altLang="ja-JP" dirty="0" smtClean="0"/>
              <a:t>e- </a:t>
            </a:r>
            <a:r>
              <a:rPr lang="en-US" altLang="ja-JP" dirty="0"/>
              <a:t>commissioning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76BE7C-F35E-4502-9C71-A052E88842E9}" type="slidenum">
              <a:rPr lang="en-US" altLang="ja-JP" smtClean="0"/>
              <a:pPr>
                <a:defRPr/>
              </a:pPr>
              <a:t>49</a:t>
            </a:fld>
            <a:endParaRPr lang="en-US" altLang="ja-JP"/>
          </a:p>
        </p:txBody>
      </p:sp>
      <p:graphicFrame>
        <p:nvGraphicFramePr>
          <p:cNvPr id="5" name="コンテンツ プレースホルダー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0717631"/>
              </p:ext>
            </p:extLst>
          </p:nvPr>
        </p:nvGraphicFramePr>
        <p:xfrm>
          <a:off x="179512" y="1331560"/>
          <a:ext cx="8712969" cy="498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5"/>
                <a:gridCol w="3096343"/>
                <a:gridCol w="25202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Item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Requirement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Current status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Beam charge</a:t>
                      </a:r>
                      <a:r>
                        <a:rPr kumimoji="1" lang="en-US" altLang="ja-JP" baseline="0" dirty="0" smtClean="0">
                          <a:solidFill>
                            <a:schemeClr val="bg1"/>
                          </a:solidFill>
                        </a:rPr>
                        <a:t> (nC)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kumimoji="1" lang="ja-JP" altLang="en-US" dirty="0" smtClean="0">
                          <a:solidFill>
                            <a:schemeClr val="bg1"/>
                          </a:solidFill>
                        </a:rPr>
                        <a:t>　</a:t>
                      </a:r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(10 for e+ primary)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5.6 (first</a:t>
                      </a:r>
                      <a:r>
                        <a:rPr kumimoji="1" lang="en-US" altLang="ja-JP" baseline="0" dirty="0" smtClean="0">
                          <a:solidFill>
                            <a:schemeClr val="bg1"/>
                          </a:solidFill>
                        </a:rPr>
                        <a:t> BPM)</a:t>
                      </a:r>
                      <a:endParaRPr kumimoji="1" lang="en-US" altLang="ja-JP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0.58 (</a:t>
                      </a:r>
                      <a:r>
                        <a:rPr kumimoji="1" lang="en-US" altLang="ja-JP" dirty="0" err="1" smtClean="0">
                          <a:solidFill>
                            <a:schemeClr val="bg1"/>
                          </a:solidFill>
                        </a:rPr>
                        <a:t>Linac</a:t>
                      </a:r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 end)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Beam energy</a:t>
                      </a:r>
                      <a:r>
                        <a:rPr kumimoji="1" lang="en-US" altLang="ja-JP" baseline="0" dirty="0" smtClean="0">
                          <a:solidFill>
                            <a:schemeClr val="bg1"/>
                          </a:solidFill>
                        </a:rPr>
                        <a:t> (GeV)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  <a:latin typeface="+mj-lt"/>
                        </a:rPr>
                        <a:t>Normalized emittance</a:t>
                      </a:r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  <a:latin typeface="Symbol" panose="05050102010706020507" pitchFamily="18" charset="2"/>
                        </a:rPr>
                        <a:t> (</a:t>
                      </a:r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  <a:latin typeface="+mj-lt"/>
                        </a:rPr>
                        <a:t>mm</a:t>
                      </a:r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  <a:latin typeface="+mj-lt"/>
                          <a:sym typeface="Symbol"/>
                        </a:rPr>
                        <a:t></a:t>
                      </a:r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  <a:latin typeface="+mj-lt"/>
                        </a:rPr>
                        <a:t>mrad</a:t>
                      </a:r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  <a:latin typeface="Symbol" panose="05050102010706020507" pitchFamily="18" charset="2"/>
                        </a:rPr>
                        <a:t>)</a:t>
                      </a:r>
                      <a:endParaRPr kumimoji="1" lang="ja-JP" altLang="en-US" dirty="0">
                        <a:solidFill>
                          <a:schemeClr val="bg1"/>
                        </a:solidFill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50/20 (Hor./Ver.)</a:t>
                      </a:r>
                    </a:p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(at</a:t>
                      </a:r>
                      <a:r>
                        <a:rPr kumimoji="1" lang="en-US" altLang="ja-JP" baseline="0" dirty="0" smtClean="0">
                          <a:solidFill>
                            <a:schemeClr val="bg1"/>
                          </a:solidFill>
                        </a:rPr>
                        <a:t> the end of Linac)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20/7 (Hor./Ver.) </a:t>
                      </a:r>
                    </a:p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(from</a:t>
                      </a:r>
                      <a:r>
                        <a:rPr kumimoji="1" lang="en-US" altLang="ja-JP" baseline="0" dirty="0" smtClean="0">
                          <a:solidFill>
                            <a:schemeClr val="bg1"/>
                          </a:solidFill>
                        </a:rPr>
                        <a:t> RF gun)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Bunch </a:t>
                      </a:r>
                      <a:r>
                        <a:rPr kumimoji="1" lang="en-US" altLang="ja-JP" baseline="0" dirty="0" smtClean="0">
                          <a:solidFill>
                            <a:schemeClr val="bg1"/>
                          </a:solidFill>
                        </a:rPr>
                        <a:t>charge s</a:t>
                      </a:r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tability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2.5% (KEKB),</a:t>
                      </a:r>
                      <a:r>
                        <a:rPr kumimoji="1" lang="en-US" altLang="ja-JP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1% (PF/PF-AR)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10% ~ 20%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Bunch</a:t>
                      </a:r>
                      <a:r>
                        <a:rPr kumimoji="1" lang="en-US" altLang="ja-JP" baseline="0" dirty="0" smtClean="0">
                          <a:solidFill>
                            <a:schemeClr val="bg1"/>
                          </a:solidFill>
                        </a:rPr>
                        <a:t> compression (Unit-A1)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30 ps =&gt; 10 ps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30 ps =&gt; 10</a:t>
                      </a:r>
                      <a:r>
                        <a:rPr kumimoji="1" lang="en-US" altLang="ja-JP" baseline="0" dirty="0" smtClean="0">
                          <a:solidFill>
                            <a:schemeClr val="bg1"/>
                          </a:solidFill>
                        </a:rPr>
                        <a:t> ps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Bunch compression</a:t>
                      </a:r>
                      <a:r>
                        <a:rPr kumimoji="1" lang="en-US" altLang="ja-JP" baseline="0" dirty="0" smtClean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J-ARC)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10 </a:t>
                      </a:r>
                      <a:r>
                        <a:rPr kumimoji="1" lang="en-US" altLang="ja-JP" dirty="0" err="1" smtClean="0">
                          <a:solidFill>
                            <a:schemeClr val="bg1"/>
                          </a:solidFill>
                        </a:rPr>
                        <a:t>ps</a:t>
                      </a:r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 =&gt;</a:t>
                      </a:r>
                      <a:r>
                        <a:rPr kumimoji="1" lang="ja-JP" altLang="en-US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kumimoji="1" lang="en-US" altLang="ja-JP" baseline="0" dirty="0" smtClean="0">
                          <a:solidFill>
                            <a:schemeClr val="bg1"/>
                          </a:solidFill>
                        </a:rPr>
                        <a:t>5 </a:t>
                      </a:r>
                      <a:r>
                        <a:rPr kumimoji="1" lang="en-US" altLang="ja-JP" baseline="0" dirty="0" err="1" smtClean="0">
                          <a:solidFill>
                            <a:schemeClr val="bg1"/>
                          </a:solidFill>
                        </a:rPr>
                        <a:t>ps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n/a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Temporal manipulation</a:t>
                      </a:r>
                      <a:r>
                        <a:rPr kumimoji="1" lang="en-US" altLang="ja-JP" baseline="0" dirty="0" smtClean="0">
                          <a:solidFill>
                            <a:schemeClr val="bg1"/>
                          </a:solidFill>
                        </a:rPr>
                        <a:t> of laser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Uniform</a:t>
                      </a:r>
                      <a:r>
                        <a:rPr kumimoji="1" lang="en-US" altLang="ja-JP" baseline="0" dirty="0" smtClean="0">
                          <a:solidFill>
                            <a:schemeClr val="bg1"/>
                          </a:solidFill>
                        </a:rPr>
                        <a:t> shape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n/a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Emittance</a:t>
                      </a:r>
                      <a:r>
                        <a:rPr kumimoji="1" lang="en-US" altLang="ja-JP" baseline="0" dirty="0" smtClean="0">
                          <a:solidFill>
                            <a:schemeClr val="bg1"/>
                          </a:solidFill>
                        </a:rPr>
                        <a:t> preservation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dirty="0" smtClean="0">
                          <a:solidFill>
                            <a:schemeClr val="bg1"/>
                          </a:solidFill>
                        </a:rPr>
                        <a:t>20 mm</a:t>
                      </a:r>
                      <a:r>
                        <a:rPr kumimoji="1" lang="en-GB" altLang="ja-JP" dirty="0" smtClean="0">
                          <a:solidFill>
                            <a:schemeClr val="bg1"/>
                          </a:solidFill>
                          <a:sym typeface="Symbol"/>
                        </a:rPr>
                        <a:t></a:t>
                      </a:r>
                      <a:r>
                        <a:rPr kumimoji="1" lang="en-GB" altLang="ja-JP" dirty="0" smtClean="0">
                          <a:solidFill>
                            <a:schemeClr val="bg1"/>
                          </a:solidFill>
                        </a:rPr>
                        <a:t>mrad (Linac end)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n/a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Max. beam</a:t>
                      </a:r>
                      <a:r>
                        <a:rPr kumimoji="1" lang="en-US" altLang="ja-JP" baseline="0" dirty="0" smtClean="0">
                          <a:solidFill>
                            <a:schemeClr val="bg1"/>
                          </a:solidFill>
                        </a:rPr>
                        <a:t> repetition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50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#</a:t>
                      </a:r>
                      <a:r>
                        <a:rPr kumimoji="1" lang="en-US" altLang="ja-JP" baseline="0" dirty="0" smtClean="0">
                          <a:solidFill>
                            <a:schemeClr val="bg1"/>
                          </a:solidFill>
                        </a:rPr>
                        <a:t> of bunches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Operation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Simultaneous top-up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n/a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15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28" name="Picture 3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29963"/>
            <a:ext cx="6840760" cy="451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タイトル 1"/>
          <p:cNvSpPr>
            <a:spLocks noGrp="1"/>
          </p:cNvSpPr>
          <p:nvPr>
            <p:ph type="title"/>
          </p:nvPr>
        </p:nvSpPr>
        <p:spPr>
          <a:xfrm>
            <a:off x="468313" y="275878"/>
            <a:ext cx="8229600" cy="704850"/>
          </a:xfrm>
        </p:spPr>
        <p:txBody>
          <a:bodyPr/>
          <a:lstStyle/>
          <a:p>
            <a:r>
              <a:rPr lang="en-US" altLang="ja-JP" sz="3200" dirty="0" smtClean="0"/>
              <a:t>Energy spread requirement</a:t>
            </a:r>
            <a:endParaRPr lang="ja-JP" altLang="en-US" sz="3200" dirty="0" smtClean="0"/>
          </a:p>
        </p:txBody>
      </p:sp>
      <p:sp>
        <p:nvSpPr>
          <p:cNvPr id="10243" name="テキスト ボックス 9"/>
          <p:cNvSpPr txBox="1">
            <a:spLocks noChangeArrowheads="1"/>
          </p:cNvSpPr>
          <p:nvPr/>
        </p:nvSpPr>
        <p:spPr bwMode="auto">
          <a:xfrm>
            <a:off x="107950" y="764704"/>
            <a:ext cx="90011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 sz="2400" dirty="0">
                <a:cs typeface="Times New Roman" pitchFamily="18" charset="0"/>
              </a:rPr>
              <a:t>Energy spread should be less than </a:t>
            </a:r>
            <a:r>
              <a:rPr lang="en-US" altLang="ja-JP" sz="2400" dirty="0" smtClean="0">
                <a:cs typeface="Times New Roman" pitchFamily="18" charset="0"/>
              </a:rPr>
              <a:t>0.1%.</a:t>
            </a:r>
            <a:endParaRPr lang="en-US" altLang="ja-JP" sz="24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ja-JP" sz="2400" dirty="0" smtClean="0">
                <a:cs typeface="Times New Roman" pitchFamily="18" charset="0"/>
              </a:rPr>
              <a:t>Uniform beam distribution is necessary for mitigation longitudinal wakefield and reduce energy spread.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2400" dirty="0" smtClean="0">
                <a:solidFill>
                  <a:srgbClr val="FFFF00"/>
                </a:solidFill>
                <a:cs typeface="Times New Roman" pitchFamily="18" charset="0"/>
              </a:rPr>
              <a:t>Temporal manipulation of laser system</a:t>
            </a:r>
            <a:endParaRPr lang="en-US" altLang="ja-JP" sz="24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928637" y="6074628"/>
            <a:ext cx="560006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9"/>
          <p:cNvSpPr txBox="1">
            <a:spLocks noChangeArrowheads="1"/>
          </p:cNvSpPr>
          <p:nvPr/>
        </p:nvSpPr>
        <p:spPr bwMode="auto">
          <a:xfrm>
            <a:off x="144015" y="5733256"/>
            <a:ext cx="784621" cy="400110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 smtClean="0">
                <a:solidFill>
                  <a:srgbClr val="FF0000"/>
                </a:solidFill>
              </a:rPr>
              <a:t>0.1%</a:t>
            </a:r>
            <a:endParaRPr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"/>
          <p:cNvSpPr txBox="1">
            <a:spLocks noChangeArrowheads="1"/>
          </p:cNvSpPr>
          <p:nvPr/>
        </p:nvSpPr>
        <p:spPr bwMode="auto">
          <a:xfrm>
            <a:off x="5004048" y="2586896"/>
            <a:ext cx="871562" cy="307777"/>
          </a:xfrm>
          <a:prstGeom prst="rect">
            <a:avLst/>
          </a:prstGeom>
          <a:solidFill>
            <a:schemeClr val="tx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0000FF"/>
                </a:solidFill>
              </a:rPr>
              <a:t>Gaussian</a:t>
            </a:r>
            <a:endParaRPr lang="ja-JP" altLang="en-US" sz="1400" dirty="0">
              <a:solidFill>
                <a:srgbClr val="0000FF"/>
              </a:solidFill>
            </a:endParaRPr>
          </a:p>
        </p:txBody>
      </p:sp>
      <p:sp>
        <p:nvSpPr>
          <p:cNvPr id="23" name="テキスト ボックス 1"/>
          <p:cNvSpPr txBox="1">
            <a:spLocks noChangeArrowheads="1"/>
          </p:cNvSpPr>
          <p:nvPr/>
        </p:nvSpPr>
        <p:spPr bwMode="auto">
          <a:xfrm>
            <a:off x="6011222" y="4929335"/>
            <a:ext cx="871562" cy="307777"/>
          </a:xfrm>
          <a:prstGeom prst="rect">
            <a:avLst/>
          </a:prstGeom>
          <a:solidFill>
            <a:schemeClr val="tx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solidFill>
                  <a:srgbClr val="0000FF"/>
                </a:solidFill>
              </a:rPr>
              <a:t>Uniform</a:t>
            </a:r>
            <a:endParaRPr lang="ja-JP" altLang="en-US" sz="1400" dirty="0">
              <a:solidFill>
                <a:srgbClr val="0000FF"/>
              </a:solidFill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946" y="2358380"/>
            <a:ext cx="17335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946" y="5083223"/>
            <a:ext cx="17335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8597900" cy="719138"/>
          </a:xfrm>
        </p:spPr>
        <p:txBody>
          <a:bodyPr/>
          <a:lstStyle/>
          <a:p>
            <a:r>
              <a:rPr lang="en-US" altLang="ja-JP" sz="3200" dirty="0" smtClean="0"/>
              <a:t>Emittance growth due to component misalignment</a:t>
            </a:r>
            <a:endParaRPr lang="ja-JP" altLang="en-US" sz="3200" dirty="0" smtClean="0"/>
          </a:p>
        </p:txBody>
      </p:sp>
      <p:sp>
        <p:nvSpPr>
          <p:cNvPr id="14339" name="コンテンツ プレースホルダ 2"/>
          <p:cNvSpPr txBox="1">
            <a:spLocks/>
          </p:cNvSpPr>
          <p:nvPr/>
        </p:nvSpPr>
        <p:spPr bwMode="auto">
          <a:xfrm>
            <a:off x="6815138" y="0"/>
            <a:ext cx="23368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cs typeface="Times New Roman" pitchFamily="18" charset="0"/>
              </a:rPr>
              <a:t>Sector Cto5: -10 deg rf phase</a:t>
            </a:r>
            <a:br>
              <a:rPr lang="en-US" altLang="ja-JP" sz="1400">
                <a:cs typeface="Times New Roman" pitchFamily="18" charset="0"/>
              </a:rPr>
            </a:br>
            <a:r>
              <a:rPr lang="en-US" altLang="ja-JP" sz="1400">
                <a:cs typeface="Times New Roman" pitchFamily="18" charset="0"/>
              </a:rPr>
              <a:t>R56 =-0.20</a:t>
            </a:r>
          </a:p>
        </p:txBody>
      </p:sp>
      <p:pic>
        <p:nvPicPr>
          <p:cNvPr id="14340" name="図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2438400"/>
            <a:ext cx="4176712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コンテンツ プレースホルダ 2"/>
          <p:cNvSpPr txBox="1">
            <a:spLocks/>
          </p:cNvSpPr>
          <p:nvPr/>
        </p:nvSpPr>
        <p:spPr>
          <a:xfrm>
            <a:off x="23044" y="981075"/>
            <a:ext cx="9120956" cy="165576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sz="9600" dirty="0">
                <a:latin typeface="Times New Roman"/>
                <a:ea typeface="+mn-ea"/>
                <a:cs typeface="Times New Roman"/>
              </a:rPr>
              <a:t>Simulation results from 100 different </a:t>
            </a:r>
            <a:r>
              <a:rPr lang="en-US" altLang="ja-JP" sz="9600" dirty="0" smtClean="0">
                <a:latin typeface="Times New Roman"/>
                <a:ea typeface="+mn-ea"/>
                <a:cs typeface="Times New Roman"/>
              </a:rPr>
              <a:t>seeds.</a:t>
            </a:r>
            <a:endParaRPr lang="en-US" altLang="ja-JP" sz="9600" dirty="0">
              <a:latin typeface="Times New Roman"/>
              <a:ea typeface="+mn-ea"/>
              <a:cs typeface="Times New Roman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sz="9600" dirty="0">
                <a:latin typeface="Times New Roman"/>
                <a:ea typeface="+mn-ea"/>
                <a:cs typeface="Times New Roman"/>
              </a:rPr>
              <a:t>Misalignment of Quadrupole magnets and Accelerating structure:</a:t>
            </a:r>
          </a:p>
          <a:p>
            <a:pPr marL="800100" lvl="1" indent="-342900" defTabSz="4572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sz="9600" dirty="0">
                <a:solidFill>
                  <a:srgbClr val="FFFF00"/>
                </a:solidFill>
                <a:latin typeface="Symbol" pitchFamily="18" charset="2"/>
                <a:ea typeface="+mn-ea"/>
                <a:cs typeface="Times New Roman"/>
              </a:rPr>
              <a:t>s</a:t>
            </a:r>
            <a:r>
              <a:rPr lang="en-US" altLang="ja-JP" sz="9600" dirty="0">
                <a:solidFill>
                  <a:srgbClr val="FFFF00"/>
                </a:solidFill>
                <a:latin typeface="Times New Roman"/>
                <a:ea typeface="+mn-ea"/>
                <a:cs typeface="Times New Roman"/>
              </a:rPr>
              <a:t> &lt; 0.1 mm: </a:t>
            </a:r>
            <a:r>
              <a:rPr lang="en-US" altLang="ja-JP" sz="8000" dirty="0" err="1" smtClean="0">
                <a:solidFill>
                  <a:srgbClr val="FFFF00"/>
                </a:solidFill>
                <a:latin typeface="Symbol" pitchFamily="18" charset="2"/>
                <a:ea typeface="+mn-ea"/>
                <a:cs typeface="Times New Roman"/>
              </a:rPr>
              <a:t>b</a:t>
            </a:r>
            <a:r>
              <a:rPr lang="en-US" altLang="ja-JP" sz="9600" dirty="0" err="1" smtClean="0">
                <a:solidFill>
                  <a:srgbClr val="FFFF00"/>
                </a:solidFill>
                <a:latin typeface="Symbol" pitchFamily="18" charset="2"/>
                <a:ea typeface="+mn-ea"/>
                <a:cs typeface="Times New Roman"/>
              </a:rPr>
              <a:t>ge</a:t>
            </a:r>
            <a:r>
              <a:rPr lang="en-US" altLang="ja-JP" sz="9600" dirty="0" smtClean="0">
                <a:solidFill>
                  <a:srgbClr val="FFFF00"/>
                </a:solidFill>
                <a:latin typeface="Times New Roman"/>
                <a:ea typeface="+mn-ea"/>
                <a:cs typeface="Times New Roman"/>
              </a:rPr>
              <a:t> 20 </a:t>
            </a:r>
            <a:r>
              <a:rPr lang="en-US" altLang="ja-JP" sz="9600" dirty="0" err="1" smtClean="0">
                <a:solidFill>
                  <a:srgbClr val="FFFF00"/>
                </a:solidFill>
                <a:latin typeface="Times New Roman"/>
                <a:ea typeface="+mn-ea"/>
                <a:cs typeface="Times New Roman"/>
              </a:rPr>
              <a:t>mm·mrad</a:t>
            </a:r>
            <a:r>
              <a:rPr lang="en-US" altLang="ja-JP" sz="9600" dirty="0" smtClean="0">
                <a:solidFill>
                  <a:srgbClr val="FFFF00"/>
                </a:solidFill>
                <a:latin typeface="Times New Roman"/>
                <a:ea typeface="+mn-ea"/>
                <a:cs typeface="Times New Roman"/>
              </a:rPr>
              <a:t> is almost satisfied.</a:t>
            </a:r>
          </a:p>
          <a:p>
            <a:pPr marL="800100" lvl="1" indent="-342900" defTabSz="4572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sz="9600" dirty="0" smtClean="0">
                <a:latin typeface="Symbol" pitchFamily="18" charset="2"/>
                <a:ea typeface="ＭＳ Ｐゴシック" charset="-128"/>
                <a:cs typeface="Times New Roman"/>
              </a:rPr>
              <a:t>s &gt;</a:t>
            </a:r>
            <a:r>
              <a:rPr lang="en-US" altLang="ja-JP" sz="9600" dirty="0" smtClean="0">
                <a:latin typeface="Calibri"/>
                <a:ea typeface="ＭＳ Ｐゴシック" charset="-128"/>
                <a:cs typeface="Times New Roman"/>
              </a:rPr>
              <a:t> </a:t>
            </a:r>
            <a:r>
              <a:rPr lang="en-US" altLang="ja-JP" sz="9600" dirty="0" smtClean="0">
                <a:latin typeface="+mj-lt"/>
                <a:ea typeface="ＭＳ Ｐゴシック" charset="-128"/>
                <a:cs typeface="Times New Roman"/>
              </a:rPr>
              <a:t>0.1 mm: emittance preservation is required by some methods.</a:t>
            </a:r>
            <a:endParaRPr lang="en-US" altLang="ja-JP" sz="7400" dirty="0" smtClean="0">
              <a:latin typeface="Times New Roman"/>
              <a:ea typeface="+mn-ea"/>
              <a:cs typeface="Times New Roman"/>
            </a:endParaRPr>
          </a:p>
          <a:p>
            <a:pPr defTabSz="4572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ja-JP" sz="4800" dirty="0" smtClean="0">
                <a:latin typeface="Times New Roman"/>
                <a:ea typeface="+mn-ea"/>
                <a:cs typeface="Times New Roman"/>
              </a:rPr>
              <a:t> </a:t>
            </a:r>
            <a:endParaRPr lang="en-US" altLang="ja-JP" sz="4800" dirty="0">
              <a:latin typeface="Times New Roman"/>
              <a:ea typeface="+mn-ea"/>
              <a:cs typeface="Times New Roman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ja-JP" dirty="0"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765175" y="5229225"/>
            <a:ext cx="3455988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3" name="テキスト ボックス 3"/>
          <p:cNvSpPr txBox="1">
            <a:spLocks noChangeArrowheads="1"/>
          </p:cNvSpPr>
          <p:nvPr/>
        </p:nvSpPr>
        <p:spPr bwMode="auto">
          <a:xfrm>
            <a:off x="3466306" y="5353942"/>
            <a:ext cx="1924050" cy="4619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u="sng" dirty="0">
                <a:solidFill>
                  <a:srgbClr val="0000FF"/>
                </a:solidFill>
              </a:rPr>
              <a:t>20 </a:t>
            </a:r>
            <a:r>
              <a:rPr lang="en-US" altLang="ja-JP" sz="2400" b="1" u="sng" dirty="0" err="1">
                <a:solidFill>
                  <a:srgbClr val="0000FF"/>
                </a:solidFill>
              </a:rPr>
              <a:t>mm</a:t>
            </a:r>
            <a:r>
              <a:rPr lang="en-US" altLang="ja-JP" sz="2400" b="1" u="sng" dirty="0" err="1">
                <a:solidFill>
                  <a:srgbClr val="0000FF"/>
                </a:solidFill>
                <a:cs typeface="Times New Roman" pitchFamily="18" charset="0"/>
              </a:rPr>
              <a:t>·</a:t>
            </a:r>
            <a:r>
              <a:rPr lang="en-US" altLang="ja-JP" sz="2400" b="1" u="sng" dirty="0" err="1">
                <a:solidFill>
                  <a:srgbClr val="0000FF"/>
                </a:solidFill>
              </a:rPr>
              <a:t>mrad</a:t>
            </a:r>
            <a:endParaRPr lang="ja-JP" altLang="en-US" sz="2400" b="1" u="sng" dirty="0">
              <a:solidFill>
                <a:srgbClr val="0000FF"/>
              </a:solidFill>
            </a:endParaRPr>
          </a:p>
        </p:txBody>
      </p:sp>
      <p:sp>
        <p:nvSpPr>
          <p:cNvPr id="15" name="コンテンツ プレースホルダ 2"/>
          <p:cNvSpPr txBox="1">
            <a:spLocks/>
          </p:cNvSpPr>
          <p:nvPr/>
        </p:nvSpPr>
        <p:spPr>
          <a:xfrm>
            <a:off x="4428331" y="2438399"/>
            <a:ext cx="4608165" cy="2065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/>
          <a:lstStyle/>
          <a:p>
            <a:pPr defTabSz="4572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rgbClr val="FFFF00"/>
                </a:solidFill>
                <a:latin typeface="Times New Roman"/>
                <a:ea typeface="+mn-ea"/>
                <a:cs typeface="Times New Roman"/>
              </a:rPr>
              <a:t>&lt;Emittance growth&gt;</a:t>
            </a:r>
          </a:p>
          <a:p>
            <a:pPr defTabSz="4572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FF00"/>
                </a:solidFill>
                <a:latin typeface="Times New Roman"/>
                <a:ea typeface="+mn-ea"/>
                <a:cs typeface="Times New Roman"/>
              </a:rPr>
              <a:t>・</a:t>
            </a:r>
            <a:r>
              <a:rPr lang="en-US" altLang="ja-JP" dirty="0">
                <a:solidFill>
                  <a:srgbClr val="FFFF00"/>
                </a:solidFill>
                <a:latin typeface="Times New Roman"/>
                <a:ea typeface="+mn-ea"/>
                <a:cs typeface="Times New Roman"/>
              </a:rPr>
              <a:t>quadratic curve as a function of misalignment</a:t>
            </a:r>
          </a:p>
          <a:p>
            <a:pPr defTabSz="4572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ja-JP" altLang="en-US" dirty="0" smtClean="0">
                <a:solidFill>
                  <a:srgbClr val="FFFF00"/>
                </a:solidFill>
                <a:latin typeface="Times New Roman"/>
                <a:ea typeface="+mn-ea"/>
                <a:cs typeface="Times New Roman"/>
              </a:rPr>
              <a:t>・</a:t>
            </a:r>
            <a:r>
              <a:rPr lang="en-US" altLang="ja-JP" dirty="0" smtClean="0">
                <a:solidFill>
                  <a:srgbClr val="FFFF00"/>
                </a:solidFill>
                <a:latin typeface="Times New Roman"/>
                <a:ea typeface="+mn-ea"/>
                <a:cs typeface="Times New Roman"/>
              </a:rPr>
              <a:t>final emittance depends </a:t>
            </a:r>
            <a:r>
              <a:rPr lang="en-US" altLang="ja-JP" dirty="0">
                <a:solidFill>
                  <a:srgbClr val="FFFF00"/>
                </a:solidFill>
                <a:latin typeface="Times New Roman"/>
                <a:ea typeface="+mn-ea"/>
                <a:cs typeface="Times New Roman"/>
              </a:rPr>
              <a:t>on error </a:t>
            </a:r>
            <a:r>
              <a:rPr lang="en-US" altLang="ja-JP" dirty="0" smtClean="0">
                <a:solidFill>
                  <a:srgbClr val="FFFF00"/>
                </a:solidFill>
                <a:latin typeface="Times New Roman"/>
                <a:ea typeface="+mn-ea"/>
                <a:cs typeface="Times New Roman"/>
              </a:rPr>
              <a:t>seed</a:t>
            </a:r>
            <a:endParaRPr lang="en-US" altLang="ja-JP" dirty="0">
              <a:solidFill>
                <a:srgbClr val="FFFF00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45" name="テキスト ボックス 1"/>
          <p:cNvSpPr txBox="1">
            <a:spLocks noChangeArrowheads="1"/>
          </p:cNvSpPr>
          <p:nvPr/>
        </p:nvSpPr>
        <p:spPr bwMode="auto">
          <a:xfrm rot="-5400000">
            <a:off x="-2088195" y="4172087"/>
            <a:ext cx="4590778" cy="3683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solidFill>
                  <a:schemeClr val="bg1"/>
                </a:solidFill>
              </a:rPr>
              <a:t>Norm. </a:t>
            </a:r>
            <a:r>
              <a:rPr lang="en-US" altLang="ja-JP" sz="1800" b="1" dirty="0" smtClean="0">
                <a:solidFill>
                  <a:schemeClr val="bg1"/>
                </a:solidFill>
              </a:rPr>
              <a:t>projected rms emittance (mm</a:t>
            </a:r>
            <a:r>
              <a:rPr lang="en-US" altLang="ja-JP" sz="1800" b="1" dirty="0" smtClean="0">
                <a:solidFill>
                  <a:schemeClr val="bg1"/>
                </a:solidFill>
                <a:sym typeface="Symbol" pitchFamily="18" charset="2"/>
              </a:rPr>
              <a:t></a:t>
            </a:r>
            <a:r>
              <a:rPr lang="en-US" altLang="ja-JP" sz="1800" b="1" dirty="0" smtClean="0">
                <a:solidFill>
                  <a:schemeClr val="bg1"/>
                </a:solidFill>
              </a:rPr>
              <a:t>mrad)</a:t>
            </a:r>
            <a:endParaRPr lang="ja-JP" altLang="en-US" sz="1800" b="1" dirty="0">
              <a:solidFill>
                <a:schemeClr val="bg1"/>
              </a:solidFill>
            </a:endParaRPr>
          </a:p>
        </p:txBody>
      </p:sp>
      <p:sp>
        <p:nvSpPr>
          <p:cNvPr id="14346" name="テキスト ボックス 1"/>
          <p:cNvSpPr txBox="1">
            <a:spLocks noChangeArrowheads="1"/>
          </p:cNvSpPr>
          <p:nvPr/>
        </p:nvSpPr>
        <p:spPr bwMode="auto">
          <a:xfrm>
            <a:off x="395288" y="6311900"/>
            <a:ext cx="3970337" cy="3349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>
                <a:solidFill>
                  <a:schemeClr val="bg1"/>
                </a:solidFill>
              </a:rPr>
              <a:t>Misalignment </a:t>
            </a:r>
            <a:r>
              <a:rPr lang="en-US" altLang="ja-JP" sz="1800" b="1">
                <a:solidFill>
                  <a:schemeClr val="bg1"/>
                </a:solidFill>
                <a:latin typeface="Symbol" pitchFamily="18" charset="2"/>
              </a:rPr>
              <a:t>s</a:t>
            </a:r>
            <a:r>
              <a:rPr lang="en-US" altLang="ja-JP" sz="1800" b="1">
                <a:solidFill>
                  <a:schemeClr val="bg1"/>
                </a:solidFill>
              </a:rPr>
              <a:t> (mm)</a:t>
            </a:r>
            <a:endParaRPr lang="ja-JP" altLang="en-US" sz="1800" b="1">
              <a:solidFill>
                <a:schemeClr val="bg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495205" y="4581128"/>
            <a:ext cx="3469283" cy="2092881"/>
          </a:xfrm>
          <a:prstGeom prst="rect">
            <a:avLst/>
          </a:prstGeom>
          <a:solidFill>
            <a:schemeClr val="tx1"/>
          </a:solidFill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altLang="ja-JP" sz="1800" b="1" u="sng" dirty="0" smtClean="0">
                <a:solidFill>
                  <a:schemeClr val="bg1"/>
                </a:solidFill>
              </a:rPr>
              <a:t>Simulation</a:t>
            </a:r>
          </a:p>
          <a:p>
            <a:r>
              <a:rPr lang="en-GB" altLang="ja-JP" sz="1600" dirty="0" smtClean="0">
                <a:solidFill>
                  <a:schemeClr val="bg1"/>
                </a:solidFill>
              </a:rPr>
              <a:t>SAD </a:t>
            </a:r>
            <a:r>
              <a:rPr lang="en-GB" altLang="ja-JP" sz="1600" dirty="0">
                <a:solidFill>
                  <a:schemeClr val="bg1"/>
                </a:solidFill>
              </a:rPr>
              <a:t>code, Elegant</a:t>
            </a:r>
          </a:p>
          <a:p>
            <a:r>
              <a:rPr lang="en-GB" altLang="ja-JP" sz="1600" dirty="0">
                <a:solidFill>
                  <a:schemeClr val="bg1"/>
                </a:solidFill>
              </a:rPr>
              <a:t>Initial bunch charge: 5 nC</a:t>
            </a:r>
          </a:p>
          <a:p>
            <a:r>
              <a:rPr lang="en-GB" altLang="ja-JP" sz="1600" dirty="0">
                <a:solidFill>
                  <a:schemeClr val="bg1"/>
                </a:solidFill>
              </a:rPr>
              <a:t>Initial emittance: 6 </a:t>
            </a:r>
            <a:r>
              <a:rPr lang="en-GB" altLang="ja-JP" sz="1600" dirty="0" smtClean="0">
                <a:solidFill>
                  <a:schemeClr val="bg1"/>
                </a:solidFill>
              </a:rPr>
              <a:t>mm</a:t>
            </a:r>
            <a:r>
              <a:rPr lang="en-GB" altLang="ja-JP" sz="1600" dirty="0" smtClean="0">
                <a:solidFill>
                  <a:schemeClr val="bg1"/>
                </a:solidFill>
                <a:sym typeface="Symbol"/>
              </a:rPr>
              <a:t></a:t>
            </a:r>
            <a:r>
              <a:rPr lang="en-GB" altLang="ja-JP" sz="1600" dirty="0" smtClean="0">
                <a:solidFill>
                  <a:schemeClr val="bg1"/>
                </a:solidFill>
              </a:rPr>
              <a:t>mrad</a:t>
            </a:r>
            <a:endParaRPr lang="en-GB" altLang="ja-JP" sz="1600" dirty="0">
              <a:solidFill>
                <a:schemeClr val="bg1"/>
              </a:solidFill>
            </a:endParaRPr>
          </a:p>
          <a:p>
            <a:r>
              <a:rPr lang="en-GB" altLang="ja-JP" sz="1600" dirty="0">
                <a:solidFill>
                  <a:schemeClr val="bg1"/>
                </a:solidFill>
              </a:rPr>
              <a:t>Initial bunch length: 10 ps (FWHM)</a:t>
            </a:r>
          </a:p>
          <a:p>
            <a:r>
              <a:rPr lang="en-GB" altLang="ja-JP" sz="1600" dirty="0">
                <a:solidFill>
                  <a:schemeClr val="bg1"/>
                </a:solidFill>
              </a:rPr>
              <a:t>Initial energy spread : 0.4%</a:t>
            </a:r>
          </a:p>
          <a:p>
            <a:r>
              <a:rPr lang="en-GB" altLang="ja-JP" sz="1600" dirty="0">
                <a:solidFill>
                  <a:schemeClr val="bg1"/>
                </a:solidFill>
              </a:rPr>
              <a:t>Initial beam energy: 20 MeV</a:t>
            </a:r>
          </a:p>
          <a:p>
            <a:r>
              <a:rPr lang="en-GB" altLang="ja-JP" sz="1600" dirty="0">
                <a:solidFill>
                  <a:schemeClr val="bg1"/>
                </a:solidFill>
              </a:rPr>
              <a:t>Uniform longitudinal beam </a:t>
            </a:r>
            <a:r>
              <a:rPr lang="en-GB" altLang="ja-JP" sz="1600" dirty="0" smtClean="0">
                <a:solidFill>
                  <a:schemeClr val="bg1"/>
                </a:solidFill>
              </a:rPr>
              <a:t>distribution</a:t>
            </a:r>
            <a:endParaRPr lang="en-GB" altLang="ja-JP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794" y="3356992"/>
            <a:ext cx="6768678" cy="229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0" name="タイトル 1"/>
          <p:cNvSpPr>
            <a:spLocks noGrp="1"/>
          </p:cNvSpPr>
          <p:nvPr>
            <p:ph type="title"/>
          </p:nvPr>
        </p:nvSpPr>
        <p:spPr>
          <a:xfrm>
            <a:off x="490538" y="463897"/>
            <a:ext cx="8229600" cy="804863"/>
          </a:xfrm>
        </p:spPr>
        <p:txBody>
          <a:bodyPr/>
          <a:lstStyle/>
          <a:p>
            <a:r>
              <a:rPr lang="en-US" altLang="ja-JP" sz="3200" dirty="0" smtClean="0"/>
              <a:t>Offset injection for emittance preservation</a:t>
            </a:r>
            <a:endParaRPr lang="ja-JP" altLang="en-US" sz="3200" dirty="0" smtClean="0"/>
          </a:p>
        </p:txBody>
      </p:sp>
      <p:sp>
        <p:nvSpPr>
          <p:cNvPr id="17411" name="コンテンツ プレースホルダ 2"/>
          <p:cNvSpPr txBox="1">
            <a:spLocks/>
          </p:cNvSpPr>
          <p:nvPr/>
        </p:nvSpPr>
        <p:spPr bwMode="auto">
          <a:xfrm>
            <a:off x="360684" y="1196752"/>
            <a:ext cx="845978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r>
              <a:rPr lang="en-US" altLang="ja-JP" sz="2400" dirty="0"/>
              <a:t>Low emittance </a:t>
            </a:r>
            <a:r>
              <a:rPr lang="en-US" altLang="ja-JP" sz="2400" dirty="0" smtClean="0"/>
              <a:t>e- beam transport </a:t>
            </a:r>
            <a:r>
              <a:rPr lang="en-US" altLang="ja-JP" sz="2400" dirty="0">
                <a:solidFill>
                  <a:srgbClr val="FFFF00"/>
                </a:solidFill>
              </a:rPr>
              <a:t>w/o damping </a:t>
            </a:r>
            <a:r>
              <a:rPr lang="en-US" altLang="ja-JP" sz="2400" dirty="0" smtClean="0">
                <a:solidFill>
                  <a:srgbClr val="FFFF00"/>
                </a:solidFill>
              </a:rPr>
              <a:t>ring</a:t>
            </a:r>
            <a:endParaRPr lang="en-US" altLang="ja-JP" sz="2400" dirty="0">
              <a:solidFill>
                <a:srgbClr val="FFFF00"/>
              </a:solidFill>
            </a:endParaRPr>
          </a:p>
          <a:p>
            <a:r>
              <a:rPr lang="en-US" altLang="ja-JP" sz="2400" dirty="0"/>
              <a:t>Emittance preservation is key issue for e- beam</a:t>
            </a:r>
            <a:r>
              <a:rPr lang="en-US" altLang="ja-JP" sz="2400" dirty="0" smtClean="0"/>
              <a:t>.</a:t>
            </a:r>
            <a:endParaRPr lang="en-US" altLang="ja-JP" sz="2400" dirty="0"/>
          </a:p>
          <a:p>
            <a:pPr eaLnBrk="1" hangingPunct="1"/>
            <a:r>
              <a:rPr lang="en-US" altLang="ja-JP" sz="2400" dirty="0" smtClean="0">
                <a:cs typeface="Times New Roman" pitchFamily="18" charset="0"/>
              </a:rPr>
              <a:t>Offset </a:t>
            </a:r>
            <a:r>
              <a:rPr lang="en-US" altLang="ja-JP" sz="2400" dirty="0">
                <a:cs typeface="Times New Roman" pitchFamily="18" charset="0"/>
              </a:rPr>
              <a:t>injection: intentional change of misalignment seed. </a:t>
            </a:r>
          </a:p>
          <a:p>
            <a:pPr eaLnBrk="1" hangingPunct="1"/>
            <a:r>
              <a:rPr lang="en-US" altLang="ja-JP" sz="2400" dirty="0">
                <a:cs typeface="Times New Roman" pitchFamily="18" charset="0"/>
              </a:rPr>
              <a:t>Control the steering magnet at the beginning of Sector C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217809" y="5434439"/>
            <a:ext cx="2355850" cy="865188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b="1" dirty="0">
                <a:solidFill>
                  <a:srgbClr val="FFFF00"/>
                </a:solidFill>
              </a:rPr>
              <a:t>Bunch compression</a:t>
            </a:r>
            <a:endParaRPr lang="ja-JP" altLang="en-US" b="1" dirty="0">
              <a:solidFill>
                <a:srgbClr val="FFFF00"/>
              </a:solidFill>
            </a:endParaRPr>
          </a:p>
        </p:txBody>
      </p:sp>
      <p:cxnSp>
        <p:nvCxnSpPr>
          <p:cNvPr id="10" name="直線矢印コネクタ 9"/>
          <p:cNvCxnSpPr>
            <a:stCxn id="9" idx="0"/>
          </p:cNvCxnSpPr>
          <p:nvPr/>
        </p:nvCxnSpPr>
        <p:spPr>
          <a:xfrm flipV="1">
            <a:off x="1395734" y="4355411"/>
            <a:ext cx="765845" cy="107902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角丸四角形 10"/>
          <p:cNvSpPr/>
          <p:nvPr/>
        </p:nvSpPr>
        <p:spPr>
          <a:xfrm>
            <a:off x="3097683" y="5672464"/>
            <a:ext cx="2355850" cy="865187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b="1" dirty="0">
                <a:solidFill>
                  <a:schemeClr val="tx2"/>
                </a:solidFill>
              </a:rPr>
              <a:t>Offset injection</a:t>
            </a:r>
            <a:endParaRPr lang="ja-JP" altLang="en-US" b="1" dirty="0">
              <a:solidFill>
                <a:schemeClr val="tx2"/>
              </a:solidFill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 flipV="1">
            <a:off x="2953667" y="5075491"/>
            <a:ext cx="419524" cy="602851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/>
          <p:cNvSpPr>
            <a:spLocks noGrp="1"/>
          </p:cNvSpPr>
          <p:nvPr>
            <p:ph type="title"/>
          </p:nvPr>
        </p:nvSpPr>
        <p:spPr>
          <a:xfrm>
            <a:off x="395288" y="319088"/>
            <a:ext cx="8229600" cy="806450"/>
          </a:xfrm>
        </p:spPr>
        <p:txBody>
          <a:bodyPr/>
          <a:lstStyle/>
          <a:p>
            <a:r>
              <a:rPr lang="en-US" altLang="ja-JP" sz="3200" smtClean="0"/>
              <a:t>Offset injection (simulation)</a:t>
            </a:r>
            <a:endParaRPr lang="ja-JP" altLang="en-US" sz="3200" smtClean="0"/>
          </a:p>
        </p:txBody>
      </p:sp>
      <p:sp>
        <p:nvSpPr>
          <p:cNvPr id="18435" name="コンテンツ プレースホルダ 2"/>
          <p:cNvSpPr txBox="1">
            <a:spLocks/>
          </p:cNvSpPr>
          <p:nvPr/>
        </p:nvSpPr>
        <p:spPr bwMode="auto">
          <a:xfrm>
            <a:off x="6815138" y="0"/>
            <a:ext cx="23368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cs typeface="Times New Roman" pitchFamily="18" charset="0"/>
              </a:rPr>
              <a:t>Sector Cto5: -10 deg rf phase</a:t>
            </a:r>
            <a:br>
              <a:rPr lang="en-US" altLang="ja-JP" sz="1400">
                <a:cs typeface="Times New Roman" pitchFamily="18" charset="0"/>
              </a:rPr>
            </a:br>
            <a:r>
              <a:rPr lang="en-US" altLang="ja-JP" sz="1400">
                <a:cs typeface="Times New Roman" pitchFamily="18" charset="0"/>
              </a:rPr>
              <a:t>R56 =-0.20</a:t>
            </a:r>
          </a:p>
        </p:txBody>
      </p:sp>
      <p:pic>
        <p:nvPicPr>
          <p:cNvPr id="1843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116013"/>
            <a:ext cx="4611687" cy="426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コンテンツ プレースホルダ 2"/>
          <p:cNvSpPr txBox="1">
            <a:spLocks/>
          </p:cNvSpPr>
          <p:nvPr/>
        </p:nvSpPr>
        <p:spPr bwMode="auto">
          <a:xfrm>
            <a:off x="1588" y="5589588"/>
            <a:ext cx="91424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400" dirty="0">
                <a:cs typeface="Times New Roman" pitchFamily="18" charset="0"/>
              </a:rPr>
              <a:t>Kick angle is relatively small.</a:t>
            </a:r>
          </a:p>
          <a:p>
            <a:pPr eaLnBrk="1" hangingPunct="1"/>
            <a:r>
              <a:rPr lang="en-US" altLang="ja-JP" sz="2400" dirty="0">
                <a:cs typeface="Times New Roman" pitchFamily="18" charset="0"/>
              </a:rPr>
              <a:t>Need a high-precision and stable orbit control.</a:t>
            </a:r>
          </a:p>
        </p:txBody>
      </p:sp>
      <p:pic>
        <p:nvPicPr>
          <p:cNvPr id="18438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063625"/>
            <a:ext cx="4437062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コネクタ 2"/>
          <p:cNvCxnSpPr/>
          <p:nvPr/>
        </p:nvCxnSpPr>
        <p:spPr>
          <a:xfrm>
            <a:off x="760413" y="3068638"/>
            <a:ext cx="2057400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2817813" y="3021228"/>
            <a:ext cx="0" cy="1802971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62000"/>
          </a:xfrm>
        </p:spPr>
        <p:txBody>
          <a:bodyPr/>
          <a:lstStyle/>
          <a:p>
            <a:r>
              <a:rPr lang="en-US" altLang="ja-JP" dirty="0" smtClean="0"/>
              <a:t>Emittance w/ bunch charge fluctuation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76BE7C-F35E-4502-9C71-A052E88842E9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  <p:pic>
        <p:nvPicPr>
          <p:cNvPr id="5" name="コンテンツ プレースホルダー 4" descr="horizontal_emittance_vs_charge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165220"/>
            <a:ext cx="5400600" cy="3678173"/>
          </a:xfrm>
          <a:prstGeom prst="rect">
            <a:avLst/>
          </a:prstGeom>
        </p:spPr>
      </p:pic>
      <p:sp>
        <p:nvSpPr>
          <p:cNvPr id="6" name="コンテンツ プレースホルダ 2"/>
          <p:cNvSpPr txBox="1">
            <a:spLocks/>
          </p:cNvSpPr>
          <p:nvPr/>
        </p:nvSpPr>
        <p:spPr bwMode="auto">
          <a:xfrm>
            <a:off x="28308" y="980728"/>
            <a:ext cx="914241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 smtClean="0">
                <a:cs typeface="Times New Roman" pitchFamily="18" charset="0"/>
              </a:rPr>
              <a:t>Emittance simulation w/ 10 misalignment seeds (accelerating structure).</a:t>
            </a:r>
          </a:p>
          <a:p>
            <a:pPr eaLnBrk="1" hangingPunct="1"/>
            <a:r>
              <a:rPr lang="en-US" altLang="ja-JP" sz="2000" dirty="0" err="1" smtClean="0">
                <a:cs typeface="Times New Roman" pitchFamily="18" charset="0"/>
              </a:rPr>
              <a:t>SectorC</a:t>
            </a:r>
            <a:r>
              <a:rPr lang="en-US" altLang="ja-JP" sz="2000" dirty="0" smtClean="0">
                <a:cs typeface="Times New Roman" pitchFamily="18" charset="0"/>
              </a:rPr>
              <a:t> to Sector5 (Linac end)</a:t>
            </a:r>
          </a:p>
          <a:p>
            <a:pPr eaLnBrk="1" hangingPunct="1"/>
            <a:r>
              <a:rPr lang="en-US" altLang="ja-JP" sz="2000" dirty="0" smtClean="0">
                <a:cs typeface="Times New Roman" pitchFamily="18" charset="0"/>
              </a:rPr>
              <a:t>Assuming 5 nC, initial emittance of 10 </a:t>
            </a:r>
            <a:r>
              <a:rPr lang="en-US" altLang="ja-JP" sz="2000" dirty="0" smtClean="0"/>
              <a:t>mm</a:t>
            </a:r>
            <a:r>
              <a:rPr lang="en-US" altLang="ja-JP" sz="2000" dirty="0">
                <a:sym typeface="Symbol"/>
              </a:rPr>
              <a:t></a:t>
            </a:r>
            <a:r>
              <a:rPr lang="en-US" altLang="ja-JP" sz="2000" dirty="0"/>
              <a:t>mrad </a:t>
            </a:r>
            <a:r>
              <a:rPr lang="en-US" altLang="ja-JP" sz="2000" dirty="0" smtClean="0"/>
              <a:t>(</a:t>
            </a:r>
            <a:r>
              <a:rPr lang="en-US" altLang="ja-JP" sz="2000" dirty="0" err="1" smtClean="0"/>
              <a:t>SectorC</a:t>
            </a:r>
            <a:r>
              <a:rPr lang="en-US" altLang="ja-JP" sz="2000" dirty="0" smtClean="0"/>
              <a:t>)</a:t>
            </a:r>
          </a:p>
          <a:p>
            <a:pPr eaLnBrk="1" hangingPunct="1"/>
            <a:r>
              <a:rPr lang="en-US" altLang="ja-JP" sz="2000" dirty="0" smtClean="0"/>
              <a:t>When bunch charge increases by 10%, emittance increases by 6.5%.</a:t>
            </a:r>
          </a:p>
          <a:p>
            <a:pPr eaLnBrk="1" hangingPunct="1"/>
            <a:r>
              <a:rPr lang="en-US" altLang="ja-JP" sz="2000" dirty="0" smtClean="0"/>
              <a:t>Try simulations w/ measured component misalignment, dynamic beam line movement, energy jitter.</a:t>
            </a:r>
          </a:p>
          <a:p>
            <a:pPr eaLnBrk="1" hangingPunct="1"/>
            <a:endParaRPr lang="en-US" altLang="ja-JP" sz="2000" dirty="0" smtClean="0"/>
          </a:p>
          <a:p>
            <a:pPr eaLnBrk="1" hangingPunct="1"/>
            <a:endParaRPr lang="en-US" altLang="ja-JP" sz="2000" dirty="0">
              <a:cs typeface="Times New Roman" pitchFamily="18" charset="0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 flipV="1">
            <a:off x="2460908" y="5206340"/>
            <a:ext cx="4032448" cy="72008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2427000" y="4804772"/>
            <a:ext cx="4032448" cy="72008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V="1">
            <a:off x="6565364" y="4797152"/>
            <a:ext cx="0" cy="401568"/>
          </a:xfrm>
          <a:prstGeom prst="straightConnector1">
            <a:avLst/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4469512" y="6165304"/>
            <a:ext cx="1686664" cy="0"/>
          </a:xfrm>
          <a:prstGeom prst="straightConnector1">
            <a:avLst/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3"/>
          <p:cNvSpPr txBox="1">
            <a:spLocks noChangeArrowheads="1"/>
          </p:cNvSpPr>
          <p:nvPr/>
        </p:nvSpPr>
        <p:spPr bwMode="auto">
          <a:xfrm>
            <a:off x="6228184" y="5877272"/>
            <a:ext cx="1512168" cy="33855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 smtClean="0">
                <a:solidFill>
                  <a:srgbClr val="0000FF"/>
                </a:solidFill>
              </a:rPr>
              <a:t>5 nC =&gt; 5.5 nC</a:t>
            </a:r>
            <a:endParaRPr lang="ja-JP" altLang="en-US" sz="1600" dirty="0">
              <a:solidFill>
                <a:srgbClr val="0000FF"/>
              </a:solidFill>
            </a:endParaRPr>
          </a:p>
        </p:txBody>
      </p:sp>
      <p:sp>
        <p:nvSpPr>
          <p:cNvPr id="17" name="テキスト ボックス 3"/>
          <p:cNvSpPr txBox="1">
            <a:spLocks noChangeArrowheads="1"/>
          </p:cNvSpPr>
          <p:nvPr/>
        </p:nvSpPr>
        <p:spPr bwMode="auto">
          <a:xfrm>
            <a:off x="6732240" y="4797152"/>
            <a:ext cx="2160240" cy="33855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 smtClean="0">
                <a:solidFill>
                  <a:srgbClr val="0000FF"/>
                </a:solidFill>
              </a:rPr>
              <a:t>12.4 =&gt; 13.2 </a:t>
            </a:r>
            <a:r>
              <a:rPr lang="en-US" altLang="ja-JP" sz="1600" dirty="0">
                <a:solidFill>
                  <a:srgbClr val="0000FF"/>
                </a:solidFill>
              </a:rPr>
              <a:t>mm</a:t>
            </a:r>
            <a:r>
              <a:rPr lang="en-US" altLang="ja-JP" sz="1600" dirty="0">
                <a:solidFill>
                  <a:srgbClr val="0000FF"/>
                </a:solidFill>
                <a:sym typeface="Symbol"/>
              </a:rPr>
              <a:t></a:t>
            </a:r>
            <a:r>
              <a:rPr lang="en-US" altLang="ja-JP" sz="1600" dirty="0">
                <a:solidFill>
                  <a:srgbClr val="0000FF"/>
                </a:solidFill>
              </a:rPr>
              <a:t>mrad</a:t>
            </a:r>
            <a:r>
              <a:rPr lang="en-US" altLang="ja-JP" sz="1600" dirty="0" smtClean="0">
                <a:solidFill>
                  <a:srgbClr val="0000FF"/>
                </a:solidFill>
              </a:rPr>
              <a:t> </a:t>
            </a:r>
            <a:endParaRPr lang="ja-JP" alt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1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スライド 2 - &amp;quot;Contents&amp;quot;&quot;/&gt;&lt;property id=&quot;20307&quot; value=&quot;447&quot;/&gt;&lt;/object&gt;&lt;object type=&quot;3&quot; unique_id=&quot;10007&quot;&gt;&lt;property id=&quot;20148&quot; value=&quot;5&quot;/&gt;&lt;property id=&quot;20300&quot; value=&quot;スライド 5 - &amp;quot;e- Linac Beam Parameters&amp;quot;&quot;/&gt;&lt;property id=&quot;20307&quot; value=&quot;424&quot;/&gt;&lt;/object&gt;&lt;object type=&quot;3&quot; unique_id=&quot;10009&quot;&gt;&lt;property id=&quot;20148&quot; value=&quot;5&quot;/&gt;&lt;property id=&quot;20300&quot; value=&quot;スライド 8 - &amp;quot;Uniform shape of longitudinal beam distribution&amp;quot;&quot;/&gt;&lt;property id=&quot;20307&quot; value=&quot;426&quot;/&gt;&lt;/object&gt;&lt;object type=&quot;3&quot; unique_id=&quot;10010&quot;&gt;&lt;property id=&quot;20148&quot; value=&quot;5&quot;/&gt;&lt;property id=&quot;20300&quot; value=&quot;スライド 9 - &amp;quot;Energy spread simulation &amp;quot;&quot;/&gt;&lt;property id=&quot;20307&quot; value=&quot;427&quot;/&gt;&lt;/object&gt;&lt;object type=&quot;3&quot; unique_id=&quot;10012&quot;&gt;&lt;property id=&quot;20148&quot; value=&quot;5&quot;/&gt;&lt;property id=&quot;20300&quot; value=&quot;スライド 11 - &amp;quot;Low emittance electron&amp;quot;&quot;/&gt;&lt;property id=&quot;20307&quot; value=&quot;429&quot;/&gt;&lt;/object&gt;&lt;object type=&quot;3&quot; unique_id=&quot;10013&quot;&gt;&lt;property id=&quot;20148&quot; value=&quot;5&quot;/&gt;&lt;property id=&quot;20300&quot; value=&quot;スライド 13 - &amp;quot;Bunch compression at J-ARC&amp;quot;&quot;/&gt;&lt;property id=&quot;20307&quot; value=&quot;430&quot;/&gt;&lt;/object&gt;&lt;object type=&quot;3&quot; unique_id=&quot;10014&quot;&gt;&lt;property id=&quot;20148&quot; value=&quot;5&quot;/&gt;&lt;property id=&quot;20300&quot; value=&quot;スライド 12 - &amp;quot;Emittance growth due to component misalignment&amp;quot;&quot;/&gt;&lt;property id=&quot;20307&quot; value=&quot;431&quot;/&gt;&lt;/object&gt;&lt;object type=&quot;3&quot; unique_id=&quot;10015&quot;&gt;&lt;property id=&quot;20148&quot; value=&quot;5&quot;/&gt;&lt;property id=&quot;20300&quot; value=&quot;スライド 14 - &amp;quot;Emittance (misalignment s = 0.3 mm)&amp;quot;&quot;/&gt;&lt;property id=&quot;20307&quot; value=&quot;432&quot;/&gt;&lt;/object&gt;&lt;object type=&quot;3&quot; unique_id=&quot;10016&quot;&gt;&lt;property id=&quot;20148&quot; value=&quot;5&quot;/&gt;&lt;property id=&quot;20300&quot; value=&quot;スライド 15 - &amp;quot;Offset injection for emittance preservation&amp;quot;&quot;/&gt;&lt;property id=&quot;20307&quot; value=&quot;433&quot;/&gt;&lt;/object&gt;&lt;object type=&quot;3&quot; unique_id=&quot;10017&quot;&gt;&lt;property id=&quot;20148&quot; value=&quot;5&quot;/&gt;&lt;property id=&quot;20300&quot; value=&quot;スライド 16 - &amp;quot;Offset injection (simulation)&amp;quot;&quot;/&gt;&lt;property id=&quot;20307&quot; value=&quot;434&quot;/&gt;&lt;/object&gt;&lt;object type=&quot;3&quot; unique_id=&quot;10019&quot;&gt;&lt;property id=&quot;20148&quot; value=&quot;5&quot;/&gt;&lt;property id=&quot;20300&quot; value=&quot;スライド 17 - &amp;quot;Low emittance electron issue&amp;quot;&quot;/&gt;&lt;property id=&quot;20307&quot; value=&quot;436&quot;/&gt;&lt;/object&gt;&lt;object type=&quot;3&quot; unique_id=&quot;10152&quot;&gt;&lt;property id=&quot;20148&quot; value=&quot;5&quot;/&gt;&lt;property id=&quot;20300&quot; value=&quot;スライド 6 - &amp;quot;e+ Linac Beam Parameters&amp;quot;&quot;/&gt;&lt;property id=&quot;20307&quot; value=&quot;448&quot;/&gt;&lt;/object&gt;&lt;object type=&quot;3&quot; unique_id=&quot;10247&quot;&gt;&lt;property id=&quot;20148&quot; value=&quot;5&quot;/&gt;&lt;property id=&quot;20300&quot; value=&quot;スライド 4 - &amp;quot;Injector Upgrade Items&amp;quot;&quot;/&gt;&lt;property id=&quot;20307&quot; value=&quot;457&quot;/&gt;&lt;/object&gt;&lt;object type=&quot;3&quot; unique_id=&quot;10773&quot;&gt;&lt;property id=&quot;20148&quot; value=&quot;5&quot;/&gt;&lt;property id=&quot;20300&quot; value=&quot;スライド 20 - &amp;quot;Simultaneous Top-up Operation for three rings&amp;quot;&quot;/&gt;&lt;property id=&quot;20307&quot; value=&quot;479&quot;/&gt;&lt;/object&gt;&lt;object type=&quot;3&quot; unique_id=&quot;10774&quot;&gt;&lt;property id=&quot;20148&quot; value=&quot;5&quot;/&gt;&lt;property id=&quot;20300&quot; value=&quot;スライド 21 - &amp;quot;PF-AR injection: 20 min., twice daily&amp;quot;&quot;/&gt;&lt;property id=&quot;20307&quot; value=&quot;480&quot;/&gt;&lt;/object&gt;&lt;object type=&quot;3&quot; unique_id=&quot;10775&quot;&gt;&lt;property id=&quot;20148&quot; value=&quot;5&quot;/&gt;&lt;property id=&quot;20300&quot; value=&quot;スライド 22 - &amp;quot;Simultaneous top-up including PF-AR injection&amp;quot;&quot;/&gt;&lt;property id=&quot;20307&quot; value=&quot;481&quot;/&gt;&lt;/object&gt;&lt;object type=&quot;3&quot; unique_id=&quot;11174&quot;&gt;&lt;property id=&quot;20148&quot; value=&quot;5&quot;/&gt;&lt;property id=&quot;20300&quot; value=&quot;スライド 49 - &amp;quot;Issues&amp;quot;&quot;/&gt;&lt;property id=&quot;20307&quot; value=&quot;486&quot;/&gt;&lt;/object&gt;&lt;object type=&quot;3&quot; unique_id=&quot;17688&quot;&gt;&lt;property id=&quot;20148&quot; value=&quot;5&quot;/&gt;&lt;property id=&quot;20300&quot; value=&quot;スライド 26 - &amp;quot;Schedule&amp;quot;&quot;/&gt;&lt;property id=&quot;20307&quot; value=&quot;489&quot;/&gt;&lt;/object&gt;&lt;object type=&quot;3&quot; unique_id=&quot;17689&quot;&gt;&lt;property id=&quot;20148&quot; value=&quot;5&quot;/&gt;&lt;property id=&quot;20300&quot; value=&quot;スライド 23 - &amp;quot;Simultaneous top-up for 4 rings&amp;quot;&quot;/&gt;&lt;property id=&quot;20307&quot; value=&quot;496&quot;/&gt;&lt;/object&gt;&lt;object type=&quot;3&quot; unique_id=&quot;17690&quot;&gt;&lt;property id=&quot;20148&quot; value=&quot;5&quot;/&gt;&lt;property id=&quot;20300&quot; value=&quot;スライド 27 - &amp;quot;Schedule (cont’d)&amp;quot;&quot;/&gt;&lt;property id=&quot;20307&quot; value=&quot;491&quot;/&gt;&lt;/object&gt;&lt;object type=&quot;3&quot; unique_id=&quot;17696&quot;&gt;&lt;property id=&quot;20148&quot; value=&quot;5&quot;/&gt;&lt;property id=&quot;20300&quot; value=&quot;スライド 50 - &amp;quot;Issues (cont’d)&amp;quot;&quot;/&gt;&lt;property id=&quot;20307&quot; value=&quot;503&quot;/&gt;&lt;/object&gt;&lt;object type=&quot;3&quot; unique_id=&quot;17701&quot;&gt;&lt;property id=&quot;20148&quot; value=&quot;5&quot;/&gt;&lt;property id=&quot;20300&quot; value=&quot;スライド 24 - &amp;quot;Energy Profile along Injector&amp;quot;&quot;/&gt;&lt;property id=&quot;20307&quot; value=&quot;504&quot;/&gt;&lt;/object&gt;&lt;object type=&quot;3&quot; unique_id=&quot;17703&quot;&gt;&lt;property id=&quot;20148&quot; value=&quot;5&quot;/&gt;&lt;property id=&quot;20300&quot; value=&quot;スライド 52 - &amp;quot;Summary&amp;quot;&quot;/&gt;&lt;property id=&quot;20307&quot; value=&quot;505&quot;/&gt;&lt;/object&gt;&lt;object type=&quot;3&quot; unique_id=&quot;17704&quot;&gt;&lt;property id=&quot;20148&quot; value=&quot;5&quot;/&gt;&lt;property id=&quot;20300&quot; value=&quot;スライド 53 - &amp;quot;Thank you for your attention!&amp;quot;&quot;/&gt;&lt;property id=&quot;20307&quot; value=&quot;507&quot;/&gt;&lt;/object&gt;&lt;object type=&quot;3&quot; unique_id=&quot;17705&quot;&gt;&lt;property id=&quot;20148&quot; value=&quot;5&quot;/&gt;&lt;property id=&quot;20300&quot; value=&quot;スライド 1 - &amp;quot;Injector Commissioning&amp;quot;&quot;/&gt;&lt;property id=&quot;20307&quot; value=&quot;509&quot;/&gt;&lt;/object&gt;&lt;object type=&quot;3&quot; unique_id=&quot;17706&quot;&gt;&lt;property id=&quot;20148&quot; value=&quot;5&quot;/&gt;&lt;property id=&quot;20300&quot; value=&quot;スライド 3 - &amp;quot;Contents&amp;quot;&quot;/&gt;&lt;property id=&quot;20307&quot; value=&quot;534&quot;/&gt;&lt;/object&gt;&lt;object type=&quot;3&quot; unique_id=&quot;17707&quot;&gt;&lt;property id=&quot;20148&quot; value=&quot;5&quot;/&gt;&lt;property id=&quot;20300&quot; value=&quot;スライド 7 - &amp;quot;Contents&amp;quot;&quot;/&gt;&lt;property id=&quot;20307&quot; value=&quot;535&quot;/&gt;&lt;/object&gt;&lt;object type=&quot;3&quot; unique_id=&quot;17708&quot;&gt;&lt;property id=&quot;20148&quot; value=&quot;5&quot;/&gt;&lt;property id=&quot;20300&quot; value=&quot;スライド 10 - &amp;quot;Contents&amp;quot;&quot;/&gt;&lt;property id=&quot;20307&quot; value=&quot;537&quot;/&gt;&lt;/object&gt;&lt;object type=&quot;3&quot; unique_id=&quot;17709&quot;&gt;&lt;property id=&quot;20148&quot; value=&quot;5&quot;/&gt;&lt;property id=&quot;20300&quot; value=&quot;スライド 18&quot;/&gt;&lt;property id=&quot;20307&quot; value=&quot;563&quot;/&gt;&lt;/object&gt;&lt;object type=&quot;3&quot; unique_id=&quot;17710&quot;&gt;&lt;property id=&quot;20148&quot; value=&quot;5&quot;/&gt;&lt;property id=&quot;20300&quot; value=&quot;スライド 19 - &amp;quot;Contents&amp;quot;&quot;/&gt;&lt;property id=&quot;20307&quot; value=&quot;538&quot;/&gt;&lt;/object&gt;&lt;object type=&quot;3&quot; unique_id=&quot;17711&quot;&gt;&lt;property id=&quot;20148&quot; value=&quot;5&quot;/&gt;&lt;property id=&quot;20300&quot; value=&quot;スライド 25 - &amp;quot;Contents&amp;quot;&quot;/&gt;&lt;property id=&quot;20307&quot; value=&quot;539&quot;/&gt;&lt;/object&gt;&lt;object type=&quot;3&quot; unique_id=&quot;17712&quot;&gt;&lt;property id=&quot;20148&quot; value=&quot;5&quot;/&gt;&lt;property id=&quot;20300&quot; value=&quot;スライド 28 - &amp;quot;Contents&amp;quot;&quot;/&gt;&lt;property id=&quot;20307&quot; value=&quot;540&quot;/&gt;&lt;/object&gt;&lt;object type=&quot;3&quot; unique_id=&quot;17713&quot;&gt;&lt;property id=&quot;20148&quot; value=&quot;5&quot;/&gt;&lt;property id=&quot;20300&quot; value=&quot;スライド 29 - &amp;quot;Our goal&amp;quot;&quot;/&gt;&lt;property id=&quot;20307&quot; value=&quot;543&quot;/&gt;&lt;/object&gt;&lt;object type=&quot;3&quot; unique_id=&quot;17714&quot;&gt;&lt;property id=&quot;20148&quot; value=&quot;5&quot;/&gt;&lt;property id=&quot;20300&quot; value=&quot;スライド 30 - &amp;quot;Electron Commissioning&amp;quot;&quot;/&gt;&lt;property id=&quot;20307&quot; value=&quot;544&quot;/&gt;&lt;/object&gt;&lt;object type=&quot;3&quot; unique_id=&quot;17715&quot;&gt;&lt;property id=&quot;20148&quot; value=&quot;5&quot;/&gt;&lt;property id=&quot;20300&quot; value=&quot;スライド 31 - &amp;quot;Beam diagnostics&amp;quot;&quot;/&gt;&lt;property id=&quot;20307&quot; value=&quot;525&quot;/&gt;&lt;/object&gt;&lt;object type=&quot;3&quot; unique_id=&quot;17716&quot;&gt;&lt;property id=&quot;20148&quot; value=&quot;5&quot;/&gt;&lt;property id=&quot;20300&quot; value=&quot;スライド 32 - &amp;quot;Charge history&amp;quot;&quot;/&gt;&lt;property id=&quot;20307&quot; value=&quot;545&quot;/&gt;&lt;/object&gt;&lt;object type=&quot;3&quot; unique_id=&quot;17717&quot;&gt;&lt;property id=&quot;20148&quot; value=&quot;5&quot;/&gt;&lt;property id=&quot;20300&quot; value=&quot;スライド 33 - &amp;quot;A1 RF gun e- beam (5.12 GeV)&amp;quot;&quot;/&gt;&lt;property id=&quot;20307&quot; value=&quot;547&quot;/&gt;&lt;/object&gt;&lt;object type=&quot;3&quot; unique_id=&quot;17718&quot;&gt;&lt;property id=&quot;20148&quot; value=&quot;5&quot;/&gt;&lt;property id=&quot;20300&quot; value=&quot;スライド 34 - &amp;quot;A1 RF gun e- beam&amp;quot;&quot;/&gt;&lt;property id=&quot;20307&quot; value=&quot;548&quot;/&gt;&lt;/object&gt;&lt;object type=&quot;3&quot; unique_id=&quot;17719&quot;&gt;&lt;property id=&quot;20148&quot; value=&quot;5&quot;/&gt;&lt;property id=&quot;20300&quot; value=&quot;スライド 35 - &amp;quot;Bunch compression at A1 unit&amp;quot;&quot;/&gt;&lt;property id=&quot;20307&quot; value=&quot;549&quot;/&gt;&lt;/object&gt;&lt;object type=&quot;3&quot; unique_id=&quot;17720&quot;&gt;&lt;property id=&quot;20148&quot; value=&quot;5&quot;/&gt;&lt;property id=&quot;20300&quot; value=&quot;スライド 36 - &amp;quot;Single shot bunch length measurement at A1&amp;#x0D;&amp;#x0A;(streak camera)&amp;quot;&quot;/&gt;&lt;property id=&quot;20307&quot; value=&quot;550&quot;/&gt;&lt;/object&gt;&lt;object type=&quot;3&quot; unique_id=&quot;17721&quot;&gt;&lt;property id=&quot;20148&quot; value=&quot;5&quot;/&gt;&lt;property id=&quot;20300&quot; value=&quot;スライド 37 - &amp;quot;Beam charge stability&amp;quot;&quot;/&gt;&lt;property id=&quot;20307&quot; value=&quot;551&quot;/&gt;&lt;/object&gt;&lt;object type=&quot;3&quot; unique_id=&quot;17722&quot;&gt;&lt;property id=&quot;20148&quot; value=&quot;5&quot;/&gt;&lt;property id=&quot;20300&quot; value=&quot;スライド 38 - &amp;quot;A1-SC&amp;quot;&quot;/&gt;&lt;property id=&quot;20307&quot; value=&quot;552&quot;/&gt;&lt;/object&gt;&lt;object type=&quot;3&quot; unique_id=&quot;17723&quot;&gt;&lt;property id=&quot;20148&quot; value=&quot;5&quot;/&gt;&lt;property id=&quot;20300&quot; value=&quot;スライド 39 - &amp;quot;Emittance measurement example (A1 unit)&amp;quot;&quot;/&gt;&lt;property id=&quot;20307&quot; value=&quot;554&quot;/&gt;&lt;/object&gt;&lt;object type=&quot;3&quot; unique_id=&quot;17724&quot;&gt;&lt;property id=&quot;20148&quot; value=&quot;5&quot;/&gt;&lt;property id=&quot;20300&quot; value=&quot;スライド 40 - &amp;quot;Wire scanner (Sector B)&amp;quot;&quot;/&gt;&lt;property id=&quot;20307&quot; value=&quot;555&quot;/&gt;&lt;/object&gt;&lt;object type=&quot;3&quot; unique_id=&quot;17725&quot;&gt;&lt;property id=&quot;20148&quot; value=&quot;5&quot;/&gt;&lt;property id=&quot;20300&quot; value=&quot;スライド 41 - &amp;quot;Emittance measurement (Sector B)&amp;quot;&quot;/&gt;&lt;property id=&quot;20307&quot; value=&quot;556&quot;/&gt;&lt;/object&gt;&lt;object type=&quot;3&quot; unique_id=&quot;17726&quot;&gt;&lt;property id=&quot;20148&quot; value=&quot;5&quot;/&gt;&lt;property id=&quot;20300&quot; value=&quot;スライド 42 - &amp;quot;Bunch compression @ J-ARC&amp;quot;&quot;/&gt;&lt;property id=&quot;20307&quot; value=&quot;561&quot;/&gt;&lt;/object&gt;&lt;object type=&quot;3&quot; unique_id=&quot;17727&quot;&gt;&lt;property id=&quot;20148&quot; value=&quot;5&quot;/&gt;&lt;property id=&quot;20300&quot; value=&quot;スライド 43&quot;/&gt;&lt;property id=&quot;20307&quot; value=&quot;562&quot;/&gt;&lt;/object&gt;&lt;object type=&quot;3&quot; unique_id=&quot;17728&quot;&gt;&lt;property id=&quot;20148&quot; value=&quot;5&quot;/&gt;&lt;property id=&quot;20300&quot; value=&quot;スライド 44 - &amp;quot;Preliminary result of bunch compression @ J-ARC&amp;quot;&quot;/&gt;&lt;property id=&quot;20307&quot; value=&quot;564&quot;/&gt;&lt;/object&gt;&lt;object type=&quot;3&quot; unique_id=&quot;17729&quot;&gt;&lt;property id=&quot;20148&quot; value=&quot;5&quot;/&gt;&lt;property id=&quot;20300&quot; value=&quot;スライド 45 - &amp;quot;Stability @ SP_A1_C5&amp;quot;&quot;/&gt;&lt;property id=&quot;20307&quot; value=&quot;557&quot;/&gt;&lt;/object&gt;&lt;object type=&quot;3&quot; unique_id=&quot;17730&quot;&gt;&lt;property id=&quot;20148&quot; value=&quot;5&quot;/&gt;&lt;property id=&quot;20300&quot; value=&quot;スライド 46&quot;/&gt;&lt;property id=&quot;20307&quot; value=&quot;558&quot;/&gt;&lt;/object&gt;&lt;object type=&quot;3&quot; unique_id=&quot;17731&quot;&gt;&lt;property id=&quot;20148&quot; value=&quot;5&quot;/&gt;&lt;property id=&quot;20300&quot; value=&quot;スライド 47 - &amp;quot;Summary of electron commissioning&amp;quot;&quot;/&gt;&lt;property id=&quot;20307&quot; value=&quot;559&quot;/&gt;&lt;/object&gt;&lt;object type=&quot;3&quot; unique_id=&quot;17732&quot;&gt;&lt;property id=&quot;20148&quot; value=&quot;5&quot;/&gt;&lt;property id=&quot;20300&quot; value=&quot;スライド 48 - &amp;quot;Contents&amp;quot;&quot;/&gt;&lt;property id=&quot;20307&quot; value=&quot;541&quot;/&gt;&lt;/object&gt;&lt;object type=&quot;3&quot; unique_id=&quot;17733&quot;&gt;&lt;property id=&quot;20148&quot; value=&quot;5&quot;/&gt;&lt;property id=&quot;20300&quot; value=&quot;スライド 51 - &amp;quot;Contents&amp;quot;&quot;/&gt;&lt;property id=&quot;20307&quot; value=&quot;542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"/>
</p:tagLst>
</file>

<file path=ppt/theme/theme1.xml><?xml version="1.0" encoding="utf-8"?>
<a:theme xmlns:a="http://schemas.openxmlformats.org/drawingml/2006/main" name="標準デザイン">
  <a:themeElements>
    <a:clrScheme name="">
      <a:dk1>
        <a:srgbClr val="CC6600"/>
      </a:dk1>
      <a:lt1>
        <a:srgbClr val="FFFFFF"/>
      </a:lt1>
      <a:dk2>
        <a:srgbClr val="292929"/>
      </a:dk2>
      <a:lt2>
        <a:srgbClr val="66FF33"/>
      </a:lt2>
      <a:accent1>
        <a:srgbClr val="00CC99"/>
      </a:accent1>
      <a:accent2>
        <a:srgbClr val="3333CC"/>
      </a:accent2>
      <a:accent3>
        <a:srgbClr val="ACACAC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30157</TotalTime>
  <Words>3109</Words>
  <Application>Microsoft Office PowerPoint</Application>
  <PresentationFormat>画面に合わせる (4:3)</PresentationFormat>
  <Paragraphs>607</Paragraphs>
  <Slides>49</Slides>
  <Notes>12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49</vt:i4>
      </vt:variant>
    </vt:vector>
  </HeadingPairs>
  <TitlesOfParts>
    <vt:vector size="52" baseType="lpstr">
      <vt:lpstr>標準デザイン</vt:lpstr>
      <vt:lpstr>ビットマップ イメージ</vt:lpstr>
      <vt:lpstr>ｸﾞﾗﾌ</vt:lpstr>
      <vt:lpstr>Injector Commissioning</vt:lpstr>
      <vt:lpstr>Contents</vt:lpstr>
      <vt:lpstr>Injector upgrade overview</vt:lpstr>
      <vt:lpstr>Energy profiles and beam properties</vt:lpstr>
      <vt:lpstr>Energy spread requirement</vt:lpstr>
      <vt:lpstr>Emittance growth due to component misalignment</vt:lpstr>
      <vt:lpstr>Offset injection for emittance preservation</vt:lpstr>
      <vt:lpstr>Offset injection (simulation)</vt:lpstr>
      <vt:lpstr>Emittance w/ bunch charge fluctuation</vt:lpstr>
      <vt:lpstr>PowerPoint プレゼンテーション</vt:lpstr>
      <vt:lpstr>e-/e+ beam fast switching (SuperKEKB)</vt:lpstr>
      <vt:lpstr>Simultaneous top-up injection for three rings</vt:lpstr>
      <vt:lpstr>Simultaneous top-up including PF-AR injection</vt:lpstr>
      <vt:lpstr>Injector commissioning</vt:lpstr>
      <vt:lpstr>Charge history</vt:lpstr>
      <vt:lpstr>Bunch charge from rf gun in last Dec.</vt:lpstr>
      <vt:lpstr>Beam orbit example</vt:lpstr>
      <vt:lpstr>Typical beam charge stability</vt:lpstr>
      <vt:lpstr>Bunch charge and laser power</vt:lpstr>
      <vt:lpstr>Bunch charge fluctuation</vt:lpstr>
      <vt:lpstr>Beam diagnostics</vt:lpstr>
      <vt:lpstr>Emittance measurement </vt:lpstr>
      <vt:lpstr>Offset Injection (experiment)</vt:lpstr>
      <vt:lpstr>Bunch compression at Unit-A1</vt:lpstr>
      <vt:lpstr>Bunch compression @ J-ARC</vt:lpstr>
      <vt:lpstr>e+ beam measurement</vt:lpstr>
      <vt:lpstr>R16, R36 elements at J-ARC</vt:lpstr>
      <vt:lpstr>Beam loss at first acc. structure</vt:lpstr>
      <vt:lpstr>Timing system</vt:lpstr>
      <vt:lpstr>New timing system configuration</vt:lpstr>
      <vt:lpstr>Beam injection study (new timing system configuration) </vt:lpstr>
      <vt:lpstr>Unit A1 (reconfiguration)</vt:lpstr>
      <vt:lpstr>Optics design</vt:lpstr>
      <vt:lpstr>Issues</vt:lpstr>
      <vt:lpstr>Summary and Plan</vt:lpstr>
      <vt:lpstr>backup</vt:lpstr>
      <vt:lpstr>e- beam parameters</vt:lpstr>
      <vt:lpstr>e+ beam parameters</vt:lpstr>
      <vt:lpstr>Design drawing of A1 beam line</vt:lpstr>
      <vt:lpstr>Shot-by-shot beam profile stability</vt:lpstr>
      <vt:lpstr>Beam position stability @ SP_A1_C5</vt:lpstr>
      <vt:lpstr>Emittance measurement example (Unit-A1)</vt:lpstr>
      <vt:lpstr>Emittance measurement example (Sector B)</vt:lpstr>
      <vt:lpstr>Emittance measurement</vt:lpstr>
      <vt:lpstr>Two bunch operation example</vt:lpstr>
      <vt:lpstr>Profile monitor</vt:lpstr>
      <vt:lpstr>Profile monitor (cont’d)</vt:lpstr>
      <vt:lpstr>Energy spread measurement @ J-ARC</vt:lpstr>
      <vt:lpstr>Summary of e- commissioning</vt:lpstr>
    </vt:vector>
  </TitlesOfParts>
  <Company>noir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Load Map of Linac Control</dc:title>
  <dc:creator>noir</dc:creator>
  <cp:lastModifiedBy>masanori</cp:lastModifiedBy>
  <cp:revision>1477</cp:revision>
  <cp:lastPrinted>2015-02-17T00:03:12Z</cp:lastPrinted>
  <dcterms:created xsi:type="dcterms:W3CDTF">2007-10-19T01:52:09Z</dcterms:created>
  <dcterms:modified xsi:type="dcterms:W3CDTF">2015-02-24T06:56:48Z</dcterms:modified>
</cp:coreProperties>
</file>