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372" r:id="rId2"/>
    <p:sldId id="367" r:id="rId3"/>
    <p:sldId id="443" r:id="rId4"/>
    <p:sldId id="376" r:id="rId5"/>
    <p:sldId id="377" r:id="rId6"/>
    <p:sldId id="412" r:id="rId7"/>
    <p:sldId id="413" r:id="rId8"/>
    <p:sldId id="404" r:id="rId9"/>
    <p:sldId id="379" r:id="rId10"/>
    <p:sldId id="411" r:id="rId11"/>
    <p:sldId id="378" r:id="rId12"/>
    <p:sldId id="380" r:id="rId13"/>
    <p:sldId id="382" r:id="rId14"/>
    <p:sldId id="383" r:id="rId15"/>
    <p:sldId id="417" r:id="rId16"/>
    <p:sldId id="439" r:id="rId17"/>
    <p:sldId id="440" r:id="rId18"/>
    <p:sldId id="441" r:id="rId19"/>
    <p:sldId id="418" r:id="rId20"/>
    <p:sldId id="442" r:id="rId21"/>
    <p:sldId id="395" r:id="rId22"/>
    <p:sldId id="426" r:id="rId23"/>
    <p:sldId id="427" r:id="rId24"/>
    <p:sldId id="428" r:id="rId25"/>
    <p:sldId id="429" r:id="rId26"/>
    <p:sldId id="396" r:id="rId27"/>
    <p:sldId id="397" r:id="rId28"/>
    <p:sldId id="387" r:id="rId29"/>
    <p:sldId id="444" r:id="rId30"/>
    <p:sldId id="389" r:id="rId31"/>
    <p:sldId id="403" r:id="rId32"/>
    <p:sldId id="405" r:id="rId33"/>
    <p:sldId id="430" r:id="rId34"/>
    <p:sldId id="433" r:id="rId35"/>
    <p:sldId id="435" r:id="rId36"/>
    <p:sldId id="434" r:id="rId37"/>
    <p:sldId id="406" r:id="rId38"/>
    <p:sldId id="407" r:id="rId39"/>
    <p:sldId id="445" r:id="rId40"/>
    <p:sldId id="432" r:id="rId41"/>
    <p:sldId id="457" r:id="rId42"/>
    <p:sldId id="458" r:id="rId43"/>
    <p:sldId id="459" r:id="rId44"/>
    <p:sldId id="460" r:id="rId45"/>
    <p:sldId id="461" r:id="rId46"/>
    <p:sldId id="446" r:id="rId47"/>
    <p:sldId id="447" r:id="rId48"/>
    <p:sldId id="448" r:id="rId49"/>
    <p:sldId id="449" r:id="rId50"/>
    <p:sldId id="450" r:id="rId51"/>
    <p:sldId id="451" r:id="rId52"/>
    <p:sldId id="452" r:id="rId53"/>
    <p:sldId id="453" r:id="rId54"/>
    <p:sldId id="454" r:id="rId55"/>
    <p:sldId id="455" r:id="rId56"/>
    <p:sldId id="374" r:id="rId57"/>
  </p:sldIdLst>
  <p:sldSz cx="9144000" cy="6858000" type="screen4x3"/>
  <p:notesSz cx="6400800" cy="86868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000FF"/>
    <a:srgbClr val="000066"/>
    <a:srgbClr val="FF00FF"/>
    <a:srgbClr val="FF3399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テーマ スタイル 1 - アクセント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テーマ スタイル 1 - アクセント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26" autoAdjust="0"/>
    <p:restoredTop sz="71330" autoAdjust="0"/>
  </p:normalViewPr>
  <p:slideViewPr>
    <p:cSldViewPr>
      <p:cViewPr>
        <p:scale>
          <a:sx n="110" d="100"/>
          <a:sy n="110" d="100"/>
        </p:scale>
        <p:origin x="-3564" y="-1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3" y="9"/>
            <a:ext cx="2774130" cy="434271"/>
          </a:xfrm>
          <a:prstGeom prst="rect">
            <a:avLst/>
          </a:prstGeom>
        </p:spPr>
        <p:txBody>
          <a:bodyPr vert="horz" lIns="82811" tIns="41403" rIns="82811" bIns="41403" rtlCol="0"/>
          <a:lstStyle>
            <a:lvl1pPr algn="l">
              <a:defRPr sz="10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3625184" y="9"/>
            <a:ext cx="2774130" cy="434271"/>
          </a:xfrm>
          <a:prstGeom prst="rect">
            <a:avLst/>
          </a:prstGeom>
        </p:spPr>
        <p:txBody>
          <a:bodyPr vert="horz" lIns="82811" tIns="41403" rIns="82811" bIns="41403" rtlCol="0"/>
          <a:lstStyle>
            <a:lvl1pPr algn="r">
              <a:defRPr sz="1000"/>
            </a:lvl1pPr>
          </a:lstStyle>
          <a:p>
            <a:fld id="{EF8B29AB-D33C-4C41-9D92-5954218D4847}" type="datetimeFigureOut">
              <a:rPr kumimoji="1" lang="ja-JP" altLang="en-US" smtClean="0"/>
              <a:pPr/>
              <a:t>2015/2/23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3" y="8251150"/>
            <a:ext cx="2774130" cy="434271"/>
          </a:xfrm>
          <a:prstGeom prst="rect">
            <a:avLst/>
          </a:prstGeom>
        </p:spPr>
        <p:txBody>
          <a:bodyPr vert="horz" lIns="82811" tIns="41403" rIns="82811" bIns="41403" rtlCol="0" anchor="b"/>
          <a:lstStyle>
            <a:lvl1pPr algn="l">
              <a:defRPr sz="10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3625184" y="8251150"/>
            <a:ext cx="2774130" cy="434271"/>
          </a:xfrm>
          <a:prstGeom prst="rect">
            <a:avLst/>
          </a:prstGeom>
        </p:spPr>
        <p:txBody>
          <a:bodyPr vert="horz" lIns="82811" tIns="41403" rIns="82811" bIns="41403" rtlCol="0" anchor="b"/>
          <a:lstStyle>
            <a:lvl1pPr algn="r">
              <a:defRPr sz="1000"/>
            </a:lvl1pPr>
          </a:lstStyle>
          <a:p>
            <a:fld id="{578EFF32-A9B3-4AEE-ADED-23EBA363618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69382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3" y="7"/>
            <a:ext cx="2773679" cy="434340"/>
          </a:xfrm>
          <a:prstGeom prst="rect">
            <a:avLst/>
          </a:prstGeom>
        </p:spPr>
        <p:txBody>
          <a:bodyPr vert="horz" lIns="82811" tIns="41403" rIns="82811" bIns="41403" rtlCol="0"/>
          <a:lstStyle>
            <a:lvl1pPr algn="l">
              <a:defRPr sz="10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625645" y="7"/>
            <a:ext cx="2773679" cy="434340"/>
          </a:xfrm>
          <a:prstGeom prst="rect">
            <a:avLst/>
          </a:prstGeom>
        </p:spPr>
        <p:txBody>
          <a:bodyPr vert="horz" lIns="82811" tIns="41403" rIns="82811" bIns="41403" rtlCol="0"/>
          <a:lstStyle>
            <a:lvl1pPr algn="r">
              <a:defRPr sz="1000"/>
            </a:lvl1pPr>
          </a:lstStyle>
          <a:p>
            <a:fld id="{CFD30891-9D3B-44A5-AD88-76EEF2E13D2E}" type="datetimeFigureOut">
              <a:rPr kumimoji="1" lang="ja-JP" altLang="en-US" smtClean="0"/>
              <a:pPr/>
              <a:t>2015/2/23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030288" y="650875"/>
            <a:ext cx="4343400" cy="3257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2811" tIns="41403" rIns="82811" bIns="41403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40083" y="4126233"/>
            <a:ext cx="5120640" cy="3909060"/>
          </a:xfrm>
          <a:prstGeom prst="rect">
            <a:avLst/>
          </a:prstGeom>
        </p:spPr>
        <p:txBody>
          <a:bodyPr vert="horz" lIns="82811" tIns="41403" rIns="82811" bIns="41403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13" y="8250961"/>
            <a:ext cx="2773679" cy="434340"/>
          </a:xfrm>
          <a:prstGeom prst="rect">
            <a:avLst/>
          </a:prstGeom>
        </p:spPr>
        <p:txBody>
          <a:bodyPr vert="horz" lIns="82811" tIns="41403" rIns="82811" bIns="41403" rtlCol="0" anchor="b"/>
          <a:lstStyle>
            <a:lvl1pPr algn="l">
              <a:defRPr sz="10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625645" y="8250961"/>
            <a:ext cx="2773679" cy="434340"/>
          </a:xfrm>
          <a:prstGeom prst="rect">
            <a:avLst/>
          </a:prstGeom>
        </p:spPr>
        <p:txBody>
          <a:bodyPr vert="horz" lIns="82811" tIns="41403" rIns="82811" bIns="41403" rtlCol="0" anchor="b"/>
          <a:lstStyle>
            <a:lvl1pPr algn="r">
              <a:defRPr sz="1000"/>
            </a:lvl1pPr>
          </a:lstStyle>
          <a:p>
            <a:fld id="{7007E69C-5A0A-485B-B78E-4C4089E2185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8069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ja-JP" sz="10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527" indent="-310527" defTabSz="828074">
              <a:spcBef>
                <a:spcPct val="20000"/>
              </a:spcBef>
              <a:defRPr/>
            </a:pPr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10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527" indent="-310527" defTabSz="828074">
              <a:spcBef>
                <a:spcPct val="20000"/>
              </a:spcBef>
              <a:defRPr/>
            </a:pPr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11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527" indent="-310527" defTabSz="828074">
              <a:spcBef>
                <a:spcPct val="20000"/>
              </a:spcBef>
              <a:defRPr/>
            </a:pPr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527" indent="-310527" defTabSz="828074">
              <a:spcBef>
                <a:spcPct val="20000"/>
              </a:spcBef>
              <a:defRPr/>
            </a:pPr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13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527" indent="-310527" defTabSz="828074">
              <a:spcBef>
                <a:spcPct val="20000"/>
              </a:spcBef>
              <a:defRPr/>
            </a:pPr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14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527" indent="-310527" defTabSz="828074">
              <a:spcBef>
                <a:spcPct val="20000"/>
              </a:spcBef>
              <a:defRPr/>
            </a:pPr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15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527" indent="-310527" defTabSz="828074">
              <a:spcBef>
                <a:spcPct val="20000"/>
              </a:spcBef>
              <a:defRPr/>
            </a:pPr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16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527" indent="-310527" defTabSz="828074">
              <a:spcBef>
                <a:spcPct val="20000"/>
              </a:spcBef>
              <a:defRPr/>
            </a:pPr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17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527" indent="-310527" defTabSz="828074">
              <a:spcBef>
                <a:spcPct val="20000"/>
              </a:spcBef>
              <a:defRPr/>
            </a:pPr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18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527" indent="-310527" defTabSz="828074">
              <a:spcBef>
                <a:spcPct val="20000"/>
              </a:spcBef>
              <a:defRPr/>
            </a:pPr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19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527" indent="-310527" defTabSz="828074">
              <a:spcBef>
                <a:spcPct val="20000"/>
              </a:spcBef>
              <a:defRPr/>
            </a:pPr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527" indent="-310527" defTabSz="828074">
              <a:spcBef>
                <a:spcPct val="20000"/>
              </a:spcBef>
              <a:defRPr/>
            </a:pPr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20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527" indent="-310527" defTabSz="828074">
              <a:spcBef>
                <a:spcPct val="20000"/>
              </a:spcBef>
              <a:defRPr/>
            </a:pPr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21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527" indent="-310527" defTabSz="828074">
              <a:spcBef>
                <a:spcPct val="20000"/>
              </a:spcBef>
              <a:defRPr/>
            </a:pPr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22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527" indent="-310527" defTabSz="828074">
              <a:spcBef>
                <a:spcPct val="20000"/>
              </a:spcBef>
              <a:defRPr/>
            </a:pPr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23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527" indent="-310527" defTabSz="828074">
              <a:spcBef>
                <a:spcPct val="20000"/>
              </a:spcBef>
              <a:defRPr/>
            </a:pPr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24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527" indent="-310527" defTabSz="828074">
              <a:spcBef>
                <a:spcPct val="20000"/>
              </a:spcBef>
              <a:defRPr/>
            </a:pPr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25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527" indent="-310527" defTabSz="828074">
              <a:spcBef>
                <a:spcPct val="20000"/>
              </a:spcBef>
              <a:defRPr/>
            </a:pPr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26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527" indent="-310527" defTabSz="828074">
              <a:spcBef>
                <a:spcPct val="20000"/>
              </a:spcBef>
              <a:defRPr/>
            </a:pPr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27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527" indent="-310527" defTabSz="828074">
              <a:spcBef>
                <a:spcPct val="20000"/>
              </a:spcBef>
              <a:defRPr/>
            </a:pPr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28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527" indent="-310527" defTabSz="828074">
              <a:spcBef>
                <a:spcPct val="20000"/>
              </a:spcBef>
              <a:defRPr/>
            </a:pPr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29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527" indent="-310527" defTabSz="828074">
              <a:spcBef>
                <a:spcPct val="20000"/>
              </a:spcBef>
              <a:defRPr/>
            </a:pPr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527" indent="-310527" defTabSz="828074">
              <a:spcBef>
                <a:spcPct val="20000"/>
              </a:spcBef>
              <a:defRPr/>
            </a:pPr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30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527" indent="-310527" defTabSz="828074">
              <a:spcBef>
                <a:spcPct val="20000"/>
              </a:spcBef>
              <a:defRPr/>
            </a:pPr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31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527" indent="-310527" defTabSz="828074">
              <a:spcBef>
                <a:spcPct val="20000"/>
              </a:spcBef>
              <a:defRPr/>
            </a:pPr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32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527" indent="-310527" defTabSz="828074">
              <a:spcBef>
                <a:spcPct val="20000"/>
              </a:spcBef>
              <a:defRPr/>
            </a:pPr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33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527" indent="-310527" defTabSz="828074">
              <a:spcBef>
                <a:spcPct val="20000"/>
              </a:spcBef>
              <a:defRPr/>
            </a:pPr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34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527" indent="-310527" defTabSz="828074">
              <a:spcBef>
                <a:spcPct val="20000"/>
              </a:spcBef>
              <a:defRPr/>
            </a:pPr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35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527" indent="-310527" defTabSz="828074">
              <a:spcBef>
                <a:spcPct val="20000"/>
              </a:spcBef>
              <a:defRPr/>
            </a:pPr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36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527" indent="-310527" defTabSz="828074">
              <a:spcBef>
                <a:spcPct val="20000"/>
              </a:spcBef>
              <a:defRPr/>
            </a:pPr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37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527" indent="-310527" defTabSz="828074">
              <a:spcBef>
                <a:spcPct val="20000"/>
              </a:spcBef>
              <a:defRPr/>
            </a:pPr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38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527" indent="-310527" defTabSz="828074">
              <a:spcBef>
                <a:spcPct val="20000"/>
              </a:spcBef>
              <a:defRPr/>
            </a:pPr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39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527" indent="-310527" defTabSz="828074">
              <a:spcBef>
                <a:spcPct val="20000"/>
              </a:spcBef>
              <a:defRPr/>
            </a:pPr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527" indent="-310527" defTabSz="828074">
              <a:spcBef>
                <a:spcPct val="20000"/>
              </a:spcBef>
              <a:defRPr/>
            </a:pPr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40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527" indent="-310527" defTabSz="828074">
              <a:spcBef>
                <a:spcPct val="20000"/>
              </a:spcBef>
              <a:defRPr/>
            </a:pPr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41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527" indent="-310527" defTabSz="828074">
              <a:spcBef>
                <a:spcPct val="20000"/>
              </a:spcBef>
              <a:defRPr/>
            </a:pPr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42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527" indent="-310527" defTabSz="828074">
              <a:spcBef>
                <a:spcPct val="20000"/>
              </a:spcBef>
              <a:defRPr/>
            </a:pPr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43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527" indent="-310527" defTabSz="828074">
              <a:spcBef>
                <a:spcPct val="20000"/>
              </a:spcBef>
              <a:defRPr/>
            </a:pPr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44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527" indent="-310527" defTabSz="828074">
              <a:spcBef>
                <a:spcPct val="20000"/>
              </a:spcBef>
              <a:defRPr/>
            </a:pPr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45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527" indent="-310527" defTabSz="828074">
              <a:spcBef>
                <a:spcPct val="20000"/>
              </a:spcBef>
              <a:defRPr/>
            </a:pPr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46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527" indent="-310527" defTabSz="828074">
              <a:spcBef>
                <a:spcPct val="20000"/>
              </a:spcBef>
              <a:defRPr/>
            </a:pPr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47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527" indent="-310527" defTabSz="828074">
              <a:spcBef>
                <a:spcPct val="20000"/>
              </a:spcBef>
              <a:defRPr/>
            </a:pPr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48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527" indent="-310527" defTabSz="828074">
              <a:spcBef>
                <a:spcPct val="20000"/>
              </a:spcBef>
              <a:defRPr/>
            </a:pPr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49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527" indent="-310527" defTabSz="828074">
              <a:spcBef>
                <a:spcPct val="20000"/>
              </a:spcBef>
              <a:defRPr/>
            </a:pPr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5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527" indent="-310527" defTabSz="828074">
              <a:spcBef>
                <a:spcPct val="20000"/>
              </a:spcBef>
              <a:defRPr/>
            </a:pPr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50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527" indent="-310527" defTabSz="828074">
              <a:spcBef>
                <a:spcPct val="20000"/>
              </a:spcBef>
              <a:defRPr/>
            </a:pPr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51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527" indent="-310527" defTabSz="828074">
              <a:spcBef>
                <a:spcPct val="20000"/>
              </a:spcBef>
              <a:defRPr/>
            </a:pPr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52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527" indent="-310527" defTabSz="828074">
              <a:spcBef>
                <a:spcPct val="20000"/>
              </a:spcBef>
              <a:defRPr/>
            </a:pPr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53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527" indent="-310527" defTabSz="828074">
              <a:spcBef>
                <a:spcPct val="20000"/>
              </a:spcBef>
              <a:defRPr/>
            </a:pPr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54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527" indent="-310527" defTabSz="828074">
              <a:spcBef>
                <a:spcPct val="20000"/>
              </a:spcBef>
              <a:defRPr/>
            </a:pPr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55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527" indent="-310527" defTabSz="828074">
              <a:spcBef>
                <a:spcPct val="20000"/>
              </a:spcBef>
              <a:defRPr/>
            </a:pPr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527" indent="-310527" defTabSz="828074">
              <a:spcBef>
                <a:spcPct val="20000"/>
              </a:spcBef>
              <a:defRPr/>
            </a:pPr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527" indent="-310527" defTabSz="828074">
              <a:spcBef>
                <a:spcPct val="20000"/>
              </a:spcBef>
              <a:defRPr/>
            </a:pPr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030288" y="650875"/>
            <a:ext cx="4343400" cy="32575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10527" indent="-310527" defTabSz="828074">
              <a:spcBef>
                <a:spcPct val="20000"/>
              </a:spcBef>
              <a:defRPr/>
            </a:pPr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9</a:t>
            </a:fld>
            <a:endParaRPr kumimoji="1"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2015/2/23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The 20th KEKB Accelerator Review Committee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2536D-92D0-4A14-99CE-6CBB0ED6456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2015/2/23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The 20th KEKB Accelerator Review Committee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2536D-92D0-4A14-99CE-6CBB0ED6456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2015/2/23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The 20th KEKB Accelerator Review Committee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2536D-92D0-4A14-99CE-6CBB0ED6456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2015/2/23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The 20th KEKB Accelerator Review Committee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2536D-92D0-4A14-99CE-6CBB0ED6456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2015/2/23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The 20th KEKB Accelerator Review Committee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2536D-92D0-4A14-99CE-6CBB0ED6456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2015/2/23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The 20th KEKB Accelerator Review Committee</a:t>
            </a:r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2536D-92D0-4A14-99CE-6CBB0ED6456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2015/2/23</a:t>
            </a:r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The 20th KEKB Accelerator Review Committee</a:t>
            </a:r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2536D-92D0-4A14-99CE-6CBB0ED6456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2015/2/23</a:t>
            </a:r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The 20th KEKB Accelerator Review Committee</a:t>
            </a:r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2536D-92D0-4A14-99CE-6CBB0ED6456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2015/2/23</a:t>
            </a:r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The 20th KEKB Accelerator Review Committee</a:t>
            </a:r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2536D-92D0-4A14-99CE-6CBB0ED6456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2015/2/23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The 20th KEKB Accelerator Review Committee</a:t>
            </a:r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2536D-92D0-4A14-99CE-6CBB0ED6456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2015/2/23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The 20th KEKB Accelerator Review Committee</a:t>
            </a:r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2536D-92D0-4A14-99CE-6CBB0ED6456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 smtClean="0"/>
              <a:t>2015/2/23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 smtClean="0"/>
              <a:t>The 20th KEKB Accelerator Review Committee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A2536D-92D0-4A14-99CE-6CBB0ED6456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eg"/><Relationship Id="rId4" Type="http://schemas.openxmlformats.org/officeDocument/2006/relationships/image" Target="../media/image4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g"/><Relationship Id="rId4" Type="http://schemas.openxmlformats.org/officeDocument/2006/relationships/image" Target="../media/image4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1.gif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4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image" Target="../media/image1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1.gif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png"/><Relationship Id="rId4" Type="http://schemas.openxmlformats.org/officeDocument/2006/relationships/image" Target="../media/image4.tif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1.gif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.tif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1.gif"/><Relationship Id="rId7" Type="http://schemas.openxmlformats.org/officeDocument/2006/relationships/image" Target="../media/image4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.tif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1.gif"/><Relationship Id="rId7" Type="http://schemas.openxmlformats.org/officeDocument/2006/relationships/image" Target="../media/image5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.tif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image" Target="../media/image1.gif"/><Relationship Id="rId7" Type="http://schemas.openxmlformats.org/officeDocument/2006/relationships/image" Target="../media/image5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4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image" Target="../media/image1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4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6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4.tif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1.gif"/><Relationship Id="rId7" Type="http://schemas.openxmlformats.org/officeDocument/2006/relationships/image" Target="../media/image6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4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4" Type="http://schemas.openxmlformats.org/officeDocument/2006/relationships/image" Target="../media/image4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7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g"/><Relationship Id="rId5" Type="http://schemas.openxmlformats.org/officeDocument/2006/relationships/image" Target="../media/image69.jpg"/><Relationship Id="rId4" Type="http://schemas.openxmlformats.org/officeDocument/2006/relationships/image" Target="../media/image4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g"/><Relationship Id="rId5" Type="http://schemas.openxmlformats.org/officeDocument/2006/relationships/image" Target="../media/image72.jpg"/><Relationship Id="rId4" Type="http://schemas.openxmlformats.org/officeDocument/2006/relationships/image" Target="../media/image4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4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4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gif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tiff"/><Relationship Id="rId5" Type="http://schemas.openxmlformats.org/officeDocument/2006/relationships/image" Target="../media/image1.gif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4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4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image" Target="../media/image1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4.tif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tiff"/><Relationship Id="rId3" Type="http://schemas.openxmlformats.org/officeDocument/2006/relationships/image" Target="../media/image84.png"/><Relationship Id="rId7" Type="http://schemas.openxmlformats.org/officeDocument/2006/relationships/image" Target="../media/image1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png"/><Relationship Id="rId9" Type="http://schemas.openxmlformats.org/officeDocument/2006/relationships/image" Target="../media/image8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tif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image" Target="../media/image1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1.gif"/><Relationship Id="rId7" Type="http://schemas.openxmlformats.org/officeDocument/2006/relationships/image" Target="../media/image9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png"/><Relationship Id="rId4" Type="http://schemas.openxmlformats.org/officeDocument/2006/relationships/image" Target="../media/image4.tiff"/><Relationship Id="rId9" Type="http://schemas.microsoft.com/office/2007/relationships/hdphoto" Target="../media/hdphoto1.wdp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1.gif"/><Relationship Id="rId7" Type="http://schemas.openxmlformats.org/officeDocument/2006/relationships/image" Target="../media/image9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g"/><Relationship Id="rId5" Type="http://schemas.openxmlformats.org/officeDocument/2006/relationships/image" Target="../media/image94.jpeg"/><Relationship Id="rId4" Type="http://schemas.openxmlformats.org/officeDocument/2006/relationships/image" Target="../media/image4.tif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g"/><Relationship Id="rId5" Type="http://schemas.openxmlformats.org/officeDocument/2006/relationships/image" Target="../media/image98.jpeg"/><Relationship Id="rId4" Type="http://schemas.openxmlformats.org/officeDocument/2006/relationships/image" Target="../media/image4.tif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g"/><Relationship Id="rId3" Type="http://schemas.openxmlformats.org/officeDocument/2006/relationships/image" Target="../media/image1.gif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png"/><Relationship Id="rId4" Type="http://schemas.openxmlformats.org/officeDocument/2006/relationships/image" Target="../media/image4.tiff"/><Relationship Id="rId9" Type="http://schemas.openxmlformats.org/officeDocument/2006/relationships/image" Target="../media/image10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g"/><Relationship Id="rId3" Type="http://schemas.openxmlformats.org/officeDocument/2006/relationships/image" Target="../media/image1.gif"/><Relationship Id="rId7" Type="http://schemas.openxmlformats.org/officeDocument/2006/relationships/image" Target="../media/image107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4.tif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4.tif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5" Type="http://schemas.openxmlformats.org/officeDocument/2006/relationships/image" Target="../media/image111.wmf"/><Relationship Id="rId4" Type="http://schemas.openxmlformats.org/officeDocument/2006/relationships/image" Target="../media/image4.tif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wmf"/><Relationship Id="rId4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gif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tiff"/><Relationship Id="rId9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118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4.tif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image" Target="../media/image1.gif"/><Relationship Id="rId7" Type="http://schemas.openxmlformats.org/officeDocument/2006/relationships/image" Target="../media/image120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jpeg"/><Relationship Id="rId5" Type="http://schemas.openxmlformats.org/officeDocument/2006/relationships/image" Target="../media/image116.jpeg"/><Relationship Id="rId4" Type="http://schemas.openxmlformats.org/officeDocument/2006/relationships/image" Target="../media/image4.tiff"/><Relationship Id="rId9" Type="http://schemas.openxmlformats.org/officeDocument/2006/relationships/image" Target="../media/image12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jpeg"/><Relationship Id="rId4" Type="http://schemas.openxmlformats.org/officeDocument/2006/relationships/image" Target="../media/image4.tif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126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4.tiff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.gif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7.jpeg"/><Relationship Id="rId4" Type="http://schemas.openxmlformats.org/officeDocument/2006/relationships/image" Target="../media/image4.tiff"/><Relationship Id="rId9" Type="http://schemas.openxmlformats.org/officeDocument/2006/relationships/image" Target="../media/image13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4.tiff"/><Relationship Id="rId4" Type="http://schemas.openxmlformats.org/officeDocument/2006/relationships/image" Target="../media/image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.gif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4.tiff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4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image" Target="../media/image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476405" y="4509120"/>
            <a:ext cx="6479971" cy="1728192"/>
          </a:xfrm>
        </p:spPr>
        <p:txBody>
          <a:bodyPr>
            <a:noAutofit/>
          </a:bodyPr>
          <a:lstStyle/>
          <a:p>
            <a:r>
              <a:rPr lang="en-US" altLang="ja-JP" sz="1800" dirty="0" smtClean="0"/>
              <a:t>The 20</a:t>
            </a:r>
            <a:r>
              <a:rPr lang="en-US" altLang="ja-JP" sz="1800" baseline="30000" dirty="0" smtClean="0"/>
              <a:t>th</a:t>
            </a:r>
            <a:r>
              <a:rPr lang="en-US" altLang="ja-JP" sz="1800" dirty="0" smtClean="0"/>
              <a:t> KEKB Accelerator Review Committee</a:t>
            </a:r>
          </a:p>
          <a:p>
            <a:r>
              <a:rPr lang="en-US" altLang="ja-JP" sz="1800" dirty="0" smtClean="0"/>
              <a:t>February 23, 2015</a:t>
            </a:r>
          </a:p>
          <a:p>
            <a:endParaRPr lang="en-US" altLang="ja-JP" sz="1800" dirty="0"/>
          </a:p>
          <a:p>
            <a:r>
              <a:rPr kumimoji="1" lang="en-US" altLang="ja-JP" sz="1800" dirty="0" smtClean="0"/>
              <a:t>Kyo Shibata </a:t>
            </a:r>
          </a:p>
          <a:p>
            <a:r>
              <a:rPr lang="en-US" altLang="ja-JP" sz="1800" dirty="0" smtClean="0"/>
              <a:t>(on behalf of KEKB Vacuum Group</a:t>
            </a:r>
            <a:r>
              <a:rPr kumimoji="1" lang="en-US" altLang="ja-JP" sz="1800" dirty="0" smtClean="0"/>
              <a:t>)</a:t>
            </a:r>
            <a:endParaRPr kumimoji="1" lang="ja-JP" altLang="en-US" sz="1800" dirty="0"/>
          </a:p>
        </p:txBody>
      </p:sp>
      <p:sp>
        <p:nvSpPr>
          <p:cNvPr id="12" name="正方形/長方形 11"/>
          <p:cNvSpPr/>
          <p:nvPr/>
        </p:nvSpPr>
        <p:spPr>
          <a:xfrm>
            <a:off x="0" y="6434514"/>
            <a:ext cx="9144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053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18" y="6455897"/>
            <a:ext cx="702056" cy="402103"/>
          </a:xfrm>
          <a:prstGeom prst="rect">
            <a:avLst/>
          </a:prstGeom>
          <a:noFill/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606160" y="1052736"/>
            <a:ext cx="5836542" cy="735582"/>
          </a:xfrm>
        </p:spPr>
        <p:txBody>
          <a:bodyPr>
            <a:noAutofit/>
          </a:bodyPr>
          <a:lstStyle/>
          <a:p>
            <a:r>
              <a:rPr kumimoji="1" lang="en-US" altLang="ja-JP" sz="6000" b="1" dirty="0" smtClean="0">
                <a:solidFill>
                  <a:srgbClr val="FFC000"/>
                </a:solidFill>
              </a:rPr>
              <a:t>Vacuum</a:t>
            </a:r>
            <a:endParaRPr kumimoji="1" lang="ja-JP" altLang="en-US" sz="6000" b="1" dirty="0">
              <a:solidFill>
                <a:srgbClr val="FFC00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763688" y="6434515"/>
            <a:ext cx="57459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900" dirty="0" smtClean="0">
                <a:solidFill>
                  <a:srgbClr val="FFFF00"/>
                </a:solidFill>
              </a:rPr>
              <a:t>Inter-University Research Institute Corporation</a:t>
            </a:r>
            <a:r>
              <a:rPr lang="en-US" altLang="ja-JP" sz="1000" dirty="0" smtClean="0">
                <a:solidFill>
                  <a:srgbClr val="FFFF00"/>
                </a:solidFill>
              </a:rPr>
              <a:t> </a:t>
            </a:r>
            <a:r>
              <a:rPr lang="en-US" altLang="ja-JP" sz="1100" b="1" dirty="0" smtClean="0">
                <a:solidFill>
                  <a:srgbClr val="FFFF00"/>
                </a:solidFill>
              </a:rPr>
              <a:t>High Energy Accelerator Research Organization (KEK)</a:t>
            </a:r>
            <a:endParaRPr lang="en-US" altLang="ja-JP" sz="1000" b="1" dirty="0" smtClean="0">
              <a:solidFill>
                <a:srgbClr val="FFFF00"/>
              </a:solidFill>
            </a:endParaRPr>
          </a:p>
          <a:p>
            <a:pPr algn="ctr"/>
            <a:r>
              <a:rPr lang="ja-JP" altLang="en-US" sz="800" dirty="0" smtClean="0">
                <a:solidFill>
                  <a:srgbClr val="FFFF00"/>
                </a:solidFill>
              </a:rPr>
              <a:t>大学共同利用機関法人</a:t>
            </a:r>
            <a:r>
              <a:rPr lang="ja-JP" altLang="en-US" sz="1000" dirty="0" smtClean="0">
                <a:solidFill>
                  <a:srgbClr val="FFFF00"/>
                </a:solidFill>
              </a:rPr>
              <a:t> </a:t>
            </a:r>
            <a:r>
              <a:rPr lang="ja-JP" altLang="en-US" sz="1100" b="1" dirty="0" smtClean="0">
                <a:solidFill>
                  <a:srgbClr val="FFFF00"/>
                </a:solidFill>
              </a:rPr>
              <a:t>高エネルギー加速器研究機構 </a:t>
            </a:r>
            <a:r>
              <a:rPr lang="en-US" altLang="ja-JP" sz="1100" b="1" dirty="0" smtClean="0">
                <a:solidFill>
                  <a:srgbClr val="FFFF00"/>
                </a:solidFill>
              </a:rPr>
              <a:t>(KEK)</a:t>
            </a:r>
            <a:endParaRPr kumimoji="1" lang="ja-JP" altLang="en-US" sz="1000" b="1" dirty="0">
              <a:solidFill>
                <a:srgbClr val="FFFF00"/>
              </a:solidFill>
            </a:endParaRPr>
          </a:p>
        </p:txBody>
      </p:sp>
      <p:pic>
        <p:nvPicPr>
          <p:cNvPr id="25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61140" y="6449005"/>
            <a:ext cx="759505" cy="408995"/>
          </a:xfrm>
          <a:prstGeom prst="rect">
            <a:avLst/>
          </a:prstGeom>
          <a:noFill/>
        </p:spPr>
      </p:pic>
      <p:sp>
        <p:nvSpPr>
          <p:cNvPr id="5" name="テキスト ボックス 4"/>
          <p:cNvSpPr txBox="1"/>
          <p:nvPr/>
        </p:nvSpPr>
        <p:spPr>
          <a:xfrm>
            <a:off x="1011288" y="1700808"/>
            <a:ext cx="71214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dirty="0">
                <a:solidFill>
                  <a:srgbClr val="000066"/>
                </a:solidFill>
              </a:rPr>
              <a:t>P</a:t>
            </a:r>
            <a:r>
              <a:rPr kumimoji="1" lang="en-US" altLang="ja-JP" sz="3600" dirty="0" smtClean="0">
                <a:solidFill>
                  <a:srgbClr val="000066"/>
                </a:solidFill>
              </a:rPr>
              <a:t>rogress and Troubles </a:t>
            </a:r>
          </a:p>
          <a:p>
            <a:pPr algn="ctr"/>
            <a:r>
              <a:rPr kumimoji="1" lang="en-US" altLang="ja-JP" sz="3600" dirty="0" smtClean="0">
                <a:solidFill>
                  <a:srgbClr val="000066"/>
                </a:solidFill>
              </a:rPr>
              <a:t>of </a:t>
            </a:r>
          </a:p>
          <a:p>
            <a:pPr algn="ctr"/>
            <a:r>
              <a:rPr lang="en-US" altLang="ja-JP" sz="3600" dirty="0" smtClean="0">
                <a:solidFill>
                  <a:srgbClr val="000066"/>
                </a:solidFill>
              </a:rPr>
              <a:t>U</a:t>
            </a:r>
            <a:r>
              <a:rPr kumimoji="1" lang="en-US" altLang="ja-JP" sz="3600" dirty="0" smtClean="0">
                <a:solidFill>
                  <a:srgbClr val="000066"/>
                </a:solidFill>
              </a:rPr>
              <a:t>pgrade </a:t>
            </a:r>
            <a:r>
              <a:rPr lang="en-US" altLang="ja-JP" sz="3600" dirty="0" smtClean="0">
                <a:solidFill>
                  <a:srgbClr val="000066"/>
                </a:solidFill>
              </a:rPr>
              <a:t>W</a:t>
            </a:r>
            <a:r>
              <a:rPr kumimoji="1" lang="en-US" altLang="ja-JP" sz="3600" dirty="0" smtClean="0">
                <a:solidFill>
                  <a:srgbClr val="000066"/>
                </a:solidFill>
              </a:rPr>
              <a:t>orks</a:t>
            </a:r>
            <a:endParaRPr kumimoji="1" lang="ja-JP" altLang="en-US" sz="3600" dirty="0">
              <a:solidFill>
                <a:srgbClr val="000066"/>
              </a:solidFill>
            </a:endParaRPr>
          </a:p>
        </p:txBody>
      </p:sp>
      <p:grpSp>
        <p:nvGrpSpPr>
          <p:cNvPr id="6" name="グループ化 5"/>
          <p:cNvGrpSpPr/>
          <p:nvPr/>
        </p:nvGrpSpPr>
        <p:grpSpPr>
          <a:xfrm>
            <a:off x="169701" y="2921896"/>
            <a:ext cx="8974299" cy="1338236"/>
            <a:chOff x="169701" y="2921896"/>
            <a:chExt cx="8974299" cy="1338236"/>
          </a:xfrm>
        </p:grpSpPr>
        <p:pic>
          <p:nvPicPr>
            <p:cNvPr id="64" name="Picture 24" descr="C:\Users\shibata\works_hp3\14KEKB_Review\背景材料\event_jks_full_修正03.gif"/>
            <p:cNvPicPr>
              <a:picLocks noChangeAspect="1" noChangeArrowheads="1"/>
            </p:cNvPicPr>
            <p:nvPr/>
          </p:nvPicPr>
          <p:blipFill rotWithShape="1"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39" t="-3299" r="25912" b="26170"/>
            <a:stretch/>
          </p:blipFill>
          <p:spPr bwMode="auto">
            <a:xfrm>
              <a:off x="7673081" y="2921896"/>
              <a:ext cx="1470919" cy="1338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グループ化 3"/>
            <p:cNvGrpSpPr/>
            <p:nvPr/>
          </p:nvGrpSpPr>
          <p:grpSpPr>
            <a:xfrm>
              <a:off x="169701" y="3656361"/>
              <a:ext cx="8866795" cy="372572"/>
              <a:chOff x="169701" y="3656361"/>
              <a:chExt cx="8866795" cy="372572"/>
            </a:xfrm>
          </p:grpSpPr>
          <p:grpSp>
            <p:nvGrpSpPr>
              <p:cNvPr id="7" name="グループ化 6"/>
              <p:cNvGrpSpPr/>
              <p:nvPr/>
            </p:nvGrpSpPr>
            <p:grpSpPr>
              <a:xfrm>
                <a:off x="169701" y="3656361"/>
                <a:ext cx="7497810" cy="372572"/>
                <a:chOff x="232966" y="3341886"/>
                <a:chExt cx="7497810" cy="372572"/>
              </a:xfrm>
            </p:grpSpPr>
            <p:sp>
              <p:nvSpPr>
                <p:cNvPr id="19" name="正方形/長方形 18"/>
                <p:cNvSpPr/>
                <p:nvPr/>
              </p:nvSpPr>
              <p:spPr>
                <a:xfrm>
                  <a:off x="488470" y="3480761"/>
                  <a:ext cx="388674" cy="9805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0" name="円弧 19"/>
                <p:cNvSpPr>
                  <a:spLocks noChangeAspect="1"/>
                </p:cNvSpPr>
                <p:nvPr/>
              </p:nvSpPr>
              <p:spPr>
                <a:xfrm>
                  <a:off x="918957" y="3533171"/>
                  <a:ext cx="56340" cy="141493"/>
                </a:xfrm>
                <a:prstGeom prst="arc">
                  <a:avLst>
                    <a:gd name="adj1" fmla="val 5350398"/>
                    <a:gd name="adj2" fmla="val 16335659"/>
                  </a:avLst>
                </a:prstGeom>
                <a:ln w="28575">
                  <a:solidFill>
                    <a:srgbClr val="FFC000"/>
                  </a:solidFill>
                </a:ln>
                <a:effectLst>
                  <a:outerShdw blurRad="50800" dist="50800" algn="l" rotWithShape="0">
                    <a:srgbClr val="FFC000">
                      <a:alpha val="7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1" name="円弧 20"/>
                <p:cNvSpPr>
                  <a:spLocks noChangeAspect="1"/>
                </p:cNvSpPr>
                <p:nvPr/>
              </p:nvSpPr>
              <p:spPr>
                <a:xfrm>
                  <a:off x="757751" y="3515484"/>
                  <a:ext cx="70425" cy="176866"/>
                </a:xfrm>
                <a:prstGeom prst="arc">
                  <a:avLst>
                    <a:gd name="adj1" fmla="val 5350398"/>
                    <a:gd name="adj2" fmla="val 16335659"/>
                  </a:avLst>
                </a:prstGeom>
                <a:ln w="28575">
                  <a:solidFill>
                    <a:srgbClr val="FFC000"/>
                  </a:solidFill>
                </a:ln>
                <a:effectLst>
                  <a:outerShdw blurRad="50800" dist="50800" algn="l" rotWithShape="0">
                    <a:srgbClr val="FFC000">
                      <a:alpha val="7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2" name="円弧 21"/>
                <p:cNvSpPr>
                  <a:spLocks noChangeAspect="1"/>
                </p:cNvSpPr>
                <p:nvPr/>
              </p:nvSpPr>
              <p:spPr>
                <a:xfrm>
                  <a:off x="586623" y="3493376"/>
                  <a:ext cx="88031" cy="221082"/>
                </a:xfrm>
                <a:prstGeom prst="arc">
                  <a:avLst>
                    <a:gd name="adj1" fmla="val 5350398"/>
                    <a:gd name="adj2" fmla="val 16335659"/>
                  </a:avLst>
                </a:prstGeom>
                <a:ln w="28575">
                  <a:solidFill>
                    <a:srgbClr val="FFC000"/>
                  </a:solidFill>
                </a:ln>
                <a:effectLst>
                  <a:outerShdw blurRad="50800" dist="50800" algn="l" rotWithShape="0">
                    <a:srgbClr val="FFC000">
                      <a:alpha val="7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3" name="正方形/長方形 22"/>
                <p:cNvSpPr/>
                <p:nvPr/>
              </p:nvSpPr>
              <p:spPr>
                <a:xfrm>
                  <a:off x="425094" y="3573016"/>
                  <a:ext cx="7305682" cy="68400"/>
                </a:xfrm>
                <a:prstGeom prst="rect">
                  <a:avLst/>
                </a:prstGeom>
                <a:solidFill>
                  <a:srgbClr val="FFC000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4" name="円弧 23"/>
                <p:cNvSpPr>
                  <a:spLocks noChangeAspect="1"/>
                </p:cNvSpPr>
                <p:nvPr/>
              </p:nvSpPr>
              <p:spPr>
                <a:xfrm>
                  <a:off x="820804" y="3381681"/>
                  <a:ext cx="56340" cy="141493"/>
                </a:xfrm>
                <a:prstGeom prst="arc">
                  <a:avLst>
                    <a:gd name="adj1" fmla="val 5350398"/>
                    <a:gd name="adj2" fmla="val 16335659"/>
                  </a:avLst>
                </a:prstGeom>
                <a:ln w="28575">
                  <a:solidFill>
                    <a:srgbClr val="000066"/>
                  </a:solidFill>
                </a:ln>
                <a:effectLst>
                  <a:outerShdw blurRad="50800" dist="50800" algn="l" rotWithShape="0">
                    <a:srgbClr val="000066">
                      <a:alpha val="50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6" name="円弧 25"/>
                <p:cNvSpPr>
                  <a:spLocks noChangeAspect="1"/>
                </p:cNvSpPr>
                <p:nvPr/>
              </p:nvSpPr>
              <p:spPr>
                <a:xfrm>
                  <a:off x="659598" y="3363994"/>
                  <a:ext cx="70425" cy="176866"/>
                </a:xfrm>
                <a:prstGeom prst="arc">
                  <a:avLst>
                    <a:gd name="adj1" fmla="val 5350398"/>
                    <a:gd name="adj2" fmla="val 16335659"/>
                  </a:avLst>
                </a:prstGeom>
                <a:ln w="28575">
                  <a:solidFill>
                    <a:srgbClr val="000066"/>
                  </a:solidFill>
                </a:ln>
                <a:effectLst>
                  <a:outerShdw blurRad="50800" dist="50800" algn="l" rotWithShape="0">
                    <a:srgbClr val="000066">
                      <a:alpha val="50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7" name="円弧 26"/>
                <p:cNvSpPr>
                  <a:spLocks noChangeAspect="1"/>
                </p:cNvSpPr>
                <p:nvPr/>
              </p:nvSpPr>
              <p:spPr>
                <a:xfrm>
                  <a:off x="488470" y="3341886"/>
                  <a:ext cx="88031" cy="221082"/>
                </a:xfrm>
                <a:prstGeom prst="arc">
                  <a:avLst>
                    <a:gd name="adj1" fmla="val 5350398"/>
                    <a:gd name="adj2" fmla="val 16335659"/>
                  </a:avLst>
                </a:prstGeom>
                <a:ln w="28575">
                  <a:solidFill>
                    <a:srgbClr val="000066"/>
                  </a:solidFill>
                </a:ln>
                <a:effectLst>
                  <a:outerShdw blurRad="50800" dist="50800" algn="l" rotWithShape="0">
                    <a:srgbClr val="000066">
                      <a:alpha val="50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8" name="正方形/長方形 27"/>
                <p:cNvSpPr/>
                <p:nvPr/>
              </p:nvSpPr>
              <p:spPr>
                <a:xfrm>
                  <a:off x="232966" y="3418738"/>
                  <a:ext cx="7453155" cy="68400"/>
                </a:xfrm>
                <a:prstGeom prst="rect">
                  <a:avLst/>
                </a:prstGeom>
                <a:solidFill>
                  <a:srgbClr val="00006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1" name="円弧 30"/>
                <p:cNvSpPr>
                  <a:spLocks noChangeAspect="1"/>
                </p:cNvSpPr>
                <p:nvPr/>
              </p:nvSpPr>
              <p:spPr>
                <a:xfrm>
                  <a:off x="586623" y="3493376"/>
                  <a:ext cx="88031" cy="221082"/>
                </a:xfrm>
                <a:prstGeom prst="arc">
                  <a:avLst>
                    <a:gd name="adj1" fmla="val 16137867"/>
                    <a:gd name="adj2" fmla="val 5501634"/>
                  </a:avLst>
                </a:prstGeom>
                <a:ln w="28575">
                  <a:solidFill>
                    <a:srgbClr val="FFC000"/>
                  </a:solidFill>
                </a:ln>
                <a:effectLst>
                  <a:outerShdw blurRad="50800" dist="50800" algn="l" rotWithShape="0">
                    <a:srgbClr val="FFC000">
                      <a:alpha val="7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2" name="円弧 31"/>
                <p:cNvSpPr>
                  <a:spLocks noChangeAspect="1"/>
                </p:cNvSpPr>
                <p:nvPr/>
              </p:nvSpPr>
              <p:spPr>
                <a:xfrm>
                  <a:off x="757751" y="3515484"/>
                  <a:ext cx="70425" cy="176866"/>
                </a:xfrm>
                <a:prstGeom prst="arc">
                  <a:avLst>
                    <a:gd name="adj1" fmla="val 16137867"/>
                    <a:gd name="adj2" fmla="val 5501634"/>
                  </a:avLst>
                </a:prstGeom>
                <a:ln w="28575">
                  <a:solidFill>
                    <a:srgbClr val="FFC000"/>
                  </a:solidFill>
                </a:ln>
                <a:effectLst>
                  <a:outerShdw blurRad="50800" dist="50800" algn="l" rotWithShape="0">
                    <a:srgbClr val="FFC000">
                      <a:alpha val="7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3" name="円弧 32"/>
                <p:cNvSpPr>
                  <a:spLocks noChangeAspect="1"/>
                </p:cNvSpPr>
                <p:nvPr/>
              </p:nvSpPr>
              <p:spPr>
                <a:xfrm>
                  <a:off x="918957" y="3533171"/>
                  <a:ext cx="56340" cy="141493"/>
                </a:xfrm>
                <a:prstGeom prst="arc">
                  <a:avLst>
                    <a:gd name="adj1" fmla="val 16137867"/>
                    <a:gd name="adj2" fmla="val 5501634"/>
                  </a:avLst>
                </a:prstGeom>
                <a:ln w="28575">
                  <a:solidFill>
                    <a:srgbClr val="FFC000"/>
                  </a:solidFill>
                </a:ln>
                <a:effectLst>
                  <a:outerShdw blurRad="50800" dist="50800" algn="l" rotWithShape="0">
                    <a:srgbClr val="FFC000">
                      <a:alpha val="7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5" name="円弧 34"/>
                <p:cNvSpPr>
                  <a:spLocks noChangeAspect="1"/>
                </p:cNvSpPr>
                <p:nvPr/>
              </p:nvSpPr>
              <p:spPr>
                <a:xfrm>
                  <a:off x="488470" y="3341886"/>
                  <a:ext cx="88031" cy="221082"/>
                </a:xfrm>
                <a:prstGeom prst="arc">
                  <a:avLst>
                    <a:gd name="adj1" fmla="val 16137867"/>
                    <a:gd name="adj2" fmla="val 5501634"/>
                  </a:avLst>
                </a:prstGeom>
                <a:ln w="28575">
                  <a:solidFill>
                    <a:srgbClr val="000066"/>
                  </a:solidFill>
                </a:ln>
                <a:effectLst>
                  <a:outerShdw blurRad="50800" dist="50800" algn="l" rotWithShape="0">
                    <a:srgbClr val="000066">
                      <a:alpha val="50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6" name="円弧 35"/>
                <p:cNvSpPr>
                  <a:spLocks noChangeAspect="1"/>
                </p:cNvSpPr>
                <p:nvPr/>
              </p:nvSpPr>
              <p:spPr>
                <a:xfrm>
                  <a:off x="659598" y="3363994"/>
                  <a:ext cx="70425" cy="176866"/>
                </a:xfrm>
                <a:prstGeom prst="arc">
                  <a:avLst>
                    <a:gd name="adj1" fmla="val 16137867"/>
                    <a:gd name="adj2" fmla="val 5501634"/>
                  </a:avLst>
                </a:prstGeom>
                <a:ln w="28575">
                  <a:solidFill>
                    <a:srgbClr val="000066"/>
                  </a:solidFill>
                </a:ln>
                <a:effectLst>
                  <a:outerShdw blurRad="50800" dist="50800" algn="l" rotWithShape="0">
                    <a:srgbClr val="000066">
                      <a:alpha val="50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7" name="円弧 36"/>
                <p:cNvSpPr>
                  <a:spLocks noChangeAspect="1"/>
                </p:cNvSpPr>
                <p:nvPr/>
              </p:nvSpPr>
              <p:spPr>
                <a:xfrm>
                  <a:off x="820804" y="3381681"/>
                  <a:ext cx="56340" cy="141493"/>
                </a:xfrm>
                <a:prstGeom prst="arc">
                  <a:avLst>
                    <a:gd name="adj1" fmla="val 16137867"/>
                    <a:gd name="adj2" fmla="val 5501634"/>
                  </a:avLst>
                </a:prstGeom>
                <a:ln w="28575">
                  <a:solidFill>
                    <a:srgbClr val="000066"/>
                  </a:solidFill>
                </a:ln>
                <a:effectLst>
                  <a:outerShdw blurRad="50800" dist="50800" algn="l" rotWithShape="0">
                    <a:srgbClr val="000066">
                      <a:alpha val="50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44" name="二等辺三角形 43"/>
              <p:cNvSpPr/>
              <p:nvPr/>
            </p:nvSpPr>
            <p:spPr>
              <a:xfrm rot="5160000">
                <a:off x="8308747" y="3172401"/>
                <a:ext cx="54376" cy="1401122"/>
              </a:xfrm>
              <a:prstGeom prst="triangl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5" name="二等辺三角形 44"/>
              <p:cNvSpPr/>
              <p:nvPr/>
            </p:nvSpPr>
            <p:spPr>
              <a:xfrm rot="5640000">
                <a:off x="8283671" y="3114161"/>
                <a:ext cx="54376" cy="1401122"/>
              </a:xfrm>
              <a:prstGeom prst="triangle">
                <a:avLst/>
              </a:prstGeom>
              <a:solidFill>
                <a:srgbClr val="00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pic>
        <p:nvPicPr>
          <p:cNvPr id="84" name="Picture 24" descr="C:\Users\shibata\works_hp3\14KEKB_Review\背景材料\event_jks_full_修正03.gif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5" t="25998" r="180" b="-99"/>
          <a:stretch/>
        </p:blipFill>
        <p:spPr bwMode="auto">
          <a:xfrm>
            <a:off x="0" y="0"/>
            <a:ext cx="1309448" cy="128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5" name="グループ化 84"/>
          <p:cNvGrpSpPr/>
          <p:nvPr/>
        </p:nvGrpSpPr>
        <p:grpSpPr>
          <a:xfrm rot="10800000">
            <a:off x="107504" y="229418"/>
            <a:ext cx="8866795" cy="372572"/>
            <a:chOff x="32018" y="3656361"/>
            <a:chExt cx="8866795" cy="372572"/>
          </a:xfrm>
        </p:grpSpPr>
        <p:grpSp>
          <p:nvGrpSpPr>
            <p:cNvPr id="86" name="グループ化 85"/>
            <p:cNvGrpSpPr/>
            <p:nvPr/>
          </p:nvGrpSpPr>
          <p:grpSpPr>
            <a:xfrm>
              <a:off x="32018" y="3656361"/>
              <a:ext cx="7497810" cy="372572"/>
              <a:chOff x="232966" y="3341886"/>
              <a:chExt cx="7497810" cy="372572"/>
            </a:xfrm>
          </p:grpSpPr>
          <p:sp>
            <p:nvSpPr>
              <p:cNvPr id="89" name="正方形/長方形 88"/>
              <p:cNvSpPr/>
              <p:nvPr/>
            </p:nvSpPr>
            <p:spPr>
              <a:xfrm>
                <a:off x="488470" y="3480761"/>
                <a:ext cx="388674" cy="980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0" name="円弧 89"/>
              <p:cNvSpPr>
                <a:spLocks noChangeAspect="1"/>
              </p:cNvSpPr>
              <p:nvPr/>
            </p:nvSpPr>
            <p:spPr>
              <a:xfrm>
                <a:off x="918957" y="3533171"/>
                <a:ext cx="56340" cy="141493"/>
              </a:xfrm>
              <a:prstGeom prst="arc">
                <a:avLst>
                  <a:gd name="adj1" fmla="val 5350398"/>
                  <a:gd name="adj2" fmla="val 16335659"/>
                </a:avLst>
              </a:prstGeom>
              <a:ln w="28575">
                <a:solidFill>
                  <a:srgbClr val="FFC000"/>
                </a:solidFill>
              </a:ln>
              <a:effectLst>
                <a:outerShdw blurRad="50800" dist="50800" algn="l" rotWithShape="0">
                  <a:srgbClr val="FFC000">
                    <a:alpha val="75000"/>
                  </a:srgb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1" name="円弧 90"/>
              <p:cNvSpPr>
                <a:spLocks noChangeAspect="1"/>
              </p:cNvSpPr>
              <p:nvPr/>
            </p:nvSpPr>
            <p:spPr>
              <a:xfrm>
                <a:off x="757751" y="3515484"/>
                <a:ext cx="70425" cy="176866"/>
              </a:xfrm>
              <a:prstGeom prst="arc">
                <a:avLst>
                  <a:gd name="adj1" fmla="val 5350398"/>
                  <a:gd name="adj2" fmla="val 16335659"/>
                </a:avLst>
              </a:prstGeom>
              <a:ln w="28575">
                <a:solidFill>
                  <a:srgbClr val="FFC000"/>
                </a:solidFill>
              </a:ln>
              <a:effectLst>
                <a:outerShdw blurRad="50800" dist="50800" algn="l" rotWithShape="0">
                  <a:srgbClr val="FFC000">
                    <a:alpha val="75000"/>
                  </a:srgb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2" name="円弧 91"/>
              <p:cNvSpPr>
                <a:spLocks noChangeAspect="1"/>
              </p:cNvSpPr>
              <p:nvPr/>
            </p:nvSpPr>
            <p:spPr>
              <a:xfrm>
                <a:off x="586623" y="3493376"/>
                <a:ext cx="88031" cy="221082"/>
              </a:xfrm>
              <a:prstGeom prst="arc">
                <a:avLst>
                  <a:gd name="adj1" fmla="val 5350398"/>
                  <a:gd name="adj2" fmla="val 16335659"/>
                </a:avLst>
              </a:prstGeom>
              <a:ln w="28575">
                <a:solidFill>
                  <a:srgbClr val="FFC000"/>
                </a:solidFill>
              </a:ln>
              <a:effectLst>
                <a:outerShdw blurRad="50800" dist="50800" algn="l" rotWithShape="0">
                  <a:srgbClr val="FFC000">
                    <a:alpha val="75000"/>
                  </a:srgb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3" name="正方形/長方形 92"/>
              <p:cNvSpPr/>
              <p:nvPr/>
            </p:nvSpPr>
            <p:spPr>
              <a:xfrm>
                <a:off x="425094" y="3573016"/>
                <a:ext cx="7305682" cy="68400"/>
              </a:xfrm>
              <a:prstGeom prst="rect">
                <a:avLst/>
              </a:prstGeom>
              <a:solidFill>
                <a:srgbClr val="FFC000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4" name="円弧 93"/>
              <p:cNvSpPr>
                <a:spLocks noChangeAspect="1"/>
              </p:cNvSpPr>
              <p:nvPr/>
            </p:nvSpPr>
            <p:spPr>
              <a:xfrm>
                <a:off x="820804" y="3381681"/>
                <a:ext cx="56340" cy="141493"/>
              </a:xfrm>
              <a:prstGeom prst="arc">
                <a:avLst>
                  <a:gd name="adj1" fmla="val 5350398"/>
                  <a:gd name="adj2" fmla="val 16335659"/>
                </a:avLst>
              </a:prstGeom>
              <a:ln w="28575">
                <a:solidFill>
                  <a:srgbClr val="000066"/>
                </a:solidFill>
              </a:ln>
              <a:effectLst>
                <a:outerShdw blurRad="50800" dist="50800" algn="l" rotWithShape="0">
                  <a:srgbClr val="000066">
                    <a:alpha val="50000"/>
                  </a:srgb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5" name="円弧 94"/>
              <p:cNvSpPr>
                <a:spLocks noChangeAspect="1"/>
              </p:cNvSpPr>
              <p:nvPr/>
            </p:nvSpPr>
            <p:spPr>
              <a:xfrm>
                <a:off x="659598" y="3363994"/>
                <a:ext cx="70425" cy="176866"/>
              </a:xfrm>
              <a:prstGeom prst="arc">
                <a:avLst>
                  <a:gd name="adj1" fmla="val 5350398"/>
                  <a:gd name="adj2" fmla="val 16335659"/>
                </a:avLst>
              </a:prstGeom>
              <a:ln w="28575">
                <a:solidFill>
                  <a:srgbClr val="000066"/>
                </a:solidFill>
              </a:ln>
              <a:effectLst>
                <a:outerShdw blurRad="50800" dist="50800" algn="l" rotWithShape="0">
                  <a:srgbClr val="000066">
                    <a:alpha val="50000"/>
                  </a:srgb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6" name="円弧 95"/>
              <p:cNvSpPr>
                <a:spLocks noChangeAspect="1"/>
              </p:cNvSpPr>
              <p:nvPr/>
            </p:nvSpPr>
            <p:spPr>
              <a:xfrm>
                <a:off x="488470" y="3341886"/>
                <a:ext cx="88031" cy="221082"/>
              </a:xfrm>
              <a:prstGeom prst="arc">
                <a:avLst>
                  <a:gd name="adj1" fmla="val 5350398"/>
                  <a:gd name="adj2" fmla="val 16335659"/>
                </a:avLst>
              </a:prstGeom>
              <a:ln w="28575">
                <a:solidFill>
                  <a:srgbClr val="000066"/>
                </a:solidFill>
              </a:ln>
              <a:effectLst>
                <a:outerShdw blurRad="50800" dist="50800" algn="l" rotWithShape="0">
                  <a:srgbClr val="000066">
                    <a:alpha val="50000"/>
                  </a:srgb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7" name="正方形/長方形 96"/>
              <p:cNvSpPr/>
              <p:nvPr/>
            </p:nvSpPr>
            <p:spPr>
              <a:xfrm>
                <a:off x="232966" y="3418738"/>
                <a:ext cx="7453155" cy="68400"/>
              </a:xfrm>
              <a:prstGeom prst="rect">
                <a:avLst/>
              </a:prstGeom>
              <a:solidFill>
                <a:srgbClr val="000066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8" name="円弧 97"/>
              <p:cNvSpPr>
                <a:spLocks noChangeAspect="1"/>
              </p:cNvSpPr>
              <p:nvPr/>
            </p:nvSpPr>
            <p:spPr>
              <a:xfrm>
                <a:off x="586623" y="3493376"/>
                <a:ext cx="88031" cy="221082"/>
              </a:xfrm>
              <a:prstGeom prst="arc">
                <a:avLst>
                  <a:gd name="adj1" fmla="val 16137867"/>
                  <a:gd name="adj2" fmla="val 5501634"/>
                </a:avLst>
              </a:prstGeom>
              <a:ln w="28575">
                <a:solidFill>
                  <a:srgbClr val="FFC000"/>
                </a:solidFill>
              </a:ln>
              <a:effectLst>
                <a:outerShdw blurRad="50800" dist="50800" algn="l" rotWithShape="0">
                  <a:srgbClr val="FFC000">
                    <a:alpha val="75000"/>
                  </a:srgb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9" name="円弧 98"/>
              <p:cNvSpPr>
                <a:spLocks noChangeAspect="1"/>
              </p:cNvSpPr>
              <p:nvPr/>
            </p:nvSpPr>
            <p:spPr>
              <a:xfrm>
                <a:off x="757751" y="3515484"/>
                <a:ext cx="70425" cy="176866"/>
              </a:xfrm>
              <a:prstGeom prst="arc">
                <a:avLst>
                  <a:gd name="adj1" fmla="val 16137867"/>
                  <a:gd name="adj2" fmla="val 5501634"/>
                </a:avLst>
              </a:prstGeom>
              <a:ln w="28575">
                <a:solidFill>
                  <a:srgbClr val="FFC000"/>
                </a:solidFill>
              </a:ln>
              <a:effectLst>
                <a:outerShdw blurRad="50800" dist="50800" algn="l" rotWithShape="0">
                  <a:srgbClr val="FFC000">
                    <a:alpha val="75000"/>
                  </a:srgb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0" name="円弧 99"/>
              <p:cNvSpPr>
                <a:spLocks noChangeAspect="1"/>
              </p:cNvSpPr>
              <p:nvPr/>
            </p:nvSpPr>
            <p:spPr>
              <a:xfrm>
                <a:off x="918957" y="3533171"/>
                <a:ext cx="56340" cy="141493"/>
              </a:xfrm>
              <a:prstGeom prst="arc">
                <a:avLst>
                  <a:gd name="adj1" fmla="val 16137867"/>
                  <a:gd name="adj2" fmla="val 5501634"/>
                </a:avLst>
              </a:prstGeom>
              <a:ln w="28575">
                <a:solidFill>
                  <a:srgbClr val="FFC000"/>
                </a:solidFill>
              </a:ln>
              <a:effectLst>
                <a:outerShdw blurRad="50800" dist="50800" algn="l" rotWithShape="0">
                  <a:srgbClr val="FFC000">
                    <a:alpha val="75000"/>
                  </a:srgb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1" name="円弧 100"/>
              <p:cNvSpPr>
                <a:spLocks noChangeAspect="1"/>
              </p:cNvSpPr>
              <p:nvPr/>
            </p:nvSpPr>
            <p:spPr>
              <a:xfrm>
                <a:off x="488470" y="3341886"/>
                <a:ext cx="88031" cy="221082"/>
              </a:xfrm>
              <a:prstGeom prst="arc">
                <a:avLst>
                  <a:gd name="adj1" fmla="val 16137867"/>
                  <a:gd name="adj2" fmla="val 5501634"/>
                </a:avLst>
              </a:prstGeom>
              <a:ln w="28575">
                <a:solidFill>
                  <a:srgbClr val="000066"/>
                </a:solidFill>
              </a:ln>
              <a:effectLst>
                <a:outerShdw blurRad="50800" dist="50800" algn="l" rotWithShape="0">
                  <a:srgbClr val="000066">
                    <a:alpha val="50000"/>
                  </a:srgb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2" name="円弧 101"/>
              <p:cNvSpPr>
                <a:spLocks noChangeAspect="1"/>
              </p:cNvSpPr>
              <p:nvPr/>
            </p:nvSpPr>
            <p:spPr>
              <a:xfrm>
                <a:off x="659598" y="3363994"/>
                <a:ext cx="70425" cy="176866"/>
              </a:xfrm>
              <a:prstGeom prst="arc">
                <a:avLst>
                  <a:gd name="adj1" fmla="val 16137867"/>
                  <a:gd name="adj2" fmla="val 5501634"/>
                </a:avLst>
              </a:prstGeom>
              <a:ln w="28575">
                <a:solidFill>
                  <a:srgbClr val="000066"/>
                </a:solidFill>
              </a:ln>
              <a:effectLst>
                <a:outerShdw blurRad="50800" dist="50800" algn="l" rotWithShape="0">
                  <a:srgbClr val="000066">
                    <a:alpha val="50000"/>
                  </a:srgb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3" name="円弧 102"/>
              <p:cNvSpPr>
                <a:spLocks noChangeAspect="1"/>
              </p:cNvSpPr>
              <p:nvPr/>
            </p:nvSpPr>
            <p:spPr>
              <a:xfrm>
                <a:off x="820804" y="3381681"/>
                <a:ext cx="56340" cy="141493"/>
              </a:xfrm>
              <a:prstGeom prst="arc">
                <a:avLst>
                  <a:gd name="adj1" fmla="val 16137867"/>
                  <a:gd name="adj2" fmla="val 5501634"/>
                </a:avLst>
              </a:prstGeom>
              <a:ln w="28575">
                <a:solidFill>
                  <a:srgbClr val="000066"/>
                </a:solidFill>
              </a:ln>
              <a:effectLst>
                <a:outerShdw blurRad="50800" dist="50800" algn="l" rotWithShape="0">
                  <a:srgbClr val="000066">
                    <a:alpha val="50000"/>
                  </a:srgb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87" name="二等辺三角形 86"/>
            <p:cNvSpPr/>
            <p:nvPr/>
          </p:nvSpPr>
          <p:spPr>
            <a:xfrm rot="5160000">
              <a:off x="8171064" y="3172401"/>
              <a:ext cx="54376" cy="140112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8" name="二等辺三角形 87"/>
            <p:cNvSpPr/>
            <p:nvPr/>
          </p:nvSpPr>
          <p:spPr>
            <a:xfrm rot="5640000">
              <a:off x="8145988" y="3114161"/>
              <a:ext cx="54376" cy="1401122"/>
            </a:xfrm>
            <a:prstGeom prst="triangle">
              <a:avLst/>
            </a:prstGeom>
            <a:solidFill>
              <a:srgbClr val="00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62209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正方形/長方形 37"/>
          <p:cNvSpPr/>
          <p:nvPr/>
        </p:nvSpPr>
        <p:spPr>
          <a:xfrm>
            <a:off x="0" y="6434514"/>
            <a:ext cx="9144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9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18" y="6455897"/>
            <a:ext cx="702056" cy="402103"/>
          </a:xfrm>
          <a:prstGeom prst="rect">
            <a:avLst/>
          </a:prstGeom>
          <a:noFill/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99592" y="6478724"/>
            <a:ext cx="2133600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2015/2/23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2663788" y="6464094"/>
            <a:ext cx="3816424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The 20th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03263" y="6486039"/>
            <a:ext cx="2133600" cy="365125"/>
          </a:xfrm>
        </p:spPr>
        <p:txBody>
          <a:bodyPr/>
          <a:lstStyle/>
          <a:p>
            <a:fld id="{31A2536D-92D0-4A14-99CE-6CBB0ED64566}" type="slidenum">
              <a:rPr kumimoji="1" lang="ja-JP" altLang="en-US" smtClean="0">
                <a:solidFill>
                  <a:srgbClr val="FFFF00"/>
                </a:solidFill>
              </a:rPr>
              <a:pPr/>
              <a:t>10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40" name="Picture 3" descr="C:\Users\shibata\works_hp3\14KEKB_Review\背景材料\title_background02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09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タイトル 1"/>
          <p:cNvSpPr txBox="1">
            <a:spLocks/>
          </p:cNvSpPr>
          <p:nvPr/>
        </p:nvSpPr>
        <p:spPr>
          <a:xfrm>
            <a:off x="162168" y="29122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b="1" dirty="0" smtClean="0">
                <a:solidFill>
                  <a:srgbClr val="FFC000"/>
                </a:solidFill>
              </a:rPr>
              <a:t>Pre-installation works 7</a:t>
            </a:r>
            <a:endParaRPr lang="ja-JP" altLang="en-US" b="1" dirty="0">
              <a:solidFill>
                <a:srgbClr val="FFC000"/>
              </a:solidFill>
            </a:endParaRPr>
          </a:p>
        </p:txBody>
      </p:sp>
      <p:sp>
        <p:nvSpPr>
          <p:cNvPr id="18" name="コンテンツ プレースホルダ 43"/>
          <p:cNvSpPr txBox="1">
            <a:spLocks/>
          </p:cNvSpPr>
          <p:nvPr/>
        </p:nvSpPr>
        <p:spPr>
          <a:xfrm>
            <a:off x="32018" y="1095895"/>
            <a:ext cx="9076486" cy="528543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dirty="0" smtClean="0">
                <a:solidFill>
                  <a:srgbClr val="002060"/>
                </a:solidFill>
              </a:rPr>
              <a:t>Trouble 1 : High ultimate pressure (&gt; </a:t>
            </a:r>
            <a:r>
              <a:rPr lang="en-US" altLang="ja-JP" sz="2800" dirty="0">
                <a:solidFill>
                  <a:srgbClr val="000066"/>
                </a:solidFill>
              </a:rPr>
              <a:t>1</a:t>
            </a:r>
            <a:r>
              <a:rPr lang="en-US" altLang="ja-JP" sz="2800" dirty="0">
                <a:solidFill>
                  <a:srgbClr val="000066"/>
                </a:solidFill>
                <a:sym typeface="Symbol"/>
              </a:rPr>
              <a:t>10</a:t>
            </a:r>
            <a:r>
              <a:rPr lang="en-US" altLang="ja-JP" sz="2800" baseline="30000" dirty="0">
                <a:solidFill>
                  <a:srgbClr val="000066"/>
                </a:solidFill>
                <a:sym typeface="Symbol"/>
              </a:rPr>
              <a:t>-7</a:t>
            </a:r>
            <a:r>
              <a:rPr lang="en-US" altLang="ja-JP" sz="2800" dirty="0">
                <a:solidFill>
                  <a:srgbClr val="000066"/>
                </a:solidFill>
                <a:sym typeface="Symbol"/>
              </a:rPr>
              <a:t> Pa</a:t>
            </a:r>
            <a:r>
              <a:rPr lang="en-US" altLang="ja-JP" sz="2800" dirty="0" smtClean="0">
                <a:solidFill>
                  <a:srgbClr val="002060"/>
                </a:solidFill>
              </a:rPr>
              <a:t>)</a:t>
            </a:r>
          </a:p>
          <a:p>
            <a:pPr marL="457200" lvl="1" indent="0">
              <a:buNone/>
            </a:pPr>
            <a:r>
              <a:rPr lang="en-US" altLang="ja-JP" sz="2400" dirty="0" smtClean="0"/>
              <a:t>In some beam pipes, the ultimate pressure after baking were higher than 1</a:t>
            </a:r>
            <a:r>
              <a:rPr lang="en-US" altLang="ja-JP" sz="2400" dirty="0" smtClean="0">
                <a:sym typeface="Symbol"/>
              </a:rPr>
              <a:t>10</a:t>
            </a:r>
            <a:r>
              <a:rPr lang="en-US" altLang="ja-JP" sz="2400" baseline="30000" dirty="0" smtClean="0">
                <a:sym typeface="Symbol"/>
              </a:rPr>
              <a:t>-7</a:t>
            </a:r>
            <a:r>
              <a:rPr lang="en-US" altLang="ja-JP" sz="2400" dirty="0" smtClean="0">
                <a:sym typeface="Symbol"/>
              </a:rPr>
              <a:t> Pa, which is our criterion of check.</a:t>
            </a:r>
          </a:p>
          <a:p>
            <a:pPr lvl="1"/>
            <a:endParaRPr lang="en-US" altLang="ja-JP" sz="2000" dirty="0">
              <a:solidFill>
                <a:srgbClr val="000066"/>
              </a:solidFill>
              <a:sym typeface="Symbol"/>
            </a:endParaRPr>
          </a:p>
          <a:p>
            <a:pPr lvl="1"/>
            <a:r>
              <a:rPr lang="en-US" altLang="ja-JP" sz="2400" dirty="0" smtClean="0">
                <a:solidFill>
                  <a:srgbClr val="00B050"/>
                </a:solidFill>
                <a:sym typeface="Symbol"/>
              </a:rPr>
              <a:t>Case 1 : Air leak from connection flange 1 (simple case)</a:t>
            </a:r>
          </a:p>
          <a:p>
            <a:pPr lvl="2"/>
            <a:r>
              <a:rPr lang="en-US" altLang="ja-JP" sz="2000" dirty="0" smtClean="0">
                <a:sym typeface="Symbol"/>
              </a:rPr>
              <a:t>Cause : Decrease in fastening power due to baking</a:t>
            </a:r>
          </a:p>
          <a:p>
            <a:pPr lvl="2"/>
            <a:r>
              <a:rPr lang="en-US" altLang="ja-JP" sz="2000" dirty="0" smtClean="0">
                <a:sym typeface="Symbol"/>
              </a:rPr>
              <a:t>Cure : Refastening flanges. Replacement of gasket and re-baking.</a:t>
            </a:r>
            <a:endParaRPr lang="en-US" altLang="ja-JP" sz="1900" dirty="0" smtClean="0">
              <a:sym typeface="Symbol"/>
            </a:endParaRPr>
          </a:p>
          <a:p>
            <a:pPr lvl="1"/>
            <a:r>
              <a:rPr lang="en-US" altLang="ja-JP" sz="2400" dirty="0" smtClean="0">
                <a:solidFill>
                  <a:srgbClr val="00B050"/>
                </a:solidFill>
                <a:sym typeface="Symbol"/>
              </a:rPr>
              <a:t>Case 2 : Air leak from connection flange 2</a:t>
            </a:r>
          </a:p>
          <a:p>
            <a:pPr lvl="2"/>
            <a:r>
              <a:rPr lang="en-US" altLang="ja-JP" sz="2000" dirty="0" smtClean="0">
                <a:sym typeface="Symbol"/>
              </a:rPr>
              <a:t>Cause : Wrong choice of gasket (Cu gasket on Al flange(CF203))</a:t>
            </a:r>
          </a:p>
          <a:p>
            <a:pPr lvl="3"/>
            <a:r>
              <a:rPr lang="en-US" altLang="ja-JP" dirty="0" smtClean="0">
                <a:sym typeface="Symbol"/>
              </a:rPr>
              <a:t>A few special Al beam pipes have Al CF203 flanges, though most of them have SUS CF203 flanges.</a:t>
            </a:r>
          </a:p>
          <a:p>
            <a:pPr lvl="3"/>
            <a:r>
              <a:rPr lang="en-US" altLang="ja-JP" dirty="0" smtClean="0">
                <a:sym typeface="Symbol"/>
              </a:rPr>
              <a:t>At worst knife-edges were damaged, and we gave up re-baking them to avoid further damage to flanges. (two beam pipes)</a:t>
            </a:r>
            <a:endParaRPr lang="en-US" altLang="ja-JP" sz="1900" dirty="0" smtClean="0">
              <a:sym typeface="Symbol"/>
            </a:endParaRPr>
          </a:p>
          <a:p>
            <a:pPr lvl="1"/>
            <a:r>
              <a:rPr lang="en-US" altLang="ja-JP" sz="2500" dirty="0" smtClean="0">
                <a:solidFill>
                  <a:srgbClr val="00B050"/>
                </a:solidFill>
                <a:sym typeface="Symbol"/>
              </a:rPr>
              <a:t>Case 3 : </a:t>
            </a:r>
            <a:r>
              <a:rPr lang="en-US" altLang="ja-JP" sz="2500" dirty="0" smtClean="0">
                <a:solidFill>
                  <a:srgbClr val="00B050"/>
                </a:solidFill>
              </a:rPr>
              <a:t>Leak </a:t>
            </a:r>
            <a:r>
              <a:rPr lang="en-US" altLang="ja-JP" sz="2500" dirty="0">
                <a:solidFill>
                  <a:srgbClr val="00B050"/>
                </a:solidFill>
              </a:rPr>
              <a:t>at ceramic brazing of sheath heaters for NEG activation</a:t>
            </a:r>
            <a:r>
              <a:rPr lang="en-US" altLang="ja-JP" sz="2500" dirty="0" smtClean="0">
                <a:solidFill>
                  <a:srgbClr val="00B050"/>
                </a:solidFill>
              </a:rPr>
              <a:t>.</a:t>
            </a:r>
            <a:endParaRPr lang="en-US" altLang="ja-JP" sz="2500" dirty="0" smtClean="0">
              <a:solidFill>
                <a:srgbClr val="00B050"/>
              </a:solidFill>
              <a:sym typeface="Symbol"/>
            </a:endParaRPr>
          </a:p>
          <a:p>
            <a:pPr lvl="2"/>
            <a:r>
              <a:rPr lang="en-US" altLang="ja-JP" sz="1900" dirty="0">
                <a:sym typeface="Symbol"/>
              </a:rPr>
              <a:t>N</a:t>
            </a:r>
            <a:r>
              <a:rPr lang="en-US" altLang="ja-JP" sz="1900" dirty="0" smtClean="0">
                <a:sym typeface="Symbol"/>
              </a:rPr>
              <a:t>ext slide</a:t>
            </a:r>
          </a:p>
          <a:p>
            <a:pPr lvl="1"/>
            <a:r>
              <a:rPr lang="en-US" altLang="ja-JP" sz="2400" dirty="0">
                <a:solidFill>
                  <a:srgbClr val="00B050"/>
                </a:solidFill>
                <a:sym typeface="Symbol"/>
              </a:rPr>
              <a:t>Case </a:t>
            </a:r>
            <a:r>
              <a:rPr lang="en-US" altLang="ja-JP" sz="2400" dirty="0" smtClean="0">
                <a:solidFill>
                  <a:srgbClr val="00B050"/>
                </a:solidFill>
                <a:sym typeface="Symbol"/>
              </a:rPr>
              <a:t>4 </a:t>
            </a:r>
            <a:r>
              <a:rPr lang="en-US" altLang="ja-JP" sz="2400" dirty="0">
                <a:solidFill>
                  <a:srgbClr val="00B050"/>
                </a:solidFill>
                <a:sym typeface="Symbol"/>
              </a:rPr>
              <a:t>: Large gas desorption from beam pipe or NEG?</a:t>
            </a:r>
          </a:p>
          <a:p>
            <a:pPr lvl="2"/>
            <a:r>
              <a:rPr lang="en-US" altLang="ja-JP" sz="2000" dirty="0">
                <a:sym typeface="Symbol"/>
              </a:rPr>
              <a:t>Cure : Re-baking. (If it fails again, replacement of NEG strips and heaters.)</a:t>
            </a:r>
          </a:p>
          <a:p>
            <a:pPr lvl="2"/>
            <a:endParaRPr lang="en-US" altLang="ja-JP" sz="1900" dirty="0" smtClean="0">
              <a:solidFill>
                <a:srgbClr val="000066"/>
              </a:solidFill>
              <a:sym typeface="Symbol"/>
            </a:endParaRPr>
          </a:p>
          <a:p>
            <a:pPr lvl="2"/>
            <a:endParaRPr lang="en-US" altLang="ja-JP" sz="1900" dirty="0">
              <a:solidFill>
                <a:srgbClr val="000066"/>
              </a:solidFill>
              <a:sym typeface="Symbol"/>
            </a:endParaRPr>
          </a:p>
          <a:p>
            <a:r>
              <a:rPr lang="en-US" altLang="ja-JP" sz="2700" dirty="0" smtClean="0">
                <a:solidFill>
                  <a:srgbClr val="000066"/>
                </a:solidFill>
                <a:sym typeface="Symbol"/>
              </a:rPr>
              <a:t>In most cases the ultimate pressure reduced on the order of 10</a:t>
            </a:r>
            <a:r>
              <a:rPr lang="en-US" altLang="ja-JP" sz="2700" baseline="30000" dirty="0" smtClean="0">
                <a:solidFill>
                  <a:srgbClr val="000066"/>
                </a:solidFill>
                <a:sym typeface="Symbol"/>
              </a:rPr>
              <a:t>-8</a:t>
            </a:r>
            <a:r>
              <a:rPr lang="en-US" altLang="ja-JP" sz="2700" dirty="0" smtClean="0">
                <a:solidFill>
                  <a:srgbClr val="000066"/>
                </a:solidFill>
                <a:sym typeface="Symbol"/>
              </a:rPr>
              <a:t> Pa.</a:t>
            </a:r>
            <a:r>
              <a:rPr lang="en-US" altLang="ja-JP" sz="1800" dirty="0" smtClean="0">
                <a:solidFill>
                  <a:srgbClr val="000066"/>
                </a:solidFill>
                <a:sym typeface="Symbol"/>
              </a:rPr>
              <a:t>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87025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正方形/長方形 37"/>
          <p:cNvSpPr/>
          <p:nvPr/>
        </p:nvSpPr>
        <p:spPr>
          <a:xfrm>
            <a:off x="0" y="6434514"/>
            <a:ext cx="9144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9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18" y="6455897"/>
            <a:ext cx="702056" cy="402103"/>
          </a:xfrm>
          <a:prstGeom prst="rect">
            <a:avLst/>
          </a:prstGeom>
          <a:noFill/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99592" y="6478724"/>
            <a:ext cx="2133600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2015/2/23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2663788" y="6464094"/>
            <a:ext cx="3816424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The 20th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03263" y="6486039"/>
            <a:ext cx="2133600" cy="365125"/>
          </a:xfrm>
        </p:spPr>
        <p:txBody>
          <a:bodyPr/>
          <a:lstStyle/>
          <a:p>
            <a:fld id="{31A2536D-92D0-4A14-99CE-6CBB0ED64566}" type="slidenum">
              <a:rPr kumimoji="1" lang="ja-JP" altLang="en-US" smtClean="0">
                <a:solidFill>
                  <a:srgbClr val="FFFF00"/>
                </a:solidFill>
              </a:rPr>
              <a:pPr/>
              <a:t>11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40" name="Picture 3" descr="C:\Users\shibata\works_hp3\14KEKB_Review\背景材料\title_background02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09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タイトル 1"/>
          <p:cNvSpPr txBox="1">
            <a:spLocks/>
          </p:cNvSpPr>
          <p:nvPr/>
        </p:nvSpPr>
        <p:spPr>
          <a:xfrm>
            <a:off x="162168" y="29122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b="1" dirty="0" smtClean="0">
                <a:solidFill>
                  <a:srgbClr val="FFC000"/>
                </a:solidFill>
              </a:rPr>
              <a:t>Pre-installation works 8</a:t>
            </a:r>
            <a:endParaRPr lang="ja-JP" altLang="en-US" b="1" dirty="0">
              <a:solidFill>
                <a:srgbClr val="FFC000"/>
              </a:solidFill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5" t="51582" r="50152" b="29746"/>
          <a:stretch/>
        </p:blipFill>
        <p:spPr>
          <a:xfrm>
            <a:off x="6120002" y="3936813"/>
            <a:ext cx="2849773" cy="2052000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6201161" y="6060821"/>
            <a:ext cx="25298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Leaked feedthrough of heater</a:t>
            </a:r>
            <a:endParaRPr lang="ja-JP" altLang="en-US" sz="1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四角形吹き出し 13"/>
          <p:cNvSpPr/>
          <p:nvPr/>
        </p:nvSpPr>
        <p:spPr>
          <a:xfrm>
            <a:off x="7035985" y="3972589"/>
            <a:ext cx="1728192" cy="432048"/>
          </a:xfrm>
          <a:prstGeom prst="wedgeRectCallout">
            <a:avLst>
              <a:gd name="adj1" fmla="val 8472"/>
              <a:gd name="adj2" fmla="val 1371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Air leak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179845" y="5931392"/>
            <a:ext cx="2655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Feedthrough of heater with insulation ceramic block</a:t>
            </a:r>
            <a:endParaRPr lang="ja-JP" altLang="en-US" sz="1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コンテンツ プレースホルダ 43"/>
          <p:cNvSpPr txBox="1">
            <a:spLocks/>
          </p:cNvSpPr>
          <p:nvPr/>
        </p:nvSpPr>
        <p:spPr>
          <a:xfrm>
            <a:off x="32018" y="1095895"/>
            <a:ext cx="8915126" cy="290916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dirty="0" smtClean="0">
                <a:solidFill>
                  <a:srgbClr val="002060"/>
                </a:solidFill>
              </a:rPr>
              <a:t>Trouble 2 : Leak at ceramic brazing of sheath heaters for NEG activation.</a:t>
            </a:r>
          </a:p>
          <a:p>
            <a:pPr lvl="1"/>
            <a:r>
              <a:rPr lang="en-US" altLang="ja-JP" sz="1600" dirty="0" smtClean="0"/>
              <a:t>Cracks at the brazing between ceramics and stainless steel sleeve was found.</a:t>
            </a:r>
          </a:p>
          <a:p>
            <a:pPr lvl="1"/>
            <a:r>
              <a:rPr lang="en-US" altLang="ja-JP" sz="1600" dirty="0" smtClean="0"/>
              <a:t>Gas desorption from the cracks leaded to high ultimate pressure even after NEG activation.</a:t>
            </a:r>
          </a:p>
          <a:p>
            <a:pPr lvl="1"/>
            <a:r>
              <a:rPr lang="en-US" altLang="ja-JP" sz="1600" dirty="0" smtClean="0"/>
              <a:t>Low insulation resistance was also observed.</a:t>
            </a:r>
          </a:p>
          <a:p>
            <a:r>
              <a:rPr lang="en-US" altLang="ja-JP" sz="2000" dirty="0" smtClean="0">
                <a:solidFill>
                  <a:srgbClr val="002060"/>
                </a:solidFill>
              </a:rPr>
              <a:t>Cause : </a:t>
            </a:r>
          </a:p>
          <a:p>
            <a:pPr lvl="1"/>
            <a:r>
              <a:rPr lang="en-US" altLang="ja-JP" sz="1600" dirty="0" smtClean="0"/>
              <a:t>Fastening of ceramic block for insulation was too strong, and the excess stress (moment) was applied to the brazing part, if the ceramic was brazed with a slight angle.</a:t>
            </a:r>
          </a:p>
          <a:p>
            <a:pPr marL="400050"/>
            <a:r>
              <a:rPr lang="en-US" altLang="ja-JP" sz="2000" dirty="0" smtClean="0">
                <a:solidFill>
                  <a:srgbClr val="002060"/>
                </a:solidFill>
              </a:rPr>
              <a:t>Cures : </a:t>
            </a:r>
          </a:p>
          <a:p>
            <a:pPr marL="800100" lvl="1"/>
            <a:r>
              <a:rPr lang="en-US" altLang="ja-JP" sz="1600" dirty="0" smtClean="0"/>
              <a:t>Insert a thin spacer between ceramic blocks to avoid the excess stress on the brazing part.</a:t>
            </a:r>
          </a:p>
          <a:p>
            <a:pPr marL="800100" lvl="1"/>
            <a:r>
              <a:rPr lang="en-US" altLang="ja-JP" sz="1600" dirty="0" smtClean="0"/>
              <a:t>Cracked heaters were re-fabricated.</a:t>
            </a:r>
          </a:p>
          <a:p>
            <a:pPr marL="457200" lvl="1" indent="0">
              <a:buNone/>
            </a:pPr>
            <a:endParaRPr lang="en-US" altLang="ja-JP" sz="1600" dirty="0" smtClean="0"/>
          </a:p>
          <a:p>
            <a:pPr lvl="1"/>
            <a:endParaRPr lang="en-US" altLang="ja-JP" sz="1600" dirty="0">
              <a:solidFill>
                <a:srgbClr val="000066"/>
              </a:solidFill>
            </a:endParaRP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845" y="3954701"/>
            <a:ext cx="2688299" cy="2016224"/>
          </a:xfrm>
          <a:prstGeom prst="rect">
            <a:avLst/>
          </a:prstGeom>
        </p:spPr>
      </p:pic>
      <p:sp>
        <p:nvSpPr>
          <p:cNvPr id="22" name="右矢印 21"/>
          <p:cNvSpPr/>
          <p:nvPr/>
        </p:nvSpPr>
        <p:spPr>
          <a:xfrm rot="5400000" flipH="1">
            <a:off x="8109952" y="5385746"/>
            <a:ext cx="288032" cy="198022"/>
          </a:xfrm>
          <a:prstGeom prst="right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7244761" y="5578251"/>
            <a:ext cx="17917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Excess stress</a:t>
            </a:r>
            <a:endParaRPr lang="ja-JP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68" y="3954701"/>
            <a:ext cx="2714542" cy="2034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テキスト ボックス 26"/>
          <p:cNvSpPr txBox="1"/>
          <p:nvPr/>
        </p:nvSpPr>
        <p:spPr>
          <a:xfrm>
            <a:off x="202810" y="5949280"/>
            <a:ext cx="2655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 with heater installed into beam pipe</a:t>
            </a:r>
            <a:endParaRPr lang="ja-JP" altLang="en-US" sz="1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20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正方形/長方形 37"/>
          <p:cNvSpPr/>
          <p:nvPr/>
        </p:nvSpPr>
        <p:spPr>
          <a:xfrm>
            <a:off x="0" y="6434514"/>
            <a:ext cx="9144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9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18" y="6455897"/>
            <a:ext cx="702056" cy="402103"/>
          </a:xfrm>
          <a:prstGeom prst="rect">
            <a:avLst/>
          </a:prstGeom>
          <a:noFill/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99592" y="6478724"/>
            <a:ext cx="2133600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2015/2/23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2663788" y="6464094"/>
            <a:ext cx="3816424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The 20th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03263" y="6486039"/>
            <a:ext cx="2133600" cy="365125"/>
          </a:xfrm>
        </p:spPr>
        <p:txBody>
          <a:bodyPr/>
          <a:lstStyle/>
          <a:p>
            <a:fld id="{31A2536D-92D0-4A14-99CE-6CBB0ED64566}" type="slidenum">
              <a:rPr kumimoji="1" lang="ja-JP" altLang="en-US" smtClean="0">
                <a:solidFill>
                  <a:srgbClr val="FFFF00"/>
                </a:solidFill>
              </a:rPr>
              <a:pPr/>
              <a:t>12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40" name="Picture 3" descr="C:\Users\shibata\works_hp3\14KEKB_Review\背景材料\title_background02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09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タイトル 1"/>
          <p:cNvSpPr txBox="1">
            <a:spLocks/>
          </p:cNvSpPr>
          <p:nvPr/>
        </p:nvSpPr>
        <p:spPr>
          <a:xfrm>
            <a:off x="162168" y="29122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b="1" dirty="0" smtClean="0">
                <a:solidFill>
                  <a:srgbClr val="FFC000"/>
                </a:solidFill>
              </a:rPr>
              <a:t>Pre-installation works 9</a:t>
            </a:r>
            <a:endParaRPr lang="ja-JP" altLang="en-US" b="1" dirty="0">
              <a:solidFill>
                <a:srgbClr val="FFC000"/>
              </a:solidFill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9" b="13876"/>
          <a:stretch/>
        </p:blipFill>
        <p:spPr>
          <a:xfrm>
            <a:off x="3358828" y="3862828"/>
            <a:ext cx="4021484" cy="2494483"/>
          </a:xfrm>
          <a:prstGeom prst="rect">
            <a:avLst/>
          </a:prstGeom>
        </p:spPr>
      </p:pic>
      <p:sp>
        <p:nvSpPr>
          <p:cNvPr id="17" name="コンテンツ プレースホルダ 43"/>
          <p:cNvSpPr txBox="1">
            <a:spLocks/>
          </p:cNvSpPr>
          <p:nvPr/>
        </p:nvSpPr>
        <p:spPr>
          <a:xfrm>
            <a:off x="32018" y="1095895"/>
            <a:ext cx="7348294" cy="2909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dirty="0" smtClean="0">
                <a:solidFill>
                  <a:srgbClr val="002060"/>
                </a:solidFill>
              </a:rPr>
              <a:t>Trouble 3 : Crack at the welding line of X-shaped IP pipe.</a:t>
            </a:r>
          </a:p>
          <a:p>
            <a:pPr lvl="1"/>
            <a:r>
              <a:rPr lang="en-US" altLang="ja-JP" sz="1600" dirty="0" smtClean="0"/>
              <a:t>In order to install the beam pipe into the vertical coating equipment, one end of the beam pipe was lifted up by crane while other was fixed to hinge assembly.</a:t>
            </a:r>
          </a:p>
          <a:p>
            <a:pPr lvl="1"/>
            <a:r>
              <a:rPr lang="en-US" altLang="ja-JP" sz="1600" dirty="0" smtClean="0"/>
              <a:t>Crack occurred during crane operation.</a:t>
            </a:r>
          </a:p>
          <a:p>
            <a:pPr marL="457200" lvl="1" indent="0">
              <a:buNone/>
            </a:pPr>
            <a:endParaRPr lang="en-US" altLang="ja-JP" sz="1600" dirty="0" smtClean="0">
              <a:solidFill>
                <a:srgbClr val="002060"/>
              </a:solidFill>
            </a:endParaRPr>
          </a:p>
          <a:p>
            <a:pPr lvl="1"/>
            <a:endParaRPr lang="en-US" altLang="ja-JP" sz="1600" dirty="0">
              <a:solidFill>
                <a:srgbClr val="000066"/>
              </a:solidFill>
            </a:endParaRPr>
          </a:p>
        </p:txBody>
      </p:sp>
      <p:sp>
        <p:nvSpPr>
          <p:cNvPr id="8" name="環状矢印 7"/>
          <p:cNvSpPr/>
          <p:nvPr/>
        </p:nvSpPr>
        <p:spPr>
          <a:xfrm rot="18000000">
            <a:off x="3769701" y="3943352"/>
            <a:ext cx="1194478" cy="973320"/>
          </a:xfrm>
          <a:prstGeom prst="circularArrow">
            <a:avLst>
              <a:gd name="adj1" fmla="val 6533"/>
              <a:gd name="adj2" fmla="val 2304913"/>
              <a:gd name="adj3" fmla="val 16188814"/>
              <a:gd name="adj4" fmla="val 12918351"/>
              <a:gd name="adj5" fmla="val 13566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9" name="グループ化 8"/>
          <p:cNvGrpSpPr/>
          <p:nvPr/>
        </p:nvGrpSpPr>
        <p:grpSpPr>
          <a:xfrm>
            <a:off x="7471285" y="980728"/>
            <a:ext cx="1638605" cy="5388483"/>
            <a:chOff x="7471285" y="968828"/>
            <a:chExt cx="1638605" cy="5388483"/>
          </a:xfrm>
        </p:grpSpPr>
        <p:pic>
          <p:nvPicPr>
            <p:cNvPr id="2050" name="Picture 2" descr="C:\Users\shibata\Desktop\IPchamber02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875" b="31587"/>
            <a:stretch/>
          </p:blipFill>
          <p:spPr bwMode="auto">
            <a:xfrm rot="5400000">
              <a:off x="5596346" y="2843767"/>
              <a:ext cx="5388483" cy="1638605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右矢印 18"/>
            <p:cNvSpPr/>
            <p:nvPr/>
          </p:nvSpPr>
          <p:spPr>
            <a:xfrm flipH="1">
              <a:off x="8290587" y="3763817"/>
              <a:ext cx="288032" cy="198022"/>
            </a:xfrm>
            <a:prstGeom prst="rightArrow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8233114" y="3493792"/>
              <a:ext cx="8767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Crack</a:t>
              </a:r>
              <a:endParaRPr lang="ja-JP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グループ化 6"/>
          <p:cNvGrpSpPr/>
          <p:nvPr/>
        </p:nvGrpSpPr>
        <p:grpSpPr>
          <a:xfrm>
            <a:off x="5680597" y="2132856"/>
            <a:ext cx="2419795" cy="2492465"/>
            <a:chOff x="5220072" y="1988840"/>
            <a:chExt cx="2015146" cy="2239258"/>
          </a:xfrm>
        </p:grpSpPr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072" y="1988840"/>
              <a:ext cx="1679442" cy="2239258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4" name="右矢印 13"/>
            <p:cNvSpPr/>
            <p:nvPr/>
          </p:nvSpPr>
          <p:spPr>
            <a:xfrm rot="18111402" flipH="1">
              <a:off x="6305636" y="2681035"/>
              <a:ext cx="288032" cy="170775"/>
            </a:xfrm>
            <a:prstGeom prst="rightArrow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5753798" y="2327394"/>
              <a:ext cx="14814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US" altLang="ja-JP" sz="1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tress</a:t>
              </a:r>
              <a:endParaRPr lang="ja-JP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テキスト ボックス 22"/>
          <p:cNvSpPr txBox="1"/>
          <p:nvPr/>
        </p:nvSpPr>
        <p:spPr>
          <a:xfrm>
            <a:off x="3286820" y="3789040"/>
            <a:ext cx="10927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Lifting</a:t>
            </a:r>
            <a:endParaRPr lang="ja-JP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4663611" y="6076593"/>
            <a:ext cx="20339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1400" dirty="0" smtClean="0">
                <a:solidFill>
                  <a:schemeClr val="bg1"/>
                </a:solidFill>
              </a:rPr>
              <a:t>Fixed to hinge assembly</a:t>
            </a:r>
            <a:endParaRPr lang="en-US" altLang="ja-JP" sz="1400" dirty="0">
              <a:solidFill>
                <a:schemeClr val="bg1"/>
              </a:solidFill>
            </a:endParaRPr>
          </a:p>
        </p:txBody>
      </p:sp>
      <p:cxnSp>
        <p:nvCxnSpPr>
          <p:cNvPr id="12" name="直線矢印コネクタ 11"/>
          <p:cNvCxnSpPr/>
          <p:nvPr/>
        </p:nvCxnSpPr>
        <p:spPr>
          <a:xfrm flipV="1">
            <a:off x="6719907" y="5949280"/>
            <a:ext cx="299923" cy="297904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/>
          <p:cNvCxnSpPr/>
          <p:nvPr/>
        </p:nvCxnSpPr>
        <p:spPr>
          <a:xfrm flipV="1">
            <a:off x="6924967" y="5877272"/>
            <a:ext cx="1247433" cy="369912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コンテンツ プレースホルダ 43"/>
          <p:cNvSpPr txBox="1">
            <a:spLocks/>
          </p:cNvSpPr>
          <p:nvPr/>
        </p:nvSpPr>
        <p:spPr>
          <a:xfrm>
            <a:off x="32018" y="2503732"/>
            <a:ext cx="5137099" cy="2909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dirty="0" smtClean="0">
                <a:solidFill>
                  <a:srgbClr val="002060"/>
                </a:solidFill>
              </a:rPr>
              <a:t>Cause : </a:t>
            </a:r>
          </a:p>
          <a:p>
            <a:pPr lvl="1"/>
            <a:r>
              <a:rPr lang="en-US" altLang="ja-JP" sz="1600" dirty="0" smtClean="0"/>
              <a:t>Concentration of stress (moment) at the center of beam pipe where the cross-section is smallest.</a:t>
            </a:r>
          </a:p>
          <a:p>
            <a:pPr lvl="1"/>
            <a:r>
              <a:rPr lang="en-US" altLang="ja-JP" sz="1600" dirty="0" smtClean="0"/>
              <a:t>Cracked part has relatively weak structure.</a:t>
            </a:r>
          </a:p>
          <a:p>
            <a:pPr marL="457200" lvl="1" indent="0">
              <a:buNone/>
            </a:pPr>
            <a:endParaRPr lang="en-US" altLang="ja-JP" sz="1600" dirty="0" smtClean="0">
              <a:solidFill>
                <a:srgbClr val="002060"/>
              </a:solidFill>
            </a:endParaRPr>
          </a:p>
          <a:p>
            <a:pPr lvl="1"/>
            <a:endParaRPr lang="en-US" altLang="ja-JP" sz="1600" dirty="0">
              <a:solidFill>
                <a:srgbClr val="000066"/>
              </a:solidFill>
            </a:endParaRPr>
          </a:p>
        </p:txBody>
      </p:sp>
      <p:sp>
        <p:nvSpPr>
          <p:cNvPr id="35" name="コンテンツ プレースホルダ 43"/>
          <p:cNvSpPr txBox="1">
            <a:spLocks/>
          </p:cNvSpPr>
          <p:nvPr/>
        </p:nvSpPr>
        <p:spPr>
          <a:xfrm>
            <a:off x="0" y="3842547"/>
            <a:ext cx="3459862" cy="24046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/>
            <a:r>
              <a:rPr lang="en-US" altLang="ja-JP" sz="2000" dirty="0" smtClean="0">
                <a:solidFill>
                  <a:srgbClr val="002060"/>
                </a:solidFill>
              </a:rPr>
              <a:t>Cures : </a:t>
            </a:r>
          </a:p>
          <a:p>
            <a:pPr marL="800100" lvl="1"/>
            <a:r>
              <a:rPr lang="en-US" altLang="ja-JP" sz="1600" dirty="0" smtClean="0"/>
              <a:t>Re-welding in the manufacturer.</a:t>
            </a:r>
          </a:p>
          <a:p>
            <a:pPr marL="800100" lvl="1"/>
            <a:r>
              <a:rPr lang="en-US" altLang="ja-JP" sz="1600" dirty="0" smtClean="0"/>
              <a:t>Improvement of structural strength</a:t>
            </a:r>
          </a:p>
          <a:p>
            <a:pPr marL="800100" lvl="1"/>
            <a:r>
              <a:rPr lang="en-US" altLang="ja-JP" sz="1600" dirty="0" smtClean="0"/>
              <a:t>It will be repaired next fiscal year.</a:t>
            </a:r>
          </a:p>
          <a:p>
            <a:pPr marL="457200" lvl="1" indent="0">
              <a:buNone/>
            </a:pPr>
            <a:endParaRPr lang="en-US" altLang="ja-JP" sz="1600" dirty="0" smtClean="0">
              <a:solidFill>
                <a:srgbClr val="002060"/>
              </a:solidFill>
            </a:endParaRPr>
          </a:p>
          <a:p>
            <a:pPr lvl="1"/>
            <a:endParaRPr lang="en-US" altLang="ja-JP" sz="1600" dirty="0">
              <a:solidFill>
                <a:srgbClr val="000066"/>
              </a:solidFill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5680597" y="2378696"/>
            <a:ext cx="8107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 smtClean="0">
                <a:solidFill>
                  <a:schemeClr val="bg1"/>
                </a:solidFill>
              </a:rPr>
              <a:t>Note:</a:t>
            </a:r>
          </a:p>
          <a:p>
            <a:r>
              <a:rPr lang="en-US" altLang="ja-JP" sz="1000" dirty="0" smtClean="0">
                <a:solidFill>
                  <a:schemeClr val="bg1"/>
                </a:solidFill>
              </a:rPr>
              <a:t>This is not IP pipe. This picture is shown as reference.</a:t>
            </a:r>
            <a:endParaRPr kumimoji="1" lang="ja-JP" alt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88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正方形/長方形 37"/>
          <p:cNvSpPr/>
          <p:nvPr/>
        </p:nvSpPr>
        <p:spPr>
          <a:xfrm>
            <a:off x="0" y="6434514"/>
            <a:ext cx="9144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9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18" y="6455897"/>
            <a:ext cx="702056" cy="402103"/>
          </a:xfrm>
          <a:prstGeom prst="rect">
            <a:avLst/>
          </a:prstGeom>
          <a:noFill/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99592" y="6478724"/>
            <a:ext cx="2133600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2015/2/23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2663788" y="6464094"/>
            <a:ext cx="3816424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The 20th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03263" y="6486039"/>
            <a:ext cx="2133600" cy="365125"/>
          </a:xfrm>
        </p:spPr>
        <p:txBody>
          <a:bodyPr/>
          <a:lstStyle/>
          <a:p>
            <a:fld id="{31A2536D-92D0-4A14-99CE-6CBB0ED64566}" type="slidenum">
              <a:rPr kumimoji="1" lang="ja-JP" altLang="en-US" smtClean="0">
                <a:solidFill>
                  <a:srgbClr val="FFFF00"/>
                </a:solidFill>
              </a:rPr>
              <a:pPr/>
              <a:t>13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40" name="Picture 3" descr="C:\Users\shibata\works_hp3\14KEKB_Review\背景材料\title_background02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09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タイトル 1"/>
          <p:cNvSpPr txBox="1">
            <a:spLocks/>
          </p:cNvSpPr>
          <p:nvPr/>
        </p:nvSpPr>
        <p:spPr>
          <a:xfrm>
            <a:off x="162168" y="29122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b="1" dirty="0" smtClean="0">
                <a:solidFill>
                  <a:srgbClr val="FFC000"/>
                </a:solidFill>
              </a:rPr>
              <a:t>Pre-installation works 10</a:t>
            </a:r>
            <a:endParaRPr lang="ja-JP" altLang="en-US" b="1" dirty="0">
              <a:solidFill>
                <a:srgbClr val="FFC000"/>
              </a:solidFill>
            </a:endParaRPr>
          </a:p>
        </p:txBody>
      </p:sp>
      <p:sp>
        <p:nvSpPr>
          <p:cNvPr id="10" name="コンテンツ プレースホルダ 43"/>
          <p:cNvSpPr txBox="1">
            <a:spLocks/>
          </p:cNvSpPr>
          <p:nvPr/>
        </p:nvSpPr>
        <p:spPr>
          <a:xfrm>
            <a:off x="32017" y="1095895"/>
            <a:ext cx="6498647" cy="533512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dirty="0" smtClean="0">
                <a:solidFill>
                  <a:srgbClr val="002060"/>
                </a:solidFill>
              </a:rPr>
              <a:t>Other Troubles:</a:t>
            </a:r>
          </a:p>
          <a:p>
            <a:pPr lvl="1"/>
            <a:r>
              <a:rPr lang="en-US" altLang="ja-JP" sz="1800" dirty="0" smtClean="0"/>
              <a:t>Air leaks of welding line of beam pipe occurred during the baking and coating. (2 beam pipes)</a:t>
            </a:r>
          </a:p>
          <a:p>
            <a:pPr lvl="2"/>
            <a:r>
              <a:rPr lang="en-US" altLang="ja-JP" sz="1400" dirty="0" smtClean="0"/>
              <a:t>Cause : Bad welding ?</a:t>
            </a:r>
          </a:p>
          <a:p>
            <a:pPr lvl="2"/>
            <a:r>
              <a:rPr lang="en-US" altLang="ja-JP" sz="1400" dirty="0" smtClean="0"/>
              <a:t>Cure : Re-welding at the manufacturers.</a:t>
            </a:r>
          </a:p>
          <a:p>
            <a:pPr lvl="1"/>
            <a:r>
              <a:rPr lang="en-US" altLang="ja-JP" sz="1800" dirty="0" smtClean="0"/>
              <a:t>Lots of Burrs in the holes for BPM feedthrough. (risk of discharge)</a:t>
            </a:r>
            <a:endParaRPr lang="en-US" altLang="ja-JP" sz="1800" dirty="0"/>
          </a:p>
          <a:p>
            <a:pPr lvl="2"/>
            <a:r>
              <a:rPr lang="en-US" altLang="ja-JP" sz="1400" dirty="0"/>
              <a:t>Cause : I</a:t>
            </a:r>
            <a:r>
              <a:rPr lang="en-US" altLang="ja-JP" sz="1400" dirty="0" smtClean="0"/>
              <a:t>nsufficient quality control in the manufacturer</a:t>
            </a:r>
            <a:endParaRPr lang="en-US" altLang="ja-JP" sz="1400" dirty="0"/>
          </a:p>
          <a:p>
            <a:pPr lvl="2"/>
            <a:r>
              <a:rPr lang="en-US" altLang="ja-JP" sz="1400" dirty="0"/>
              <a:t>Cure : C</a:t>
            </a:r>
            <a:r>
              <a:rPr lang="en-US" altLang="ja-JP" sz="1400" dirty="0" smtClean="0"/>
              <a:t>heck all holes by KEK staff of beam monitor group</a:t>
            </a:r>
          </a:p>
          <a:p>
            <a:pPr marL="1371600" lvl="3" indent="0">
              <a:buNone/>
            </a:pPr>
            <a:r>
              <a:rPr lang="en-US" altLang="ja-JP" sz="1000" dirty="0"/>
              <a:t> </a:t>
            </a:r>
            <a:r>
              <a:rPr lang="en-US" altLang="ja-JP" sz="1000" dirty="0" smtClean="0"/>
              <a:t>      </a:t>
            </a:r>
            <a:r>
              <a:rPr lang="en-US" altLang="ja-JP" sz="1400" dirty="0" err="1" smtClean="0"/>
              <a:t>Deburring</a:t>
            </a:r>
            <a:r>
              <a:rPr lang="en-US" altLang="ja-JP" sz="1400" dirty="0" smtClean="0"/>
              <a:t> in KEK site by the manufacturer or KEK staff (in most case)</a:t>
            </a:r>
            <a:endParaRPr lang="en-US" altLang="ja-JP" sz="1400" dirty="0"/>
          </a:p>
          <a:p>
            <a:pPr lvl="1"/>
            <a:r>
              <a:rPr lang="en-US" altLang="ja-JP" sz="1800" dirty="0" smtClean="0"/>
              <a:t>Bad insertion of </a:t>
            </a:r>
            <a:r>
              <a:rPr lang="en-US" altLang="ja-JP" sz="1800" dirty="0" err="1" smtClean="0"/>
              <a:t>helicoil</a:t>
            </a:r>
            <a:r>
              <a:rPr lang="en-US" altLang="ja-JP" sz="1800" dirty="0" smtClean="0"/>
              <a:t> for the tapped hole to fix the BPM electrode.</a:t>
            </a:r>
            <a:endParaRPr lang="en-US" altLang="ja-JP" sz="1800" dirty="0"/>
          </a:p>
          <a:p>
            <a:pPr lvl="2"/>
            <a:r>
              <a:rPr lang="en-US" altLang="ja-JP" sz="1400" dirty="0"/>
              <a:t>Cause : </a:t>
            </a:r>
            <a:r>
              <a:rPr lang="en-US" altLang="ja-JP" sz="1400" dirty="0" smtClean="0"/>
              <a:t>Bad quality control at the manufacturer</a:t>
            </a:r>
            <a:endParaRPr lang="en-US" altLang="ja-JP" sz="1400" dirty="0"/>
          </a:p>
          <a:p>
            <a:pPr lvl="2"/>
            <a:r>
              <a:rPr lang="en-US" altLang="ja-JP" sz="1400" dirty="0"/>
              <a:t>Cure : </a:t>
            </a:r>
            <a:r>
              <a:rPr lang="en-US" altLang="ja-JP" sz="1400" dirty="0" smtClean="0"/>
              <a:t>Re-installation of </a:t>
            </a:r>
            <a:r>
              <a:rPr lang="en-US" altLang="ja-JP" sz="1400" dirty="0" err="1" smtClean="0"/>
              <a:t>helicoil</a:t>
            </a:r>
            <a:r>
              <a:rPr lang="en-US" altLang="ja-JP" sz="1400" dirty="0" smtClean="0"/>
              <a:t>. (if failed, M4 tap was changed to M5 tap)</a:t>
            </a:r>
            <a:endParaRPr lang="en-US" altLang="ja-JP" sz="1400" dirty="0"/>
          </a:p>
          <a:p>
            <a:pPr lvl="1"/>
            <a:r>
              <a:rPr lang="en-US" altLang="ja-JP" sz="1800" dirty="0" smtClean="0"/>
              <a:t>Defects or scratches on the standard surface of BPM block</a:t>
            </a:r>
          </a:p>
          <a:p>
            <a:pPr lvl="2"/>
            <a:r>
              <a:rPr lang="en-US" altLang="ja-JP" sz="1400" dirty="0" smtClean="0"/>
              <a:t>Cause : </a:t>
            </a:r>
            <a:r>
              <a:rPr lang="en-US" altLang="ja-JP" sz="1400" dirty="0"/>
              <a:t>Bad quality control at the manufacturer </a:t>
            </a:r>
            <a:endParaRPr lang="en-US" altLang="ja-JP" sz="1400" dirty="0" smtClean="0"/>
          </a:p>
          <a:p>
            <a:pPr lvl="2"/>
            <a:r>
              <a:rPr lang="en-US" altLang="ja-JP" sz="1400" dirty="0" smtClean="0"/>
              <a:t>Cure </a:t>
            </a:r>
            <a:r>
              <a:rPr lang="en-US" altLang="ja-JP" sz="1400" dirty="0"/>
              <a:t>: C</a:t>
            </a:r>
            <a:r>
              <a:rPr lang="en-US" altLang="ja-JP" sz="1400" dirty="0" smtClean="0"/>
              <a:t>heck all holes by KEK staff of beam monitor group</a:t>
            </a:r>
          </a:p>
          <a:p>
            <a:pPr marL="914400" lvl="2" indent="0">
              <a:buNone/>
            </a:pPr>
            <a:r>
              <a:rPr lang="en-US" altLang="ja-JP" sz="1400" dirty="0" smtClean="0"/>
              <a:t>                   Polishing the defects to remove “projection”</a:t>
            </a:r>
          </a:p>
          <a:p>
            <a:pPr marL="914400" lvl="2" indent="0">
              <a:buNone/>
            </a:pPr>
            <a:r>
              <a:rPr lang="en-US" altLang="ja-JP" sz="1400" dirty="0"/>
              <a:t> </a:t>
            </a:r>
            <a:r>
              <a:rPr lang="en-US" altLang="ja-JP" sz="1400" dirty="0" smtClean="0"/>
              <a:t>                  </a:t>
            </a:r>
            <a:r>
              <a:rPr lang="en-US" altLang="ja-JP" sz="1400" dirty="0" err="1" smtClean="0"/>
              <a:t>Deburring</a:t>
            </a:r>
            <a:endParaRPr lang="en-US" altLang="ja-JP" sz="1400" dirty="0" smtClean="0"/>
          </a:p>
          <a:p>
            <a:pPr lvl="1"/>
            <a:r>
              <a:rPr lang="en-US" altLang="ja-JP" sz="1800" dirty="0" smtClean="0"/>
              <a:t>Shortage of BPM electrode and </a:t>
            </a:r>
            <a:r>
              <a:rPr lang="en-US" altLang="ja-JP" sz="1800" dirty="0" err="1" smtClean="0"/>
              <a:t>Helicoflex</a:t>
            </a:r>
            <a:r>
              <a:rPr lang="en-US" altLang="ja-JP" sz="1800" dirty="0" smtClean="0"/>
              <a:t> gasket</a:t>
            </a:r>
            <a:endParaRPr lang="en-US" altLang="ja-JP" sz="1800" dirty="0"/>
          </a:p>
          <a:p>
            <a:pPr lvl="2"/>
            <a:r>
              <a:rPr lang="en-US" altLang="ja-JP" sz="1400" dirty="0"/>
              <a:t>Cause : </a:t>
            </a:r>
            <a:r>
              <a:rPr lang="en-US" altLang="ja-JP" sz="1400" dirty="0" smtClean="0"/>
              <a:t>Miscalculation? Excess consuming?</a:t>
            </a:r>
            <a:endParaRPr lang="en-US" altLang="ja-JP" sz="1400" dirty="0"/>
          </a:p>
          <a:p>
            <a:pPr lvl="2"/>
            <a:r>
              <a:rPr lang="en-US" altLang="ja-JP" sz="1400" dirty="0"/>
              <a:t>Cure : </a:t>
            </a:r>
            <a:r>
              <a:rPr lang="en-US" altLang="ja-JP" sz="1400" dirty="0" smtClean="0"/>
              <a:t>Reorder. (Already delivered in last December and January)</a:t>
            </a:r>
            <a:endParaRPr lang="en-US" altLang="ja-JP" sz="1400" dirty="0"/>
          </a:p>
          <a:p>
            <a:pPr marL="914400" lvl="2" indent="0">
              <a:buNone/>
            </a:pPr>
            <a:r>
              <a:rPr lang="en-US" altLang="ja-JP" sz="1400" dirty="0"/>
              <a:t>                  </a:t>
            </a:r>
            <a:r>
              <a:rPr lang="en-US" altLang="ja-JP" sz="1400" dirty="0" smtClean="0"/>
              <a:t> Rescheduling pre-installation works</a:t>
            </a:r>
          </a:p>
          <a:p>
            <a:pPr marL="800100" lvl="1"/>
            <a:r>
              <a:rPr lang="en-US" altLang="ja-JP" sz="1800" dirty="0" smtClean="0"/>
              <a:t>And so on.</a:t>
            </a:r>
            <a:endParaRPr lang="en-US" altLang="ja-JP" sz="1400" dirty="0"/>
          </a:p>
          <a:p>
            <a:pPr lvl="2"/>
            <a:endParaRPr lang="en-US" altLang="ja-JP" sz="1400" dirty="0" smtClean="0">
              <a:solidFill>
                <a:srgbClr val="002060"/>
              </a:solidFill>
            </a:endParaRPr>
          </a:p>
          <a:p>
            <a:pPr lvl="1"/>
            <a:endParaRPr lang="en-US" altLang="ja-JP" sz="1600" dirty="0" smtClean="0">
              <a:solidFill>
                <a:srgbClr val="002060"/>
              </a:solidFill>
            </a:endParaRPr>
          </a:p>
          <a:p>
            <a:pPr marL="457200" lvl="1" indent="0">
              <a:buNone/>
            </a:pPr>
            <a:endParaRPr lang="en-US" altLang="ja-JP" sz="1600" dirty="0" smtClean="0">
              <a:solidFill>
                <a:srgbClr val="002060"/>
              </a:solidFill>
            </a:endParaRPr>
          </a:p>
          <a:p>
            <a:pPr lvl="1"/>
            <a:endParaRPr lang="en-US" altLang="ja-JP" sz="1600" dirty="0">
              <a:solidFill>
                <a:srgbClr val="000066"/>
              </a:solidFill>
            </a:endParaRPr>
          </a:p>
        </p:txBody>
      </p:sp>
      <p:grpSp>
        <p:nvGrpSpPr>
          <p:cNvPr id="11" name="グループ化 10"/>
          <p:cNvGrpSpPr/>
          <p:nvPr/>
        </p:nvGrpSpPr>
        <p:grpSpPr>
          <a:xfrm>
            <a:off x="6429910" y="1095896"/>
            <a:ext cx="2517234" cy="1432620"/>
            <a:chOff x="1409102" y="3797666"/>
            <a:chExt cx="3048000" cy="1790531"/>
          </a:xfrm>
        </p:grpSpPr>
        <p:pic>
          <p:nvPicPr>
            <p:cNvPr id="12" name="図 1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674"/>
            <a:stretch/>
          </p:blipFill>
          <p:spPr>
            <a:xfrm>
              <a:off x="1409102" y="3797666"/>
              <a:ext cx="3048000" cy="1790531"/>
            </a:xfrm>
            <a:prstGeom prst="rect">
              <a:avLst/>
            </a:prstGeom>
          </p:spPr>
        </p:pic>
        <p:sp>
          <p:nvSpPr>
            <p:cNvPr id="13" name="右矢印 12"/>
            <p:cNvSpPr/>
            <p:nvPr/>
          </p:nvSpPr>
          <p:spPr>
            <a:xfrm rot="1429192">
              <a:off x="2031569" y="4332286"/>
              <a:ext cx="603108" cy="279860"/>
            </a:xfrm>
            <a:prstGeom prst="rightArrow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8" t="33305" r="22824" b="16942"/>
          <a:stretch/>
        </p:blipFill>
        <p:spPr>
          <a:xfrm>
            <a:off x="6474322" y="2608255"/>
            <a:ext cx="2428409" cy="1622285"/>
          </a:xfrm>
          <a:prstGeom prst="rect">
            <a:avLst/>
          </a:prstGeom>
        </p:spPr>
      </p:pic>
      <p:sp>
        <p:nvSpPr>
          <p:cNvPr id="15" name="右矢印 14"/>
          <p:cNvSpPr/>
          <p:nvPr/>
        </p:nvSpPr>
        <p:spPr>
          <a:xfrm>
            <a:off x="6898565" y="3366654"/>
            <a:ext cx="432048" cy="216024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562633" y="3028100"/>
            <a:ext cx="5725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Burr</a:t>
            </a:r>
            <a:endParaRPr lang="ja-JP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993887" y="1196752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Leak</a:t>
            </a:r>
            <a:endParaRPr lang="ja-JP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110415" y="3799654"/>
            <a:ext cx="18976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Hole for BPM electrode</a:t>
            </a:r>
          </a:p>
          <a:p>
            <a:pPr algn="ctr"/>
            <a:r>
              <a:rPr lang="en-US" altLang="ja-JP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(inside view)</a:t>
            </a:r>
            <a:endParaRPr lang="ja-JP" altLang="en-U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5" r="15533"/>
          <a:stretch/>
        </p:blipFill>
        <p:spPr>
          <a:xfrm>
            <a:off x="5725100" y="4417397"/>
            <a:ext cx="1690912" cy="1728192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20"/>
          <a:stretch/>
        </p:blipFill>
        <p:spPr>
          <a:xfrm>
            <a:off x="7330613" y="4382914"/>
            <a:ext cx="1804880" cy="1753912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21" name="テキスト ボックス 20"/>
          <p:cNvSpPr txBox="1"/>
          <p:nvPr/>
        </p:nvSpPr>
        <p:spPr>
          <a:xfrm>
            <a:off x="6084168" y="6123238"/>
            <a:ext cx="2663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Scratches and defects </a:t>
            </a:r>
            <a:endParaRPr lang="ja-JP" altLang="en-US" sz="1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0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hibata\works_hp3\14KEKB_Review\設置_履歴_38_20150219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28"/>
          <a:stretch/>
        </p:blipFill>
        <p:spPr bwMode="auto">
          <a:xfrm>
            <a:off x="1187624" y="2845667"/>
            <a:ext cx="6267852" cy="361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正方形/長方形 37"/>
          <p:cNvSpPr/>
          <p:nvPr/>
        </p:nvSpPr>
        <p:spPr>
          <a:xfrm>
            <a:off x="0" y="6434514"/>
            <a:ext cx="9144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9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18" y="6455897"/>
            <a:ext cx="702056" cy="402103"/>
          </a:xfrm>
          <a:prstGeom prst="rect">
            <a:avLst/>
          </a:prstGeom>
          <a:noFill/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99592" y="6478724"/>
            <a:ext cx="2133600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2015/2/23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2663788" y="6464094"/>
            <a:ext cx="3816424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The 20th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03263" y="6486039"/>
            <a:ext cx="2133600" cy="365125"/>
          </a:xfrm>
        </p:spPr>
        <p:txBody>
          <a:bodyPr/>
          <a:lstStyle/>
          <a:p>
            <a:fld id="{31A2536D-92D0-4A14-99CE-6CBB0ED64566}" type="slidenum">
              <a:rPr kumimoji="1" lang="ja-JP" altLang="en-US" smtClean="0">
                <a:solidFill>
                  <a:srgbClr val="FFFF00"/>
                </a:solidFill>
              </a:rPr>
              <a:pPr/>
              <a:t>14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40" name="Picture 3" descr="C:\Users\shibata\works_hp3\14KEKB_Review\背景材料\title_background02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09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タイトル 1"/>
          <p:cNvSpPr txBox="1">
            <a:spLocks/>
          </p:cNvSpPr>
          <p:nvPr/>
        </p:nvSpPr>
        <p:spPr>
          <a:xfrm>
            <a:off x="162168" y="29122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b="1" dirty="0" smtClean="0">
                <a:solidFill>
                  <a:srgbClr val="FFC000"/>
                </a:solidFill>
              </a:rPr>
              <a:t>Installation </a:t>
            </a:r>
            <a:r>
              <a:rPr lang="en-US" altLang="ja-JP" b="1" dirty="0">
                <a:solidFill>
                  <a:srgbClr val="FFC000"/>
                </a:solidFill>
              </a:rPr>
              <a:t>1</a:t>
            </a:r>
            <a:endParaRPr lang="ja-JP" altLang="en-US" b="1" dirty="0">
              <a:solidFill>
                <a:srgbClr val="FFC000"/>
              </a:solidFill>
            </a:endParaRPr>
          </a:p>
        </p:txBody>
      </p:sp>
      <p:sp>
        <p:nvSpPr>
          <p:cNvPr id="10" name="コンテンツ プレースホルダ 43"/>
          <p:cNvSpPr>
            <a:spLocks noGrp="1"/>
          </p:cNvSpPr>
          <p:nvPr>
            <p:ph idx="1"/>
          </p:nvPr>
        </p:nvSpPr>
        <p:spPr>
          <a:xfrm>
            <a:off x="183450" y="1095894"/>
            <a:ext cx="8493006" cy="5213426"/>
          </a:xfrm>
        </p:spPr>
        <p:txBody>
          <a:bodyPr>
            <a:noAutofit/>
          </a:bodyPr>
          <a:lstStyle/>
          <a:p>
            <a:r>
              <a:rPr lang="en-US" altLang="ja-JP" sz="2800" dirty="0" smtClean="0">
                <a:solidFill>
                  <a:srgbClr val="002060"/>
                </a:solidFill>
              </a:rPr>
              <a:t>Installation of components into the tunnel</a:t>
            </a:r>
          </a:p>
          <a:p>
            <a:pPr lvl="1"/>
            <a:r>
              <a:rPr lang="en-US" altLang="ja-JP" sz="2000" dirty="0" smtClean="0"/>
              <a:t>97% of beam pipes required for Phase-1 has been installed already.</a:t>
            </a:r>
          </a:p>
          <a:p>
            <a:pPr lvl="1"/>
            <a:r>
              <a:rPr lang="en-US" altLang="ja-JP" sz="2000" dirty="0" smtClean="0"/>
              <a:t>Most of remained are those for HER around Tsukuba straight section and the beam injection section at Fuji straight section.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689660" y="2678770"/>
            <a:ext cx="17700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Ring [2015.02.19]</a:t>
            </a:r>
            <a:endParaRPr kumimoji="1" lang="ja-JP" altLang="en-US" sz="12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角丸四角形 2"/>
          <p:cNvSpPr/>
          <p:nvPr/>
        </p:nvSpPr>
        <p:spPr>
          <a:xfrm>
            <a:off x="5791554" y="3578532"/>
            <a:ext cx="1728192" cy="50405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223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正方形/長方形 37"/>
          <p:cNvSpPr/>
          <p:nvPr/>
        </p:nvSpPr>
        <p:spPr>
          <a:xfrm>
            <a:off x="0" y="6434514"/>
            <a:ext cx="9144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9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18" y="6455897"/>
            <a:ext cx="702056" cy="402103"/>
          </a:xfrm>
          <a:prstGeom prst="rect">
            <a:avLst/>
          </a:prstGeom>
          <a:noFill/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99592" y="6478724"/>
            <a:ext cx="2133600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2015/2/23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2663788" y="6464094"/>
            <a:ext cx="3816424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The 20th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03263" y="6486039"/>
            <a:ext cx="2133600" cy="365125"/>
          </a:xfrm>
        </p:spPr>
        <p:txBody>
          <a:bodyPr/>
          <a:lstStyle/>
          <a:p>
            <a:fld id="{31A2536D-92D0-4A14-99CE-6CBB0ED64566}" type="slidenum">
              <a:rPr kumimoji="1" lang="ja-JP" altLang="en-US" smtClean="0">
                <a:solidFill>
                  <a:srgbClr val="FFFF00"/>
                </a:solidFill>
              </a:rPr>
              <a:pPr/>
              <a:t>15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40" name="Picture 3" descr="C:\Users\shibata\works_hp3\14KEKB_Review\背景材料\title_background02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09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タイトル 1"/>
          <p:cNvSpPr txBox="1">
            <a:spLocks/>
          </p:cNvSpPr>
          <p:nvPr/>
        </p:nvSpPr>
        <p:spPr>
          <a:xfrm>
            <a:off x="162168" y="29122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b="1" dirty="0" smtClean="0">
                <a:solidFill>
                  <a:srgbClr val="FFC000"/>
                </a:solidFill>
              </a:rPr>
              <a:t>Installation 2</a:t>
            </a:r>
            <a:endParaRPr lang="ja-JP" altLang="en-US" b="1" dirty="0">
              <a:solidFill>
                <a:srgbClr val="FFC000"/>
              </a:solidFill>
            </a:endParaRPr>
          </a:p>
        </p:txBody>
      </p:sp>
      <p:sp>
        <p:nvSpPr>
          <p:cNvPr id="10" name="コンテンツ プレースホルダ 43"/>
          <p:cNvSpPr>
            <a:spLocks noGrp="1"/>
          </p:cNvSpPr>
          <p:nvPr>
            <p:ph idx="1"/>
          </p:nvPr>
        </p:nvSpPr>
        <p:spPr>
          <a:xfrm>
            <a:off x="183450" y="1095894"/>
            <a:ext cx="8493006" cy="5213426"/>
          </a:xfrm>
        </p:spPr>
        <p:txBody>
          <a:bodyPr>
            <a:noAutofit/>
          </a:bodyPr>
          <a:lstStyle/>
          <a:p>
            <a:r>
              <a:rPr lang="en-US" altLang="ja-JP" sz="2800" dirty="0" smtClean="0">
                <a:solidFill>
                  <a:srgbClr val="002060"/>
                </a:solidFill>
              </a:rPr>
              <a:t>Installation into arc and wiggler sections were finished.</a:t>
            </a:r>
          </a:p>
        </p:txBody>
      </p:sp>
      <p:grpSp>
        <p:nvGrpSpPr>
          <p:cNvPr id="11" name="グループ化 10"/>
          <p:cNvGrpSpPr/>
          <p:nvPr/>
        </p:nvGrpSpPr>
        <p:grpSpPr>
          <a:xfrm>
            <a:off x="936710" y="1608883"/>
            <a:ext cx="6861790" cy="4759030"/>
            <a:chOff x="936710" y="1608883"/>
            <a:chExt cx="6861790" cy="4759030"/>
          </a:xfrm>
        </p:grpSpPr>
        <p:grpSp>
          <p:nvGrpSpPr>
            <p:cNvPr id="12" name="グループ化 11"/>
            <p:cNvGrpSpPr/>
            <p:nvPr/>
          </p:nvGrpSpPr>
          <p:grpSpPr>
            <a:xfrm>
              <a:off x="936710" y="1630690"/>
              <a:ext cx="3336052" cy="2277046"/>
              <a:chOff x="1075175" y="1659688"/>
              <a:chExt cx="3336052" cy="2277046"/>
            </a:xfrm>
          </p:grpSpPr>
          <p:pic>
            <p:nvPicPr>
              <p:cNvPr id="22" name="Picture 97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412" b="50457"/>
              <a:stretch/>
            </p:blipFill>
            <p:spPr bwMode="auto">
              <a:xfrm>
                <a:off x="1075175" y="1659688"/>
                <a:ext cx="3336052" cy="22770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角丸四角形 22"/>
              <p:cNvSpPr/>
              <p:nvPr/>
            </p:nvSpPr>
            <p:spPr>
              <a:xfrm>
                <a:off x="2242157" y="1693702"/>
                <a:ext cx="2052000" cy="28800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ja-JP"/>
                </a:defPPr>
                <a:lvl1pPr marL="0" algn="l" defTabSz="4572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kumimoji="1" lang="en-US" altLang="ja-JP" sz="1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Beam pipe for wiggler</a:t>
                </a:r>
                <a:endParaRPr kumimoji="1" lang="ja-JP" alt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3" name="グループ化 12"/>
            <p:cNvGrpSpPr/>
            <p:nvPr/>
          </p:nvGrpSpPr>
          <p:grpSpPr>
            <a:xfrm>
              <a:off x="4518108" y="1608883"/>
              <a:ext cx="3254816" cy="2441112"/>
              <a:chOff x="4656573" y="1637881"/>
              <a:chExt cx="3254816" cy="2441112"/>
            </a:xfrm>
          </p:grpSpPr>
          <p:pic>
            <p:nvPicPr>
              <p:cNvPr id="20" name="図 19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56573" y="1637881"/>
                <a:ext cx="3254816" cy="2441112"/>
              </a:xfrm>
              <a:prstGeom prst="rect">
                <a:avLst/>
              </a:prstGeom>
            </p:spPr>
          </p:pic>
          <p:sp>
            <p:nvSpPr>
              <p:cNvPr id="21" name="角丸四角形 20"/>
              <p:cNvSpPr/>
              <p:nvPr/>
            </p:nvSpPr>
            <p:spPr>
              <a:xfrm>
                <a:off x="4725774" y="1695377"/>
                <a:ext cx="1692000" cy="28800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ja-JP"/>
                </a:defPPr>
                <a:lvl1pPr marL="0" algn="l" defTabSz="4572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ja-JP" sz="1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Gate valve at arc</a:t>
                </a:r>
                <a:endParaRPr kumimoji="1" lang="ja-JP" alt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" name="グループ化 13"/>
            <p:cNvGrpSpPr/>
            <p:nvPr/>
          </p:nvGrpSpPr>
          <p:grpSpPr>
            <a:xfrm>
              <a:off x="946758" y="4053498"/>
              <a:ext cx="3215472" cy="2314415"/>
              <a:chOff x="1085223" y="4082496"/>
              <a:chExt cx="3215472" cy="2314415"/>
            </a:xfrm>
          </p:grpSpPr>
          <p:pic>
            <p:nvPicPr>
              <p:cNvPr id="18" name="Picture 6" descr="D:\_WorkFolder\ビームパイプ設置_Q_東_20130509 photo\P5093412.JPG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832" r="6045"/>
              <a:stretch/>
            </p:blipFill>
            <p:spPr bwMode="auto">
              <a:xfrm>
                <a:off x="1085223" y="4082496"/>
                <a:ext cx="3215472" cy="23144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角丸四角形 18"/>
              <p:cNvSpPr/>
              <p:nvPr/>
            </p:nvSpPr>
            <p:spPr>
              <a:xfrm>
                <a:off x="2295742" y="4118705"/>
                <a:ext cx="1908000" cy="28800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ja-JP"/>
                </a:defPPr>
                <a:lvl1pPr marL="0" algn="l" defTabSz="4572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ja-JP" sz="1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Beam pipe for quad</a:t>
                </a:r>
                <a:endParaRPr kumimoji="1" lang="ja-JP" alt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5" name="グループ化 14"/>
            <p:cNvGrpSpPr/>
            <p:nvPr/>
          </p:nvGrpSpPr>
          <p:grpSpPr>
            <a:xfrm>
              <a:off x="4544066" y="4187421"/>
              <a:ext cx="3254434" cy="2180492"/>
              <a:chOff x="4682531" y="4216419"/>
              <a:chExt cx="3254434" cy="2180492"/>
            </a:xfrm>
          </p:grpSpPr>
          <p:pic>
            <p:nvPicPr>
              <p:cNvPr id="16" name="図 15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46" t="14191"/>
              <a:stretch/>
            </p:blipFill>
            <p:spPr>
              <a:xfrm>
                <a:off x="4682531" y="4216419"/>
                <a:ext cx="3254434" cy="2180492"/>
              </a:xfrm>
              <a:prstGeom prst="rect">
                <a:avLst/>
              </a:prstGeom>
            </p:spPr>
          </p:pic>
          <p:sp>
            <p:nvSpPr>
              <p:cNvPr id="17" name="角丸四角形 16"/>
              <p:cNvSpPr/>
              <p:nvPr/>
            </p:nvSpPr>
            <p:spPr>
              <a:xfrm>
                <a:off x="4719069" y="4271105"/>
                <a:ext cx="1908000" cy="28800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ja-JP"/>
                </a:defPPr>
                <a:lvl1pPr marL="0" algn="l" defTabSz="4572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ja-JP" sz="1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Beam pipe for bend</a:t>
                </a:r>
                <a:endParaRPr kumimoji="1" lang="ja-JP" alt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9280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正方形/長方形 37"/>
          <p:cNvSpPr/>
          <p:nvPr/>
        </p:nvSpPr>
        <p:spPr>
          <a:xfrm>
            <a:off x="0" y="6434514"/>
            <a:ext cx="9144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9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18" y="6455897"/>
            <a:ext cx="702056" cy="402103"/>
          </a:xfrm>
          <a:prstGeom prst="rect">
            <a:avLst/>
          </a:prstGeom>
          <a:noFill/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99592" y="6478724"/>
            <a:ext cx="2133600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2015/2/23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2663788" y="6464094"/>
            <a:ext cx="3816424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The 20th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03263" y="6486039"/>
            <a:ext cx="2133600" cy="365125"/>
          </a:xfrm>
        </p:spPr>
        <p:txBody>
          <a:bodyPr/>
          <a:lstStyle/>
          <a:p>
            <a:fld id="{31A2536D-92D0-4A14-99CE-6CBB0ED64566}" type="slidenum">
              <a:rPr kumimoji="1" lang="ja-JP" altLang="en-US" smtClean="0">
                <a:solidFill>
                  <a:srgbClr val="FFFF00"/>
                </a:solidFill>
              </a:rPr>
              <a:pPr/>
              <a:t>16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40" name="Picture 3" descr="C:\Users\shibata\works_hp3\14KEKB_Review\背景材料\title_background02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09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タイトル 1"/>
          <p:cNvSpPr txBox="1">
            <a:spLocks/>
          </p:cNvSpPr>
          <p:nvPr/>
        </p:nvSpPr>
        <p:spPr>
          <a:xfrm>
            <a:off x="162168" y="29122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b="1" dirty="0" smtClean="0">
                <a:solidFill>
                  <a:srgbClr val="FFC000"/>
                </a:solidFill>
              </a:rPr>
              <a:t>Installation 3</a:t>
            </a:r>
            <a:endParaRPr lang="ja-JP" altLang="en-US" b="1" dirty="0">
              <a:solidFill>
                <a:srgbClr val="FFC000"/>
              </a:solidFill>
            </a:endParaRPr>
          </a:p>
        </p:txBody>
      </p:sp>
      <p:sp>
        <p:nvSpPr>
          <p:cNvPr id="10" name="コンテンツ プレースホルダ 43"/>
          <p:cNvSpPr>
            <a:spLocks noGrp="1"/>
          </p:cNvSpPr>
          <p:nvPr>
            <p:ph idx="1"/>
          </p:nvPr>
        </p:nvSpPr>
        <p:spPr>
          <a:xfrm>
            <a:off x="154975" y="980728"/>
            <a:ext cx="8284398" cy="5213426"/>
          </a:xfrm>
        </p:spPr>
        <p:txBody>
          <a:bodyPr>
            <a:noAutofit/>
          </a:bodyPr>
          <a:lstStyle/>
          <a:p>
            <a:r>
              <a:rPr lang="en-US" altLang="ja-JP" sz="2800" dirty="0" smtClean="0">
                <a:solidFill>
                  <a:srgbClr val="002060"/>
                </a:solidFill>
              </a:rPr>
              <a:t>Installation of special beam pipes is almost finished.</a:t>
            </a: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882" y="1493571"/>
            <a:ext cx="3048000" cy="2286000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336" y="1484784"/>
            <a:ext cx="3048000" cy="2286000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882" y="3833827"/>
            <a:ext cx="3000000" cy="2250000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063" y="3846553"/>
            <a:ext cx="2970000" cy="2227499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6287136" y="4141102"/>
            <a:ext cx="1201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kumimoji="1" lang="en-US" altLang="ja-JP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window</a:t>
            </a:r>
            <a:endParaRPr kumimoji="1" lang="ja-JP" alt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267745" y="6063679"/>
            <a:ext cx="4392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LER beam abort section</a:t>
            </a:r>
            <a:endParaRPr lang="ja-JP" altLang="en-US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79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正方形/長方形 37"/>
          <p:cNvSpPr/>
          <p:nvPr/>
        </p:nvSpPr>
        <p:spPr>
          <a:xfrm>
            <a:off x="0" y="6434514"/>
            <a:ext cx="9144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9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18" y="6455897"/>
            <a:ext cx="702056" cy="402103"/>
          </a:xfrm>
          <a:prstGeom prst="rect">
            <a:avLst/>
          </a:prstGeom>
          <a:noFill/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99592" y="6478724"/>
            <a:ext cx="2133600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2015/2/23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2663788" y="6464094"/>
            <a:ext cx="3816424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The 20th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03263" y="6486039"/>
            <a:ext cx="2133600" cy="365125"/>
          </a:xfrm>
        </p:spPr>
        <p:txBody>
          <a:bodyPr/>
          <a:lstStyle/>
          <a:p>
            <a:fld id="{31A2536D-92D0-4A14-99CE-6CBB0ED64566}" type="slidenum">
              <a:rPr kumimoji="1" lang="ja-JP" altLang="en-US" smtClean="0">
                <a:solidFill>
                  <a:srgbClr val="FFFF00"/>
                </a:solidFill>
              </a:rPr>
              <a:pPr/>
              <a:t>17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40" name="Picture 3" descr="C:\Users\shibata\works_hp3\14KEKB_Review\背景材料\title_background02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09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タイトル 1"/>
          <p:cNvSpPr txBox="1">
            <a:spLocks/>
          </p:cNvSpPr>
          <p:nvPr/>
        </p:nvSpPr>
        <p:spPr>
          <a:xfrm>
            <a:off x="162168" y="29122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b="1" dirty="0" smtClean="0">
                <a:solidFill>
                  <a:srgbClr val="FFC000"/>
                </a:solidFill>
              </a:rPr>
              <a:t>Installation 4</a:t>
            </a:r>
            <a:endParaRPr lang="ja-JP" altLang="en-US" b="1" dirty="0">
              <a:solidFill>
                <a:srgbClr val="FFC000"/>
              </a:solidFill>
            </a:endParaRPr>
          </a:p>
        </p:txBody>
      </p:sp>
      <p:sp>
        <p:nvSpPr>
          <p:cNvPr id="10" name="コンテンツ プレースホルダ 43"/>
          <p:cNvSpPr>
            <a:spLocks noGrp="1"/>
          </p:cNvSpPr>
          <p:nvPr>
            <p:ph idx="1"/>
          </p:nvPr>
        </p:nvSpPr>
        <p:spPr>
          <a:xfrm>
            <a:off x="32018" y="980728"/>
            <a:ext cx="9111982" cy="5213426"/>
          </a:xfrm>
        </p:spPr>
        <p:txBody>
          <a:bodyPr>
            <a:noAutofit/>
          </a:bodyPr>
          <a:lstStyle/>
          <a:p>
            <a:r>
              <a:rPr lang="en-US" altLang="ja-JP" sz="2800" dirty="0" smtClean="0">
                <a:solidFill>
                  <a:srgbClr val="002060"/>
                </a:solidFill>
              </a:rPr>
              <a:t>Installation of beam pipes for Tsukuba section is on going.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257451" y="5950053"/>
            <a:ext cx="4392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ja-JP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traight section</a:t>
            </a:r>
            <a:endParaRPr lang="ja-JP" altLang="en-US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838" y="1521324"/>
            <a:ext cx="2895600" cy="2171700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471" y="1542838"/>
            <a:ext cx="2895600" cy="2171700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353" y="3764425"/>
            <a:ext cx="2895600" cy="2171700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744" y="3777580"/>
            <a:ext cx="289560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32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正方形/長方形 37"/>
          <p:cNvSpPr/>
          <p:nvPr/>
        </p:nvSpPr>
        <p:spPr>
          <a:xfrm>
            <a:off x="0" y="6434514"/>
            <a:ext cx="9144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9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18" y="6455897"/>
            <a:ext cx="702056" cy="402103"/>
          </a:xfrm>
          <a:prstGeom prst="rect">
            <a:avLst/>
          </a:prstGeom>
          <a:noFill/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99592" y="6478724"/>
            <a:ext cx="2133600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2015/2/23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2663788" y="6464094"/>
            <a:ext cx="3816424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The 20th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03263" y="6486039"/>
            <a:ext cx="2133600" cy="365125"/>
          </a:xfrm>
        </p:spPr>
        <p:txBody>
          <a:bodyPr/>
          <a:lstStyle/>
          <a:p>
            <a:fld id="{31A2536D-92D0-4A14-99CE-6CBB0ED64566}" type="slidenum">
              <a:rPr kumimoji="1" lang="ja-JP" altLang="en-US" smtClean="0">
                <a:solidFill>
                  <a:srgbClr val="FFFF00"/>
                </a:solidFill>
              </a:rPr>
              <a:pPr/>
              <a:t>18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40" name="Picture 3" descr="C:\Users\shibata\works_hp3\14KEKB_Review\背景材料\title_background02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09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タイトル 1"/>
          <p:cNvSpPr txBox="1">
            <a:spLocks/>
          </p:cNvSpPr>
          <p:nvPr/>
        </p:nvSpPr>
        <p:spPr>
          <a:xfrm>
            <a:off x="162168" y="29122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b="1" dirty="0" smtClean="0">
                <a:solidFill>
                  <a:srgbClr val="FFC000"/>
                </a:solidFill>
              </a:rPr>
              <a:t>Installation 5</a:t>
            </a:r>
            <a:endParaRPr lang="ja-JP" altLang="en-US" b="1" dirty="0">
              <a:solidFill>
                <a:srgbClr val="FFC000"/>
              </a:solidFill>
            </a:endParaRPr>
          </a:p>
        </p:txBody>
      </p:sp>
      <p:sp>
        <p:nvSpPr>
          <p:cNvPr id="10" name="コンテンツ プレースホルダ 43"/>
          <p:cNvSpPr>
            <a:spLocks noGrp="1"/>
          </p:cNvSpPr>
          <p:nvPr>
            <p:ph idx="1"/>
          </p:nvPr>
        </p:nvSpPr>
        <p:spPr>
          <a:xfrm>
            <a:off x="32018" y="980728"/>
            <a:ext cx="9111982" cy="5213426"/>
          </a:xfrm>
        </p:spPr>
        <p:txBody>
          <a:bodyPr>
            <a:noAutofit/>
          </a:bodyPr>
          <a:lstStyle/>
          <a:p>
            <a:r>
              <a:rPr lang="en-US" altLang="ja-JP" sz="2800" dirty="0" smtClean="0">
                <a:solidFill>
                  <a:srgbClr val="002060"/>
                </a:solidFill>
              </a:rPr>
              <a:t>Installation of beam pipes for Tsukuba section is on going.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257451" y="5950053"/>
            <a:ext cx="4392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 section</a:t>
            </a:r>
            <a:endParaRPr lang="ja-JP" altLang="en-US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5" t="23205" b="17051"/>
          <a:stretch/>
        </p:blipFill>
        <p:spPr>
          <a:xfrm rot="5400000">
            <a:off x="2745474" y="2690582"/>
            <a:ext cx="4270159" cy="2146595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" t="17415" r="5288" b="21913"/>
          <a:stretch/>
        </p:blipFill>
        <p:spPr>
          <a:xfrm rot="5400000">
            <a:off x="5015890" y="2722138"/>
            <a:ext cx="4270159" cy="2105008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46" y="1636005"/>
            <a:ext cx="2846773" cy="2135080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45" y="3849879"/>
            <a:ext cx="2835653" cy="212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0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正方形/長方形 37"/>
          <p:cNvSpPr/>
          <p:nvPr/>
        </p:nvSpPr>
        <p:spPr>
          <a:xfrm>
            <a:off x="0" y="6434514"/>
            <a:ext cx="9144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9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18" y="6455897"/>
            <a:ext cx="702056" cy="402103"/>
          </a:xfrm>
          <a:prstGeom prst="rect">
            <a:avLst/>
          </a:prstGeom>
          <a:noFill/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99592" y="6478724"/>
            <a:ext cx="2133600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2015/2/23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2663788" y="6464094"/>
            <a:ext cx="3816424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The 20th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03263" y="6486039"/>
            <a:ext cx="2133600" cy="365125"/>
          </a:xfrm>
        </p:spPr>
        <p:txBody>
          <a:bodyPr/>
          <a:lstStyle/>
          <a:p>
            <a:fld id="{31A2536D-92D0-4A14-99CE-6CBB0ED64566}" type="slidenum">
              <a:rPr kumimoji="1" lang="ja-JP" altLang="en-US" smtClean="0">
                <a:solidFill>
                  <a:srgbClr val="FFFF00"/>
                </a:solidFill>
              </a:rPr>
              <a:pPr/>
              <a:t>19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40" name="Picture 3" descr="C:\Users\shibata\works_hp3\14KEKB_Review\背景材料\title_background02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09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タイトル 1"/>
          <p:cNvSpPr txBox="1">
            <a:spLocks/>
          </p:cNvSpPr>
          <p:nvPr/>
        </p:nvSpPr>
        <p:spPr>
          <a:xfrm>
            <a:off x="162168" y="29122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b="1" dirty="0" smtClean="0">
                <a:solidFill>
                  <a:srgbClr val="FFC000"/>
                </a:solidFill>
              </a:rPr>
              <a:t>Installation 6</a:t>
            </a:r>
            <a:endParaRPr lang="ja-JP" altLang="en-US" b="1" dirty="0">
              <a:solidFill>
                <a:srgbClr val="FFC000"/>
              </a:solidFill>
            </a:endParaRPr>
          </a:p>
        </p:txBody>
      </p:sp>
      <p:sp>
        <p:nvSpPr>
          <p:cNvPr id="10" name="コンテンツ プレースホルダ 43"/>
          <p:cNvSpPr>
            <a:spLocks noGrp="1"/>
          </p:cNvSpPr>
          <p:nvPr>
            <p:ph idx="1"/>
          </p:nvPr>
        </p:nvSpPr>
        <p:spPr>
          <a:xfrm>
            <a:off x="32018" y="1052736"/>
            <a:ext cx="9111982" cy="5213426"/>
          </a:xfrm>
        </p:spPr>
        <p:txBody>
          <a:bodyPr>
            <a:noAutofit/>
          </a:bodyPr>
          <a:lstStyle/>
          <a:p>
            <a:r>
              <a:rPr lang="en-US" altLang="ja-JP" sz="2800" dirty="0" smtClean="0">
                <a:solidFill>
                  <a:srgbClr val="002060"/>
                </a:solidFill>
              </a:rPr>
              <a:t>Installation of bellows chambers follows that of beam pipes.</a:t>
            </a:r>
          </a:p>
        </p:txBody>
      </p:sp>
      <p:grpSp>
        <p:nvGrpSpPr>
          <p:cNvPr id="24" name="グループ化 23"/>
          <p:cNvGrpSpPr/>
          <p:nvPr/>
        </p:nvGrpSpPr>
        <p:grpSpPr>
          <a:xfrm>
            <a:off x="1178632" y="1524819"/>
            <a:ext cx="6614614" cy="4841097"/>
            <a:chOff x="1178632" y="1524819"/>
            <a:chExt cx="6614614" cy="4841097"/>
          </a:xfrm>
        </p:grpSpPr>
        <p:grpSp>
          <p:nvGrpSpPr>
            <p:cNvPr id="25" name="グループ化 24"/>
            <p:cNvGrpSpPr/>
            <p:nvPr/>
          </p:nvGrpSpPr>
          <p:grpSpPr>
            <a:xfrm>
              <a:off x="1178632" y="1524819"/>
              <a:ext cx="3120000" cy="2340000"/>
              <a:chOff x="1222131" y="1648558"/>
              <a:chExt cx="3120000" cy="2340000"/>
            </a:xfrm>
          </p:grpSpPr>
          <p:pic>
            <p:nvPicPr>
              <p:cNvPr id="35" name="図 34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2131" y="1648558"/>
                <a:ext cx="3120000" cy="2340000"/>
              </a:xfrm>
              <a:prstGeom prst="rect">
                <a:avLst/>
              </a:prstGeom>
            </p:spPr>
          </p:pic>
          <p:sp>
            <p:nvSpPr>
              <p:cNvPr id="36" name="角丸四角形 35"/>
              <p:cNvSpPr/>
              <p:nvPr/>
            </p:nvSpPr>
            <p:spPr>
              <a:xfrm>
                <a:off x="2382829" y="1693702"/>
                <a:ext cx="1872000" cy="28800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ja-JP"/>
                </a:defPPr>
                <a:lvl1pPr marL="0" algn="l" defTabSz="4572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kumimoji="1" lang="en-US" altLang="ja-JP" sz="1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Al bellows chamber</a:t>
                </a:r>
                <a:endParaRPr kumimoji="1" lang="ja-JP" alt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6" name="グループ化 25"/>
            <p:cNvGrpSpPr/>
            <p:nvPr/>
          </p:nvGrpSpPr>
          <p:grpSpPr>
            <a:xfrm>
              <a:off x="1178632" y="4025916"/>
              <a:ext cx="3120000" cy="2340000"/>
              <a:chOff x="1222131" y="4149655"/>
              <a:chExt cx="3120000" cy="2340000"/>
            </a:xfrm>
          </p:grpSpPr>
          <p:pic>
            <p:nvPicPr>
              <p:cNvPr id="33" name="図 3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2131" y="4149655"/>
                <a:ext cx="3120000" cy="2340000"/>
              </a:xfrm>
              <a:prstGeom prst="rect">
                <a:avLst/>
              </a:prstGeom>
            </p:spPr>
          </p:pic>
          <p:sp>
            <p:nvSpPr>
              <p:cNvPr id="34" name="角丸四角形 33"/>
              <p:cNvSpPr/>
              <p:nvPr/>
            </p:nvSpPr>
            <p:spPr>
              <a:xfrm>
                <a:off x="2376127" y="4189041"/>
                <a:ext cx="1944000" cy="28800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ja-JP"/>
                </a:defPPr>
                <a:lvl1pPr marL="0" algn="l" defTabSz="4572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ja-JP" sz="1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Cu bellows chamber</a:t>
                </a:r>
                <a:endParaRPr kumimoji="1" lang="ja-JP" alt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7" name="グループ化 26"/>
            <p:cNvGrpSpPr/>
            <p:nvPr/>
          </p:nvGrpSpPr>
          <p:grpSpPr>
            <a:xfrm>
              <a:off x="4673246" y="4025916"/>
              <a:ext cx="3120000" cy="2340000"/>
              <a:chOff x="4626433" y="4149655"/>
              <a:chExt cx="3120000" cy="2340000"/>
            </a:xfrm>
          </p:grpSpPr>
          <p:pic>
            <p:nvPicPr>
              <p:cNvPr id="31" name="図 30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26433" y="4149655"/>
                <a:ext cx="3120000" cy="2340000"/>
              </a:xfrm>
              <a:prstGeom prst="rect">
                <a:avLst/>
              </a:prstGeom>
            </p:spPr>
          </p:pic>
          <p:sp>
            <p:nvSpPr>
              <p:cNvPr id="32" name="角丸四角形 31"/>
              <p:cNvSpPr/>
              <p:nvPr/>
            </p:nvSpPr>
            <p:spPr>
              <a:xfrm>
                <a:off x="4709026" y="4200768"/>
                <a:ext cx="2736000" cy="28800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ja-JP"/>
                </a:defPPr>
                <a:lvl1pPr marL="0" algn="l" defTabSz="4572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ja-JP" sz="1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Cu-Al bellows chamber for GV</a:t>
                </a:r>
                <a:endParaRPr kumimoji="1" lang="ja-JP" alt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8" name="グループ化 27"/>
            <p:cNvGrpSpPr/>
            <p:nvPr/>
          </p:nvGrpSpPr>
          <p:grpSpPr>
            <a:xfrm>
              <a:off x="4447991" y="1524819"/>
              <a:ext cx="3345255" cy="2340000"/>
              <a:chOff x="4401178" y="1648558"/>
              <a:chExt cx="3345255" cy="2340000"/>
            </a:xfrm>
          </p:grpSpPr>
          <p:pic>
            <p:nvPicPr>
              <p:cNvPr id="29" name="図 28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26433" y="1648558"/>
                <a:ext cx="3120000" cy="2340000"/>
              </a:xfrm>
              <a:prstGeom prst="rect">
                <a:avLst/>
              </a:prstGeom>
            </p:spPr>
          </p:pic>
          <p:sp>
            <p:nvSpPr>
              <p:cNvPr id="30" name="右矢印 29"/>
              <p:cNvSpPr/>
              <p:nvPr/>
            </p:nvSpPr>
            <p:spPr>
              <a:xfrm>
                <a:off x="4401178" y="2451702"/>
                <a:ext cx="150725" cy="643095"/>
              </a:xfrm>
              <a:prstGeom prst="rightArrow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ja-JP"/>
                </a:defPPr>
                <a:lvl1pPr marL="0" algn="l" defTabSz="4572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6345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正方形/長方形 37"/>
          <p:cNvSpPr/>
          <p:nvPr/>
        </p:nvSpPr>
        <p:spPr>
          <a:xfrm>
            <a:off x="0" y="6434514"/>
            <a:ext cx="9144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9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18" y="6455897"/>
            <a:ext cx="702056" cy="402103"/>
          </a:xfrm>
          <a:prstGeom prst="rect">
            <a:avLst/>
          </a:prstGeom>
          <a:noFill/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99592" y="6478724"/>
            <a:ext cx="2133600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2015/2/23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2663788" y="6464094"/>
            <a:ext cx="3816424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The 20th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03263" y="6486039"/>
            <a:ext cx="2133600" cy="365125"/>
          </a:xfrm>
        </p:spPr>
        <p:txBody>
          <a:bodyPr/>
          <a:lstStyle/>
          <a:p>
            <a:fld id="{31A2536D-92D0-4A14-99CE-6CBB0ED64566}" type="slidenum">
              <a:rPr kumimoji="1" lang="ja-JP" altLang="en-US" smtClean="0">
                <a:solidFill>
                  <a:srgbClr val="FFFF00"/>
                </a:solidFill>
              </a:rPr>
              <a:pPr/>
              <a:t>2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40" name="Picture 3" descr="C:\Users\shibata\works_hp3\14KEKB_Review\背景材料\title_background02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09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タイトル 1"/>
          <p:cNvSpPr txBox="1">
            <a:spLocks/>
          </p:cNvSpPr>
          <p:nvPr/>
        </p:nvSpPr>
        <p:spPr>
          <a:xfrm>
            <a:off x="162168" y="29122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b="1" dirty="0" smtClean="0">
                <a:solidFill>
                  <a:srgbClr val="FFC000"/>
                </a:solidFill>
              </a:rPr>
              <a:t>Contents</a:t>
            </a:r>
            <a:endParaRPr lang="ja-JP" altLang="en-US" b="1" dirty="0">
              <a:solidFill>
                <a:srgbClr val="FFC000"/>
              </a:solidFill>
            </a:endParaRPr>
          </a:p>
        </p:txBody>
      </p:sp>
      <p:sp>
        <p:nvSpPr>
          <p:cNvPr id="10" name="コンテンツ プレースホルダ 43"/>
          <p:cNvSpPr>
            <a:spLocks noGrp="1"/>
          </p:cNvSpPr>
          <p:nvPr>
            <p:ph idx="1"/>
          </p:nvPr>
        </p:nvSpPr>
        <p:spPr>
          <a:xfrm>
            <a:off x="2870852" y="980728"/>
            <a:ext cx="3672408" cy="3528392"/>
          </a:xfrm>
        </p:spPr>
        <p:txBody>
          <a:bodyPr>
            <a:noAutofit/>
          </a:bodyPr>
          <a:lstStyle/>
          <a:p>
            <a:r>
              <a:rPr lang="en-US" altLang="ja-JP" sz="2400" dirty="0" smtClean="0">
                <a:solidFill>
                  <a:srgbClr val="002060"/>
                </a:solidFill>
              </a:rPr>
              <a:t>Introduction</a:t>
            </a:r>
          </a:p>
          <a:p>
            <a:r>
              <a:rPr lang="en-US" altLang="ja-JP" sz="2400" dirty="0" smtClean="0">
                <a:solidFill>
                  <a:srgbClr val="002060"/>
                </a:solidFill>
              </a:rPr>
              <a:t>Pre-installation works</a:t>
            </a:r>
          </a:p>
          <a:p>
            <a:r>
              <a:rPr lang="en-US" altLang="ja-JP" sz="2400" dirty="0" smtClean="0">
                <a:solidFill>
                  <a:srgbClr val="002060"/>
                </a:solidFill>
              </a:rPr>
              <a:t>Installation</a:t>
            </a:r>
          </a:p>
          <a:p>
            <a:r>
              <a:rPr lang="en-US" altLang="ja-JP" sz="2400" dirty="0" smtClean="0">
                <a:solidFill>
                  <a:srgbClr val="002060"/>
                </a:solidFill>
              </a:rPr>
              <a:t>Collimator</a:t>
            </a:r>
          </a:p>
          <a:p>
            <a:r>
              <a:rPr lang="en-US" altLang="ja-JP" sz="2400" dirty="0" smtClean="0">
                <a:solidFill>
                  <a:srgbClr val="002060"/>
                </a:solidFill>
              </a:rPr>
              <a:t>Control</a:t>
            </a:r>
          </a:p>
          <a:p>
            <a:r>
              <a:rPr lang="en-US" altLang="ja-JP" sz="2400" dirty="0">
                <a:solidFill>
                  <a:srgbClr val="002060"/>
                </a:solidFill>
              </a:rPr>
              <a:t>Damping </a:t>
            </a:r>
            <a:r>
              <a:rPr lang="en-US" altLang="ja-JP" sz="2400" dirty="0" smtClean="0">
                <a:solidFill>
                  <a:srgbClr val="002060"/>
                </a:solidFill>
              </a:rPr>
              <a:t>Ring</a:t>
            </a:r>
          </a:p>
          <a:p>
            <a:r>
              <a:rPr lang="en-US" altLang="ja-JP" sz="2400" dirty="0" smtClean="0">
                <a:solidFill>
                  <a:srgbClr val="002060"/>
                </a:solidFill>
              </a:rPr>
              <a:t>Remained works</a:t>
            </a:r>
          </a:p>
          <a:p>
            <a:r>
              <a:rPr lang="en-US" altLang="ja-JP" sz="2400" dirty="0" smtClean="0">
                <a:solidFill>
                  <a:srgbClr val="002060"/>
                </a:solidFill>
              </a:rPr>
              <a:t>Summary</a:t>
            </a:r>
          </a:p>
        </p:txBody>
      </p:sp>
      <p:sp>
        <p:nvSpPr>
          <p:cNvPr id="11" name="コンテンツ プレースホルダ 43"/>
          <p:cNvSpPr txBox="1">
            <a:spLocks/>
          </p:cNvSpPr>
          <p:nvPr/>
        </p:nvSpPr>
        <p:spPr>
          <a:xfrm>
            <a:off x="323528" y="4491042"/>
            <a:ext cx="8623616" cy="18374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ja-JP" sz="2000" dirty="0" smtClean="0">
              <a:solidFill>
                <a:srgbClr val="002060"/>
              </a:solidFill>
            </a:endParaRPr>
          </a:p>
          <a:p>
            <a:pPr lvl="1"/>
            <a:r>
              <a:rPr lang="en-US" altLang="ja-JP" sz="1800" dirty="0" smtClean="0">
                <a:solidFill>
                  <a:srgbClr val="002060"/>
                </a:solidFill>
              </a:rPr>
              <a:t>Original slides of Installation and trouble reports in Pre-installation works were provided by Suetsugu-san.</a:t>
            </a:r>
          </a:p>
          <a:p>
            <a:pPr lvl="1"/>
            <a:r>
              <a:rPr lang="en-US" altLang="ja-JP" sz="1800" dirty="0" smtClean="0">
                <a:solidFill>
                  <a:srgbClr val="002060"/>
                </a:solidFill>
              </a:rPr>
              <a:t>Original slides of Collimator and Control were provided by Ishibashi-san.</a:t>
            </a:r>
          </a:p>
          <a:p>
            <a:pPr lvl="1"/>
            <a:r>
              <a:rPr lang="en-US" altLang="ja-JP" sz="1800" dirty="0" smtClean="0">
                <a:solidFill>
                  <a:srgbClr val="002060"/>
                </a:solidFill>
              </a:rPr>
              <a:t>Vacuum system around IP was presented by Kanazawa-san (IR Overview).</a:t>
            </a:r>
          </a:p>
          <a:p>
            <a:pPr lvl="1"/>
            <a:endParaRPr lang="en-US" altLang="ja-JP" sz="1800" dirty="0" smtClean="0">
              <a:solidFill>
                <a:srgbClr val="002060"/>
              </a:solidFill>
            </a:endParaRPr>
          </a:p>
          <a:p>
            <a:endParaRPr lang="en-US" altLang="ja-JP" sz="2000" dirty="0"/>
          </a:p>
        </p:txBody>
      </p:sp>
    </p:spTree>
    <p:extLst>
      <p:ext uri="{BB962C8B-B14F-4D97-AF65-F5344CB8AC3E}">
        <p14:creationId xmlns:p14="http://schemas.microsoft.com/office/powerpoint/2010/main" val="345485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shibata\works_hp3\14KEKB_Review\設置_履歴_38_20150219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28"/>
          <a:stretch/>
        </p:blipFill>
        <p:spPr bwMode="auto">
          <a:xfrm>
            <a:off x="1187624" y="2987122"/>
            <a:ext cx="6267852" cy="361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正方形/長方形 37"/>
          <p:cNvSpPr/>
          <p:nvPr/>
        </p:nvSpPr>
        <p:spPr>
          <a:xfrm>
            <a:off x="0" y="6434514"/>
            <a:ext cx="9144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9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18" y="6455897"/>
            <a:ext cx="702056" cy="402103"/>
          </a:xfrm>
          <a:prstGeom prst="rect">
            <a:avLst/>
          </a:prstGeom>
          <a:noFill/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99592" y="6478724"/>
            <a:ext cx="2133600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2015/2/23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2663788" y="6464094"/>
            <a:ext cx="3816424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The 20th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03263" y="6486039"/>
            <a:ext cx="2133600" cy="365125"/>
          </a:xfrm>
        </p:spPr>
        <p:txBody>
          <a:bodyPr/>
          <a:lstStyle/>
          <a:p>
            <a:fld id="{31A2536D-92D0-4A14-99CE-6CBB0ED64566}" type="slidenum">
              <a:rPr kumimoji="1" lang="ja-JP" altLang="en-US" smtClean="0">
                <a:solidFill>
                  <a:srgbClr val="FFFF00"/>
                </a:solidFill>
              </a:rPr>
              <a:pPr/>
              <a:t>20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40" name="Picture 3" descr="C:\Users\shibata\works_hp3\14KEKB_Review\背景材料\title_background02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09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タイトル 1"/>
          <p:cNvSpPr txBox="1">
            <a:spLocks/>
          </p:cNvSpPr>
          <p:nvPr/>
        </p:nvSpPr>
        <p:spPr>
          <a:xfrm>
            <a:off x="162168" y="29122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b="1" dirty="0" smtClean="0">
                <a:solidFill>
                  <a:srgbClr val="FFC000"/>
                </a:solidFill>
              </a:rPr>
              <a:t>Installation </a:t>
            </a:r>
            <a:r>
              <a:rPr lang="en-US" altLang="ja-JP" b="1" dirty="0">
                <a:solidFill>
                  <a:srgbClr val="FFC000"/>
                </a:solidFill>
              </a:rPr>
              <a:t>7</a:t>
            </a:r>
            <a:endParaRPr lang="ja-JP" altLang="en-US" b="1" dirty="0">
              <a:solidFill>
                <a:srgbClr val="FFC000"/>
              </a:solidFill>
            </a:endParaRPr>
          </a:p>
        </p:txBody>
      </p:sp>
      <p:sp>
        <p:nvSpPr>
          <p:cNvPr id="10" name="コンテンツ プレースホルダ 43"/>
          <p:cNvSpPr>
            <a:spLocks noGrp="1"/>
          </p:cNvSpPr>
          <p:nvPr>
            <p:ph idx="1"/>
          </p:nvPr>
        </p:nvSpPr>
        <p:spPr>
          <a:xfrm>
            <a:off x="162168" y="908720"/>
            <a:ext cx="8493006" cy="5213426"/>
          </a:xfrm>
        </p:spPr>
        <p:txBody>
          <a:bodyPr>
            <a:noAutofit/>
          </a:bodyPr>
          <a:lstStyle/>
          <a:p>
            <a:r>
              <a:rPr lang="en-US" altLang="ja-JP" sz="2400" dirty="0" smtClean="0">
                <a:solidFill>
                  <a:srgbClr val="002060"/>
                </a:solidFill>
              </a:rPr>
              <a:t>Evacuation and NEG activation</a:t>
            </a:r>
          </a:p>
          <a:p>
            <a:pPr lvl="1"/>
            <a:r>
              <a:rPr lang="en-US" altLang="ja-JP" sz="2000" dirty="0" smtClean="0"/>
              <a:t>NEG activation has started from wiggler section and arc section in each region between gate valves.</a:t>
            </a:r>
          </a:p>
          <a:p>
            <a:pPr lvl="2"/>
            <a:r>
              <a:rPr lang="en-US" altLang="ja-JP" sz="1600" dirty="0" smtClean="0"/>
              <a:t>In approximately 21% of both of the rings, NEG activations have been finished.</a:t>
            </a:r>
            <a:endParaRPr lang="en-US" altLang="ja-JP" sz="1600" dirty="0"/>
          </a:p>
          <a:p>
            <a:pPr lvl="2"/>
            <a:r>
              <a:rPr lang="en-US" altLang="ja-JP" sz="1600" dirty="0" smtClean="0"/>
              <a:t>The average pressures less than 1</a:t>
            </a:r>
            <a:r>
              <a:rPr lang="en-US" altLang="ja-JP" sz="1600" dirty="0" smtClean="0">
                <a:sym typeface="Symbol"/>
              </a:rPr>
              <a:t>10</a:t>
            </a:r>
            <a:r>
              <a:rPr lang="en-US" altLang="ja-JP" sz="1600" baseline="30000" dirty="0" smtClean="0">
                <a:sym typeface="Symbol"/>
              </a:rPr>
              <a:t>-7</a:t>
            </a:r>
            <a:r>
              <a:rPr lang="en-US" altLang="ja-JP" sz="1600" dirty="0" smtClean="0">
                <a:sym typeface="Symbol"/>
              </a:rPr>
              <a:t> Pa were obtained after the NEG activation without beam pipe baking </a:t>
            </a:r>
            <a:r>
              <a:rPr lang="en-US" altLang="ja-JP" sz="1600" i="1" dirty="0" smtClean="0">
                <a:sym typeface="Symbol"/>
              </a:rPr>
              <a:t>in-situ</a:t>
            </a:r>
            <a:r>
              <a:rPr lang="en-US" altLang="ja-JP" sz="1600" dirty="0" smtClean="0">
                <a:sym typeface="Symbol"/>
              </a:rPr>
              <a:t>.</a:t>
            </a:r>
            <a:r>
              <a:rPr lang="en-US" altLang="ja-JP" sz="1600" dirty="0" smtClean="0"/>
              <a:t>  (Ion pumps are baked.)</a:t>
            </a:r>
          </a:p>
        </p:txBody>
      </p:sp>
      <p:sp>
        <p:nvSpPr>
          <p:cNvPr id="13" name="角丸四角形 12"/>
          <p:cNvSpPr/>
          <p:nvPr/>
        </p:nvSpPr>
        <p:spPr>
          <a:xfrm>
            <a:off x="5959295" y="4941168"/>
            <a:ext cx="1496181" cy="43009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707904" y="2852936"/>
            <a:ext cx="17700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Ring [2015.02.19]</a:t>
            </a:r>
            <a:endParaRPr kumimoji="1" lang="ja-JP" altLang="en-US" sz="12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62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正方形/長方形 37"/>
          <p:cNvSpPr/>
          <p:nvPr/>
        </p:nvSpPr>
        <p:spPr>
          <a:xfrm>
            <a:off x="0" y="6434514"/>
            <a:ext cx="9144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9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18" y="6455897"/>
            <a:ext cx="702056" cy="402103"/>
          </a:xfrm>
          <a:prstGeom prst="rect">
            <a:avLst/>
          </a:prstGeom>
          <a:noFill/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99592" y="6478724"/>
            <a:ext cx="2133600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2015/2/23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2663788" y="6464094"/>
            <a:ext cx="3816424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The 20th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03263" y="6486039"/>
            <a:ext cx="2133600" cy="365125"/>
          </a:xfrm>
        </p:spPr>
        <p:txBody>
          <a:bodyPr/>
          <a:lstStyle/>
          <a:p>
            <a:fld id="{31A2536D-92D0-4A14-99CE-6CBB0ED64566}" type="slidenum">
              <a:rPr kumimoji="1" lang="ja-JP" altLang="en-US" smtClean="0">
                <a:solidFill>
                  <a:srgbClr val="FFFF00"/>
                </a:solidFill>
              </a:rPr>
              <a:pPr/>
              <a:t>21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40" name="Picture 3" descr="C:\Users\shibata\works_hp3\14KEKB_Review\背景材料\title_background02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09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タイトル 1"/>
          <p:cNvSpPr txBox="1">
            <a:spLocks/>
          </p:cNvSpPr>
          <p:nvPr/>
        </p:nvSpPr>
        <p:spPr>
          <a:xfrm>
            <a:off x="162168" y="29122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b="1" dirty="0" smtClean="0">
                <a:solidFill>
                  <a:srgbClr val="FFC000"/>
                </a:solidFill>
              </a:rPr>
              <a:t>Installation</a:t>
            </a:r>
            <a:r>
              <a:rPr lang="ja-JP" altLang="en-US" b="1" dirty="0">
                <a:solidFill>
                  <a:srgbClr val="FFC000"/>
                </a:solidFill>
              </a:rPr>
              <a:t> </a:t>
            </a:r>
            <a:r>
              <a:rPr lang="en-US" altLang="ja-JP" b="1" dirty="0">
                <a:solidFill>
                  <a:srgbClr val="FFC000"/>
                </a:solidFill>
              </a:rPr>
              <a:t>8</a:t>
            </a:r>
            <a:endParaRPr lang="ja-JP" altLang="en-US" b="1" dirty="0">
              <a:solidFill>
                <a:srgbClr val="FFC000"/>
              </a:solidFill>
            </a:endParaRPr>
          </a:p>
        </p:txBody>
      </p:sp>
      <p:sp>
        <p:nvSpPr>
          <p:cNvPr id="10" name="コンテンツ プレースホルダ 43"/>
          <p:cNvSpPr txBox="1">
            <a:spLocks/>
          </p:cNvSpPr>
          <p:nvPr/>
        </p:nvSpPr>
        <p:spPr>
          <a:xfrm>
            <a:off x="67514" y="1125637"/>
            <a:ext cx="9076486" cy="1151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dirty="0" smtClean="0">
                <a:solidFill>
                  <a:srgbClr val="002060"/>
                </a:solidFill>
              </a:rPr>
              <a:t>Trouble 1 : High rate of air leak at connection flanges </a:t>
            </a:r>
            <a:r>
              <a:rPr lang="en-US" altLang="ja-JP" sz="1200" dirty="0" smtClean="0">
                <a:solidFill>
                  <a:srgbClr val="FF0000"/>
                </a:solidFill>
              </a:rPr>
              <a:t>(reported in last KEKB Review)</a:t>
            </a:r>
            <a:endParaRPr lang="en-US" altLang="ja-JP" sz="2000" dirty="0" smtClean="0">
              <a:solidFill>
                <a:srgbClr val="FF0000"/>
              </a:solidFill>
            </a:endParaRPr>
          </a:p>
          <a:p>
            <a:pPr lvl="1"/>
            <a:r>
              <a:rPr lang="en-US" altLang="ja-JP" sz="1600" dirty="0" smtClean="0">
                <a:sym typeface="Symbol"/>
              </a:rPr>
              <a:t>In the initial stage of bellows connection in the tunnel, the rate of air leak at the connection was higher (10%) than that experienced in the pre-installation work (&lt;5%)</a:t>
            </a:r>
            <a:endParaRPr lang="en-US" altLang="ja-JP" sz="1200" dirty="0">
              <a:sym typeface="Symbol"/>
            </a:endParaRPr>
          </a:p>
        </p:txBody>
      </p:sp>
      <p:sp>
        <p:nvSpPr>
          <p:cNvPr id="13" name="コンテンツ プレースホルダ 43"/>
          <p:cNvSpPr txBox="1">
            <a:spLocks/>
          </p:cNvSpPr>
          <p:nvPr/>
        </p:nvSpPr>
        <p:spPr>
          <a:xfrm>
            <a:off x="35496" y="2141638"/>
            <a:ext cx="6120680" cy="43142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dirty="0" smtClean="0">
                <a:solidFill>
                  <a:srgbClr val="000066"/>
                </a:solidFill>
                <a:sym typeface="Symbol"/>
              </a:rPr>
              <a:t>Possible causes:</a:t>
            </a:r>
          </a:p>
          <a:p>
            <a:pPr lvl="1"/>
            <a:r>
              <a:rPr lang="en-US" altLang="ja-JP" sz="1600" dirty="0" smtClean="0">
                <a:sym typeface="Symbol"/>
              </a:rPr>
              <a:t>Scratches or traces </a:t>
            </a:r>
            <a:r>
              <a:rPr lang="en-US" altLang="ja-JP" sz="1600" dirty="0">
                <a:sym typeface="Symbol"/>
              </a:rPr>
              <a:t>of machining </a:t>
            </a:r>
            <a:r>
              <a:rPr lang="en-US" altLang="ja-JP" sz="1600" dirty="0" smtClean="0">
                <a:sym typeface="Symbol"/>
              </a:rPr>
              <a:t>(small steps and rolling) on the seal surface of bellows chambers</a:t>
            </a:r>
          </a:p>
          <a:p>
            <a:pPr lvl="1"/>
            <a:r>
              <a:rPr lang="en-US" altLang="ja-JP" sz="1600" dirty="0" smtClean="0">
                <a:sym typeface="Symbol"/>
              </a:rPr>
              <a:t>Difficulty in alignment of </a:t>
            </a:r>
            <a:r>
              <a:rPr lang="en-US" altLang="ja-JP" sz="1600" dirty="0">
                <a:sym typeface="Symbol"/>
              </a:rPr>
              <a:t>f</a:t>
            </a:r>
            <a:r>
              <a:rPr lang="en-US" altLang="ja-JP" sz="1600" dirty="0" smtClean="0">
                <a:sym typeface="Symbol"/>
              </a:rPr>
              <a:t>langes (bellows chamber and beam pipe)</a:t>
            </a:r>
          </a:p>
          <a:p>
            <a:pPr lvl="2"/>
            <a:r>
              <a:rPr lang="en-US" altLang="ja-JP" sz="1400" dirty="0" smtClean="0">
                <a:sym typeface="Symbol"/>
              </a:rPr>
              <a:t>Bellows chamber is heavy.</a:t>
            </a:r>
          </a:p>
          <a:p>
            <a:pPr lvl="2"/>
            <a:r>
              <a:rPr lang="en-US" altLang="ja-JP" sz="1400" dirty="0" smtClean="0">
                <a:sym typeface="Symbol"/>
              </a:rPr>
              <a:t>Some beam pipes are already fixed to magnets</a:t>
            </a:r>
          </a:p>
          <a:p>
            <a:pPr lvl="1"/>
            <a:r>
              <a:rPr lang="en-US" altLang="ja-JP" sz="1600" dirty="0" smtClean="0">
                <a:sym typeface="Symbol"/>
              </a:rPr>
              <a:t>Oxide layer of aluminum gaskets? </a:t>
            </a:r>
          </a:p>
          <a:p>
            <a:r>
              <a:rPr lang="en-US" altLang="ja-JP" sz="2000" dirty="0" smtClean="0">
                <a:solidFill>
                  <a:srgbClr val="000066"/>
                </a:solidFill>
                <a:sym typeface="Symbol"/>
              </a:rPr>
              <a:t>Cures:</a:t>
            </a:r>
          </a:p>
          <a:p>
            <a:pPr lvl="1"/>
            <a:r>
              <a:rPr lang="en-US" altLang="ja-JP" sz="1600" dirty="0" smtClean="0">
                <a:sym typeface="Symbol"/>
              </a:rPr>
              <a:t>Polish of  the sealing surfaces with abrasive cleaning pads (Scotch-</a:t>
            </a:r>
            <a:r>
              <a:rPr lang="en-US" altLang="ja-JP" sz="1600" dirty="0" err="1" smtClean="0">
                <a:sym typeface="Symbol"/>
              </a:rPr>
              <a:t>Brite</a:t>
            </a:r>
            <a:r>
              <a:rPr lang="en-US" altLang="ja-JP" sz="1600" dirty="0" smtClean="0">
                <a:sym typeface="Symbol"/>
              </a:rPr>
              <a:t>)</a:t>
            </a:r>
          </a:p>
          <a:p>
            <a:pPr lvl="1"/>
            <a:r>
              <a:rPr lang="en-US" altLang="ja-JP" sz="1600" dirty="0" smtClean="0">
                <a:sym typeface="Symbol"/>
              </a:rPr>
              <a:t>Polishing of gaskets </a:t>
            </a:r>
            <a:r>
              <a:rPr lang="en-US" altLang="ja-JP" sz="1600" dirty="0">
                <a:sym typeface="Symbol"/>
              </a:rPr>
              <a:t>(</a:t>
            </a:r>
            <a:r>
              <a:rPr lang="en-US" altLang="ja-JP" sz="1600" dirty="0" smtClean="0">
                <a:sym typeface="Symbol"/>
              </a:rPr>
              <a:t>also effective sometimes)</a:t>
            </a:r>
          </a:p>
          <a:p>
            <a:pPr lvl="1"/>
            <a:r>
              <a:rPr lang="en-US" altLang="ja-JP" sz="1600" dirty="0" smtClean="0">
                <a:sym typeface="Symbol"/>
              </a:rPr>
              <a:t>The rate of leak decreased to less than 5% finally. </a:t>
            </a:r>
          </a:p>
          <a:p>
            <a:pPr lvl="1"/>
            <a:r>
              <a:rPr lang="en-US" altLang="ja-JP" sz="1600" dirty="0">
                <a:sym typeface="Symbol"/>
              </a:rPr>
              <a:t>Tool to make the alignment easy (in preparation</a:t>
            </a:r>
            <a:r>
              <a:rPr lang="en-US" altLang="ja-JP" sz="1600" dirty="0" smtClean="0">
                <a:sym typeface="Symbol"/>
              </a:rPr>
              <a:t>)</a:t>
            </a:r>
            <a:endParaRPr lang="en-US" altLang="ja-JP" sz="1600" dirty="0">
              <a:sym typeface="Symbol"/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66" b="18666"/>
          <a:stretch/>
        </p:blipFill>
        <p:spPr>
          <a:xfrm>
            <a:off x="6156176" y="2204864"/>
            <a:ext cx="2704458" cy="2028344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5" y="4298768"/>
            <a:ext cx="2704459" cy="2028344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6251434" y="2318024"/>
            <a:ext cx="22958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ja-JP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cratch on seal surface</a:t>
            </a:r>
            <a:endParaRPr lang="ja-JP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141406" y="5652537"/>
            <a:ext cx="27510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Trace of machining</a:t>
            </a:r>
          </a:p>
          <a:p>
            <a:r>
              <a:rPr lang="en-US" altLang="ja-JP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transcribed on used gasket</a:t>
            </a:r>
            <a:endParaRPr lang="ja-JP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角丸四角形 2"/>
          <p:cNvSpPr/>
          <p:nvPr/>
        </p:nvSpPr>
        <p:spPr>
          <a:xfrm>
            <a:off x="6732240" y="2780928"/>
            <a:ext cx="1584176" cy="576064"/>
          </a:xfrm>
          <a:prstGeom prst="roundRect">
            <a:avLst>
              <a:gd name="adj" fmla="val 45119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角丸四角形 15"/>
          <p:cNvSpPr/>
          <p:nvPr/>
        </p:nvSpPr>
        <p:spPr>
          <a:xfrm>
            <a:off x="6884640" y="5128728"/>
            <a:ext cx="639688" cy="368424"/>
          </a:xfrm>
          <a:prstGeom prst="roundRect">
            <a:avLst>
              <a:gd name="adj" fmla="val 45119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060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コンテンツ プレースホルダ 43"/>
          <p:cNvSpPr txBox="1">
            <a:spLocks/>
          </p:cNvSpPr>
          <p:nvPr/>
        </p:nvSpPr>
        <p:spPr>
          <a:xfrm>
            <a:off x="35496" y="1988840"/>
            <a:ext cx="6768752" cy="4382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altLang="ja-JP" sz="1800" dirty="0" smtClean="0">
                <a:sym typeface="Symbol"/>
              </a:rPr>
              <a:t>BPM block was </a:t>
            </a:r>
            <a:r>
              <a:rPr lang="en-US" altLang="ja-JP" sz="1800" dirty="0">
                <a:sym typeface="Symbol"/>
              </a:rPr>
              <a:t>rigidly fixed to </a:t>
            </a:r>
            <a:r>
              <a:rPr lang="en-US" altLang="ja-JP" sz="1800" dirty="0" smtClean="0">
                <a:sym typeface="Symbol"/>
              </a:rPr>
              <a:t>Q-mag. via support.</a:t>
            </a:r>
          </a:p>
          <a:p>
            <a:pPr lvl="1"/>
            <a:r>
              <a:rPr lang="en-US" altLang="ja-JP" sz="1800" dirty="0">
                <a:sym typeface="Symbol"/>
              </a:rPr>
              <a:t>C</a:t>
            </a:r>
            <a:r>
              <a:rPr lang="en-US" altLang="ja-JP" sz="1800" dirty="0" smtClean="0">
                <a:sym typeface="Symbol"/>
              </a:rPr>
              <a:t>rack occurred on upper welding lines at Q-mag. side, where the longer beam pipe is welded.</a:t>
            </a:r>
          </a:p>
          <a:p>
            <a:pPr lvl="1"/>
            <a:r>
              <a:rPr lang="en-US" altLang="ja-JP" sz="1800" dirty="0" smtClean="0">
                <a:sym typeface="Symbol"/>
              </a:rPr>
              <a:t> No problem was reported in the pre-installation work.</a:t>
            </a:r>
          </a:p>
          <a:p>
            <a:pPr lvl="1"/>
            <a:endParaRPr lang="en-US" altLang="ja-JP" sz="1800" dirty="0" smtClean="0">
              <a:solidFill>
                <a:srgbClr val="000066"/>
              </a:solidFill>
              <a:sym typeface="Symbol"/>
            </a:endParaRPr>
          </a:p>
          <a:p>
            <a:pPr lvl="1"/>
            <a:endParaRPr lang="en-US" altLang="ja-JP" sz="1400" dirty="0">
              <a:solidFill>
                <a:srgbClr val="000066"/>
              </a:solidFill>
              <a:sym typeface="Symbol"/>
            </a:endParaRPr>
          </a:p>
        </p:txBody>
      </p:sp>
      <p:sp>
        <p:nvSpPr>
          <p:cNvPr id="38" name="正方形/長方形 37"/>
          <p:cNvSpPr/>
          <p:nvPr/>
        </p:nvSpPr>
        <p:spPr>
          <a:xfrm>
            <a:off x="0" y="6434514"/>
            <a:ext cx="9144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9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18" y="6455897"/>
            <a:ext cx="702056" cy="402103"/>
          </a:xfrm>
          <a:prstGeom prst="rect">
            <a:avLst/>
          </a:prstGeom>
          <a:noFill/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99592" y="6478724"/>
            <a:ext cx="2133600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2015/2/23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2663788" y="6464094"/>
            <a:ext cx="3816424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The 20th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03263" y="6486039"/>
            <a:ext cx="2133600" cy="365125"/>
          </a:xfrm>
        </p:spPr>
        <p:txBody>
          <a:bodyPr/>
          <a:lstStyle/>
          <a:p>
            <a:fld id="{31A2536D-92D0-4A14-99CE-6CBB0ED64566}" type="slidenum">
              <a:rPr kumimoji="1" lang="ja-JP" altLang="en-US" smtClean="0">
                <a:solidFill>
                  <a:srgbClr val="FFFF00"/>
                </a:solidFill>
              </a:rPr>
              <a:pPr/>
              <a:t>22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40" name="Picture 3" descr="C:\Users\shibata\works_hp3\14KEKB_Review\背景材料\title_background02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09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タイトル 1"/>
          <p:cNvSpPr txBox="1">
            <a:spLocks/>
          </p:cNvSpPr>
          <p:nvPr/>
        </p:nvSpPr>
        <p:spPr>
          <a:xfrm>
            <a:off x="162168" y="29122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b="1" dirty="0" smtClean="0">
                <a:solidFill>
                  <a:srgbClr val="FFC000"/>
                </a:solidFill>
              </a:rPr>
              <a:t>Installation</a:t>
            </a:r>
            <a:r>
              <a:rPr lang="ja-JP" altLang="en-US" b="1" dirty="0">
                <a:solidFill>
                  <a:srgbClr val="FFC000"/>
                </a:solidFill>
              </a:rPr>
              <a:t> </a:t>
            </a:r>
            <a:r>
              <a:rPr lang="en-US" altLang="ja-JP" b="1" dirty="0">
                <a:solidFill>
                  <a:srgbClr val="FFC000"/>
                </a:solidFill>
              </a:rPr>
              <a:t>8</a:t>
            </a:r>
            <a:endParaRPr lang="ja-JP" altLang="en-US" b="1" dirty="0">
              <a:solidFill>
                <a:srgbClr val="FFC000"/>
              </a:solidFill>
            </a:endParaRPr>
          </a:p>
        </p:txBody>
      </p:sp>
      <p:sp>
        <p:nvSpPr>
          <p:cNvPr id="10" name="コンテンツ プレースホルダ 43"/>
          <p:cNvSpPr txBox="1">
            <a:spLocks/>
          </p:cNvSpPr>
          <p:nvPr/>
        </p:nvSpPr>
        <p:spPr>
          <a:xfrm>
            <a:off x="67514" y="990402"/>
            <a:ext cx="8968982" cy="4382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dirty="0" smtClean="0">
                <a:solidFill>
                  <a:srgbClr val="002060"/>
                </a:solidFill>
              </a:rPr>
              <a:t>Trouble 2 : Cracks on the welding line (Case 1)</a:t>
            </a:r>
          </a:p>
          <a:p>
            <a:pPr lvl="1"/>
            <a:r>
              <a:rPr lang="en-US" altLang="ja-JP" sz="1800" dirty="0" smtClean="0">
                <a:sym typeface="Symbol"/>
              </a:rPr>
              <a:t>Welding line of BPM block of aluminum beam pipe cracked just after starting the evacuation in the tunnel. (3 beam pipes)</a:t>
            </a:r>
          </a:p>
        </p:txBody>
      </p:sp>
      <p:grpSp>
        <p:nvGrpSpPr>
          <p:cNvPr id="15" name="グループ化 14"/>
          <p:cNvGrpSpPr>
            <a:grpSpLocks noChangeAspect="1"/>
          </p:cNvGrpSpPr>
          <p:nvPr/>
        </p:nvGrpSpPr>
        <p:grpSpPr>
          <a:xfrm>
            <a:off x="92905" y="3357454"/>
            <a:ext cx="3975039" cy="2981279"/>
            <a:chOff x="755574" y="3336278"/>
            <a:chExt cx="3580013" cy="2685010"/>
          </a:xfrm>
        </p:grpSpPr>
        <p:pic>
          <p:nvPicPr>
            <p:cNvPr id="16" name="図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74" y="3336278"/>
              <a:ext cx="3580013" cy="2685010"/>
            </a:xfrm>
            <a:prstGeom prst="rect">
              <a:avLst/>
            </a:prstGeom>
          </p:spPr>
        </p:pic>
        <p:sp>
          <p:nvSpPr>
            <p:cNvPr id="20" name="下矢印 19"/>
            <p:cNvSpPr/>
            <p:nvPr/>
          </p:nvSpPr>
          <p:spPr>
            <a:xfrm>
              <a:off x="2417989" y="3656617"/>
              <a:ext cx="274316" cy="548680"/>
            </a:xfrm>
            <a:prstGeom prst="downArrow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76"/>
          <a:stretch/>
        </p:blipFill>
        <p:spPr>
          <a:xfrm rot="16200000">
            <a:off x="3888263" y="3663364"/>
            <a:ext cx="3023874" cy="2412054"/>
          </a:xfrm>
          <a:prstGeom prst="rect">
            <a:avLst/>
          </a:prstGeom>
        </p:spPr>
      </p:pic>
      <p:sp>
        <p:nvSpPr>
          <p:cNvPr id="23" name="テキスト ボックス 22"/>
          <p:cNvSpPr txBox="1"/>
          <p:nvPr/>
        </p:nvSpPr>
        <p:spPr>
          <a:xfrm>
            <a:off x="5652120" y="3531842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Q-mag.</a:t>
            </a:r>
            <a:endParaRPr lang="ja-JP" alt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 rot="16200000">
            <a:off x="3745537" y="3979232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BPM block</a:t>
            </a:r>
            <a:endParaRPr lang="ja-JP" alt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6804248" y="2421922"/>
            <a:ext cx="1708420" cy="3905692"/>
            <a:chOff x="7055984" y="2505570"/>
            <a:chExt cx="1708420" cy="3905692"/>
          </a:xfrm>
        </p:grpSpPr>
        <p:pic>
          <p:nvPicPr>
            <p:cNvPr id="26" name="図 2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89" t="32997" r="3566" b="29764"/>
            <a:stretch/>
          </p:blipFill>
          <p:spPr>
            <a:xfrm rot="16200000">
              <a:off x="5966514" y="3613371"/>
              <a:ext cx="3905692" cy="1690089"/>
            </a:xfrm>
            <a:prstGeom prst="rect">
              <a:avLst/>
            </a:prstGeom>
          </p:spPr>
        </p:pic>
        <p:sp>
          <p:nvSpPr>
            <p:cNvPr id="28" name="テキスト ボックス 27"/>
            <p:cNvSpPr txBox="1"/>
            <p:nvPr/>
          </p:nvSpPr>
          <p:spPr>
            <a:xfrm>
              <a:off x="7055984" y="3148961"/>
              <a:ext cx="7200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Crack</a:t>
              </a:r>
              <a:endParaRPr lang="ja-JP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" name="直線矢印コネクタ 5"/>
            <p:cNvCxnSpPr/>
            <p:nvPr/>
          </p:nvCxnSpPr>
          <p:spPr>
            <a:xfrm>
              <a:off x="7523035" y="3502904"/>
              <a:ext cx="573884" cy="702392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テキスト ボックス 23"/>
          <p:cNvSpPr txBox="1"/>
          <p:nvPr/>
        </p:nvSpPr>
        <p:spPr>
          <a:xfrm>
            <a:off x="5400199" y="5948427"/>
            <a:ext cx="1154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view</a:t>
            </a:r>
            <a:endParaRPr lang="ja-JP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1731011" y="3403867"/>
            <a:ext cx="7200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Crack</a:t>
            </a:r>
            <a:endParaRPr lang="ja-JP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直線矢印コネクタ 29"/>
          <p:cNvCxnSpPr>
            <a:stCxn id="31" idx="2"/>
          </p:cNvCxnSpPr>
          <p:nvPr/>
        </p:nvCxnSpPr>
        <p:spPr>
          <a:xfrm>
            <a:off x="1042047" y="4077072"/>
            <a:ext cx="868402" cy="526494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/>
          <p:cNvSpPr txBox="1"/>
          <p:nvPr/>
        </p:nvSpPr>
        <p:spPr>
          <a:xfrm>
            <a:off x="398281" y="3707740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BPM block</a:t>
            </a:r>
            <a:endParaRPr lang="ja-JP" alt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2" name="直線矢印コネクタ 31"/>
          <p:cNvCxnSpPr/>
          <p:nvPr/>
        </p:nvCxnSpPr>
        <p:spPr>
          <a:xfrm flipH="1">
            <a:off x="5220073" y="3419256"/>
            <a:ext cx="1872207" cy="118431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右中かっこ 12"/>
          <p:cNvSpPr/>
          <p:nvPr/>
        </p:nvSpPr>
        <p:spPr>
          <a:xfrm rot="4543917">
            <a:off x="2884577" y="4719997"/>
            <a:ext cx="429303" cy="1306438"/>
          </a:xfrm>
          <a:prstGeom prst="rightBrace">
            <a:avLst>
              <a:gd name="adj1" fmla="val 22002"/>
              <a:gd name="adj2" fmla="val 48531"/>
            </a:avLst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右中かっこ 32"/>
          <p:cNvSpPr/>
          <p:nvPr/>
        </p:nvSpPr>
        <p:spPr>
          <a:xfrm rot="4640349">
            <a:off x="1011414" y="4983021"/>
            <a:ext cx="429303" cy="1306438"/>
          </a:xfrm>
          <a:prstGeom prst="rightBrace">
            <a:avLst>
              <a:gd name="adj1" fmla="val 22002"/>
              <a:gd name="adj2" fmla="val 48531"/>
            </a:avLst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703230" y="5811407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Shorter pipe</a:t>
            </a:r>
            <a:endParaRPr lang="ja-JP" alt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2626524" y="5619513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altLang="ja-JP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onger pipe</a:t>
            </a:r>
            <a:endParaRPr lang="ja-JP" alt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76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正方形/長方形 37"/>
          <p:cNvSpPr/>
          <p:nvPr/>
        </p:nvSpPr>
        <p:spPr>
          <a:xfrm>
            <a:off x="0" y="6434514"/>
            <a:ext cx="9144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9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18" y="6455897"/>
            <a:ext cx="702056" cy="402103"/>
          </a:xfrm>
          <a:prstGeom prst="rect">
            <a:avLst/>
          </a:prstGeom>
          <a:noFill/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99592" y="6478724"/>
            <a:ext cx="2133600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2015/2/23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2663788" y="6464094"/>
            <a:ext cx="3816424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The 20th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03263" y="6486039"/>
            <a:ext cx="2133600" cy="365125"/>
          </a:xfrm>
        </p:spPr>
        <p:txBody>
          <a:bodyPr/>
          <a:lstStyle/>
          <a:p>
            <a:fld id="{31A2536D-92D0-4A14-99CE-6CBB0ED64566}" type="slidenum">
              <a:rPr kumimoji="1" lang="ja-JP" altLang="en-US" smtClean="0">
                <a:solidFill>
                  <a:srgbClr val="FFFF00"/>
                </a:solidFill>
              </a:rPr>
              <a:pPr/>
              <a:t>23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40" name="Picture 3" descr="C:\Users\shibata\works_hp3\14KEKB_Review\背景材料\title_background02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09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タイトル 1"/>
          <p:cNvSpPr txBox="1">
            <a:spLocks/>
          </p:cNvSpPr>
          <p:nvPr/>
        </p:nvSpPr>
        <p:spPr>
          <a:xfrm>
            <a:off x="162168" y="29122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b="1" dirty="0" smtClean="0">
                <a:solidFill>
                  <a:srgbClr val="FFC000"/>
                </a:solidFill>
              </a:rPr>
              <a:t>Installation</a:t>
            </a:r>
            <a:r>
              <a:rPr lang="ja-JP" altLang="en-US" b="1" dirty="0">
                <a:solidFill>
                  <a:srgbClr val="FFC000"/>
                </a:solidFill>
              </a:rPr>
              <a:t> </a:t>
            </a:r>
            <a:r>
              <a:rPr lang="en-US" altLang="ja-JP" b="1" dirty="0" smtClean="0">
                <a:solidFill>
                  <a:srgbClr val="FFC000"/>
                </a:solidFill>
              </a:rPr>
              <a:t>9</a:t>
            </a:r>
            <a:endParaRPr lang="ja-JP" altLang="en-US" b="1" dirty="0">
              <a:solidFill>
                <a:srgbClr val="FFC000"/>
              </a:solidFill>
            </a:endParaRPr>
          </a:p>
        </p:txBody>
      </p:sp>
      <p:sp>
        <p:nvSpPr>
          <p:cNvPr id="10" name="コンテンツ プレースホルダ 43"/>
          <p:cNvSpPr txBox="1">
            <a:spLocks/>
          </p:cNvSpPr>
          <p:nvPr/>
        </p:nvSpPr>
        <p:spPr>
          <a:xfrm>
            <a:off x="67514" y="990402"/>
            <a:ext cx="5979486" cy="25826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dirty="0" smtClean="0">
                <a:solidFill>
                  <a:srgbClr val="002060"/>
                </a:solidFill>
              </a:rPr>
              <a:t>Possible cause </a:t>
            </a:r>
            <a:r>
              <a:rPr lang="en-US" altLang="ja-JP" sz="2400" dirty="0">
                <a:solidFill>
                  <a:srgbClr val="002060"/>
                </a:solidFill>
              </a:rPr>
              <a:t>1</a:t>
            </a:r>
            <a:r>
              <a:rPr lang="en-US" altLang="ja-JP" sz="2400" dirty="0" smtClean="0">
                <a:solidFill>
                  <a:srgbClr val="002060"/>
                </a:solidFill>
              </a:rPr>
              <a:t> : </a:t>
            </a:r>
            <a:r>
              <a:rPr lang="en-US" altLang="ja-JP" sz="2400" dirty="0" smtClean="0">
                <a:solidFill>
                  <a:srgbClr val="000066"/>
                </a:solidFill>
                <a:sym typeface="Symbol"/>
              </a:rPr>
              <a:t>High moment due to the weight of bellows chamber at end.</a:t>
            </a:r>
          </a:p>
          <a:p>
            <a:pPr lvl="1"/>
            <a:r>
              <a:rPr lang="en-US" altLang="ja-JP" sz="1800" dirty="0" smtClean="0">
                <a:sym typeface="Symbol"/>
              </a:rPr>
              <a:t>It is suspected that the bellows chambers at ends was not rigidly fixed to the support.</a:t>
            </a:r>
          </a:p>
          <a:p>
            <a:pPr lvl="1"/>
            <a:r>
              <a:rPr lang="en-US" altLang="ja-JP" sz="1800" dirty="0" smtClean="0">
                <a:sym typeface="Symbol"/>
              </a:rPr>
              <a:t>There is also a possibility that the flange was aligned with some vertical excess-force to connect the bellows.</a:t>
            </a:r>
          </a:p>
          <a:p>
            <a:pPr lvl="1"/>
            <a:endParaRPr lang="en-US" altLang="ja-JP" sz="1400" dirty="0">
              <a:solidFill>
                <a:srgbClr val="000066"/>
              </a:solidFill>
              <a:sym typeface="Symbol"/>
            </a:endParaRP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2" t="37137" r="26179" b="43414"/>
          <a:stretch/>
        </p:blipFill>
        <p:spPr>
          <a:xfrm flipV="1">
            <a:off x="5220072" y="4085102"/>
            <a:ext cx="3600000" cy="703375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6" t="38374" r="26354" b="39878"/>
          <a:stretch/>
        </p:blipFill>
        <p:spPr>
          <a:xfrm flipV="1">
            <a:off x="5209728" y="5210726"/>
            <a:ext cx="3600000" cy="778977"/>
          </a:xfrm>
          <a:prstGeom prst="rect">
            <a:avLst/>
          </a:prstGeom>
        </p:spPr>
      </p:pic>
      <p:cxnSp>
        <p:nvCxnSpPr>
          <p:cNvPr id="29" name="直線矢印コネクタ 28"/>
          <p:cNvCxnSpPr/>
          <p:nvPr/>
        </p:nvCxnSpPr>
        <p:spPr>
          <a:xfrm>
            <a:off x="8719475" y="5863827"/>
            <a:ext cx="0" cy="43151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/>
          <p:cNvSpPr txBox="1"/>
          <p:nvPr/>
        </p:nvSpPr>
        <p:spPr>
          <a:xfrm>
            <a:off x="7956376" y="6093296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210 N</a:t>
            </a:r>
            <a:endParaRPr lang="ja-JP" alt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下矢印 30"/>
          <p:cNvSpPr/>
          <p:nvPr/>
        </p:nvSpPr>
        <p:spPr>
          <a:xfrm rot="12897557" flipV="1">
            <a:off x="6512165" y="5139820"/>
            <a:ext cx="242645" cy="313611"/>
          </a:xfrm>
          <a:prstGeom prst="downArrow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2" name="直線矢印コネクタ 31"/>
          <p:cNvCxnSpPr/>
          <p:nvPr/>
        </p:nvCxnSpPr>
        <p:spPr>
          <a:xfrm>
            <a:off x="8729819" y="4711699"/>
            <a:ext cx="0" cy="43151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32"/>
          <p:cNvSpPr txBox="1"/>
          <p:nvPr/>
        </p:nvSpPr>
        <p:spPr>
          <a:xfrm>
            <a:off x="7958792" y="4859868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210 N</a:t>
            </a:r>
            <a:endParaRPr lang="ja-JP" alt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6156176" y="4558732"/>
            <a:ext cx="24769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atmospheric pressure</a:t>
            </a:r>
            <a:endParaRPr lang="en-US" altLang="ja-JP" sz="1600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6372200" y="5898758"/>
            <a:ext cx="21804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Atmospheric pressure</a:t>
            </a:r>
            <a:endParaRPr lang="ja-JP" alt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下矢印 35"/>
          <p:cNvSpPr/>
          <p:nvPr/>
        </p:nvSpPr>
        <p:spPr>
          <a:xfrm rot="10800000" flipV="1">
            <a:off x="7236296" y="5385136"/>
            <a:ext cx="355687" cy="132095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下矢印 36"/>
          <p:cNvSpPr/>
          <p:nvPr/>
        </p:nvSpPr>
        <p:spPr>
          <a:xfrm rot="10800000">
            <a:off x="7236296" y="5733256"/>
            <a:ext cx="355687" cy="132095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5436096" y="4958071"/>
            <a:ext cx="12218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Crack point</a:t>
            </a:r>
            <a:endParaRPr lang="ja-JP" altLang="en-US" sz="16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コンテンツ プレースホルダー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052736"/>
            <a:ext cx="2640000" cy="1980000"/>
          </a:xfrm>
          <a:prstGeom prst="rect">
            <a:avLst/>
          </a:prstGeom>
        </p:spPr>
      </p:pic>
      <p:sp>
        <p:nvSpPr>
          <p:cNvPr id="44" name="テキスト ボックス 43"/>
          <p:cNvSpPr txBox="1"/>
          <p:nvPr/>
        </p:nvSpPr>
        <p:spPr>
          <a:xfrm>
            <a:off x="6602232" y="1058435"/>
            <a:ext cx="21884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Connection of bellows</a:t>
            </a:r>
            <a:endParaRPr lang="ja-JP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コンテンツ プレースホルダ 43"/>
          <p:cNvSpPr txBox="1">
            <a:spLocks/>
          </p:cNvSpPr>
          <p:nvPr/>
        </p:nvSpPr>
        <p:spPr>
          <a:xfrm>
            <a:off x="67514" y="3405530"/>
            <a:ext cx="5008542" cy="2861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200" dirty="0" smtClean="0">
                <a:solidFill>
                  <a:srgbClr val="000066"/>
                </a:solidFill>
                <a:sym typeface="Symbol"/>
              </a:rPr>
              <a:t>Simulation results:</a:t>
            </a:r>
          </a:p>
          <a:p>
            <a:pPr lvl="1"/>
            <a:r>
              <a:rPr lang="en-US" altLang="ja-JP" sz="1800" dirty="0" smtClean="0">
                <a:sym typeface="Symbol"/>
              </a:rPr>
              <a:t>The stress at top and bottom side further increase by the atmospheric pressure due to the antechamber cross section.</a:t>
            </a:r>
          </a:p>
          <a:p>
            <a:pPr lvl="1"/>
            <a:r>
              <a:rPr lang="en-US" altLang="ja-JP" sz="1800" dirty="0" smtClean="0">
                <a:sym typeface="Symbol"/>
              </a:rPr>
              <a:t>The stress at upper welding line is doubled with atmospheric pressure.</a:t>
            </a:r>
          </a:p>
          <a:p>
            <a:pPr lvl="1"/>
            <a:r>
              <a:rPr lang="en-US" altLang="ja-JP" sz="1800" dirty="0" smtClean="0">
                <a:sym typeface="Symbol"/>
              </a:rPr>
              <a:t>If the welding thickness is insufficient, such as less than 2 mm, the welding is likely to be cracked.  </a:t>
            </a:r>
          </a:p>
          <a:p>
            <a:pPr lvl="1"/>
            <a:endParaRPr lang="en-US" altLang="ja-JP" sz="1800" dirty="0" smtClean="0">
              <a:solidFill>
                <a:srgbClr val="000066"/>
              </a:solidFill>
              <a:sym typeface="Symbol"/>
            </a:endParaRPr>
          </a:p>
          <a:p>
            <a:pPr lvl="1"/>
            <a:endParaRPr lang="en-US" altLang="ja-JP" sz="1800" dirty="0" smtClean="0">
              <a:solidFill>
                <a:srgbClr val="000066"/>
              </a:solidFill>
              <a:sym typeface="Symbol"/>
            </a:endParaRPr>
          </a:p>
          <a:p>
            <a:pPr lvl="1"/>
            <a:endParaRPr lang="en-US" altLang="ja-JP" sz="1400" dirty="0">
              <a:solidFill>
                <a:srgbClr val="000066"/>
              </a:solidFill>
              <a:sym typeface="Symbol"/>
            </a:endParaRPr>
          </a:p>
        </p:txBody>
      </p:sp>
      <p:pic>
        <p:nvPicPr>
          <p:cNvPr id="47" name="図 4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0" r="12801"/>
          <a:stretch/>
        </p:blipFill>
        <p:spPr>
          <a:xfrm rot="16200000">
            <a:off x="7385610" y="2465091"/>
            <a:ext cx="953292" cy="2260032"/>
          </a:xfrm>
          <a:prstGeom prst="rect">
            <a:avLst/>
          </a:prstGeom>
        </p:spPr>
      </p:pic>
      <p:sp>
        <p:nvSpPr>
          <p:cNvPr id="48" name="下矢印 47"/>
          <p:cNvSpPr/>
          <p:nvPr/>
        </p:nvSpPr>
        <p:spPr>
          <a:xfrm rot="10800000" flipV="1">
            <a:off x="7795191" y="3186347"/>
            <a:ext cx="249225" cy="240015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下矢印 48"/>
          <p:cNvSpPr/>
          <p:nvPr/>
        </p:nvSpPr>
        <p:spPr>
          <a:xfrm flipV="1">
            <a:off x="7813453" y="3981073"/>
            <a:ext cx="249225" cy="240015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8084477" y="3111351"/>
            <a:ext cx="1071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Atmospheric pressure</a:t>
            </a:r>
            <a:endParaRPr lang="ja-JP" altLang="en-US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1" name="直線矢印コネクタ 50"/>
          <p:cNvCxnSpPr/>
          <p:nvPr/>
        </p:nvCxnSpPr>
        <p:spPr>
          <a:xfrm>
            <a:off x="7848595" y="2520604"/>
            <a:ext cx="0" cy="43151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テキスト ボックス 51"/>
          <p:cNvSpPr txBox="1"/>
          <p:nvPr/>
        </p:nvSpPr>
        <p:spPr>
          <a:xfrm>
            <a:off x="7904456" y="2645130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210 N</a:t>
            </a:r>
            <a:endParaRPr lang="ja-JP" alt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直線矢印コネクタ 5"/>
          <p:cNvCxnSpPr>
            <a:stCxn id="9" idx="2"/>
          </p:cNvCxnSpPr>
          <p:nvPr/>
        </p:nvCxnSpPr>
        <p:spPr>
          <a:xfrm>
            <a:off x="6081188" y="3771778"/>
            <a:ext cx="145365" cy="3133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5441846" y="3494779"/>
            <a:ext cx="12786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BPM block (fixed)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42308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正方形/長方形 37"/>
          <p:cNvSpPr/>
          <p:nvPr/>
        </p:nvSpPr>
        <p:spPr>
          <a:xfrm>
            <a:off x="0" y="6434514"/>
            <a:ext cx="9144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9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18" y="6455897"/>
            <a:ext cx="702056" cy="402103"/>
          </a:xfrm>
          <a:prstGeom prst="rect">
            <a:avLst/>
          </a:prstGeom>
          <a:noFill/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99592" y="6478724"/>
            <a:ext cx="2133600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2015/2/23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2663788" y="6464094"/>
            <a:ext cx="3816424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The 20th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03263" y="6486039"/>
            <a:ext cx="2133600" cy="365125"/>
          </a:xfrm>
        </p:spPr>
        <p:txBody>
          <a:bodyPr/>
          <a:lstStyle/>
          <a:p>
            <a:fld id="{31A2536D-92D0-4A14-99CE-6CBB0ED64566}" type="slidenum">
              <a:rPr kumimoji="1" lang="ja-JP" altLang="en-US" smtClean="0">
                <a:solidFill>
                  <a:srgbClr val="FFFF00"/>
                </a:solidFill>
              </a:rPr>
              <a:pPr/>
              <a:t>24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40" name="Picture 3" descr="C:\Users\shibata\works_hp3\14KEKB_Review\背景材料\title_background02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09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タイトル 1"/>
          <p:cNvSpPr txBox="1">
            <a:spLocks/>
          </p:cNvSpPr>
          <p:nvPr/>
        </p:nvSpPr>
        <p:spPr>
          <a:xfrm>
            <a:off x="162168" y="29122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b="1" dirty="0" smtClean="0">
                <a:solidFill>
                  <a:srgbClr val="FFC000"/>
                </a:solidFill>
              </a:rPr>
              <a:t>Installation</a:t>
            </a:r>
            <a:r>
              <a:rPr lang="ja-JP" altLang="en-US" b="1" dirty="0">
                <a:solidFill>
                  <a:srgbClr val="FFC000"/>
                </a:solidFill>
              </a:rPr>
              <a:t> </a:t>
            </a:r>
            <a:r>
              <a:rPr lang="en-US" altLang="ja-JP" b="1" dirty="0" smtClean="0">
                <a:solidFill>
                  <a:srgbClr val="FFC000"/>
                </a:solidFill>
              </a:rPr>
              <a:t>10</a:t>
            </a:r>
            <a:endParaRPr lang="ja-JP" altLang="en-US" b="1" dirty="0">
              <a:solidFill>
                <a:srgbClr val="FFC000"/>
              </a:solidFill>
            </a:endParaRPr>
          </a:p>
        </p:txBody>
      </p:sp>
      <p:sp>
        <p:nvSpPr>
          <p:cNvPr id="10" name="コンテンツ プレースホルダ 43"/>
          <p:cNvSpPr txBox="1">
            <a:spLocks/>
          </p:cNvSpPr>
          <p:nvPr/>
        </p:nvSpPr>
        <p:spPr>
          <a:xfrm>
            <a:off x="67514" y="990402"/>
            <a:ext cx="5979655" cy="29426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dirty="0" smtClean="0">
                <a:solidFill>
                  <a:srgbClr val="002060"/>
                </a:solidFill>
              </a:rPr>
              <a:t>Possible cause 2 : Thin welding thickness</a:t>
            </a:r>
          </a:p>
          <a:p>
            <a:pPr lvl="1"/>
            <a:r>
              <a:rPr lang="en-US" altLang="ja-JP" sz="1800" dirty="0" smtClean="0">
                <a:sym typeface="Symbol"/>
              </a:rPr>
              <a:t>With decreasing the welding thickness, the degree of cracking risk increases  as shown in the simulation</a:t>
            </a:r>
          </a:p>
          <a:p>
            <a:pPr lvl="1"/>
            <a:r>
              <a:rPr lang="en-US" altLang="ja-JP" sz="1800" dirty="0" smtClean="0">
                <a:sym typeface="Symbol"/>
              </a:rPr>
              <a:t>The investigation using X-ray and cut samples revealed that the penetration depth is 1.52 mm, whereas the design value is 2.53 mm. </a:t>
            </a:r>
          </a:p>
          <a:p>
            <a:pPr lvl="1"/>
            <a:r>
              <a:rPr lang="en-US" altLang="ja-JP" sz="1800" dirty="0" smtClean="0">
                <a:sym typeface="Symbol"/>
              </a:rPr>
              <a:t>We checked the height of excess metal of most of beam pipes with BPM blocks (1254 welding lines in total).</a:t>
            </a:r>
            <a:endParaRPr lang="en-US" altLang="ja-JP" sz="1800" dirty="0">
              <a:sym typeface="Symbol"/>
            </a:endParaRPr>
          </a:p>
        </p:txBody>
      </p:sp>
      <p:sp>
        <p:nvSpPr>
          <p:cNvPr id="46" name="コンテンツ プレースホルダ 43"/>
          <p:cNvSpPr txBox="1">
            <a:spLocks/>
          </p:cNvSpPr>
          <p:nvPr/>
        </p:nvSpPr>
        <p:spPr>
          <a:xfrm>
            <a:off x="32018" y="4311918"/>
            <a:ext cx="5719310" cy="22134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200" dirty="0" smtClean="0">
                <a:solidFill>
                  <a:srgbClr val="000066"/>
                </a:solidFill>
                <a:sym typeface="Symbol"/>
              </a:rPr>
              <a:t>Measurement results:</a:t>
            </a:r>
          </a:p>
          <a:p>
            <a:pPr lvl="1"/>
            <a:r>
              <a:rPr lang="en-US" altLang="ja-JP" sz="1800" dirty="0" smtClean="0">
                <a:sym typeface="Symbol"/>
              </a:rPr>
              <a:t>The height of excess metal are mostly in the range of 0.52 mm.</a:t>
            </a:r>
          </a:p>
          <a:p>
            <a:pPr lvl="1"/>
            <a:r>
              <a:rPr lang="en-US" altLang="ja-JP" sz="1800" dirty="0" smtClean="0">
                <a:sym typeface="Symbol"/>
              </a:rPr>
              <a:t>If the height is less than 0.5 mm, the welding thickness can be less than 2mm.</a:t>
            </a:r>
          </a:p>
          <a:p>
            <a:pPr lvl="1"/>
            <a:r>
              <a:rPr lang="en-US" altLang="ja-JP" sz="1800" dirty="0" smtClean="0">
                <a:sym typeface="Symbol"/>
              </a:rPr>
              <a:t>It should be safe to re-weld these beam pipes.</a:t>
            </a:r>
            <a:endParaRPr lang="en-US" altLang="ja-JP" sz="1800" dirty="0" smtClean="0">
              <a:solidFill>
                <a:srgbClr val="000066"/>
              </a:solidFill>
              <a:sym typeface="Symbol"/>
            </a:endParaRPr>
          </a:p>
          <a:p>
            <a:pPr lvl="1"/>
            <a:endParaRPr lang="en-US" altLang="ja-JP" sz="1800" dirty="0" smtClean="0">
              <a:solidFill>
                <a:srgbClr val="000066"/>
              </a:solidFill>
              <a:sym typeface="Symbol"/>
            </a:endParaRPr>
          </a:p>
          <a:p>
            <a:pPr lvl="1"/>
            <a:endParaRPr lang="en-US" altLang="ja-JP" sz="1400" dirty="0">
              <a:solidFill>
                <a:srgbClr val="000066"/>
              </a:solidFill>
              <a:sym typeface="Symbol"/>
            </a:endParaRPr>
          </a:p>
        </p:txBody>
      </p:sp>
      <p:pic>
        <p:nvPicPr>
          <p:cNvPr id="45" name="図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5" y="1079820"/>
            <a:ext cx="2929503" cy="2916190"/>
          </a:xfrm>
          <a:prstGeom prst="rect">
            <a:avLst/>
          </a:prstGeom>
        </p:spPr>
      </p:pic>
      <p:sp>
        <p:nvSpPr>
          <p:cNvPr id="53" name="正方形/長方形 52"/>
          <p:cNvSpPr/>
          <p:nvPr/>
        </p:nvSpPr>
        <p:spPr>
          <a:xfrm>
            <a:off x="6420201" y="2444266"/>
            <a:ext cx="2390474" cy="374976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6406468" y="3211876"/>
            <a:ext cx="1753473" cy="4007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b="1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Weight of bellows +</a:t>
            </a:r>
            <a:endParaRPr lang="en-US" altLang="ja-JP" sz="1100" b="1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1100" b="1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atmospheric pressure</a:t>
            </a:r>
            <a:endParaRPr lang="en-US" altLang="ja-JP" sz="1100" b="1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7012940" y="1719117"/>
            <a:ext cx="1564141" cy="4007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Weight of bellows +</a:t>
            </a:r>
          </a:p>
          <a:p>
            <a:r>
              <a:rPr lang="en-US" altLang="ja-JP" sz="1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Atmospheric pressure</a:t>
            </a:r>
            <a:endParaRPr lang="ja-JP" altLang="en-US" sz="11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6639894" y="1005694"/>
            <a:ext cx="2042509" cy="2862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 of stress</a:t>
            </a:r>
            <a:endParaRPr lang="ja-JP" altLang="en-US" sz="1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 rot="5400000">
            <a:off x="8563403" y="3054145"/>
            <a:ext cx="602707" cy="3434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70C0"/>
                </a:solidFill>
              </a:rPr>
              <a:t>safe</a:t>
            </a:r>
            <a:endParaRPr kumimoji="1" lang="ja-JP" altLang="en-US" sz="1600" dirty="0">
              <a:solidFill>
                <a:srgbClr val="0070C0"/>
              </a:solidFill>
            </a:endParaRPr>
          </a:p>
        </p:txBody>
      </p:sp>
      <p:sp>
        <p:nvSpPr>
          <p:cNvPr id="58" name="テキスト ボックス 57"/>
          <p:cNvSpPr txBox="1"/>
          <p:nvPr/>
        </p:nvSpPr>
        <p:spPr>
          <a:xfrm rot="5400000">
            <a:off x="8450628" y="1784554"/>
            <a:ext cx="807029" cy="3434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solidFill>
                  <a:srgbClr val="0070C0"/>
                </a:solidFill>
              </a:rPr>
              <a:t>danger</a:t>
            </a:r>
            <a:endParaRPr kumimoji="1" lang="ja-JP" altLang="en-US" sz="1600" dirty="0">
              <a:solidFill>
                <a:srgbClr val="0070C0"/>
              </a:solidFill>
            </a:endParaRPr>
          </a:p>
        </p:txBody>
      </p:sp>
      <p:pic>
        <p:nvPicPr>
          <p:cNvPr id="59" name="図 5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3"/>
          <a:stretch/>
        </p:blipFill>
        <p:spPr>
          <a:xfrm>
            <a:off x="6080428" y="4004649"/>
            <a:ext cx="2718954" cy="2418084"/>
          </a:xfrm>
          <a:prstGeom prst="rect">
            <a:avLst/>
          </a:prstGeom>
        </p:spPr>
      </p:pic>
      <p:cxnSp>
        <p:nvCxnSpPr>
          <p:cNvPr id="57" name="直線矢印コネクタ 56"/>
          <p:cNvCxnSpPr/>
          <p:nvPr/>
        </p:nvCxnSpPr>
        <p:spPr>
          <a:xfrm flipH="1">
            <a:off x="8687088" y="1291927"/>
            <a:ext cx="259" cy="1152340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/>
          <p:cNvCxnSpPr/>
          <p:nvPr/>
        </p:nvCxnSpPr>
        <p:spPr>
          <a:xfrm>
            <a:off x="8698870" y="2819242"/>
            <a:ext cx="0" cy="793359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グループ化 6"/>
          <p:cNvGrpSpPr>
            <a:grpSpLocks noChangeAspect="1"/>
          </p:cNvGrpSpPr>
          <p:nvPr/>
        </p:nvGrpSpPr>
        <p:grpSpPr>
          <a:xfrm>
            <a:off x="2461831" y="3598889"/>
            <a:ext cx="3890899" cy="869836"/>
            <a:chOff x="3046093" y="3722074"/>
            <a:chExt cx="2992998" cy="669104"/>
          </a:xfrm>
        </p:grpSpPr>
        <p:cxnSp>
          <p:nvCxnSpPr>
            <p:cNvPr id="61" name="直線コネクタ 60"/>
            <p:cNvCxnSpPr/>
            <p:nvPr/>
          </p:nvCxnSpPr>
          <p:spPr>
            <a:xfrm>
              <a:off x="3543229" y="3934757"/>
              <a:ext cx="89183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線コネクタ 61"/>
            <p:cNvCxnSpPr/>
            <p:nvPr/>
          </p:nvCxnSpPr>
          <p:spPr>
            <a:xfrm>
              <a:off x="4778078" y="3934757"/>
              <a:ext cx="89183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線コネクタ 62"/>
            <p:cNvCxnSpPr/>
            <p:nvPr/>
          </p:nvCxnSpPr>
          <p:spPr>
            <a:xfrm>
              <a:off x="4446074" y="3934757"/>
              <a:ext cx="171022" cy="18201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線コネクタ 63"/>
            <p:cNvCxnSpPr/>
            <p:nvPr/>
          </p:nvCxnSpPr>
          <p:spPr>
            <a:xfrm flipH="1">
              <a:off x="4612077" y="3934757"/>
              <a:ext cx="171022" cy="18201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線コネクタ 64"/>
            <p:cNvCxnSpPr/>
            <p:nvPr/>
          </p:nvCxnSpPr>
          <p:spPr>
            <a:xfrm flipH="1">
              <a:off x="4612077" y="4116767"/>
              <a:ext cx="0" cy="27441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線コネクタ 65"/>
            <p:cNvCxnSpPr/>
            <p:nvPr/>
          </p:nvCxnSpPr>
          <p:spPr>
            <a:xfrm>
              <a:off x="3715670" y="4391178"/>
              <a:ext cx="89183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線コネクタ 66"/>
            <p:cNvCxnSpPr/>
            <p:nvPr/>
          </p:nvCxnSpPr>
          <p:spPr>
            <a:xfrm>
              <a:off x="4617097" y="4391178"/>
              <a:ext cx="89183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円弧 67"/>
            <p:cNvSpPr/>
            <p:nvPr/>
          </p:nvSpPr>
          <p:spPr>
            <a:xfrm rot="18900000">
              <a:off x="4387369" y="3830034"/>
              <a:ext cx="444119" cy="420967"/>
            </a:xfrm>
            <a:prstGeom prst="arc">
              <a:avLst>
                <a:gd name="adj1" fmla="val 15113153"/>
                <a:gd name="adj2" fmla="val 103630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 sz="1200"/>
            </a:p>
          </p:txBody>
        </p:sp>
        <p:cxnSp>
          <p:nvCxnSpPr>
            <p:cNvPr id="69" name="直線コネクタ 68"/>
            <p:cNvCxnSpPr/>
            <p:nvPr/>
          </p:nvCxnSpPr>
          <p:spPr>
            <a:xfrm>
              <a:off x="4435064" y="3934757"/>
              <a:ext cx="34301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線コネクタ 69"/>
            <p:cNvCxnSpPr/>
            <p:nvPr/>
          </p:nvCxnSpPr>
          <p:spPr>
            <a:xfrm>
              <a:off x="4915282" y="3797551"/>
              <a:ext cx="0" cy="137205"/>
            </a:xfrm>
            <a:prstGeom prst="line">
              <a:avLst/>
            </a:prstGeom>
            <a:ln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コネクタ 70"/>
            <p:cNvCxnSpPr/>
            <p:nvPr/>
          </p:nvCxnSpPr>
          <p:spPr>
            <a:xfrm flipH="1">
              <a:off x="4914978" y="3936435"/>
              <a:ext cx="2077" cy="178094"/>
            </a:xfrm>
            <a:prstGeom prst="line">
              <a:avLst/>
            </a:prstGeom>
            <a:ln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線コネクタ 71"/>
            <p:cNvCxnSpPr/>
            <p:nvPr/>
          </p:nvCxnSpPr>
          <p:spPr>
            <a:xfrm>
              <a:off x="4572269" y="3797551"/>
              <a:ext cx="34301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線コネクタ 72"/>
            <p:cNvCxnSpPr/>
            <p:nvPr/>
          </p:nvCxnSpPr>
          <p:spPr>
            <a:xfrm>
              <a:off x="4571965" y="4114529"/>
              <a:ext cx="34301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テキスト ボックス 73"/>
            <p:cNvSpPr txBox="1"/>
            <p:nvPr/>
          </p:nvSpPr>
          <p:spPr>
            <a:xfrm>
              <a:off x="4917055" y="3914364"/>
              <a:ext cx="1122036" cy="2354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dirty="0" smtClean="0">
                  <a:solidFill>
                    <a:srgbClr val="0000FF"/>
                  </a:solidFill>
                </a:rPr>
                <a:t>Penetration depth</a:t>
              </a:r>
              <a:endParaRPr lang="ja-JP" altLang="en-US" sz="1200" dirty="0">
                <a:solidFill>
                  <a:srgbClr val="0000FF"/>
                </a:solidFill>
              </a:endParaRPr>
            </a:p>
          </p:txBody>
        </p:sp>
        <p:sp>
          <p:nvSpPr>
            <p:cNvPr id="75" name="テキスト ボックス 74"/>
            <p:cNvSpPr txBox="1"/>
            <p:nvPr/>
          </p:nvSpPr>
          <p:spPr>
            <a:xfrm>
              <a:off x="4930357" y="3722074"/>
              <a:ext cx="864349" cy="2354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dirty="0" smtClean="0">
                  <a:solidFill>
                    <a:srgbClr val="0000FF"/>
                  </a:solidFill>
                </a:rPr>
                <a:t>Excess  metal</a:t>
              </a:r>
              <a:endParaRPr lang="ja-JP" altLang="en-US" sz="1200" dirty="0">
                <a:solidFill>
                  <a:srgbClr val="0000FF"/>
                </a:solidFill>
              </a:endParaRPr>
            </a:p>
          </p:txBody>
        </p:sp>
        <p:cxnSp>
          <p:nvCxnSpPr>
            <p:cNvPr id="76" name="直線コネクタ 75"/>
            <p:cNvCxnSpPr/>
            <p:nvPr/>
          </p:nvCxnSpPr>
          <p:spPr>
            <a:xfrm flipH="1">
              <a:off x="3989147" y="3793167"/>
              <a:ext cx="54243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線コネクタ 76"/>
            <p:cNvCxnSpPr/>
            <p:nvPr/>
          </p:nvCxnSpPr>
          <p:spPr>
            <a:xfrm flipH="1">
              <a:off x="3989146" y="4110811"/>
              <a:ext cx="54243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線コネクタ 77"/>
            <p:cNvCxnSpPr/>
            <p:nvPr/>
          </p:nvCxnSpPr>
          <p:spPr>
            <a:xfrm>
              <a:off x="3989147" y="3793167"/>
              <a:ext cx="0" cy="317644"/>
            </a:xfrm>
            <a:prstGeom prst="line">
              <a:avLst/>
            </a:prstGeom>
            <a:ln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テキスト ボックス 78"/>
            <p:cNvSpPr txBox="1"/>
            <p:nvPr/>
          </p:nvSpPr>
          <p:spPr>
            <a:xfrm>
              <a:off x="3046093" y="3923148"/>
              <a:ext cx="1115495" cy="2354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dirty="0" smtClean="0">
                  <a:solidFill>
                    <a:srgbClr val="0000FF"/>
                  </a:solidFill>
                </a:rPr>
                <a:t>Welding thickness</a:t>
              </a:r>
              <a:endParaRPr lang="ja-JP" altLang="en-US" sz="1200" dirty="0">
                <a:solidFill>
                  <a:srgbClr val="0000FF"/>
                </a:solidFill>
              </a:endParaRPr>
            </a:p>
          </p:txBody>
        </p:sp>
      </p:grpSp>
      <p:sp>
        <p:nvSpPr>
          <p:cNvPr id="80" name="テキスト ボックス 79"/>
          <p:cNvSpPr txBox="1"/>
          <p:nvPr/>
        </p:nvSpPr>
        <p:spPr>
          <a:xfrm>
            <a:off x="7759514" y="4613066"/>
            <a:ext cx="13489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(Average of 3 points near center)</a:t>
            </a:r>
            <a:endParaRPr lang="ja-JP" altLang="en-US" sz="1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732240" y="3751148"/>
            <a:ext cx="1811553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050" b="1" dirty="0" smtClean="0"/>
              <a:t>Welding thickness </a:t>
            </a:r>
            <a:r>
              <a:rPr kumimoji="1" lang="en-US" altLang="ja-JP" sz="1050" b="1" i="1" dirty="0" smtClean="0"/>
              <a:t>t </a:t>
            </a:r>
            <a:r>
              <a:rPr kumimoji="1" lang="en-US" altLang="ja-JP" sz="1050" b="1" dirty="0" smtClean="0"/>
              <a:t>[mm]</a:t>
            </a:r>
            <a:endParaRPr kumimoji="1" lang="ja-JP" altLang="en-US" sz="1050" b="1" dirty="0"/>
          </a:p>
        </p:txBody>
      </p:sp>
    </p:spTree>
    <p:extLst>
      <p:ext uri="{BB962C8B-B14F-4D97-AF65-F5344CB8AC3E}">
        <p14:creationId xmlns:p14="http://schemas.microsoft.com/office/powerpoint/2010/main" val="98298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正方形/長方形 37"/>
          <p:cNvSpPr/>
          <p:nvPr/>
        </p:nvSpPr>
        <p:spPr>
          <a:xfrm>
            <a:off x="0" y="6434514"/>
            <a:ext cx="9144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9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18" y="6455897"/>
            <a:ext cx="702056" cy="402103"/>
          </a:xfrm>
          <a:prstGeom prst="rect">
            <a:avLst/>
          </a:prstGeom>
          <a:noFill/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99592" y="6478724"/>
            <a:ext cx="2133600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2015/2/23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2663788" y="6464094"/>
            <a:ext cx="3816424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The 20th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03263" y="6486039"/>
            <a:ext cx="2133600" cy="365125"/>
          </a:xfrm>
        </p:spPr>
        <p:txBody>
          <a:bodyPr/>
          <a:lstStyle/>
          <a:p>
            <a:fld id="{31A2536D-92D0-4A14-99CE-6CBB0ED64566}" type="slidenum">
              <a:rPr kumimoji="1" lang="ja-JP" altLang="en-US" smtClean="0">
                <a:solidFill>
                  <a:srgbClr val="FFFF00"/>
                </a:solidFill>
              </a:rPr>
              <a:pPr/>
              <a:t>25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40" name="Picture 3" descr="C:\Users\shibata\works_hp3\14KEKB_Review\背景材料\title_background02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09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タイトル 1"/>
          <p:cNvSpPr txBox="1">
            <a:spLocks/>
          </p:cNvSpPr>
          <p:nvPr/>
        </p:nvSpPr>
        <p:spPr>
          <a:xfrm>
            <a:off x="162168" y="29122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b="1" dirty="0" smtClean="0">
                <a:solidFill>
                  <a:srgbClr val="FFC000"/>
                </a:solidFill>
              </a:rPr>
              <a:t>Installation</a:t>
            </a:r>
            <a:r>
              <a:rPr lang="ja-JP" altLang="en-US" b="1" dirty="0">
                <a:solidFill>
                  <a:srgbClr val="FFC000"/>
                </a:solidFill>
              </a:rPr>
              <a:t> </a:t>
            </a:r>
            <a:r>
              <a:rPr lang="en-US" altLang="ja-JP" b="1" dirty="0" smtClean="0">
                <a:solidFill>
                  <a:srgbClr val="FFC000"/>
                </a:solidFill>
              </a:rPr>
              <a:t>11</a:t>
            </a:r>
            <a:endParaRPr lang="ja-JP" altLang="en-US" b="1" dirty="0">
              <a:solidFill>
                <a:srgbClr val="FFC000"/>
              </a:solidFill>
            </a:endParaRPr>
          </a:p>
        </p:txBody>
      </p:sp>
      <p:sp>
        <p:nvSpPr>
          <p:cNvPr id="10" name="コンテンツ プレースホルダ 43"/>
          <p:cNvSpPr txBox="1">
            <a:spLocks/>
          </p:cNvSpPr>
          <p:nvPr/>
        </p:nvSpPr>
        <p:spPr>
          <a:xfrm>
            <a:off x="67514" y="990402"/>
            <a:ext cx="8824966" cy="51749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dirty="0" smtClean="0">
                <a:solidFill>
                  <a:srgbClr val="002060"/>
                </a:solidFill>
              </a:rPr>
              <a:t>Cures</a:t>
            </a:r>
          </a:p>
          <a:p>
            <a:pPr lvl="1"/>
            <a:r>
              <a:rPr lang="en-US" altLang="ja-JP" sz="2000" dirty="0" smtClean="0">
                <a:sym typeface="Symbol"/>
              </a:rPr>
              <a:t>Surely fix the bellows chambers to the supports before evacuation.</a:t>
            </a:r>
          </a:p>
          <a:p>
            <a:pPr lvl="1"/>
            <a:r>
              <a:rPr lang="en-US" altLang="ja-JP" sz="2000" dirty="0" smtClean="0">
                <a:sym typeface="Symbol"/>
              </a:rPr>
              <a:t>Avoid forced alignment of flanges.</a:t>
            </a:r>
          </a:p>
          <a:p>
            <a:pPr lvl="1"/>
            <a:r>
              <a:rPr lang="en-US" altLang="ja-JP" sz="2000" dirty="0" smtClean="0">
                <a:sym typeface="Symbol"/>
              </a:rPr>
              <a:t>Re-welding of the welding lines with a height of excess metal less than 0.5 mm.</a:t>
            </a:r>
          </a:p>
          <a:p>
            <a:pPr lvl="1"/>
            <a:r>
              <a:rPr lang="en-US" altLang="ja-JP" sz="2000" dirty="0" smtClean="0">
                <a:sym typeface="Symbol"/>
              </a:rPr>
              <a:t>Re-welding of the welding line with some defects, that were found in the investigation of excess metal.</a:t>
            </a:r>
          </a:p>
          <a:p>
            <a:pPr marL="457200" lvl="1" indent="0">
              <a:buNone/>
            </a:pPr>
            <a:endParaRPr lang="en-US" altLang="ja-JP" sz="2000" dirty="0" smtClean="0">
              <a:solidFill>
                <a:srgbClr val="000066"/>
              </a:solidFill>
              <a:sym typeface="Symbol"/>
            </a:endParaRPr>
          </a:p>
          <a:p>
            <a:pPr marL="400050"/>
            <a:r>
              <a:rPr lang="en-US" altLang="ja-JP" sz="2400" dirty="0" smtClean="0">
                <a:solidFill>
                  <a:srgbClr val="000066"/>
                </a:solidFill>
                <a:sym typeface="Symbol"/>
              </a:rPr>
              <a:t>No crack at this position has been observed since then.</a:t>
            </a:r>
          </a:p>
          <a:p>
            <a:pPr marL="800100" lvl="1"/>
            <a:r>
              <a:rPr lang="en-US" altLang="ja-JP" sz="2000" dirty="0" smtClean="0">
                <a:sym typeface="Symbol"/>
              </a:rPr>
              <a:t>However, great cares should be paid during the final alignment of magnets, where the beam pipes can move with magnets.</a:t>
            </a:r>
            <a:endParaRPr lang="en-US" altLang="ja-JP" sz="2000" dirty="0"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361626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正方形/長方形 37"/>
          <p:cNvSpPr/>
          <p:nvPr/>
        </p:nvSpPr>
        <p:spPr>
          <a:xfrm>
            <a:off x="0" y="6434514"/>
            <a:ext cx="9144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9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18" y="6455897"/>
            <a:ext cx="702056" cy="402103"/>
          </a:xfrm>
          <a:prstGeom prst="rect">
            <a:avLst/>
          </a:prstGeom>
          <a:noFill/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99592" y="6478724"/>
            <a:ext cx="2133600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2015/2/23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2663788" y="6464094"/>
            <a:ext cx="3816424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The 20th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03263" y="6486039"/>
            <a:ext cx="2133600" cy="365125"/>
          </a:xfrm>
        </p:spPr>
        <p:txBody>
          <a:bodyPr/>
          <a:lstStyle/>
          <a:p>
            <a:fld id="{31A2536D-92D0-4A14-99CE-6CBB0ED64566}" type="slidenum">
              <a:rPr kumimoji="1" lang="ja-JP" altLang="en-US" smtClean="0">
                <a:solidFill>
                  <a:srgbClr val="FFFF00"/>
                </a:solidFill>
              </a:rPr>
              <a:pPr/>
              <a:t>26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40" name="Picture 3" descr="C:\Users\shibata\works_hp3\14KEKB_Review\背景材料\title_background02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09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タイトル 1"/>
          <p:cNvSpPr txBox="1">
            <a:spLocks/>
          </p:cNvSpPr>
          <p:nvPr/>
        </p:nvSpPr>
        <p:spPr>
          <a:xfrm>
            <a:off x="162168" y="29122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b="1" dirty="0" smtClean="0">
                <a:solidFill>
                  <a:srgbClr val="FFC000"/>
                </a:solidFill>
              </a:rPr>
              <a:t>Installation 12</a:t>
            </a:r>
            <a:endParaRPr lang="ja-JP" altLang="en-US" b="1" dirty="0">
              <a:solidFill>
                <a:srgbClr val="FFC000"/>
              </a:solidFill>
            </a:endParaRPr>
          </a:p>
        </p:txBody>
      </p:sp>
      <p:sp>
        <p:nvSpPr>
          <p:cNvPr id="10" name="コンテンツ プレースホルダ 43"/>
          <p:cNvSpPr txBox="1">
            <a:spLocks/>
          </p:cNvSpPr>
          <p:nvPr/>
        </p:nvSpPr>
        <p:spPr>
          <a:xfrm>
            <a:off x="67514" y="990402"/>
            <a:ext cx="6182042" cy="53189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dirty="0" smtClean="0">
                <a:solidFill>
                  <a:srgbClr val="002060"/>
                </a:solidFill>
              </a:rPr>
              <a:t>Trouble 3 : Cracks on the welding line (Case 2)</a:t>
            </a:r>
          </a:p>
          <a:p>
            <a:pPr lvl="1"/>
            <a:r>
              <a:rPr lang="en-US" altLang="ja-JP" sz="1800" dirty="0" smtClean="0">
                <a:sym typeface="Symbol"/>
              </a:rPr>
              <a:t>Crack was found on the welding line of flange in the special beam pipes for the rotating </a:t>
            </a:r>
            <a:r>
              <a:rPr lang="en-US" altLang="ja-JP" sz="1800" dirty="0" err="1" smtClean="0">
                <a:sym typeface="Symbol"/>
              </a:rPr>
              <a:t>sextupole</a:t>
            </a:r>
            <a:r>
              <a:rPr lang="en-US" altLang="ja-JP" sz="1800" dirty="0" smtClean="0">
                <a:sym typeface="Symbol"/>
              </a:rPr>
              <a:t> magnet, with a taper section from antechamber to circular cross section. (2 beam pipes)</a:t>
            </a:r>
          </a:p>
          <a:p>
            <a:pPr lvl="1"/>
            <a:r>
              <a:rPr lang="en-US" altLang="ja-JP" sz="1800" dirty="0" smtClean="0">
                <a:sym typeface="Symbol"/>
              </a:rPr>
              <a:t>No moment by the bellows. Not top or bottom. Not in the evacuation timing. (i.e., different case from Case-1)</a:t>
            </a:r>
            <a:endParaRPr lang="en-US" altLang="ja-JP" sz="1800" dirty="0">
              <a:sym typeface="Symbol"/>
            </a:endParaRPr>
          </a:p>
          <a:p>
            <a:pPr lvl="1"/>
            <a:r>
              <a:rPr lang="en-US" altLang="ja-JP" sz="1800" dirty="0" smtClean="0">
                <a:sym typeface="Symbol"/>
              </a:rPr>
              <a:t>In 2013 the similar crack at the same positon (but different beam pipe) was found in Oho Lab. Some of them were re-welded. (But this trouble occurred.)</a:t>
            </a:r>
          </a:p>
          <a:p>
            <a:pPr lvl="1"/>
            <a:r>
              <a:rPr lang="en-US" altLang="ja-JP" sz="1800" dirty="0" smtClean="0">
                <a:sym typeface="Symbol"/>
              </a:rPr>
              <a:t>There are 8 beam pipes with the same structure.</a:t>
            </a:r>
          </a:p>
          <a:p>
            <a:r>
              <a:rPr lang="en-US" altLang="ja-JP" sz="2200" dirty="0" smtClean="0">
                <a:solidFill>
                  <a:srgbClr val="000066"/>
                </a:solidFill>
                <a:sym typeface="Symbol"/>
              </a:rPr>
              <a:t>Cause:</a:t>
            </a:r>
          </a:p>
          <a:p>
            <a:pPr lvl="1"/>
            <a:r>
              <a:rPr lang="en-US" altLang="ja-JP" sz="1800" dirty="0" smtClean="0">
                <a:sym typeface="Symbol"/>
              </a:rPr>
              <a:t>Unclear (wrong welding condition? Structural stress?)</a:t>
            </a:r>
          </a:p>
          <a:p>
            <a:pPr marL="400050"/>
            <a:r>
              <a:rPr lang="en-US" altLang="ja-JP" sz="2200" dirty="0" smtClean="0">
                <a:solidFill>
                  <a:srgbClr val="000066"/>
                </a:solidFill>
                <a:sym typeface="Symbol"/>
              </a:rPr>
              <a:t>Cure:</a:t>
            </a:r>
          </a:p>
          <a:p>
            <a:pPr marL="800100" lvl="1"/>
            <a:r>
              <a:rPr lang="en-US" altLang="ja-JP" sz="1800" dirty="0" smtClean="0">
                <a:sym typeface="Symbol"/>
              </a:rPr>
              <a:t>Re-welding with other new flange.</a:t>
            </a:r>
          </a:p>
          <a:p>
            <a:pPr marL="800100" lvl="1"/>
            <a:r>
              <a:rPr lang="en-US" altLang="ja-JP" sz="1800" dirty="0" smtClean="0">
                <a:sym typeface="Symbol"/>
              </a:rPr>
              <a:t>We have to keep watching.</a:t>
            </a:r>
          </a:p>
          <a:p>
            <a:pPr lvl="1"/>
            <a:endParaRPr lang="en-US" altLang="ja-JP" sz="1800" dirty="0" smtClean="0">
              <a:solidFill>
                <a:srgbClr val="000066"/>
              </a:solidFill>
              <a:sym typeface="Symbol"/>
            </a:endParaRPr>
          </a:p>
          <a:p>
            <a:pPr lvl="1"/>
            <a:endParaRPr lang="en-US" altLang="ja-JP" sz="1400" dirty="0">
              <a:solidFill>
                <a:srgbClr val="000066"/>
              </a:solidFill>
              <a:sym typeface="Symbol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556" y="1117231"/>
            <a:ext cx="2879999" cy="2159999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93"/>
          <a:stretch/>
        </p:blipFill>
        <p:spPr>
          <a:xfrm>
            <a:off x="6527826" y="3357232"/>
            <a:ext cx="2436662" cy="2160000"/>
          </a:xfrm>
          <a:prstGeom prst="rect">
            <a:avLst/>
          </a:prstGeom>
        </p:spPr>
      </p:pic>
      <p:sp>
        <p:nvSpPr>
          <p:cNvPr id="15" name="下矢印 14"/>
          <p:cNvSpPr/>
          <p:nvPr/>
        </p:nvSpPr>
        <p:spPr>
          <a:xfrm rot="13237446">
            <a:off x="7835828" y="4485010"/>
            <a:ext cx="257122" cy="299153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06156" y="4763702"/>
            <a:ext cx="1871967" cy="140397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17" name="テキスト ボックス 16"/>
          <p:cNvSpPr txBox="1"/>
          <p:nvPr/>
        </p:nvSpPr>
        <p:spPr>
          <a:xfrm>
            <a:off x="7524328" y="4941168"/>
            <a:ext cx="7200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Crack</a:t>
            </a:r>
            <a:endParaRPr lang="ja-JP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426864" y="1095895"/>
            <a:ext cx="2520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pipe for rotating sextupole magnet</a:t>
            </a:r>
            <a:endParaRPr lang="ja-JP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直線矢印コネクタ 18"/>
          <p:cNvCxnSpPr/>
          <p:nvPr/>
        </p:nvCxnSpPr>
        <p:spPr>
          <a:xfrm flipH="1" flipV="1">
            <a:off x="6633391" y="5266653"/>
            <a:ext cx="339758" cy="501158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6605169" y="5767811"/>
            <a:ext cx="7200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Crack</a:t>
            </a:r>
            <a:endParaRPr lang="ja-JP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60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正方形/長方形 37"/>
          <p:cNvSpPr/>
          <p:nvPr/>
        </p:nvSpPr>
        <p:spPr>
          <a:xfrm>
            <a:off x="0" y="6434514"/>
            <a:ext cx="9144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9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18" y="6455897"/>
            <a:ext cx="702056" cy="402103"/>
          </a:xfrm>
          <a:prstGeom prst="rect">
            <a:avLst/>
          </a:prstGeom>
          <a:noFill/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99592" y="6478724"/>
            <a:ext cx="2133600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2015/2/23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2663788" y="6464094"/>
            <a:ext cx="3816424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The 20th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03263" y="6486039"/>
            <a:ext cx="2133600" cy="365125"/>
          </a:xfrm>
        </p:spPr>
        <p:txBody>
          <a:bodyPr/>
          <a:lstStyle/>
          <a:p>
            <a:fld id="{31A2536D-92D0-4A14-99CE-6CBB0ED64566}" type="slidenum">
              <a:rPr kumimoji="1" lang="ja-JP" altLang="en-US" smtClean="0">
                <a:solidFill>
                  <a:srgbClr val="FFFF00"/>
                </a:solidFill>
              </a:rPr>
              <a:pPr/>
              <a:t>27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40" name="Picture 3" descr="C:\Users\shibata\works_hp3\14KEKB_Review\背景材料\title_background02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09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タイトル 1"/>
          <p:cNvSpPr txBox="1">
            <a:spLocks/>
          </p:cNvSpPr>
          <p:nvPr/>
        </p:nvSpPr>
        <p:spPr>
          <a:xfrm>
            <a:off x="162168" y="29122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b="1" dirty="0" smtClean="0">
                <a:solidFill>
                  <a:srgbClr val="FFC000"/>
                </a:solidFill>
              </a:rPr>
              <a:t>Installation 13</a:t>
            </a:r>
            <a:endParaRPr lang="ja-JP" altLang="en-US" b="1" dirty="0">
              <a:solidFill>
                <a:srgbClr val="FFC000"/>
              </a:solidFill>
            </a:endParaRPr>
          </a:p>
        </p:txBody>
      </p:sp>
      <p:sp>
        <p:nvSpPr>
          <p:cNvPr id="10" name="コンテンツ プレースホルダ 43"/>
          <p:cNvSpPr txBox="1">
            <a:spLocks/>
          </p:cNvSpPr>
          <p:nvPr/>
        </p:nvSpPr>
        <p:spPr>
          <a:xfrm>
            <a:off x="114841" y="1094260"/>
            <a:ext cx="8879630" cy="284940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dirty="0" smtClean="0">
                <a:solidFill>
                  <a:srgbClr val="002060"/>
                </a:solidFill>
              </a:rPr>
              <a:t>Trouble </a:t>
            </a:r>
            <a:r>
              <a:rPr lang="en-US" altLang="ja-JP" sz="2400" dirty="0">
                <a:solidFill>
                  <a:srgbClr val="002060"/>
                </a:solidFill>
              </a:rPr>
              <a:t>4</a:t>
            </a:r>
            <a:r>
              <a:rPr lang="en-US" altLang="ja-JP" sz="2400" dirty="0" smtClean="0">
                <a:solidFill>
                  <a:srgbClr val="002060"/>
                </a:solidFill>
              </a:rPr>
              <a:t> : </a:t>
            </a:r>
            <a:r>
              <a:rPr lang="en-US" altLang="ja-JP" sz="2400" dirty="0">
                <a:solidFill>
                  <a:srgbClr val="002060"/>
                </a:solidFill>
              </a:rPr>
              <a:t>I</a:t>
            </a:r>
            <a:r>
              <a:rPr lang="en-US" altLang="ja-JP" sz="2400" dirty="0" smtClean="0">
                <a:solidFill>
                  <a:srgbClr val="002060"/>
                </a:solidFill>
              </a:rPr>
              <a:t>nterference with other components</a:t>
            </a:r>
          </a:p>
          <a:p>
            <a:pPr lvl="1"/>
            <a:r>
              <a:rPr lang="en-US" altLang="ja-JP" sz="2200" dirty="0" smtClean="0">
                <a:sym typeface="Symbol"/>
              </a:rPr>
              <a:t>Interferences between</a:t>
            </a:r>
          </a:p>
          <a:p>
            <a:pPr lvl="2"/>
            <a:r>
              <a:rPr lang="en-US" altLang="ja-JP" sz="2000" dirty="0" smtClean="0">
                <a:sym typeface="Symbol"/>
              </a:rPr>
              <a:t>Beam pipes and magnet coil, shims</a:t>
            </a:r>
            <a:r>
              <a:rPr lang="en-US" altLang="ja-JP" sz="2000" dirty="0">
                <a:sym typeface="Symbol"/>
              </a:rPr>
              <a:t> </a:t>
            </a:r>
            <a:r>
              <a:rPr lang="en-US" altLang="ja-JP" sz="2000" dirty="0" smtClean="0">
                <a:sym typeface="Symbol"/>
              </a:rPr>
              <a:t>and various monitor sensor </a:t>
            </a:r>
          </a:p>
          <a:p>
            <a:pPr lvl="2"/>
            <a:r>
              <a:rPr lang="en-US" altLang="ja-JP" sz="2000" dirty="0" smtClean="0">
                <a:sym typeface="Symbol"/>
              </a:rPr>
              <a:t>Cooling pipes and magnet coils</a:t>
            </a:r>
          </a:p>
          <a:p>
            <a:pPr lvl="2"/>
            <a:r>
              <a:rPr lang="en-US" altLang="ja-JP" sz="2000" dirty="0" smtClean="0">
                <a:sym typeface="Symbol"/>
              </a:rPr>
              <a:t>Beam pipe support and  magnet, power cables or support</a:t>
            </a:r>
          </a:p>
          <a:p>
            <a:pPr lvl="2"/>
            <a:r>
              <a:rPr lang="en-US" altLang="ja-JP" sz="2000" dirty="0" smtClean="0">
                <a:sym typeface="Symbol"/>
              </a:rPr>
              <a:t>And so on.</a:t>
            </a:r>
            <a:endParaRPr lang="en-US" altLang="ja-JP" sz="2000" dirty="0" smtClean="0">
              <a:solidFill>
                <a:srgbClr val="000066"/>
              </a:solidFill>
              <a:sym typeface="Symbol"/>
            </a:endParaRPr>
          </a:p>
          <a:p>
            <a:r>
              <a:rPr lang="en-US" altLang="ja-JP" sz="2400" dirty="0" smtClean="0">
                <a:solidFill>
                  <a:srgbClr val="000066"/>
                </a:solidFill>
                <a:sym typeface="Symbol"/>
              </a:rPr>
              <a:t>Cause </a:t>
            </a:r>
            <a:r>
              <a:rPr lang="en-US" altLang="ja-JP" sz="2400" dirty="0">
                <a:solidFill>
                  <a:srgbClr val="000066"/>
                </a:solidFill>
                <a:sym typeface="Symbol"/>
              </a:rPr>
              <a:t>: </a:t>
            </a:r>
            <a:endParaRPr lang="en-US" altLang="ja-JP" sz="2400" dirty="0" smtClean="0">
              <a:solidFill>
                <a:srgbClr val="000066"/>
              </a:solidFill>
              <a:sym typeface="Symbol"/>
            </a:endParaRPr>
          </a:p>
          <a:p>
            <a:pPr lvl="1"/>
            <a:r>
              <a:rPr lang="en-US" altLang="ja-JP" sz="2200" dirty="0" smtClean="0">
                <a:sym typeface="Symbol"/>
              </a:rPr>
              <a:t>Sometimes cut the beam pipe or cooling pipe</a:t>
            </a:r>
          </a:p>
          <a:p>
            <a:pPr lvl="1"/>
            <a:r>
              <a:rPr lang="en-US" altLang="ja-JP" sz="2200" dirty="0" smtClean="0">
                <a:sym typeface="Symbol"/>
              </a:rPr>
              <a:t>Sometimes move components.</a:t>
            </a:r>
          </a:p>
          <a:p>
            <a:pPr lvl="1"/>
            <a:r>
              <a:rPr lang="en-US" altLang="ja-JP" sz="2200" dirty="0" smtClean="0">
                <a:sym typeface="Symbol"/>
              </a:rPr>
              <a:t>Sometimes, re-disassembling of Q-mag. were required.</a:t>
            </a:r>
          </a:p>
          <a:p>
            <a:pPr lvl="1"/>
            <a:r>
              <a:rPr lang="en-US" altLang="ja-JP" sz="2200" dirty="0" smtClean="0">
                <a:sym typeface="Symbol"/>
              </a:rPr>
              <a:t>Thank a lot for the cooperation of other group.</a:t>
            </a:r>
          </a:p>
          <a:p>
            <a:endParaRPr lang="en-US" altLang="ja-JP" sz="2400" dirty="0" smtClean="0">
              <a:solidFill>
                <a:srgbClr val="000066"/>
              </a:solidFill>
              <a:sym typeface="Symbol"/>
            </a:endParaRPr>
          </a:p>
          <a:p>
            <a:pPr lvl="1"/>
            <a:endParaRPr lang="en-US" altLang="ja-JP" sz="1800" dirty="0" smtClean="0">
              <a:solidFill>
                <a:srgbClr val="000066"/>
              </a:solidFill>
              <a:sym typeface="Symbol"/>
            </a:endParaRPr>
          </a:p>
          <a:p>
            <a:pPr lvl="1"/>
            <a:endParaRPr lang="en-US" altLang="ja-JP" sz="1400" dirty="0">
              <a:solidFill>
                <a:srgbClr val="000066"/>
              </a:solidFill>
              <a:sym typeface="Symbol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1" y="1119833"/>
            <a:ext cx="3054319" cy="2290739"/>
          </a:xfrm>
          <a:prstGeom prst="rect">
            <a:avLst/>
          </a:prstGeom>
        </p:spPr>
      </p:pic>
      <p:sp>
        <p:nvSpPr>
          <p:cNvPr id="13" name="コンテンツ プレースホルダ 43"/>
          <p:cNvSpPr txBox="1">
            <a:spLocks/>
          </p:cNvSpPr>
          <p:nvPr/>
        </p:nvSpPr>
        <p:spPr>
          <a:xfrm>
            <a:off x="67514" y="4005064"/>
            <a:ext cx="5656614" cy="2304256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dirty="0" smtClean="0">
                <a:solidFill>
                  <a:srgbClr val="002060"/>
                </a:solidFill>
              </a:rPr>
              <a:t>Other troubles :</a:t>
            </a:r>
          </a:p>
          <a:p>
            <a:pPr lvl="1"/>
            <a:r>
              <a:rPr lang="en-US" altLang="ja-JP" sz="2200" dirty="0" smtClean="0">
                <a:sym typeface="Symbol"/>
              </a:rPr>
              <a:t>Air leak at welding line of gate valve (2 gate valves)</a:t>
            </a:r>
          </a:p>
          <a:p>
            <a:pPr lvl="2"/>
            <a:r>
              <a:rPr lang="en-US" altLang="ja-JP" sz="2000" dirty="0" smtClean="0">
                <a:sym typeface="Symbol"/>
              </a:rPr>
              <a:t>Cause :chemical cleaning solvent was remained at the welding line during the assembling process.</a:t>
            </a:r>
          </a:p>
          <a:p>
            <a:pPr lvl="2"/>
            <a:r>
              <a:rPr lang="en-US" altLang="ja-JP" sz="2000" dirty="0" smtClean="0">
                <a:sym typeface="Symbol"/>
              </a:rPr>
              <a:t>Cure :Re-welding at the manufacturer</a:t>
            </a:r>
          </a:p>
          <a:p>
            <a:pPr marL="914400" lvl="2" indent="0">
              <a:buNone/>
            </a:pPr>
            <a:r>
              <a:rPr lang="en-US" altLang="ja-JP" sz="2000" dirty="0" smtClean="0">
                <a:sym typeface="Symbol"/>
              </a:rPr>
              <a:t>                Change of structure              </a:t>
            </a:r>
          </a:p>
          <a:p>
            <a:pPr lvl="1"/>
            <a:r>
              <a:rPr lang="en-US" altLang="ja-JP" sz="2200" dirty="0" smtClean="0">
                <a:sym typeface="Symbol"/>
              </a:rPr>
              <a:t>Air leak in bellows chamber (2 bellows chambers)</a:t>
            </a:r>
          </a:p>
          <a:p>
            <a:pPr lvl="2"/>
            <a:r>
              <a:rPr lang="en-US" altLang="ja-JP" sz="2000" dirty="0">
                <a:sym typeface="Symbol"/>
              </a:rPr>
              <a:t>Cause </a:t>
            </a:r>
            <a:r>
              <a:rPr lang="en-US" altLang="ja-JP" sz="2000" dirty="0" smtClean="0">
                <a:sym typeface="Symbol"/>
              </a:rPr>
              <a:t>: unclear. Bad HIP condition?</a:t>
            </a:r>
            <a:endParaRPr lang="en-US" altLang="ja-JP" sz="2000" dirty="0">
              <a:sym typeface="Symbol"/>
            </a:endParaRPr>
          </a:p>
          <a:p>
            <a:pPr lvl="2"/>
            <a:r>
              <a:rPr lang="en-US" altLang="ja-JP" sz="2000" dirty="0">
                <a:sym typeface="Symbol"/>
              </a:rPr>
              <a:t>Cure </a:t>
            </a:r>
            <a:r>
              <a:rPr lang="en-US" altLang="ja-JP" sz="2000" dirty="0" smtClean="0">
                <a:sym typeface="Symbol"/>
              </a:rPr>
              <a:t>: Replaced by a reserved one. Asking the investigation and re-manufacturing to the manufacture</a:t>
            </a:r>
          </a:p>
          <a:p>
            <a:pPr lvl="1"/>
            <a:r>
              <a:rPr lang="en-US" altLang="ja-JP" sz="2200" dirty="0" smtClean="0">
                <a:sym typeface="Symbol"/>
              </a:rPr>
              <a:t>And so on.</a:t>
            </a:r>
            <a:endParaRPr lang="en-US" altLang="ja-JP" sz="2400" dirty="0" smtClean="0">
              <a:sym typeface="Symbol"/>
            </a:endParaRPr>
          </a:p>
          <a:p>
            <a:pPr lvl="1"/>
            <a:endParaRPr lang="en-US" altLang="ja-JP" sz="1800" dirty="0" smtClean="0">
              <a:solidFill>
                <a:srgbClr val="000066"/>
              </a:solidFill>
              <a:sym typeface="Symbol"/>
            </a:endParaRPr>
          </a:p>
          <a:p>
            <a:pPr lvl="1"/>
            <a:endParaRPr lang="en-US" altLang="ja-JP" sz="1400" dirty="0">
              <a:solidFill>
                <a:srgbClr val="000066"/>
              </a:solidFill>
              <a:sym typeface="Symbol"/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002" y="3789040"/>
            <a:ext cx="3101142" cy="2325858"/>
          </a:xfrm>
          <a:prstGeom prst="rect">
            <a:avLst/>
          </a:prstGeom>
        </p:spPr>
      </p:pic>
      <p:sp>
        <p:nvSpPr>
          <p:cNvPr id="15" name="下矢印 14"/>
          <p:cNvSpPr/>
          <p:nvPr/>
        </p:nvSpPr>
        <p:spPr>
          <a:xfrm rot="18197380">
            <a:off x="6918280" y="3798693"/>
            <a:ext cx="320924" cy="566196"/>
          </a:xfrm>
          <a:prstGeom prst="down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62"/>
          </a:p>
        </p:txBody>
      </p:sp>
      <p:sp>
        <p:nvSpPr>
          <p:cNvPr id="16" name="下矢印 15"/>
          <p:cNvSpPr/>
          <p:nvPr/>
        </p:nvSpPr>
        <p:spPr>
          <a:xfrm rot="14109663">
            <a:off x="7038093" y="5577558"/>
            <a:ext cx="300691" cy="429918"/>
          </a:xfrm>
          <a:prstGeom prst="down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62"/>
          </a:p>
        </p:txBody>
      </p:sp>
    </p:spTree>
    <p:extLst>
      <p:ext uri="{BB962C8B-B14F-4D97-AF65-F5344CB8AC3E}">
        <p14:creationId xmlns:p14="http://schemas.microsoft.com/office/powerpoint/2010/main" val="239060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正方形/長方形 37"/>
          <p:cNvSpPr/>
          <p:nvPr/>
        </p:nvSpPr>
        <p:spPr>
          <a:xfrm>
            <a:off x="0" y="6434514"/>
            <a:ext cx="9144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9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18" y="6455897"/>
            <a:ext cx="702056" cy="402103"/>
          </a:xfrm>
          <a:prstGeom prst="rect">
            <a:avLst/>
          </a:prstGeom>
          <a:noFill/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99592" y="6478724"/>
            <a:ext cx="2133600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2015/2/23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2663788" y="6464094"/>
            <a:ext cx="3816424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The 20th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03263" y="6486039"/>
            <a:ext cx="2133600" cy="365125"/>
          </a:xfrm>
        </p:spPr>
        <p:txBody>
          <a:bodyPr/>
          <a:lstStyle/>
          <a:p>
            <a:fld id="{31A2536D-92D0-4A14-99CE-6CBB0ED64566}" type="slidenum">
              <a:rPr kumimoji="1" lang="ja-JP" altLang="en-US" smtClean="0">
                <a:solidFill>
                  <a:srgbClr val="FFFF00"/>
                </a:solidFill>
              </a:rPr>
              <a:pPr/>
              <a:t>28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40" name="Picture 3" descr="C:\Users\shibata\works_hp3\14KEKB_Review\背景材料\title_background02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09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タイトル 1"/>
          <p:cNvSpPr txBox="1">
            <a:spLocks/>
          </p:cNvSpPr>
          <p:nvPr/>
        </p:nvSpPr>
        <p:spPr>
          <a:xfrm>
            <a:off x="162168" y="29122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b="1" dirty="0" smtClean="0">
                <a:solidFill>
                  <a:srgbClr val="FFC000"/>
                </a:solidFill>
              </a:rPr>
              <a:t>Collimator 1</a:t>
            </a:r>
            <a:endParaRPr lang="ja-JP" altLang="en-US" b="1" dirty="0">
              <a:solidFill>
                <a:srgbClr val="FFC000"/>
              </a:solidFill>
            </a:endParaRPr>
          </a:p>
        </p:txBody>
      </p:sp>
      <p:pic>
        <p:nvPicPr>
          <p:cNvPr id="104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953678" y="2747430"/>
            <a:ext cx="3611201" cy="3520108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Shape 40"/>
          <p:cNvSpPr/>
          <p:nvPr/>
        </p:nvSpPr>
        <p:spPr>
          <a:xfrm>
            <a:off x="7013490" y="3078617"/>
            <a:ext cx="386033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1800">
                <a:solidFill>
                  <a:srgbClr val="FF625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 sz="1200" dirty="0">
                <a:solidFill>
                  <a:schemeClr val="tx1"/>
                </a:solidFill>
              </a:rPr>
              <a:t>D02</a:t>
            </a:r>
          </a:p>
        </p:txBody>
      </p:sp>
      <p:sp>
        <p:nvSpPr>
          <p:cNvPr id="76" name="Shape 41"/>
          <p:cNvSpPr/>
          <p:nvPr/>
        </p:nvSpPr>
        <p:spPr>
          <a:xfrm>
            <a:off x="7616970" y="3383277"/>
            <a:ext cx="386033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1800">
                <a:solidFill>
                  <a:srgbClr val="FF625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 sz="1200" dirty="0">
                <a:solidFill>
                  <a:schemeClr val="tx1"/>
                </a:solidFill>
              </a:rPr>
              <a:t>D03</a:t>
            </a:r>
          </a:p>
        </p:txBody>
      </p:sp>
      <p:sp>
        <p:nvSpPr>
          <p:cNvPr id="77" name="Shape 42"/>
          <p:cNvSpPr/>
          <p:nvPr/>
        </p:nvSpPr>
        <p:spPr>
          <a:xfrm>
            <a:off x="7872812" y="4063055"/>
            <a:ext cx="386033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1800">
                <a:solidFill>
                  <a:srgbClr val="FF625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 sz="1200" dirty="0">
                <a:solidFill>
                  <a:schemeClr val="tx1"/>
                </a:solidFill>
              </a:rPr>
              <a:t>D04</a:t>
            </a:r>
          </a:p>
        </p:txBody>
      </p:sp>
      <p:sp>
        <p:nvSpPr>
          <p:cNvPr id="78" name="Shape 43"/>
          <p:cNvSpPr/>
          <p:nvPr/>
        </p:nvSpPr>
        <p:spPr>
          <a:xfrm>
            <a:off x="7872812" y="4705728"/>
            <a:ext cx="386033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1800">
                <a:solidFill>
                  <a:srgbClr val="FF625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 sz="1200" dirty="0">
                <a:solidFill>
                  <a:schemeClr val="tx1"/>
                </a:solidFill>
              </a:rPr>
              <a:t>D05</a:t>
            </a:r>
          </a:p>
        </p:txBody>
      </p:sp>
      <p:sp>
        <p:nvSpPr>
          <p:cNvPr id="79" name="Shape 44"/>
          <p:cNvSpPr/>
          <p:nvPr/>
        </p:nvSpPr>
        <p:spPr>
          <a:xfrm>
            <a:off x="7689191" y="5506875"/>
            <a:ext cx="386033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1800">
                <a:solidFill>
                  <a:srgbClr val="FF625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 sz="1200" dirty="0">
                <a:solidFill>
                  <a:schemeClr val="tx1"/>
                </a:solidFill>
              </a:rPr>
              <a:t>D06</a:t>
            </a:r>
          </a:p>
        </p:txBody>
      </p:sp>
      <p:sp>
        <p:nvSpPr>
          <p:cNvPr id="80" name="Shape 45"/>
          <p:cNvSpPr/>
          <p:nvPr/>
        </p:nvSpPr>
        <p:spPr>
          <a:xfrm>
            <a:off x="6928393" y="5663841"/>
            <a:ext cx="386033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1800">
                <a:solidFill>
                  <a:srgbClr val="FF625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 sz="1200" dirty="0">
                <a:solidFill>
                  <a:schemeClr val="tx1"/>
                </a:solidFill>
              </a:rPr>
              <a:t>D07</a:t>
            </a:r>
          </a:p>
        </p:txBody>
      </p:sp>
      <p:sp>
        <p:nvSpPr>
          <p:cNvPr id="81" name="Shape 46"/>
          <p:cNvSpPr/>
          <p:nvPr/>
        </p:nvSpPr>
        <p:spPr>
          <a:xfrm>
            <a:off x="6281047" y="5663841"/>
            <a:ext cx="386033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1800">
                <a:solidFill>
                  <a:srgbClr val="FF625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 sz="1200" dirty="0">
                <a:solidFill>
                  <a:schemeClr val="tx1"/>
                </a:solidFill>
              </a:rPr>
              <a:t>D08</a:t>
            </a:r>
          </a:p>
        </p:txBody>
      </p:sp>
      <p:sp>
        <p:nvSpPr>
          <p:cNvPr id="82" name="Shape 47"/>
          <p:cNvSpPr/>
          <p:nvPr/>
        </p:nvSpPr>
        <p:spPr>
          <a:xfrm>
            <a:off x="5551240" y="5445668"/>
            <a:ext cx="386033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1800">
                <a:solidFill>
                  <a:srgbClr val="FF625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 sz="1200" dirty="0">
                <a:solidFill>
                  <a:schemeClr val="tx1"/>
                </a:solidFill>
              </a:rPr>
              <a:t>D09</a:t>
            </a:r>
          </a:p>
        </p:txBody>
      </p:sp>
      <p:sp>
        <p:nvSpPr>
          <p:cNvPr id="83" name="Shape 48"/>
          <p:cNvSpPr/>
          <p:nvPr/>
        </p:nvSpPr>
        <p:spPr>
          <a:xfrm>
            <a:off x="5358224" y="4708867"/>
            <a:ext cx="386033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1800">
                <a:solidFill>
                  <a:srgbClr val="FF625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 sz="1200" dirty="0">
                <a:solidFill>
                  <a:schemeClr val="tx1"/>
                </a:solidFill>
              </a:rPr>
              <a:t>D10</a:t>
            </a:r>
          </a:p>
        </p:txBody>
      </p:sp>
      <p:sp>
        <p:nvSpPr>
          <p:cNvPr id="84" name="Shape 49"/>
          <p:cNvSpPr/>
          <p:nvPr/>
        </p:nvSpPr>
        <p:spPr>
          <a:xfrm>
            <a:off x="5358225" y="4106163"/>
            <a:ext cx="386033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1800">
                <a:solidFill>
                  <a:srgbClr val="FF625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 sz="1200" dirty="0">
                <a:solidFill>
                  <a:schemeClr val="tx1"/>
                </a:solidFill>
              </a:rPr>
              <a:t>D11</a:t>
            </a:r>
          </a:p>
        </p:txBody>
      </p:sp>
      <p:sp>
        <p:nvSpPr>
          <p:cNvPr id="85" name="Shape 50"/>
          <p:cNvSpPr/>
          <p:nvPr/>
        </p:nvSpPr>
        <p:spPr>
          <a:xfrm>
            <a:off x="5551240" y="3411970"/>
            <a:ext cx="386033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1800">
                <a:solidFill>
                  <a:srgbClr val="FF625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 sz="1200" dirty="0">
                <a:solidFill>
                  <a:schemeClr val="tx1"/>
                </a:solidFill>
              </a:rPr>
              <a:t>D12</a:t>
            </a:r>
          </a:p>
        </p:txBody>
      </p:sp>
      <p:sp>
        <p:nvSpPr>
          <p:cNvPr id="86" name="Shape 51"/>
          <p:cNvSpPr/>
          <p:nvPr/>
        </p:nvSpPr>
        <p:spPr>
          <a:xfrm>
            <a:off x="6281053" y="3078617"/>
            <a:ext cx="386033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1800">
                <a:solidFill>
                  <a:srgbClr val="FF625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 sz="1200" dirty="0">
                <a:solidFill>
                  <a:schemeClr val="tx1"/>
                </a:solidFill>
              </a:rPr>
              <a:t>D01</a:t>
            </a:r>
          </a:p>
        </p:txBody>
      </p:sp>
      <p:grpSp>
        <p:nvGrpSpPr>
          <p:cNvPr id="87" name="グループ化 86"/>
          <p:cNvGrpSpPr>
            <a:grpSpLocks noChangeAspect="1"/>
          </p:cNvGrpSpPr>
          <p:nvPr/>
        </p:nvGrpSpPr>
        <p:grpSpPr>
          <a:xfrm>
            <a:off x="409131" y="2765527"/>
            <a:ext cx="3728589" cy="3475945"/>
            <a:chOff x="6743283" y="2885476"/>
            <a:chExt cx="5848767" cy="5452462"/>
          </a:xfrm>
        </p:grpSpPr>
        <p:pic>
          <p:nvPicPr>
            <p:cNvPr id="88" name="MR.pdf"/>
            <p:cNvPicPr/>
            <p:nvPr/>
          </p:nvPicPr>
          <p:blipFill rotWithShape="1">
            <a:blip r:embed="rId6">
              <a:extLst/>
            </a:blip>
            <a:srcRect l="15166" t="5606" r="17531" b="5606"/>
            <a:stretch/>
          </p:blipFill>
          <p:spPr>
            <a:xfrm>
              <a:off x="6743283" y="2885476"/>
              <a:ext cx="5848767" cy="5452462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89" name="Shape 40"/>
            <p:cNvSpPr/>
            <p:nvPr/>
          </p:nvSpPr>
          <p:spPr>
            <a:xfrm>
              <a:off x="10062488" y="3396864"/>
              <a:ext cx="605544" cy="28967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anchor="ctr">
              <a:spAutoFit/>
            </a:bodyPr>
            <a:lstStyle>
              <a:lvl1pPr>
                <a:defRPr sz="1800">
                  <a:solidFill>
                    <a:srgbClr val="FF6251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>
                <a:defRPr>
                  <a:solidFill>
                    <a:srgbClr val="000000"/>
                  </a:solidFill>
                </a:defRPr>
              </a:pPr>
              <a:r>
                <a:rPr sz="1200" dirty="0">
                  <a:solidFill>
                    <a:schemeClr val="tx1"/>
                  </a:solidFill>
                </a:rPr>
                <a:t>D02</a:t>
              </a:r>
            </a:p>
          </p:txBody>
        </p:sp>
        <p:sp>
          <p:nvSpPr>
            <p:cNvPr id="90" name="Shape 41"/>
            <p:cNvSpPr/>
            <p:nvPr/>
          </p:nvSpPr>
          <p:spPr>
            <a:xfrm>
              <a:off x="11218422" y="3874762"/>
              <a:ext cx="605544" cy="28967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anchor="ctr">
              <a:spAutoFit/>
            </a:bodyPr>
            <a:lstStyle>
              <a:lvl1pPr>
                <a:defRPr sz="1800">
                  <a:solidFill>
                    <a:srgbClr val="FF6251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>
                <a:defRPr>
                  <a:solidFill>
                    <a:srgbClr val="000000"/>
                  </a:solidFill>
                </a:defRPr>
              </a:pPr>
              <a:r>
                <a:rPr sz="1200" dirty="0">
                  <a:solidFill>
                    <a:schemeClr val="tx1"/>
                  </a:solidFill>
                </a:rPr>
                <a:t>D03</a:t>
              </a:r>
            </a:p>
          </p:txBody>
        </p:sp>
        <p:sp>
          <p:nvSpPr>
            <p:cNvPr id="91" name="Shape 42"/>
            <p:cNvSpPr/>
            <p:nvPr/>
          </p:nvSpPr>
          <p:spPr>
            <a:xfrm>
              <a:off x="11535932" y="4941080"/>
              <a:ext cx="605544" cy="28967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anchor="ctr">
              <a:spAutoFit/>
            </a:bodyPr>
            <a:lstStyle>
              <a:lvl1pPr>
                <a:defRPr sz="1800">
                  <a:solidFill>
                    <a:srgbClr val="FF6251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>
                <a:defRPr>
                  <a:solidFill>
                    <a:srgbClr val="000000"/>
                  </a:solidFill>
                </a:defRPr>
              </a:pPr>
              <a:r>
                <a:rPr sz="1200" dirty="0">
                  <a:solidFill>
                    <a:schemeClr val="tx1"/>
                  </a:solidFill>
                </a:rPr>
                <a:t>D04</a:t>
              </a:r>
            </a:p>
          </p:txBody>
        </p:sp>
        <p:sp>
          <p:nvSpPr>
            <p:cNvPr id="92" name="Shape 43"/>
            <p:cNvSpPr/>
            <p:nvPr/>
          </p:nvSpPr>
          <p:spPr>
            <a:xfrm>
              <a:off x="11535932" y="5949195"/>
              <a:ext cx="605544" cy="28967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anchor="ctr">
              <a:spAutoFit/>
            </a:bodyPr>
            <a:lstStyle>
              <a:lvl1pPr>
                <a:defRPr sz="1800">
                  <a:solidFill>
                    <a:srgbClr val="FF6251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>
                <a:defRPr>
                  <a:solidFill>
                    <a:srgbClr val="000000"/>
                  </a:solidFill>
                </a:defRPr>
              </a:pPr>
              <a:r>
                <a:rPr sz="1200" dirty="0">
                  <a:solidFill>
                    <a:schemeClr val="tx1"/>
                  </a:solidFill>
                </a:rPr>
                <a:t>D05</a:t>
              </a:r>
            </a:p>
          </p:txBody>
        </p:sp>
        <p:sp>
          <p:nvSpPr>
            <p:cNvPr id="93" name="Shape 44"/>
            <p:cNvSpPr/>
            <p:nvPr/>
          </p:nvSpPr>
          <p:spPr>
            <a:xfrm>
              <a:off x="11218422" y="7130029"/>
              <a:ext cx="605544" cy="28967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anchor="ctr">
              <a:spAutoFit/>
            </a:bodyPr>
            <a:lstStyle>
              <a:lvl1pPr>
                <a:defRPr sz="1800">
                  <a:solidFill>
                    <a:srgbClr val="FF6251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>
                <a:defRPr>
                  <a:solidFill>
                    <a:srgbClr val="000000"/>
                  </a:solidFill>
                </a:defRPr>
              </a:pPr>
              <a:r>
                <a:rPr sz="1200" dirty="0">
                  <a:solidFill>
                    <a:schemeClr val="tx1"/>
                  </a:solidFill>
                </a:rPr>
                <a:t>D06</a:t>
              </a:r>
            </a:p>
          </p:txBody>
        </p:sp>
        <p:sp>
          <p:nvSpPr>
            <p:cNvPr id="94" name="Shape 45"/>
            <p:cNvSpPr/>
            <p:nvPr/>
          </p:nvSpPr>
          <p:spPr>
            <a:xfrm>
              <a:off x="10066295" y="7332060"/>
              <a:ext cx="605544" cy="28967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anchor="ctr">
              <a:spAutoFit/>
            </a:bodyPr>
            <a:lstStyle>
              <a:lvl1pPr>
                <a:defRPr sz="1800">
                  <a:solidFill>
                    <a:srgbClr val="FF6251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>
                <a:defRPr>
                  <a:solidFill>
                    <a:srgbClr val="000000"/>
                  </a:solidFill>
                </a:defRPr>
              </a:pPr>
              <a:r>
                <a:rPr sz="1200" dirty="0">
                  <a:solidFill>
                    <a:schemeClr val="tx1"/>
                  </a:solidFill>
                </a:rPr>
                <a:t>D07</a:t>
              </a:r>
            </a:p>
          </p:txBody>
        </p:sp>
        <p:sp>
          <p:nvSpPr>
            <p:cNvPr id="95" name="Shape 46"/>
            <p:cNvSpPr/>
            <p:nvPr/>
          </p:nvSpPr>
          <p:spPr>
            <a:xfrm>
              <a:off x="8913559" y="7332060"/>
              <a:ext cx="605544" cy="28967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anchor="ctr">
              <a:spAutoFit/>
            </a:bodyPr>
            <a:lstStyle>
              <a:lvl1pPr>
                <a:defRPr sz="1800">
                  <a:solidFill>
                    <a:srgbClr val="FF6251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>
                <a:defRPr>
                  <a:solidFill>
                    <a:srgbClr val="000000"/>
                  </a:solidFill>
                </a:defRPr>
              </a:pPr>
              <a:r>
                <a:rPr sz="1200" dirty="0">
                  <a:solidFill>
                    <a:schemeClr val="tx1"/>
                  </a:solidFill>
                </a:rPr>
                <a:t>D08</a:t>
              </a:r>
            </a:p>
          </p:txBody>
        </p:sp>
        <p:sp>
          <p:nvSpPr>
            <p:cNvPr id="96" name="Shape 47"/>
            <p:cNvSpPr/>
            <p:nvPr/>
          </p:nvSpPr>
          <p:spPr>
            <a:xfrm>
              <a:off x="7768764" y="7130029"/>
              <a:ext cx="605544" cy="28967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anchor="ctr">
              <a:spAutoFit/>
            </a:bodyPr>
            <a:lstStyle>
              <a:lvl1pPr>
                <a:defRPr sz="1800">
                  <a:solidFill>
                    <a:srgbClr val="FF6251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>
                <a:defRPr>
                  <a:solidFill>
                    <a:srgbClr val="000000"/>
                  </a:solidFill>
                </a:defRPr>
              </a:pPr>
              <a:r>
                <a:rPr sz="1200" dirty="0">
                  <a:solidFill>
                    <a:schemeClr val="tx1"/>
                  </a:solidFill>
                </a:rPr>
                <a:t>D09</a:t>
              </a:r>
            </a:p>
          </p:txBody>
        </p:sp>
        <p:sp>
          <p:nvSpPr>
            <p:cNvPr id="97" name="Shape 48"/>
            <p:cNvSpPr/>
            <p:nvPr/>
          </p:nvSpPr>
          <p:spPr>
            <a:xfrm>
              <a:off x="7474006" y="5949195"/>
              <a:ext cx="605544" cy="28967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anchor="ctr">
              <a:spAutoFit/>
            </a:bodyPr>
            <a:lstStyle>
              <a:lvl1pPr>
                <a:defRPr sz="1800">
                  <a:solidFill>
                    <a:srgbClr val="FF6251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>
                <a:defRPr>
                  <a:solidFill>
                    <a:srgbClr val="000000"/>
                  </a:solidFill>
                </a:defRPr>
              </a:pPr>
              <a:r>
                <a:rPr sz="1200" dirty="0">
                  <a:solidFill>
                    <a:schemeClr val="tx1"/>
                  </a:solidFill>
                </a:rPr>
                <a:t>D10</a:t>
              </a:r>
            </a:p>
          </p:txBody>
        </p:sp>
        <p:sp>
          <p:nvSpPr>
            <p:cNvPr id="98" name="Shape 49"/>
            <p:cNvSpPr/>
            <p:nvPr/>
          </p:nvSpPr>
          <p:spPr>
            <a:xfrm>
              <a:off x="7474006" y="4941080"/>
              <a:ext cx="605544" cy="28967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anchor="ctr">
              <a:spAutoFit/>
            </a:bodyPr>
            <a:lstStyle>
              <a:lvl1pPr>
                <a:defRPr sz="1800">
                  <a:solidFill>
                    <a:srgbClr val="FF6251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>
                <a:defRPr>
                  <a:solidFill>
                    <a:srgbClr val="000000"/>
                  </a:solidFill>
                </a:defRPr>
              </a:pPr>
              <a:r>
                <a:rPr sz="1200" dirty="0">
                  <a:solidFill>
                    <a:schemeClr val="tx1"/>
                  </a:solidFill>
                </a:rPr>
                <a:t>D11</a:t>
              </a:r>
            </a:p>
          </p:txBody>
        </p:sp>
        <p:sp>
          <p:nvSpPr>
            <p:cNvPr id="99" name="Shape 50"/>
            <p:cNvSpPr/>
            <p:nvPr/>
          </p:nvSpPr>
          <p:spPr>
            <a:xfrm>
              <a:off x="7768764" y="3919769"/>
              <a:ext cx="605544" cy="28967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anchor="ctr">
              <a:spAutoFit/>
            </a:bodyPr>
            <a:lstStyle>
              <a:lvl1pPr>
                <a:defRPr sz="1800">
                  <a:solidFill>
                    <a:srgbClr val="FF6251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>
                <a:defRPr>
                  <a:solidFill>
                    <a:srgbClr val="000000"/>
                  </a:solidFill>
                </a:defRPr>
              </a:pPr>
              <a:r>
                <a:rPr sz="1200" dirty="0">
                  <a:solidFill>
                    <a:schemeClr val="tx1"/>
                  </a:solidFill>
                </a:rPr>
                <a:t>D12</a:t>
              </a:r>
            </a:p>
          </p:txBody>
        </p:sp>
        <p:sp>
          <p:nvSpPr>
            <p:cNvPr id="100" name="Shape 51"/>
            <p:cNvSpPr/>
            <p:nvPr/>
          </p:nvSpPr>
          <p:spPr>
            <a:xfrm>
              <a:off x="8913559" y="3396864"/>
              <a:ext cx="605544" cy="28967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anchor="ctr">
              <a:spAutoFit/>
            </a:bodyPr>
            <a:lstStyle>
              <a:lvl1pPr>
                <a:defRPr sz="1800">
                  <a:solidFill>
                    <a:srgbClr val="FF6251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>
                <a:defRPr>
                  <a:solidFill>
                    <a:srgbClr val="000000"/>
                  </a:solidFill>
                </a:defRPr>
              </a:pPr>
              <a:r>
                <a:rPr sz="1200" dirty="0">
                  <a:solidFill>
                    <a:schemeClr val="tx1"/>
                  </a:solidFill>
                </a:rPr>
                <a:t>D01</a:t>
              </a:r>
            </a:p>
          </p:txBody>
        </p:sp>
      </p:grpSp>
      <p:sp>
        <p:nvSpPr>
          <p:cNvPr id="101" name="Shape 37"/>
          <p:cNvSpPr/>
          <p:nvPr/>
        </p:nvSpPr>
        <p:spPr>
          <a:xfrm>
            <a:off x="874967" y="3628538"/>
            <a:ext cx="1718784" cy="470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l">
              <a:defRPr sz="1800"/>
            </a:pPr>
            <a:r>
              <a:rPr sz="1200" dirty="0">
                <a:solidFill>
                  <a:srgbClr val="728FBC"/>
                </a:solidFill>
                <a:latin typeface="Arial"/>
                <a:ea typeface="Arial"/>
                <a:cs typeface="Arial"/>
                <a:sym typeface="Arial"/>
              </a:rPr>
              <a:t>HER</a:t>
            </a:r>
          </a:p>
          <a:p>
            <a:pPr lvl="0" algn="l">
              <a:defRPr sz="1800"/>
            </a:pPr>
            <a:r>
              <a:rPr sz="1200" dirty="0">
                <a:solidFill>
                  <a:srgbClr val="728FBC"/>
                </a:solidFill>
                <a:latin typeface="Arial"/>
                <a:ea typeface="Arial"/>
                <a:cs typeface="Arial"/>
                <a:sym typeface="Arial"/>
              </a:rPr>
              <a:t>D12: H1, H2, H3, H4</a:t>
            </a:r>
          </a:p>
          <a:p>
            <a:pPr lvl="0" algn="l">
              <a:defRPr sz="1800"/>
            </a:pPr>
            <a:r>
              <a:rPr lang="en-US" sz="1200" dirty="0">
                <a:solidFill>
                  <a:srgbClr val="728FBC"/>
                </a:solidFill>
                <a:latin typeface="Arial"/>
                <a:ea typeface="Arial"/>
                <a:cs typeface="Arial"/>
                <a:sym typeface="Arial"/>
              </a:rPr>
              <a:t>         </a:t>
            </a:r>
            <a:r>
              <a:rPr sz="1200" dirty="0">
                <a:solidFill>
                  <a:srgbClr val="728FBC"/>
                </a:solidFill>
                <a:latin typeface="Arial"/>
                <a:ea typeface="Arial"/>
                <a:cs typeface="Arial"/>
                <a:sym typeface="Arial"/>
              </a:rPr>
              <a:t>V1, V2, V3, V4</a:t>
            </a:r>
          </a:p>
        </p:txBody>
      </p:sp>
      <p:sp>
        <p:nvSpPr>
          <p:cNvPr id="102" name="Shape 38"/>
          <p:cNvSpPr/>
          <p:nvPr/>
        </p:nvSpPr>
        <p:spPr>
          <a:xfrm>
            <a:off x="251520" y="5861388"/>
            <a:ext cx="1701031" cy="470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l">
              <a:defRPr sz="1800"/>
            </a:pPr>
            <a:r>
              <a:rPr sz="1200" dirty="0">
                <a:solidFill>
                  <a:srgbClr val="728FBC"/>
                </a:solidFill>
                <a:latin typeface="Arial"/>
                <a:ea typeface="Arial"/>
                <a:cs typeface="Arial"/>
                <a:sym typeface="Arial"/>
              </a:rPr>
              <a:t>HER</a:t>
            </a:r>
          </a:p>
          <a:p>
            <a:pPr lvl="0" algn="l">
              <a:defRPr sz="1800"/>
            </a:pPr>
            <a:r>
              <a:rPr sz="1200" dirty="0">
                <a:solidFill>
                  <a:srgbClr val="728FBC"/>
                </a:solidFill>
                <a:latin typeface="Arial"/>
                <a:ea typeface="Arial"/>
                <a:cs typeface="Arial"/>
                <a:sym typeface="Arial"/>
              </a:rPr>
              <a:t>D09: H1, H2, H3, H4</a:t>
            </a:r>
          </a:p>
          <a:p>
            <a:pPr lvl="0" algn="l">
              <a:defRPr sz="1800"/>
            </a:pPr>
            <a:r>
              <a:rPr lang="en-US" sz="1200" dirty="0">
                <a:solidFill>
                  <a:srgbClr val="728FBC"/>
                </a:solidFill>
                <a:latin typeface="Arial"/>
                <a:ea typeface="Arial"/>
                <a:cs typeface="Arial"/>
                <a:sym typeface="Arial"/>
              </a:rPr>
              <a:t>         </a:t>
            </a:r>
            <a:r>
              <a:rPr sz="1200" dirty="0">
                <a:solidFill>
                  <a:srgbClr val="728FBC"/>
                </a:solidFill>
                <a:latin typeface="Arial"/>
                <a:ea typeface="Arial"/>
                <a:cs typeface="Arial"/>
                <a:sym typeface="Arial"/>
              </a:rPr>
              <a:t>V1, V2, V3, V4</a:t>
            </a:r>
          </a:p>
        </p:txBody>
      </p:sp>
      <p:sp>
        <p:nvSpPr>
          <p:cNvPr id="103" name="Shape 39"/>
          <p:cNvSpPr/>
          <p:nvPr/>
        </p:nvSpPr>
        <p:spPr>
          <a:xfrm>
            <a:off x="3322475" y="5999760"/>
            <a:ext cx="1056007" cy="313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l">
              <a:defRPr sz="1800"/>
            </a:pPr>
            <a:r>
              <a:rPr sz="1200" dirty="0">
                <a:solidFill>
                  <a:srgbClr val="C82506"/>
                </a:solidFill>
                <a:latin typeface="Arial"/>
                <a:ea typeface="Arial"/>
                <a:cs typeface="Arial"/>
                <a:sym typeface="Arial"/>
              </a:rPr>
              <a:t>LER</a:t>
            </a:r>
          </a:p>
          <a:p>
            <a:pPr lvl="0" algn="l">
              <a:defRPr sz="1800"/>
            </a:pPr>
            <a:r>
              <a:rPr sz="1200" dirty="0">
                <a:solidFill>
                  <a:srgbClr val="C82506"/>
                </a:solidFill>
                <a:latin typeface="Arial"/>
                <a:ea typeface="Arial"/>
                <a:cs typeface="Arial"/>
                <a:sym typeface="Arial"/>
              </a:rPr>
              <a:t>D06: H3, H4</a:t>
            </a:r>
          </a:p>
        </p:txBody>
      </p:sp>
      <p:sp>
        <p:nvSpPr>
          <p:cNvPr id="107" name="Shape 60"/>
          <p:cNvSpPr/>
          <p:nvPr/>
        </p:nvSpPr>
        <p:spPr>
          <a:xfrm>
            <a:off x="5364088" y="3667090"/>
            <a:ext cx="1467890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l">
              <a:defRPr sz="1800"/>
            </a:pPr>
            <a:r>
              <a:rPr sz="1200" dirty="0">
                <a:solidFill>
                  <a:srgbClr val="728FBC"/>
                </a:solidFill>
                <a:latin typeface="Arial"/>
                <a:ea typeface="Arial"/>
                <a:cs typeface="Arial"/>
                <a:sym typeface="Arial"/>
              </a:rPr>
              <a:t>HER</a:t>
            </a:r>
          </a:p>
          <a:p>
            <a:pPr lvl="0" algn="l">
              <a:defRPr sz="1800"/>
            </a:pPr>
            <a:r>
              <a:rPr sz="1200" dirty="0">
                <a:solidFill>
                  <a:srgbClr val="728FBC"/>
                </a:solidFill>
                <a:latin typeface="Arial"/>
                <a:ea typeface="Arial"/>
                <a:cs typeface="Arial"/>
                <a:sym typeface="Arial"/>
              </a:rPr>
              <a:t>D12: H1, H2, H3, </a:t>
            </a:r>
            <a:r>
              <a:rPr sz="1200" dirty="0" smtClean="0">
                <a:solidFill>
                  <a:srgbClr val="728FBC"/>
                </a:solidFill>
                <a:latin typeface="Arial"/>
                <a:ea typeface="Arial"/>
                <a:cs typeface="Arial"/>
                <a:sym typeface="Arial"/>
              </a:rPr>
              <a:t>H4</a:t>
            </a:r>
            <a:endParaRPr lang="en-US" sz="1200" dirty="0" smtClean="0">
              <a:solidFill>
                <a:srgbClr val="728FBC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>
              <a:defRPr sz="1800"/>
            </a:pPr>
            <a:r>
              <a:rPr lang="en-US" sz="1200" dirty="0">
                <a:solidFill>
                  <a:srgbClr val="728FB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smtClean="0">
                <a:solidFill>
                  <a:srgbClr val="728FBC"/>
                </a:solidFill>
                <a:latin typeface="Arial"/>
                <a:ea typeface="Arial"/>
                <a:cs typeface="Arial"/>
                <a:sym typeface="Arial"/>
              </a:rPr>
              <a:t>       </a:t>
            </a:r>
            <a:r>
              <a:rPr sz="1200" dirty="0" smtClean="0">
                <a:solidFill>
                  <a:srgbClr val="728FBC"/>
                </a:solidFill>
                <a:latin typeface="Arial"/>
                <a:ea typeface="Arial"/>
                <a:cs typeface="Arial"/>
                <a:sym typeface="Arial"/>
              </a:rPr>
              <a:t>V1</a:t>
            </a:r>
            <a:r>
              <a:rPr sz="1200" dirty="0">
                <a:solidFill>
                  <a:srgbClr val="728FBC"/>
                </a:solidFill>
                <a:latin typeface="Arial"/>
                <a:ea typeface="Arial"/>
                <a:cs typeface="Arial"/>
                <a:sym typeface="Arial"/>
              </a:rPr>
              <a:t>, V2, V3, V4</a:t>
            </a:r>
          </a:p>
        </p:txBody>
      </p:sp>
      <p:sp>
        <p:nvSpPr>
          <p:cNvPr id="108" name="Shape 61"/>
          <p:cNvSpPr/>
          <p:nvPr/>
        </p:nvSpPr>
        <p:spPr>
          <a:xfrm>
            <a:off x="4853183" y="5755322"/>
            <a:ext cx="1879057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l">
              <a:defRPr sz="1800"/>
            </a:pPr>
            <a:r>
              <a:rPr sz="1200" dirty="0">
                <a:solidFill>
                  <a:srgbClr val="728FBC"/>
                </a:solidFill>
                <a:latin typeface="Arial"/>
                <a:ea typeface="Arial"/>
                <a:cs typeface="Arial"/>
                <a:sym typeface="Arial"/>
              </a:rPr>
              <a:t>HER</a:t>
            </a:r>
          </a:p>
          <a:p>
            <a:pPr lvl="0" algn="l">
              <a:defRPr sz="1800"/>
            </a:pPr>
            <a:r>
              <a:rPr sz="1200" dirty="0">
                <a:solidFill>
                  <a:srgbClr val="728FBC"/>
                </a:solidFill>
                <a:latin typeface="Arial"/>
                <a:ea typeface="Arial"/>
                <a:cs typeface="Arial"/>
                <a:sym typeface="Arial"/>
              </a:rPr>
              <a:t>D09: H1, H2, H3, </a:t>
            </a:r>
            <a:r>
              <a:rPr sz="1200" dirty="0" smtClean="0">
                <a:solidFill>
                  <a:srgbClr val="728FBC"/>
                </a:solidFill>
                <a:latin typeface="Arial"/>
                <a:ea typeface="Arial"/>
                <a:cs typeface="Arial"/>
                <a:sym typeface="Arial"/>
              </a:rPr>
              <a:t>H4</a:t>
            </a:r>
            <a:endParaRPr lang="en-US" sz="1200" dirty="0" smtClean="0">
              <a:solidFill>
                <a:srgbClr val="728FBC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>
              <a:defRPr sz="1800"/>
            </a:pPr>
            <a:r>
              <a:rPr lang="en-US" sz="1200" dirty="0">
                <a:solidFill>
                  <a:srgbClr val="728FB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smtClean="0">
                <a:solidFill>
                  <a:srgbClr val="728FBC"/>
                </a:solidFill>
                <a:latin typeface="Arial"/>
                <a:ea typeface="Arial"/>
                <a:cs typeface="Arial"/>
                <a:sym typeface="Arial"/>
              </a:rPr>
              <a:t>        </a:t>
            </a:r>
            <a:r>
              <a:rPr sz="1200" dirty="0" smtClean="0">
                <a:solidFill>
                  <a:srgbClr val="728FBC"/>
                </a:solidFill>
                <a:latin typeface="Arial"/>
                <a:ea typeface="Arial"/>
                <a:cs typeface="Arial"/>
                <a:sym typeface="Arial"/>
              </a:rPr>
              <a:t>V1</a:t>
            </a:r>
            <a:r>
              <a:rPr sz="1200" dirty="0">
                <a:solidFill>
                  <a:srgbClr val="728FBC"/>
                </a:solidFill>
                <a:latin typeface="Arial"/>
                <a:ea typeface="Arial"/>
                <a:cs typeface="Arial"/>
                <a:sym typeface="Arial"/>
              </a:rPr>
              <a:t>, V2, V3, V4</a:t>
            </a:r>
          </a:p>
        </p:txBody>
      </p:sp>
      <p:sp>
        <p:nvSpPr>
          <p:cNvPr id="109" name="Shape 62"/>
          <p:cNvSpPr/>
          <p:nvPr/>
        </p:nvSpPr>
        <p:spPr>
          <a:xfrm>
            <a:off x="7596336" y="6011996"/>
            <a:ext cx="1547664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l">
              <a:defRPr sz="1800"/>
            </a:pPr>
            <a:r>
              <a:rPr sz="1200" dirty="0">
                <a:solidFill>
                  <a:srgbClr val="C82506"/>
                </a:solidFill>
                <a:latin typeface="Arial"/>
                <a:ea typeface="Arial"/>
                <a:cs typeface="Arial"/>
                <a:sym typeface="Arial"/>
              </a:rPr>
              <a:t>LER</a:t>
            </a:r>
          </a:p>
          <a:p>
            <a:pPr lvl="0" algn="l">
              <a:defRPr sz="1800"/>
            </a:pPr>
            <a:r>
              <a:rPr sz="1200" dirty="0">
                <a:solidFill>
                  <a:srgbClr val="C82506"/>
                </a:solidFill>
                <a:latin typeface="Arial"/>
                <a:ea typeface="Arial"/>
                <a:cs typeface="Arial"/>
                <a:sym typeface="Arial"/>
              </a:rPr>
              <a:t>D06: H1, H2, H3, H4</a:t>
            </a:r>
          </a:p>
        </p:txBody>
      </p:sp>
      <p:sp>
        <p:nvSpPr>
          <p:cNvPr id="110" name="Shape 75"/>
          <p:cNvSpPr/>
          <p:nvPr/>
        </p:nvSpPr>
        <p:spPr>
          <a:xfrm>
            <a:off x="8112089" y="2963224"/>
            <a:ext cx="1031911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l">
              <a:defRPr sz="1800"/>
            </a:pPr>
            <a:r>
              <a:rPr sz="1200" dirty="0">
                <a:solidFill>
                  <a:srgbClr val="C82506"/>
                </a:solidFill>
                <a:latin typeface="Arial"/>
                <a:ea typeface="Arial"/>
                <a:cs typeface="Arial"/>
                <a:sym typeface="Arial"/>
              </a:rPr>
              <a:t>LER</a:t>
            </a:r>
          </a:p>
          <a:p>
            <a:pPr lvl="0" algn="l">
              <a:defRPr sz="1800"/>
            </a:pPr>
            <a:r>
              <a:rPr sz="1200" dirty="0">
                <a:solidFill>
                  <a:srgbClr val="C82506"/>
                </a:solidFill>
                <a:latin typeface="Arial"/>
                <a:ea typeface="Arial"/>
                <a:cs typeface="Arial"/>
                <a:sym typeface="Arial"/>
              </a:rPr>
              <a:t>D03: H1, H2</a:t>
            </a:r>
          </a:p>
          <a:p>
            <a:pPr lvl="0" algn="l">
              <a:defRPr sz="1800"/>
            </a:pPr>
            <a:r>
              <a:rPr sz="1200" dirty="0">
                <a:solidFill>
                  <a:srgbClr val="C82506"/>
                </a:solidFill>
                <a:latin typeface="Arial"/>
                <a:ea typeface="Arial"/>
                <a:cs typeface="Arial"/>
                <a:sym typeface="Arial"/>
              </a:rPr>
              <a:t>         V1, V2</a:t>
            </a:r>
          </a:p>
        </p:txBody>
      </p:sp>
      <p:sp>
        <p:nvSpPr>
          <p:cNvPr id="111" name="Shape 76"/>
          <p:cNvSpPr/>
          <p:nvPr/>
        </p:nvSpPr>
        <p:spPr>
          <a:xfrm>
            <a:off x="4992710" y="2420888"/>
            <a:ext cx="1754240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l">
              <a:defRPr sz="1800"/>
            </a:pPr>
            <a:r>
              <a:rPr sz="1200" dirty="0">
                <a:solidFill>
                  <a:srgbClr val="728FBC"/>
                </a:solidFill>
                <a:latin typeface="Arial"/>
                <a:ea typeface="Arial"/>
                <a:cs typeface="Arial"/>
                <a:sym typeface="Arial"/>
              </a:rPr>
              <a:t>HER</a:t>
            </a:r>
          </a:p>
          <a:p>
            <a:pPr lvl="0" algn="l">
              <a:defRPr sz="1800"/>
            </a:pPr>
            <a:r>
              <a:rPr sz="1200" dirty="0">
                <a:solidFill>
                  <a:srgbClr val="728FBC"/>
                </a:solidFill>
                <a:latin typeface="Arial"/>
                <a:ea typeface="Arial"/>
                <a:cs typeface="Arial"/>
                <a:sym typeface="Arial"/>
              </a:rPr>
              <a:t>D01: H1, H2, H3, H4, </a:t>
            </a:r>
            <a:r>
              <a:rPr sz="1200" dirty="0" smtClean="0">
                <a:solidFill>
                  <a:srgbClr val="728FBC"/>
                </a:solidFill>
                <a:latin typeface="Arial"/>
                <a:ea typeface="Arial"/>
                <a:cs typeface="Arial"/>
                <a:sym typeface="Arial"/>
              </a:rPr>
              <a:t>H5</a:t>
            </a:r>
            <a:endParaRPr lang="en-US" sz="1200" dirty="0" smtClean="0">
              <a:solidFill>
                <a:srgbClr val="728FBC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>
              <a:defRPr sz="1800"/>
            </a:pPr>
            <a:r>
              <a:rPr lang="en-US" sz="1200" dirty="0">
                <a:solidFill>
                  <a:srgbClr val="728FB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smtClean="0">
                <a:solidFill>
                  <a:srgbClr val="728FBC"/>
                </a:solidFill>
                <a:latin typeface="Arial"/>
                <a:ea typeface="Arial"/>
                <a:cs typeface="Arial"/>
                <a:sym typeface="Arial"/>
              </a:rPr>
              <a:t>        </a:t>
            </a:r>
            <a:r>
              <a:rPr sz="1200" dirty="0" smtClean="0">
                <a:solidFill>
                  <a:srgbClr val="728FBC"/>
                </a:solidFill>
                <a:latin typeface="Arial"/>
                <a:ea typeface="Arial"/>
                <a:cs typeface="Arial"/>
                <a:sym typeface="Arial"/>
              </a:rPr>
              <a:t>V1</a:t>
            </a:r>
            <a:endParaRPr sz="1200" dirty="0">
              <a:solidFill>
                <a:srgbClr val="728FB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Shape 77"/>
          <p:cNvSpPr/>
          <p:nvPr/>
        </p:nvSpPr>
        <p:spPr>
          <a:xfrm>
            <a:off x="7184530" y="2470431"/>
            <a:ext cx="1627054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l">
              <a:defRPr sz="1800"/>
            </a:pPr>
            <a:r>
              <a:rPr sz="1200" dirty="0">
                <a:solidFill>
                  <a:srgbClr val="C82506"/>
                </a:solidFill>
                <a:latin typeface="Arial"/>
                <a:ea typeface="Arial"/>
                <a:cs typeface="Arial"/>
                <a:sym typeface="Arial"/>
              </a:rPr>
              <a:t>LER</a:t>
            </a:r>
          </a:p>
          <a:p>
            <a:pPr lvl="0" algn="l">
              <a:defRPr sz="1800"/>
            </a:pPr>
            <a:r>
              <a:rPr sz="1200" dirty="0">
                <a:solidFill>
                  <a:srgbClr val="C82506"/>
                </a:solidFill>
                <a:latin typeface="Arial"/>
                <a:ea typeface="Arial"/>
                <a:cs typeface="Arial"/>
                <a:sym typeface="Arial"/>
              </a:rPr>
              <a:t>D02: H1, H2, H3, H4</a:t>
            </a:r>
          </a:p>
          <a:p>
            <a:pPr lvl="0" algn="l">
              <a:defRPr sz="1800"/>
            </a:pPr>
            <a:r>
              <a:rPr sz="1200" dirty="0">
                <a:solidFill>
                  <a:srgbClr val="C82506"/>
                </a:solidFill>
                <a:latin typeface="Arial"/>
                <a:ea typeface="Arial"/>
                <a:cs typeface="Arial"/>
                <a:sym typeface="Arial"/>
              </a:rPr>
              <a:t>         V1</a:t>
            </a:r>
          </a:p>
        </p:txBody>
      </p:sp>
      <p:sp>
        <p:nvSpPr>
          <p:cNvPr id="113" name="Shape 78"/>
          <p:cNvSpPr/>
          <p:nvPr/>
        </p:nvSpPr>
        <p:spPr>
          <a:xfrm>
            <a:off x="5344700" y="2439653"/>
            <a:ext cx="1506666" cy="169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240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00" dirty="0"/>
              <a:t>(not fixed yet for HER)</a:t>
            </a:r>
          </a:p>
        </p:txBody>
      </p:sp>
      <p:sp>
        <p:nvSpPr>
          <p:cNvPr id="7" name="角丸四角形 6"/>
          <p:cNvSpPr/>
          <p:nvPr/>
        </p:nvSpPr>
        <p:spPr>
          <a:xfrm>
            <a:off x="32018" y="2420888"/>
            <a:ext cx="4395966" cy="3945174"/>
          </a:xfrm>
          <a:prstGeom prst="roundRect">
            <a:avLst>
              <a:gd name="adj" fmla="val 5955"/>
            </a:avLst>
          </a:prstGeom>
          <a:noFill/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4" name="テキスト ボックス 113"/>
          <p:cNvSpPr txBox="1"/>
          <p:nvPr/>
        </p:nvSpPr>
        <p:spPr>
          <a:xfrm>
            <a:off x="279212" y="2285765"/>
            <a:ext cx="82282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smtClean="0">
                <a:solidFill>
                  <a:schemeClr val="accent6">
                    <a:lumMod val="75000"/>
                  </a:schemeClr>
                </a:solidFill>
              </a:rPr>
              <a:t>Phase-I</a:t>
            </a:r>
            <a:endParaRPr kumimoji="1" lang="ja-JP" altLang="en-US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5" name="コンテンツ プレースホルダ 43"/>
          <p:cNvSpPr>
            <a:spLocks noGrp="1"/>
          </p:cNvSpPr>
          <p:nvPr>
            <p:ph idx="1"/>
          </p:nvPr>
        </p:nvSpPr>
        <p:spPr>
          <a:xfrm>
            <a:off x="184172" y="1021378"/>
            <a:ext cx="8775655" cy="1255494"/>
          </a:xfrm>
        </p:spPr>
        <p:txBody>
          <a:bodyPr>
            <a:normAutofit fontScale="92500" lnSpcReduction="20000"/>
          </a:bodyPr>
          <a:lstStyle/>
          <a:p>
            <a:r>
              <a:rPr lang="en-US" altLang="ja-JP" sz="2400" dirty="0" smtClean="0">
                <a:solidFill>
                  <a:srgbClr val="002060"/>
                </a:solidFill>
              </a:rPr>
              <a:t>Plan and Location</a:t>
            </a:r>
          </a:p>
          <a:p>
            <a:pPr lvl="1"/>
            <a:r>
              <a:rPr lang="en-US" altLang="ja-JP" sz="2000" dirty="0" smtClean="0"/>
              <a:t>Phase-I : 2 new models (horizontal type) for LER. (Conventional collimators are reused in HER.) </a:t>
            </a:r>
            <a:endParaRPr lang="en-US" altLang="ja-JP" sz="2000" dirty="0"/>
          </a:p>
          <a:p>
            <a:pPr lvl="1"/>
            <a:r>
              <a:rPr lang="en-US" altLang="ja-JP" sz="2000" dirty="0" smtClean="0"/>
              <a:t>Phase-II : More 11 new models for LER, and 6 for HER. (not fixed yet for HER)</a:t>
            </a:r>
            <a:endParaRPr lang="en-US" altLang="ja-JP" sz="2000" dirty="0"/>
          </a:p>
        </p:txBody>
      </p:sp>
      <p:sp>
        <p:nvSpPr>
          <p:cNvPr id="116" name="角丸四角形 115"/>
          <p:cNvSpPr/>
          <p:nvPr/>
        </p:nvSpPr>
        <p:spPr>
          <a:xfrm>
            <a:off x="4666907" y="2420888"/>
            <a:ext cx="4441598" cy="3974270"/>
          </a:xfrm>
          <a:prstGeom prst="roundRect">
            <a:avLst>
              <a:gd name="adj" fmla="val 5955"/>
            </a:avLst>
          </a:prstGeom>
          <a:noFill/>
          <a:ln w="28575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7" name="テキスト ボックス 116"/>
          <p:cNvSpPr txBox="1"/>
          <p:nvPr/>
        </p:nvSpPr>
        <p:spPr>
          <a:xfrm>
            <a:off x="8050201" y="2285765"/>
            <a:ext cx="79306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smtClean="0">
                <a:solidFill>
                  <a:schemeClr val="accent5">
                    <a:lumMod val="50000"/>
                  </a:schemeClr>
                </a:solidFill>
              </a:rPr>
              <a:t>Phase-II</a:t>
            </a:r>
            <a:endParaRPr kumimoji="1" lang="ja-JP" altLang="en-US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2" name="円/楕円 121"/>
          <p:cNvSpPr/>
          <p:nvPr/>
        </p:nvSpPr>
        <p:spPr>
          <a:xfrm>
            <a:off x="5989808" y="2833769"/>
            <a:ext cx="742703" cy="213126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3" name="円/楕円 122"/>
          <p:cNvSpPr/>
          <p:nvPr/>
        </p:nvSpPr>
        <p:spPr>
          <a:xfrm>
            <a:off x="6835154" y="2833768"/>
            <a:ext cx="742703" cy="1906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4" name="円/楕円 123"/>
          <p:cNvSpPr/>
          <p:nvPr/>
        </p:nvSpPr>
        <p:spPr>
          <a:xfrm rot="2091716">
            <a:off x="7523241" y="3073989"/>
            <a:ext cx="742703" cy="2306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5" name="円/楕円 124"/>
          <p:cNvSpPr/>
          <p:nvPr/>
        </p:nvSpPr>
        <p:spPr>
          <a:xfrm rot="20019031">
            <a:off x="7362691" y="5926832"/>
            <a:ext cx="416556" cy="1640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6" name="円/楕円 125"/>
          <p:cNvSpPr/>
          <p:nvPr/>
        </p:nvSpPr>
        <p:spPr>
          <a:xfrm rot="19389336">
            <a:off x="3143354" y="5733377"/>
            <a:ext cx="497919" cy="1682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7" name="テキスト ボックス 126"/>
          <p:cNvSpPr txBox="1"/>
          <p:nvPr/>
        </p:nvSpPr>
        <p:spPr>
          <a:xfrm>
            <a:off x="3537226" y="5598800"/>
            <a:ext cx="626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FF0000"/>
                </a:solidFill>
              </a:rPr>
              <a:t>New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128" name="テキスト ボックス 127"/>
          <p:cNvSpPr txBox="1"/>
          <p:nvPr/>
        </p:nvSpPr>
        <p:spPr>
          <a:xfrm>
            <a:off x="7234235" y="5642246"/>
            <a:ext cx="626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FF0000"/>
                </a:solidFill>
              </a:rPr>
              <a:t>New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129" name="テキスト ボックス 128"/>
          <p:cNvSpPr txBox="1"/>
          <p:nvPr/>
        </p:nvSpPr>
        <p:spPr>
          <a:xfrm>
            <a:off x="7034678" y="3350413"/>
            <a:ext cx="626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FF0000"/>
                </a:solidFill>
              </a:rPr>
              <a:t>New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cxnSp>
        <p:nvCxnSpPr>
          <p:cNvPr id="131" name="直線コネクタ 130"/>
          <p:cNvCxnSpPr/>
          <p:nvPr/>
        </p:nvCxnSpPr>
        <p:spPr>
          <a:xfrm>
            <a:off x="6588224" y="3024429"/>
            <a:ext cx="596306" cy="38561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直線コネクタ 131"/>
          <p:cNvCxnSpPr>
            <a:stCxn id="123" idx="4"/>
          </p:cNvCxnSpPr>
          <p:nvPr/>
        </p:nvCxnSpPr>
        <p:spPr>
          <a:xfrm flipH="1">
            <a:off x="7206505" y="3024429"/>
            <a:ext cx="1" cy="37269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直線コネクタ 134"/>
          <p:cNvCxnSpPr/>
          <p:nvPr/>
        </p:nvCxnSpPr>
        <p:spPr>
          <a:xfrm flipH="1">
            <a:off x="7234235" y="3249433"/>
            <a:ext cx="506117" cy="16061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612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6235" r="5815" b="8027"/>
          <a:stretch/>
        </p:blipFill>
        <p:spPr bwMode="auto">
          <a:xfrm>
            <a:off x="468851" y="4494742"/>
            <a:ext cx="3959133" cy="2037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C:\Users\shibata\works_hp3\14KEKB_Review\collimator03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227" y="1628800"/>
            <a:ext cx="2955532" cy="2177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テキスト ボックス 42"/>
          <p:cNvSpPr txBox="1"/>
          <p:nvPr/>
        </p:nvSpPr>
        <p:spPr>
          <a:xfrm>
            <a:off x="4971071" y="2170811"/>
            <a:ext cx="78665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 smtClean="0">
                <a:solidFill>
                  <a:srgbClr val="C00000"/>
                </a:solidFill>
              </a:rPr>
              <a:t>Tungsten</a:t>
            </a:r>
          </a:p>
          <a:p>
            <a:pPr algn="ctr"/>
            <a:r>
              <a:rPr kumimoji="1" lang="en-US" altLang="ja-JP" sz="1100" dirty="0" smtClean="0">
                <a:solidFill>
                  <a:srgbClr val="C00000"/>
                </a:solidFill>
              </a:rPr>
              <a:t>on tip</a:t>
            </a:r>
            <a:endParaRPr kumimoji="1" lang="ja-JP" altLang="en-US" sz="1100" dirty="0">
              <a:solidFill>
                <a:srgbClr val="C00000"/>
              </a:solidFill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4932040" y="2813749"/>
            <a:ext cx="825681" cy="3877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00" dirty="0" smtClean="0">
                <a:solidFill>
                  <a:srgbClr val="C00000"/>
                </a:solidFill>
              </a:rPr>
              <a:t>Tapered beam pipe</a:t>
            </a:r>
            <a:endParaRPr kumimoji="1" lang="en-US" altLang="ja-JP" sz="1100" dirty="0" smtClean="0">
              <a:solidFill>
                <a:srgbClr val="C00000"/>
              </a:solidFill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8494025" y="3058372"/>
            <a:ext cx="680209" cy="2236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00" dirty="0">
                <a:solidFill>
                  <a:srgbClr val="C00000"/>
                </a:solidFill>
              </a:rPr>
              <a:t>B</a:t>
            </a:r>
            <a:r>
              <a:rPr lang="en-US" altLang="ja-JP" sz="1100" dirty="0" smtClean="0">
                <a:solidFill>
                  <a:srgbClr val="C00000"/>
                </a:solidFill>
              </a:rPr>
              <a:t>ellows</a:t>
            </a:r>
            <a:endParaRPr kumimoji="1" lang="en-US" altLang="ja-JP" sz="1100" dirty="0" smtClean="0">
              <a:solidFill>
                <a:srgbClr val="C00000"/>
              </a:solidFill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8494025" y="2489961"/>
            <a:ext cx="680209" cy="3684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00" dirty="0" smtClean="0">
                <a:solidFill>
                  <a:srgbClr val="C00000"/>
                </a:solidFill>
              </a:rPr>
              <a:t>Cooling channel</a:t>
            </a:r>
            <a:endParaRPr kumimoji="1" lang="en-US" altLang="ja-JP" sz="1100" dirty="0" smtClean="0">
              <a:solidFill>
                <a:srgbClr val="C00000"/>
              </a:solidFill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8461888" y="1891706"/>
            <a:ext cx="680209" cy="3684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00" dirty="0" smtClean="0">
                <a:solidFill>
                  <a:srgbClr val="C00000"/>
                </a:solidFill>
              </a:rPr>
              <a:t>Ramp </a:t>
            </a:r>
            <a:r>
              <a:rPr lang="en-US" altLang="ja-JP" sz="1100" dirty="0" smtClean="0">
                <a:solidFill>
                  <a:srgbClr val="C00000"/>
                </a:solidFill>
                <a:sym typeface="Symbol"/>
              </a:rPr>
              <a:t>12</a:t>
            </a:r>
            <a:endParaRPr kumimoji="1" lang="en-US" altLang="ja-JP" sz="1100" dirty="0" smtClean="0">
              <a:solidFill>
                <a:srgbClr val="C00000"/>
              </a:solidFill>
            </a:endParaRPr>
          </a:p>
        </p:txBody>
      </p:sp>
      <p:pic>
        <p:nvPicPr>
          <p:cNvPr id="1026" name="Picture 2" descr="C:\Users\shibata\works_hp3\14KEKB_Review\collimator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845786"/>
            <a:ext cx="3942312" cy="261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正方形/長方形 37"/>
          <p:cNvSpPr/>
          <p:nvPr/>
        </p:nvSpPr>
        <p:spPr>
          <a:xfrm>
            <a:off x="0" y="6434514"/>
            <a:ext cx="9144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9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18" y="6455897"/>
            <a:ext cx="702056" cy="402103"/>
          </a:xfrm>
          <a:prstGeom prst="rect">
            <a:avLst/>
          </a:prstGeom>
          <a:noFill/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99592" y="6478724"/>
            <a:ext cx="2133600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2015/2/23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2663788" y="6464094"/>
            <a:ext cx="3816424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The 20th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03263" y="6486039"/>
            <a:ext cx="2133600" cy="365125"/>
          </a:xfrm>
        </p:spPr>
        <p:txBody>
          <a:bodyPr/>
          <a:lstStyle/>
          <a:p>
            <a:fld id="{31A2536D-92D0-4A14-99CE-6CBB0ED64566}" type="slidenum">
              <a:rPr kumimoji="1" lang="ja-JP" altLang="en-US" smtClean="0">
                <a:solidFill>
                  <a:srgbClr val="FFFF00"/>
                </a:solidFill>
              </a:rPr>
              <a:pPr/>
              <a:t>29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40" name="Picture 3" descr="C:\Users\shibata\works_hp3\14KEKB_Review\背景材料\title_background02.t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09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タイトル 1"/>
          <p:cNvSpPr txBox="1">
            <a:spLocks/>
          </p:cNvSpPr>
          <p:nvPr/>
        </p:nvSpPr>
        <p:spPr>
          <a:xfrm>
            <a:off x="162168" y="29122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b="1" dirty="0" smtClean="0">
                <a:solidFill>
                  <a:srgbClr val="FFC000"/>
                </a:solidFill>
              </a:rPr>
              <a:t>Collimator 2</a:t>
            </a:r>
            <a:endParaRPr lang="ja-JP" altLang="en-US" b="1" dirty="0">
              <a:solidFill>
                <a:srgbClr val="FFC000"/>
              </a:solidFill>
            </a:endParaRPr>
          </a:p>
        </p:txBody>
      </p:sp>
      <p:sp>
        <p:nvSpPr>
          <p:cNvPr id="10" name="コンテンツ プレースホルダ 43"/>
          <p:cNvSpPr>
            <a:spLocks noGrp="1"/>
          </p:cNvSpPr>
          <p:nvPr>
            <p:ph idx="1"/>
          </p:nvPr>
        </p:nvSpPr>
        <p:spPr>
          <a:xfrm>
            <a:off x="62774" y="980727"/>
            <a:ext cx="9081225" cy="1472423"/>
          </a:xfrm>
        </p:spPr>
        <p:txBody>
          <a:bodyPr>
            <a:noAutofit/>
          </a:bodyPr>
          <a:lstStyle/>
          <a:p>
            <a:r>
              <a:rPr lang="en-US" altLang="ja-JP" sz="1800" dirty="0" smtClean="0">
                <a:solidFill>
                  <a:srgbClr val="002060"/>
                </a:solidFill>
              </a:rPr>
              <a:t>New collimators for Phase-I</a:t>
            </a:r>
          </a:p>
          <a:p>
            <a:pPr lvl="1"/>
            <a:r>
              <a:rPr lang="en-US" altLang="ja-JP" sz="1600" dirty="0" smtClean="0"/>
              <a:t>Production of two horizontal collimators (D06H3, H4) was finished.</a:t>
            </a:r>
          </a:p>
          <a:p>
            <a:pPr lvl="2"/>
            <a:r>
              <a:rPr lang="en-US" altLang="ja-JP" sz="1200" dirty="0" smtClean="0"/>
              <a:t>They will be installed on early next fiscal year. </a:t>
            </a:r>
          </a:p>
          <a:p>
            <a:pPr lvl="1"/>
            <a:endParaRPr lang="en-US" altLang="ja-JP" sz="1600" dirty="0" smtClean="0"/>
          </a:p>
        </p:txBody>
      </p:sp>
      <p:sp>
        <p:nvSpPr>
          <p:cNvPr id="29" name="コンテンツ プレースホルダ 43"/>
          <p:cNvSpPr txBox="1">
            <a:spLocks/>
          </p:cNvSpPr>
          <p:nvPr/>
        </p:nvSpPr>
        <p:spPr>
          <a:xfrm>
            <a:off x="35495" y="1772816"/>
            <a:ext cx="5328901" cy="3095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altLang="ja-JP" sz="1600" dirty="0"/>
              <a:t>Sliver plated INCONEL for the RF fingers and rhodium plated stainless steel for the contact surface </a:t>
            </a:r>
            <a:r>
              <a:rPr lang="en-US" altLang="ja-JP" sz="1600" dirty="0" smtClean="0"/>
              <a:t>were adopted</a:t>
            </a:r>
            <a:r>
              <a:rPr lang="en-US" altLang="ja-JP" sz="1600" dirty="0"/>
              <a:t>. </a:t>
            </a:r>
            <a:r>
              <a:rPr lang="en-US" altLang="ja-JP" sz="1100" dirty="0">
                <a:solidFill>
                  <a:srgbClr val="FF0000"/>
                </a:solidFill>
              </a:rPr>
              <a:t>(pointed out in last KEKB Review</a:t>
            </a:r>
            <a:r>
              <a:rPr lang="en-US" altLang="ja-JP" sz="1100" dirty="0" smtClean="0">
                <a:solidFill>
                  <a:srgbClr val="FF0000"/>
                </a:solidFill>
              </a:rPr>
              <a:t>)</a:t>
            </a:r>
            <a:endParaRPr lang="en-US" altLang="ja-JP" sz="1600" dirty="0" smtClean="0"/>
          </a:p>
          <a:p>
            <a:pPr lvl="1"/>
            <a:r>
              <a:rPr lang="en-US" altLang="ja-JP" sz="1600" dirty="0" smtClean="0"/>
              <a:t>Position of jaws is measured directly by displacement sensor.</a:t>
            </a:r>
            <a:r>
              <a:rPr lang="en-US" altLang="ja-JP" sz="1600" dirty="0" smtClean="0">
                <a:solidFill>
                  <a:srgbClr val="FF0000"/>
                </a:solidFill>
              </a:rPr>
              <a:t> </a:t>
            </a:r>
            <a:r>
              <a:rPr lang="en-US" altLang="ja-JP" sz="1050" dirty="0" smtClean="0">
                <a:solidFill>
                  <a:srgbClr val="FF0000"/>
                </a:solidFill>
              </a:rPr>
              <a:t>(pointed out in last KEKB Review)</a:t>
            </a:r>
            <a:endParaRPr lang="en-US" altLang="ja-JP" sz="1600" dirty="0" smtClean="0"/>
          </a:p>
          <a:p>
            <a:pPr lvl="1"/>
            <a:r>
              <a:rPr lang="en-US" altLang="ja-JP" sz="1600" dirty="0"/>
              <a:t>L</a:t>
            </a:r>
            <a:r>
              <a:rPr lang="en-US" altLang="ja-JP" sz="1600" dirty="0" smtClean="0"/>
              <a:t>ongitudinal length of the tip is 10 mm (&gt;2 RL).</a:t>
            </a:r>
          </a:p>
          <a:p>
            <a:pPr lvl="1"/>
            <a:r>
              <a:rPr lang="en-US" altLang="ja-JP" sz="1600" dirty="0" smtClean="0"/>
              <a:t>HOM absorber in the cavity is not considered yet.</a:t>
            </a:r>
            <a:r>
              <a:rPr lang="en-US" altLang="ja-JP" sz="1600" dirty="0">
                <a:solidFill>
                  <a:srgbClr val="FF0000"/>
                </a:solidFill>
              </a:rPr>
              <a:t> </a:t>
            </a:r>
            <a:r>
              <a:rPr lang="en-US" altLang="ja-JP" sz="1050" dirty="0">
                <a:solidFill>
                  <a:srgbClr val="FF0000"/>
                </a:solidFill>
              </a:rPr>
              <a:t>(pointed out in last KEKB Review</a:t>
            </a:r>
            <a:r>
              <a:rPr lang="en-US" altLang="ja-JP" sz="1050" dirty="0" smtClean="0">
                <a:solidFill>
                  <a:srgbClr val="FF0000"/>
                </a:solidFill>
              </a:rPr>
              <a:t>)</a:t>
            </a:r>
            <a:endParaRPr lang="en-US" altLang="ja-JP" sz="1400" dirty="0" smtClean="0">
              <a:solidFill>
                <a:srgbClr val="FF0000"/>
              </a:solidFill>
            </a:endParaRPr>
          </a:p>
          <a:p>
            <a:pPr lvl="2"/>
            <a:r>
              <a:rPr lang="en-US" altLang="ja-JP" sz="1200" dirty="0" smtClean="0"/>
              <a:t>R&amp;D of HOM absorber chamber is now in progress.</a:t>
            </a:r>
          </a:p>
          <a:p>
            <a:pPr lvl="2"/>
            <a:r>
              <a:rPr lang="en-US" altLang="ja-JP" sz="1200" dirty="0" smtClean="0"/>
              <a:t>Same technique may be applied to the collimator.</a:t>
            </a:r>
          </a:p>
          <a:p>
            <a:pPr lvl="1"/>
            <a:endParaRPr lang="en-US" altLang="ja-JP" sz="1600" dirty="0" smtClean="0"/>
          </a:p>
          <a:p>
            <a:pPr lvl="1"/>
            <a:endParaRPr lang="en-US" altLang="ja-JP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03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307" y="908720"/>
            <a:ext cx="3769189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543" y="3517058"/>
            <a:ext cx="3957457" cy="2941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正方形/長方形 37"/>
          <p:cNvSpPr/>
          <p:nvPr/>
        </p:nvSpPr>
        <p:spPr>
          <a:xfrm>
            <a:off x="0" y="6434514"/>
            <a:ext cx="9144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9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18" y="6455897"/>
            <a:ext cx="702056" cy="402103"/>
          </a:xfrm>
          <a:prstGeom prst="rect">
            <a:avLst/>
          </a:prstGeom>
          <a:noFill/>
        </p:spPr>
      </p:pic>
      <p:sp>
        <p:nvSpPr>
          <p:cNvPr id="44" name="コンテンツ プレースホルダ 43"/>
          <p:cNvSpPr>
            <a:spLocks noGrp="1"/>
          </p:cNvSpPr>
          <p:nvPr>
            <p:ph idx="1"/>
          </p:nvPr>
        </p:nvSpPr>
        <p:spPr>
          <a:xfrm>
            <a:off x="184172" y="1052736"/>
            <a:ext cx="5539956" cy="5381778"/>
          </a:xfrm>
        </p:spPr>
        <p:txBody>
          <a:bodyPr>
            <a:normAutofit fontScale="85000" lnSpcReduction="20000"/>
          </a:bodyPr>
          <a:lstStyle/>
          <a:p>
            <a:r>
              <a:rPr lang="en-US" altLang="ja-JP" sz="2400" dirty="0" smtClean="0">
                <a:solidFill>
                  <a:srgbClr val="002060"/>
                </a:solidFill>
              </a:rPr>
              <a:t>Outline of upgrade of MR (except IR and Damping Ring)</a:t>
            </a:r>
            <a:endParaRPr lang="en-US" altLang="ja-JP" sz="2400" dirty="0">
              <a:solidFill>
                <a:srgbClr val="002060"/>
              </a:solidFill>
            </a:endParaRPr>
          </a:p>
          <a:p>
            <a:pPr lvl="1"/>
            <a:r>
              <a:rPr lang="en-US" altLang="ja-JP" sz="2000" dirty="0" smtClean="0">
                <a:solidFill>
                  <a:schemeClr val="accent6">
                    <a:lumMod val="75000"/>
                  </a:schemeClr>
                </a:solidFill>
              </a:rPr>
              <a:t>LER </a:t>
            </a:r>
            <a:r>
              <a:rPr lang="en-US" altLang="ja-JP" sz="2000" dirty="0" smtClean="0"/>
              <a:t>: Most of beam pipes and components are replaced with new ones.</a:t>
            </a:r>
          </a:p>
          <a:p>
            <a:pPr lvl="2"/>
            <a:r>
              <a:rPr lang="en-US" altLang="ja-JP" sz="1600" dirty="0" smtClean="0"/>
              <a:t>Replacement rate : 93 % (2610 m / 2800 m)</a:t>
            </a:r>
          </a:p>
          <a:p>
            <a:pPr lvl="2"/>
            <a:r>
              <a:rPr lang="en-US" altLang="ja-JP" sz="1600" dirty="0" smtClean="0"/>
              <a:t>New </a:t>
            </a:r>
            <a:r>
              <a:rPr lang="en-US" altLang="ja-JP" sz="1600" dirty="0"/>
              <a:t>2</a:t>
            </a:r>
            <a:r>
              <a:rPr lang="en-US" altLang="ja-JP" sz="1600" dirty="0" smtClean="0"/>
              <a:t> horizontal collimators (for Phase-I operation)</a:t>
            </a:r>
          </a:p>
          <a:p>
            <a:pPr lvl="2"/>
            <a:r>
              <a:rPr lang="en-US" altLang="ja-JP" sz="1600" dirty="0" smtClean="0"/>
              <a:t>Countermeasures against electron cloud (clearing electrode, groove surface, </a:t>
            </a:r>
            <a:r>
              <a:rPr lang="en-US" altLang="ja-JP" sz="1600" dirty="0" err="1" smtClean="0"/>
              <a:t>TiN</a:t>
            </a:r>
            <a:r>
              <a:rPr lang="en-US" altLang="ja-JP" sz="1600" dirty="0" smtClean="0"/>
              <a:t> coating and solenoid field.)</a:t>
            </a:r>
          </a:p>
          <a:p>
            <a:pPr lvl="1"/>
            <a:r>
              <a:rPr lang="en-US" altLang="ja-JP" sz="2000" dirty="0" smtClean="0">
                <a:solidFill>
                  <a:srgbClr val="0070C0"/>
                </a:solidFill>
              </a:rPr>
              <a:t>HER</a:t>
            </a:r>
            <a:r>
              <a:rPr lang="en-US" altLang="ja-JP" sz="2000" dirty="0" smtClean="0"/>
              <a:t> : Most of beam pipes and components are reused. </a:t>
            </a:r>
          </a:p>
          <a:p>
            <a:pPr lvl="2"/>
            <a:r>
              <a:rPr lang="en-US" altLang="ja-JP" sz="1600" dirty="0" smtClean="0"/>
              <a:t>Only local chromaticity correction, wiggler sections and etc. are replaced with new ones.</a:t>
            </a:r>
          </a:p>
          <a:p>
            <a:pPr lvl="2"/>
            <a:r>
              <a:rPr lang="en-US" altLang="ja-JP" sz="1600" dirty="0" smtClean="0"/>
              <a:t>Replacement rate : 18 % (500 m/2800 m)</a:t>
            </a:r>
          </a:p>
          <a:p>
            <a:pPr lvl="1"/>
            <a:r>
              <a:rPr lang="en-US" altLang="ja-JP" sz="2000" dirty="0" smtClean="0"/>
              <a:t>Design of control and monitoring system follows that of the KEKB.</a:t>
            </a:r>
          </a:p>
          <a:p>
            <a:pPr lvl="2"/>
            <a:r>
              <a:rPr lang="en-US" altLang="ja-JP" sz="1600" dirty="0"/>
              <a:t>Most  of control devices are reused</a:t>
            </a:r>
            <a:r>
              <a:rPr lang="en-US" altLang="ja-JP" sz="1600" dirty="0" smtClean="0"/>
              <a:t>.</a:t>
            </a:r>
          </a:p>
          <a:p>
            <a:pPr lvl="2"/>
            <a:endParaRPr lang="en-US" altLang="ja-JP" sz="1600" dirty="0" smtClean="0"/>
          </a:p>
          <a:p>
            <a:r>
              <a:rPr lang="en-US" altLang="ja-JP" sz="2400" dirty="0" smtClean="0">
                <a:solidFill>
                  <a:srgbClr val="002060"/>
                </a:solidFill>
              </a:rPr>
              <a:t>Pre-installation and installation works, fabrication of collimators, test of </a:t>
            </a:r>
            <a:r>
              <a:rPr lang="en-US" altLang="ja-JP" sz="2400" dirty="0">
                <a:solidFill>
                  <a:srgbClr val="002060"/>
                </a:solidFill>
              </a:rPr>
              <a:t>control system </a:t>
            </a:r>
            <a:r>
              <a:rPr lang="en-US" altLang="ja-JP" sz="2400" dirty="0" smtClean="0">
                <a:solidFill>
                  <a:srgbClr val="002060"/>
                </a:solidFill>
              </a:rPr>
              <a:t>were done in this past year.</a:t>
            </a:r>
            <a:r>
              <a:rPr lang="en-US" altLang="ja-JP" sz="2400" dirty="0" smtClean="0"/>
              <a:t> </a:t>
            </a:r>
          </a:p>
          <a:p>
            <a:endParaRPr lang="en-US" altLang="ja-JP" sz="1400" dirty="0" smtClean="0"/>
          </a:p>
          <a:p>
            <a:r>
              <a:rPr lang="en-US" altLang="ja-JP" sz="2400" dirty="0" smtClean="0">
                <a:solidFill>
                  <a:srgbClr val="002060"/>
                </a:solidFill>
              </a:rPr>
              <a:t>DR : Fabrication and </a:t>
            </a:r>
            <a:r>
              <a:rPr lang="en-US" altLang="ja-JP" sz="2400" dirty="0" err="1" smtClean="0">
                <a:solidFill>
                  <a:srgbClr val="002060"/>
                </a:solidFill>
              </a:rPr>
              <a:t>TiN</a:t>
            </a:r>
            <a:r>
              <a:rPr lang="en-US" altLang="ja-JP" sz="2400" dirty="0" smtClean="0">
                <a:solidFill>
                  <a:srgbClr val="002060"/>
                </a:solidFill>
              </a:rPr>
              <a:t> coating of beam pipes are now in progress.</a:t>
            </a:r>
            <a:endParaRPr lang="en-US" altLang="ja-JP" sz="2400" dirty="0">
              <a:solidFill>
                <a:srgbClr val="002060"/>
              </a:solidFill>
            </a:endParaRP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99592" y="6478724"/>
            <a:ext cx="2133600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2015/2/23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2663788" y="6464094"/>
            <a:ext cx="3816424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The 20th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03263" y="6486039"/>
            <a:ext cx="2133600" cy="365125"/>
          </a:xfrm>
        </p:spPr>
        <p:txBody>
          <a:bodyPr/>
          <a:lstStyle/>
          <a:p>
            <a:fld id="{31A2536D-92D0-4A14-99CE-6CBB0ED64566}" type="slidenum">
              <a:rPr kumimoji="1" lang="ja-JP" altLang="en-US" smtClean="0">
                <a:solidFill>
                  <a:srgbClr val="FFFF00"/>
                </a:solidFill>
              </a:rPr>
              <a:pPr/>
              <a:t>3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40" name="Picture 3" descr="C:\Users\shibata\works_hp3\14KEKB_Review\背景材料\title_background02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09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タイトル 1"/>
          <p:cNvSpPr txBox="1">
            <a:spLocks/>
          </p:cNvSpPr>
          <p:nvPr/>
        </p:nvSpPr>
        <p:spPr>
          <a:xfrm>
            <a:off x="162168" y="29122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b="1" dirty="0" smtClean="0">
                <a:solidFill>
                  <a:srgbClr val="FFC000"/>
                </a:solidFill>
              </a:rPr>
              <a:t>Introduction</a:t>
            </a:r>
            <a:endParaRPr lang="ja-JP" altLang="en-US" b="1" dirty="0">
              <a:solidFill>
                <a:srgbClr val="FFC000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456831" y="980728"/>
            <a:ext cx="948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accent6">
                    <a:lumMod val="75000"/>
                  </a:schemeClr>
                </a:solidFill>
              </a:rPr>
              <a:t>LER</a:t>
            </a:r>
            <a:endParaRPr kumimoji="1" lang="ja-JP" altLang="en-US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5580112" y="3517058"/>
            <a:ext cx="948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rgbClr val="0070C0"/>
                </a:solidFill>
              </a:rPr>
              <a:t>H</a:t>
            </a:r>
            <a:r>
              <a:rPr kumimoji="1" lang="en-US" altLang="ja-JP" sz="2000" dirty="0" smtClean="0">
                <a:solidFill>
                  <a:srgbClr val="0070C0"/>
                </a:solidFill>
              </a:rPr>
              <a:t>ER</a:t>
            </a:r>
            <a:endParaRPr kumimoji="1" lang="ja-JP" altLang="en-US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32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正方形/長方形 37"/>
          <p:cNvSpPr/>
          <p:nvPr/>
        </p:nvSpPr>
        <p:spPr>
          <a:xfrm>
            <a:off x="0" y="6434514"/>
            <a:ext cx="9144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9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18" y="6455897"/>
            <a:ext cx="702056" cy="402103"/>
          </a:xfrm>
          <a:prstGeom prst="rect">
            <a:avLst/>
          </a:prstGeom>
          <a:noFill/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99592" y="6478724"/>
            <a:ext cx="2133600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2015/2/23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2663788" y="6464094"/>
            <a:ext cx="3816424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The 20th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03263" y="6486039"/>
            <a:ext cx="2133600" cy="365125"/>
          </a:xfrm>
        </p:spPr>
        <p:txBody>
          <a:bodyPr/>
          <a:lstStyle/>
          <a:p>
            <a:fld id="{31A2536D-92D0-4A14-99CE-6CBB0ED64566}" type="slidenum">
              <a:rPr kumimoji="1" lang="ja-JP" altLang="en-US" smtClean="0">
                <a:solidFill>
                  <a:srgbClr val="FFFF00"/>
                </a:solidFill>
              </a:rPr>
              <a:pPr/>
              <a:t>30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40" name="Picture 3" descr="C:\Users\shibata\works_hp3\14KEKB_Review\背景材料\title_background02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09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タイトル 1"/>
          <p:cNvSpPr txBox="1">
            <a:spLocks/>
          </p:cNvSpPr>
          <p:nvPr/>
        </p:nvSpPr>
        <p:spPr>
          <a:xfrm>
            <a:off x="162168" y="29122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b="1" dirty="0" smtClean="0">
                <a:solidFill>
                  <a:srgbClr val="FFC000"/>
                </a:solidFill>
              </a:rPr>
              <a:t>Collimator 3</a:t>
            </a:r>
            <a:endParaRPr lang="ja-JP" altLang="en-US" b="1" dirty="0">
              <a:solidFill>
                <a:srgbClr val="FFC000"/>
              </a:solidFill>
            </a:endParaRPr>
          </a:p>
        </p:txBody>
      </p:sp>
      <p:sp>
        <p:nvSpPr>
          <p:cNvPr id="10" name="コンテンツ プレースホルダ 43"/>
          <p:cNvSpPr>
            <a:spLocks noGrp="1"/>
          </p:cNvSpPr>
          <p:nvPr>
            <p:ph idx="1"/>
          </p:nvPr>
        </p:nvSpPr>
        <p:spPr>
          <a:xfrm>
            <a:off x="62322" y="1108430"/>
            <a:ext cx="8884822" cy="2019881"/>
          </a:xfrm>
        </p:spPr>
        <p:txBody>
          <a:bodyPr>
            <a:normAutofit/>
          </a:bodyPr>
          <a:lstStyle/>
          <a:p>
            <a:r>
              <a:rPr lang="en-US" altLang="ja-JP" sz="2400" dirty="0" smtClean="0">
                <a:solidFill>
                  <a:srgbClr val="002060"/>
                </a:solidFill>
              </a:rPr>
              <a:t>Loss and kick </a:t>
            </a:r>
            <a:r>
              <a:rPr lang="en-US" altLang="ja-JP" sz="2400" dirty="0">
                <a:solidFill>
                  <a:srgbClr val="002060"/>
                </a:solidFill>
              </a:rPr>
              <a:t>f</a:t>
            </a:r>
            <a:r>
              <a:rPr lang="en-US" altLang="ja-JP" sz="2400" dirty="0" smtClean="0">
                <a:solidFill>
                  <a:srgbClr val="002060"/>
                </a:solidFill>
              </a:rPr>
              <a:t>actor </a:t>
            </a:r>
            <a:r>
              <a:rPr lang="en-US" altLang="ja-JP" sz="2400" i="1" dirty="0" smtClean="0">
                <a:solidFill>
                  <a:srgbClr val="002060"/>
                </a:solidFill>
              </a:rPr>
              <a:t>vs</a:t>
            </a:r>
            <a:r>
              <a:rPr lang="en-US" altLang="ja-JP" sz="2400" dirty="0" smtClean="0">
                <a:solidFill>
                  <a:srgbClr val="002060"/>
                </a:solidFill>
              </a:rPr>
              <a:t> </a:t>
            </a:r>
            <a:r>
              <a:rPr lang="en-US" altLang="ja-JP" sz="2400" i="1" dirty="0" smtClean="0">
                <a:solidFill>
                  <a:srgbClr val="002060"/>
                </a:solidFill>
              </a:rPr>
              <a:t>d </a:t>
            </a:r>
            <a:r>
              <a:rPr lang="en-US" altLang="ja-JP" sz="2400" dirty="0" smtClean="0">
                <a:solidFill>
                  <a:srgbClr val="002060"/>
                </a:solidFill>
              </a:rPr>
              <a:t>(distance between beam axis and head)</a:t>
            </a:r>
            <a:endParaRPr lang="en-US" altLang="ja-JP" sz="2400" i="1" dirty="0" smtClean="0">
              <a:solidFill>
                <a:srgbClr val="002060"/>
              </a:solidFill>
            </a:endParaRPr>
          </a:p>
          <a:p>
            <a:pPr lvl="1"/>
            <a:r>
              <a:rPr lang="en-US" altLang="ja-JP" sz="2000" dirty="0" smtClean="0"/>
              <a:t>Impedances were estimated with </a:t>
            </a:r>
            <a:r>
              <a:rPr lang="en-US" altLang="ja-JP" sz="2000" dirty="0" err="1" smtClean="0"/>
              <a:t>GdfidL</a:t>
            </a:r>
            <a:r>
              <a:rPr lang="en-US" altLang="ja-JP" sz="2000" dirty="0" smtClean="0"/>
              <a:t> (bunch length </a:t>
            </a:r>
            <a:r>
              <a:rPr lang="en-US" altLang="ja-JP" sz="2000" i="1" dirty="0" smtClean="0">
                <a:sym typeface="Symbol"/>
              </a:rPr>
              <a:t></a:t>
            </a:r>
            <a:r>
              <a:rPr lang="en-US" altLang="ja-JP" sz="2000" baseline="-25000" dirty="0" smtClean="0">
                <a:sym typeface="Symbol"/>
              </a:rPr>
              <a:t>z</a:t>
            </a:r>
            <a:r>
              <a:rPr lang="en-US" altLang="ja-JP" sz="2000" dirty="0" smtClean="0"/>
              <a:t>= 6 mm)</a:t>
            </a:r>
          </a:p>
          <a:p>
            <a:pPr lvl="1"/>
            <a:r>
              <a:rPr lang="en-US" altLang="ja-JP" sz="2000" dirty="0" smtClean="0"/>
              <a:t>Loss and kick factors of SuperKEKB type are smaller than those of KEKB type.</a:t>
            </a:r>
          </a:p>
          <a:p>
            <a:pPr lvl="1"/>
            <a:r>
              <a:rPr lang="en-US" altLang="ja-JP" sz="2000" dirty="0" smtClean="0"/>
              <a:t>These results were used to estimate the </a:t>
            </a:r>
            <a:r>
              <a:rPr lang="en-US" altLang="ja-JP" sz="2000" dirty="0"/>
              <a:t>threshold of the Transverse Mode Coupling </a:t>
            </a:r>
            <a:r>
              <a:rPr lang="en-US" altLang="ja-JP" sz="2000" dirty="0" smtClean="0"/>
              <a:t>Instability (TMCI)</a:t>
            </a:r>
          </a:p>
          <a:p>
            <a:pPr lvl="1"/>
            <a:endParaRPr lang="en-US" altLang="ja-JP" sz="2000" dirty="0" smtClean="0"/>
          </a:p>
          <a:p>
            <a:pPr lvl="1"/>
            <a:endParaRPr lang="en-US" altLang="ja-JP" sz="2000" dirty="0">
              <a:solidFill>
                <a:srgbClr val="002060"/>
              </a:solidFill>
            </a:endParaRPr>
          </a:p>
        </p:txBody>
      </p:sp>
      <p:pic>
        <p:nvPicPr>
          <p:cNvPr id="12" name="スクリーンショット 2014-03-24 9.01.04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39552" y="3134548"/>
            <a:ext cx="3665220" cy="3268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スクリーンショット 2014-03-24 9.01.27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644008" y="3088064"/>
            <a:ext cx="3581400" cy="32766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2005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正方形/長方形 37"/>
          <p:cNvSpPr/>
          <p:nvPr/>
        </p:nvSpPr>
        <p:spPr>
          <a:xfrm>
            <a:off x="0" y="6434514"/>
            <a:ext cx="9144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9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18" y="6455897"/>
            <a:ext cx="702056" cy="402103"/>
          </a:xfrm>
          <a:prstGeom prst="rect">
            <a:avLst/>
          </a:prstGeom>
          <a:noFill/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99592" y="6478724"/>
            <a:ext cx="2133600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2015/2/23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2663788" y="6464094"/>
            <a:ext cx="3816424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The 20th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03263" y="6486039"/>
            <a:ext cx="2133600" cy="365125"/>
          </a:xfrm>
        </p:spPr>
        <p:txBody>
          <a:bodyPr/>
          <a:lstStyle/>
          <a:p>
            <a:fld id="{31A2536D-92D0-4A14-99CE-6CBB0ED64566}" type="slidenum">
              <a:rPr kumimoji="1" lang="ja-JP" altLang="en-US" smtClean="0">
                <a:solidFill>
                  <a:srgbClr val="FFFF00"/>
                </a:solidFill>
              </a:rPr>
              <a:pPr/>
              <a:t>31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40" name="Picture 3" descr="C:\Users\shibata\works_hp3\14KEKB_Review\背景材料\title_background02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09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タイトル 1"/>
          <p:cNvSpPr txBox="1">
            <a:spLocks/>
          </p:cNvSpPr>
          <p:nvPr/>
        </p:nvSpPr>
        <p:spPr>
          <a:xfrm>
            <a:off x="162168" y="29122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b="1" dirty="0" smtClean="0">
                <a:solidFill>
                  <a:srgbClr val="FFC000"/>
                </a:solidFill>
              </a:rPr>
              <a:t>Collimator 4</a:t>
            </a:r>
            <a:endParaRPr lang="ja-JP" altLang="en-US" b="1" dirty="0">
              <a:solidFill>
                <a:srgbClr val="FFC000"/>
              </a:solidFill>
            </a:endParaRPr>
          </a:p>
        </p:txBody>
      </p:sp>
      <p:sp>
        <p:nvSpPr>
          <p:cNvPr id="10" name="コンテンツ プレースホルダ 43"/>
          <p:cNvSpPr>
            <a:spLocks noGrp="1"/>
          </p:cNvSpPr>
          <p:nvPr>
            <p:ph idx="1"/>
          </p:nvPr>
        </p:nvSpPr>
        <p:spPr>
          <a:xfrm>
            <a:off x="62322" y="1108430"/>
            <a:ext cx="8884822" cy="2176554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sz="2400" dirty="0" smtClean="0">
                <a:solidFill>
                  <a:srgbClr val="002060"/>
                </a:solidFill>
              </a:rPr>
              <a:t>TMCI in LER </a:t>
            </a:r>
            <a:r>
              <a:rPr lang="en-US" altLang="ja-JP" sz="1500" dirty="0" smtClean="0">
                <a:solidFill>
                  <a:srgbClr val="FF0000"/>
                </a:solidFill>
              </a:rPr>
              <a:t>(pointed out in last KEKB Review)</a:t>
            </a:r>
            <a:endParaRPr lang="en-US" altLang="ja-JP" sz="2400" i="1" dirty="0" smtClean="0">
              <a:solidFill>
                <a:srgbClr val="FF0000"/>
              </a:solidFill>
            </a:endParaRPr>
          </a:p>
          <a:p>
            <a:pPr lvl="1"/>
            <a:r>
              <a:rPr lang="en-US" altLang="ja-JP" sz="2000" dirty="0"/>
              <a:t>We estimated the threshold of the Transverse Mode Coupling Instability using actual β value at </a:t>
            </a:r>
            <a:r>
              <a:rPr lang="en-US" altLang="ja-JP" sz="2000" dirty="0" smtClean="0"/>
              <a:t>location of each </a:t>
            </a:r>
            <a:r>
              <a:rPr lang="en-US" altLang="ja-JP" sz="2000" dirty="0"/>
              <a:t>collimator with </a:t>
            </a:r>
            <a:r>
              <a:rPr lang="en-US" altLang="ja-JP" sz="2000" i="1" dirty="0" err="1" smtClean="0"/>
              <a:t>σ</a:t>
            </a:r>
            <a:r>
              <a:rPr lang="en-US" altLang="ja-JP" sz="2000" baseline="-25000" dirty="0" err="1" smtClean="0"/>
              <a:t>z</a:t>
            </a:r>
            <a:r>
              <a:rPr lang="en-US" altLang="ja-JP" sz="2000" baseline="-25000" dirty="0" smtClean="0"/>
              <a:t> </a:t>
            </a:r>
            <a:r>
              <a:rPr lang="en-US" altLang="ja-JP" sz="2000" dirty="0" smtClean="0"/>
              <a:t>= 6 </a:t>
            </a:r>
            <a:r>
              <a:rPr lang="en-US" altLang="ja-JP" sz="2000" dirty="0"/>
              <a:t>mm.</a:t>
            </a:r>
          </a:p>
          <a:p>
            <a:pPr lvl="1"/>
            <a:r>
              <a:rPr lang="en-US" altLang="ja-JP" sz="2000" dirty="0" smtClean="0"/>
              <a:t>D02V1 </a:t>
            </a:r>
            <a:r>
              <a:rPr lang="en-US" altLang="ja-JP" sz="2000" dirty="0"/>
              <a:t>is the main impedance source because it would be used with the narrow aperture (</a:t>
            </a:r>
            <a:r>
              <a:rPr lang="en-US" altLang="ja-JP" sz="2000" i="1" dirty="0" smtClean="0"/>
              <a:t>d </a:t>
            </a:r>
            <a:r>
              <a:rPr lang="en-US" altLang="ja-JP" sz="2000" dirty="0" smtClean="0"/>
              <a:t>= ±</a:t>
            </a:r>
            <a:r>
              <a:rPr lang="en-US" altLang="ja-JP" sz="2000" dirty="0"/>
              <a:t>2 mm</a:t>
            </a:r>
            <a:r>
              <a:rPr lang="en-US" altLang="ja-JP" sz="2000" dirty="0" smtClean="0"/>
              <a:t>).</a:t>
            </a:r>
          </a:p>
          <a:p>
            <a:pPr lvl="1"/>
            <a:r>
              <a:rPr lang="en-US" altLang="ja-JP" sz="2000" dirty="0"/>
              <a:t>The threshold is about 1.71 mA/bunch (Design value: 1.44 mA/bunch) in the latest collimator design.</a:t>
            </a:r>
          </a:p>
          <a:p>
            <a:pPr marL="457200" lvl="1" indent="0">
              <a:buNone/>
            </a:pPr>
            <a:endParaRPr lang="en-US" altLang="ja-JP" sz="2000" dirty="0" smtClean="0"/>
          </a:p>
          <a:p>
            <a:pPr lvl="1"/>
            <a:endParaRPr lang="en-US" altLang="ja-JP" sz="2000" dirty="0">
              <a:solidFill>
                <a:srgbClr val="002060"/>
              </a:solidFill>
            </a:endParaRPr>
          </a:p>
        </p:txBody>
      </p:sp>
      <p:pic>
        <p:nvPicPr>
          <p:cNvPr id="12" name="dropped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27902" y="5066181"/>
            <a:ext cx="1793343" cy="458309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hape 95"/>
          <p:cNvSpPr/>
          <p:nvPr/>
        </p:nvSpPr>
        <p:spPr>
          <a:xfrm>
            <a:off x="4374154" y="4981746"/>
            <a:ext cx="3464593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1800" b="1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 algn="ctr">
              <a:defRPr b="0">
                <a:solidFill>
                  <a:srgbClr val="000000"/>
                </a:solidFill>
              </a:defRPr>
            </a:pPr>
            <a:r>
              <a:rPr sz="1600" b="0" dirty="0">
                <a:solidFill>
                  <a:srgbClr val="00B050"/>
                </a:solidFill>
              </a:rPr>
              <a:t>Collimator </a:t>
            </a:r>
            <a:r>
              <a:rPr sz="1600" b="0" dirty="0" smtClean="0">
                <a:solidFill>
                  <a:srgbClr val="00B050"/>
                </a:solidFill>
              </a:rPr>
              <a:t>Aperture List</a:t>
            </a:r>
            <a:r>
              <a:rPr lang="en-US" sz="1600" b="0" dirty="0" smtClean="0">
                <a:solidFill>
                  <a:srgbClr val="00B050"/>
                </a:solidFill>
              </a:rPr>
              <a:t> (mm)</a:t>
            </a:r>
            <a:endParaRPr sz="1600" b="0" dirty="0">
              <a:solidFill>
                <a:srgbClr val="00B050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398683" y="5524490"/>
            <a:ext cx="14451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i="1" dirty="0" smtClean="0"/>
              <a:t>C</a:t>
            </a:r>
            <a:r>
              <a:rPr kumimoji="1" lang="en-US" altLang="ja-JP" sz="900" baseline="-25000" dirty="0" smtClean="0"/>
              <a:t>1</a:t>
            </a:r>
            <a:r>
              <a:rPr kumimoji="1" lang="en-US" altLang="ja-JP" sz="900" dirty="0" smtClean="0"/>
              <a:t> : constant </a:t>
            </a:r>
            <a:r>
              <a:rPr kumimoji="1" lang="en-US" altLang="ja-JP" sz="900" dirty="0" smtClean="0">
                <a:sym typeface="Symbol"/>
              </a:rPr>
              <a:t>8</a:t>
            </a:r>
          </a:p>
          <a:p>
            <a:r>
              <a:rPr lang="en-US" altLang="ja-JP" sz="900" i="1" dirty="0" smtClean="0">
                <a:sym typeface="Symbol"/>
              </a:rPr>
              <a:t>f</a:t>
            </a:r>
            <a:r>
              <a:rPr lang="en-US" altLang="ja-JP" sz="900" baseline="-25000" dirty="0" smtClean="0">
                <a:sym typeface="Symbol"/>
              </a:rPr>
              <a:t>s</a:t>
            </a:r>
            <a:r>
              <a:rPr lang="en-US" altLang="ja-JP" sz="900" dirty="0" smtClean="0">
                <a:sym typeface="Symbol"/>
              </a:rPr>
              <a:t>  : synchrotron frequency  </a:t>
            </a:r>
          </a:p>
          <a:p>
            <a:r>
              <a:rPr kumimoji="1" lang="en-US" altLang="ja-JP" sz="900" i="1" dirty="0" smtClean="0">
                <a:sym typeface="Symbol"/>
              </a:rPr>
              <a:t>E</a:t>
            </a:r>
            <a:r>
              <a:rPr kumimoji="1" lang="en-US" altLang="ja-JP" sz="900" dirty="0" smtClean="0">
                <a:sym typeface="Symbol"/>
              </a:rPr>
              <a:t>  : beam energy </a:t>
            </a:r>
          </a:p>
          <a:p>
            <a:r>
              <a:rPr lang="en-US" altLang="ja-JP" sz="900" i="1" dirty="0" smtClean="0">
                <a:sym typeface="Symbol"/>
              </a:rPr>
              <a:t>  </a:t>
            </a:r>
            <a:r>
              <a:rPr lang="en-US" altLang="ja-JP" sz="900" dirty="0" smtClean="0">
                <a:sym typeface="Symbol"/>
              </a:rPr>
              <a:t>: beta function</a:t>
            </a:r>
          </a:p>
          <a:p>
            <a:r>
              <a:rPr lang="en-US" altLang="ja-JP" sz="900" i="1" dirty="0" smtClean="0">
                <a:sym typeface="Symbol"/>
              </a:rPr>
              <a:t>k</a:t>
            </a:r>
            <a:r>
              <a:rPr lang="en-US" altLang="ja-JP" sz="900" baseline="-25000" dirty="0" smtClean="0">
                <a:sym typeface="Symbol"/>
              </a:rPr>
              <a:t></a:t>
            </a:r>
            <a:r>
              <a:rPr lang="en-US" altLang="ja-JP" sz="900" dirty="0" smtClean="0">
                <a:sym typeface="Symbol"/>
              </a:rPr>
              <a:t> : kick factor</a:t>
            </a:r>
          </a:p>
        </p:txBody>
      </p:sp>
      <p:sp>
        <p:nvSpPr>
          <p:cNvPr id="18" name="Shape 95"/>
          <p:cNvSpPr/>
          <p:nvPr/>
        </p:nvSpPr>
        <p:spPr>
          <a:xfrm>
            <a:off x="1901952" y="3356992"/>
            <a:ext cx="3678160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1800" b="1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b="0">
                <a:solidFill>
                  <a:srgbClr val="000000"/>
                </a:solidFill>
              </a:defRPr>
            </a:pPr>
            <a:r>
              <a:rPr lang="en-US" sz="2000" b="0" dirty="0" smtClean="0">
                <a:solidFill>
                  <a:srgbClr val="00B050"/>
                </a:solidFill>
              </a:rPr>
              <a:t>TMC threshold (mA/bunch)</a:t>
            </a:r>
            <a:endParaRPr sz="2000" b="0" dirty="0">
              <a:solidFill>
                <a:srgbClr val="00B050"/>
              </a:solidFill>
            </a:endParaRPr>
          </a:p>
        </p:txBody>
      </p:sp>
      <p:graphicFrame>
        <p:nvGraphicFramePr>
          <p:cNvPr id="9" name="表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7162956"/>
              </p:ext>
            </p:extLst>
          </p:nvPr>
        </p:nvGraphicFramePr>
        <p:xfrm>
          <a:off x="7110458" y="5275723"/>
          <a:ext cx="2032000" cy="1143000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1016000"/>
                <a:gridCol w="1016000"/>
              </a:tblGrid>
              <a:tr h="19720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/>
                        <a:t>D02H1</a:t>
                      </a:r>
                      <a:endParaRPr kumimoji="1" lang="ja-JP" alt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/>
                        <a:t>-10.6/+12.0</a:t>
                      </a:r>
                      <a:endParaRPr kumimoji="1" lang="ja-JP" altLang="en-US" sz="900" dirty="0" smtClean="0"/>
                    </a:p>
                  </a:txBody>
                  <a:tcPr/>
                </a:tc>
              </a:tr>
              <a:tr h="19720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/>
                        <a:t>D02H2</a:t>
                      </a:r>
                      <a:endParaRPr kumimoji="1" lang="ja-JP" alt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/>
                        <a:t>-16.0/+20.0</a:t>
                      </a:r>
                      <a:endParaRPr kumimoji="1" lang="ja-JP" altLang="en-US" sz="900" dirty="0" smtClean="0"/>
                    </a:p>
                  </a:txBody>
                  <a:tcPr/>
                </a:tc>
              </a:tr>
              <a:tr h="19720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/>
                        <a:t>D02H3</a:t>
                      </a:r>
                      <a:endParaRPr kumimoji="1" lang="ja-JP" alt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/>
                        <a:t>-18.0/+21.0</a:t>
                      </a:r>
                      <a:endParaRPr kumimoji="1" lang="ja-JP" altLang="en-US" sz="900" dirty="0" smtClean="0"/>
                    </a:p>
                  </a:txBody>
                  <a:tcPr/>
                </a:tc>
              </a:tr>
              <a:tr h="19720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/>
                        <a:t>D02H4</a:t>
                      </a:r>
                      <a:endParaRPr kumimoji="1" lang="ja-JP" alt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/>
                        <a:t>-13.0/+9.0</a:t>
                      </a:r>
                      <a:endParaRPr kumimoji="1" lang="ja-JP" altLang="en-US" sz="900" dirty="0" smtClean="0"/>
                    </a:p>
                  </a:txBody>
                  <a:tcPr/>
                </a:tc>
              </a:tr>
              <a:tr h="19720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rgbClr val="FF0000"/>
                          </a:solidFill>
                        </a:rPr>
                        <a:t>D02V1</a:t>
                      </a:r>
                      <a:endParaRPr kumimoji="1" lang="ja-JP" altLang="en-US" sz="9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rgbClr val="FF0000"/>
                          </a:solidFill>
                        </a:rPr>
                        <a:t>-2.0/+2.0</a:t>
                      </a:r>
                      <a:endParaRPr kumimoji="1" lang="ja-JP" altLang="en-US" sz="900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0" name="表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7779092"/>
              </p:ext>
            </p:extLst>
          </p:nvPr>
        </p:nvGraphicFramePr>
        <p:xfrm>
          <a:off x="2933994" y="5285417"/>
          <a:ext cx="2032000" cy="914400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1016000"/>
                <a:gridCol w="1016000"/>
              </a:tblGrid>
              <a:tr h="19720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/>
                        <a:t>D06H1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/>
                        <a:t>-16.0/+17.0</a:t>
                      </a:r>
                      <a:endParaRPr kumimoji="1" lang="ja-JP" altLang="en-US" sz="900" dirty="0"/>
                    </a:p>
                  </a:txBody>
                  <a:tcPr/>
                </a:tc>
              </a:tr>
              <a:tr h="19720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/>
                        <a:t>D06H2</a:t>
                      </a:r>
                      <a:endParaRPr kumimoji="1" lang="ja-JP" alt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/>
                        <a:t>-16.0/+16.0</a:t>
                      </a:r>
                      <a:endParaRPr kumimoji="1" lang="ja-JP" altLang="en-US" sz="900" dirty="0" smtClean="0"/>
                    </a:p>
                  </a:txBody>
                  <a:tcPr/>
                </a:tc>
              </a:tr>
              <a:tr h="19720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/>
                        <a:t>D06H3</a:t>
                      </a:r>
                      <a:endParaRPr kumimoji="1" lang="ja-JP" alt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/>
                        <a:t>-16.0/+15.0</a:t>
                      </a:r>
                      <a:endParaRPr kumimoji="1" lang="ja-JP" altLang="en-US" sz="900" dirty="0" smtClean="0"/>
                    </a:p>
                  </a:txBody>
                  <a:tcPr/>
                </a:tc>
              </a:tr>
              <a:tr h="19720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/>
                        <a:t>D06H4</a:t>
                      </a:r>
                      <a:endParaRPr kumimoji="1" lang="ja-JP" alt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/>
                        <a:t>-13.0/+13.0</a:t>
                      </a:r>
                      <a:endParaRPr kumimoji="1" lang="ja-JP" altLang="en-US" sz="900" dirty="0" smtClean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1" name="表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795349"/>
              </p:ext>
            </p:extLst>
          </p:nvPr>
        </p:nvGraphicFramePr>
        <p:xfrm>
          <a:off x="5022226" y="5285417"/>
          <a:ext cx="2032000" cy="914400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1016000"/>
                <a:gridCol w="1016000"/>
              </a:tblGrid>
              <a:tr h="19720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/>
                        <a:t>D03H1</a:t>
                      </a:r>
                      <a:endParaRPr kumimoji="1" lang="ja-JP" alt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/>
                        <a:t>-21.0/+20.0</a:t>
                      </a:r>
                      <a:endParaRPr kumimoji="1" lang="ja-JP" altLang="en-US" sz="900" dirty="0" smtClean="0"/>
                    </a:p>
                  </a:txBody>
                  <a:tcPr/>
                </a:tc>
              </a:tr>
              <a:tr h="19720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/>
                        <a:t>D03H2</a:t>
                      </a:r>
                      <a:endParaRPr kumimoji="1" lang="ja-JP" alt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/>
                        <a:t>-18.0/+20.0</a:t>
                      </a:r>
                      <a:endParaRPr kumimoji="1" lang="ja-JP" altLang="en-US" sz="900" dirty="0" smtClean="0"/>
                    </a:p>
                  </a:txBody>
                  <a:tcPr/>
                </a:tc>
              </a:tr>
              <a:tr h="19720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/>
                        <a:t>D03V1</a:t>
                      </a:r>
                      <a:endParaRPr kumimoji="1" lang="ja-JP" alt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/>
                        <a:t>-9.0/+9.0</a:t>
                      </a:r>
                      <a:endParaRPr kumimoji="1" lang="ja-JP" altLang="en-US" sz="900" dirty="0" smtClean="0"/>
                    </a:p>
                  </a:txBody>
                  <a:tcPr/>
                </a:tc>
              </a:tr>
              <a:tr h="19720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/>
                        <a:t>D03V2</a:t>
                      </a:r>
                      <a:endParaRPr kumimoji="1" lang="ja-JP" alt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/>
                        <a:t>-9.0/+9.0</a:t>
                      </a:r>
                      <a:endParaRPr kumimoji="1" lang="ja-JP" altLang="en-US" sz="900" dirty="0" smtClean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表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0008027"/>
              </p:ext>
            </p:extLst>
          </p:nvPr>
        </p:nvGraphicFramePr>
        <p:xfrm>
          <a:off x="336717" y="3664769"/>
          <a:ext cx="8700754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3112"/>
                <a:gridCol w="1954783"/>
                <a:gridCol w="2192273"/>
                <a:gridCol w="236420"/>
                <a:gridCol w="2534166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All</a:t>
                      </a:r>
                      <a:r>
                        <a:rPr kumimoji="1" lang="en-US" altLang="ja-JP" baseline="0" dirty="0" smtClean="0"/>
                        <a:t> Closed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Actual apertures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Bunch current (design)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Horizontal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1.41</a:t>
                      </a:r>
                      <a:endParaRPr kumimoji="1" lang="ja-JP" altLang="en-US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13.15</a:t>
                      </a:r>
                      <a:endParaRPr kumimoji="1" lang="ja-JP" alt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&gt;</a:t>
                      </a:r>
                      <a:endParaRPr kumimoji="1" lang="ja-JP" altLang="en-US" dirty="0"/>
                    </a:p>
                  </a:txBody>
                  <a:tcPr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1.44 mA/bunch</a:t>
                      </a:r>
                      <a:endParaRPr kumimoji="1" lang="ja-JP" alt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Vertical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1.32</a:t>
                      </a:r>
                      <a:endParaRPr kumimoji="1" lang="ja-JP" altLang="en-US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1.71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041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正方形/長方形 37"/>
          <p:cNvSpPr/>
          <p:nvPr/>
        </p:nvSpPr>
        <p:spPr>
          <a:xfrm>
            <a:off x="0" y="6434514"/>
            <a:ext cx="9144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9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18" y="6455897"/>
            <a:ext cx="702056" cy="402103"/>
          </a:xfrm>
          <a:prstGeom prst="rect">
            <a:avLst/>
          </a:prstGeom>
          <a:noFill/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99592" y="6478724"/>
            <a:ext cx="2133600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2015/2/23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2663788" y="6464094"/>
            <a:ext cx="3816424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The 20th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03263" y="6486039"/>
            <a:ext cx="2133600" cy="365125"/>
          </a:xfrm>
        </p:spPr>
        <p:txBody>
          <a:bodyPr/>
          <a:lstStyle/>
          <a:p>
            <a:fld id="{31A2536D-92D0-4A14-99CE-6CBB0ED64566}" type="slidenum">
              <a:rPr kumimoji="1" lang="ja-JP" altLang="en-US" smtClean="0">
                <a:solidFill>
                  <a:srgbClr val="FFFF00"/>
                </a:solidFill>
              </a:rPr>
              <a:pPr/>
              <a:t>32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40" name="Picture 3" descr="C:\Users\shibata\works_hp3\14KEKB_Review\背景材料\title_background02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09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タイトル 1"/>
          <p:cNvSpPr txBox="1">
            <a:spLocks/>
          </p:cNvSpPr>
          <p:nvPr/>
        </p:nvSpPr>
        <p:spPr>
          <a:xfrm>
            <a:off x="162168" y="29122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b="1" dirty="0" smtClean="0">
                <a:solidFill>
                  <a:srgbClr val="FFC000"/>
                </a:solidFill>
              </a:rPr>
              <a:t>Control 1</a:t>
            </a:r>
            <a:endParaRPr lang="ja-JP" altLang="en-US" b="1" dirty="0">
              <a:solidFill>
                <a:srgbClr val="FFC000"/>
              </a:solidFill>
            </a:endParaRPr>
          </a:p>
        </p:txBody>
      </p:sp>
      <p:sp>
        <p:nvSpPr>
          <p:cNvPr id="10" name="コンテンツ プレースホルダ 43"/>
          <p:cNvSpPr>
            <a:spLocks noGrp="1"/>
          </p:cNvSpPr>
          <p:nvPr>
            <p:ph idx="1"/>
          </p:nvPr>
        </p:nvSpPr>
        <p:spPr>
          <a:xfrm>
            <a:off x="62322" y="1062919"/>
            <a:ext cx="8884822" cy="5371595"/>
          </a:xfrm>
        </p:spPr>
        <p:txBody>
          <a:bodyPr>
            <a:normAutofit fontScale="85000" lnSpcReduction="10000"/>
          </a:bodyPr>
          <a:lstStyle/>
          <a:p>
            <a:r>
              <a:rPr lang="en-US" altLang="ja-JP" sz="2400" dirty="0" smtClean="0">
                <a:solidFill>
                  <a:srgbClr val="002060"/>
                </a:solidFill>
              </a:rPr>
              <a:t>Design of control and monitoring system follows that of KEKB.</a:t>
            </a:r>
          </a:p>
          <a:p>
            <a:pPr lvl="1"/>
            <a:r>
              <a:rPr lang="en-US" altLang="ja-JP" sz="2000" dirty="0" smtClean="0"/>
              <a:t>Most of control devices that has been used since TRISTAN or KEKB are reused.</a:t>
            </a:r>
          </a:p>
          <a:p>
            <a:pPr lvl="2"/>
            <a:r>
              <a:rPr lang="en-US" altLang="ja-JP" sz="1600" dirty="0" smtClean="0"/>
              <a:t>Priority was given to renewal of antiquated devices. (Budgetary restrictions) </a:t>
            </a:r>
          </a:p>
          <a:p>
            <a:pPr lvl="2"/>
            <a:r>
              <a:rPr lang="en-US" altLang="ja-JP" sz="1600" dirty="0" smtClean="0"/>
              <a:t>CMAC to </a:t>
            </a:r>
            <a:r>
              <a:rPr lang="en-US" altLang="ja-JP" sz="1600" dirty="0" err="1" smtClean="0"/>
              <a:t>cRIO</a:t>
            </a:r>
            <a:r>
              <a:rPr lang="en-US" altLang="ja-JP" sz="1600" dirty="0" smtClean="0"/>
              <a:t>, VME to F3RP61, </a:t>
            </a:r>
            <a:r>
              <a:rPr lang="en-US" altLang="ja-JP" sz="1600" dirty="0"/>
              <a:t>R</a:t>
            </a:r>
            <a:r>
              <a:rPr lang="en-US" altLang="ja-JP" sz="1600" dirty="0" smtClean="0"/>
              <a:t>enewal of Ion pump controller (gradually), and so on.</a:t>
            </a:r>
          </a:p>
          <a:p>
            <a:pPr lvl="1"/>
            <a:r>
              <a:rPr lang="en-US" altLang="ja-JP" sz="2000" dirty="0"/>
              <a:t>A set of a CCG and an ion pump is installed at intervals of 10 m.</a:t>
            </a:r>
          </a:p>
          <a:p>
            <a:pPr lvl="1"/>
            <a:r>
              <a:rPr lang="en-US" altLang="ja-JP" sz="2000" dirty="0"/>
              <a:t>At </a:t>
            </a:r>
            <a:r>
              <a:rPr lang="en-US" altLang="ja-JP" sz="2000" dirty="0" smtClean="0"/>
              <a:t>least </a:t>
            </a:r>
            <a:r>
              <a:rPr lang="en-US" altLang="ja-JP" sz="2000" dirty="0"/>
              <a:t>one vacuum switch is installed in a section divided by two gate valves.</a:t>
            </a:r>
          </a:p>
          <a:p>
            <a:pPr lvl="2"/>
            <a:endParaRPr lang="en-US" altLang="ja-JP" sz="1600" dirty="0" smtClean="0"/>
          </a:p>
          <a:p>
            <a:r>
              <a:rPr lang="en-US" altLang="ja-JP" sz="2400" dirty="0">
                <a:solidFill>
                  <a:srgbClr val="002060"/>
                </a:solidFill>
              </a:rPr>
              <a:t>Interlocking operations are performed by </a:t>
            </a:r>
            <a:r>
              <a:rPr lang="en-US" altLang="ja-JP" sz="2400" dirty="0" smtClean="0">
                <a:solidFill>
                  <a:srgbClr val="002060"/>
                </a:solidFill>
              </a:rPr>
              <a:t>PLC</a:t>
            </a:r>
            <a:r>
              <a:rPr lang="en-US" altLang="ja-JP" sz="1300" dirty="0" smtClean="0">
                <a:solidFill>
                  <a:srgbClr val="FF0000"/>
                </a:solidFill>
              </a:rPr>
              <a:t> (pointed out in last KEKB Review)</a:t>
            </a:r>
            <a:endParaRPr lang="en-US" altLang="ja-JP" sz="2400" dirty="0">
              <a:solidFill>
                <a:srgbClr val="FF0000"/>
              </a:solidFill>
            </a:endParaRPr>
          </a:p>
          <a:p>
            <a:pPr lvl="1"/>
            <a:r>
              <a:rPr lang="en-US" altLang="ja-JP" sz="2000" dirty="0"/>
              <a:t>CCG, Ion pump, NEG activation</a:t>
            </a:r>
          </a:p>
          <a:p>
            <a:pPr lvl="2"/>
            <a:r>
              <a:rPr lang="en-US" altLang="ja-JP" sz="1600" dirty="0"/>
              <a:t>HV to CCGs can be applied when the vacuum switch closes in </a:t>
            </a:r>
            <a:r>
              <a:rPr lang="en-US" altLang="ja-JP" sz="1600" dirty="0" smtClean="0"/>
              <a:t>the </a:t>
            </a:r>
            <a:r>
              <a:rPr lang="en-US" altLang="ja-JP" sz="1600" dirty="0"/>
              <a:t>section.</a:t>
            </a:r>
          </a:p>
          <a:p>
            <a:pPr lvl="2"/>
            <a:r>
              <a:rPr lang="en-US" altLang="ja-JP" sz="1600" dirty="0" smtClean="0"/>
              <a:t>Each </a:t>
            </a:r>
            <a:r>
              <a:rPr lang="en-US" altLang="ja-JP" sz="1600" dirty="0"/>
              <a:t>CCG within intervals of 30 m is turned on, and this refers to the steady state for the vacuum in the section.</a:t>
            </a:r>
          </a:p>
          <a:p>
            <a:pPr lvl="2"/>
            <a:r>
              <a:rPr lang="en-US" altLang="ja-JP" sz="1600" dirty="0"/>
              <a:t>Steady state allows supplying power to ion pumps and NEG activation.  (Cancelable)</a:t>
            </a:r>
          </a:p>
          <a:p>
            <a:pPr lvl="2"/>
            <a:r>
              <a:rPr lang="en-US" altLang="ja-JP" sz="1600" dirty="0"/>
              <a:t>Magnet current status is also checked for NEG activation to avoid the strip type NEG in the magnet oscillating with AC for the activation.</a:t>
            </a:r>
          </a:p>
          <a:p>
            <a:pPr lvl="1"/>
            <a:r>
              <a:rPr lang="en-US" altLang="ja-JP" sz="2000" dirty="0"/>
              <a:t>Gate valve</a:t>
            </a:r>
          </a:p>
          <a:p>
            <a:pPr lvl="2"/>
            <a:r>
              <a:rPr lang="en-US" altLang="ja-JP" sz="1600" dirty="0"/>
              <a:t>The sequence CPU in PLC checks the steady statuses of two vacuum sections divided with gate valves.</a:t>
            </a:r>
          </a:p>
          <a:p>
            <a:pPr lvl="2"/>
            <a:r>
              <a:rPr lang="en-US" altLang="ja-JP" sz="1600" dirty="0"/>
              <a:t>Gate valves can be opened when the statuses are steady .</a:t>
            </a:r>
          </a:p>
          <a:p>
            <a:pPr lvl="1"/>
            <a:r>
              <a:rPr lang="en-US" altLang="ja-JP" sz="2000" dirty="0"/>
              <a:t>Beam abort</a:t>
            </a:r>
          </a:p>
          <a:p>
            <a:pPr lvl="2"/>
            <a:r>
              <a:rPr lang="en-US" altLang="ja-JP" sz="1600" dirty="0"/>
              <a:t>Temperature sensors, flow meters, gate valves and beam stoppers can activate the beam abort trigger directly</a:t>
            </a:r>
            <a:r>
              <a:rPr lang="en-US" altLang="ja-JP" sz="1600" dirty="0" smtClean="0"/>
              <a:t>.</a:t>
            </a:r>
            <a:endParaRPr lang="en-US" altLang="ja-JP" sz="1600" dirty="0"/>
          </a:p>
        </p:txBody>
      </p:sp>
    </p:spTree>
    <p:extLst>
      <p:ext uri="{BB962C8B-B14F-4D97-AF65-F5344CB8AC3E}">
        <p14:creationId xmlns:p14="http://schemas.microsoft.com/office/powerpoint/2010/main" val="80020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06549" y="2796392"/>
            <a:ext cx="5001955" cy="3296904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正方形/長方形 37"/>
          <p:cNvSpPr/>
          <p:nvPr/>
        </p:nvSpPr>
        <p:spPr>
          <a:xfrm>
            <a:off x="0" y="6434514"/>
            <a:ext cx="9144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9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18" y="6455897"/>
            <a:ext cx="702056" cy="402103"/>
          </a:xfrm>
          <a:prstGeom prst="rect">
            <a:avLst/>
          </a:prstGeom>
          <a:noFill/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99592" y="6478724"/>
            <a:ext cx="2133600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2015/2/23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2663788" y="6464094"/>
            <a:ext cx="3816424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The 20th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03263" y="6486039"/>
            <a:ext cx="2133600" cy="365125"/>
          </a:xfrm>
        </p:spPr>
        <p:txBody>
          <a:bodyPr/>
          <a:lstStyle/>
          <a:p>
            <a:fld id="{31A2536D-92D0-4A14-99CE-6CBB0ED64566}" type="slidenum">
              <a:rPr kumimoji="1" lang="ja-JP" altLang="en-US" smtClean="0">
                <a:solidFill>
                  <a:srgbClr val="FFFF00"/>
                </a:solidFill>
              </a:rPr>
              <a:pPr/>
              <a:t>33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40" name="Picture 3" descr="C:\Users\shibata\works_hp3\14KEKB_Review\背景材料\title_background02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09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タイトル 1"/>
          <p:cNvSpPr txBox="1">
            <a:spLocks/>
          </p:cNvSpPr>
          <p:nvPr/>
        </p:nvSpPr>
        <p:spPr>
          <a:xfrm>
            <a:off x="162168" y="29122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b="1" dirty="0" smtClean="0">
                <a:solidFill>
                  <a:srgbClr val="FFC000"/>
                </a:solidFill>
              </a:rPr>
              <a:t>Control 2</a:t>
            </a:r>
            <a:endParaRPr lang="ja-JP" altLang="en-US" b="1" dirty="0">
              <a:solidFill>
                <a:srgbClr val="FFC000"/>
              </a:solidFill>
            </a:endParaRPr>
          </a:p>
        </p:txBody>
      </p:sp>
      <p:sp>
        <p:nvSpPr>
          <p:cNvPr id="10" name="コンテンツ プレースホルダ 43"/>
          <p:cNvSpPr>
            <a:spLocks noGrp="1"/>
          </p:cNvSpPr>
          <p:nvPr>
            <p:ph idx="1"/>
          </p:nvPr>
        </p:nvSpPr>
        <p:spPr>
          <a:xfrm>
            <a:off x="62322" y="1108430"/>
            <a:ext cx="8884822" cy="2082152"/>
          </a:xfrm>
        </p:spPr>
        <p:txBody>
          <a:bodyPr>
            <a:normAutofit/>
          </a:bodyPr>
          <a:lstStyle/>
          <a:p>
            <a:r>
              <a:rPr lang="en-US" altLang="ja-JP" sz="2400" dirty="0">
                <a:solidFill>
                  <a:srgbClr val="002060"/>
                </a:solidFill>
              </a:rPr>
              <a:t>Integrative </a:t>
            </a:r>
            <a:r>
              <a:rPr lang="en-US" altLang="ja-JP" sz="2400" dirty="0" smtClean="0">
                <a:solidFill>
                  <a:srgbClr val="002060"/>
                </a:solidFill>
              </a:rPr>
              <a:t>tests for the control system was done successfully. </a:t>
            </a:r>
            <a:r>
              <a:rPr lang="en-US" altLang="ja-JP" sz="2000" dirty="0">
                <a:solidFill>
                  <a:srgbClr val="002060"/>
                </a:solidFill>
              </a:rPr>
              <a:t>(NEG activation) </a:t>
            </a:r>
            <a:endParaRPr lang="en-US" altLang="ja-JP" sz="2000" dirty="0" smtClean="0">
              <a:solidFill>
                <a:srgbClr val="002060"/>
              </a:solidFill>
            </a:endParaRPr>
          </a:p>
          <a:p>
            <a:pPr lvl="1"/>
            <a:r>
              <a:rPr lang="en-US" altLang="ja-JP" sz="2000" dirty="0" smtClean="0"/>
              <a:t>NEG activation was performed by following procedure:</a:t>
            </a:r>
          </a:p>
        </p:txBody>
      </p:sp>
      <p:sp>
        <p:nvSpPr>
          <p:cNvPr id="12" name="コンテンツ プレースホルダ 43"/>
          <p:cNvSpPr txBox="1">
            <a:spLocks/>
          </p:cNvSpPr>
          <p:nvPr/>
        </p:nvSpPr>
        <p:spPr>
          <a:xfrm>
            <a:off x="539552" y="2348880"/>
            <a:ext cx="3696003" cy="3816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>
              <a:buFont typeface="+mj-lt"/>
              <a:buAutoNum type="arabicPeriod"/>
            </a:pPr>
            <a:r>
              <a:rPr lang="en-US" altLang="ja-JP" sz="1600" dirty="0" smtClean="0"/>
              <a:t>TMPs are started up, which are installed on angle valves.</a:t>
            </a:r>
          </a:p>
          <a:p>
            <a:pPr marL="457200">
              <a:buFont typeface="+mj-lt"/>
              <a:buAutoNum type="arabicPeriod"/>
            </a:pPr>
            <a:r>
              <a:rPr lang="en-US" altLang="ja-JP" sz="1600" dirty="0" smtClean="0"/>
              <a:t>High voltage is applied to CCGs and Ion pumps in the section</a:t>
            </a:r>
          </a:p>
          <a:p>
            <a:pPr marL="457200">
              <a:buFont typeface="+mj-lt"/>
              <a:buAutoNum type="arabicPeriod"/>
            </a:pPr>
            <a:r>
              <a:rPr lang="en-US" altLang="ja-JP" sz="1600" dirty="0" smtClean="0"/>
              <a:t>Ion pumps are baked using heaters for 1-2 days</a:t>
            </a:r>
          </a:p>
          <a:p>
            <a:pPr marL="457200">
              <a:buFont typeface="+mj-lt"/>
              <a:buAutoNum type="arabicPeriod"/>
            </a:pPr>
            <a:r>
              <a:rPr lang="en-US" altLang="ja-JP" sz="1600" dirty="0" smtClean="0"/>
              <a:t>NEG pumps are activated with a pattern operation for 0.5-2 days</a:t>
            </a:r>
          </a:p>
          <a:p>
            <a:pPr marL="457200">
              <a:buFont typeface="+mj-lt"/>
              <a:buAutoNum type="arabicPeriod"/>
            </a:pPr>
            <a:r>
              <a:rPr lang="en-US" altLang="ja-JP" sz="1600" dirty="0" smtClean="0"/>
              <a:t> </a:t>
            </a:r>
            <a:r>
              <a:rPr lang="en-US" altLang="ja-JP" sz="1600" dirty="0"/>
              <a:t>B</a:t>
            </a:r>
            <a:r>
              <a:rPr lang="en-US" altLang="ja-JP" sz="1600" dirty="0" smtClean="0"/>
              <a:t>aking heaters of the ion pumps are turned off after 1-2 hours of the start of NEG activation.</a:t>
            </a:r>
          </a:p>
          <a:p>
            <a:pPr marL="457200">
              <a:buFont typeface="+mj-lt"/>
              <a:buAutoNum type="arabicPeriod"/>
            </a:pPr>
            <a:r>
              <a:rPr lang="en-US" altLang="ja-JP" sz="1600" dirty="0" smtClean="0"/>
              <a:t>Angle valves are closed just after the activation. </a:t>
            </a:r>
          </a:p>
          <a:p>
            <a:pPr marL="1257300" lvl="2" indent="-342900">
              <a:buFont typeface="+mj-lt"/>
              <a:buAutoNum type="arabicPeriod"/>
            </a:pPr>
            <a:endParaRPr lang="en-US" altLang="ja-JP" sz="1000" dirty="0" smtClean="0">
              <a:solidFill>
                <a:srgbClr val="002060"/>
              </a:solidFill>
            </a:endParaRPr>
          </a:p>
          <a:p>
            <a:pPr lvl="1"/>
            <a:endParaRPr lang="en-US" altLang="ja-JP" sz="1200" dirty="0">
              <a:solidFill>
                <a:srgbClr val="00206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597696" y="2636912"/>
            <a:ext cx="43924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History of CCG pressures during and after NEG activation</a:t>
            </a:r>
            <a:endParaRPr lang="ja-JP" altLang="en-US" sz="12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79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正方形/長方形 37"/>
          <p:cNvSpPr/>
          <p:nvPr/>
        </p:nvSpPr>
        <p:spPr>
          <a:xfrm>
            <a:off x="0" y="6434514"/>
            <a:ext cx="9144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9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18" y="6455897"/>
            <a:ext cx="702056" cy="402103"/>
          </a:xfrm>
          <a:prstGeom prst="rect">
            <a:avLst/>
          </a:prstGeom>
          <a:noFill/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99592" y="6478724"/>
            <a:ext cx="2133600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2015/2/23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2663788" y="6464094"/>
            <a:ext cx="3816424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The 20th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03263" y="6486039"/>
            <a:ext cx="2133600" cy="365125"/>
          </a:xfrm>
        </p:spPr>
        <p:txBody>
          <a:bodyPr/>
          <a:lstStyle/>
          <a:p>
            <a:fld id="{31A2536D-92D0-4A14-99CE-6CBB0ED64566}" type="slidenum">
              <a:rPr kumimoji="1" lang="ja-JP" altLang="en-US" smtClean="0">
                <a:solidFill>
                  <a:srgbClr val="FFFF00"/>
                </a:solidFill>
              </a:rPr>
              <a:pPr/>
              <a:t>34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40" name="Picture 3" descr="C:\Users\shibata\works_hp3\14KEKB_Review\背景材料\title_background02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09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タイトル 1"/>
          <p:cNvSpPr txBox="1">
            <a:spLocks/>
          </p:cNvSpPr>
          <p:nvPr/>
        </p:nvSpPr>
        <p:spPr>
          <a:xfrm>
            <a:off x="162168" y="29122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b="1" dirty="0" smtClean="0">
                <a:solidFill>
                  <a:srgbClr val="FFC000"/>
                </a:solidFill>
              </a:rPr>
              <a:t>Damping Ring 1</a:t>
            </a:r>
            <a:endParaRPr lang="ja-JP" altLang="en-US" b="1" dirty="0">
              <a:solidFill>
                <a:srgbClr val="FFC000"/>
              </a:solidFill>
            </a:endParaRPr>
          </a:p>
        </p:txBody>
      </p:sp>
      <p:pic>
        <p:nvPicPr>
          <p:cNvPr id="1026" name="Picture 2" descr="C:\Users\shibata\works_hp3\14KEKB_Review\damping_ring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1"/>
          <a:stretch/>
        </p:blipFill>
        <p:spPr bwMode="auto">
          <a:xfrm>
            <a:off x="4375497" y="3177470"/>
            <a:ext cx="4695854" cy="316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円弧 2"/>
          <p:cNvSpPr/>
          <p:nvPr/>
        </p:nvSpPr>
        <p:spPr>
          <a:xfrm>
            <a:off x="5542026" y="3454510"/>
            <a:ext cx="2893210" cy="2468880"/>
          </a:xfrm>
          <a:prstGeom prst="arc">
            <a:avLst>
              <a:gd name="adj1" fmla="val 16301726"/>
              <a:gd name="adj2" fmla="val 492844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弧 12"/>
          <p:cNvSpPr/>
          <p:nvPr/>
        </p:nvSpPr>
        <p:spPr>
          <a:xfrm rot="10800000">
            <a:off x="4699532" y="3436698"/>
            <a:ext cx="2916325" cy="2509683"/>
          </a:xfrm>
          <a:prstGeom prst="arc">
            <a:avLst>
              <a:gd name="adj1" fmla="val 16005528"/>
              <a:gd name="adj2" fmla="val 5495637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" name="直線コネクタ 6"/>
          <p:cNvCxnSpPr/>
          <p:nvPr/>
        </p:nvCxnSpPr>
        <p:spPr>
          <a:xfrm>
            <a:off x="6799000" y="3453867"/>
            <a:ext cx="251950" cy="6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>
            <a:off x="6924975" y="5923390"/>
            <a:ext cx="1371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>
            <a:off x="6190098" y="3454510"/>
            <a:ext cx="583265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 flipV="1">
            <a:off x="6689418" y="5927354"/>
            <a:ext cx="235557" cy="794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/>
          <p:nvPr/>
        </p:nvCxnSpPr>
        <p:spPr>
          <a:xfrm flipV="1">
            <a:off x="7051785" y="5917047"/>
            <a:ext cx="98397" cy="794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/>
          <p:cNvCxnSpPr/>
          <p:nvPr/>
        </p:nvCxnSpPr>
        <p:spPr>
          <a:xfrm>
            <a:off x="6272634" y="5927354"/>
            <a:ext cx="416785" cy="0"/>
          </a:xfrm>
          <a:prstGeom prst="line">
            <a:avLst/>
          </a:prstGeom>
          <a:ln w="381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/>
          <p:nvPr/>
        </p:nvSpPr>
        <p:spPr>
          <a:xfrm>
            <a:off x="8152880" y="3621364"/>
            <a:ext cx="918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rgbClr val="FF0000"/>
                </a:solidFill>
              </a:rPr>
              <a:t>F</a:t>
            </a:r>
            <a:r>
              <a:rPr lang="en-US" altLang="ja-JP" sz="1200" dirty="0" smtClean="0">
                <a:solidFill>
                  <a:srgbClr val="FF0000"/>
                </a:solidFill>
              </a:rPr>
              <a:t>abrication finished.</a:t>
            </a: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6008942" y="3436698"/>
            <a:ext cx="1360952" cy="415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>
                <a:solidFill>
                  <a:srgbClr val="0000FF"/>
                </a:solidFill>
              </a:rPr>
              <a:t>Injection section</a:t>
            </a:r>
          </a:p>
          <a:p>
            <a:r>
              <a:rPr lang="en-US" altLang="ja-JP" sz="1200" dirty="0" smtClean="0">
                <a:solidFill>
                  <a:srgbClr val="0000FF"/>
                </a:solidFill>
              </a:rPr>
              <a:t>(Not yet)</a:t>
            </a:r>
            <a:endParaRPr kumimoji="1" lang="ja-JP" altLang="en-US" sz="1200" dirty="0">
              <a:solidFill>
                <a:srgbClr val="0000FF"/>
              </a:solidFill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6008942" y="5584661"/>
            <a:ext cx="9267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>
                <a:solidFill>
                  <a:srgbClr val="00FF00"/>
                </a:solidFill>
              </a:rPr>
              <a:t>RF section</a:t>
            </a:r>
            <a:endParaRPr kumimoji="1" lang="ja-JP" altLang="en-US" sz="1200" dirty="0">
              <a:solidFill>
                <a:srgbClr val="00FF00"/>
              </a:solidFill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6319713" y="5937524"/>
            <a:ext cx="1360952" cy="415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>
                <a:solidFill>
                  <a:srgbClr val="0000FF"/>
                </a:solidFill>
              </a:rPr>
              <a:t>extraction section</a:t>
            </a:r>
          </a:p>
          <a:p>
            <a:r>
              <a:rPr lang="en-US" altLang="ja-JP" sz="1200" dirty="0" smtClean="0">
                <a:solidFill>
                  <a:srgbClr val="0000FF"/>
                </a:solidFill>
              </a:rPr>
              <a:t>(Not yet)</a:t>
            </a:r>
            <a:endParaRPr kumimoji="1" lang="ja-JP" altLang="en-US" sz="1200" dirty="0">
              <a:solidFill>
                <a:srgbClr val="0000FF"/>
              </a:solidFill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6822561" y="5347898"/>
            <a:ext cx="9073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>
                <a:solidFill>
                  <a:srgbClr val="0000FF"/>
                </a:solidFill>
              </a:rPr>
              <a:t>SR monitor</a:t>
            </a:r>
          </a:p>
          <a:p>
            <a:r>
              <a:rPr lang="en-US" altLang="ja-JP" sz="1200" dirty="0" smtClean="0">
                <a:solidFill>
                  <a:srgbClr val="0000FF"/>
                </a:solidFill>
              </a:rPr>
              <a:t>(Not yet)</a:t>
            </a:r>
          </a:p>
        </p:txBody>
      </p:sp>
      <p:sp>
        <p:nvSpPr>
          <p:cNvPr id="10" name="コンテンツ プレースホルダ 43"/>
          <p:cNvSpPr>
            <a:spLocks noGrp="1"/>
          </p:cNvSpPr>
          <p:nvPr>
            <p:ph idx="1"/>
          </p:nvPr>
        </p:nvSpPr>
        <p:spPr>
          <a:xfrm>
            <a:off x="447186" y="1095895"/>
            <a:ext cx="8640960" cy="2490349"/>
          </a:xfrm>
        </p:spPr>
        <p:txBody>
          <a:bodyPr>
            <a:normAutofit/>
          </a:bodyPr>
          <a:lstStyle/>
          <a:p>
            <a:r>
              <a:rPr lang="en-US" altLang="ja-JP" sz="2000" dirty="0" smtClean="0">
                <a:solidFill>
                  <a:srgbClr val="002060"/>
                </a:solidFill>
              </a:rPr>
              <a:t>Fabrication of beam pipes has almost finished.</a:t>
            </a:r>
          </a:p>
          <a:p>
            <a:pPr lvl="1"/>
            <a:r>
              <a:rPr lang="en-US" altLang="ja-JP" sz="1600" dirty="0" smtClean="0"/>
              <a:t>Remained pipes : Injection and extraction sections, beam pipe for SR monitor.</a:t>
            </a:r>
          </a:p>
          <a:p>
            <a:pPr lvl="1"/>
            <a:r>
              <a:rPr lang="en-US" altLang="ja-JP" sz="1600" dirty="0" smtClean="0"/>
              <a:t>They will be fabricated next fiscal year.</a:t>
            </a:r>
          </a:p>
          <a:p>
            <a:r>
              <a:rPr lang="en-US" altLang="ja-JP" sz="2000" dirty="0" smtClean="0">
                <a:solidFill>
                  <a:srgbClr val="002060"/>
                </a:solidFill>
              </a:rPr>
              <a:t>Pre-installation works of beam pipes for arc sections are now in progress.</a:t>
            </a:r>
            <a:endParaRPr lang="en-US" altLang="ja-JP" sz="1600" dirty="0" smtClean="0">
              <a:solidFill>
                <a:srgbClr val="002060"/>
              </a:solidFill>
            </a:endParaRPr>
          </a:p>
          <a:p>
            <a:pPr lvl="1"/>
            <a:r>
              <a:rPr lang="en-US" altLang="ja-JP" sz="1600" dirty="0" smtClean="0"/>
              <a:t>38 </a:t>
            </a:r>
            <a:r>
              <a:rPr lang="en-US" altLang="ja-JP" sz="1600" dirty="0"/>
              <a:t>beam </a:t>
            </a:r>
            <a:r>
              <a:rPr lang="en-US" altLang="ja-JP" sz="1600" dirty="0" smtClean="0"/>
              <a:t>pipes for arc sections </a:t>
            </a:r>
            <a:r>
              <a:rPr lang="en-US" altLang="ja-JP" sz="1600" dirty="0"/>
              <a:t>were coated so far.</a:t>
            </a:r>
          </a:p>
          <a:p>
            <a:pPr lvl="1"/>
            <a:r>
              <a:rPr lang="en-US" altLang="ja-JP" sz="1600" dirty="0"/>
              <a:t>More 36 beam pipes will be coated by the end of this fiscal year (3/31</a:t>
            </a:r>
            <a:r>
              <a:rPr lang="en-US" altLang="ja-JP" sz="1600" dirty="0" smtClean="0"/>
              <a:t>).</a:t>
            </a:r>
          </a:p>
          <a:p>
            <a:pPr lvl="1"/>
            <a:r>
              <a:rPr lang="en-US" altLang="ja-JP" sz="1600" dirty="0" smtClean="0"/>
              <a:t>Baking of beam pipes will be done next fiscal year.</a:t>
            </a:r>
          </a:p>
          <a:p>
            <a:endParaRPr lang="en-US" altLang="ja-JP" sz="2000" dirty="0" smtClean="0"/>
          </a:p>
          <a:p>
            <a:pPr lvl="1"/>
            <a:endParaRPr lang="en-US" altLang="ja-JP" sz="1600" dirty="0">
              <a:solidFill>
                <a:srgbClr val="002060"/>
              </a:solidFill>
            </a:endParaRPr>
          </a:p>
        </p:txBody>
      </p:sp>
      <p:sp>
        <p:nvSpPr>
          <p:cNvPr id="26" name="コンテンツ プレースホルダ 43"/>
          <p:cNvSpPr txBox="1">
            <a:spLocks/>
          </p:cNvSpPr>
          <p:nvPr/>
        </p:nvSpPr>
        <p:spPr>
          <a:xfrm>
            <a:off x="409699" y="3284984"/>
            <a:ext cx="4234309" cy="32360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dirty="0" smtClean="0">
                <a:solidFill>
                  <a:srgbClr val="002060"/>
                </a:solidFill>
              </a:rPr>
              <a:t>Installation </a:t>
            </a:r>
            <a:r>
              <a:rPr lang="en-US" altLang="ja-JP" sz="2000" dirty="0">
                <a:solidFill>
                  <a:srgbClr val="002060"/>
                </a:solidFill>
              </a:rPr>
              <a:t>will start next fiscal year at the earliest.</a:t>
            </a:r>
          </a:p>
          <a:p>
            <a:pPr lvl="1"/>
            <a:r>
              <a:rPr lang="en-US" altLang="ja-JP" sz="1600" dirty="0"/>
              <a:t>Delivery of NEG pumps, gate valves and beam stopper </a:t>
            </a:r>
            <a:r>
              <a:rPr lang="en-US" altLang="ja-JP" sz="1600" dirty="0" smtClean="0"/>
              <a:t>were </a:t>
            </a:r>
            <a:r>
              <a:rPr lang="en-US" altLang="ja-JP" sz="1600" dirty="0"/>
              <a:t>completed.</a:t>
            </a:r>
          </a:p>
          <a:p>
            <a:pPr lvl="1"/>
            <a:r>
              <a:rPr lang="en-US" altLang="ja-JP" sz="1600" dirty="0"/>
              <a:t> Ion pumps and </a:t>
            </a:r>
            <a:r>
              <a:rPr lang="en-US" altLang="ja-JP" sz="1600" dirty="0" smtClean="0"/>
              <a:t>power supplies to them </a:t>
            </a:r>
            <a:r>
              <a:rPr lang="en-US" altLang="ja-JP" sz="1600" dirty="0"/>
              <a:t>will be purchased next fiscal year</a:t>
            </a:r>
            <a:r>
              <a:rPr lang="en-US" altLang="ja-JP" sz="1600" dirty="0" smtClean="0"/>
              <a:t>.</a:t>
            </a:r>
            <a:endParaRPr lang="en-US" altLang="ja-JP" sz="2000" dirty="0"/>
          </a:p>
          <a:p>
            <a:r>
              <a:rPr lang="en-US" altLang="ja-JP" sz="2000" dirty="0" smtClean="0">
                <a:solidFill>
                  <a:srgbClr val="002060"/>
                </a:solidFill>
              </a:rPr>
              <a:t>Vacuum control system will be almost same as that of MR.</a:t>
            </a:r>
          </a:p>
          <a:p>
            <a:pPr lvl="1"/>
            <a:r>
              <a:rPr lang="en-US" altLang="ja-JP" sz="1600" dirty="0" smtClean="0"/>
              <a:t>The number of control data item is much smaller than that of MR.</a:t>
            </a:r>
          </a:p>
          <a:p>
            <a:pPr marL="457200" lvl="1" indent="0">
              <a:buFont typeface="Arial" pitchFamily="34" charset="0"/>
              <a:buNone/>
            </a:pPr>
            <a:endParaRPr lang="en-US" altLang="ja-JP" sz="1600" dirty="0" smtClean="0">
              <a:solidFill>
                <a:srgbClr val="002060"/>
              </a:solidFill>
            </a:endParaRPr>
          </a:p>
          <a:p>
            <a:endParaRPr lang="en-US" altLang="ja-JP" sz="2000" dirty="0" smtClean="0">
              <a:solidFill>
                <a:srgbClr val="002060"/>
              </a:solidFill>
            </a:endParaRPr>
          </a:p>
          <a:p>
            <a:pPr lvl="1"/>
            <a:endParaRPr lang="en-US" altLang="ja-JP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54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7519"/>
          <a:stretch/>
        </p:blipFill>
        <p:spPr bwMode="auto">
          <a:xfrm>
            <a:off x="429312" y="3445344"/>
            <a:ext cx="5039995" cy="1869075"/>
          </a:xfrm>
          <a:prstGeom prst="rect">
            <a:avLst/>
          </a:prstGeom>
          <a:noFill/>
          <a:ln>
            <a:noFill/>
          </a:ln>
          <a:extLst/>
        </p:spPr>
      </p:pic>
      <p:grpSp>
        <p:nvGrpSpPr>
          <p:cNvPr id="6" name="グループ化 5"/>
          <p:cNvGrpSpPr>
            <a:grpSpLocks noChangeAspect="1"/>
          </p:cNvGrpSpPr>
          <p:nvPr/>
        </p:nvGrpSpPr>
        <p:grpSpPr>
          <a:xfrm>
            <a:off x="5796136" y="2563608"/>
            <a:ext cx="3287855" cy="3961736"/>
            <a:chOff x="5713182" y="2492896"/>
            <a:chExt cx="3354954" cy="4042588"/>
          </a:xfrm>
        </p:grpSpPr>
        <p:pic>
          <p:nvPicPr>
            <p:cNvPr id="33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156"/>
            <a:stretch/>
          </p:blipFill>
          <p:spPr bwMode="auto">
            <a:xfrm>
              <a:off x="5796136" y="4501360"/>
              <a:ext cx="3272000" cy="2034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52" b="52235"/>
            <a:stretch/>
          </p:blipFill>
          <p:spPr bwMode="auto">
            <a:xfrm>
              <a:off x="5743905" y="2559898"/>
              <a:ext cx="3272000" cy="1905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テキスト ボックス 2"/>
            <p:cNvSpPr txBox="1"/>
            <p:nvPr/>
          </p:nvSpPr>
          <p:spPr>
            <a:xfrm>
              <a:off x="5724128" y="2492896"/>
              <a:ext cx="576064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ja-JP" sz="1100" dirty="0" smtClean="0"/>
                <a:t>Type I</a:t>
              </a:r>
              <a:endParaRPr kumimoji="1" lang="ja-JP" altLang="en-US" sz="1100" dirty="0"/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5713182" y="4581128"/>
              <a:ext cx="576064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ja-JP" sz="1100" dirty="0" smtClean="0"/>
                <a:t>Type II</a:t>
              </a:r>
              <a:endParaRPr kumimoji="1" lang="ja-JP" altLang="en-US" sz="1100" dirty="0"/>
            </a:p>
          </p:txBody>
        </p:sp>
      </p:grpSp>
      <p:pic>
        <p:nvPicPr>
          <p:cNvPr id="2051" name="Picture 3" descr="C:\Users\shibata\Desktop\DRB2_0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76" b="13946"/>
          <a:stretch/>
        </p:blipFill>
        <p:spPr bwMode="auto">
          <a:xfrm>
            <a:off x="357059" y="5234590"/>
            <a:ext cx="2448272" cy="119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shibata\Desktop\DRB1_0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11" b="15761"/>
          <a:stretch/>
        </p:blipFill>
        <p:spPr bwMode="auto">
          <a:xfrm>
            <a:off x="2854754" y="5238923"/>
            <a:ext cx="3157406" cy="124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コンテンツ プレースホルダ 43"/>
          <p:cNvSpPr>
            <a:spLocks noGrp="1"/>
          </p:cNvSpPr>
          <p:nvPr>
            <p:ph idx="1"/>
          </p:nvPr>
        </p:nvSpPr>
        <p:spPr>
          <a:xfrm>
            <a:off x="107503" y="980728"/>
            <a:ext cx="5769927" cy="2824626"/>
          </a:xfrm>
        </p:spPr>
        <p:txBody>
          <a:bodyPr>
            <a:normAutofit/>
          </a:bodyPr>
          <a:lstStyle/>
          <a:p>
            <a:r>
              <a:rPr lang="en-US" altLang="ja-JP" sz="2400" dirty="0" smtClean="0">
                <a:solidFill>
                  <a:srgbClr val="002060"/>
                </a:solidFill>
              </a:rPr>
              <a:t>Aluminum Beam pipes for arc sections</a:t>
            </a:r>
          </a:p>
          <a:p>
            <a:pPr lvl="1"/>
            <a:r>
              <a:rPr lang="en-US" altLang="ja-JP" sz="1600" dirty="0" smtClean="0"/>
              <a:t>Antechambers on both sides of beam channel</a:t>
            </a:r>
          </a:p>
          <a:p>
            <a:pPr lvl="1"/>
            <a:r>
              <a:rPr lang="en-US" altLang="ja-JP" sz="1600" dirty="0" smtClean="0"/>
              <a:t>Grooved structures at top and bottom of the beam channel (countermeasure against electron cloud)</a:t>
            </a:r>
          </a:p>
          <a:p>
            <a:pPr lvl="1"/>
            <a:r>
              <a:rPr lang="en-US" altLang="ja-JP" sz="1600" dirty="0" smtClean="0"/>
              <a:t>Grooved structures at side walls of antechambers for antireflection of SR</a:t>
            </a:r>
          </a:p>
          <a:p>
            <a:pPr lvl="1"/>
            <a:r>
              <a:rPr lang="en-US" altLang="ja-JP" sz="1600" dirty="0" smtClean="0"/>
              <a:t>Water cooling channel on both sides</a:t>
            </a:r>
          </a:p>
          <a:p>
            <a:pPr lvl="1"/>
            <a:r>
              <a:rPr lang="en-US" altLang="ja-JP" sz="1600" dirty="0" smtClean="0"/>
              <a:t>Designed to fit narrow space</a:t>
            </a:r>
          </a:p>
          <a:p>
            <a:pPr lvl="1"/>
            <a:r>
              <a:rPr lang="en-US" altLang="ja-JP" sz="1600" dirty="0" smtClean="0"/>
              <a:t>Having RF shielded bellows, BPM block and Pumping port</a:t>
            </a:r>
          </a:p>
          <a:p>
            <a:pPr lvl="1"/>
            <a:endParaRPr lang="en-US" altLang="ja-JP" sz="2000" dirty="0" smtClean="0">
              <a:solidFill>
                <a:srgbClr val="002060"/>
              </a:solidFill>
            </a:endParaRPr>
          </a:p>
          <a:p>
            <a:endParaRPr lang="en-US" altLang="ja-JP" sz="2000" dirty="0" smtClean="0">
              <a:solidFill>
                <a:srgbClr val="002060"/>
              </a:solidFill>
            </a:endParaRPr>
          </a:p>
          <a:p>
            <a:pPr lvl="1"/>
            <a:endParaRPr lang="en-US" altLang="ja-JP" sz="1600" dirty="0">
              <a:solidFill>
                <a:srgbClr val="002060"/>
              </a:solidFill>
            </a:endParaRPr>
          </a:p>
        </p:txBody>
      </p:sp>
      <p:sp>
        <p:nvSpPr>
          <p:cNvPr id="38" name="正方形/長方形 37"/>
          <p:cNvSpPr/>
          <p:nvPr/>
        </p:nvSpPr>
        <p:spPr>
          <a:xfrm>
            <a:off x="0" y="6434514"/>
            <a:ext cx="9144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9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18" y="6455897"/>
            <a:ext cx="702056" cy="402103"/>
          </a:xfrm>
          <a:prstGeom prst="rect">
            <a:avLst/>
          </a:prstGeom>
          <a:noFill/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99592" y="6478724"/>
            <a:ext cx="2133600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2015/2/23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2663788" y="6464094"/>
            <a:ext cx="3816424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The 20th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03263" y="6486039"/>
            <a:ext cx="2133600" cy="365125"/>
          </a:xfrm>
        </p:spPr>
        <p:txBody>
          <a:bodyPr/>
          <a:lstStyle/>
          <a:p>
            <a:fld id="{31A2536D-92D0-4A14-99CE-6CBB0ED64566}" type="slidenum">
              <a:rPr kumimoji="1" lang="ja-JP" altLang="en-US" smtClean="0">
                <a:solidFill>
                  <a:srgbClr val="FFFF00"/>
                </a:solidFill>
              </a:rPr>
              <a:pPr/>
              <a:t>35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40" name="Picture 3" descr="C:\Users\shibata\works_hp3\14KEKB_Review\背景材料\title_background02.t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09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タイトル 1"/>
          <p:cNvSpPr txBox="1">
            <a:spLocks/>
          </p:cNvSpPr>
          <p:nvPr/>
        </p:nvSpPr>
        <p:spPr>
          <a:xfrm>
            <a:off x="162168" y="29122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b="1" dirty="0" smtClean="0">
                <a:solidFill>
                  <a:srgbClr val="FFC000"/>
                </a:solidFill>
              </a:rPr>
              <a:t>Damping Ring 2</a:t>
            </a:r>
            <a:endParaRPr lang="ja-JP" altLang="en-US" b="1" dirty="0">
              <a:solidFill>
                <a:srgbClr val="FFC000"/>
              </a:solidFill>
            </a:endParaRPr>
          </a:p>
        </p:txBody>
      </p:sp>
      <p:pic>
        <p:nvPicPr>
          <p:cNvPr id="27" name="Picture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7" r="3375" b="37555"/>
          <a:stretch/>
        </p:blipFill>
        <p:spPr bwMode="auto">
          <a:xfrm>
            <a:off x="5580112" y="980729"/>
            <a:ext cx="3563888" cy="1553142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36" name="テキスト ボックス 35"/>
          <p:cNvSpPr txBox="1"/>
          <p:nvPr/>
        </p:nvSpPr>
        <p:spPr>
          <a:xfrm>
            <a:off x="4090411" y="5183614"/>
            <a:ext cx="5645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dirty="0" smtClean="0">
                <a:solidFill>
                  <a:schemeClr val="bg1"/>
                </a:solidFill>
              </a:rPr>
              <a:t>Type I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1210091" y="5183614"/>
            <a:ext cx="5645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dirty="0" smtClean="0">
                <a:solidFill>
                  <a:schemeClr val="bg1"/>
                </a:solidFill>
              </a:rPr>
              <a:t>Type II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1" name="Shape 95"/>
          <p:cNvSpPr/>
          <p:nvPr/>
        </p:nvSpPr>
        <p:spPr>
          <a:xfrm>
            <a:off x="1475656" y="3717032"/>
            <a:ext cx="2293310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1800" b="1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b="0">
                <a:solidFill>
                  <a:srgbClr val="000000"/>
                </a:solidFill>
              </a:defRPr>
            </a:pPr>
            <a:r>
              <a:rPr lang="en-US" sz="1400" b="0" dirty="0" smtClean="0">
                <a:solidFill>
                  <a:srgbClr val="00B050"/>
                </a:solidFill>
              </a:rPr>
              <a:t>Two beam pipes in one cell</a:t>
            </a:r>
            <a:endParaRPr sz="1400" b="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76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 descr="C:\Users\shibata\works_hp3\14SuperKEKB_Design_Report\DR_fig11_modified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097" y="3186888"/>
            <a:ext cx="4474845" cy="346329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正方形/長方形 37"/>
          <p:cNvSpPr/>
          <p:nvPr/>
        </p:nvSpPr>
        <p:spPr>
          <a:xfrm>
            <a:off x="0" y="6434514"/>
            <a:ext cx="9144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9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18" y="6455897"/>
            <a:ext cx="702056" cy="402103"/>
          </a:xfrm>
          <a:prstGeom prst="rect">
            <a:avLst/>
          </a:prstGeom>
          <a:noFill/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99592" y="6478724"/>
            <a:ext cx="2133600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2015/2/23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2663788" y="6464094"/>
            <a:ext cx="3816424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The 20th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03263" y="6486039"/>
            <a:ext cx="2133600" cy="365125"/>
          </a:xfrm>
        </p:spPr>
        <p:txBody>
          <a:bodyPr/>
          <a:lstStyle/>
          <a:p>
            <a:fld id="{31A2536D-92D0-4A14-99CE-6CBB0ED64566}" type="slidenum">
              <a:rPr kumimoji="1" lang="ja-JP" altLang="en-US" smtClean="0">
                <a:solidFill>
                  <a:srgbClr val="FFFF00"/>
                </a:solidFill>
              </a:rPr>
              <a:pPr/>
              <a:t>36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40" name="Picture 3" descr="C:\Users\shibata\works_hp3\14KEKB_Review\背景材料\title_background02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09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タイトル 1"/>
          <p:cNvSpPr txBox="1">
            <a:spLocks/>
          </p:cNvSpPr>
          <p:nvPr/>
        </p:nvSpPr>
        <p:spPr>
          <a:xfrm>
            <a:off x="162168" y="29122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b="1" dirty="0" smtClean="0">
                <a:solidFill>
                  <a:srgbClr val="FFC000"/>
                </a:solidFill>
              </a:rPr>
              <a:t>Damping Ring 3</a:t>
            </a:r>
            <a:endParaRPr lang="ja-JP" altLang="en-US" b="1" dirty="0">
              <a:solidFill>
                <a:srgbClr val="FFC000"/>
              </a:solidFill>
            </a:endParaRPr>
          </a:p>
        </p:txBody>
      </p:sp>
      <p:sp>
        <p:nvSpPr>
          <p:cNvPr id="10" name="コンテンツ プレースホルダ 43"/>
          <p:cNvSpPr>
            <a:spLocks noGrp="1"/>
          </p:cNvSpPr>
          <p:nvPr>
            <p:ph idx="1"/>
          </p:nvPr>
        </p:nvSpPr>
        <p:spPr>
          <a:xfrm>
            <a:off x="323528" y="980728"/>
            <a:ext cx="8496944" cy="2304256"/>
          </a:xfrm>
        </p:spPr>
        <p:txBody>
          <a:bodyPr>
            <a:normAutofit lnSpcReduction="10000"/>
          </a:bodyPr>
          <a:lstStyle/>
          <a:p>
            <a:r>
              <a:rPr lang="en-US" altLang="ja-JP" sz="2400" dirty="0" smtClean="0">
                <a:solidFill>
                  <a:srgbClr val="002060"/>
                </a:solidFill>
              </a:rPr>
              <a:t>Rough estimation of average pressure in arc sections</a:t>
            </a:r>
          </a:p>
          <a:p>
            <a:pPr lvl="1"/>
            <a:r>
              <a:rPr lang="en-US" altLang="ja-JP" sz="1600" dirty="0" smtClean="0"/>
              <a:t>Required averaged pressure is lower than 1</a:t>
            </a:r>
            <a:r>
              <a:rPr lang="en-US" altLang="ja-JP" sz="1600" dirty="0" smtClean="0">
                <a:sym typeface="Symbol"/>
              </a:rPr>
              <a:t>10</a:t>
            </a:r>
            <a:r>
              <a:rPr lang="en-US" altLang="ja-JP" sz="1600" baseline="30000" dirty="0" smtClean="0">
                <a:sym typeface="Symbol"/>
              </a:rPr>
              <a:t>-5</a:t>
            </a:r>
            <a:r>
              <a:rPr lang="en-US" altLang="ja-JP" sz="1600" dirty="0" smtClean="0">
                <a:sym typeface="Symbol"/>
              </a:rPr>
              <a:t> Pa to obtain enough beam life time.</a:t>
            </a:r>
            <a:endParaRPr lang="en-US" altLang="ja-JP" sz="1200" dirty="0" smtClean="0"/>
          </a:p>
          <a:p>
            <a:pPr lvl="1"/>
            <a:r>
              <a:rPr lang="en-US" altLang="ja-JP" sz="1600" dirty="0" smtClean="0"/>
              <a:t>Beam pipes have three pumping ports in one cell with a length of about 2 m. (</a:t>
            </a:r>
            <a:r>
              <a:rPr lang="en-US" altLang="ja-JP" sz="1600" i="1" dirty="0" smtClean="0"/>
              <a:t>d </a:t>
            </a:r>
            <a:r>
              <a:rPr lang="en-US" altLang="ja-JP" sz="1600" dirty="0" smtClean="0">
                <a:sym typeface="Symbol"/>
              </a:rPr>
              <a:t> </a:t>
            </a:r>
            <a:r>
              <a:rPr lang="en-US" altLang="ja-JP" sz="1600" dirty="0" smtClean="0"/>
              <a:t>0.7 m)</a:t>
            </a:r>
          </a:p>
          <a:p>
            <a:pPr lvl="1"/>
            <a:r>
              <a:rPr lang="en-US" altLang="ja-JP" sz="1600" dirty="0" smtClean="0"/>
              <a:t>Two of them are for the NEG pumps and one is for ion pump.</a:t>
            </a:r>
          </a:p>
          <a:p>
            <a:pPr lvl="2"/>
            <a:r>
              <a:rPr lang="en-US" altLang="ja-JP" sz="1400" dirty="0" smtClean="0"/>
              <a:t>Average effective pumping speed will be </a:t>
            </a:r>
            <a:r>
              <a:rPr lang="en-US" altLang="ja-JP" sz="1400" dirty="0" smtClean="0">
                <a:sym typeface="Symbol"/>
              </a:rPr>
              <a:t>0.037</a:t>
            </a:r>
            <a:r>
              <a:rPr lang="en-US" altLang="ja-JP" sz="1400" dirty="0" smtClean="0"/>
              <a:t> (just after activation) </a:t>
            </a:r>
            <a:r>
              <a:rPr lang="en-US" altLang="ja-JP" sz="1400" dirty="0" smtClean="0">
                <a:sym typeface="Symbol"/>
              </a:rPr>
              <a:t> 0.025 </a:t>
            </a:r>
            <a:r>
              <a:rPr lang="en-US" altLang="ja-JP" sz="1400" dirty="0"/>
              <a:t> m</a:t>
            </a:r>
            <a:r>
              <a:rPr lang="en-US" altLang="ja-JP" sz="1400" baseline="30000" dirty="0"/>
              <a:t>3</a:t>
            </a:r>
            <a:r>
              <a:rPr lang="en-US" altLang="ja-JP" sz="1400" dirty="0"/>
              <a:t>s</a:t>
            </a:r>
            <a:r>
              <a:rPr lang="en-US" altLang="ja-JP" sz="1400" baseline="30000" dirty="0"/>
              <a:t>-1</a:t>
            </a:r>
            <a:r>
              <a:rPr lang="en-US" altLang="ja-JP" sz="1400" dirty="0"/>
              <a:t> </a:t>
            </a:r>
          </a:p>
          <a:p>
            <a:pPr lvl="1"/>
            <a:r>
              <a:rPr lang="en-US" altLang="ja-JP" sz="1600" dirty="0"/>
              <a:t>Photon stimulated desorption by SR is major dynamic gas load during beam operation.</a:t>
            </a:r>
          </a:p>
          <a:p>
            <a:pPr lvl="2"/>
            <a:r>
              <a:rPr lang="en-US" altLang="ja-JP" sz="1400" dirty="0">
                <a:sym typeface="Symbol"/>
              </a:rPr>
              <a:t>After the sufficient scrubbing, </a:t>
            </a:r>
            <a:r>
              <a:rPr lang="en-US" altLang="ja-JP" sz="1400" i="1" dirty="0">
                <a:sym typeface="Symbol"/>
              </a:rPr>
              <a:t></a:t>
            </a:r>
            <a:r>
              <a:rPr lang="en-US" altLang="ja-JP" sz="1400" dirty="0">
                <a:sym typeface="Symbol"/>
              </a:rPr>
              <a:t> will drop to below less than 110</a:t>
            </a:r>
            <a:r>
              <a:rPr lang="en-US" altLang="ja-JP" sz="1400" baseline="30000" dirty="0">
                <a:sym typeface="Symbol"/>
              </a:rPr>
              <a:t>-4</a:t>
            </a:r>
            <a:r>
              <a:rPr lang="en-US" altLang="ja-JP" sz="1400" dirty="0">
                <a:sym typeface="Symbol"/>
              </a:rPr>
              <a:t> </a:t>
            </a:r>
            <a:r>
              <a:rPr lang="en-US" altLang="ja-JP" sz="1400" dirty="0" err="1">
                <a:sym typeface="Symbol"/>
              </a:rPr>
              <a:t>molec</a:t>
            </a:r>
            <a:r>
              <a:rPr lang="en-US" altLang="ja-JP" sz="1400" dirty="0">
                <a:sym typeface="Symbol"/>
              </a:rPr>
              <a:t>./photon</a:t>
            </a:r>
            <a:r>
              <a:rPr lang="en-US" altLang="ja-JP" sz="1400" dirty="0" smtClean="0">
                <a:sym typeface="Symbol"/>
              </a:rPr>
              <a:t>.</a:t>
            </a:r>
            <a:endParaRPr lang="en-US" altLang="ja-JP" sz="1600" dirty="0" smtClean="0"/>
          </a:p>
          <a:p>
            <a:pPr lvl="1"/>
            <a:r>
              <a:rPr lang="en-US" altLang="ja-JP" sz="1600" dirty="0" smtClean="0"/>
              <a:t>1</a:t>
            </a:r>
            <a:r>
              <a:rPr lang="en-US" altLang="ja-JP" sz="1600" dirty="0">
                <a:sym typeface="Symbol"/>
              </a:rPr>
              <a:t>10</a:t>
            </a:r>
            <a:r>
              <a:rPr lang="en-US" altLang="ja-JP" sz="1600" baseline="30000" dirty="0">
                <a:sym typeface="Symbol"/>
              </a:rPr>
              <a:t>-5</a:t>
            </a:r>
            <a:r>
              <a:rPr lang="en-US" altLang="ja-JP" sz="1600" dirty="0">
                <a:sym typeface="Symbol"/>
              </a:rPr>
              <a:t> Pa </a:t>
            </a:r>
            <a:r>
              <a:rPr lang="en-US" altLang="ja-JP" sz="1600" dirty="0" smtClean="0"/>
              <a:t>is achievable goal with sufficient scrubbing.</a:t>
            </a:r>
          </a:p>
          <a:p>
            <a:endParaRPr lang="en-US" altLang="ja-JP" sz="2000" dirty="0" smtClean="0">
              <a:solidFill>
                <a:srgbClr val="002060"/>
              </a:solidFill>
            </a:endParaRPr>
          </a:p>
          <a:p>
            <a:pPr lvl="1"/>
            <a:endParaRPr lang="en-US" altLang="ja-JP" sz="1600" dirty="0">
              <a:solidFill>
                <a:srgbClr val="002060"/>
              </a:solidFill>
            </a:endParaRPr>
          </a:p>
        </p:txBody>
      </p:sp>
      <p:pic>
        <p:nvPicPr>
          <p:cNvPr id="12" name="図 11" descr="C:\Users\shibata\works_hp3\14SuperKEKB_Design_Report\DR_fig11_modified.t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81" b="47417"/>
          <a:stretch/>
        </p:blipFill>
        <p:spPr bwMode="auto">
          <a:xfrm>
            <a:off x="5364088" y="3284984"/>
            <a:ext cx="1934115" cy="27407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正方形/長方形 37"/>
          <p:cNvSpPr/>
          <p:nvPr/>
        </p:nvSpPr>
        <p:spPr>
          <a:xfrm>
            <a:off x="0" y="6434514"/>
            <a:ext cx="9144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9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18" y="6455897"/>
            <a:ext cx="702056" cy="402103"/>
          </a:xfrm>
          <a:prstGeom prst="rect">
            <a:avLst/>
          </a:prstGeom>
          <a:noFill/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99592" y="6478724"/>
            <a:ext cx="2133600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2015/2/23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2663788" y="6464094"/>
            <a:ext cx="3816424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The 20th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03263" y="6486039"/>
            <a:ext cx="2133600" cy="365125"/>
          </a:xfrm>
        </p:spPr>
        <p:txBody>
          <a:bodyPr/>
          <a:lstStyle/>
          <a:p>
            <a:fld id="{31A2536D-92D0-4A14-99CE-6CBB0ED64566}" type="slidenum">
              <a:rPr kumimoji="1" lang="ja-JP" altLang="en-US" smtClean="0">
                <a:solidFill>
                  <a:srgbClr val="FFFF00"/>
                </a:solidFill>
              </a:rPr>
              <a:pPr/>
              <a:t>37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40" name="Picture 3" descr="C:\Users\shibata\works_hp3\14KEKB_Review\背景材料\title_background02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09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タイトル 1"/>
          <p:cNvSpPr txBox="1">
            <a:spLocks/>
          </p:cNvSpPr>
          <p:nvPr/>
        </p:nvSpPr>
        <p:spPr>
          <a:xfrm>
            <a:off x="162168" y="29122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b="1" dirty="0" smtClean="0">
                <a:solidFill>
                  <a:srgbClr val="FFC000"/>
                </a:solidFill>
              </a:rPr>
              <a:t>Remained works</a:t>
            </a:r>
            <a:endParaRPr lang="ja-JP" altLang="en-US" b="1" dirty="0">
              <a:solidFill>
                <a:srgbClr val="FFC000"/>
              </a:solidFill>
            </a:endParaRPr>
          </a:p>
        </p:txBody>
      </p:sp>
      <p:sp>
        <p:nvSpPr>
          <p:cNvPr id="10" name="コンテンツ プレースホルダ 43"/>
          <p:cNvSpPr>
            <a:spLocks noGrp="1"/>
          </p:cNvSpPr>
          <p:nvPr>
            <p:ph idx="1"/>
          </p:nvPr>
        </p:nvSpPr>
        <p:spPr>
          <a:xfrm>
            <a:off x="467544" y="1108430"/>
            <a:ext cx="8479600" cy="5200890"/>
          </a:xfrm>
        </p:spPr>
        <p:txBody>
          <a:bodyPr>
            <a:normAutofit fontScale="92500" lnSpcReduction="20000"/>
          </a:bodyPr>
          <a:lstStyle/>
          <a:p>
            <a:r>
              <a:rPr lang="en-US" altLang="ja-JP" sz="2400" dirty="0" smtClean="0">
                <a:solidFill>
                  <a:srgbClr val="002060"/>
                </a:solidFill>
              </a:rPr>
              <a:t>Main Ring (for Phase-I operation)</a:t>
            </a:r>
          </a:p>
          <a:p>
            <a:pPr lvl="1"/>
            <a:r>
              <a:rPr lang="en-US" altLang="ja-JP" sz="2000" dirty="0" smtClean="0"/>
              <a:t>Installation of components for Tsukuba local chromaticity region (HER) and Fuji beam injection/abort region (HER). Installation of collimators.</a:t>
            </a:r>
          </a:p>
          <a:p>
            <a:pPr lvl="2"/>
            <a:r>
              <a:rPr lang="en-US" altLang="ja-JP" sz="1600" dirty="0" smtClean="0"/>
              <a:t>Installation will be finished by September.</a:t>
            </a:r>
          </a:p>
          <a:p>
            <a:pPr lvl="1"/>
            <a:r>
              <a:rPr lang="en-US" altLang="ja-JP" sz="2000" dirty="0" smtClean="0"/>
              <a:t>Cabling (power supply, monitoring), piping of cooling water line at straight sections and piping of compressed air line.</a:t>
            </a:r>
          </a:p>
          <a:p>
            <a:pPr lvl="1"/>
            <a:r>
              <a:rPr lang="en-US" altLang="ja-JP" sz="2000" dirty="0" smtClean="0"/>
              <a:t>Adjustment of flow rate of cooling water in whole ring.</a:t>
            </a:r>
          </a:p>
          <a:p>
            <a:pPr lvl="1"/>
            <a:r>
              <a:rPr lang="en-US" altLang="ja-JP" sz="2000" dirty="0" smtClean="0"/>
              <a:t>Final alignment of beam pipes and bellows chambers.</a:t>
            </a:r>
          </a:p>
          <a:p>
            <a:pPr lvl="1"/>
            <a:r>
              <a:rPr lang="en-US" altLang="ja-JP" sz="2000" dirty="0" smtClean="0"/>
              <a:t>NEG activation (Final check).</a:t>
            </a:r>
          </a:p>
          <a:p>
            <a:pPr lvl="1"/>
            <a:r>
              <a:rPr lang="en-US" altLang="ja-JP" sz="2000" dirty="0" smtClean="0"/>
              <a:t>Final check of operation software.</a:t>
            </a:r>
          </a:p>
          <a:p>
            <a:pPr lvl="1"/>
            <a:r>
              <a:rPr lang="en-US" altLang="ja-JP" sz="2100" dirty="0"/>
              <a:t>All will be finished by December. </a:t>
            </a:r>
          </a:p>
          <a:p>
            <a:r>
              <a:rPr lang="en-US" altLang="ja-JP" sz="2400" dirty="0" smtClean="0">
                <a:solidFill>
                  <a:srgbClr val="002060"/>
                </a:solidFill>
              </a:rPr>
              <a:t>For Phase-II operation</a:t>
            </a:r>
          </a:p>
          <a:p>
            <a:pPr lvl="1"/>
            <a:r>
              <a:rPr lang="en-US" altLang="ja-JP" sz="2000" dirty="0" smtClean="0"/>
              <a:t>Fabrication of remained collimators.</a:t>
            </a:r>
          </a:p>
          <a:p>
            <a:pPr lvl="1"/>
            <a:r>
              <a:rPr lang="en-US" altLang="ja-JP" sz="2000" dirty="0" smtClean="0"/>
              <a:t>Fabrication of remained beam pipes for Damping Ring.</a:t>
            </a:r>
          </a:p>
          <a:p>
            <a:pPr lvl="1"/>
            <a:r>
              <a:rPr lang="en-US" altLang="ja-JP" sz="2000" dirty="0" smtClean="0"/>
              <a:t>Purchase order of ion pumps, power supply, etc. for Damping Ring.</a:t>
            </a:r>
          </a:p>
          <a:p>
            <a:pPr lvl="1"/>
            <a:r>
              <a:rPr lang="en-US" altLang="ja-JP" sz="2000" dirty="0" smtClean="0"/>
              <a:t>Pre-installation and installation works of Damping Ring.</a:t>
            </a:r>
          </a:p>
          <a:p>
            <a:pPr lvl="1"/>
            <a:r>
              <a:rPr lang="en-US" altLang="ja-JP" sz="2000" dirty="0" smtClean="0"/>
              <a:t>And so on</a:t>
            </a:r>
          </a:p>
          <a:p>
            <a:endParaRPr lang="en-US" altLang="ja-JP" sz="2400" dirty="0">
              <a:solidFill>
                <a:srgbClr val="002060"/>
              </a:solidFill>
            </a:endParaRPr>
          </a:p>
          <a:p>
            <a:pPr lvl="1"/>
            <a:endParaRPr lang="en-US" altLang="ja-JP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13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正方形/長方形 37"/>
          <p:cNvSpPr/>
          <p:nvPr/>
        </p:nvSpPr>
        <p:spPr>
          <a:xfrm>
            <a:off x="0" y="6434514"/>
            <a:ext cx="9144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9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18" y="6455897"/>
            <a:ext cx="702056" cy="402103"/>
          </a:xfrm>
          <a:prstGeom prst="rect">
            <a:avLst/>
          </a:prstGeom>
          <a:noFill/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99592" y="6478724"/>
            <a:ext cx="2133600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2015/2/23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2663788" y="6464094"/>
            <a:ext cx="3816424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The 20th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03263" y="6486039"/>
            <a:ext cx="2133600" cy="365125"/>
          </a:xfrm>
        </p:spPr>
        <p:txBody>
          <a:bodyPr/>
          <a:lstStyle/>
          <a:p>
            <a:fld id="{31A2536D-92D0-4A14-99CE-6CBB0ED64566}" type="slidenum">
              <a:rPr kumimoji="1" lang="ja-JP" altLang="en-US" smtClean="0">
                <a:solidFill>
                  <a:srgbClr val="FFFF00"/>
                </a:solidFill>
              </a:rPr>
              <a:pPr/>
              <a:t>38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40" name="Picture 3" descr="C:\Users\shibata\works_hp3\14KEKB_Review\背景材料\title_background02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122"/>
            <a:ext cx="9144000" cy="109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タイトル 1"/>
          <p:cNvSpPr txBox="1">
            <a:spLocks/>
          </p:cNvSpPr>
          <p:nvPr/>
        </p:nvSpPr>
        <p:spPr>
          <a:xfrm>
            <a:off x="162168" y="29122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b="1" dirty="0" smtClean="0">
                <a:solidFill>
                  <a:srgbClr val="FFC000"/>
                </a:solidFill>
              </a:rPr>
              <a:t>Summary</a:t>
            </a:r>
            <a:endParaRPr lang="ja-JP" altLang="en-US" b="1" dirty="0">
              <a:solidFill>
                <a:srgbClr val="FFC000"/>
              </a:solidFill>
            </a:endParaRPr>
          </a:p>
        </p:txBody>
      </p:sp>
      <p:sp>
        <p:nvSpPr>
          <p:cNvPr id="10" name="コンテンツ プレースホルダ 43"/>
          <p:cNvSpPr>
            <a:spLocks noGrp="1"/>
          </p:cNvSpPr>
          <p:nvPr>
            <p:ph idx="1"/>
          </p:nvPr>
        </p:nvSpPr>
        <p:spPr>
          <a:xfrm>
            <a:off x="162168" y="1108430"/>
            <a:ext cx="8784976" cy="5200890"/>
          </a:xfrm>
        </p:spPr>
        <p:txBody>
          <a:bodyPr>
            <a:normAutofit/>
          </a:bodyPr>
          <a:lstStyle/>
          <a:p>
            <a:r>
              <a:rPr lang="en-US" altLang="ja-JP" sz="2000" dirty="0" smtClean="0">
                <a:solidFill>
                  <a:srgbClr val="002060"/>
                </a:solidFill>
                <a:sym typeface="Symbol"/>
              </a:rPr>
              <a:t>Preparation for Phase-I operation is steadily in progress though some troubles occurred.</a:t>
            </a:r>
          </a:p>
          <a:p>
            <a:pPr lvl="1"/>
            <a:r>
              <a:rPr lang="en-US" altLang="ja-JP" sz="1800" dirty="0" smtClean="0"/>
              <a:t>Pre-installation works : 100% except for IP pipe</a:t>
            </a:r>
          </a:p>
          <a:p>
            <a:pPr lvl="1"/>
            <a:r>
              <a:rPr lang="en-US" altLang="ja-JP" sz="1800" dirty="0" smtClean="0"/>
              <a:t>Installation : </a:t>
            </a:r>
            <a:r>
              <a:rPr lang="en-US" altLang="ja-JP" sz="1800" dirty="0" smtClean="0">
                <a:sym typeface="Symbol"/>
              </a:rPr>
              <a:t>97%</a:t>
            </a:r>
            <a:endParaRPr lang="en-US" altLang="ja-JP" sz="1800" dirty="0" smtClean="0"/>
          </a:p>
          <a:p>
            <a:pPr lvl="1"/>
            <a:r>
              <a:rPr lang="en-US" altLang="ja-JP" sz="1800" dirty="0" smtClean="0"/>
              <a:t>Evacuation and NEG activations : </a:t>
            </a:r>
            <a:r>
              <a:rPr lang="en-US" altLang="ja-JP" sz="1800" dirty="0"/>
              <a:t> </a:t>
            </a:r>
            <a:r>
              <a:rPr lang="en-US" altLang="ja-JP" sz="1800" dirty="0" smtClean="0">
                <a:sym typeface="Symbol"/>
              </a:rPr>
              <a:t>21%</a:t>
            </a:r>
            <a:endParaRPr lang="en-US" altLang="ja-JP" sz="1800" dirty="0"/>
          </a:p>
          <a:p>
            <a:pPr lvl="1"/>
            <a:r>
              <a:rPr lang="en-US" altLang="ja-JP" sz="1800" dirty="0" smtClean="0"/>
              <a:t>Collimator : already completed and waiting for installation</a:t>
            </a:r>
          </a:p>
          <a:p>
            <a:pPr marL="400050"/>
            <a:r>
              <a:rPr lang="en-US" altLang="ja-JP" sz="2000" dirty="0" smtClean="0">
                <a:solidFill>
                  <a:srgbClr val="002060"/>
                </a:solidFill>
              </a:rPr>
              <a:t>All remained works for Phase-I </a:t>
            </a:r>
            <a:r>
              <a:rPr lang="en-US" altLang="ja-JP" sz="2000" dirty="0">
                <a:solidFill>
                  <a:srgbClr val="002060"/>
                </a:solidFill>
              </a:rPr>
              <a:t>will be finished by December. </a:t>
            </a:r>
            <a:endParaRPr lang="en-US" altLang="ja-JP" sz="2000" dirty="0" smtClean="0">
              <a:solidFill>
                <a:srgbClr val="002060"/>
              </a:solidFill>
            </a:endParaRPr>
          </a:p>
          <a:p>
            <a:pPr marL="400050"/>
            <a:r>
              <a:rPr lang="en-US" altLang="ja-JP" sz="2000" dirty="0" smtClean="0">
                <a:solidFill>
                  <a:srgbClr val="002060"/>
                </a:solidFill>
              </a:rPr>
              <a:t>We have begun works for Phase-II</a:t>
            </a:r>
          </a:p>
          <a:p>
            <a:pPr marL="800100" lvl="1"/>
            <a:r>
              <a:rPr lang="en-US" altLang="ja-JP" sz="1600" dirty="0" smtClean="0"/>
              <a:t>Damping ring, </a:t>
            </a:r>
            <a:r>
              <a:rPr lang="en-US" altLang="ja-JP" sz="1600" dirty="0"/>
              <a:t>C</a:t>
            </a:r>
            <a:r>
              <a:rPr lang="en-US" altLang="ja-JP" sz="1600" dirty="0" smtClean="0"/>
              <a:t>ollimators, etc.</a:t>
            </a:r>
          </a:p>
          <a:p>
            <a:pPr marL="57150" indent="0">
              <a:buNone/>
            </a:pPr>
            <a:endParaRPr lang="en-US" altLang="ja-JP" sz="2000" dirty="0" smtClean="0">
              <a:solidFill>
                <a:srgbClr val="002060"/>
              </a:solidFill>
            </a:endParaRPr>
          </a:p>
          <a:p>
            <a:pPr marL="400050"/>
            <a:r>
              <a:rPr lang="en-US" altLang="ja-JP" sz="2000" dirty="0" smtClean="0">
                <a:solidFill>
                  <a:srgbClr val="FF0000"/>
                </a:solidFill>
              </a:rPr>
              <a:t>We welcome any comments or suggestions especially on</a:t>
            </a:r>
          </a:p>
          <a:p>
            <a:pPr marL="800100" lvl="1"/>
            <a:r>
              <a:rPr lang="en-US" altLang="ja-JP" sz="1600" dirty="0">
                <a:solidFill>
                  <a:srgbClr val="FF0000"/>
                </a:solidFill>
              </a:rPr>
              <a:t>A</a:t>
            </a:r>
            <a:r>
              <a:rPr lang="en-US" altLang="ja-JP" sz="1600" dirty="0" smtClean="0">
                <a:solidFill>
                  <a:srgbClr val="FF0000"/>
                </a:solidFill>
              </a:rPr>
              <a:t>luminum welding. </a:t>
            </a:r>
          </a:p>
          <a:p>
            <a:pPr marL="1200150" lvl="2"/>
            <a:r>
              <a:rPr lang="en-US" altLang="ja-JP" sz="1200" dirty="0" smtClean="0">
                <a:solidFill>
                  <a:srgbClr val="FF0000"/>
                </a:solidFill>
              </a:rPr>
              <a:t>Crack trouble seems to be a frequent occurrence. </a:t>
            </a:r>
          </a:p>
          <a:p>
            <a:pPr marL="800100" lvl="1"/>
            <a:r>
              <a:rPr lang="en-US" altLang="ja-JP" sz="1600" dirty="0" smtClean="0">
                <a:solidFill>
                  <a:srgbClr val="FF0000"/>
                </a:solidFill>
              </a:rPr>
              <a:t>What we should pay attentions to.</a:t>
            </a:r>
          </a:p>
          <a:p>
            <a:pPr marL="1200150" lvl="2"/>
            <a:r>
              <a:rPr lang="en-US" altLang="ja-JP" sz="1200" dirty="0">
                <a:solidFill>
                  <a:srgbClr val="FF0000"/>
                </a:solidFill>
              </a:rPr>
              <a:t>A</a:t>
            </a:r>
            <a:r>
              <a:rPr lang="en-US" altLang="ja-JP" sz="1200" dirty="0" smtClean="0">
                <a:solidFill>
                  <a:srgbClr val="FF0000"/>
                </a:solidFill>
              </a:rPr>
              <a:t>t the start of evacuation.</a:t>
            </a:r>
          </a:p>
          <a:p>
            <a:pPr marL="1200150" lvl="2"/>
            <a:r>
              <a:rPr lang="en-US" altLang="ja-JP" sz="1200" dirty="0" smtClean="0">
                <a:solidFill>
                  <a:srgbClr val="FF0000"/>
                </a:solidFill>
              </a:rPr>
              <a:t>During Phase-I operation (vacuum scrubbing).</a:t>
            </a:r>
            <a:endParaRPr lang="en-US" altLang="ja-JP" sz="1600" dirty="0">
              <a:solidFill>
                <a:srgbClr val="FF0000"/>
              </a:solidFill>
            </a:endParaRPr>
          </a:p>
          <a:p>
            <a:pPr marL="800100" lvl="1"/>
            <a:endParaRPr lang="en-US" altLang="ja-JP" sz="1600" dirty="0">
              <a:solidFill>
                <a:srgbClr val="FF0000"/>
              </a:solidFill>
            </a:endParaRPr>
          </a:p>
          <a:p>
            <a:pPr marL="800100" lvl="1"/>
            <a:endParaRPr lang="en-US" altLang="ja-JP" sz="1600" dirty="0" smtClean="0">
              <a:solidFill>
                <a:srgbClr val="FF0000"/>
              </a:solidFill>
            </a:endParaRPr>
          </a:p>
          <a:p>
            <a:pPr marL="800100" lvl="1"/>
            <a:endParaRPr lang="en-US" altLang="ja-JP" sz="1600" dirty="0">
              <a:solidFill>
                <a:srgbClr val="FF0000"/>
              </a:solidFill>
            </a:endParaRPr>
          </a:p>
          <a:p>
            <a:pPr marL="800100" lvl="1"/>
            <a:endParaRPr lang="en-US" altLang="ja-JP" sz="1600" dirty="0" smtClean="0">
              <a:solidFill>
                <a:srgbClr val="FF0000"/>
              </a:solidFill>
            </a:endParaRPr>
          </a:p>
          <a:p>
            <a:pPr marL="800100" lvl="1"/>
            <a:endParaRPr lang="en-US" altLang="ja-JP" sz="1600" dirty="0">
              <a:solidFill>
                <a:srgbClr val="002060"/>
              </a:solidFill>
            </a:endParaRPr>
          </a:p>
          <a:p>
            <a:pPr lvl="1"/>
            <a:endParaRPr lang="en-US" altLang="ja-JP" sz="1400" dirty="0">
              <a:solidFill>
                <a:srgbClr val="002060"/>
              </a:solidFill>
            </a:endParaRPr>
          </a:p>
          <a:p>
            <a:endParaRPr lang="en-US" altLang="ja-JP" sz="2000" dirty="0">
              <a:solidFill>
                <a:srgbClr val="002060"/>
              </a:solidFill>
            </a:endParaRPr>
          </a:p>
          <a:p>
            <a:endParaRPr lang="en-US" altLang="ja-JP" sz="2000" dirty="0" smtClean="0">
              <a:solidFill>
                <a:srgbClr val="002060"/>
              </a:solidFill>
            </a:endParaRPr>
          </a:p>
          <a:p>
            <a:endParaRPr lang="en-US" altLang="ja-JP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63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正方形/長方形 37"/>
          <p:cNvSpPr/>
          <p:nvPr/>
        </p:nvSpPr>
        <p:spPr>
          <a:xfrm>
            <a:off x="0" y="6434514"/>
            <a:ext cx="9144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9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18" y="6455897"/>
            <a:ext cx="702056" cy="402103"/>
          </a:xfrm>
          <a:prstGeom prst="rect">
            <a:avLst/>
          </a:prstGeom>
          <a:noFill/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99592" y="6478724"/>
            <a:ext cx="2133600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2015/2/23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2663788" y="6464094"/>
            <a:ext cx="3816424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The 20th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03263" y="6486039"/>
            <a:ext cx="2133600" cy="365125"/>
          </a:xfrm>
        </p:spPr>
        <p:txBody>
          <a:bodyPr/>
          <a:lstStyle/>
          <a:p>
            <a:fld id="{31A2536D-92D0-4A14-99CE-6CBB0ED64566}" type="slidenum">
              <a:rPr kumimoji="1" lang="ja-JP" altLang="en-US" smtClean="0">
                <a:solidFill>
                  <a:srgbClr val="FFFF00"/>
                </a:solidFill>
              </a:rPr>
              <a:pPr/>
              <a:t>39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821021" y="2276872"/>
            <a:ext cx="746595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6000" b="1" dirty="0" smtClean="0">
                <a:solidFill>
                  <a:srgbClr val="FFC000"/>
                </a:solidFill>
              </a:rPr>
              <a:t>Fin.</a:t>
            </a:r>
          </a:p>
          <a:p>
            <a:pPr algn="ctr"/>
            <a:endParaRPr lang="en-US" altLang="ja-JP" dirty="0" smtClean="0">
              <a:solidFill>
                <a:srgbClr val="000066"/>
              </a:solidFill>
            </a:endParaRPr>
          </a:p>
          <a:p>
            <a:pPr algn="ctr"/>
            <a:r>
              <a:rPr lang="en-US" altLang="ja-JP" sz="3600" dirty="0" smtClean="0">
                <a:solidFill>
                  <a:srgbClr val="000066"/>
                </a:solidFill>
              </a:rPr>
              <a:t>Thank you for your attentions.</a:t>
            </a:r>
            <a:endParaRPr kumimoji="1" lang="en-US" altLang="ja-JP" sz="3600" dirty="0" smtClean="0">
              <a:solidFill>
                <a:srgbClr val="000066"/>
              </a:solidFill>
            </a:endParaRPr>
          </a:p>
        </p:txBody>
      </p:sp>
      <p:grpSp>
        <p:nvGrpSpPr>
          <p:cNvPr id="13" name="グループ化 12"/>
          <p:cNvGrpSpPr/>
          <p:nvPr/>
        </p:nvGrpSpPr>
        <p:grpSpPr>
          <a:xfrm>
            <a:off x="175634" y="3778251"/>
            <a:ext cx="8974299" cy="1338236"/>
            <a:chOff x="169701" y="2921896"/>
            <a:chExt cx="8974299" cy="1338236"/>
          </a:xfrm>
        </p:grpSpPr>
        <p:pic>
          <p:nvPicPr>
            <p:cNvPr id="14" name="Picture 24" descr="C:\Users\shibata\works_hp3\14KEKB_Review\背景材料\event_jks_full_修正03.gif"/>
            <p:cNvPicPr>
              <a:picLocks noChangeAspect="1" noChangeArrowheads="1"/>
            </p:cNvPicPr>
            <p:nvPr/>
          </p:nvPicPr>
          <p:blipFill rotWithShape="1"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39" t="-3299" r="25912" b="26170"/>
            <a:stretch/>
          </p:blipFill>
          <p:spPr bwMode="auto">
            <a:xfrm>
              <a:off x="7673081" y="2921896"/>
              <a:ext cx="1470919" cy="1338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グループ化 14"/>
            <p:cNvGrpSpPr/>
            <p:nvPr/>
          </p:nvGrpSpPr>
          <p:grpSpPr>
            <a:xfrm>
              <a:off x="169701" y="3656361"/>
              <a:ext cx="8866795" cy="372572"/>
              <a:chOff x="169701" y="3656361"/>
              <a:chExt cx="8866795" cy="372572"/>
            </a:xfrm>
          </p:grpSpPr>
          <p:grpSp>
            <p:nvGrpSpPr>
              <p:cNvPr id="16" name="グループ化 15"/>
              <p:cNvGrpSpPr/>
              <p:nvPr/>
            </p:nvGrpSpPr>
            <p:grpSpPr>
              <a:xfrm>
                <a:off x="169701" y="3656361"/>
                <a:ext cx="7497810" cy="372572"/>
                <a:chOff x="232966" y="3341886"/>
                <a:chExt cx="7497810" cy="372572"/>
              </a:xfrm>
            </p:grpSpPr>
            <p:sp>
              <p:nvSpPr>
                <p:cNvPr id="19" name="正方形/長方形 18"/>
                <p:cNvSpPr/>
                <p:nvPr/>
              </p:nvSpPr>
              <p:spPr>
                <a:xfrm>
                  <a:off x="488470" y="3480761"/>
                  <a:ext cx="388674" cy="9805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0" name="円弧 19"/>
                <p:cNvSpPr>
                  <a:spLocks noChangeAspect="1"/>
                </p:cNvSpPr>
                <p:nvPr/>
              </p:nvSpPr>
              <p:spPr>
                <a:xfrm>
                  <a:off x="918957" y="3533171"/>
                  <a:ext cx="56340" cy="141493"/>
                </a:xfrm>
                <a:prstGeom prst="arc">
                  <a:avLst>
                    <a:gd name="adj1" fmla="val 5350398"/>
                    <a:gd name="adj2" fmla="val 16335659"/>
                  </a:avLst>
                </a:prstGeom>
                <a:ln w="28575">
                  <a:solidFill>
                    <a:srgbClr val="FFC000"/>
                  </a:solidFill>
                </a:ln>
                <a:effectLst>
                  <a:outerShdw blurRad="50800" dist="50800" algn="l" rotWithShape="0">
                    <a:srgbClr val="FFC000">
                      <a:alpha val="7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1" name="円弧 20"/>
                <p:cNvSpPr>
                  <a:spLocks noChangeAspect="1"/>
                </p:cNvSpPr>
                <p:nvPr/>
              </p:nvSpPr>
              <p:spPr>
                <a:xfrm>
                  <a:off x="757751" y="3515484"/>
                  <a:ext cx="70425" cy="176866"/>
                </a:xfrm>
                <a:prstGeom prst="arc">
                  <a:avLst>
                    <a:gd name="adj1" fmla="val 5350398"/>
                    <a:gd name="adj2" fmla="val 16335659"/>
                  </a:avLst>
                </a:prstGeom>
                <a:ln w="28575">
                  <a:solidFill>
                    <a:srgbClr val="FFC000"/>
                  </a:solidFill>
                </a:ln>
                <a:effectLst>
                  <a:outerShdw blurRad="50800" dist="50800" algn="l" rotWithShape="0">
                    <a:srgbClr val="FFC000">
                      <a:alpha val="7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2" name="円弧 21"/>
                <p:cNvSpPr>
                  <a:spLocks noChangeAspect="1"/>
                </p:cNvSpPr>
                <p:nvPr/>
              </p:nvSpPr>
              <p:spPr>
                <a:xfrm>
                  <a:off x="586623" y="3493376"/>
                  <a:ext cx="88031" cy="221082"/>
                </a:xfrm>
                <a:prstGeom prst="arc">
                  <a:avLst>
                    <a:gd name="adj1" fmla="val 5350398"/>
                    <a:gd name="adj2" fmla="val 16335659"/>
                  </a:avLst>
                </a:prstGeom>
                <a:ln w="28575">
                  <a:solidFill>
                    <a:srgbClr val="FFC000"/>
                  </a:solidFill>
                </a:ln>
                <a:effectLst>
                  <a:outerShdw blurRad="50800" dist="50800" algn="l" rotWithShape="0">
                    <a:srgbClr val="FFC000">
                      <a:alpha val="7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3" name="正方形/長方形 22"/>
                <p:cNvSpPr/>
                <p:nvPr/>
              </p:nvSpPr>
              <p:spPr>
                <a:xfrm>
                  <a:off x="425094" y="3573016"/>
                  <a:ext cx="7305682" cy="68400"/>
                </a:xfrm>
                <a:prstGeom prst="rect">
                  <a:avLst/>
                </a:prstGeom>
                <a:solidFill>
                  <a:srgbClr val="FFC000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4" name="円弧 23"/>
                <p:cNvSpPr>
                  <a:spLocks noChangeAspect="1"/>
                </p:cNvSpPr>
                <p:nvPr/>
              </p:nvSpPr>
              <p:spPr>
                <a:xfrm>
                  <a:off x="820804" y="3381681"/>
                  <a:ext cx="56340" cy="141493"/>
                </a:xfrm>
                <a:prstGeom prst="arc">
                  <a:avLst>
                    <a:gd name="adj1" fmla="val 5350398"/>
                    <a:gd name="adj2" fmla="val 16335659"/>
                  </a:avLst>
                </a:prstGeom>
                <a:ln w="28575">
                  <a:solidFill>
                    <a:srgbClr val="000066"/>
                  </a:solidFill>
                </a:ln>
                <a:effectLst>
                  <a:outerShdw blurRad="50800" dist="50800" algn="l" rotWithShape="0">
                    <a:srgbClr val="000066">
                      <a:alpha val="50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5" name="円弧 24"/>
                <p:cNvSpPr>
                  <a:spLocks noChangeAspect="1"/>
                </p:cNvSpPr>
                <p:nvPr/>
              </p:nvSpPr>
              <p:spPr>
                <a:xfrm>
                  <a:off x="659598" y="3363994"/>
                  <a:ext cx="70425" cy="176866"/>
                </a:xfrm>
                <a:prstGeom prst="arc">
                  <a:avLst>
                    <a:gd name="adj1" fmla="val 5350398"/>
                    <a:gd name="adj2" fmla="val 16335659"/>
                  </a:avLst>
                </a:prstGeom>
                <a:ln w="28575">
                  <a:solidFill>
                    <a:srgbClr val="000066"/>
                  </a:solidFill>
                </a:ln>
                <a:effectLst>
                  <a:outerShdw blurRad="50800" dist="50800" algn="l" rotWithShape="0">
                    <a:srgbClr val="000066">
                      <a:alpha val="50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6" name="円弧 25"/>
                <p:cNvSpPr>
                  <a:spLocks noChangeAspect="1"/>
                </p:cNvSpPr>
                <p:nvPr/>
              </p:nvSpPr>
              <p:spPr>
                <a:xfrm>
                  <a:off x="488470" y="3341886"/>
                  <a:ext cx="88031" cy="221082"/>
                </a:xfrm>
                <a:prstGeom prst="arc">
                  <a:avLst>
                    <a:gd name="adj1" fmla="val 5350398"/>
                    <a:gd name="adj2" fmla="val 16335659"/>
                  </a:avLst>
                </a:prstGeom>
                <a:ln w="28575">
                  <a:solidFill>
                    <a:srgbClr val="000066"/>
                  </a:solidFill>
                </a:ln>
                <a:effectLst>
                  <a:outerShdw blurRad="50800" dist="50800" algn="l" rotWithShape="0">
                    <a:srgbClr val="000066">
                      <a:alpha val="50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7" name="正方形/長方形 26"/>
                <p:cNvSpPr/>
                <p:nvPr/>
              </p:nvSpPr>
              <p:spPr>
                <a:xfrm>
                  <a:off x="232966" y="3418738"/>
                  <a:ext cx="7453155" cy="68400"/>
                </a:xfrm>
                <a:prstGeom prst="rect">
                  <a:avLst/>
                </a:prstGeom>
                <a:solidFill>
                  <a:srgbClr val="00006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8" name="円弧 27"/>
                <p:cNvSpPr>
                  <a:spLocks noChangeAspect="1"/>
                </p:cNvSpPr>
                <p:nvPr/>
              </p:nvSpPr>
              <p:spPr>
                <a:xfrm>
                  <a:off x="586623" y="3493376"/>
                  <a:ext cx="88031" cy="221082"/>
                </a:xfrm>
                <a:prstGeom prst="arc">
                  <a:avLst>
                    <a:gd name="adj1" fmla="val 16137867"/>
                    <a:gd name="adj2" fmla="val 5501634"/>
                  </a:avLst>
                </a:prstGeom>
                <a:ln w="28575">
                  <a:solidFill>
                    <a:srgbClr val="FFC000"/>
                  </a:solidFill>
                </a:ln>
                <a:effectLst>
                  <a:outerShdw blurRad="50800" dist="50800" algn="l" rotWithShape="0">
                    <a:srgbClr val="FFC000">
                      <a:alpha val="7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9" name="円弧 28"/>
                <p:cNvSpPr>
                  <a:spLocks noChangeAspect="1"/>
                </p:cNvSpPr>
                <p:nvPr/>
              </p:nvSpPr>
              <p:spPr>
                <a:xfrm>
                  <a:off x="757751" y="3515484"/>
                  <a:ext cx="70425" cy="176866"/>
                </a:xfrm>
                <a:prstGeom prst="arc">
                  <a:avLst>
                    <a:gd name="adj1" fmla="val 16137867"/>
                    <a:gd name="adj2" fmla="val 5501634"/>
                  </a:avLst>
                </a:prstGeom>
                <a:ln w="28575">
                  <a:solidFill>
                    <a:srgbClr val="FFC000"/>
                  </a:solidFill>
                </a:ln>
                <a:effectLst>
                  <a:outerShdw blurRad="50800" dist="50800" algn="l" rotWithShape="0">
                    <a:srgbClr val="FFC000">
                      <a:alpha val="7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0" name="円弧 29"/>
                <p:cNvSpPr>
                  <a:spLocks noChangeAspect="1"/>
                </p:cNvSpPr>
                <p:nvPr/>
              </p:nvSpPr>
              <p:spPr>
                <a:xfrm>
                  <a:off x="918957" y="3533171"/>
                  <a:ext cx="56340" cy="141493"/>
                </a:xfrm>
                <a:prstGeom prst="arc">
                  <a:avLst>
                    <a:gd name="adj1" fmla="val 16137867"/>
                    <a:gd name="adj2" fmla="val 5501634"/>
                  </a:avLst>
                </a:prstGeom>
                <a:ln w="28575">
                  <a:solidFill>
                    <a:srgbClr val="FFC000"/>
                  </a:solidFill>
                </a:ln>
                <a:effectLst>
                  <a:outerShdw blurRad="50800" dist="50800" algn="l" rotWithShape="0">
                    <a:srgbClr val="FFC000">
                      <a:alpha val="7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1" name="円弧 30"/>
                <p:cNvSpPr>
                  <a:spLocks noChangeAspect="1"/>
                </p:cNvSpPr>
                <p:nvPr/>
              </p:nvSpPr>
              <p:spPr>
                <a:xfrm>
                  <a:off x="488470" y="3341886"/>
                  <a:ext cx="88031" cy="221082"/>
                </a:xfrm>
                <a:prstGeom prst="arc">
                  <a:avLst>
                    <a:gd name="adj1" fmla="val 16137867"/>
                    <a:gd name="adj2" fmla="val 5501634"/>
                  </a:avLst>
                </a:prstGeom>
                <a:ln w="28575">
                  <a:solidFill>
                    <a:srgbClr val="000066"/>
                  </a:solidFill>
                </a:ln>
                <a:effectLst>
                  <a:outerShdw blurRad="50800" dist="50800" algn="l" rotWithShape="0">
                    <a:srgbClr val="000066">
                      <a:alpha val="50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2" name="円弧 31"/>
                <p:cNvSpPr>
                  <a:spLocks noChangeAspect="1"/>
                </p:cNvSpPr>
                <p:nvPr/>
              </p:nvSpPr>
              <p:spPr>
                <a:xfrm>
                  <a:off x="659598" y="3363994"/>
                  <a:ext cx="70425" cy="176866"/>
                </a:xfrm>
                <a:prstGeom prst="arc">
                  <a:avLst>
                    <a:gd name="adj1" fmla="val 16137867"/>
                    <a:gd name="adj2" fmla="val 5501634"/>
                  </a:avLst>
                </a:prstGeom>
                <a:ln w="28575">
                  <a:solidFill>
                    <a:srgbClr val="000066"/>
                  </a:solidFill>
                </a:ln>
                <a:effectLst>
                  <a:outerShdw blurRad="50800" dist="50800" algn="l" rotWithShape="0">
                    <a:srgbClr val="000066">
                      <a:alpha val="50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3" name="円弧 32"/>
                <p:cNvSpPr>
                  <a:spLocks noChangeAspect="1"/>
                </p:cNvSpPr>
                <p:nvPr/>
              </p:nvSpPr>
              <p:spPr>
                <a:xfrm>
                  <a:off x="820804" y="3381681"/>
                  <a:ext cx="56340" cy="141493"/>
                </a:xfrm>
                <a:prstGeom prst="arc">
                  <a:avLst>
                    <a:gd name="adj1" fmla="val 16137867"/>
                    <a:gd name="adj2" fmla="val 5501634"/>
                  </a:avLst>
                </a:prstGeom>
                <a:ln w="28575">
                  <a:solidFill>
                    <a:srgbClr val="000066"/>
                  </a:solidFill>
                </a:ln>
                <a:effectLst>
                  <a:outerShdw blurRad="50800" dist="50800" algn="l" rotWithShape="0">
                    <a:srgbClr val="000066">
                      <a:alpha val="50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17" name="二等辺三角形 16"/>
              <p:cNvSpPr/>
              <p:nvPr/>
            </p:nvSpPr>
            <p:spPr>
              <a:xfrm rot="5160000">
                <a:off x="8308747" y="3172401"/>
                <a:ext cx="54376" cy="1401122"/>
              </a:xfrm>
              <a:prstGeom prst="triangl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" name="二等辺三角形 17"/>
              <p:cNvSpPr/>
              <p:nvPr/>
            </p:nvSpPr>
            <p:spPr>
              <a:xfrm rot="5640000">
                <a:off x="8283671" y="3114161"/>
                <a:ext cx="54376" cy="1401122"/>
              </a:xfrm>
              <a:prstGeom prst="triangle">
                <a:avLst/>
              </a:prstGeom>
              <a:solidFill>
                <a:srgbClr val="00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pic>
        <p:nvPicPr>
          <p:cNvPr id="34" name="Picture 24" descr="C:\Users\shibata\works_hp3\14KEKB_Review\背景材料\event_jks_full_修正03.gif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5" t="25998" r="180" b="-99"/>
          <a:stretch/>
        </p:blipFill>
        <p:spPr bwMode="auto">
          <a:xfrm>
            <a:off x="5933" y="856355"/>
            <a:ext cx="1309448" cy="128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グループ化 34"/>
          <p:cNvGrpSpPr/>
          <p:nvPr/>
        </p:nvGrpSpPr>
        <p:grpSpPr>
          <a:xfrm rot="10800000">
            <a:off x="113437" y="1085773"/>
            <a:ext cx="8866795" cy="372572"/>
            <a:chOff x="32018" y="3656361"/>
            <a:chExt cx="8866795" cy="372572"/>
          </a:xfrm>
        </p:grpSpPr>
        <p:grpSp>
          <p:nvGrpSpPr>
            <p:cNvPr id="36" name="グループ化 35"/>
            <p:cNvGrpSpPr/>
            <p:nvPr/>
          </p:nvGrpSpPr>
          <p:grpSpPr>
            <a:xfrm>
              <a:off x="32018" y="3656361"/>
              <a:ext cx="7497810" cy="372572"/>
              <a:chOff x="232966" y="3341886"/>
              <a:chExt cx="7497810" cy="372572"/>
            </a:xfrm>
          </p:grpSpPr>
          <p:sp>
            <p:nvSpPr>
              <p:cNvPr id="43" name="正方形/長方形 42"/>
              <p:cNvSpPr/>
              <p:nvPr/>
            </p:nvSpPr>
            <p:spPr>
              <a:xfrm>
                <a:off x="488470" y="3480761"/>
                <a:ext cx="388674" cy="980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4" name="円弧 43"/>
              <p:cNvSpPr>
                <a:spLocks noChangeAspect="1"/>
              </p:cNvSpPr>
              <p:nvPr/>
            </p:nvSpPr>
            <p:spPr>
              <a:xfrm>
                <a:off x="918957" y="3533171"/>
                <a:ext cx="56340" cy="141493"/>
              </a:xfrm>
              <a:prstGeom prst="arc">
                <a:avLst>
                  <a:gd name="adj1" fmla="val 5350398"/>
                  <a:gd name="adj2" fmla="val 16335659"/>
                </a:avLst>
              </a:prstGeom>
              <a:ln w="28575">
                <a:solidFill>
                  <a:srgbClr val="FFC000"/>
                </a:solidFill>
              </a:ln>
              <a:effectLst>
                <a:outerShdw blurRad="50800" dist="50800" algn="l" rotWithShape="0">
                  <a:srgbClr val="FFC000">
                    <a:alpha val="75000"/>
                  </a:srgb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5" name="円弧 44"/>
              <p:cNvSpPr>
                <a:spLocks noChangeAspect="1"/>
              </p:cNvSpPr>
              <p:nvPr/>
            </p:nvSpPr>
            <p:spPr>
              <a:xfrm>
                <a:off x="757751" y="3515484"/>
                <a:ext cx="70425" cy="176866"/>
              </a:xfrm>
              <a:prstGeom prst="arc">
                <a:avLst>
                  <a:gd name="adj1" fmla="val 5350398"/>
                  <a:gd name="adj2" fmla="val 16335659"/>
                </a:avLst>
              </a:prstGeom>
              <a:ln w="28575">
                <a:solidFill>
                  <a:srgbClr val="FFC000"/>
                </a:solidFill>
              </a:ln>
              <a:effectLst>
                <a:outerShdw blurRad="50800" dist="50800" algn="l" rotWithShape="0">
                  <a:srgbClr val="FFC000">
                    <a:alpha val="75000"/>
                  </a:srgb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6" name="円弧 45"/>
              <p:cNvSpPr>
                <a:spLocks noChangeAspect="1"/>
              </p:cNvSpPr>
              <p:nvPr/>
            </p:nvSpPr>
            <p:spPr>
              <a:xfrm>
                <a:off x="586623" y="3493376"/>
                <a:ext cx="88031" cy="221082"/>
              </a:xfrm>
              <a:prstGeom prst="arc">
                <a:avLst>
                  <a:gd name="adj1" fmla="val 5350398"/>
                  <a:gd name="adj2" fmla="val 16335659"/>
                </a:avLst>
              </a:prstGeom>
              <a:ln w="28575">
                <a:solidFill>
                  <a:srgbClr val="FFC000"/>
                </a:solidFill>
              </a:ln>
              <a:effectLst>
                <a:outerShdw blurRad="50800" dist="50800" algn="l" rotWithShape="0">
                  <a:srgbClr val="FFC000">
                    <a:alpha val="75000"/>
                  </a:srgb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7" name="正方形/長方形 46"/>
              <p:cNvSpPr/>
              <p:nvPr/>
            </p:nvSpPr>
            <p:spPr>
              <a:xfrm>
                <a:off x="425094" y="3573016"/>
                <a:ext cx="7305682" cy="68400"/>
              </a:xfrm>
              <a:prstGeom prst="rect">
                <a:avLst/>
              </a:prstGeom>
              <a:solidFill>
                <a:srgbClr val="FFC000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8" name="円弧 47"/>
              <p:cNvSpPr>
                <a:spLocks noChangeAspect="1"/>
              </p:cNvSpPr>
              <p:nvPr/>
            </p:nvSpPr>
            <p:spPr>
              <a:xfrm>
                <a:off x="820804" y="3381681"/>
                <a:ext cx="56340" cy="141493"/>
              </a:xfrm>
              <a:prstGeom prst="arc">
                <a:avLst>
                  <a:gd name="adj1" fmla="val 5350398"/>
                  <a:gd name="adj2" fmla="val 16335659"/>
                </a:avLst>
              </a:prstGeom>
              <a:ln w="28575">
                <a:solidFill>
                  <a:srgbClr val="000066"/>
                </a:solidFill>
              </a:ln>
              <a:effectLst>
                <a:outerShdw blurRad="50800" dist="50800" algn="l" rotWithShape="0">
                  <a:srgbClr val="000066">
                    <a:alpha val="50000"/>
                  </a:srgb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9" name="円弧 48"/>
              <p:cNvSpPr>
                <a:spLocks noChangeAspect="1"/>
              </p:cNvSpPr>
              <p:nvPr/>
            </p:nvSpPr>
            <p:spPr>
              <a:xfrm>
                <a:off x="659598" y="3363994"/>
                <a:ext cx="70425" cy="176866"/>
              </a:xfrm>
              <a:prstGeom prst="arc">
                <a:avLst>
                  <a:gd name="adj1" fmla="val 5350398"/>
                  <a:gd name="adj2" fmla="val 16335659"/>
                </a:avLst>
              </a:prstGeom>
              <a:ln w="28575">
                <a:solidFill>
                  <a:srgbClr val="000066"/>
                </a:solidFill>
              </a:ln>
              <a:effectLst>
                <a:outerShdw blurRad="50800" dist="50800" algn="l" rotWithShape="0">
                  <a:srgbClr val="000066">
                    <a:alpha val="50000"/>
                  </a:srgb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0" name="円弧 49"/>
              <p:cNvSpPr>
                <a:spLocks noChangeAspect="1"/>
              </p:cNvSpPr>
              <p:nvPr/>
            </p:nvSpPr>
            <p:spPr>
              <a:xfrm>
                <a:off x="488470" y="3341886"/>
                <a:ext cx="88031" cy="221082"/>
              </a:xfrm>
              <a:prstGeom prst="arc">
                <a:avLst>
                  <a:gd name="adj1" fmla="val 5350398"/>
                  <a:gd name="adj2" fmla="val 16335659"/>
                </a:avLst>
              </a:prstGeom>
              <a:ln w="28575">
                <a:solidFill>
                  <a:srgbClr val="000066"/>
                </a:solidFill>
              </a:ln>
              <a:effectLst>
                <a:outerShdw blurRad="50800" dist="50800" algn="l" rotWithShape="0">
                  <a:srgbClr val="000066">
                    <a:alpha val="50000"/>
                  </a:srgb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1" name="正方形/長方形 50"/>
              <p:cNvSpPr/>
              <p:nvPr/>
            </p:nvSpPr>
            <p:spPr>
              <a:xfrm>
                <a:off x="232966" y="3418738"/>
                <a:ext cx="7453155" cy="68400"/>
              </a:xfrm>
              <a:prstGeom prst="rect">
                <a:avLst/>
              </a:prstGeom>
              <a:solidFill>
                <a:srgbClr val="000066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2" name="円弧 51"/>
              <p:cNvSpPr>
                <a:spLocks noChangeAspect="1"/>
              </p:cNvSpPr>
              <p:nvPr/>
            </p:nvSpPr>
            <p:spPr>
              <a:xfrm>
                <a:off x="586623" y="3493376"/>
                <a:ext cx="88031" cy="221082"/>
              </a:xfrm>
              <a:prstGeom prst="arc">
                <a:avLst>
                  <a:gd name="adj1" fmla="val 16137867"/>
                  <a:gd name="adj2" fmla="val 5501634"/>
                </a:avLst>
              </a:prstGeom>
              <a:ln w="28575">
                <a:solidFill>
                  <a:srgbClr val="FFC000"/>
                </a:solidFill>
              </a:ln>
              <a:effectLst>
                <a:outerShdw blurRad="50800" dist="50800" algn="l" rotWithShape="0">
                  <a:srgbClr val="FFC000">
                    <a:alpha val="75000"/>
                  </a:srgb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3" name="円弧 52"/>
              <p:cNvSpPr>
                <a:spLocks noChangeAspect="1"/>
              </p:cNvSpPr>
              <p:nvPr/>
            </p:nvSpPr>
            <p:spPr>
              <a:xfrm>
                <a:off x="757751" y="3515484"/>
                <a:ext cx="70425" cy="176866"/>
              </a:xfrm>
              <a:prstGeom prst="arc">
                <a:avLst>
                  <a:gd name="adj1" fmla="val 16137867"/>
                  <a:gd name="adj2" fmla="val 5501634"/>
                </a:avLst>
              </a:prstGeom>
              <a:ln w="28575">
                <a:solidFill>
                  <a:srgbClr val="FFC000"/>
                </a:solidFill>
              </a:ln>
              <a:effectLst>
                <a:outerShdw blurRad="50800" dist="50800" algn="l" rotWithShape="0">
                  <a:srgbClr val="FFC000">
                    <a:alpha val="75000"/>
                  </a:srgb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4" name="円弧 53"/>
              <p:cNvSpPr>
                <a:spLocks noChangeAspect="1"/>
              </p:cNvSpPr>
              <p:nvPr/>
            </p:nvSpPr>
            <p:spPr>
              <a:xfrm>
                <a:off x="918957" y="3533171"/>
                <a:ext cx="56340" cy="141493"/>
              </a:xfrm>
              <a:prstGeom prst="arc">
                <a:avLst>
                  <a:gd name="adj1" fmla="val 16137867"/>
                  <a:gd name="adj2" fmla="val 5501634"/>
                </a:avLst>
              </a:prstGeom>
              <a:ln w="28575">
                <a:solidFill>
                  <a:srgbClr val="FFC000"/>
                </a:solidFill>
              </a:ln>
              <a:effectLst>
                <a:outerShdw blurRad="50800" dist="50800" algn="l" rotWithShape="0">
                  <a:srgbClr val="FFC000">
                    <a:alpha val="75000"/>
                  </a:srgb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5" name="円弧 54"/>
              <p:cNvSpPr>
                <a:spLocks noChangeAspect="1"/>
              </p:cNvSpPr>
              <p:nvPr/>
            </p:nvSpPr>
            <p:spPr>
              <a:xfrm>
                <a:off x="488470" y="3341886"/>
                <a:ext cx="88031" cy="221082"/>
              </a:xfrm>
              <a:prstGeom prst="arc">
                <a:avLst>
                  <a:gd name="adj1" fmla="val 16137867"/>
                  <a:gd name="adj2" fmla="val 5501634"/>
                </a:avLst>
              </a:prstGeom>
              <a:ln w="28575">
                <a:solidFill>
                  <a:srgbClr val="000066"/>
                </a:solidFill>
              </a:ln>
              <a:effectLst>
                <a:outerShdw blurRad="50800" dist="50800" algn="l" rotWithShape="0">
                  <a:srgbClr val="000066">
                    <a:alpha val="50000"/>
                  </a:srgb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6" name="円弧 55"/>
              <p:cNvSpPr>
                <a:spLocks noChangeAspect="1"/>
              </p:cNvSpPr>
              <p:nvPr/>
            </p:nvSpPr>
            <p:spPr>
              <a:xfrm>
                <a:off x="659598" y="3363994"/>
                <a:ext cx="70425" cy="176866"/>
              </a:xfrm>
              <a:prstGeom prst="arc">
                <a:avLst>
                  <a:gd name="adj1" fmla="val 16137867"/>
                  <a:gd name="adj2" fmla="val 5501634"/>
                </a:avLst>
              </a:prstGeom>
              <a:ln w="28575">
                <a:solidFill>
                  <a:srgbClr val="000066"/>
                </a:solidFill>
              </a:ln>
              <a:effectLst>
                <a:outerShdw blurRad="50800" dist="50800" algn="l" rotWithShape="0">
                  <a:srgbClr val="000066">
                    <a:alpha val="50000"/>
                  </a:srgb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7" name="円弧 56"/>
              <p:cNvSpPr>
                <a:spLocks noChangeAspect="1"/>
              </p:cNvSpPr>
              <p:nvPr/>
            </p:nvSpPr>
            <p:spPr>
              <a:xfrm>
                <a:off x="820804" y="3381681"/>
                <a:ext cx="56340" cy="141493"/>
              </a:xfrm>
              <a:prstGeom prst="arc">
                <a:avLst>
                  <a:gd name="adj1" fmla="val 16137867"/>
                  <a:gd name="adj2" fmla="val 5501634"/>
                </a:avLst>
              </a:prstGeom>
              <a:ln w="28575">
                <a:solidFill>
                  <a:srgbClr val="000066"/>
                </a:solidFill>
              </a:ln>
              <a:effectLst>
                <a:outerShdw blurRad="50800" dist="50800" algn="l" rotWithShape="0">
                  <a:srgbClr val="000066">
                    <a:alpha val="50000"/>
                  </a:srgb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37" name="二等辺三角形 36"/>
            <p:cNvSpPr/>
            <p:nvPr/>
          </p:nvSpPr>
          <p:spPr>
            <a:xfrm rot="5160000">
              <a:off x="8171064" y="3172401"/>
              <a:ext cx="54376" cy="140112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二等辺三角形 41"/>
            <p:cNvSpPr/>
            <p:nvPr/>
          </p:nvSpPr>
          <p:spPr>
            <a:xfrm rot="5640000">
              <a:off x="8145988" y="3114161"/>
              <a:ext cx="54376" cy="1401122"/>
            </a:xfrm>
            <a:prstGeom prst="triangle">
              <a:avLst/>
            </a:prstGeom>
            <a:solidFill>
              <a:srgbClr val="00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9211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正方形/長方形 37"/>
          <p:cNvSpPr/>
          <p:nvPr/>
        </p:nvSpPr>
        <p:spPr>
          <a:xfrm>
            <a:off x="0" y="6434514"/>
            <a:ext cx="9144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9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18" y="6455897"/>
            <a:ext cx="702056" cy="402103"/>
          </a:xfrm>
          <a:prstGeom prst="rect">
            <a:avLst/>
          </a:prstGeom>
          <a:noFill/>
        </p:spPr>
      </p:pic>
      <p:sp>
        <p:nvSpPr>
          <p:cNvPr id="44" name="コンテンツ プレースホルダ 43"/>
          <p:cNvSpPr>
            <a:spLocks noGrp="1"/>
          </p:cNvSpPr>
          <p:nvPr>
            <p:ph idx="1"/>
          </p:nvPr>
        </p:nvSpPr>
        <p:spPr>
          <a:xfrm>
            <a:off x="32018" y="1124744"/>
            <a:ext cx="4611989" cy="5184576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sz="2000" dirty="0" smtClean="0">
                <a:solidFill>
                  <a:srgbClr val="002060"/>
                </a:solidFill>
              </a:rPr>
              <a:t>Progress in this past year</a:t>
            </a:r>
            <a:endParaRPr lang="en-US" altLang="ja-JP" sz="2000" dirty="0">
              <a:solidFill>
                <a:srgbClr val="002060"/>
              </a:solidFill>
            </a:endParaRPr>
          </a:p>
          <a:p>
            <a:pPr lvl="1"/>
            <a:r>
              <a:rPr lang="en-US" altLang="ja-JP" sz="1800" dirty="0" smtClean="0"/>
              <a:t>Coating :</a:t>
            </a:r>
          </a:p>
          <a:p>
            <a:pPr lvl="2"/>
            <a:r>
              <a:rPr lang="en-US" altLang="ja-JP" sz="1400" dirty="0" smtClean="0"/>
              <a:t>Main Ring : 179 beam pipes</a:t>
            </a:r>
          </a:p>
          <a:p>
            <a:pPr lvl="2"/>
            <a:r>
              <a:rPr lang="en-US" altLang="ja-JP" sz="1400" dirty="0" smtClean="0"/>
              <a:t>Damping Ring : </a:t>
            </a:r>
            <a:r>
              <a:rPr lang="en-US" altLang="ja-JP" sz="1400" dirty="0" smtClean="0"/>
              <a:t>38 </a:t>
            </a:r>
            <a:r>
              <a:rPr lang="en-US" altLang="ja-JP" sz="1400" dirty="0" smtClean="0"/>
              <a:t>beam pipes</a:t>
            </a:r>
          </a:p>
          <a:p>
            <a:pPr lvl="1"/>
            <a:r>
              <a:rPr lang="en-US" altLang="ja-JP" sz="1800" dirty="0" smtClean="0"/>
              <a:t>Baking : </a:t>
            </a:r>
          </a:p>
          <a:p>
            <a:pPr lvl="2"/>
            <a:r>
              <a:rPr lang="en-US" altLang="ja-JP" sz="1400" dirty="0" smtClean="0"/>
              <a:t>Main Ring : 354 beam pipes</a:t>
            </a:r>
          </a:p>
          <a:p>
            <a:pPr lvl="2"/>
            <a:r>
              <a:rPr lang="en-US" altLang="ja-JP" sz="1400" dirty="0" smtClean="0"/>
              <a:t>Damping ring : 0 (as originally planned)</a:t>
            </a:r>
          </a:p>
          <a:p>
            <a:r>
              <a:rPr lang="en-US" altLang="ja-JP" sz="2000" dirty="0" smtClean="0">
                <a:solidFill>
                  <a:srgbClr val="000066"/>
                </a:solidFill>
              </a:rPr>
              <a:t>Pre-installation works for all beam pipes required for Phase-I except IP pipe have been finished successfully. </a:t>
            </a:r>
          </a:p>
          <a:p>
            <a:pPr lvl="1"/>
            <a:r>
              <a:rPr lang="en-US" altLang="ja-JP" sz="1600" dirty="0" smtClean="0"/>
              <a:t>IP pipe was damaged with crack on welding line in the process of installation into vertical coating equipment. </a:t>
            </a:r>
            <a:endParaRPr lang="en-US" altLang="ja-JP" sz="2000" dirty="0" smtClean="0">
              <a:solidFill>
                <a:srgbClr val="000066"/>
              </a:solidFill>
            </a:endParaRPr>
          </a:p>
          <a:p>
            <a:r>
              <a:rPr lang="en-US" altLang="ja-JP" sz="2000" dirty="0">
                <a:solidFill>
                  <a:srgbClr val="000066"/>
                </a:solidFill>
              </a:rPr>
              <a:t>SEY during the production and </a:t>
            </a:r>
            <a:r>
              <a:rPr lang="en-US" altLang="ja-JP" sz="2000" dirty="0" smtClean="0">
                <a:solidFill>
                  <a:srgbClr val="000066"/>
                </a:solidFill>
              </a:rPr>
              <a:t>after long </a:t>
            </a:r>
            <a:r>
              <a:rPr lang="en-US" altLang="ja-JP" sz="2000" dirty="0">
                <a:solidFill>
                  <a:srgbClr val="000066"/>
                </a:solidFill>
              </a:rPr>
              <a:t>air venting was not measured</a:t>
            </a:r>
            <a:r>
              <a:rPr lang="en-US" altLang="ja-JP" sz="2000" dirty="0" smtClean="0">
                <a:solidFill>
                  <a:srgbClr val="000066"/>
                </a:solidFill>
              </a:rPr>
              <a:t>. </a:t>
            </a:r>
            <a:r>
              <a:rPr lang="en-US" altLang="ja-JP" sz="1500" dirty="0" smtClean="0">
                <a:solidFill>
                  <a:srgbClr val="FF0000"/>
                </a:solidFill>
              </a:rPr>
              <a:t>(pointed out in last KEKB Review)</a:t>
            </a:r>
            <a:endParaRPr lang="en-US" altLang="ja-JP" sz="1500" dirty="0">
              <a:solidFill>
                <a:srgbClr val="FF0000"/>
              </a:solidFill>
            </a:endParaRPr>
          </a:p>
          <a:p>
            <a:pPr lvl="1"/>
            <a:r>
              <a:rPr lang="en-US" altLang="ja-JP" sz="1600" dirty="0" smtClean="0"/>
              <a:t>Still unclear </a:t>
            </a:r>
            <a:r>
              <a:rPr lang="en-US" altLang="ja-JP" sz="1600" dirty="0"/>
              <a:t>if the low SEY is conserved for a long time</a:t>
            </a:r>
            <a:r>
              <a:rPr lang="en-US" altLang="ja-JP" sz="1600" dirty="0" smtClean="0"/>
              <a:t>. </a:t>
            </a:r>
          </a:p>
          <a:p>
            <a:pPr lvl="1"/>
            <a:r>
              <a:rPr lang="en-US" altLang="ja-JP" sz="1600" dirty="0"/>
              <a:t>No air </a:t>
            </a:r>
            <a:r>
              <a:rPr lang="en-US" altLang="ja-JP" sz="1600" dirty="0" smtClean="0"/>
              <a:t>leak </a:t>
            </a:r>
            <a:r>
              <a:rPr lang="en-US" altLang="ja-JP" sz="1600" dirty="0"/>
              <a:t>during the coating process</a:t>
            </a:r>
            <a:r>
              <a:rPr lang="en-US" altLang="ja-JP" sz="1600" dirty="0" smtClean="0"/>
              <a:t>.</a:t>
            </a:r>
          </a:p>
          <a:p>
            <a:pPr lvl="1"/>
            <a:r>
              <a:rPr lang="en-US" altLang="ja-JP" sz="1600" dirty="0"/>
              <a:t>P</a:t>
            </a:r>
            <a:r>
              <a:rPr lang="en-US" altLang="ja-JP" sz="1600" dirty="0" smtClean="0"/>
              <a:t>lanning </a:t>
            </a:r>
            <a:r>
              <a:rPr lang="en-US" altLang="ja-JP" sz="1600" dirty="0"/>
              <a:t>l</a:t>
            </a:r>
            <a:r>
              <a:rPr lang="en-US" altLang="ja-JP" sz="1600" dirty="0" smtClean="0"/>
              <a:t>ong-term SEY measurement .</a:t>
            </a:r>
            <a:endParaRPr lang="en-US" altLang="ja-JP" sz="1600" dirty="0"/>
          </a:p>
          <a:p>
            <a:endParaRPr lang="en-US" altLang="ja-JP" sz="2000" dirty="0">
              <a:solidFill>
                <a:srgbClr val="000066"/>
              </a:solidFill>
            </a:endParaRPr>
          </a:p>
          <a:p>
            <a:endParaRPr lang="en-US" altLang="ja-JP" sz="2000" dirty="0" smtClean="0">
              <a:solidFill>
                <a:srgbClr val="000066"/>
              </a:solidFill>
            </a:endParaRPr>
          </a:p>
          <a:p>
            <a:endParaRPr lang="en-US" altLang="ja-JP" sz="2000" dirty="0">
              <a:solidFill>
                <a:srgbClr val="000066"/>
              </a:solidFill>
            </a:endParaRP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99592" y="6478724"/>
            <a:ext cx="2133600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2015/2/23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2663788" y="6464094"/>
            <a:ext cx="3816424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The 20th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03263" y="6486039"/>
            <a:ext cx="2133600" cy="365125"/>
          </a:xfrm>
        </p:spPr>
        <p:txBody>
          <a:bodyPr/>
          <a:lstStyle/>
          <a:p>
            <a:fld id="{31A2536D-92D0-4A14-99CE-6CBB0ED64566}" type="slidenum">
              <a:rPr kumimoji="1" lang="ja-JP" altLang="en-US" smtClean="0">
                <a:solidFill>
                  <a:srgbClr val="FFFF00"/>
                </a:solidFill>
              </a:rPr>
              <a:pPr/>
              <a:t>4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40" name="Picture 3" descr="C:\Users\shibata\works_hp3\14KEKB_Review\背景材料\title_background02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09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タイトル 1"/>
          <p:cNvSpPr txBox="1">
            <a:spLocks/>
          </p:cNvSpPr>
          <p:nvPr/>
        </p:nvSpPr>
        <p:spPr>
          <a:xfrm>
            <a:off x="162168" y="29122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b="1" dirty="0" smtClean="0">
                <a:solidFill>
                  <a:srgbClr val="FFC000"/>
                </a:solidFill>
              </a:rPr>
              <a:t>Pre-installation works 1</a:t>
            </a:r>
            <a:endParaRPr lang="ja-JP" altLang="en-US" b="1" dirty="0">
              <a:solidFill>
                <a:srgbClr val="FFC000"/>
              </a:solidFill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4753709" y="1536178"/>
            <a:ext cx="4187296" cy="4505725"/>
            <a:chOff x="4355976" y="1268760"/>
            <a:chExt cx="4689861" cy="4505725"/>
          </a:xfrm>
        </p:grpSpPr>
        <p:sp>
          <p:nvSpPr>
            <p:cNvPr id="10" name="正方形/長方形 9"/>
            <p:cNvSpPr/>
            <p:nvPr/>
          </p:nvSpPr>
          <p:spPr>
            <a:xfrm>
              <a:off x="4858541" y="5435931"/>
              <a:ext cx="4187295" cy="33855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indent="-57150" algn="ctr"/>
              <a:r>
                <a:rPr lang="en-US" altLang="ja-JP" sz="1600" dirty="0"/>
                <a:t>R</a:t>
              </a:r>
              <a:r>
                <a:rPr lang="en-US" altLang="ja-JP" sz="1600" dirty="0" smtClean="0"/>
                <a:t>eturning  </a:t>
              </a:r>
              <a:r>
                <a:rPr lang="en-US" altLang="ja-JP" sz="1600" dirty="0"/>
                <a:t>the beam pipes to storage area</a:t>
              </a:r>
              <a:endParaRPr lang="en-US" altLang="ja-JP" sz="2000" dirty="0"/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5301421" y="1268760"/>
              <a:ext cx="3227303" cy="58477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indent="-57150" algn="ctr"/>
              <a:r>
                <a:rPr lang="en-US" altLang="ja-JP" sz="1600" dirty="0"/>
                <a:t>Bringing beam pipes to KEKB Oho Lab. from storage </a:t>
              </a:r>
              <a:r>
                <a:rPr lang="en-US" altLang="ja-JP" sz="1600" dirty="0" smtClean="0"/>
                <a:t>area</a:t>
              </a:r>
              <a:endParaRPr lang="en-US" altLang="ja-JP" sz="2000" dirty="0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5292111" y="3068959"/>
              <a:ext cx="1665493" cy="33855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indent="-57150" algn="ctr"/>
              <a:r>
                <a:rPr lang="en-US" altLang="ja-JP" sz="1600" dirty="0" err="1" smtClean="0"/>
                <a:t>TiN</a:t>
              </a:r>
              <a:r>
                <a:rPr lang="en-US" altLang="ja-JP" sz="1600" dirty="0" smtClean="0"/>
                <a:t> Coating </a:t>
              </a:r>
              <a:endParaRPr lang="en-US" altLang="ja-JP" sz="2000" dirty="0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6387651" y="4725143"/>
              <a:ext cx="1152128" cy="33855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indent="-57150" algn="ctr"/>
              <a:r>
                <a:rPr lang="en-US" altLang="ja-JP" sz="1600" dirty="0" smtClean="0"/>
                <a:t>Baking </a:t>
              </a:r>
              <a:endParaRPr lang="en-US" altLang="ja-JP" sz="2000" dirty="0"/>
            </a:p>
          </p:txBody>
        </p:sp>
        <p:cxnSp>
          <p:nvCxnSpPr>
            <p:cNvPr id="14" name="直線矢印コネクタ 13"/>
            <p:cNvCxnSpPr/>
            <p:nvPr/>
          </p:nvCxnSpPr>
          <p:spPr>
            <a:xfrm>
              <a:off x="5949492" y="2574195"/>
              <a:ext cx="0" cy="464446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矢印コネクタ 14"/>
            <p:cNvCxnSpPr/>
            <p:nvPr/>
          </p:nvCxnSpPr>
          <p:spPr>
            <a:xfrm>
              <a:off x="7677684" y="2574195"/>
              <a:ext cx="0" cy="121484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矢印コネクタ 15"/>
            <p:cNvCxnSpPr/>
            <p:nvPr/>
          </p:nvCxnSpPr>
          <p:spPr>
            <a:xfrm>
              <a:off x="5949492" y="3438291"/>
              <a:ext cx="0" cy="350748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矢印コネクタ 16"/>
            <p:cNvCxnSpPr/>
            <p:nvPr/>
          </p:nvCxnSpPr>
          <p:spPr>
            <a:xfrm>
              <a:off x="6963714" y="4437111"/>
              <a:ext cx="0" cy="28803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テキスト ボックス 17"/>
            <p:cNvSpPr txBox="1"/>
            <p:nvPr/>
          </p:nvSpPr>
          <p:spPr>
            <a:xfrm>
              <a:off x="4437324" y="2564903"/>
              <a:ext cx="15227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200" dirty="0" smtClean="0"/>
                <a:t>LER beam pipe without electrode</a:t>
              </a:r>
              <a:endParaRPr kumimoji="1" lang="ja-JP" altLang="en-US" sz="1200" dirty="0"/>
            </a:p>
          </p:txBody>
        </p:sp>
        <p:sp>
          <p:nvSpPr>
            <p:cNvPr id="19" name="正方形/長方形 18"/>
            <p:cNvSpPr/>
            <p:nvPr/>
          </p:nvSpPr>
          <p:spPr>
            <a:xfrm>
              <a:off x="5301421" y="2204863"/>
              <a:ext cx="3227302" cy="33855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altLang="ja-JP" sz="1600" dirty="0"/>
                <a:t>Visual check on the beam pipe</a:t>
              </a:r>
              <a:endParaRPr lang="ja-JP" altLang="en-US" sz="1600" dirty="0"/>
            </a:p>
          </p:txBody>
        </p:sp>
        <p:cxnSp>
          <p:nvCxnSpPr>
            <p:cNvPr id="20" name="直線矢印コネクタ 19"/>
            <p:cNvCxnSpPr/>
            <p:nvPr/>
          </p:nvCxnSpPr>
          <p:spPr>
            <a:xfrm>
              <a:off x="6885596" y="1916833"/>
              <a:ext cx="0" cy="27459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テキスト ボックス 20"/>
            <p:cNvSpPr txBox="1"/>
            <p:nvPr/>
          </p:nvSpPr>
          <p:spPr>
            <a:xfrm>
              <a:off x="7389652" y="2730866"/>
              <a:ext cx="165618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ja-JP" sz="1200" dirty="0" smtClean="0"/>
                <a:t>HER beam pipe</a:t>
              </a:r>
              <a:endParaRPr kumimoji="1" lang="ja-JP" altLang="en-US" sz="1200" dirty="0"/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7605676" y="3091811"/>
              <a:ext cx="14401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1200" dirty="0" smtClean="0"/>
                <a:t>LER beam pipe with electrode</a:t>
              </a:r>
              <a:endParaRPr kumimoji="1" lang="ja-JP" altLang="en-US" sz="1200" dirty="0"/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5292112" y="3789041"/>
              <a:ext cx="3465693" cy="58477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indent="-57150" algn="ctr"/>
              <a:r>
                <a:rPr lang="en-US" altLang="ja-JP" sz="1600" dirty="0" smtClean="0"/>
                <a:t>Assembling </a:t>
              </a:r>
            </a:p>
            <a:p>
              <a:pPr indent="-57150" algn="ctr"/>
              <a:r>
                <a:rPr lang="en-US" altLang="ja-JP" sz="1600" dirty="0" smtClean="0"/>
                <a:t>(NEG pump &amp; BPM electrode) </a:t>
              </a:r>
              <a:endParaRPr lang="en-US" altLang="ja-JP" sz="2000" dirty="0"/>
            </a:p>
          </p:txBody>
        </p:sp>
        <p:cxnSp>
          <p:nvCxnSpPr>
            <p:cNvPr id="24" name="直線矢印コネクタ 23"/>
            <p:cNvCxnSpPr/>
            <p:nvPr/>
          </p:nvCxnSpPr>
          <p:spPr>
            <a:xfrm>
              <a:off x="6963714" y="5147899"/>
              <a:ext cx="0" cy="28803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正方形/長方形 24"/>
            <p:cNvSpPr/>
            <p:nvPr/>
          </p:nvSpPr>
          <p:spPr>
            <a:xfrm>
              <a:off x="4509333" y="2019231"/>
              <a:ext cx="4536504" cy="3128668"/>
            </a:xfrm>
            <a:prstGeom prst="rect">
              <a:avLst/>
            </a:prstGeom>
            <a:noFill/>
            <a:ln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/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4355976" y="4925541"/>
              <a:ext cx="1585126" cy="33855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sz="1600" dirty="0" smtClean="0">
                  <a:solidFill>
                    <a:srgbClr val="FFC000"/>
                  </a:solidFill>
                </a:rPr>
                <a:t>KEKB Oho Lab.</a:t>
              </a:r>
              <a:endParaRPr kumimoji="1" lang="en-US" altLang="ja-JP" sz="1600" dirty="0" smtClean="0">
                <a:solidFill>
                  <a:srgbClr val="FFC000"/>
                </a:solidFill>
              </a:endParaRPr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5949492" y="2636911"/>
              <a:ext cx="12775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200" dirty="0" smtClean="0"/>
                <a:t>DR beam pipe</a:t>
              </a:r>
              <a:endParaRPr kumimoji="1" lang="ja-JP" altLang="en-US" sz="1200" dirty="0"/>
            </a:p>
          </p:txBody>
        </p:sp>
      </p:grpSp>
      <p:sp>
        <p:nvSpPr>
          <p:cNvPr id="6" name="正方形/長方形 5"/>
          <p:cNvSpPr/>
          <p:nvPr/>
        </p:nvSpPr>
        <p:spPr>
          <a:xfrm>
            <a:off x="4644008" y="1163117"/>
            <a:ext cx="4456101" cy="5146203"/>
          </a:xfrm>
          <a:prstGeom prst="rect">
            <a:avLst/>
          </a:prstGeom>
          <a:noFill/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/>
          <p:cNvSpPr/>
          <p:nvPr/>
        </p:nvSpPr>
        <p:spPr>
          <a:xfrm>
            <a:off x="5596844" y="966098"/>
            <a:ext cx="2579042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2000" dirty="0" smtClean="0">
                <a:solidFill>
                  <a:srgbClr val="00B050"/>
                </a:solidFill>
              </a:rPr>
              <a:t>Pre-installation works</a:t>
            </a:r>
            <a:endParaRPr lang="en-US" altLang="ja-JP" sz="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42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正方形/長方形 37"/>
          <p:cNvSpPr/>
          <p:nvPr/>
        </p:nvSpPr>
        <p:spPr>
          <a:xfrm>
            <a:off x="0" y="6434514"/>
            <a:ext cx="9144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9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18" y="6455897"/>
            <a:ext cx="702056" cy="402103"/>
          </a:xfrm>
          <a:prstGeom prst="rect">
            <a:avLst/>
          </a:prstGeom>
          <a:noFill/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99592" y="6478724"/>
            <a:ext cx="2133600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2015/2/23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2663788" y="6464094"/>
            <a:ext cx="3816424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The 20th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03263" y="6486039"/>
            <a:ext cx="2133600" cy="365125"/>
          </a:xfrm>
        </p:spPr>
        <p:txBody>
          <a:bodyPr/>
          <a:lstStyle/>
          <a:p>
            <a:fld id="{31A2536D-92D0-4A14-99CE-6CBB0ED64566}" type="slidenum">
              <a:rPr kumimoji="1" lang="ja-JP" altLang="en-US" smtClean="0">
                <a:solidFill>
                  <a:srgbClr val="FFFF00"/>
                </a:solidFill>
              </a:rPr>
              <a:pPr/>
              <a:t>40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40" name="Picture 3" descr="C:\Users\shibata\works_hp3\14KEKB_Review\背景材料\title_background02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09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タイトル 1"/>
          <p:cNvSpPr txBox="1">
            <a:spLocks/>
          </p:cNvSpPr>
          <p:nvPr/>
        </p:nvSpPr>
        <p:spPr>
          <a:xfrm>
            <a:off x="162168" y="29122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b="1" dirty="0" smtClean="0">
                <a:solidFill>
                  <a:srgbClr val="FFC000"/>
                </a:solidFill>
              </a:rPr>
              <a:t>Back-up</a:t>
            </a:r>
            <a:endParaRPr lang="ja-JP" altLang="en-US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14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正方形/長方形 37"/>
          <p:cNvSpPr/>
          <p:nvPr/>
        </p:nvSpPr>
        <p:spPr>
          <a:xfrm>
            <a:off x="0" y="6434514"/>
            <a:ext cx="9144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9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18" y="6455897"/>
            <a:ext cx="702056" cy="402103"/>
          </a:xfrm>
          <a:prstGeom prst="rect">
            <a:avLst/>
          </a:prstGeom>
          <a:noFill/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99592" y="6478724"/>
            <a:ext cx="2133600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2015/2/23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2663788" y="6464094"/>
            <a:ext cx="3816424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The 20th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03263" y="6486039"/>
            <a:ext cx="2133600" cy="365125"/>
          </a:xfrm>
        </p:spPr>
        <p:txBody>
          <a:bodyPr/>
          <a:lstStyle/>
          <a:p>
            <a:fld id="{31A2536D-92D0-4A14-99CE-6CBB0ED64566}" type="slidenum">
              <a:rPr kumimoji="1" lang="ja-JP" altLang="en-US" smtClean="0">
                <a:solidFill>
                  <a:srgbClr val="FFFF00"/>
                </a:solidFill>
              </a:rPr>
              <a:pPr/>
              <a:t>41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40" name="Picture 3" descr="C:\Users\shibata\works_hp3\14KEKB_Review\背景材料\title_background02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09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タイトル 1"/>
          <p:cNvSpPr txBox="1">
            <a:spLocks/>
          </p:cNvSpPr>
          <p:nvPr/>
        </p:nvSpPr>
        <p:spPr>
          <a:xfrm>
            <a:off x="162168" y="29122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b="1" dirty="0" smtClean="0">
                <a:solidFill>
                  <a:srgbClr val="FFC000"/>
                </a:solidFill>
              </a:rPr>
              <a:t>New beam pipes</a:t>
            </a:r>
            <a:endParaRPr lang="ja-JP" altLang="en-US" sz="3200" b="1" dirty="0">
              <a:solidFill>
                <a:srgbClr val="FFC000"/>
              </a:solidFill>
            </a:endParaRPr>
          </a:p>
        </p:txBody>
      </p:sp>
      <p:sp>
        <p:nvSpPr>
          <p:cNvPr id="59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77253" y="1037597"/>
            <a:ext cx="8536585" cy="2668621"/>
          </a:xfrm>
        </p:spPr>
        <p:txBody>
          <a:bodyPr>
            <a:normAutofit/>
          </a:bodyPr>
          <a:lstStyle/>
          <a:p>
            <a:pPr>
              <a:lnSpc>
                <a:spcPts val="2400"/>
              </a:lnSpc>
              <a:spcBef>
                <a:spcPts val="0"/>
              </a:spcBef>
              <a:buSzPct val="60000"/>
              <a:buFont typeface="Wingdings" panose="05000000000000000000" pitchFamily="2" charset="2"/>
              <a:buChar char="l"/>
            </a:pPr>
            <a:r>
              <a:rPr lang="en-US" altLang="ja-JP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beam pipes have antechambers.</a:t>
            </a:r>
            <a:endParaRPr lang="ja-JP" alt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ts val="2400"/>
              </a:lnSpc>
              <a:spcBef>
                <a:spcPts val="0"/>
              </a:spcBef>
              <a:buSzPct val="60000"/>
              <a:buFont typeface="Wingdings" panose="05000000000000000000" pitchFamily="2" charset="2"/>
              <a:buChar char="l"/>
            </a:pPr>
            <a:r>
              <a:rPr lang="en-US" altLang="ja-JP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Realize </a:t>
            </a:r>
            <a:r>
              <a:rPr lang="en-US" altLang="ja-JP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</a:t>
            </a:r>
            <a:r>
              <a:rPr lang="en-US" altLang="ja-JP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impedance by putting SR </a:t>
            </a:r>
            <a:r>
              <a:rPr lang="en-US" altLang="ja-JP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masks </a:t>
            </a:r>
            <a:r>
              <a:rPr lang="en-US" altLang="ja-JP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pump ports in antechambers </a:t>
            </a:r>
          </a:p>
          <a:p>
            <a:pPr lvl="1">
              <a:lnSpc>
                <a:spcPts val="2400"/>
              </a:lnSpc>
              <a:spcBef>
                <a:spcPts val="0"/>
              </a:spcBef>
              <a:buSzPct val="60000"/>
              <a:buFont typeface="Wingdings" panose="05000000000000000000" pitchFamily="2" charset="2"/>
              <a:buChar char="l"/>
            </a:pPr>
            <a:r>
              <a:rPr lang="en-US" altLang="ja-JP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Effective to reduce photo electron effect</a:t>
            </a:r>
          </a:p>
          <a:p>
            <a:pPr lvl="1">
              <a:lnSpc>
                <a:spcPts val="2400"/>
              </a:lnSpc>
              <a:spcBef>
                <a:spcPts val="0"/>
              </a:spcBef>
              <a:buSzPct val="60000"/>
              <a:buFont typeface="Wingdings" panose="05000000000000000000" pitchFamily="2" charset="2"/>
              <a:buChar char="l"/>
            </a:pPr>
            <a:r>
              <a:rPr lang="en-US" altLang="ja-JP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LER arcs: Aluminum alloy (A6063)</a:t>
            </a:r>
          </a:p>
          <a:p>
            <a:pPr lvl="2">
              <a:lnSpc>
                <a:spcPts val="2400"/>
              </a:lnSpc>
              <a:spcBef>
                <a:spcPts val="0"/>
              </a:spcBef>
              <a:buSzPct val="60000"/>
              <a:buFont typeface="Wingdings" panose="05000000000000000000" pitchFamily="2" charset="2"/>
              <a:buChar char="l"/>
            </a:pPr>
            <a:r>
              <a:rPr lang="en-US" altLang="ja-JP" sz="2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Formed by extrusion method</a:t>
            </a:r>
            <a:endParaRPr lang="ja-JP" altLang="en-US" sz="22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ts val="2400"/>
              </a:lnSpc>
              <a:spcBef>
                <a:spcPts val="0"/>
              </a:spcBef>
              <a:buSzPct val="60000"/>
              <a:buFont typeface="Wingdings" panose="05000000000000000000" pitchFamily="2" charset="2"/>
              <a:buChar char="l"/>
            </a:pPr>
            <a:r>
              <a:rPr lang="en-US" altLang="ja-JP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 and Wigglers: OFC (C1011)</a:t>
            </a:r>
          </a:p>
          <a:p>
            <a:pPr lvl="2">
              <a:lnSpc>
                <a:spcPts val="2400"/>
              </a:lnSpc>
              <a:spcBef>
                <a:spcPts val="0"/>
              </a:spcBef>
              <a:buSzPct val="60000"/>
              <a:buFont typeface="Wingdings" panose="05000000000000000000" pitchFamily="2" charset="2"/>
              <a:buChar char="l"/>
            </a:pPr>
            <a:r>
              <a:rPr lang="en-US" altLang="ja-JP" sz="2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Formed by cold-drawing method</a:t>
            </a:r>
            <a:endParaRPr lang="en-US" altLang="ja-JP" sz="22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0" name="図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7946" y="2593603"/>
            <a:ext cx="3168791" cy="1764138"/>
          </a:xfrm>
          <a:prstGeom prst="rect">
            <a:avLst/>
          </a:prstGeom>
        </p:spPr>
      </p:pic>
      <p:grpSp>
        <p:nvGrpSpPr>
          <p:cNvPr id="61" name="グループ化 60"/>
          <p:cNvGrpSpPr/>
          <p:nvPr/>
        </p:nvGrpSpPr>
        <p:grpSpPr>
          <a:xfrm>
            <a:off x="550968" y="4080074"/>
            <a:ext cx="2774493" cy="2373262"/>
            <a:chOff x="550968" y="3863909"/>
            <a:chExt cx="2774493" cy="2373262"/>
          </a:xfrm>
        </p:grpSpPr>
        <p:pic>
          <p:nvPicPr>
            <p:cNvPr id="62" name="図 5" descr="Nikko_wigger_antechamber.jpg"/>
            <p:cNvPicPr>
              <a:picLocks noChangeAspect="1"/>
            </p:cNvPicPr>
            <p:nvPr/>
          </p:nvPicPr>
          <p:blipFill>
            <a:blip r:embed="rId6" cstate="print"/>
            <a:srcRect l="2345" t="6250" r="17902" b="2890"/>
            <a:stretch>
              <a:fillRect/>
            </a:stretch>
          </p:blipFill>
          <p:spPr bwMode="auto">
            <a:xfrm>
              <a:off x="550968" y="3863909"/>
              <a:ext cx="2774493" cy="2373262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63" name="角丸四角形 62"/>
            <p:cNvSpPr/>
            <p:nvPr/>
          </p:nvSpPr>
          <p:spPr>
            <a:xfrm>
              <a:off x="585449" y="3946104"/>
              <a:ext cx="1980000" cy="216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ja-JP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Beam pipes for wigglers</a:t>
              </a:r>
              <a:endParaRPr kumimoji="1" lang="ja-JP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4" name="グループ化 63"/>
          <p:cNvGrpSpPr/>
          <p:nvPr/>
        </p:nvGrpSpPr>
        <p:grpSpPr>
          <a:xfrm>
            <a:off x="3425663" y="4085520"/>
            <a:ext cx="2288232" cy="2348884"/>
            <a:chOff x="3425663" y="3869355"/>
            <a:chExt cx="2288232" cy="2348884"/>
          </a:xfrm>
        </p:grpSpPr>
        <p:pic>
          <p:nvPicPr>
            <p:cNvPr id="65" name="Picture 4" descr="D:\_WorkFolder_20120814\SKEKB_BeamPipe_BINP_Bend_20120706 photo\result\IMG_2877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42" t="14069" r="28575"/>
            <a:stretch/>
          </p:blipFill>
          <p:spPr bwMode="auto">
            <a:xfrm>
              <a:off x="3425663" y="3869355"/>
              <a:ext cx="2288232" cy="23488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" name="角丸四角形 65"/>
            <p:cNvSpPr/>
            <p:nvPr/>
          </p:nvSpPr>
          <p:spPr>
            <a:xfrm>
              <a:off x="3501145" y="3907585"/>
              <a:ext cx="1548000" cy="432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400"/>
                </a:lnSpc>
              </a:pPr>
              <a:r>
                <a:rPr lang="en-US" altLang="ja-JP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Beam pipes for bending magnets</a:t>
              </a:r>
              <a:endParaRPr kumimoji="1" lang="ja-JP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7" name="グループ化 66"/>
          <p:cNvGrpSpPr/>
          <p:nvPr/>
        </p:nvGrpSpPr>
        <p:grpSpPr>
          <a:xfrm>
            <a:off x="5794492" y="4558219"/>
            <a:ext cx="3176254" cy="1808490"/>
            <a:chOff x="5794492" y="4342054"/>
            <a:chExt cx="3176254" cy="1808490"/>
          </a:xfrm>
        </p:grpSpPr>
        <p:pic>
          <p:nvPicPr>
            <p:cNvPr id="68" name="Picture 3" descr="D:\_WorkFolder\AVS2011_BINP\DSC02605.jp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40" t="21983" r="23125" b="22987"/>
            <a:stretch/>
          </p:blipFill>
          <p:spPr bwMode="auto">
            <a:xfrm>
              <a:off x="5794492" y="4342054"/>
              <a:ext cx="3176254" cy="1808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9" name="角丸四角形 68"/>
            <p:cNvSpPr/>
            <p:nvPr/>
          </p:nvSpPr>
          <p:spPr>
            <a:xfrm>
              <a:off x="7552298" y="5637577"/>
              <a:ext cx="1368000" cy="432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400"/>
                </a:lnSpc>
              </a:pPr>
              <a:r>
                <a:rPr lang="en-US" altLang="ja-JP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Beam pipes for quad magnets</a:t>
              </a:r>
              <a:endParaRPr kumimoji="1" lang="ja-JP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31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正方形/長方形 37"/>
          <p:cNvSpPr/>
          <p:nvPr/>
        </p:nvSpPr>
        <p:spPr>
          <a:xfrm>
            <a:off x="0" y="6434514"/>
            <a:ext cx="9144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9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18" y="6455897"/>
            <a:ext cx="702056" cy="402103"/>
          </a:xfrm>
          <a:prstGeom prst="rect">
            <a:avLst/>
          </a:prstGeom>
          <a:noFill/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99592" y="6478724"/>
            <a:ext cx="2133600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2015/2/23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2663788" y="6464094"/>
            <a:ext cx="3816424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The 20th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03263" y="6486039"/>
            <a:ext cx="2133600" cy="365125"/>
          </a:xfrm>
        </p:spPr>
        <p:txBody>
          <a:bodyPr/>
          <a:lstStyle/>
          <a:p>
            <a:fld id="{31A2536D-92D0-4A14-99CE-6CBB0ED64566}" type="slidenum">
              <a:rPr kumimoji="1" lang="ja-JP" altLang="en-US" smtClean="0">
                <a:solidFill>
                  <a:srgbClr val="FFFF00"/>
                </a:solidFill>
              </a:rPr>
              <a:pPr/>
              <a:t>42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40" name="Picture 3" descr="C:\Users\shibata\works_hp3\14KEKB_Review\背景材料\title_background02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09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タイトル 1"/>
          <p:cNvSpPr txBox="1">
            <a:spLocks/>
          </p:cNvSpPr>
          <p:nvPr/>
        </p:nvSpPr>
        <p:spPr>
          <a:xfrm>
            <a:off x="162168" y="29122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b="1" dirty="0" smtClean="0">
                <a:solidFill>
                  <a:srgbClr val="FFC000"/>
                </a:solidFill>
              </a:rPr>
              <a:t>Connection flange</a:t>
            </a:r>
            <a:endParaRPr lang="ja-JP" altLang="en-US" sz="3200" b="1" dirty="0">
              <a:solidFill>
                <a:srgbClr val="FFC000"/>
              </a:solidFill>
            </a:endParaRPr>
          </a:p>
        </p:txBody>
      </p:sp>
      <p:sp>
        <p:nvSpPr>
          <p:cNvPr id="21" name="コンテンツ プレースホルダ 9"/>
          <p:cNvSpPr txBox="1">
            <a:spLocks/>
          </p:cNvSpPr>
          <p:nvPr/>
        </p:nvSpPr>
        <p:spPr>
          <a:xfrm>
            <a:off x="401149" y="908720"/>
            <a:ext cx="8545660" cy="173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8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8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  <a:spcBef>
                <a:spcPts val="0"/>
              </a:spcBef>
              <a:buClrTx/>
              <a:buSzPct val="60000"/>
              <a:buFont typeface="Wingdings" panose="05000000000000000000" pitchFamily="2" charset="2"/>
              <a:buChar char="l"/>
            </a:pPr>
            <a:r>
              <a:rPr lang="en-US" altLang="ja-JP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Step-less flange: MO-type flanges</a:t>
            </a:r>
          </a:p>
          <a:p>
            <a:pPr lvl="1">
              <a:lnSpc>
                <a:spcPts val="2400"/>
              </a:lnSpc>
              <a:spcBef>
                <a:spcPts val="0"/>
              </a:spcBef>
              <a:buClrTx/>
              <a:buSzPct val="60000"/>
            </a:pPr>
            <a:r>
              <a:rPr lang="en-US" altLang="ja-JP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Little step inside and low beam impedance</a:t>
            </a:r>
          </a:p>
          <a:p>
            <a:pPr lvl="1">
              <a:lnSpc>
                <a:spcPts val="2400"/>
              </a:lnSpc>
              <a:spcBef>
                <a:spcPts val="0"/>
              </a:spcBef>
              <a:buClrTx/>
              <a:buSzPct val="60000"/>
            </a:pPr>
            <a:r>
              <a:rPr lang="en-US" altLang="ja-JP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Adaptable to various types of cross sections</a:t>
            </a:r>
          </a:p>
          <a:p>
            <a:pPr lvl="1">
              <a:lnSpc>
                <a:spcPts val="2400"/>
              </a:lnSpc>
              <a:spcBef>
                <a:spcPts val="0"/>
              </a:spcBef>
              <a:buClrTx/>
              <a:buSzPct val="60000"/>
            </a:pPr>
            <a:r>
              <a:rPr lang="en-US" altLang="ja-JP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Various types of copper (C18200) and aluminum-alloy (A2219) flanges were developed. </a:t>
            </a:r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3" t="4854" r="16210" b="7380"/>
          <a:stretch/>
        </p:blipFill>
        <p:spPr>
          <a:xfrm>
            <a:off x="4250453" y="2640278"/>
            <a:ext cx="4696356" cy="3383398"/>
          </a:xfrm>
          <a:prstGeom prst="rect">
            <a:avLst/>
          </a:prstGeom>
        </p:spPr>
      </p:pic>
      <p:sp>
        <p:nvSpPr>
          <p:cNvPr id="23" name="角丸四角形 22"/>
          <p:cNvSpPr/>
          <p:nvPr/>
        </p:nvSpPr>
        <p:spPr>
          <a:xfrm>
            <a:off x="5659862" y="2424278"/>
            <a:ext cx="2196000" cy="216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ct val="60000"/>
            </a:pPr>
            <a:r>
              <a:rPr lang="en-US" altLang="ja-JP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Various types of MO flange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77" y="2519126"/>
            <a:ext cx="3700299" cy="1961873"/>
          </a:xfrm>
          <a:prstGeom prst="rect">
            <a:avLst/>
          </a:prstGeom>
        </p:spPr>
      </p:pic>
      <p:pic>
        <p:nvPicPr>
          <p:cNvPr id="25" name="Picture 2" descr="D:\_WorkFolder_20090917\MO_Al_20090917 photo\result\P1070212.jpg"/>
          <p:cNvPicPr>
            <a:picLocks noChangeAspect="1" noChangeArrowheads="1"/>
          </p:cNvPicPr>
          <p:nvPr/>
        </p:nvPicPr>
        <p:blipFill>
          <a:blip r:embed="rId7" cstate="print"/>
          <a:srcRect t="6293"/>
          <a:stretch>
            <a:fillRect/>
          </a:stretch>
        </p:blipFill>
        <p:spPr bwMode="auto">
          <a:xfrm>
            <a:off x="1957452" y="4843740"/>
            <a:ext cx="2293001" cy="1611533"/>
          </a:xfrm>
          <a:prstGeom prst="rect">
            <a:avLst/>
          </a:prstGeom>
          <a:noFill/>
        </p:spPr>
      </p:pic>
      <p:pic>
        <p:nvPicPr>
          <p:cNvPr id="26" name="Picture 2" descr="C:\Users\suetsugu\Desktop\新しいフォルダ\result\DSC02504.jpg"/>
          <p:cNvPicPr>
            <a:picLocks noChangeAspect="1" noChangeArrowheads="1"/>
          </p:cNvPicPr>
          <p:nvPr/>
        </p:nvPicPr>
        <p:blipFill rotWithShape="1">
          <a:blip r:embed="rId8" cstate="print"/>
          <a:srcRect l="3097" t="8636" r="39205" b="46914"/>
          <a:stretch/>
        </p:blipFill>
        <p:spPr bwMode="auto">
          <a:xfrm>
            <a:off x="258495" y="4843740"/>
            <a:ext cx="1997182" cy="1151578"/>
          </a:xfrm>
          <a:prstGeom prst="rect">
            <a:avLst/>
          </a:prstGeom>
          <a:noFill/>
        </p:spPr>
      </p:pic>
      <p:sp>
        <p:nvSpPr>
          <p:cNvPr id="27" name="角丸四角形 26"/>
          <p:cNvSpPr/>
          <p:nvPr/>
        </p:nvSpPr>
        <p:spPr>
          <a:xfrm>
            <a:off x="258495" y="4605690"/>
            <a:ext cx="1860620" cy="23804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 Gasket for Cu flange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角丸四角形 27"/>
          <p:cNvSpPr/>
          <p:nvPr/>
        </p:nvSpPr>
        <p:spPr>
          <a:xfrm>
            <a:off x="2418945" y="4619058"/>
            <a:ext cx="1690831" cy="20263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flange (SUS316)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25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正方形/長方形 37"/>
          <p:cNvSpPr/>
          <p:nvPr/>
        </p:nvSpPr>
        <p:spPr>
          <a:xfrm>
            <a:off x="0" y="6434514"/>
            <a:ext cx="9144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9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18" y="6455897"/>
            <a:ext cx="702056" cy="402103"/>
          </a:xfrm>
          <a:prstGeom prst="rect">
            <a:avLst/>
          </a:prstGeom>
          <a:noFill/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99592" y="6478724"/>
            <a:ext cx="2133600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2015/2/23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2663788" y="6464094"/>
            <a:ext cx="3816424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The 20th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03263" y="6486039"/>
            <a:ext cx="2133600" cy="365125"/>
          </a:xfrm>
        </p:spPr>
        <p:txBody>
          <a:bodyPr/>
          <a:lstStyle/>
          <a:p>
            <a:fld id="{31A2536D-92D0-4A14-99CE-6CBB0ED64566}" type="slidenum">
              <a:rPr kumimoji="1" lang="ja-JP" altLang="en-US" smtClean="0">
                <a:solidFill>
                  <a:srgbClr val="FFFF00"/>
                </a:solidFill>
              </a:rPr>
              <a:pPr/>
              <a:t>43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40" name="Picture 3" descr="C:\Users\shibata\works_hp3\14KEKB_Review\背景材料\title_background02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09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タイトル 1"/>
          <p:cNvSpPr txBox="1">
            <a:spLocks/>
          </p:cNvSpPr>
          <p:nvPr/>
        </p:nvSpPr>
        <p:spPr>
          <a:xfrm>
            <a:off x="162168" y="29122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b="1" dirty="0" smtClean="0">
                <a:solidFill>
                  <a:srgbClr val="FFC000"/>
                </a:solidFill>
              </a:rPr>
              <a:t>Connection flange</a:t>
            </a:r>
            <a:endParaRPr lang="ja-JP" altLang="en-US" sz="3200" b="1" dirty="0">
              <a:solidFill>
                <a:srgbClr val="FFC000"/>
              </a:solidFill>
            </a:endParaRPr>
          </a:p>
        </p:txBody>
      </p:sp>
      <p:sp>
        <p:nvSpPr>
          <p:cNvPr id="17" name="コンテンツ プレースホルダ 9"/>
          <p:cNvSpPr txBox="1">
            <a:spLocks/>
          </p:cNvSpPr>
          <p:nvPr/>
        </p:nvSpPr>
        <p:spPr>
          <a:xfrm>
            <a:off x="401149" y="1052736"/>
            <a:ext cx="8545660" cy="423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80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80000"/>
              <a:buFont typeface="Wingdings" pitchFamily="2" charset="2"/>
              <a:buChar char="l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  <a:spcBef>
                <a:spcPts val="0"/>
              </a:spcBef>
              <a:buClrTx/>
              <a:buSzPct val="60000"/>
              <a:buFont typeface="Wingdings" panose="05000000000000000000" pitchFamily="2" charset="2"/>
              <a:buChar char="l"/>
            </a:pPr>
            <a:r>
              <a:rPr lang="en-US" altLang="ja-JP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Result up to now.</a:t>
            </a:r>
            <a:endParaRPr lang="en-US" altLang="ja-JP" sz="22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3" t="4854" r="16210" b="7380"/>
          <a:stretch/>
        </p:blipFill>
        <p:spPr>
          <a:xfrm>
            <a:off x="6363403" y="1532882"/>
            <a:ext cx="2545678" cy="1833984"/>
          </a:xfrm>
          <a:prstGeom prst="rect">
            <a:avLst/>
          </a:prstGeom>
        </p:spPr>
      </p:pic>
      <p:graphicFrame>
        <p:nvGraphicFramePr>
          <p:cNvPr id="19" name="表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6574150"/>
              </p:ext>
            </p:extLst>
          </p:nvPr>
        </p:nvGraphicFramePr>
        <p:xfrm>
          <a:off x="994787" y="1532882"/>
          <a:ext cx="5120735" cy="307479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405513"/>
                <a:gridCol w="1155700"/>
                <a:gridCol w="1549400"/>
                <a:gridCol w="1010122"/>
              </a:tblGrid>
              <a:tr h="337889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Type</a:t>
                      </a:r>
                    </a:p>
                  </a:txBody>
                  <a:tcPr marL="68580" marR="68580" marT="0" marB="0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600" kern="100" dirty="0" smtClean="0">
                          <a:effectLst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Material</a:t>
                      </a:r>
                      <a:endParaRPr lang="ja-JP" sz="1600" kern="100" dirty="0">
                        <a:effectLst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600" kern="100" dirty="0" smtClean="0">
                          <a:effectLst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Cross</a:t>
                      </a:r>
                      <a:r>
                        <a:rPr lang="en-US" altLang="ja-JP" sz="1600" kern="100" baseline="0" dirty="0" smtClean="0">
                          <a:effectLst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 section</a:t>
                      </a:r>
                      <a:endParaRPr lang="ja-JP" sz="1600" kern="100" dirty="0">
                        <a:effectLst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600" kern="100" dirty="0" smtClean="0">
                          <a:effectLst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Numbers</a:t>
                      </a:r>
                      <a:endParaRPr lang="ja-JP" sz="1600" kern="100" dirty="0">
                        <a:effectLst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410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+mj-ea"/>
                          <a:ea typeface="+mj-ea"/>
                        </a:rPr>
                        <a:t>f90</a:t>
                      </a:r>
                      <a:r>
                        <a:rPr lang="en-US" sz="1600" kern="100" dirty="0">
                          <a:effectLst/>
                          <a:latin typeface="+mj-ea"/>
                          <a:ea typeface="+mj-ea"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US" sz="1600" kern="100" dirty="0">
                          <a:effectLst/>
                          <a:latin typeface="+mj-ea"/>
                          <a:ea typeface="+mj-ea"/>
                        </a:rPr>
                        <a:t>220</a:t>
                      </a:r>
                      <a:endParaRPr lang="ja-JP" sz="16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CC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+mj-ea"/>
                          <a:ea typeface="+mj-ea"/>
                        </a:rPr>
                        <a:t>Al</a:t>
                      </a:r>
                      <a:endParaRPr lang="ja-JP" sz="1600" kern="10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+mj-ea"/>
                          <a:ea typeface="+mj-ea"/>
                        </a:rPr>
                        <a:t>Antechamber</a:t>
                      </a:r>
                      <a:endParaRPr lang="ja-JP" sz="1600" kern="10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600" b="1" kern="100" dirty="0" smtClean="0"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3288</a:t>
                      </a:r>
                      <a:endParaRPr lang="ja-JP" sz="1600" b="1" kern="100" dirty="0">
                        <a:solidFill>
                          <a:srgbClr val="FF0000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  <a:tr h="30410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+mj-ea"/>
                          <a:ea typeface="+mj-ea"/>
                        </a:rPr>
                        <a:t>f90</a:t>
                      </a:r>
                      <a:r>
                        <a:rPr lang="en-US" sz="1600" kern="100" dirty="0">
                          <a:effectLst/>
                          <a:latin typeface="+mj-ea"/>
                          <a:ea typeface="+mj-ea"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US" sz="1600" kern="100" dirty="0">
                          <a:effectLst/>
                          <a:latin typeface="+mj-ea"/>
                          <a:ea typeface="+mj-ea"/>
                        </a:rPr>
                        <a:t>220</a:t>
                      </a:r>
                      <a:endParaRPr lang="ja-JP" sz="16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+mj-ea"/>
                          <a:ea typeface="+mj-ea"/>
                        </a:rPr>
                        <a:t>Cu</a:t>
                      </a:r>
                      <a:endParaRPr lang="ja-JP" sz="16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+mj-ea"/>
                          <a:ea typeface="+mj-ea"/>
                        </a:rPr>
                        <a:t>Antechamber</a:t>
                      </a:r>
                      <a:endParaRPr lang="ja-JP" sz="1600" kern="10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600" b="1" kern="100" dirty="0" smtClean="0"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762</a:t>
                      </a:r>
                      <a:endParaRPr lang="ja-JP" sz="1600" b="1" kern="100" dirty="0">
                        <a:solidFill>
                          <a:srgbClr val="FF0000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30410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+mj-ea"/>
                          <a:ea typeface="+mj-ea"/>
                        </a:rPr>
                        <a:t>f90</a:t>
                      </a:r>
                      <a:r>
                        <a:rPr lang="en-US" sz="1600" kern="100" dirty="0">
                          <a:effectLst/>
                          <a:latin typeface="+mj-ea"/>
                          <a:ea typeface="+mj-ea"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US" sz="1600" kern="100" dirty="0">
                          <a:effectLst/>
                          <a:latin typeface="+mj-ea"/>
                          <a:ea typeface="+mj-ea"/>
                        </a:rPr>
                        <a:t>220H24</a:t>
                      </a:r>
                      <a:endParaRPr lang="ja-JP" sz="16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+mj-ea"/>
                          <a:ea typeface="+mj-ea"/>
                        </a:rPr>
                        <a:t>Al</a:t>
                      </a:r>
                      <a:endParaRPr lang="ja-JP" sz="16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+mj-ea"/>
                          <a:ea typeface="+mj-ea"/>
                        </a:rPr>
                        <a:t>Antechamber</a:t>
                      </a:r>
                      <a:endParaRPr lang="ja-JP" sz="16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600" b="1" kern="100" dirty="0" smtClean="0"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24</a:t>
                      </a:r>
                      <a:endParaRPr lang="ja-JP" sz="1600" b="1" kern="100" dirty="0">
                        <a:solidFill>
                          <a:srgbClr val="FF0000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30410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+mj-ea"/>
                          <a:ea typeface="+mj-ea"/>
                        </a:rPr>
                        <a:t>f80</a:t>
                      </a:r>
                      <a:r>
                        <a:rPr lang="en-US" sz="1600" kern="100" dirty="0">
                          <a:effectLst/>
                          <a:latin typeface="+mj-ea"/>
                          <a:ea typeface="+mj-ea"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US" sz="1600" kern="100" dirty="0">
                          <a:effectLst/>
                          <a:latin typeface="+mj-ea"/>
                          <a:ea typeface="+mj-ea"/>
                        </a:rPr>
                        <a:t>220</a:t>
                      </a:r>
                      <a:endParaRPr lang="ja-JP" sz="16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+mj-ea"/>
                          <a:ea typeface="+mj-ea"/>
                        </a:rPr>
                        <a:t>Cu</a:t>
                      </a:r>
                      <a:endParaRPr lang="ja-JP" sz="16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+mj-ea"/>
                          <a:ea typeface="+mj-ea"/>
                        </a:rPr>
                        <a:t>Antechamber</a:t>
                      </a:r>
                      <a:endParaRPr lang="ja-JP" sz="16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600" b="1" kern="100" dirty="0" smtClean="0"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20</a:t>
                      </a:r>
                      <a:endParaRPr lang="ja-JP" sz="1600" b="1" kern="100" dirty="0">
                        <a:solidFill>
                          <a:srgbClr val="FF0000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30410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+mj-ea"/>
                          <a:ea typeface="+mj-ea"/>
                        </a:rPr>
                        <a:t>f50</a:t>
                      </a:r>
                      <a:r>
                        <a:rPr lang="en-US" sz="1600" kern="100" dirty="0">
                          <a:effectLst/>
                          <a:latin typeface="+mj-ea"/>
                          <a:ea typeface="+mj-ea"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US" sz="1600" kern="100" dirty="0">
                          <a:effectLst/>
                          <a:latin typeface="+mj-ea"/>
                          <a:ea typeface="+mj-ea"/>
                        </a:rPr>
                        <a:t>190</a:t>
                      </a:r>
                      <a:endParaRPr lang="ja-JP" sz="16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+mj-ea"/>
                          <a:ea typeface="+mj-ea"/>
                        </a:rPr>
                        <a:t>Cu</a:t>
                      </a:r>
                      <a:endParaRPr lang="ja-JP" sz="16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+mj-ea"/>
                          <a:ea typeface="+mj-ea"/>
                        </a:rPr>
                        <a:t>Antechamber</a:t>
                      </a:r>
                      <a:endParaRPr lang="ja-JP" sz="16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600" b="1" kern="100" dirty="0" smtClean="0"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12</a:t>
                      </a:r>
                      <a:endParaRPr lang="ja-JP" sz="1600" b="1" kern="100" dirty="0">
                        <a:solidFill>
                          <a:srgbClr val="FF0000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30410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+mj-ea"/>
                          <a:ea typeface="+mj-ea"/>
                        </a:rPr>
                        <a:t>122</a:t>
                      </a:r>
                      <a:r>
                        <a:rPr lang="en-US" sz="1600" kern="100" dirty="0">
                          <a:effectLst/>
                          <a:latin typeface="+mj-ea"/>
                          <a:ea typeface="+mj-ea"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US" sz="1600" kern="100" dirty="0">
                          <a:effectLst/>
                          <a:latin typeface="+mj-ea"/>
                          <a:ea typeface="+mj-ea"/>
                        </a:rPr>
                        <a:t>50</a:t>
                      </a:r>
                      <a:endParaRPr lang="ja-JP" sz="16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+mj-ea"/>
                          <a:ea typeface="+mj-ea"/>
                        </a:rPr>
                        <a:t>Al</a:t>
                      </a:r>
                      <a:endParaRPr lang="ja-JP" sz="16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+mj-ea"/>
                          <a:ea typeface="+mj-ea"/>
                        </a:rPr>
                        <a:t>Racetrack</a:t>
                      </a:r>
                      <a:endParaRPr lang="ja-JP" sz="16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600" b="1" kern="100" dirty="0" smtClean="0"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8</a:t>
                      </a:r>
                      <a:endParaRPr lang="ja-JP" sz="1600" b="1" kern="100" dirty="0">
                        <a:solidFill>
                          <a:srgbClr val="FF0000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30410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+mj-ea"/>
                          <a:ea typeface="+mj-ea"/>
                        </a:rPr>
                        <a:t>f90</a:t>
                      </a:r>
                      <a:endParaRPr lang="ja-JP" sz="16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+mj-ea"/>
                          <a:ea typeface="+mj-ea"/>
                        </a:rPr>
                        <a:t>Al</a:t>
                      </a:r>
                      <a:endParaRPr lang="ja-JP" sz="1600" kern="10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+mj-ea"/>
                          <a:ea typeface="+mj-ea"/>
                        </a:rPr>
                        <a:t>Circular</a:t>
                      </a:r>
                      <a:endParaRPr lang="ja-JP" sz="16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600" b="1" kern="100" dirty="0" smtClean="0"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24</a:t>
                      </a:r>
                      <a:endParaRPr lang="ja-JP" sz="1600" b="1" kern="100" dirty="0">
                        <a:solidFill>
                          <a:srgbClr val="FF0000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30410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+mj-ea"/>
                          <a:ea typeface="+mj-ea"/>
                        </a:rPr>
                        <a:t>f90</a:t>
                      </a:r>
                      <a:endParaRPr lang="ja-JP" sz="16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+mj-ea"/>
                          <a:ea typeface="+mj-ea"/>
                        </a:rPr>
                        <a:t>Cu, SUS</a:t>
                      </a:r>
                      <a:endParaRPr lang="ja-JP" sz="1600" kern="10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+mj-ea"/>
                          <a:ea typeface="+mj-ea"/>
                        </a:rPr>
                        <a:t>Circular</a:t>
                      </a:r>
                      <a:endParaRPr lang="ja-JP" sz="16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600" b="1" kern="100" dirty="0" smtClean="0"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52</a:t>
                      </a:r>
                      <a:endParaRPr lang="ja-JP" sz="1600" b="1" kern="100" dirty="0">
                        <a:solidFill>
                          <a:srgbClr val="FF0000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30410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+mj-ea"/>
                          <a:ea typeface="+mj-ea"/>
                        </a:rPr>
                        <a:t>f80</a:t>
                      </a:r>
                      <a:endParaRPr lang="ja-JP" sz="16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+mj-ea"/>
                          <a:ea typeface="+mj-ea"/>
                        </a:rPr>
                        <a:t>Cu</a:t>
                      </a:r>
                      <a:endParaRPr lang="ja-JP" sz="16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+mj-ea"/>
                          <a:ea typeface="+mj-ea"/>
                        </a:rPr>
                        <a:t>Circular</a:t>
                      </a:r>
                      <a:endParaRPr lang="ja-JP" sz="16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600" b="1" kern="100" dirty="0" smtClean="0"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8</a:t>
                      </a:r>
                      <a:endParaRPr lang="ja-JP" sz="1600" b="1" kern="100" dirty="0">
                        <a:solidFill>
                          <a:srgbClr val="FF0000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0" t="39733" r="12000" b="1"/>
          <a:stretch/>
        </p:blipFill>
        <p:spPr>
          <a:xfrm>
            <a:off x="6363402" y="3600462"/>
            <a:ext cx="2547631" cy="1723846"/>
          </a:xfrm>
          <a:prstGeom prst="rect">
            <a:avLst/>
          </a:prstGeom>
        </p:spPr>
      </p:pic>
      <p:sp>
        <p:nvSpPr>
          <p:cNvPr id="29" name="コンテンツ プレースホルダ 9"/>
          <p:cNvSpPr>
            <a:spLocks noGrp="1"/>
          </p:cNvSpPr>
          <p:nvPr>
            <p:ph idx="1"/>
          </p:nvPr>
        </p:nvSpPr>
        <p:spPr>
          <a:xfrm>
            <a:off x="245703" y="4614239"/>
            <a:ext cx="6028097" cy="1661617"/>
          </a:xfrm>
        </p:spPr>
        <p:txBody>
          <a:bodyPr>
            <a:normAutofit/>
          </a:bodyPr>
          <a:lstStyle/>
          <a:p>
            <a:pPr lvl="1">
              <a:lnSpc>
                <a:spcPts val="2400"/>
              </a:lnSpc>
              <a:spcBef>
                <a:spcPts val="0"/>
              </a:spcBef>
              <a:buSzPct val="60000"/>
              <a:buFont typeface="Wingdings" panose="05000000000000000000" pitchFamily="2" charset="2"/>
              <a:buChar char="l"/>
            </a:pPr>
            <a:r>
              <a:rPr lang="en-US" altLang="ja-JP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Approximately </a:t>
            </a:r>
            <a:r>
              <a:rPr lang="en-US" altLang="ja-JP" sz="2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4140</a:t>
            </a:r>
            <a:r>
              <a:rPr lang="en-US" altLang="ja-JP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flanges out of </a:t>
            </a:r>
            <a:r>
              <a:rPr lang="en-US" altLang="ja-JP" sz="2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4890</a:t>
            </a:r>
            <a:r>
              <a:rPr lang="en-US" altLang="ja-JP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have been used (connections are ~2070).</a:t>
            </a:r>
          </a:p>
          <a:p>
            <a:pPr lvl="1">
              <a:lnSpc>
                <a:spcPts val="2400"/>
              </a:lnSpc>
              <a:spcBef>
                <a:spcPts val="0"/>
              </a:spcBef>
              <a:buSzPct val="60000"/>
              <a:buFont typeface="Wingdings" panose="05000000000000000000" pitchFamily="2" charset="2"/>
              <a:buChar char="l"/>
            </a:pPr>
            <a:r>
              <a:rPr lang="en-US" altLang="ja-JP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rate of air leakage at the first fastening is </a:t>
            </a:r>
            <a:r>
              <a:rPr lang="en-US" altLang="ja-JP" sz="2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 than 5 % </a:t>
            </a:r>
            <a:r>
              <a:rPr lang="en-US" altLang="ja-JP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 in the ring.</a:t>
            </a:r>
            <a:endParaRPr lang="en-US" altLang="ja-JP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19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正方形/長方形 37"/>
          <p:cNvSpPr/>
          <p:nvPr/>
        </p:nvSpPr>
        <p:spPr>
          <a:xfrm>
            <a:off x="0" y="6434514"/>
            <a:ext cx="9144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9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18" y="6455897"/>
            <a:ext cx="702056" cy="402103"/>
          </a:xfrm>
          <a:prstGeom prst="rect">
            <a:avLst/>
          </a:prstGeom>
          <a:noFill/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99592" y="6478724"/>
            <a:ext cx="2133600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2015/2/23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2663788" y="6464094"/>
            <a:ext cx="3816424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The 20th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03263" y="6486039"/>
            <a:ext cx="2133600" cy="365125"/>
          </a:xfrm>
        </p:spPr>
        <p:txBody>
          <a:bodyPr/>
          <a:lstStyle/>
          <a:p>
            <a:fld id="{31A2536D-92D0-4A14-99CE-6CBB0ED64566}" type="slidenum">
              <a:rPr kumimoji="1" lang="ja-JP" altLang="en-US" smtClean="0">
                <a:solidFill>
                  <a:srgbClr val="FFFF00"/>
                </a:solidFill>
              </a:rPr>
              <a:pPr/>
              <a:t>44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40" name="Picture 3" descr="C:\Users\shibata\works_hp3\14KEKB_Review\背景材料\title_background02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09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タイトル 1"/>
          <p:cNvSpPr txBox="1">
            <a:spLocks/>
          </p:cNvSpPr>
          <p:nvPr/>
        </p:nvSpPr>
        <p:spPr>
          <a:xfrm>
            <a:off x="162168" y="29122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b="1" dirty="0" smtClean="0">
                <a:solidFill>
                  <a:srgbClr val="FFC000"/>
                </a:solidFill>
              </a:rPr>
              <a:t>Pumps</a:t>
            </a:r>
            <a:endParaRPr lang="ja-JP" altLang="en-US" sz="3200" b="1" dirty="0">
              <a:solidFill>
                <a:srgbClr val="FFC000"/>
              </a:solidFill>
            </a:endParaRPr>
          </a:p>
        </p:txBody>
      </p:sp>
      <p:sp>
        <p:nvSpPr>
          <p:cNvPr id="15" name="コンテンツ プレースホルダ 9"/>
          <p:cNvSpPr>
            <a:spLocks noGrp="1"/>
          </p:cNvSpPr>
          <p:nvPr>
            <p:ph idx="1"/>
          </p:nvPr>
        </p:nvSpPr>
        <p:spPr>
          <a:xfrm>
            <a:off x="360003" y="943970"/>
            <a:ext cx="8538565" cy="1661617"/>
          </a:xfrm>
        </p:spPr>
        <p:txBody>
          <a:bodyPr>
            <a:normAutofit/>
          </a:bodyPr>
          <a:lstStyle/>
          <a:p>
            <a:pPr>
              <a:lnSpc>
                <a:spcPts val="2400"/>
              </a:lnSpc>
              <a:spcBef>
                <a:spcPts val="0"/>
              </a:spcBef>
              <a:buSzPct val="60000"/>
              <a:buFont typeface="Wingdings" panose="05000000000000000000" pitchFamily="2" charset="2"/>
              <a:buChar char="l"/>
            </a:pPr>
            <a:r>
              <a:rPr lang="en-US" altLang="ja-JP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pump: Three </a:t>
            </a:r>
            <a:r>
              <a:rPr lang="en-US" altLang="ja-JP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layers of NEG strips </a:t>
            </a:r>
            <a:r>
              <a:rPr lang="en-US" altLang="ja-JP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ST707 (arc)</a:t>
            </a:r>
          </a:p>
          <a:p>
            <a:pPr lvl="1">
              <a:lnSpc>
                <a:spcPts val="2400"/>
              </a:lnSpc>
              <a:spcBef>
                <a:spcPts val="0"/>
              </a:spcBef>
              <a:buSzPct val="60000"/>
              <a:buFont typeface="Wingdings" panose="05000000000000000000" pitchFamily="2" charset="2"/>
              <a:buChar char="l"/>
            </a:pPr>
            <a:r>
              <a:rPr lang="en-US" altLang="ja-JP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Installed into an antechamber: </a:t>
            </a:r>
            <a:r>
              <a:rPr lang="en-US" altLang="ja-JP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effective distributed </a:t>
            </a:r>
            <a:r>
              <a:rPr lang="en-US" altLang="ja-JP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pumping system</a:t>
            </a:r>
          </a:p>
          <a:p>
            <a:pPr lvl="1">
              <a:lnSpc>
                <a:spcPts val="2400"/>
              </a:lnSpc>
              <a:spcBef>
                <a:spcPts val="0"/>
              </a:spcBef>
              <a:buSzPct val="60000"/>
              <a:buFont typeface="Wingdings" panose="05000000000000000000" pitchFamily="2" charset="2"/>
              <a:buChar char="l"/>
            </a:pPr>
            <a:r>
              <a:rPr lang="en-US" altLang="ja-JP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Activation </a:t>
            </a:r>
            <a:r>
              <a:rPr lang="en-US" altLang="ja-JP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micro-heaters (sheath heaters) inserted between </a:t>
            </a:r>
            <a:r>
              <a:rPr lang="en-US" altLang="ja-JP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strips</a:t>
            </a:r>
            <a:endParaRPr lang="en-US" altLang="ja-JP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5"/>
          <a:srcRect r="6146"/>
          <a:stretch/>
        </p:blipFill>
        <p:spPr>
          <a:xfrm>
            <a:off x="4932040" y="4511432"/>
            <a:ext cx="3250726" cy="1980980"/>
          </a:xfrm>
          <a:prstGeom prst="rect">
            <a:avLst/>
          </a:prstGeom>
        </p:spPr>
      </p:pic>
      <p:sp>
        <p:nvSpPr>
          <p:cNvPr id="21" name="コンテンツ プレースホルダ 9"/>
          <p:cNvSpPr txBox="1">
            <a:spLocks/>
          </p:cNvSpPr>
          <p:nvPr/>
        </p:nvSpPr>
        <p:spPr>
          <a:xfrm>
            <a:off x="360004" y="2481372"/>
            <a:ext cx="6111297" cy="11792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rgbClr val="0000FF"/>
                </a:solidFill>
                <a:latin typeface="Osaka"/>
                <a:ea typeface="Osaka"/>
                <a:cs typeface="Osak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1600" kern="1200">
                <a:solidFill>
                  <a:schemeClr val="tx1"/>
                </a:solidFill>
                <a:latin typeface="Osaka"/>
                <a:ea typeface="Osaka"/>
                <a:cs typeface="Osak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400" kern="1200">
                <a:solidFill>
                  <a:srgbClr val="008000"/>
                </a:solidFill>
                <a:latin typeface="Osaka"/>
                <a:ea typeface="Osaka"/>
                <a:cs typeface="Osak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1200" kern="1200">
                <a:solidFill>
                  <a:schemeClr val="tx1"/>
                </a:solidFill>
                <a:latin typeface="Osaka"/>
                <a:ea typeface="Osaka"/>
                <a:cs typeface="Osak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1200" kern="1200">
                <a:solidFill>
                  <a:schemeClr val="tx1"/>
                </a:solidFill>
                <a:latin typeface="Osaka"/>
                <a:ea typeface="Osaka"/>
                <a:cs typeface="Osak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ts val="2400"/>
              </a:lnSpc>
              <a:spcBef>
                <a:spcPts val="0"/>
              </a:spcBef>
              <a:buSzPct val="60000"/>
              <a:buFont typeface="Wingdings" panose="05000000000000000000" pitchFamily="2" charset="2"/>
              <a:buChar char="l"/>
            </a:pPr>
            <a:r>
              <a:rPr lang="en-US" altLang="ja-JP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Screens between pump and beam</a:t>
            </a:r>
          </a:p>
          <a:p>
            <a:pPr lvl="1">
              <a:lnSpc>
                <a:spcPts val="2400"/>
              </a:lnSpc>
              <a:spcBef>
                <a:spcPts val="0"/>
              </a:spcBef>
              <a:buSzPct val="60000"/>
              <a:buFont typeface="Wingdings" panose="05000000000000000000" pitchFamily="2" charset="2"/>
              <a:buChar char="l"/>
            </a:pPr>
            <a:r>
              <a:rPr lang="en-US" altLang="ja-JP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pumping speed of 0.14 m</a:t>
            </a:r>
            <a:r>
              <a:rPr lang="en-US" altLang="ja-JP" sz="2200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ja-JP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ja-JP" sz="2200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altLang="ja-JP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ja-JP" sz="2200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altLang="ja-JP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CO</a:t>
            </a:r>
            <a:endParaRPr lang="en-US" altLang="ja-JP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4" descr="D:\_WorkFolder\SKEKB_NEG_Strip_Folder_2 photo\result\DSC02317.jpg"/>
          <p:cNvPicPr>
            <a:picLocks noChangeAspect="1" noChangeArrowheads="1"/>
          </p:cNvPicPr>
          <p:nvPr/>
        </p:nvPicPr>
        <p:blipFill rotWithShape="1">
          <a:blip r:embed="rId6" cstate="print"/>
          <a:stretch/>
        </p:blipFill>
        <p:spPr bwMode="auto">
          <a:xfrm>
            <a:off x="989629" y="3539741"/>
            <a:ext cx="3316624" cy="248228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角丸四角形 22"/>
          <p:cNvSpPr/>
          <p:nvPr/>
        </p:nvSpPr>
        <p:spPr>
          <a:xfrm>
            <a:off x="1247682" y="3595612"/>
            <a:ext cx="1548000" cy="216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ja-JP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layer NEG strips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9" t="33293" r="26786" b="32978"/>
          <a:stretch/>
        </p:blipFill>
        <p:spPr>
          <a:xfrm flipH="1">
            <a:off x="1118655" y="5007144"/>
            <a:ext cx="3058571" cy="138071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5" name="図 24" descr="DSC02347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3" t="15754" r="24524" b="13283"/>
          <a:stretch/>
        </p:blipFill>
        <p:spPr>
          <a:xfrm>
            <a:off x="6884641" y="3057763"/>
            <a:ext cx="1644105" cy="1721505"/>
          </a:xfrm>
          <a:prstGeom prst="rect">
            <a:avLst/>
          </a:prstGeom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552" y="3199612"/>
            <a:ext cx="1633437" cy="12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013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正方形/長方形 37"/>
          <p:cNvSpPr/>
          <p:nvPr/>
        </p:nvSpPr>
        <p:spPr>
          <a:xfrm>
            <a:off x="0" y="6434514"/>
            <a:ext cx="9144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9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18" y="6455897"/>
            <a:ext cx="702056" cy="402103"/>
          </a:xfrm>
          <a:prstGeom prst="rect">
            <a:avLst/>
          </a:prstGeom>
          <a:noFill/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99592" y="6478724"/>
            <a:ext cx="2133600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2015/2/23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2663788" y="6464094"/>
            <a:ext cx="3816424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The 20th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03263" y="6486039"/>
            <a:ext cx="2133600" cy="365125"/>
          </a:xfrm>
        </p:spPr>
        <p:txBody>
          <a:bodyPr/>
          <a:lstStyle/>
          <a:p>
            <a:fld id="{31A2536D-92D0-4A14-99CE-6CBB0ED64566}" type="slidenum">
              <a:rPr kumimoji="1" lang="ja-JP" altLang="en-US" smtClean="0">
                <a:solidFill>
                  <a:srgbClr val="FFFF00"/>
                </a:solidFill>
              </a:rPr>
              <a:pPr/>
              <a:t>45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40" name="Picture 3" descr="C:\Users\shibata\works_hp3\14KEKB_Review\背景材料\title_background02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09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タイトル 1"/>
          <p:cNvSpPr txBox="1">
            <a:spLocks/>
          </p:cNvSpPr>
          <p:nvPr/>
        </p:nvSpPr>
        <p:spPr>
          <a:xfrm>
            <a:off x="162168" y="29122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b="1" dirty="0" smtClean="0">
                <a:solidFill>
                  <a:srgbClr val="FFC000"/>
                </a:solidFill>
              </a:rPr>
              <a:t>Pumps</a:t>
            </a:r>
            <a:endParaRPr lang="ja-JP" altLang="en-US" sz="3200" b="1" dirty="0">
              <a:solidFill>
                <a:srgbClr val="FFC000"/>
              </a:solidFill>
            </a:endParaRPr>
          </a:p>
        </p:txBody>
      </p:sp>
      <p:sp>
        <p:nvSpPr>
          <p:cNvPr id="18" name="コンテンツ プレースホルダ 9"/>
          <p:cNvSpPr>
            <a:spLocks noGrp="1"/>
          </p:cNvSpPr>
          <p:nvPr>
            <p:ph idx="1"/>
          </p:nvPr>
        </p:nvSpPr>
        <p:spPr>
          <a:xfrm>
            <a:off x="420292" y="859972"/>
            <a:ext cx="8723708" cy="1195019"/>
          </a:xfrm>
        </p:spPr>
        <p:txBody>
          <a:bodyPr>
            <a:normAutofit/>
          </a:bodyPr>
          <a:lstStyle/>
          <a:p>
            <a:pPr>
              <a:lnSpc>
                <a:spcPts val="2400"/>
              </a:lnSpc>
              <a:spcBef>
                <a:spcPts val="0"/>
              </a:spcBef>
              <a:buClrTx/>
              <a:buSzPct val="60000"/>
              <a:buFont typeface="Wingdings" panose="05000000000000000000" pitchFamily="2" charset="2"/>
              <a:buChar char="l"/>
            </a:pPr>
            <a:r>
              <a:rPr lang="en-US" altLang="ja-JP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Auxiliary pump: </a:t>
            </a:r>
            <a:r>
              <a:rPr lang="en-US" altLang="ja-JP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 </a:t>
            </a:r>
            <a:r>
              <a:rPr lang="en-US" altLang="ja-JP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pumps</a:t>
            </a:r>
          </a:p>
          <a:p>
            <a:pPr lvl="1">
              <a:lnSpc>
                <a:spcPts val="2400"/>
              </a:lnSpc>
              <a:spcBef>
                <a:spcPts val="0"/>
              </a:spcBef>
              <a:buSzPct val="60000"/>
              <a:buFont typeface="Wingdings" panose="05000000000000000000" pitchFamily="2" charset="2"/>
              <a:buChar char="l"/>
            </a:pPr>
            <a:r>
              <a:rPr lang="en-US" altLang="ja-JP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Noble </a:t>
            </a:r>
            <a:r>
              <a:rPr lang="en-US" altLang="ja-JP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pump with a pumping speed of ~ 0.4 </a:t>
            </a:r>
            <a:r>
              <a:rPr lang="en-US" altLang="ja-JP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ja-JP" sz="2000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ja-JP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ja-JP" sz="2000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altLang="ja-JP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Every ~10 m.</a:t>
            </a:r>
            <a:endParaRPr lang="en-US" altLang="ja-JP" sz="2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グループ化 18"/>
          <p:cNvGrpSpPr/>
          <p:nvPr/>
        </p:nvGrpSpPr>
        <p:grpSpPr>
          <a:xfrm>
            <a:off x="115502" y="3727111"/>
            <a:ext cx="8958773" cy="2769481"/>
            <a:chOff x="-40195" y="3932767"/>
            <a:chExt cx="9074276" cy="2769481"/>
          </a:xfrm>
        </p:grpSpPr>
        <p:pic>
          <p:nvPicPr>
            <p:cNvPr id="20" name="Picture 3" descr="スライド1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28" t="16330" r="13274" b="4272"/>
            <a:stretch>
              <a:fillRect/>
            </a:stretch>
          </p:blipFill>
          <p:spPr bwMode="auto">
            <a:xfrm>
              <a:off x="4751860" y="3979146"/>
              <a:ext cx="3958328" cy="2703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4" descr="LER_20140214_SR_2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0" t="16664" r="4381"/>
            <a:stretch>
              <a:fillRect/>
            </a:stretch>
          </p:blipFill>
          <p:spPr bwMode="auto">
            <a:xfrm>
              <a:off x="673241" y="3977270"/>
              <a:ext cx="3850526" cy="2724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角丸四角形 27"/>
            <p:cNvSpPr/>
            <p:nvPr/>
          </p:nvSpPr>
          <p:spPr>
            <a:xfrm>
              <a:off x="1114167" y="3936177"/>
              <a:ext cx="2124000" cy="216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ja-JP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Photon line density at arc</a:t>
              </a:r>
              <a:endParaRPr kumimoji="1" lang="ja-JP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7130378" y="4683887"/>
              <a:ext cx="10885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0.11 m</a:t>
              </a:r>
              <a:r>
                <a:rPr kumimoji="1" lang="en-US" altLang="ja-JP" sz="1200" baseline="300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kumimoji="1" lang="en-US" altLang="ja-JP" sz="12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kumimoji="1" lang="en-US" altLang="ja-JP" sz="1200" baseline="300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-1</a:t>
              </a:r>
              <a:r>
                <a:rPr kumimoji="1" lang="en-US" altLang="ja-JP" sz="12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kumimoji="1" lang="en-US" altLang="ja-JP" sz="1200" baseline="300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-1</a:t>
              </a:r>
              <a:endParaRPr kumimoji="1" lang="ja-JP" altLang="en-US" sz="12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0" name="直線コネクタ 29"/>
            <p:cNvCxnSpPr/>
            <p:nvPr/>
          </p:nvCxnSpPr>
          <p:spPr>
            <a:xfrm>
              <a:off x="5255288" y="5134708"/>
              <a:ext cx="2863780" cy="0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/>
            <p:cNvCxnSpPr/>
            <p:nvPr/>
          </p:nvCxnSpPr>
          <p:spPr>
            <a:xfrm>
              <a:off x="5267011" y="5960349"/>
              <a:ext cx="2863780" cy="0"/>
            </a:xfrm>
            <a:prstGeom prst="line">
              <a:avLst/>
            </a:prstGeom>
            <a:ln w="127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テキスト ボックス 31"/>
            <p:cNvSpPr txBox="1"/>
            <p:nvPr/>
          </p:nvSpPr>
          <p:spPr>
            <a:xfrm>
              <a:off x="8059134" y="5776451"/>
              <a:ext cx="97494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2.3</a:t>
              </a:r>
              <a:r>
                <a:rPr lang="en-US" altLang="ja-JP" sz="12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1</a:t>
              </a:r>
              <a:r>
                <a:rPr lang="en-US" altLang="ja-JP" sz="12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r>
                <a:rPr lang="en-US" altLang="ja-JP" sz="1200" baseline="300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-7</a:t>
              </a:r>
              <a:r>
                <a:rPr lang="en-US" altLang="ja-JP" sz="12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Pa</a:t>
              </a:r>
              <a:endParaRPr kumimoji="1" lang="ja-JP" alt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正方形/長方形 32"/>
            <p:cNvSpPr/>
            <p:nvPr/>
          </p:nvSpPr>
          <p:spPr>
            <a:xfrm>
              <a:off x="1416818" y="6392426"/>
              <a:ext cx="170822" cy="100484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正方形/長方形 33"/>
            <p:cNvSpPr/>
            <p:nvPr/>
          </p:nvSpPr>
          <p:spPr>
            <a:xfrm>
              <a:off x="2292699" y="6392426"/>
              <a:ext cx="170822" cy="100484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正方形/長方形 34"/>
            <p:cNvSpPr/>
            <p:nvPr/>
          </p:nvSpPr>
          <p:spPr>
            <a:xfrm>
              <a:off x="2585776" y="6392426"/>
              <a:ext cx="170822" cy="100484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正方形/長方形 35"/>
            <p:cNvSpPr/>
            <p:nvPr/>
          </p:nvSpPr>
          <p:spPr>
            <a:xfrm>
              <a:off x="3421464" y="6392426"/>
              <a:ext cx="170822" cy="100484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テキスト ボックス 36"/>
            <p:cNvSpPr txBox="1"/>
            <p:nvPr/>
          </p:nvSpPr>
          <p:spPr>
            <a:xfrm>
              <a:off x="-40195" y="6270172"/>
              <a:ext cx="14766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b="1" dirty="0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Bending magnets</a:t>
              </a:r>
              <a:endParaRPr kumimoji="1" lang="ja-JP" altLang="en-US" sz="1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テキスト ボックス 41"/>
            <p:cNvSpPr txBox="1"/>
            <p:nvPr/>
          </p:nvSpPr>
          <p:spPr>
            <a:xfrm>
              <a:off x="5308577" y="4211181"/>
              <a:ext cx="194400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sz="1200" dirty="0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kumimoji="1" lang="en-US" altLang="ja-JP" sz="1200" i="1" dirty="0" smtClean="0">
                  <a:solidFill>
                    <a:srgbClr val="008000"/>
                  </a:solidFill>
                  <a:latin typeface="Symbol" panose="05050102010706020507" pitchFamily="18" charset="2"/>
                  <a:cs typeface="Arial" panose="020B0604020202020204" pitchFamily="34" charset="0"/>
                </a:rPr>
                <a:t>h</a:t>
              </a:r>
              <a:r>
                <a:rPr kumimoji="1" lang="en-US" altLang="ja-JP" sz="1200" dirty="0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=1</a:t>
              </a:r>
              <a:r>
                <a:rPr kumimoji="1" lang="en-US" altLang="ja-JP" sz="1200" dirty="0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</a:t>
              </a:r>
              <a:r>
                <a:rPr kumimoji="1" lang="en-US" altLang="ja-JP" sz="1200" dirty="0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r>
                <a:rPr kumimoji="1" lang="en-US" altLang="ja-JP" sz="1200" baseline="30000" dirty="0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-6</a:t>
              </a:r>
              <a:r>
                <a:rPr kumimoji="1" lang="en-US" altLang="ja-JP" sz="1200" dirty="0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mole. pho.</a:t>
              </a:r>
              <a:r>
                <a:rPr kumimoji="1" lang="en-US" altLang="ja-JP" sz="1200" baseline="30000" dirty="0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-1</a:t>
              </a:r>
              <a:r>
                <a:rPr kumimoji="1" lang="en-US" altLang="ja-JP" sz="1200" dirty="0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kumimoji="1" lang="ja-JP" altLang="en-US" sz="1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正方形/長方形 42"/>
            <p:cNvSpPr/>
            <p:nvPr/>
          </p:nvSpPr>
          <p:spPr>
            <a:xfrm>
              <a:off x="5555592" y="6400990"/>
              <a:ext cx="170822" cy="100484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正方形/長方形 43"/>
            <p:cNvSpPr/>
            <p:nvPr/>
          </p:nvSpPr>
          <p:spPr>
            <a:xfrm>
              <a:off x="6431473" y="6400990"/>
              <a:ext cx="170822" cy="100484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正方形/長方形 44"/>
            <p:cNvSpPr/>
            <p:nvPr/>
          </p:nvSpPr>
          <p:spPr>
            <a:xfrm>
              <a:off x="6724550" y="6400990"/>
              <a:ext cx="170822" cy="100484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正方形/長方形 45"/>
            <p:cNvSpPr/>
            <p:nvPr/>
          </p:nvSpPr>
          <p:spPr>
            <a:xfrm>
              <a:off x="7560238" y="6400990"/>
              <a:ext cx="170822" cy="100484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テキスト ボックス 46"/>
            <p:cNvSpPr txBox="1"/>
            <p:nvPr/>
          </p:nvSpPr>
          <p:spPr>
            <a:xfrm>
              <a:off x="8101186" y="5937728"/>
              <a:ext cx="8996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average</a:t>
              </a:r>
              <a:endParaRPr kumimoji="1" lang="ja-JP" alt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角丸四角形 47"/>
            <p:cNvSpPr/>
            <p:nvPr/>
          </p:nvSpPr>
          <p:spPr>
            <a:xfrm>
              <a:off x="5279702" y="3932767"/>
              <a:ext cx="1692000" cy="324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200"/>
                </a:lnSpc>
              </a:pPr>
              <a:r>
                <a:rPr lang="en-US" altLang="ja-JP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Effective pumping speed and pressure</a:t>
              </a:r>
              <a:endParaRPr kumimoji="1" lang="ja-JP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9" name="直線矢印コネクタ 48"/>
            <p:cNvCxnSpPr/>
            <p:nvPr/>
          </p:nvCxnSpPr>
          <p:spPr>
            <a:xfrm flipH="1">
              <a:off x="5271911" y="4696178"/>
              <a:ext cx="428977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テキスト ボックス 49"/>
            <p:cNvSpPr txBox="1"/>
            <p:nvPr/>
          </p:nvSpPr>
          <p:spPr>
            <a:xfrm>
              <a:off x="5562576" y="4679671"/>
              <a:ext cx="1584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2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Eff. pumping speed</a:t>
              </a:r>
              <a:endParaRPr kumimoji="1" lang="ja-JP" alt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1" name="直線矢印コネクタ 50"/>
            <p:cNvCxnSpPr/>
            <p:nvPr/>
          </p:nvCxnSpPr>
          <p:spPr>
            <a:xfrm>
              <a:off x="7727245" y="5379156"/>
              <a:ext cx="428977" cy="0"/>
            </a:xfrm>
            <a:prstGeom prst="straightConnector1">
              <a:avLst/>
            </a:prstGeom>
            <a:ln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テキスト ボックス 51"/>
            <p:cNvSpPr txBox="1"/>
            <p:nvPr/>
          </p:nvSpPr>
          <p:spPr>
            <a:xfrm>
              <a:off x="6934182" y="5294920"/>
              <a:ext cx="828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2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Pressure</a:t>
              </a:r>
              <a:endParaRPr kumimoji="1" lang="ja-JP" alt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3" name="図 5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4" t="23538" r="9121" b="17736"/>
          <a:stretch/>
        </p:blipFill>
        <p:spPr>
          <a:xfrm>
            <a:off x="1403648" y="1556992"/>
            <a:ext cx="2899403" cy="1800000"/>
          </a:xfrm>
          <a:prstGeom prst="rect">
            <a:avLst/>
          </a:prstGeom>
        </p:spPr>
      </p:pic>
      <p:sp>
        <p:nvSpPr>
          <p:cNvPr id="54" name="コンテンツ プレースホルダ 9"/>
          <p:cNvSpPr txBox="1">
            <a:spLocks/>
          </p:cNvSpPr>
          <p:nvPr/>
        </p:nvSpPr>
        <p:spPr>
          <a:xfrm>
            <a:off x="420292" y="3284984"/>
            <a:ext cx="8191144" cy="4237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rgbClr val="0000FF"/>
                </a:solidFill>
                <a:latin typeface="Osaka"/>
                <a:ea typeface="Osaka"/>
                <a:cs typeface="Osak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1600" kern="1200">
                <a:solidFill>
                  <a:schemeClr val="tx1"/>
                </a:solidFill>
                <a:latin typeface="Osaka"/>
                <a:ea typeface="Osaka"/>
                <a:cs typeface="Osak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1400" kern="1200">
                <a:solidFill>
                  <a:srgbClr val="008000"/>
                </a:solidFill>
                <a:latin typeface="Osaka"/>
                <a:ea typeface="Osaka"/>
                <a:cs typeface="Osak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1200" kern="1200">
                <a:solidFill>
                  <a:schemeClr val="tx1"/>
                </a:solidFill>
                <a:latin typeface="Osaka"/>
                <a:ea typeface="Osaka"/>
                <a:cs typeface="Osak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1200" kern="1200">
                <a:solidFill>
                  <a:schemeClr val="tx1"/>
                </a:solidFill>
                <a:latin typeface="Osaka"/>
                <a:ea typeface="Osaka"/>
                <a:cs typeface="Osak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  <a:spcBef>
                <a:spcPts val="0"/>
              </a:spcBef>
              <a:buSzPct val="60000"/>
              <a:buFont typeface="Wingdings" panose="05000000000000000000" pitchFamily="2" charset="2"/>
              <a:buChar char="l"/>
            </a:pPr>
            <a:r>
              <a:rPr lang="en-US" altLang="ja-JP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Roughing pump: Turbo-molecular </a:t>
            </a:r>
            <a:r>
              <a:rPr lang="en-US" altLang="ja-JP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pump+Scroll</a:t>
            </a:r>
            <a:r>
              <a:rPr lang="en-US" altLang="ja-JP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pump</a:t>
            </a:r>
            <a:endParaRPr lang="en-US" altLang="ja-JP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" name="図 5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5" t="1033" r="2263" b="9297"/>
          <a:stretch/>
        </p:blipFill>
        <p:spPr>
          <a:xfrm>
            <a:off x="4873094" y="1556946"/>
            <a:ext cx="2442354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30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正方形/長方形 37"/>
          <p:cNvSpPr/>
          <p:nvPr/>
        </p:nvSpPr>
        <p:spPr>
          <a:xfrm>
            <a:off x="0" y="6434514"/>
            <a:ext cx="9144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9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18" y="6455897"/>
            <a:ext cx="702056" cy="402103"/>
          </a:xfrm>
          <a:prstGeom prst="rect">
            <a:avLst/>
          </a:prstGeom>
          <a:noFill/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99592" y="6478724"/>
            <a:ext cx="2133600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2015/2/23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2663788" y="6464094"/>
            <a:ext cx="3816424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The 20th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03263" y="6486039"/>
            <a:ext cx="2133600" cy="365125"/>
          </a:xfrm>
        </p:spPr>
        <p:txBody>
          <a:bodyPr/>
          <a:lstStyle/>
          <a:p>
            <a:fld id="{31A2536D-92D0-4A14-99CE-6CBB0ED64566}" type="slidenum">
              <a:rPr kumimoji="1" lang="ja-JP" altLang="en-US" smtClean="0">
                <a:solidFill>
                  <a:srgbClr val="FFFF00"/>
                </a:solidFill>
              </a:rPr>
              <a:pPr/>
              <a:t>46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40" name="Picture 3" descr="C:\Users\shibata\works_hp3\14KEKB_Review\背景材料\title_background02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09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タイトル 1"/>
          <p:cNvSpPr txBox="1">
            <a:spLocks/>
          </p:cNvSpPr>
          <p:nvPr/>
        </p:nvSpPr>
        <p:spPr>
          <a:xfrm>
            <a:off x="162168" y="29122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b="1" dirty="0">
                <a:solidFill>
                  <a:srgbClr val="FFC000"/>
                </a:solidFill>
              </a:rPr>
              <a:t>Countermeasures against </a:t>
            </a:r>
            <a:r>
              <a:rPr lang="en-US" altLang="ja-JP" b="1" dirty="0" smtClean="0">
                <a:solidFill>
                  <a:srgbClr val="FFC000"/>
                </a:solidFill>
              </a:rPr>
              <a:t/>
            </a:r>
            <a:br>
              <a:rPr lang="en-US" altLang="ja-JP" b="1" dirty="0" smtClean="0">
                <a:solidFill>
                  <a:srgbClr val="FFC000"/>
                </a:solidFill>
              </a:rPr>
            </a:br>
            <a:r>
              <a:rPr lang="en-US" altLang="ja-JP" b="1" dirty="0" smtClean="0">
                <a:solidFill>
                  <a:srgbClr val="FFC000"/>
                </a:solidFill>
              </a:rPr>
              <a:t>electron </a:t>
            </a:r>
            <a:r>
              <a:rPr lang="en-US" altLang="ja-JP" b="1" dirty="0">
                <a:solidFill>
                  <a:srgbClr val="FFC000"/>
                </a:solidFill>
              </a:rPr>
              <a:t>cloud effect</a:t>
            </a:r>
            <a:endParaRPr lang="ja-JP" altLang="en-US" b="1" dirty="0">
              <a:solidFill>
                <a:srgbClr val="FFC000"/>
              </a:solidFill>
            </a:endParaRPr>
          </a:p>
        </p:txBody>
      </p:sp>
      <p:sp>
        <p:nvSpPr>
          <p:cNvPr id="9" name="コンテンツ プレースホルダ 9"/>
          <p:cNvSpPr>
            <a:spLocks noGrp="1"/>
          </p:cNvSpPr>
          <p:nvPr>
            <p:ph idx="1"/>
          </p:nvPr>
        </p:nvSpPr>
        <p:spPr>
          <a:xfrm>
            <a:off x="107504" y="1196752"/>
            <a:ext cx="9001000" cy="1826366"/>
          </a:xfrm>
        </p:spPr>
        <p:txBody>
          <a:bodyPr>
            <a:normAutofit fontScale="85000" lnSpcReduction="20000"/>
          </a:bodyPr>
          <a:lstStyle/>
          <a:p>
            <a:r>
              <a:rPr lang="en-US" altLang="ja-JP" sz="2800" dirty="0" smtClean="0">
                <a:solidFill>
                  <a:srgbClr val="0070C0"/>
                </a:solidFill>
              </a:rPr>
              <a:t>Electron cloud instability can be a serious problem for LER (e+)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ja-JP" sz="2400" dirty="0" smtClean="0">
                <a:solidFill>
                  <a:srgbClr val="00B050"/>
                </a:solidFill>
              </a:rPr>
              <a:t>The threshold of electron density to excite the head-tail instability is </a:t>
            </a:r>
            <a:r>
              <a:rPr lang="en-US" altLang="ja-JP" sz="2400" dirty="0" smtClean="0">
                <a:solidFill>
                  <a:srgbClr val="FF0000"/>
                </a:solidFill>
                <a:sym typeface="Symbol"/>
              </a:rPr>
              <a:t>1.6×10</a:t>
            </a:r>
            <a:r>
              <a:rPr lang="en-US" altLang="ja-JP" sz="2400" baseline="30000" dirty="0" smtClean="0">
                <a:solidFill>
                  <a:srgbClr val="FF0000"/>
                </a:solidFill>
                <a:sym typeface="Symbol"/>
              </a:rPr>
              <a:t>11</a:t>
            </a:r>
            <a:r>
              <a:rPr lang="en-US" altLang="ja-JP" sz="2400" dirty="0" smtClean="0">
                <a:solidFill>
                  <a:srgbClr val="FF0000"/>
                </a:solidFill>
                <a:sym typeface="Symbol"/>
              </a:rPr>
              <a:t> e</a:t>
            </a:r>
            <a:r>
              <a:rPr lang="en-US" altLang="ja-JP" sz="2400" baseline="30000" dirty="0" smtClean="0">
                <a:solidFill>
                  <a:srgbClr val="FF0000"/>
                </a:solidFill>
                <a:sym typeface="Symbol"/>
              </a:rPr>
              <a:t>-</a:t>
            </a:r>
            <a:r>
              <a:rPr lang="en-US" altLang="ja-JP" sz="2400" dirty="0" smtClean="0">
                <a:solidFill>
                  <a:srgbClr val="FF0000"/>
                </a:solidFill>
                <a:sym typeface="Symbol"/>
              </a:rPr>
              <a:t>/m</a:t>
            </a:r>
            <a:r>
              <a:rPr lang="en-US" altLang="ja-JP" sz="2400" baseline="30000" dirty="0" smtClean="0">
                <a:solidFill>
                  <a:srgbClr val="FF0000"/>
                </a:solidFill>
                <a:sym typeface="Symbol"/>
              </a:rPr>
              <a:t>3</a:t>
            </a:r>
            <a:r>
              <a:rPr lang="en-US" altLang="ja-JP" sz="2400" dirty="0" smtClean="0">
                <a:solidFill>
                  <a:srgbClr val="00B050"/>
                </a:solidFill>
                <a:sym typeface="Symbol"/>
              </a:rPr>
              <a:t>.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ja-JP" sz="2400" dirty="0" smtClean="0">
                <a:solidFill>
                  <a:srgbClr val="00B050"/>
                </a:solidFill>
                <a:sym typeface="Symbol"/>
              </a:rPr>
              <a:t>By using these countermeasures, </a:t>
            </a:r>
            <a:r>
              <a:rPr lang="en-US" altLang="ja-JP" sz="2400" dirty="0" smtClean="0">
                <a:solidFill>
                  <a:srgbClr val="FF0000"/>
                </a:solidFill>
                <a:sym typeface="Symbol"/>
              </a:rPr>
              <a:t>the average electron density on the order of 10</a:t>
            </a:r>
            <a:r>
              <a:rPr lang="en-US" altLang="ja-JP" sz="2400" baseline="30000" dirty="0" smtClean="0">
                <a:solidFill>
                  <a:srgbClr val="FF0000"/>
                </a:solidFill>
                <a:sym typeface="Symbol"/>
              </a:rPr>
              <a:t>10</a:t>
            </a:r>
            <a:r>
              <a:rPr lang="en-US" altLang="ja-JP" sz="2400" dirty="0" smtClean="0">
                <a:solidFill>
                  <a:srgbClr val="FF0000"/>
                </a:solidFill>
                <a:sym typeface="Symbol"/>
              </a:rPr>
              <a:t> </a:t>
            </a:r>
            <a:r>
              <a:rPr lang="en-US" altLang="ja-JP" sz="2400" dirty="0">
                <a:solidFill>
                  <a:srgbClr val="FF0000"/>
                </a:solidFill>
                <a:sym typeface="Symbol"/>
              </a:rPr>
              <a:t>e</a:t>
            </a:r>
            <a:r>
              <a:rPr lang="en-US" altLang="ja-JP" sz="2400" baseline="30000" dirty="0">
                <a:solidFill>
                  <a:srgbClr val="FF0000"/>
                </a:solidFill>
                <a:sym typeface="Symbol"/>
              </a:rPr>
              <a:t>-</a:t>
            </a:r>
            <a:r>
              <a:rPr lang="en-US" altLang="ja-JP" sz="2400" dirty="0">
                <a:solidFill>
                  <a:srgbClr val="FF0000"/>
                </a:solidFill>
                <a:sym typeface="Symbol"/>
              </a:rPr>
              <a:t>/m</a:t>
            </a:r>
            <a:r>
              <a:rPr lang="en-US" altLang="ja-JP" sz="2400" baseline="30000" dirty="0">
                <a:solidFill>
                  <a:srgbClr val="FF0000"/>
                </a:solidFill>
                <a:sym typeface="Symbol"/>
              </a:rPr>
              <a:t>3</a:t>
            </a:r>
            <a:r>
              <a:rPr lang="en-US" altLang="ja-JP" sz="2400" dirty="0" smtClean="0">
                <a:solidFill>
                  <a:srgbClr val="00B050"/>
                </a:solidFill>
                <a:sym typeface="Symbol"/>
              </a:rPr>
              <a:t> will be obtained.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ja-JP" sz="2400" dirty="0">
                <a:solidFill>
                  <a:srgbClr val="00B050"/>
                </a:solidFill>
                <a:sym typeface="Symbol"/>
              </a:rPr>
              <a:t>Various mitigation </a:t>
            </a:r>
            <a:r>
              <a:rPr lang="en-US" altLang="ja-JP" sz="2400" dirty="0" smtClean="0">
                <a:solidFill>
                  <a:srgbClr val="00B050"/>
                </a:solidFill>
                <a:sym typeface="Symbol"/>
              </a:rPr>
              <a:t>techniques </a:t>
            </a:r>
            <a:r>
              <a:rPr lang="en-US" altLang="ja-JP" sz="2400" dirty="0">
                <a:solidFill>
                  <a:srgbClr val="00B050"/>
                </a:solidFill>
                <a:sym typeface="Symbol"/>
              </a:rPr>
              <a:t>were evaluated at KEKB LER.</a:t>
            </a:r>
          </a:p>
          <a:p>
            <a:pPr lvl="1">
              <a:buFont typeface="Wingdings" pitchFamily="2" charset="2"/>
              <a:buChar char="Ø"/>
            </a:pPr>
            <a:endParaRPr lang="en-US" altLang="ja-JP" sz="2400" dirty="0" smtClean="0">
              <a:solidFill>
                <a:srgbClr val="00B050"/>
              </a:solidFill>
            </a:endParaRPr>
          </a:p>
        </p:txBody>
      </p:sp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8463461"/>
              </p:ext>
            </p:extLst>
          </p:nvPr>
        </p:nvGraphicFramePr>
        <p:xfrm>
          <a:off x="251519" y="3167133"/>
          <a:ext cx="8712968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5388"/>
                <a:gridCol w="1098933"/>
                <a:gridCol w="863448"/>
                <a:gridCol w="3846266"/>
                <a:gridCol w="1098933"/>
              </a:tblGrid>
              <a:tr h="293156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Sections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/>
                      </a:pPr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L</a:t>
                      </a:r>
                      <a:r>
                        <a:rPr kumimoji="1" lang="en-US" altLang="ja-JP" sz="14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[</a:t>
                      </a:r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m]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L [ %]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Countermeasure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Material</a:t>
                      </a:r>
                    </a:p>
                  </a:txBody>
                  <a:tcPr/>
                </a:tc>
              </a:tr>
              <a:tr h="293156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kumimoji="1" lang="ja-JP" alt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Arial" pitchFamily="34" charset="0"/>
                          <a:cs typeface="Arial" pitchFamily="34" charset="0"/>
                        </a:rPr>
                        <a:t>3016</a:t>
                      </a:r>
                      <a:endParaRPr kumimoji="1" lang="ja-JP" alt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sz="14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sz="14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93156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latin typeface="Arial" pitchFamily="34" charset="0"/>
                          <a:cs typeface="Arial" pitchFamily="34" charset="0"/>
                        </a:rPr>
                        <a:t>Drift</a:t>
                      </a:r>
                      <a:r>
                        <a:rPr kumimoji="1" lang="en-US" altLang="ja-JP" sz="1400" baseline="0" dirty="0" smtClean="0">
                          <a:latin typeface="Arial" pitchFamily="34" charset="0"/>
                          <a:cs typeface="Arial" pitchFamily="34" charset="0"/>
                        </a:rPr>
                        <a:t> space (arc)</a:t>
                      </a:r>
                      <a:endParaRPr kumimoji="1" lang="ja-JP" alt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Arial" pitchFamily="34" charset="0"/>
                          <a:cs typeface="Arial" pitchFamily="34" charset="0"/>
                        </a:rPr>
                        <a:t>1629 m</a:t>
                      </a:r>
                      <a:endParaRPr kumimoji="1" lang="ja-JP" alt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54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Arial" pitchFamily="34" charset="0"/>
                          <a:cs typeface="Arial" pitchFamily="34" charset="0"/>
                        </a:rPr>
                        <a:t>Antechamber</a:t>
                      </a:r>
                      <a:r>
                        <a:rPr kumimoji="1" lang="en-US" altLang="ja-JP" sz="1400" baseline="0" dirty="0" smtClean="0">
                          <a:latin typeface="Arial" pitchFamily="34" charset="0"/>
                          <a:cs typeface="Arial" pitchFamily="34" charset="0"/>
                        </a:rPr>
                        <a:t> + </a:t>
                      </a:r>
                      <a:r>
                        <a:rPr kumimoji="1" lang="en-US" altLang="ja-JP" sz="1400" dirty="0" err="1" smtClean="0">
                          <a:latin typeface="Arial" pitchFamily="34" charset="0"/>
                          <a:cs typeface="Arial" pitchFamily="34" charset="0"/>
                        </a:rPr>
                        <a:t>TiN</a:t>
                      </a:r>
                      <a:r>
                        <a:rPr kumimoji="1" lang="en-US" altLang="ja-JP" sz="1400" dirty="0" smtClean="0">
                          <a:latin typeface="Arial" pitchFamily="34" charset="0"/>
                          <a:cs typeface="Arial" pitchFamily="34" charset="0"/>
                        </a:rPr>
                        <a:t> coating + Solenoid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Arial" pitchFamily="34" charset="0"/>
                          <a:cs typeface="Arial" pitchFamily="34" charset="0"/>
                        </a:rPr>
                        <a:t>Al (arc) </a:t>
                      </a:r>
                    </a:p>
                  </a:txBody>
                  <a:tcPr/>
                </a:tc>
              </a:tr>
              <a:tr h="293156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latin typeface="Arial" pitchFamily="34" charset="0"/>
                          <a:cs typeface="Arial" pitchFamily="34" charset="0"/>
                        </a:rPr>
                        <a:t>Steering mag.</a:t>
                      </a:r>
                      <a:endParaRPr kumimoji="1" lang="ja-JP" alt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Arial" pitchFamily="34" charset="0"/>
                          <a:cs typeface="Arial" pitchFamily="34" charset="0"/>
                        </a:rPr>
                        <a:t>316 m</a:t>
                      </a:r>
                      <a:endParaRPr kumimoji="1" lang="ja-JP" alt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Arial" pitchFamily="34" charset="0"/>
                          <a:cs typeface="Arial" pitchFamily="34" charset="0"/>
                        </a:rPr>
                        <a:t>Antechamber + </a:t>
                      </a:r>
                      <a:r>
                        <a:rPr kumimoji="1" lang="en-US" altLang="ja-JP" sz="1400" dirty="0" err="1" smtClean="0">
                          <a:latin typeface="Arial" pitchFamily="34" charset="0"/>
                          <a:cs typeface="Arial" pitchFamily="34" charset="0"/>
                        </a:rPr>
                        <a:t>TiN</a:t>
                      </a:r>
                      <a:r>
                        <a:rPr kumimoji="1" lang="en-US" altLang="ja-JP" sz="1400" dirty="0" smtClean="0">
                          <a:latin typeface="Arial" pitchFamily="34" charset="0"/>
                          <a:cs typeface="Arial" pitchFamily="34" charset="0"/>
                        </a:rPr>
                        <a:t> coating + Solenoid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Arial" pitchFamily="34" charset="0"/>
                          <a:cs typeface="Arial" pitchFamily="34" charset="0"/>
                        </a:rPr>
                        <a:t>Al</a:t>
                      </a:r>
                    </a:p>
                  </a:txBody>
                  <a:tcPr/>
                </a:tc>
              </a:tr>
              <a:tr h="292969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latin typeface="Arial" pitchFamily="34" charset="0"/>
                          <a:cs typeface="Arial" pitchFamily="34" charset="0"/>
                        </a:rPr>
                        <a:t>Bending mag.</a:t>
                      </a:r>
                      <a:endParaRPr kumimoji="1" lang="ja-JP" alt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Arial" pitchFamily="34" charset="0"/>
                          <a:cs typeface="Arial" pitchFamily="34" charset="0"/>
                        </a:rPr>
                        <a:t>519</a:t>
                      </a:r>
                      <a:r>
                        <a:rPr kumimoji="1" lang="en-US" altLang="ja-JP" sz="14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1" lang="en-US" altLang="ja-JP" sz="1400" dirty="0" smtClean="0">
                          <a:latin typeface="Arial" pitchFamily="34" charset="0"/>
                          <a:cs typeface="Arial" pitchFamily="34" charset="0"/>
                        </a:rPr>
                        <a:t>m</a:t>
                      </a:r>
                      <a:endParaRPr kumimoji="1" lang="ja-JP" alt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17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Arial" pitchFamily="34" charset="0"/>
                          <a:cs typeface="Arial" pitchFamily="34" charset="0"/>
                        </a:rPr>
                        <a:t>Antechamber +</a:t>
                      </a:r>
                      <a:r>
                        <a:rPr kumimoji="1" lang="en-US" altLang="ja-JP" sz="1400" dirty="0" err="1" smtClean="0">
                          <a:latin typeface="Arial" pitchFamily="34" charset="0"/>
                          <a:cs typeface="Arial" pitchFamily="34" charset="0"/>
                        </a:rPr>
                        <a:t>TiN</a:t>
                      </a:r>
                      <a:r>
                        <a:rPr kumimoji="1" lang="en-US" altLang="ja-JP" sz="1400" dirty="0" smtClean="0">
                          <a:latin typeface="Arial" pitchFamily="34" charset="0"/>
                          <a:cs typeface="Arial" pitchFamily="34" charset="0"/>
                        </a:rPr>
                        <a:t> coating + Grooved</a:t>
                      </a:r>
                      <a:r>
                        <a:rPr kumimoji="1" lang="en-US" altLang="ja-JP" sz="1400" baseline="0" dirty="0" smtClean="0">
                          <a:latin typeface="Arial" pitchFamily="34" charset="0"/>
                          <a:cs typeface="Arial" pitchFamily="34" charset="0"/>
                        </a:rPr>
                        <a:t> surface</a:t>
                      </a:r>
                      <a:endParaRPr kumimoji="1" lang="en-US" altLang="ja-JP" sz="14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Arial" pitchFamily="34" charset="0"/>
                          <a:cs typeface="Arial" pitchFamily="34" charset="0"/>
                        </a:rPr>
                        <a:t>Al</a:t>
                      </a:r>
                    </a:p>
                  </a:txBody>
                  <a:tcPr/>
                </a:tc>
              </a:tr>
              <a:tr h="293156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latin typeface="Arial" pitchFamily="34" charset="0"/>
                          <a:cs typeface="Arial" pitchFamily="34" charset="0"/>
                        </a:rPr>
                        <a:t>Wiggler mag.</a:t>
                      </a:r>
                      <a:endParaRPr kumimoji="1" lang="ja-JP" alt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Arial" pitchFamily="34" charset="0"/>
                          <a:cs typeface="Arial" pitchFamily="34" charset="0"/>
                        </a:rPr>
                        <a:t>154 m</a:t>
                      </a:r>
                      <a:endParaRPr kumimoji="1" lang="ja-JP" alt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 </a:t>
                      </a:r>
                      <a:endParaRPr kumimoji="1" lang="ja-JP" altLang="en-US" sz="14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Arial" pitchFamily="34" charset="0"/>
                          <a:cs typeface="Arial" pitchFamily="34" charset="0"/>
                        </a:rPr>
                        <a:t>Antechamber + Clearing Electrode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Arial" pitchFamily="34" charset="0"/>
                          <a:cs typeface="Arial" pitchFamily="34" charset="0"/>
                        </a:rPr>
                        <a:t>Cu</a:t>
                      </a:r>
                    </a:p>
                  </a:txBody>
                  <a:tcPr/>
                </a:tc>
              </a:tr>
              <a:tr h="293156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latin typeface="Arial" pitchFamily="34" charset="0"/>
                          <a:cs typeface="Arial" pitchFamily="34" charset="0"/>
                        </a:rPr>
                        <a:t>Q &amp;</a:t>
                      </a:r>
                      <a:r>
                        <a:rPr kumimoji="1" lang="en-US" altLang="ja-JP" sz="1400" baseline="0" dirty="0" smtClean="0">
                          <a:latin typeface="Arial" pitchFamily="34" charset="0"/>
                          <a:cs typeface="Arial" pitchFamily="34" charset="0"/>
                        </a:rPr>
                        <a:t> SX mag.</a:t>
                      </a:r>
                      <a:endParaRPr kumimoji="1" lang="ja-JP" alt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Arial" pitchFamily="34" charset="0"/>
                          <a:cs typeface="Arial" pitchFamily="34" charset="0"/>
                        </a:rPr>
                        <a:t>254</a:t>
                      </a:r>
                      <a:r>
                        <a:rPr kumimoji="1" lang="en-US" altLang="ja-JP" sz="1400" baseline="0" dirty="0" smtClean="0">
                          <a:latin typeface="Arial" pitchFamily="34" charset="0"/>
                          <a:cs typeface="Arial" pitchFamily="34" charset="0"/>
                        </a:rPr>
                        <a:t> m</a:t>
                      </a:r>
                      <a:endParaRPr kumimoji="1" lang="ja-JP" alt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 </a:t>
                      </a:r>
                      <a:endParaRPr kumimoji="1" lang="ja-JP" altLang="en-US" sz="14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Arial" pitchFamily="34" charset="0"/>
                          <a:cs typeface="Arial" pitchFamily="34" charset="0"/>
                        </a:rPr>
                        <a:t>Antechamber + </a:t>
                      </a:r>
                      <a:r>
                        <a:rPr kumimoji="1" lang="en-US" altLang="ja-JP" sz="1400" dirty="0" err="1" smtClean="0">
                          <a:latin typeface="Arial" pitchFamily="34" charset="0"/>
                          <a:cs typeface="Arial" pitchFamily="34" charset="0"/>
                        </a:rPr>
                        <a:t>TiN</a:t>
                      </a:r>
                      <a:r>
                        <a:rPr kumimoji="1" lang="en-US" altLang="ja-JP" sz="1400" dirty="0" smtClean="0">
                          <a:latin typeface="Arial" pitchFamily="34" charset="0"/>
                          <a:cs typeface="Arial" pitchFamily="34" charset="0"/>
                        </a:rPr>
                        <a:t> coating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Arial" pitchFamily="34" charset="0"/>
                          <a:cs typeface="Arial" pitchFamily="34" charset="0"/>
                        </a:rPr>
                        <a:t>Al (arc)</a:t>
                      </a:r>
                      <a:endParaRPr kumimoji="1" lang="ja-JP" alt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93156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latin typeface="Arial" pitchFamily="34" charset="0"/>
                          <a:cs typeface="Arial" pitchFamily="34" charset="0"/>
                        </a:rPr>
                        <a:t>RF section</a:t>
                      </a:r>
                      <a:endParaRPr kumimoji="1" lang="ja-JP" alt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Arial" pitchFamily="34" charset="0"/>
                          <a:cs typeface="Arial" pitchFamily="34" charset="0"/>
                        </a:rPr>
                        <a:t>124 m</a:t>
                      </a:r>
                      <a:endParaRPr kumimoji="1" lang="ja-JP" alt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 </a:t>
                      </a:r>
                      <a:endParaRPr kumimoji="1" lang="ja-JP" altLang="en-US" sz="14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kumimoji="1" lang="en-US" altLang="ja-JP" sz="1400" dirty="0" err="1" smtClean="0">
                          <a:latin typeface="Arial" pitchFamily="34" charset="0"/>
                          <a:cs typeface="Arial" pitchFamily="34" charset="0"/>
                        </a:rPr>
                        <a:t>TiN</a:t>
                      </a:r>
                      <a:r>
                        <a:rPr kumimoji="1" lang="en-US" altLang="ja-JP" sz="1400" dirty="0" smtClean="0">
                          <a:latin typeface="Arial" pitchFamily="34" charset="0"/>
                          <a:cs typeface="Arial" pitchFamily="34" charset="0"/>
                        </a:rPr>
                        <a:t> coating +) Solenoid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Arial" pitchFamily="34" charset="0"/>
                          <a:cs typeface="Arial" pitchFamily="34" charset="0"/>
                        </a:rPr>
                        <a:t>Cu</a:t>
                      </a:r>
                      <a:endParaRPr kumimoji="1" lang="ja-JP" alt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93156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latin typeface="Arial" pitchFamily="34" charset="0"/>
                          <a:cs typeface="Arial" pitchFamily="34" charset="0"/>
                        </a:rPr>
                        <a:t>IR section</a:t>
                      </a:r>
                      <a:endParaRPr kumimoji="1" lang="ja-JP" alt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Arial" pitchFamily="34" charset="0"/>
                          <a:cs typeface="Arial" pitchFamily="34" charset="0"/>
                        </a:rPr>
                        <a:t>20 m</a:t>
                      </a:r>
                      <a:endParaRPr kumimoji="1" lang="ja-JP" alt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0.7 </a:t>
                      </a:r>
                      <a:endParaRPr kumimoji="1" lang="ja-JP" altLang="en-US" sz="14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kumimoji="1" lang="en-US" altLang="ja-JP" sz="1400" dirty="0" err="1" smtClean="0">
                          <a:latin typeface="Arial" pitchFamily="34" charset="0"/>
                          <a:cs typeface="Arial" pitchFamily="34" charset="0"/>
                        </a:rPr>
                        <a:t>TiN</a:t>
                      </a:r>
                      <a:r>
                        <a:rPr kumimoji="1" lang="en-US" altLang="ja-JP" sz="1400" dirty="0" smtClean="0">
                          <a:latin typeface="Arial" pitchFamily="34" charset="0"/>
                          <a:cs typeface="Arial" pitchFamily="34" charset="0"/>
                        </a:rPr>
                        <a:t> coating +) Solenoid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Arial" pitchFamily="34" charset="0"/>
                          <a:cs typeface="Arial" pitchFamily="34" charset="0"/>
                        </a:rPr>
                        <a:t>Cu,</a:t>
                      </a:r>
                      <a:r>
                        <a:rPr kumimoji="1" lang="en-US" altLang="ja-JP" sz="1400" baseline="0" dirty="0" smtClean="0">
                          <a:latin typeface="Arial" pitchFamily="34" charset="0"/>
                          <a:cs typeface="Arial" pitchFamily="34" charset="0"/>
                        </a:rPr>
                        <a:t> Al</a:t>
                      </a:r>
                      <a:endParaRPr kumimoji="1" lang="ja-JP" alt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テキスト ボックス 10"/>
          <p:cNvSpPr txBox="1"/>
          <p:nvPr/>
        </p:nvSpPr>
        <p:spPr>
          <a:xfrm>
            <a:off x="7308304" y="2816264"/>
            <a:ext cx="1784920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00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kumimoji="1" lang="en-US" altLang="ja-JP" sz="1100" dirty="0" smtClean="0">
                <a:latin typeface="Times New Roman" pitchFamily="18" charset="0"/>
                <a:cs typeface="Times New Roman" pitchFamily="18" charset="0"/>
              </a:rPr>
              <a:t>y courtesy of Y. Suetsugu</a:t>
            </a:r>
            <a:endParaRPr kumimoji="1" lang="ja-JP" altLang="en-US" sz="11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06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正方形/長方形 37"/>
          <p:cNvSpPr/>
          <p:nvPr/>
        </p:nvSpPr>
        <p:spPr>
          <a:xfrm>
            <a:off x="0" y="6434514"/>
            <a:ext cx="9144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9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18" y="6455897"/>
            <a:ext cx="702056" cy="402103"/>
          </a:xfrm>
          <a:prstGeom prst="rect">
            <a:avLst/>
          </a:prstGeom>
          <a:noFill/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99592" y="6478724"/>
            <a:ext cx="2133600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2015/2/23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2663788" y="6464094"/>
            <a:ext cx="3816424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The 20th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03263" y="6486039"/>
            <a:ext cx="2133600" cy="365125"/>
          </a:xfrm>
        </p:spPr>
        <p:txBody>
          <a:bodyPr/>
          <a:lstStyle/>
          <a:p>
            <a:fld id="{31A2536D-92D0-4A14-99CE-6CBB0ED64566}" type="slidenum">
              <a:rPr kumimoji="1" lang="ja-JP" altLang="en-US" smtClean="0">
                <a:solidFill>
                  <a:srgbClr val="FFFF00"/>
                </a:solidFill>
              </a:rPr>
              <a:pPr/>
              <a:t>47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40" name="Picture 3" descr="C:\Users\shibata\works_hp3\14KEKB_Review\背景材料\title_background02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09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タイトル 1"/>
          <p:cNvSpPr txBox="1">
            <a:spLocks/>
          </p:cNvSpPr>
          <p:nvPr/>
        </p:nvSpPr>
        <p:spPr>
          <a:xfrm>
            <a:off x="162168" y="29122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b="1" dirty="0">
                <a:solidFill>
                  <a:srgbClr val="FFC000"/>
                </a:solidFill>
              </a:rPr>
              <a:t>Electron cloud mitigation 1</a:t>
            </a:r>
            <a:br>
              <a:rPr lang="en-US" altLang="ja-JP" b="1" dirty="0">
                <a:solidFill>
                  <a:srgbClr val="FFC000"/>
                </a:solidFill>
              </a:rPr>
            </a:br>
            <a:r>
              <a:rPr lang="en-US" altLang="ja-JP" b="1" dirty="0">
                <a:solidFill>
                  <a:srgbClr val="FFC000"/>
                </a:solidFill>
              </a:rPr>
              <a:t>Antechamber</a:t>
            </a:r>
            <a:endParaRPr lang="ja-JP" altLang="en-US" b="1" dirty="0">
              <a:solidFill>
                <a:srgbClr val="FFC000"/>
              </a:solidFill>
            </a:endParaRPr>
          </a:p>
        </p:txBody>
      </p:sp>
      <p:sp>
        <p:nvSpPr>
          <p:cNvPr id="13" name="コンテンツ プレースホルダ 9"/>
          <p:cNvSpPr>
            <a:spLocks noGrp="1"/>
          </p:cNvSpPr>
          <p:nvPr>
            <p:ph idx="1"/>
          </p:nvPr>
        </p:nvSpPr>
        <p:spPr>
          <a:xfrm>
            <a:off x="107156" y="1530625"/>
            <a:ext cx="9001348" cy="1050484"/>
          </a:xfrm>
        </p:spPr>
        <p:txBody>
          <a:bodyPr>
            <a:normAutofit fontScale="62500" lnSpcReduction="20000"/>
          </a:bodyPr>
          <a:lstStyle/>
          <a:p>
            <a:r>
              <a:rPr lang="en-US" altLang="ja-JP" sz="2800" dirty="0" smtClean="0">
                <a:solidFill>
                  <a:srgbClr val="0070C0"/>
                </a:solidFill>
              </a:rPr>
              <a:t>Antechamber is effective to mitigation of photoelectrons which can be source of the electron cloud.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ja-JP" sz="2400" dirty="0" smtClean="0">
                <a:solidFill>
                  <a:srgbClr val="00B050"/>
                </a:solidFill>
              </a:rPr>
              <a:t>Expected reduction efficiency of electron cloud in SuperKEKB LER is 1/5.</a:t>
            </a:r>
          </a:p>
          <a:p>
            <a:r>
              <a:rPr lang="en-US" altLang="ja-JP" sz="2800" dirty="0" smtClean="0">
                <a:solidFill>
                  <a:srgbClr val="0070C0"/>
                </a:solidFill>
              </a:rPr>
              <a:t>Almost all new beam pipes of LER has antechambers.</a:t>
            </a:r>
            <a:endParaRPr lang="en-US" altLang="ja-JP" sz="2400" dirty="0" smtClean="0">
              <a:solidFill>
                <a:srgbClr val="00B050"/>
              </a:solidFill>
            </a:endParaRPr>
          </a:p>
        </p:txBody>
      </p:sp>
      <p:pic>
        <p:nvPicPr>
          <p:cNvPr id="14" name="Picture 3" descr="C:\Users\suetsugu\Desktop\IMG_031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" b="-437"/>
          <a:stretch/>
        </p:blipFill>
        <p:spPr bwMode="auto">
          <a:xfrm>
            <a:off x="4501759" y="3194767"/>
            <a:ext cx="4322768" cy="239229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7" descr="PEM_log_23Jan04_ed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6"/>
          <a:stretch>
            <a:fillRect/>
          </a:stretch>
        </p:blipFill>
        <p:spPr bwMode="auto">
          <a:xfrm>
            <a:off x="426593" y="2794717"/>
            <a:ext cx="3929383" cy="3491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テキスト ボックス 14"/>
          <p:cNvSpPr txBox="1">
            <a:spLocks noChangeArrowheads="1"/>
          </p:cNvSpPr>
          <p:nvPr/>
        </p:nvSpPr>
        <p:spPr bwMode="auto">
          <a:xfrm>
            <a:off x="1226577" y="2708920"/>
            <a:ext cx="1800226" cy="81945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ja-JP" sz="1050" dirty="0">
                <a:cs typeface="Arial" charset="0"/>
              </a:rPr>
              <a:t>1/1284/3.07  (1284)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ja-JP" sz="1050" dirty="0">
                <a:cs typeface="Arial" charset="0"/>
              </a:rPr>
              <a:t>6~8 ns spacing</a:t>
            </a:r>
          </a:p>
          <a:p>
            <a:pPr eaLnBrk="1" hangingPunct="1">
              <a:lnSpc>
                <a:spcPct val="90000"/>
              </a:lnSpc>
            </a:pPr>
            <a:r>
              <a:rPr lang="en-US" altLang="ja-JP" sz="1050" dirty="0">
                <a:cs typeface="Arial" charset="0"/>
              </a:rPr>
              <a:t>R = 4</a:t>
            </a:r>
            <a:r>
              <a:rPr lang="ja-JP" altLang="en-US" sz="1050" dirty="0">
                <a:cs typeface="Arial" charset="0"/>
              </a:rPr>
              <a:t>７ </a:t>
            </a:r>
            <a:r>
              <a:rPr lang="en-US" altLang="ja-JP" sz="1050" dirty="0">
                <a:cs typeface="Arial" charset="0"/>
              </a:rPr>
              <a:t>mm (Circular)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ja-JP" sz="1050" dirty="0" err="1">
                <a:cs typeface="Arial" charset="0"/>
              </a:rPr>
              <a:t>V</a:t>
            </a:r>
            <a:r>
              <a:rPr lang="en-US" altLang="ja-JP" sz="1050" baseline="-25000" dirty="0" err="1">
                <a:cs typeface="Arial" charset="0"/>
              </a:rPr>
              <a:t>r</a:t>
            </a:r>
            <a:r>
              <a:rPr lang="en-US" altLang="ja-JP" sz="1050" dirty="0">
                <a:cs typeface="Arial" charset="0"/>
              </a:rPr>
              <a:t> = </a:t>
            </a:r>
            <a:r>
              <a:rPr lang="en-US" altLang="ja-JP" sz="1050" dirty="0">
                <a:cs typeface="Arial" charset="0"/>
                <a:sym typeface="Symbol" pitchFamily="18" charset="2"/>
              </a:rPr>
              <a:t></a:t>
            </a:r>
            <a:r>
              <a:rPr lang="en-US" altLang="ja-JP" sz="1050" i="1" dirty="0">
                <a:cs typeface="Arial" charset="0"/>
              </a:rPr>
              <a:t>30 V</a:t>
            </a:r>
            <a:endParaRPr lang="en-US" altLang="ja-JP" sz="1050" dirty="0"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ja-JP" sz="1050" dirty="0" err="1">
                <a:cs typeface="Arial" charset="0"/>
              </a:rPr>
              <a:t>Ph</a:t>
            </a:r>
            <a:r>
              <a:rPr lang="en-US" altLang="ja-JP" sz="1050" dirty="0">
                <a:cs typeface="Arial" charset="0"/>
              </a:rPr>
              <a:t> = 8</a:t>
            </a:r>
            <a:r>
              <a:rPr lang="en-US" altLang="ja-JP" sz="1050" dirty="0">
                <a:cs typeface="Arial" charset="0"/>
                <a:sym typeface="Symbol" pitchFamily="18" charset="2"/>
              </a:rPr>
              <a:t></a:t>
            </a:r>
            <a:r>
              <a:rPr lang="en-US" altLang="ja-JP" sz="1050" dirty="0">
                <a:cs typeface="Arial" charset="0"/>
              </a:rPr>
              <a:t>10</a:t>
            </a:r>
            <a:r>
              <a:rPr lang="en-US" altLang="ja-JP" sz="1050" baseline="30000" dirty="0">
                <a:cs typeface="Arial" charset="0"/>
              </a:rPr>
              <a:t>15</a:t>
            </a:r>
            <a:r>
              <a:rPr lang="en-US" altLang="ja-JP" sz="1050" dirty="0">
                <a:cs typeface="Arial" charset="0"/>
              </a:rPr>
              <a:t> </a:t>
            </a:r>
            <a:r>
              <a:rPr lang="en-US" altLang="ja-JP" sz="1050" dirty="0" err="1">
                <a:cs typeface="Arial" charset="0"/>
              </a:rPr>
              <a:t>Ph</a:t>
            </a:r>
            <a:r>
              <a:rPr lang="en-US" altLang="ja-JP" sz="1050" dirty="0">
                <a:cs typeface="Arial" charset="0"/>
              </a:rPr>
              <a:t>/s/m/</a:t>
            </a:r>
            <a:r>
              <a:rPr lang="en-US" altLang="ja-JP" sz="1050" dirty="0" err="1">
                <a:cs typeface="Arial" charset="0"/>
              </a:rPr>
              <a:t>ms</a:t>
            </a:r>
            <a:endParaRPr lang="ja-JP" altLang="en-US" sz="1050" dirty="0">
              <a:cs typeface="Arial" charset="0"/>
            </a:endParaRPr>
          </a:p>
        </p:txBody>
      </p:sp>
      <p:sp>
        <p:nvSpPr>
          <p:cNvPr id="17" name="テキスト ボックス 17"/>
          <p:cNvSpPr txBox="1">
            <a:spLocks noChangeArrowheads="1"/>
          </p:cNvSpPr>
          <p:nvPr/>
        </p:nvSpPr>
        <p:spPr bwMode="auto">
          <a:xfrm>
            <a:off x="2726883" y="5095005"/>
            <a:ext cx="1382111" cy="584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600" dirty="0">
                <a:solidFill>
                  <a:srgbClr val="0000FF"/>
                </a:solidFill>
                <a:cs typeface="Arial" charset="0"/>
              </a:rPr>
              <a:t>With </a:t>
            </a:r>
          </a:p>
          <a:p>
            <a:pPr eaLnBrk="1" hangingPunct="1"/>
            <a:r>
              <a:rPr lang="en-US" altLang="ja-JP" sz="1600" dirty="0">
                <a:solidFill>
                  <a:srgbClr val="0000FF"/>
                </a:solidFill>
                <a:cs typeface="Arial" charset="0"/>
              </a:rPr>
              <a:t>antechamber</a:t>
            </a:r>
            <a:endParaRPr lang="ja-JP" altLang="en-US" sz="1600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8" name="テキスト ボックス 18"/>
          <p:cNvSpPr txBox="1">
            <a:spLocks noChangeArrowheads="1"/>
          </p:cNvSpPr>
          <p:nvPr/>
        </p:nvSpPr>
        <p:spPr bwMode="auto">
          <a:xfrm>
            <a:off x="1226603" y="3600383"/>
            <a:ext cx="174599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600" dirty="0">
                <a:solidFill>
                  <a:srgbClr val="FF0000"/>
                </a:solidFill>
                <a:cs typeface="Arial" charset="0"/>
              </a:rPr>
              <a:t>Circular chamber</a:t>
            </a:r>
            <a:endParaRPr lang="ja-JP" altLang="en-US" sz="1600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19" name="テキスト ボックス 19"/>
          <p:cNvSpPr txBox="1">
            <a:spLocks noChangeArrowheads="1"/>
          </p:cNvSpPr>
          <p:nvPr/>
        </p:nvSpPr>
        <p:spPr bwMode="auto">
          <a:xfrm>
            <a:off x="2534102" y="2623596"/>
            <a:ext cx="23979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400" dirty="0" smtClean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Test result in KEKB LER</a:t>
            </a:r>
            <a:endParaRPr lang="ja-JP" altLang="en-US" sz="1400" dirty="0">
              <a:solidFill>
                <a:schemeClr val="accent6">
                  <a:lumMod val="50000"/>
                </a:schemeClr>
              </a:solidFill>
              <a:cs typeface="Arial" charset="0"/>
            </a:endParaRPr>
          </a:p>
        </p:txBody>
      </p:sp>
      <p:sp>
        <p:nvSpPr>
          <p:cNvPr id="20" name="左カーブ矢印 19"/>
          <p:cNvSpPr/>
          <p:nvPr/>
        </p:nvSpPr>
        <p:spPr>
          <a:xfrm>
            <a:off x="3626996" y="3194767"/>
            <a:ext cx="300038" cy="400050"/>
          </a:xfrm>
          <a:prstGeom prst="curved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21" name="テキスト ボックス 23"/>
          <p:cNvSpPr txBox="1">
            <a:spLocks noChangeArrowheads="1"/>
          </p:cNvSpPr>
          <p:nvPr/>
        </p:nvSpPr>
        <p:spPr bwMode="auto">
          <a:xfrm>
            <a:off x="3530859" y="3563702"/>
            <a:ext cx="6399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dirty="0">
                <a:cs typeface="Arial" charset="0"/>
              </a:rPr>
              <a:t>~1/5</a:t>
            </a:r>
            <a:endParaRPr lang="ja-JP" altLang="en-US" dirty="0">
              <a:cs typeface="Arial" charset="0"/>
            </a:endParaRPr>
          </a:p>
        </p:txBody>
      </p:sp>
      <p:sp>
        <p:nvSpPr>
          <p:cNvPr id="22" name="左カーブ矢印 21"/>
          <p:cNvSpPr/>
          <p:nvPr/>
        </p:nvSpPr>
        <p:spPr>
          <a:xfrm flipH="1">
            <a:off x="2026794" y="4394917"/>
            <a:ext cx="264478" cy="962343"/>
          </a:xfrm>
          <a:prstGeom prst="curved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23" name="テキスト ボックス 22"/>
          <p:cNvSpPr txBox="1">
            <a:spLocks noChangeArrowheads="1"/>
          </p:cNvSpPr>
          <p:nvPr/>
        </p:nvSpPr>
        <p:spPr bwMode="auto">
          <a:xfrm>
            <a:off x="1226603" y="5041426"/>
            <a:ext cx="8963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dirty="0">
                <a:cs typeface="Arial" charset="0"/>
              </a:rPr>
              <a:t>~1/100</a:t>
            </a:r>
            <a:endParaRPr lang="ja-JP" altLang="en-US" dirty="0">
              <a:cs typeface="Arial" charset="0"/>
            </a:endParaRPr>
          </a:p>
        </p:txBody>
      </p:sp>
      <p:sp>
        <p:nvSpPr>
          <p:cNvPr id="24" name="テキスト ボックス 10"/>
          <p:cNvSpPr txBox="1">
            <a:spLocks noChangeArrowheads="1"/>
          </p:cNvSpPr>
          <p:nvPr/>
        </p:nvSpPr>
        <p:spPr bwMode="auto">
          <a:xfrm>
            <a:off x="5021797" y="5556879"/>
            <a:ext cx="3600400" cy="461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5" tIns="45713" rIns="91425" bIns="45713">
            <a:prstTxWarp prst="textNoShape">
              <a:avLst/>
            </a:prstTxWarp>
            <a:spAutoFit/>
          </a:bodyPr>
          <a:lstStyle/>
          <a:p>
            <a:r>
              <a:rPr lang="en-US" altLang="ja-JP" sz="1200" dirty="0" smtClean="0">
                <a:solidFill>
                  <a:srgbClr val="008000"/>
                </a:solidFill>
              </a:rPr>
              <a:t>Rough surface at the side wall (Ra </a:t>
            </a:r>
            <a:r>
              <a:rPr lang="en-US" altLang="ja-JP" sz="1200" dirty="0" smtClean="0">
                <a:solidFill>
                  <a:srgbClr val="008000"/>
                </a:solidFill>
                <a:sym typeface="Symbol"/>
              </a:rPr>
              <a:t></a:t>
            </a:r>
            <a:r>
              <a:rPr lang="en-US" altLang="ja-JP" sz="1200" dirty="0" smtClean="0">
                <a:solidFill>
                  <a:srgbClr val="008000"/>
                </a:solidFill>
              </a:rPr>
              <a:t>20) reduces the photon reflection.</a:t>
            </a:r>
            <a:endParaRPr lang="ja-JP" altLang="en-US" sz="1100" dirty="0">
              <a:solidFill>
                <a:srgbClr val="008000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355976" y="6018530"/>
            <a:ext cx="1784920" cy="26161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kumimoji="1" lang="en-US" altLang="ja-JP" sz="11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 courtesy of Y. Suetsugu</a:t>
            </a:r>
            <a:endParaRPr kumimoji="1" lang="ja-JP" altLang="en-US" sz="1100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6" name="直線矢印コネクタ 25"/>
          <p:cNvCxnSpPr/>
          <p:nvPr/>
        </p:nvCxnSpPr>
        <p:spPr>
          <a:xfrm flipH="1" flipV="1">
            <a:off x="5248436" y="4466452"/>
            <a:ext cx="1051756" cy="112061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290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正方形/長方形 37"/>
          <p:cNvSpPr/>
          <p:nvPr/>
        </p:nvSpPr>
        <p:spPr>
          <a:xfrm>
            <a:off x="0" y="6434514"/>
            <a:ext cx="9144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9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18" y="6455897"/>
            <a:ext cx="702056" cy="402103"/>
          </a:xfrm>
          <a:prstGeom prst="rect">
            <a:avLst/>
          </a:prstGeom>
          <a:noFill/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99592" y="6478724"/>
            <a:ext cx="2133600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2015/2/23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2663788" y="6464094"/>
            <a:ext cx="3816424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The 20th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03263" y="6486039"/>
            <a:ext cx="2133600" cy="365125"/>
          </a:xfrm>
        </p:spPr>
        <p:txBody>
          <a:bodyPr/>
          <a:lstStyle/>
          <a:p>
            <a:fld id="{31A2536D-92D0-4A14-99CE-6CBB0ED64566}" type="slidenum">
              <a:rPr kumimoji="1" lang="ja-JP" altLang="en-US" smtClean="0">
                <a:solidFill>
                  <a:srgbClr val="FFFF00"/>
                </a:solidFill>
              </a:rPr>
              <a:pPr/>
              <a:t>48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40" name="Picture 3" descr="C:\Users\shibata\works_hp3\14KEKB_Review\背景材料\title_background02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09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タイトル 1"/>
          <p:cNvSpPr txBox="1">
            <a:spLocks/>
          </p:cNvSpPr>
          <p:nvPr/>
        </p:nvSpPr>
        <p:spPr>
          <a:xfrm>
            <a:off x="162168" y="29122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b="1" dirty="0">
                <a:solidFill>
                  <a:srgbClr val="FFC000"/>
                </a:solidFill>
              </a:rPr>
              <a:t>Electron cloud mitigation 2</a:t>
            </a:r>
            <a:br>
              <a:rPr lang="en-US" altLang="ja-JP" b="1" dirty="0">
                <a:solidFill>
                  <a:srgbClr val="FFC000"/>
                </a:solidFill>
              </a:rPr>
            </a:br>
            <a:r>
              <a:rPr lang="en-US" altLang="ja-JP" b="1" dirty="0">
                <a:solidFill>
                  <a:srgbClr val="FFC000"/>
                </a:solidFill>
              </a:rPr>
              <a:t>Solenoid field</a:t>
            </a:r>
            <a:endParaRPr lang="ja-JP" altLang="en-US" b="1" dirty="0">
              <a:solidFill>
                <a:srgbClr val="FFC000"/>
              </a:solidFill>
            </a:endParaRPr>
          </a:p>
        </p:txBody>
      </p:sp>
      <p:sp>
        <p:nvSpPr>
          <p:cNvPr id="27" name="コンテンツ プレースホルダ 9"/>
          <p:cNvSpPr>
            <a:spLocks noGrp="1"/>
          </p:cNvSpPr>
          <p:nvPr>
            <p:ph idx="1"/>
          </p:nvPr>
        </p:nvSpPr>
        <p:spPr>
          <a:xfrm>
            <a:off x="1" y="1484784"/>
            <a:ext cx="9143999" cy="1399669"/>
          </a:xfrm>
        </p:spPr>
        <p:txBody>
          <a:bodyPr>
            <a:normAutofit fontScale="62500" lnSpcReduction="20000"/>
          </a:bodyPr>
          <a:lstStyle/>
          <a:p>
            <a:r>
              <a:rPr lang="en-US" altLang="ja-JP" sz="2800" dirty="0" smtClean="0">
                <a:solidFill>
                  <a:srgbClr val="0070C0"/>
                </a:solidFill>
              </a:rPr>
              <a:t>It was confirmed that the solenoid field at drift section (50 G) is effective to both photoelectrons and secondary electrons in KEKB </a:t>
            </a:r>
            <a:r>
              <a:rPr lang="en-US" altLang="ja-JP" sz="2800" dirty="0">
                <a:solidFill>
                  <a:srgbClr val="0070C0"/>
                </a:solidFill>
              </a:rPr>
              <a:t>LER.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ja-JP" sz="2400" dirty="0" smtClean="0">
                <a:solidFill>
                  <a:srgbClr val="00B050"/>
                </a:solidFill>
              </a:rPr>
              <a:t>Expected reduction efficiency of electron could  in SuperKEKB LER is 1/50.</a:t>
            </a:r>
            <a:endParaRPr lang="en-US" altLang="ja-JP" sz="2800" dirty="0" smtClean="0">
              <a:solidFill>
                <a:srgbClr val="0070C0"/>
              </a:solidFill>
            </a:endParaRPr>
          </a:p>
          <a:p>
            <a:r>
              <a:rPr lang="en-US" altLang="ja-JP" sz="2800" dirty="0">
                <a:solidFill>
                  <a:srgbClr val="0070C0"/>
                </a:solidFill>
              </a:rPr>
              <a:t>S</a:t>
            </a:r>
            <a:r>
              <a:rPr lang="en-US" altLang="ja-JP" sz="2800" dirty="0" smtClean="0">
                <a:solidFill>
                  <a:srgbClr val="0070C0"/>
                </a:solidFill>
              </a:rPr>
              <a:t>olenoid filed will be used as widely as possible in SuperKEKB LER. </a:t>
            </a:r>
            <a:endParaRPr lang="en-US" altLang="ja-JP" sz="2800" dirty="0">
              <a:solidFill>
                <a:srgbClr val="0070C0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ja-JP" sz="2400" dirty="0">
                <a:solidFill>
                  <a:srgbClr val="00B050"/>
                </a:solidFill>
              </a:rPr>
              <a:t>I</a:t>
            </a:r>
            <a:r>
              <a:rPr lang="en-US" altLang="ja-JP" sz="2400" dirty="0" smtClean="0">
                <a:solidFill>
                  <a:srgbClr val="00B050"/>
                </a:solidFill>
              </a:rPr>
              <a:t>t can not be available in magnets other than steering magnets because of no room for coil winding.</a:t>
            </a:r>
            <a:endParaRPr lang="en-US" altLang="ja-JP" sz="2000" dirty="0" smtClean="0">
              <a:solidFill>
                <a:srgbClr val="00B050"/>
              </a:solidFill>
            </a:endParaRPr>
          </a:p>
        </p:txBody>
      </p:sp>
      <p:grpSp>
        <p:nvGrpSpPr>
          <p:cNvPr id="28" name="グループ化 27"/>
          <p:cNvGrpSpPr>
            <a:grpSpLocks noChangeAspect="1"/>
          </p:cNvGrpSpPr>
          <p:nvPr/>
        </p:nvGrpSpPr>
        <p:grpSpPr>
          <a:xfrm>
            <a:off x="377470" y="2850957"/>
            <a:ext cx="4914610" cy="3530371"/>
            <a:chOff x="2051720" y="1988840"/>
            <a:chExt cx="6086204" cy="4371976"/>
          </a:xfrm>
        </p:grpSpPr>
        <p:sp>
          <p:nvSpPr>
            <p:cNvPr id="29" name="テキスト ボックス 28"/>
            <p:cNvSpPr txBox="1"/>
            <p:nvPr/>
          </p:nvSpPr>
          <p:spPr>
            <a:xfrm>
              <a:off x="3851920" y="2636912"/>
              <a:ext cx="1555372" cy="443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>
                  <a:latin typeface="Times New Roman" pitchFamily="18" charset="0"/>
                  <a:cs typeface="Times New Roman" pitchFamily="18" charset="0"/>
                </a:rPr>
                <a:t>B = 0 G</a:t>
              </a:r>
              <a:endParaRPr kumimoji="1" lang="ja-JP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4355976" y="4641986"/>
              <a:ext cx="1814600" cy="443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>
                  <a:latin typeface="Times New Roman" pitchFamily="18" charset="0"/>
                  <a:cs typeface="Times New Roman" pitchFamily="18" charset="0"/>
                </a:rPr>
                <a:t>B = 50 G</a:t>
              </a:r>
              <a:endParaRPr kumimoji="1" lang="ja-JP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1" name="グループ化 30"/>
            <p:cNvGrpSpPr>
              <a:grpSpLocks noChangeAspect="1"/>
            </p:cNvGrpSpPr>
            <p:nvPr/>
          </p:nvGrpSpPr>
          <p:grpSpPr>
            <a:xfrm>
              <a:off x="2051720" y="1988840"/>
              <a:ext cx="6086204" cy="4371976"/>
              <a:chOff x="904648" y="3002480"/>
              <a:chExt cx="3381235" cy="2428875"/>
            </a:xfrm>
          </p:grpSpPr>
          <p:pic>
            <p:nvPicPr>
              <p:cNvPr id="32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500"/>
              <a:stretch>
                <a:fillRect/>
              </a:stretch>
            </p:blipFill>
            <p:spPr bwMode="auto">
              <a:xfrm>
                <a:off x="904648" y="3002480"/>
                <a:ext cx="2846388" cy="2428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" name="Text Box 14"/>
              <p:cNvSpPr txBox="1">
                <a:spLocks noChangeArrowheads="1"/>
              </p:cNvSpPr>
              <p:nvPr/>
            </p:nvSpPr>
            <p:spPr bwMode="auto">
              <a:xfrm>
                <a:off x="3008368" y="4511451"/>
                <a:ext cx="1277515" cy="4224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ja-JP" sz="1200" dirty="0">
                    <a:cs typeface="Arial" charset="0"/>
                  </a:rPr>
                  <a:t>8/100/2 (800)</a:t>
                </a:r>
              </a:p>
              <a:p>
                <a:pPr eaLnBrk="1" hangingPunct="1"/>
                <a:r>
                  <a:rPr lang="en-US" altLang="ja-JP" sz="1200" dirty="0">
                    <a:cs typeface="Arial" charset="0"/>
                  </a:rPr>
                  <a:t>4 ns spacing</a:t>
                </a:r>
              </a:p>
              <a:p>
                <a:pPr eaLnBrk="1" hangingPunct="1"/>
                <a:r>
                  <a:rPr lang="en-US" altLang="ja-JP" sz="1200" dirty="0">
                    <a:cs typeface="Arial" charset="0"/>
                  </a:rPr>
                  <a:t>R = 47 mm (Circular)</a:t>
                </a:r>
              </a:p>
            </p:txBody>
          </p:sp>
          <p:sp>
            <p:nvSpPr>
              <p:cNvPr id="34" name="左カーブ矢印 33"/>
              <p:cNvSpPr/>
              <p:nvPr/>
            </p:nvSpPr>
            <p:spPr>
              <a:xfrm>
                <a:off x="3119211" y="3269180"/>
                <a:ext cx="227012" cy="1098550"/>
              </a:xfrm>
              <a:prstGeom prst="curvedLeftArrow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320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テキスト ボックス 27"/>
              <p:cNvSpPr txBox="1">
                <a:spLocks noChangeArrowheads="1"/>
              </p:cNvSpPr>
              <p:nvPr/>
            </p:nvSpPr>
            <p:spPr bwMode="auto">
              <a:xfrm>
                <a:off x="2688852" y="3647876"/>
                <a:ext cx="640982" cy="2329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ja-JP" sz="1600" dirty="0">
                    <a:solidFill>
                      <a:srgbClr val="FF0000"/>
                    </a:solidFill>
                    <a:cs typeface="Arial" charset="0"/>
                  </a:rPr>
                  <a:t>&lt;1/1000</a:t>
                </a:r>
                <a:endParaRPr lang="ja-JP" altLang="en-US" sz="1600" dirty="0">
                  <a:solidFill>
                    <a:srgbClr val="FF0000"/>
                  </a:solidFill>
                  <a:cs typeface="Arial" charset="0"/>
                </a:endParaRPr>
              </a:p>
            </p:txBody>
          </p:sp>
        </p:grpSp>
      </p:grpSp>
      <p:sp>
        <p:nvSpPr>
          <p:cNvPr id="36" name="テキスト ボックス 35"/>
          <p:cNvSpPr txBox="1"/>
          <p:nvPr/>
        </p:nvSpPr>
        <p:spPr>
          <a:xfrm>
            <a:off x="3813272" y="2807719"/>
            <a:ext cx="1100754" cy="43088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kumimoji="1" lang="en-US" altLang="ja-JP" sz="11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 courtesy of </a:t>
            </a:r>
          </a:p>
          <a:p>
            <a:pPr algn="ctr"/>
            <a:r>
              <a:rPr kumimoji="1" lang="en-US" altLang="ja-JP" sz="11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K. Kanazawa</a:t>
            </a:r>
            <a:endParaRPr kumimoji="1" lang="ja-JP" altLang="en-US" sz="1100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0" t="16044"/>
          <a:stretch/>
        </p:blipFill>
        <p:spPr bwMode="auto">
          <a:xfrm>
            <a:off x="5264944" y="2930294"/>
            <a:ext cx="3799854" cy="2985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2" name="直線矢印コネクタ 41"/>
          <p:cNvCxnSpPr/>
          <p:nvPr/>
        </p:nvCxnSpPr>
        <p:spPr>
          <a:xfrm flipH="1">
            <a:off x="6660232" y="3375888"/>
            <a:ext cx="648072" cy="357882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テキスト ボックス 42"/>
          <p:cNvSpPr txBox="1"/>
          <p:nvPr/>
        </p:nvSpPr>
        <p:spPr>
          <a:xfrm>
            <a:off x="7308304" y="3059668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Solenoid coil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44" name="テキスト ボックス 19"/>
          <p:cNvSpPr txBox="1">
            <a:spLocks noChangeArrowheads="1"/>
          </p:cNvSpPr>
          <p:nvPr/>
        </p:nvSpPr>
        <p:spPr bwMode="auto">
          <a:xfrm>
            <a:off x="1577785" y="2776405"/>
            <a:ext cx="2125662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 sz="1400" dirty="0" smtClean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Test result in KEKB LER</a:t>
            </a:r>
            <a:endParaRPr lang="ja-JP" altLang="en-US" sz="1400" dirty="0">
              <a:solidFill>
                <a:schemeClr val="accent6">
                  <a:lumMod val="50000"/>
                </a:scheme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14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正方形/長方形 37"/>
          <p:cNvSpPr/>
          <p:nvPr/>
        </p:nvSpPr>
        <p:spPr>
          <a:xfrm>
            <a:off x="0" y="6434514"/>
            <a:ext cx="9144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9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18" y="6455897"/>
            <a:ext cx="702056" cy="402103"/>
          </a:xfrm>
          <a:prstGeom prst="rect">
            <a:avLst/>
          </a:prstGeom>
          <a:noFill/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99592" y="6478724"/>
            <a:ext cx="2133600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2015/2/23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2663788" y="6464094"/>
            <a:ext cx="3816424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The 20th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03263" y="6486039"/>
            <a:ext cx="2133600" cy="365125"/>
          </a:xfrm>
        </p:spPr>
        <p:txBody>
          <a:bodyPr/>
          <a:lstStyle/>
          <a:p>
            <a:fld id="{31A2536D-92D0-4A14-99CE-6CBB0ED64566}" type="slidenum">
              <a:rPr kumimoji="1" lang="ja-JP" altLang="en-US" smtClean="0">
                <a:solidFill>
                  <a:srgbClr val="FFFF00"/>
                </a:solidFill>
              </a:rPr>
              <a:pPr/>
              <a:t>49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40" name="Picture 3" descr="C:\Users\shibata\works_hp3\14KEKB_Review\背景材料\title_background02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09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タイトル 1"/>
          <p:cNvSpPr txBox="1">
            <a:spLocks/>
          </p:cNvSpPr>
          <p:nvPr/>
        </p:nvSpPr>
        <p:spPr>
          <a:xfrm>
            <a:off x="162168" y="29122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b="1" dirty="0">
                <a:solidFill>
                  <a:srgbClr val="FFC000"/>
                </a:solidFill>
              </a:rPr>
              <a:t>Electron cloud mitigation 3</a:t>
            </a:r>
            <a:br>
              <a:rPr lang="en-US" altLang="ja-JP" b="1" dirty="0">
                <a:solidFill>
                  <a:srgbClr val="FFC000"/>
                </a:solidFill>
              </a:rPr>
            </a:br>
            <a:r>
              <a:rPr lang="en-US" altLang="ja-JP" b="1" dirty="0" err="1">
                <a:solidFill>
                  <a:srgbClr val="FFC000"/>
                </a:solidFill>
              </a:rPr>
              <a:t>TiN</a:t>
            </a:r>
            <a:r>
              <a:rPr lang="en-US" altLang="ja-JP" b="1" dirty="0">
                <a:solidFill>
                  <a:srgbClr val="FFC000"/>
                </a:solidFill>
              </a:rPr>
              <a:t> coating</a:t>
            </a:r>
            <a:endParaRPr lang="ja-JP" altLang="en-US" b="1" dirty="0">
              <a:solidFill>
                <a:srgbClr val="FFC000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t="18182"/>
          <a:stretch/>
        </p:blipFill>
        <p:spPr bwMode="auto">
          <a:xfrm>
            <a:off x="55779" y="2517609"/>
            <a:ext cx="5334000" cy="3724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コンテンツ プレースホルダ 9"/>
          <p:cNvSpPr>
            <a:spLocks noGrp="1"/>
          </p:cNvSpPr>
          <p:nvPr>
            <p:ph idx="1"/>
          </p:nvPr>
        </p:nvSpPr>
        <p:spPr>
          <a:xfrm>
            <a:off x="107156" y="1399821"/>
            <a:ext cx="9036844" cy="818025"/>
          </a:xfrm>
        </p:spPr>
        <p:txBody>
          <a:bodyPr>
            <a:normAutofit fontScale="62500" lnSpcReduction="20000"/>
          </a:bodyPr>
          <a:lstStyle/>
          <a:p>
            <a:r>
              <a:rPr lang="en-US" altLang="ja-JP" sz="2800" dirty="0" err="1" smtClean="0">
                <a:solidFill>
                  <a:srgbClr val="0070C0"/>
                </a:solidFill>
              </a:rPr>
              <a:t>TiN</a:t>
            </a:r>
            <a:r>
              <a:rPr lang="en-US" altLang="ja-JP" sz="2800" dirty="0" smtClean="0">
                <a:solidFill>
                  <a:srgbClr val="0070C0"/>
                </a:solidFill>
              </a:rPr>
              <a:t> coating is effective to reduction of the secondary electrons.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ja-JP" sz="2400" dirty="0" smtClean="0">
                <a:solidFill>
                  <a:srgbClr val="00B050"/>
                </a:solidFill>
              </a:rPr>
              <a:t>Expected reduction efficiency of electron cloud in SuperKEKB LER is 3/5.</a:t>
            </a:r>
          </a:p>
          <a:p>
            <a:r>
              <a:rPr lang="en-US" altLang="ja-JP" sz="2800" dirty="0" smtClean="0">
                <a:solidFill>
                  <a:srgbClr val="0070C0"/>
                </a:solidFill>
              </a:rPr>
              <a:t>Almost all new beam pipes without clearing electrode are coated with </a:t>
            </a:r>
            <a:r>
              <a:rPr lang="en-US" altLang="ja-JP" sz="2800" dirty="0" err="1" smtClean="0">
                <a:solidFill>
                  <a:srgbClr val="0070C0"/>
                </a:solidFill>
              </a:rPr>
              <a:t>TiN</a:t>
            </a:r>
            <a:r>
              <a:rPr lang="en-US" altLang="ja-JP" sz="2800" dirty="0" smtClean="0">
                <a:solidFill>
                  <a:srgbClr val="0070C0"/>
                </a:solidFill>
              </a:rPr>
              <a:t>.</a:t>
            </a:r>
            <a:endParaRPr lang="en-US" altLang="ja-JP" sz="2400" dirty="0" smtClean="0">
              <a:solidFill>
                <a:srgbClr val="00B050"/>
              </a:solidFill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l="18900" r="37595" b="81195"/>
          <a:stretch/>
        </p:blipFill>
        <p:spPr bwMode="auto">
          <a:xfrm>
            <a:off x="4461942" y="2159107"/>
            <a:ext cx="1831014" cy="675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5" name="グループ化 44"/>
          <p:cNvGrpSpPr>
            <a:grpSpLocks noChangeAspect="1"/>
          </p:cNvGrpSpPr>
          <p:nvPr/>
        </p:nvGrpSpPr>
        <p:grpSpPr>
          <a:xfrm>
            <a:off x="30722" y="2290084"/>
            <a:ext cx="4424880" cy="3683210"/>
            <a:chOff x="30720" y="2420887"/>
            <a:chExt cx="4757936" cy="3960441"/>
          </a:xfrm>
        </p:grpSpPr>
        <p:sp>
          <p:nvSpPr>
            <p:cNvPr id="46" name="テキスト ボックス 45"/>
            <p:cNvSpPr txBox="1"/>
            <p:nvPr/>
          </p:nvSpPr>
          <p:spPr>
            <a:xfrm>
              <a:off x="4068576" y="2636912"/>
              <a:ext cx="720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>
                  <a:latin typeface="Times New Roman" pitchFamily="18" charset="0"/>
                  <a:cs typeface="Times New Roman" pitchFamily="18" charset="0"/>
                </a:rPr>
                <a:t>Al</a:t>
              </a:r>
              <a:endParaRPr kumimoji="1" lang="ja-JP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7" name="テキスト ボックス 46"/>
            <p:cNvSpPr txBox="1"/>
            <p:nvPr/>
          </p:nvSpPr>
          <p:spPr>
            <a:xfrm>
              <a:off x="4068576" y="3933056"/>
              <a:ext cx="720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>
                  <a:latin typeface="Times New Roman" pitchFamily="18" charset="0"/>
                  <a:cs typeface="Times New Roman" pitchFamily="18" charset="0"/>
                </a:rPr>
                <a:t>Cu</a:t>
              </a:r>
              <a:endParaRPr kumimoji="1" lang="ja-JP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8" name="テキスト ボックス 47"/>
            <p:cNvSpPr txBox="1"/>
            <p:nvPr/>
          </p:nvSpPr>
          <p:spPr>
            <a:xfrm>
              <a:off x="3492512" y="4976010"/>
              <a:ext cx="11521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>
                  <a:latin typeface="Times New Roman" pitchFamily="18" charset="0"/>
                  <a:cs typeface="Times New Roman" pitchFamily="18" charset="0"/>
                </a:rPr>
                <a:t>Al + </a:t>
              </a:r>
              <a:r>
                <a:rPr kumimoji="1" lang="en-US" altLang="ja-JP" dirty="0" err="1" smtClean="0">
                  <a:latin typeface="Times New Roman" pitchFamily="18" charset="0"/>
                  <a:cs typeface="Times New Roman" pitchFamily="18" charset="0"/>
                </a:rPr>
                <a:t>TiN</a:t>
              </a:r>
              <a:endParaRPr kumimoji="1" lang="en-US" altLang="ja-JP" dirty="0" smtClean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altLang="ja-JP" dirty="0" smtClean="0">
                  <a:latin typeface="Times New Roman" pitchFamily="18" charset="0"/>
                  <a:cs typeface="Times New Roman" pitchFamily="18" charset="0"/>
                </a:rPr>
                <a:t>Cu + </a:t>
              </a:r>
              <a:r>
                <a:rPr lang="en-US" altLang="ja-JP" dirty="0" err="1" smtClean="0">
                  <a:latin typeface="Times New Roman" pitchFamily="18" charset="0"/>
                  <a:cs typeface="Times New Roman" pitchFamily="18" charset="0"/>
                </a:rPr>
                <a:t>TiN</a:t>
              </a:r>
              <a:endParaRPr kumimoji="1" lang="ja-JP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9" name="正方形/長方形 48"/>
            <p:cNvSpPr/>
            <p:nvPr/>
          </p:nvSpPr>
          <p:spPr>
            <a:xfrm>
              <a:off x="177573" y="2420887"/>
              <a:ext cx="875050" cy="37353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50" name="Picture 2"/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t="16472" r="81011"/>
            <a:stretch/>
          </p:blipFill>
          <p:spPr bwMode="auto">
            <a:xfrm>
              <a:off x="30720" y="2579418"/>
              <a:ext cx="1012888" cy="38019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51" name="テキスト ボックス 50"/>
          <p:cNvSpPr txBox="1"/>
          <p:nvPr/>
        </p:nvSpPr>
        <p:spPr>
          <a:xfrm>
            <a:off x="4569927" y="2834466"/>
            <a:ext cx="1135410" cy="43088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kumimoji="1" lang="en-US" altLang="ja-JP" sz="11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 courtesy of </a:t>
            </a:r>
          </a:p>
          <a:p>
            <a:pPr algn="ctr"/>
            <a:r>
              <a:rPr kumimoji="1" lang="en-US" altLang="ja-JP" sz="11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K. Kanazawa</a:t>
            </a:r>
            <a:endParaRPr kumimoji="1" lang="ja-JP" altLang="en-US" sz="1100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6" t="6904" r="298" b="12977"/>
          <a:stretch/>
        </p:blipFill>
        <p:spPr bwMode="auto">
          <a:xfrm>
            <a:off x="4804553" y="3818952"/>
            <a:ext cx="3655879" cy="228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" name="テキスト ボックス 19"/>
          <p:cNvSpPr txBox="1">
            <a:spLocks noChangeArrowheads="1"/>
          </p:cNvSpPr>
          <p:nvPr/>
        </p:nvSpPr>
        <p:spPr bwMode="auto">
          <a:xfrm>
            <a:off x="1680015" y="2217847"/>
            <a:ext cx="2125662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 sz="1400" dirty="0" smtClean="0">
                <a:solidFill>
                  <a:srgbClr val="006600"/>
                </a:solidFill>
                <a:cs typeface="Arial" charset="0"/>
              </a:rPr>
              <a:t>Test result in KEKB LER</a:t>
            </a:r>
            <a:endParaRPr lang="ja-JP" altLang="en-US" sz="1400" dirty="0">
              <a:solidFill>
                <a:srgbClr val="006600"/>
              </a:solidFill>
              <a:cs typeface="Arial" charset="0"/>
            </a:endParaRPr>
          </a:p>
        </p:txBody>
      </p:sp>
      <p:pic>
        <p:nvPicPr>
          <p:cNvPr id="5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203330"/>
            <a:ext cx="2273702" cy="1823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正方形/長方形 54"/>
          <p:cNvSpPr/>
          <p:nvPr/>
        </p:nvSpPr>
        <p:spPr>
          <a:xfrm>
            <a:off x="7111436" y="2204022"/>
            <a:ext cx="17854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solidFill>
                  <a:schemeClr val="bg1"/>
                </a:solidFill>
              </a:rPr>
              <a:t>Electron microscopic image of </a:t>
            </a:r>
            <a:r>
              <a:rPr lang="en-US" altLang="ja-JP" sz="1400" dirty="0" err="1" smtClean="0">
                <a:solidFill>
                  <a:schemeClr val="bg1"/>
                </a:solidFill>
              </a:rPr>
              <a:t>TiN</a:t>
            </a:r>
            <a:r>
              <a:rPr lang="en-US" altLang="ja-JP" sz="1400" dirty="0" smtClean="0">
                <a:solidFill>
                  <a:schemeClr val="bg1"/>
                </a:solidFill>
              </a:rPr>
              <a:t> coating</a:t>
            </a:r>
            <a:endParaRPr lang="en-US" altLang="ja-JP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61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正方形/長方形 37"/>
          <p:cNvSpPr/>
          <p:nvPr/>
        </p:nvSpPr>
        <p:spPr>
          <a:xfrm>
            <a:off x="0" y="6434514"/>
            <a:ext cx="9144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9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18" y="6455897"/>
            <a:ext cx="702056" cy="402103"/>
          </a:xfrm>
          <a:prstGeom prst="rect">
            <a:avLst/>
          </a:prstGeom>
          <a:noFill/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99592" y="6478724"/>
            <a:ext cx="2133600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2015/2/23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2663788" y="6464094"/>
            <a:ext cx="3816424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The 20th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03263" y="6486039"/>
            <a:ext cx="2133600" cy="365125"/>
          </a:xfrm>
        </p:spPr>
        <p:txBody>
          <a:bodyPr/>
          <a:lstStyle/>
          <a:p>
            <a:fld id="{31A2536D-92D0-4A14-99CE-6CBB0ED64566}" type="slidenum">
              <a:rPr kumimoji="1" lang="ja-JP" altLang="en-US" smtClean="0">
                <a:solidFill>
                  <a:srgbClr val="FFFF00"/>
                </a:solidFill>
              </a:rPr>
              <a:pPr/>
              <a:t>5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40" name="Picture 3" descr="C:\Users\shibata\works_hp3\14KEKB_Review\背景材料\title_background02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09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タイトル 1"/>
          <p:cNvSpPr txBox="1">
            <a:spLocks/>
          </p:cNvSpPr>
          <p:nvPr/>
        </p:nvSpPr>
        <p:spPr>
          <a:xfrm>
            <a:off x="162168" y="29122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b="1" dirty="0" smtClean="0">
                <a:solidFill>
                  <a:srgbClr val="FFC000"/>
                </a:solidFill>
              </a:rPr>
              <a:t>Pre-installation works 2</a:t>
            </a:r>
            <a:endParaRPr lang="ja-JP" altLang="en-US" b="1" dirty="0">
              <a:solidFill>
                <a:srgbClr val="FFC000"/>
              </a:solidFill>
            </a:endParaRPr>
          </a:p>
        </p:txBody>
      </p:sp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928765"/>
            <a:ext cx="4968552" cy="372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1" y="1095895"/>
            <a:ext cx="2113561" cy="158517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3" name="Picture 3" descr="D:\_WorkFolder\大穂実験棟_20121204 photo\result\IMG_425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8" y="4724827"/>
            <a:ext cx="2208781" cy="1656586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4" r="8252" b="5845"/>
          <a:stretch/>
        </p:blipFill>
        <p:spPr bwMode="auto">
          <a:xfrm>
            <a:off x="6561740" y="4595518"/>
            <a:ext cx="2186724" cy="180448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2" t="760" r="11694" b="454"/>
          <a:stretch/>
        </p:blipFill>
        <p:spPr bwMode="auto">
          <a:xfrm>
            <a:off x="6660232" y="980728"/>
            <a:ext cx="2160240" cy="1987601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3" t="4032" r="18637" b="10553"/>
          <a:stretch/>
        </p:blipFill>
        <p:spPr bwMode="auto">
          <a:xfrm>
            <a:off x="6186254" y="2594707"/>
            <a:ext cx="1630156" cy="1588667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7" y="2681065"/>
            <a:ext cx="2130270" cy="1597342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Shape 95"/>
          <p:cNvSpPr/>
          <p:nvPr/>
        </p:nvSpPr>
        <p:spPr>
          <a:xfrm>
            <a:off x="3740232" y="1691516"/>
            <a:ext cx="144751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800" b="1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b="0">
                <a:solidFill>
                  <a:srgbClr val="000000"/>
                </a:solidFill>
              </a:defRPr>
            </a:pPr>
            <a:r>
              <a:rPr lang="en-US" sz="1600" b="0" dirty="0" smtClean="0">
                <a:solidFill>
                  <a:srgbClr val="0070C0"/>
                </a:solidFill>
              </a:rPr>
              <a:t>KEKB Oho Lab.</a:t>
            </a:r>
            <a:endParaRPr sz="1600" b="0" dirty="0">
              <a:solidFill>
                <a:srgbClr val="0070C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1907704" y="1052736"/>
            <a:ext cx="213649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100" dirty="0">
                <a:solidFill>
                  <a:srgbClr val="00B050"/>
                </a:solidFill>
              </a:rPr>
              <a:t>Hot-air heating method was adopted</a:t>
            </a:r>
            <a:r>
              <a:rPr lang="en-US" altLang="ja-JP" sz="1100" dirty="0" smtClean="0">
                <a:solidFill>
                  <a:srgbClr val="00B050"/>
                </a:solidFill>
              </a:rPr>
              <a:t>. (</a:t>
            </a:r>
            <a:r>
              <a:rPr lang="en-US" altLang="ja-JP" sz="1100" dirty="0" smtClean="0">
                <a:solidFill>
                  <a:srgbClr val="00B050"/>
                </a:solidFill>
                <a:sym typeface="Symbol"/>
              </a:rPr>
              <a:t>150, 26 h</a:t>
            </a:r>
            <a:r>
              <a:rPr lang="en-US" altLang="ja-JP" sz="1100" dirty="0" smtClean="0">
                <a:solidFill>
                  <a:srgbClr val="00B050"/>
                </a:solidFill>
              </a:rPr>
              <a:t>)</a:t>
            </a:r>
            <a:endParaRPr lang="en-US" altLang="ja-JP" sz="1100" dirty="0">
              <a:solidFill>
                <a:srgbClr val="00B050"/>
              </a:solidFill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2168841" y="5960257"/>
            <a:ext cx="213649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100" dirty="0" smtClean="0">
                <a:solidFill>
                  <a:srgbClr val="00B050"/>
                </a:solidFill>
              </a:rPr>
              <a:t>Visual check and assembling were done in Oho clean room.</a:t>
            </a:r>
            <a:endParaRPr lang="en-US" altLang="ja-JP" sz="1100" dirty="0">
              <a:solidFill>
                <a:srgbClr val="00B050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83046" y="4246929"/>
            <a:ext cx="14214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 smtClean="0">
                <a:solidFill>
                  <a:srgbClr val="00B050"/>
                </a:solidFill>
              </a:rPr>
              <a:t>Baking </a:t>
            </a:r>
            <a:r>
              <a:rPr lang="en-US" altLang="ja-JP" sz="1100" dirty="0" smtClean="0">
                <a:solidFill>
                  <a:srgbClr val="00B050"/>
                </a:solidFill>
              </a:rPr>
              <a:t>equipment</a:t>
            </a:r>
            <a:endParaRPr kumimoji="1" lang="ja-JP" altLang="en-US" sz="1100" dirty="0">
              <a:solidFill>
                <a:srgbClr val="00B050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4841092" y="991381"/>
            <a:ext cx="21602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00" dirty="0" smtClean="0">
                <a:solidFill>
                  <a:srgbClr val="00B050"/>
                </a:solidFill>
              </a:rPr>
              <a:t>Bent pipes were coated by horizontal coating equipment.</a:t>
            </a:r>
            <a:endParaRPr kumimoji="1" lang="ja-JP" altLang="en-US" sz="1100" dirty="0">
              <a:solidFill>
                <a:srgbClr val="00B050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572000" y="5950526"/>
            <a:ext cx="21602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00" dirty="0" smtClean="0">
                <a:solidFill>
                  <a:srgbClr val="00B050"/>
                </a:solidFill>
              </a:rPr>
              <a:t>Straight pipes were coated by </a:t>
            </a:r>
            <a:r>
              <a:rPr lang="en-US" altLang="ja-JP" sz="1100" dirty="0" err="1" smtClean="0">
                <a:solidFill>
                  <a:srgbClr val="00B050"/>
                </a:solidFill>
              </a:rPr>
              <a:t>virtical</a:t>
            </a:r>
            <a:r>
              <a:rPr lang="en-US" altLang="ja-JP" sz="1100" dirty="0" smtClean="0">
                <a:solidFill>
                  <a:srgbClr val="00B050"/>
                </a:solidFill>
              </a:rPr>
              <a:t> coating equipment.</a:t>
            </a:r>
            <a:endParaRPr kumimoji="1" lang="ja-JP" altLang="en-US" sz="1100" dirty="0">
              <a:solidFill>
                <a:srgbClr val="00B050"/>
              </a:solidFill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6948264" y="4162291"/>
            <a:ext cx="22227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100" dirty="0">
                <a:solidFill>
                  <a:srgbClr val="00B050"/>
                </a:solidFill>
              </a:rPr>
              <a:t>C</a:t>
            </a:r>
            <a:r>
              <a:rPr lang="en-US" altLang="ja-JP" sz="1100" dirty="0" smtClean="0">
                <a:solidFill>
                  <a:srgbClr val="00B050"/>
                </a:solidFill>
              </a:rPr>
              <a:t>oating was </a:t>
            </a:r>
            <a:r>
              <a:rPr lang="en-US" altLang="ja-JP" sz="1100" dirty="0">
                <a:solidFill>
                  <a:srgbClr val="00B050"/>
                </a:solidFill>
              </a:rPr>
              <a:t>done </a:t>
            </a:r>
            <a:r>
              <a:rPr lang="en-US" altLang="ja-JP" sz="1100" dirty="0" smtClean="0">
                <a:solidFill>
                  <a:srgbClr val="00B050"/>
                </a:solidFill>
              </a:rPr>
              <a:t>by </a:t>
            </a:r>
            <a:r>
              <a:rPr lang="en-US" altLang="ja-JP" sz="1100" dirty="0">
                <a:solidFill>
                  <a:srgbClr val="00B050"/>
                </a:solidFill>
              </a:rPr>
              <a:t>DC magnetron sputtering of </a:t>
            </a:r>
            <a:r>
              <a:rPr lang="en-US" altLang="ja-JP" sz="1100" dirty="0" err="1">
                <a:solidFill>
                  <a:srgbClr val="00B050"/>
                </a:solidFill>
              </a:rPr>
              <a:t>Ti</a:t>
            </a:r>
            <a:r>
              <a:rPr lang="en-US" altLang="ja-JP" sz="1100" dirty="0">
                <a:solidFill>
                  <a:srgbClr val="00B050"/>
                </a:solidFill>
              </a:rPr>
              <a:t> in </a:t>
            </a:r>
            <a:r>
              <a:rPr lang="en-US" altLang="ja-JP" sz="1100" dirty="0" err="1">
                <a:solidFill>
                  <a:srgbClr val="00B050"/>
                </a:solidFill>
              </a:rPr>
              <a:t>Ar</a:t>
            </a:r>
            <a:r>
              <a:rPr lang="en-US" altLang="ja-JP" sz="1100" dirty="0">
                <a:solidFill>
                  <a:srgbClr val="00B050"/>
                </a:solidFill>
              </a:rPr>
              <a:t> and </a:t>
            </a:r>
            <a:r>
              <a:rPr lang="en-US" altLang="ja-JP" sz="1100" dirty="0" smtClean="0">
                <a:solidFill>
                  <a:srgbClr val="00B050"/>
                </a:solidFill>
              </a:rPr>
              <a:t>N</a:t>
            </a:r>
            <a:r>
              <a:rPr lang="en-US" altLang="ja-JP" sz="1100" baseline="-25000" dirty="0" smtClean="0">
                <a:solidFill>
                  <a:srgbClr val="00B050"/>
                </a:solidFill>
              </a:rPr>
              <a:t>2</a:t>
            </a:r>
            <a:r>
              <a:rPr lang="en-US" altLang="ja-JP" sz="1100" dirty="0" smtClean="0">
                <a:solidFill>
                  <a:srgbClr val="00B050"/>
                </a:solidFill>
              </a:rPr>
              <a:t>.</a:t>
            </a:r>
            <a:endParaRPr lang="en-US" altLang="ja-JP" sz="11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26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正方形/長方形 37"/>
          <p:cNvSpPr/>
          <p:nvPr/>
        </p:nvSpPr>
        <p:spPr>
          <a:xfrm>
            <a:off x="0" y="6434514"/>
            <a:ext cx="9144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9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18" y="6455897"/>
            <a:ext cx="702056" cy="402103"/>
          </a:xfrm>
          <a:prstGeom prst="rect">
            <a:avLst/>
          </a:prstGeom>
          <a:noFill/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99592" y="6478724"/>
            <a:ext cx="2133600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2015/2/23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2663788" y="6464094"/>
            <a:ext cx="3816424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The 20th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03263" y="6486039"/>
            <a:ext cx="2133600" cy="365125"/>
          </a:xfrm>
        </p:spPr>
        <p:txBody>
          <a:bodyPr/>
          <a:lstStyle/>
          <a:p>
            <a:fld id="{31A2536D-92D0-4A14-99CE-6CBB0ED64566}" type="slidenum">
              <a:rPr kumimoji="1" lang="ja-JP" altLang="en-US" smtClean="0">
                <a:solidFill>
                  <a:srgbClr val="FFFF00"/>
                </a:solidFill>
              </a:rPr>
              <a:pPr/>
              <a:t>50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40" name="Picture 3" descr="C:\Users\shibata\works_hp3\14KEKB_Review\背景材料\title_background02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09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タイトル 1"/>
          <p:cNvSpPr txBox="1">
            <a:spLocks/>
          </p:cNvSpPr>
          <p:nvPr/>
        </p:nvSpPr>
        <p:spPr>
          <a:xfrm>
            <a:off x="162168" y="29122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b="1" dirty="0">
                <a:solidFill>
                  <a:srgbClr val="FFC000"/>
                </a:solidFill>
              </a:rPr>
              <a:t>Electron cloud mitigation 4</a:t>
            </a:r>
            <a:br>
              <a:rPr lang="en-US" altLang="ja-JP" b="1" dirty="0">
                <a:solidFill>
                  <a:srgbClr val="FFC000"/>
                </a:solidFill>
              </a:rPr>
            </a:br>
            <a:r>
              <a:rPr lang="en-US" altLang="ja-JP" b="1" dirty="0">
                <a:solidFill>
                  <a:srgbClr val="FFC000"/>
                </a:solidFill>
              </a:rPr>
              <a:t>Grooved Surface (in Bending Magnets)</a:t>
            </a:r>
            <a:endParaRPr lang="ja-JP" altLang="en-US" b="1" dirty="0">
              <a:solidFill>
                <a:srgbClr val="FFC000"/>
              </a:solidFill>
            </a:endParaRPr>
          </a:p>
        </p:txBody>
      </p:sp>
      <p:sp>
        <p:nvSpPr>
          <p:cNvPr id="27" name="コンテンツ プレースホルダ 9"/>
          <p:cNvSpPr>
            <a:spLocks noGrp="1"/>
          </p:cNvSpPr>
          <p:nvPr>
            <p:ph idx="1"/>
          </p:nvPr>
        </p:nvSpPr>
        <p:spPr>
          <a:xfrm>
            <a:off x="83019" y="1330248"/>
            <a:ext cx="9001348" cy="1836974"/>
          </a:xfrm>
        </p:spPr>
        <p:txBody>
          <a:bodyPr>
            <a:normAutofit fontScale="85000" lnSpcReduction="20000"/>
          </a:bodyPr>
          <a:lstStyle/>
          <a:p>
            <a:r>
              <a:rPr lang="en-US" altLang="ja-JP" sz="2800" dirty="0" smtClean="0">
                <a:solidFill>
                  <a:srgbClr val="0070C0"/>
                </a:solidFill>
              </a:rPr>
              <a:t>Grooved surface can reduce effective SEY of beam pipe in bending magnet.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ja-JP" sz="2000" dirty="0" smtClean="0">
                <a:solidFill>
                  <a:srgbClr val="00B050"/>
                </a:solidFill>
              </a:rPr>
              <a:t>Secondary electrons hardly get away from the grooved structure in the dipole field.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ja-JP" sz="2000" dirty="0" smtClean="0">
                <a:solidFill>
                  <a:srgbClr val="00B050"/>
                </a:solidFill>
              </a:rPr>
              <a:t>Grooved structure is formed by extrusion method.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ja-JP" sz="2000" dirty="0" smtClean="0">
                <a:solidFill>
                  <a:srgbClr val="00B050"/>
                </a:solidFill>
              </a:rPr>
              <a:t>Beam pipe with groove structure can be bent.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ja-JP" sz="2000" dirty="0">
                <a:solidFill>
                  <a:srgbClr val="00B050"/>
                </a:solidFill>
              </a:rPr>
              <a:t>Expected reduction efficiency of electron cloud in SuperKEKB LER is </a:t>
            </a:r>
            <a:r>
              <a:rPr lang="en-US" altLang="ja-JP" sz="2000" dirty="0" smtClean="0">
                <a:solidFill>
                  <a:srgbClr val="00B050"/>
                </a:solidFill>
              </a:rPr>
              <a:t>½.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altLang="ja-JP" sz="2000" dirty="0" smtClean="0">
              <a:solidFill>
                <a:srgbClr val="00B050"/>
              </a:solidFill>
            </a:endParaRPr>
          </a:p>
          <a:p>
            <a:pPr lvl="1"/>
            <a:endParaRPr lang="en-US" altLang="ja-JP" sz="2000" dirty="0" smtClean="0">
              <a:solidFill>
                <a:srgbClr val="0070C0"/>
              </a:solidFill>
            </a:endParaRPr>
          </a:p>
          <a:p>
            <a:pPr lvl="1"/>
            <a:endParaRPr lang="en-US" altLang="ja-JP" sz="2000" dirty="0" smtClean="0">
              <a:solidFill>
                <a:srgbClr val="00B050"/>
              </a:solidFill>
            </a:endParaRPr>
          </a:p>
        </p:txBody>
      </p:sp>
      <p:grpSp>
        <p:nvGrpSpPr>
          <p:cNvPr id="28" name="グループ化 27"/>
          <p:cNvGrpSpPr>
            <a:grpSpLocks noChangeAspect="1"/>
          </p:cNvGrpSpPr>
          <p:nvPr/>
        </p:nvGrpSpPr>
        <p:grpSpPr>
          <a:xfrm>
            <a:off x="6272712" y="4809543"/>
            <a:ext cx="2751631" cy="1328771"/>
            <a:chOff x="6291139" y="2328786"/>
            <a:chExt cx="3057368" cy="1478734"/>
          </a:xfrm>
        </p:grpSpPr>
        <p:pic>
          <p:nvPicPr>
            <p:cNvPr id="29" name="図 86" descr="groove.jpg"/>
            <p:cNvPicPr>
              <a:picLocks noChangeAspect="1"/>
            </p:cNvPicPr>
            <p:nvPr/>
          </p:nvPicPr>
          <p:blipFill>
            <a:blip r:embed="rId5" cstate="print"/>
            <a:srcRect t="9488" r="65398" b="64876"/>
            <a:stretch>
              <a:fillRect/>
            </a:stretch>
          </p:blipFill>
          <p:spPr bwMode="auto">
            <a:xfrm>
              <a:off x="6291139" y="2491186"/>
              <a:ext cx="2473150" cy="1316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0" name="直線矢印コネクタ 29"/>
            <p:cNvCxnSpPr/>
            <p:nvPr/>
          </p:nvCxnSpPr>
          <p:spPr>
            <a:xfrm rot="5400000">
              <a:off x="8074392" y="2544824"/>
              <a:ext cx="433663" cy="158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テキスト ボックス 30"/>
            <p:cNvSpPr txBox="1"/>
            <p:nvPr/>
          </p:nvSpPr>
          <p:spPr>
            <a:xfrm>
              <a:off x="7859937" y="2409170"/>
              <a:ext cx="356580" cy="3761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B</a:t>
              </a:r>
              <a:endParaRPr kumimoji="1" lang="ja-JP" altLang="en-US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7127310" y="3514519"/>
              <a:ext cx="1377158" cy="2906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1"/>
              <a:r>
                <a:rPr lang="en-US" altLang="ja-JP" sz="1050" dirty="0" smtClean="0">
                  <a:latin typeface="Arial" pitchFamily="34" charset="0"/>
                  <a:cs typeface="Arial" pitchFamily="34" charset="0"/>
                </a:rPr>
                <a:t>by L. Wang et al.</a:t>
              </a:r>
            </a:p>
          </p:txBody>
        </p:sp>
        <p:sp>
          <p:nvSpPr>
            <p:cNvPr id="33" name="テキスト ボックス 32"/>
            <p:cNvSpPr txBox="1"/>
            <p:nvPr/>
          </p:nvSpPr>
          <p:spPr>
            <a:xfrm>
              <a:off x="6661136" y="2469677"/>
              <a:ext cx="360142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1"/>
              <a:r>
                <a:rPr lang="en-US" altLang="ja-JP" sz="1200" dirty="0" err="1" smtClean="0">
                  <a:latin typeface="Arial" pitchFamily="34" charset="0"/>
                  <a:cs typeface="Arial" pitchFamily="34" charset="0"/>
                </a:rPr>
                <a:t>R</a:t>
              </a:r>
              <a:r>
                <a:rPr lang="en-US" altLang="ja-JP" sz="1200" baseline="-25000" dirty="0" err="1" smtClean="0">
                  <a:latin typeface="Arial" pitchFamily="34" charset="0"/>
                  <a:cs typeface="Arial" pitchFamily="34" charset="0"/>
                </a:rPr>
                <a:t>t</a:t>
              </a:r>
              <a:endParaRPr lang="en-US" altLang="ja-JP" sz="1200" baseline="-250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8641907" y="2937473"/>
              <a:ext cx="2995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1"/>
              <a:r>
                <a:rPr lang="en-US" altLang="ja-JP" sz="1200" dirty="0" smtClean="0">
                  <a:latin typeface="Arial" pitchFamily="34" charset="0"/>
                  <a:cs typeface="Arial" pitchFamily="34" charset="0"/>
                </a:rPr>
                <a:t>d</a:t>
              </a:r>
              <a:endParaRPr lang="en-US" altLang="ja-JP" sz="1200" baseline="-25000" dirty="0" smtClean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35" name="直線矢印コネクタ 34"/>
            <p:cNvCxnSpPr/>
            <p:nvPr/>
          </p:nvCxnSpPr>
          <p:spPr>
            <a:xfrm rot="5400000">
              <a:off x="8367377" y="3208014"/>
              <a:ext cx="693336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テキスト ボックス 35"/>
            <p:cNvSpPr txBox="1"/>
            <p:nvPr/>
          </p:nvSpPr>
          <p:spPr>
            <a:xfrm>
              <a:off x="6861260" y="2457418"/>
              <a:ext cx="1102866" cy="2906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1"/>
              <a:r>
                <a:rPr lang="en-US" altLang="ja-JP" sz="1050" dirty="0" smtClean="0">
                  <a:latin typeface="Arial" pitchFamily="34" charset="0"/>
                  <a:cs typeface="Arial" pitchFamily="34" charset="0"/>
                </a:rPr>
                <a:t>(Roundness)</a:t>
              </a:r>
              <a:endParaRPr lang="en-US" altLang="ja-JP" sz="1050" baseline="-250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" name="テキスト ボックス 36"/>
            <p:cNvSpPr txBox="1"/>
            <p:nvPr/>
          </p:nvSpPr>
          <p:spPr>
            <a:xfrm>
              <a:off x="8621456" y="3097491"/>
              <a:ext cx="727051" cy="2906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1"/>
              <a:r>
                <a:rPr lang="en-US" altLang="ja-JP" sz="1050" dirty="0" smtClean="0">
                  <a:latin typeface="Arial" pitchFamily="34" charset="0"/>
                  <a:cs typeface="Arial" pitchFamily="34" charset="0"/>
                </a:rPr>
                <a:t>(Depth)</a:t>
              </a:r>
              <a:endParaRPr lang="en-US" altLang="ja-JP" sz="1050" baseline="-25000" dirty="0" smtClean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42" name="Picture 2" descr="D:\_WorkFolder\Al_Antechamber_Groove_MHI_201009 photo\result\DSC01280.jpg"/>
          <p:cNvPicPr>
            <a:picLocks noChangeAspect="1" noChangeArrowheads="1"/>
          </p:cNvPicPr>
          <p:nvPr/>
        </p:nvPicPr>
        <p:blipFill>
          <a:blip r:embed="rId6" cstate="print"/>
          <a:srcRect t="4270" b="33194"/>
          <a:stretch>
            <a:fillRect/>
          </a:stretch>
        </p:blipFill>
        <p:spPr bwMode="auto">
          <a:xfrm>
            <a:off x="73785" y="3085714"/>
            <a:ext cx="6162825" cy="2884451"/>
          </a:xfrm>
          <a:prstGeom prst="rect">
            <a:avLst/>
          </a:prstGeom>
          <a:noFill/>
        </p:spPr>
      </p:pic>
      <p:pic>
        <p:nvPicPr>
          <p:cNvPr id="43" name="Picture 2" descr="C:\Users\suetsugu\Desktop\IMG_046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23304" y="3002438"/>
            <a:ext cx="2964401" cy="1888667"/>
          </a:xfrm>
          <a:prstGeom prst="rect">
            <a:avLst/>
          </a:prstGeom>
          <a:ln w="28575">
            <a:solidFill>
              <a:schemeClr val="bg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テキスト ボックス 43"/>
          <p:cNvSpPr txBox="1"/>
          <p:nvPr/>
        </p:nvSpPr>
        <p:spPr>
          <a:xfrm>
            <a:off x="7687546" y="4184338"/>
            <a:ext cx="1254007" cy="55399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Valley</a:t>
            </a:r>
            <a:r>
              <a:rPr lang="ja-JP" altLang="en-US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：</a:t>
            </a:r>
            <a:r>
              <a:rPr lang="en-US" altLang="ja-JP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R0.1~0.12</a:t>
            </a:r>
          </a:p>
          <a:p>
            <a:r>
              <a:rPr lang="en-US" altLang="ja-JP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Top</a:t>
            </a:r>
            <a:r>
              <a:rPr lang="ja-JP" altLang="en-US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：</a:t>
            </a:r>
            <a:r>
              <a:rPr lang="en-US" altLang="ja-JP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R0.15</a:t>
            </a:r>
          </a:p>
          <a:p>
            <a:r>
              <a:rPr lang="en-US" altLang="ja-JP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Angle</a:t>
            </a:r>
            <a:r>
              <a:rPr lang="ja-JP" altLang="en-US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：</a:t>
            </a:r>
            <a:r>
              <a:rPr lang="en-US" altLang="ja-JP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18~18.3°</a:t>
            </a:r>
            <a:endParaRPr kumimoji="1" lang="ja-JP" altLang="en-US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247151" y="3167222"/>
            <a:ext cx="1544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solidFill>
                  <a:schemeClr val="bg1"/>
                </a:solidFill>
              </a:rPr>
              <a:t>Beam pipe (SuperKEKB LER)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82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正方形/長方形 37"/>
          <p:cNvSpPr/>
          <p:nvPr/>
        </p:nvSpPr>
        <p:spPr>
          <a:xfrm>
            <a:off x="0" y="6434514"/>
            <a:ext cx="9144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9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18" y="6455897"/>
            <a:ext cx="702056" cy="402103"/>
          </a:xfrm>
          <a:prstGeom prst="rect">
            <a:avLst/>
          </a:prstGeom>
          <a:noFill/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99592" y="6478724"/>
            <a:ext cx="2133600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2015/2/23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2663788" y="6464094"/>
            <a:ext cx="3816424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The 20th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03263" y="6486039"/>
            <a:ext cx="2133600" cy="365125"/>
          </a:xfrm>
        </p:spPr>
        <p:txBody>
          <a:bodyPr/>
          <a:lstStyle/>
          <a:p>
            <a:fld id="{31A2536D-92D0-4A14-99CE-6CBB0ED64566}" type="slidenum">
              <a:rPr kumimoji="1" lang="ja-JP" altLang="en-US" smtClean="0">
                <a:solidFill>
                  <a:srgbClr val="FFFF00"/>
                </a:solidFill>
              </a:rPr>
              <a:pPr/>
              <a:t>51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40" name="Picture 3" descr="C:\Users\shibata\works_hp3\14KEKB_Review\背景材料\title_background02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09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タイトル 1"/>
          <p:cNvSpPr txBox="1">
            <a:spLocks/>
          </p:cNvSpPr>
          <p:nvPr/>
        </p:nvSpPr>
        <p:spPr>
          <a:xfrm>
            <a:off x="162168" y="29122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b="1" dirty="0">
                <a:solidFill>
                  <a:srgbClr val="FFC000"/>
                </a:solidFill>
              </a:rPr>
              <a:t>Electron cloud mitigation 5</a:t>
            </a:r>
            <a:br>
              <a:rPr lang="en-US" altLang="ja-JP" b="1" dirty="0">
                <a:solidFill>
                  <a:srgbClr val="FFC000"/>
                </a:solidFill>
              </a:rPr>
            </a:br>
            <a:r>
              <a:rPr lang="en-US" altLang="ja-JP" b="1" dirty="0">
                <a:solidFill>
                  <a:srgbClr val="FFC000"/>
                </a:solidFill>
              </a:rPr>
              <a:t>Clearing Electrode (in Wiggler Magnets)</a:t>
            </a:r>
            <a:endParaRPr lang="ja-JP" altLang="en-US" b="1" dirty="0">
              <a:solidFill>
                <a:srgbClr val="FFC000"/>
              </a:solidFill>
            </a:endParaRPr>
          </a:p>
        </p:txBody>
      </p:sp>
      <p:grpSp>
        <p:nvGrpSpPr>
          <p:cNvPr id="28" name="グループ化 27"/>
          <p:cNvGrpSpPr>
            <a:grpSpLocks noChangeAspect="1"/>
          </p:cNvGrpSpPr>
          <p:nvPr/>
        </p:nvGrpSpPr>
        <p:grpSpPr>
          <a:xfrm>
            <a:off x="6345382" y="4797584"/>
            <a:ext cx="2751631" cy="1328771"/>
            <a:chOff x="6291139" y="2328786"/>
            <a:chExt cx="3057368" cy="1478734"/>
          </a:xfrm>
        </p:grpSpPr>
        <p:pic>
          <p:nvPicPr>
            <p:cNvPr id="29" name="図 86" descr="groove.jpg"/>
            <p:cNvPicPr>
              <a:picLocks noChangeAspect="1"/>
            </p:cNvPicPr>
            <p:nvPr/>
          </p:nvPicPr>
          <p:blipFill>
            <a:blip r:embed="rId5" cstate="print"/>
            <a:srcRect t="9488" r="65398" b="64876"/>
            <a:stretch>
              <a:fillRect/>
            </a:stretch>
          </p:blipFill>
          <p:spPr bwMode="auto">
            <a:xfrm>
              <a:off x="6291139" y="2491186"/>
              <a:ext cx="2473150" cy="1316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0" name="直線矢印コネクタ 29"/>
            <p:cNvCxnSpPr/>
            <p:nvPr/>
          </p:nvCxnSpPr>
          <p:spPr>
            <a:xfrm rot="5400000">
              <a:off x="8074392" y="2544824"/>
              <a:ext cx="433663" cy="158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テキスト ボックス 30"/>
            <p:cNvSpPr txBox="1"/>
            <p:nvPr/>
          </p:nvSpPr>
          <p:spPr>
            <a:xfrm>
              <a:off x="7859937" y="2409170"/>
              <a:ext cx="356580" cy="3761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B</a:t>
              </a:r>
              <a:endParaRPr kumimoji="1" lang="ja-JP" altLang="en-US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7127310" y="3514519"/>
              <a:ext cx="1377158" cy="2906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1"/>
              <a:r>
                <a:rPr lang="en-US" altLang="ja-JP" sz="1050" dirty="0" smtClean="0">
                  <a:latin typeface="Arial" pitchFamily="34" charset="0"/>
                  <a:cs typeface="Arial" pitchFamily="34" charset="0"/>
                </a:rPr>
                <a:t>by L. Wang et al.</a:t>
              </a:r>
            </a:p>
          </p:txBody>
        </p:sp>
        <p:sp>
          <p:nvSpPr>
            <p:cNvPr id="33" name="テキスト ボックス 32"/>
            <p:cNvSpPr txBox="1"/>
            <p:nvPr/>
          </p:nvSpPr>
          <p:spPr>
            <a:xfrm>
              <a:off x="6661136" y="2469677"/>
              <a:ext cx="360142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1"/>
              <a:r>
                <a:rPr lang="en-US" altLang="ja-JP" sz="1200" dirty="0" err="1" smtClean="0">
                  <a:latin typeface="Arial" pitchFamily="34" charset="0"/>
                  <a:cs typeface="Arial" pitchFamily="34" charset="0"/>
                </a:rPr>
                <a:t>R</a:t>
              </a:r>
              <a:r>
                <a:rPr lang="en-US" altLang="ja-JP" sz="1200" baseline="-25000" dirty="0" err="1" smtClean="0">
                  <a:latin typeface="Arial" pitchFamily="34" charset="0"/>
                  <a:cs typeface="Arial" pitchFamily="34" charset="0"/>
                </a:rPr>
                <a:t>t</a:t>
              </a:r>
              <a:endParaRPr lang="en-US" altLang="ja-JP" sz="1200" baseline="-250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8641907" y="2937473"/>
              <a:ext cx="2995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1"/>
              <a:r>
                <a:rPr lang="en-US" altLang="ja-JP" sz="1200" dirty="0" smtClean="0">
                  <a:latin typeface="Arial" pitchFamily="34" charset="0"/>
                  <a:cs typeface="Arial" pitchFamily="34" charset="0"/>
                </a:rPr>
                <a:t>d</a:t>
              </a:r>
              <a:endParaRPr lang="en-US" altLang="ja-JP" sz="1200" baseline="-25000" dirty="0" smtClean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35" name="直線矢印コネクタ 34"/>
            <p:cNvCxnSpPr/>
            <p:nvPr/>
          </p:nvCxnSpPr>
          <p:spPr>
            <a:xfrm rot="5400000">
              <a:off x="8367377" y="3208014"/>
              <a:ext cx="693336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テキスト ボックス 35"/>
            <p:cNvSpPr txBox="1"/>
            <p:nvPr/>
          </p:nvSpPr>
          <p:spPr>
            <a:xfrm>
              <a:off x="6861260" y="2457418"/>
              <a:ext cx="1102866" cy="2906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1"/>
              <a:r>
                <a:rPr lang="en-US" altLang="ja-JP" sz="1050" dirty="0" smtClean="0">
                  <a:latin typeface="Arial" pitchFamily="34" charset="0"/>
                  <a:cs typeface="Arial" pitchFamily="34" charset="0"/>
                </a:rPr>
                <a:t>(Roundness)</a:t>
              </a:r>
              <a:endParaRPr lang="en-US" altLang="ja-JP" sz="1050" baseline="-250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" name="テキスト ボックス 36"/>
            <p:cNvSpPr txBox="1"/>
            <p:nvPr/>
          </p:nvSpPr>
          <p:spPr>
            <a:xfrm>
              <a:off x="8621456" y="3097491"/>
              <a:ext cx="727051" cy="2906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1"/>
              <a:r>
                <a:rPr lang="en-US" altLang="ja-JP" sz="1050" dirty="0" smtClean="0">
                  <a:latin typeface="Arial" pitchFamily="34" charset="0"/>
                  <a:cs typeface="Arial" pitchFamily="34" charset="0"/>
                </a:rPr>
                <a:t>(Depth)</a:t>
              </a:r>
              <a:endParaRPr lang="en-US" altLang="ja-JP" sz="1050" baseline="-25000" dirty="0" smtClean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5" name="テキスト ボックス 24"/>
          <p:cNvSpPr txBox="1"/>
          <p:nvPr/>
        </p:nvSpPr>
        <p:spPr>
          <a:xfrm>
            <a:off x="7779561" y="3678483"/>
            <a:ext cx="1254007" cy="55399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Valley</a:t>
            </a:r>
            <a:r>
              <a:rPr lang="ja-JP" altLang="en-US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：</a:t>
            </a:r>
            <a:r>
              <a:rPr lang="en-US" altLang="ja-JP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R0.1~0.12</a:t>
            </a:r>
          </a:p>
          <a:p>
            <a:r>
              <a:rPr lang="en-US" altLang="ja-JP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Top</a:t>
            </a:r>
            <a:r>
              <a:rPr lang="ja-JP" altLang="en-US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：</a:t>
            </a:r>
            <a:r>
              <a:rPr lang="en-US" altLang="ja-JP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R0.15</a:t>
            </a:r>
          </a:p>
          <a:p>
            <a:r>
              <a:rPr lang="en-US" altLang="ja-JP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Angle</a:t>
            </a:r>
            <a:r>
              <a:rPr lang="ja-JP" altLang="en-US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：</a:t>
            </a:r>
            <a:r>
              <a:rPr lang="en-US" altLang="ja-JP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18~18.3°</a:t>
            </a:r>
            <a:endParaRPr kumimoji="1" lang="ja-JP" altLang="en-US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19821" y="3155263"/>
            <a:ext cx="1544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solidFill>
                  <a:schemeClr val="bg1"/>
                </a:solidFill>
              </a:rPr>
              <a:t>Beam pipe (SuperKEKB LER)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4790919" y="4413640"/>
            <a:ext cx="19206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solidFill>
                  <a:schemeClr val="bg1"/>
                </a:solidFill>
              </a:rPr>
              <a:t>Beam pipe (Damping ring)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46" name="コンテンツ プレースホルダ 9"/>
          <p:cNvSpPr>
            <a:spLocks noGrp="1"/>
          </p:cNvSpPr>
          <p:nvPr>
            <p:ph idx="1"/>
          </p:nvPr>
        </p:nvSpPr>
        <p:spPr>
          <a:xfrm>
            <a:off x="172264" y="1272447"/>
            <a:ext cx="6383307" cy="2618454"/>
          </a:xfrm>
        </p:spPr>
        <p:txBody>
          <a:bodyPr>
            <a:normAutofit lnSpcReduction="10000"/>
          </a:bodyPr>
          <a:lstStyle/>
          <a:p>
            <a:r>
              <a:rPr lang="en-US" altLang="ja-JP" sz="2800" dirty="0" smtClean="0">
                <a:solidFill>
                  <a:srgbClr val="0070C0"/>
                </a:solidFill>
              </a:rPr>
              <a:t>Clearing electrode attracts the electrons by electrostatic field.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ja-JP" sz="2100" dirty="0" smtClean="0">
                <a:solidFill>
                  <a:srgbClr val="00B050"/>
                </a:solidFill>
              </a:rPr>
              <a:t>Very thin electrode was developed. (0.1 mm tungsten on 0.2 mm Al</a:t>
            </a:r>
            <a:r>
              <a:rPr lang="en-US" altLang="ja-JP" sz="2100" baseline="-25000" dirty="0" smtClean="0">
                <a:solidFill>
                  <a:srgbClr val="00B050"/>
                </a:solidFill>
              </a:rPr>
              <a:t>2</a:t>
            </a:r>
            <a:r>
              <a:rPr lang="en-US" altLang="ja-JP" sz="2100" dirty="0" smtClean="0">
                <a:solidFill>
                  <a:srgbClr val="00B050"/>
                </a:solidFill>
              </a:rPr>
              <a:t>O</a:t>
            </a:r>
            <a:r>
              <a:rPr lang="en-US" altLang="ja-JP" sz="2100" baseline="-25000" dirty="0" smtClean="0">
                <a:solidFill>
                  <a:srgbClr val="00B050"/>
                </a:solidFill>
              </a:rPr>
              <a:t>3</a:t>
            </a:r>
            <a:r>
              <a:rPr lang="en-US" altLang="ja-JP" sz="2100" dirty="0" smtClean="0">
                <a:solidFill>
                  <a:srgbClr val="00B050"/>
                </a:solidFill>
              </a:rPr>
              <a:t>)</a:t>
            </a:r>
            <a:endParaRPr lang="en-US" altLang="ja-JP" sz="1700" dirty="0" smtClean="0">
              <a:solidFill>
                <a:srgbClr val="00B050"/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en-US" altLang="ja-JP" sz="2100" dirty="0" smtClean="0">
                <a:solidFill>
                  <a:srgbClr val="00B050"/>
                </a:solidFill>
              </a:rPr>
              <a:t>It was tested in KEKB and </a:t>
            </a:r>
            <a:r>
              <a:rPr lang="en-US" altLang="ja-JP" sz="2100" dirty="0" err="1" smtClean="0">
                <a:solidFill>
                  <a:srgbClr val="00B050"/>
                </a:solidFill>
              </a:rPr>
              <a:t>CserTA</a:t>
            </a:r>
            <a:r>
              <a:rPr lang="en-US" altLang="ja-JP" sz="2100" dirty="0" smtClean="0">
                <a:solidFill>
                  <a:srgbClr val="00B050"/>
                </a:solidFill>
              </a:rPr>
              <a:t>.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ja-JP" sz="2100" dirty="0" smtClean="0">
                <a:solidFill>
                  <a:srgbClr val="00B050"/>
                </a:solidFill>
              </a:rPr>
              <a:t>It is expected to reduce the electron density around beam up </a:t>
            </a:r>
            <a:r>
              <a:rPr lang="en-US" altLang="ja-JP" sz="2100" dirty="0" smtClean="0">
                <a:solidFill>
                  <a:srgbClr val="FF0000"/>
                </a:solidFill>
              </a:rPr>
              <a:t>to </a:t>
            </a:r>
            <a:r>
              <a:rPr lang="en-US" altLang="ja-JP" sz="2100" dirty="0" smtClean="0">
                <a:solidFill>
                  <a:srgbClr val="FF0000"/>
                </a:solidFill>
                <a:sym typeface="Symbol"/>
              </a:rPr>
              <a:t></a:t>
            </a:r>
            <a:r>
              <a:rPr lang="en-US" altLang="ja-JP" sz="2100" dirty="0" smtClean="0">
                <a:solidFill>
                  <a:srgbClr val="FF0000"/>
                </a:solidFill>
              </a:rPr>
              <a:t>1/100</a:t>
            </a:r>
            <a:r>
              <a:rPr lang="en-US" altLang="ja-JP" sz="2100" dirty="0" smtClean="0">
                <a:solidFill>
                  <a:srgbClr val="00B050"/>
                </a:solidFill>
              </a:rPr>
              <a:t>.</a:t>
            </a:r>
          </a:p>
          <a:p>
            <a:pPr marL="457200" lvl="1" indent="0">
              <a:buNone/>
            </a:pPr>
            <a:endParaRPr lang="en-US" altLang="ja-JP" sz="2100" dirty="0" smtClean="0">
              <a:solidFill>
                <a:srgbClr val="00B050"/>
              </a:solidFill>
            </a:endParaRPr>
          </a:p>
          <a:p>
            <a:pPr lvl="1">
              <a:buFont typeface="Wingdings" pitchFamily="2" charset="2"/>
              <a:buChar char="Ø"/>
            </a:pPr>
            <a:endParaRPr lang="en-US" altLang="ja-JP" sz="2400" dirty="0" smtClean="0">
              <a:solidFill>
                <a:srgbClr val="0070C0"/>
              </a:solidFill>
            </a:endParaRPr>
          </a:p>
        </p:txBody>
      </p:sp>
      <p:pic>
        <p:nvPicPr>
          <p:cNvPr id="47" name="図 14" descr="ClearingElectrodeEffectWang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09" y="3976677"/>
            <a:ext cx="2036815" cy="183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図 15" descr="ClearingElectrodeEffectWang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465" y="3926671"/>
            <a:ext cx="1913537" cy="1932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テキスト ボックス 7"/>
          <p:cNvSpPr txBox="1">
            <a:spLocks noChangeArrowheads="1"/>
          </p:cNvSpPr>
          <p:nvPr/>
        </p:nvSpPr>
        <p:spPr bwMode="auto">
          <a:xfrm>
            <a:off x="3180373" y="3924738"/>
            <a:ext cx="2357437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ts val="1600"/>
              </a:lnSpc>
            </a:pPr>
            <a:r>
              <a:rPr lang="en-US" altLang="ja-JP" dirty="0">
                <a:cs typeface="Arial" charset="0"/>
              </a:rPr>
              <a:t>Electron  density</a:t>
            </a:r>
          </a:p>
        </p:txBody>
      </p:sp>
      <p:sp>
        <p:nvSpPr>
          <p:cNvPr id="50" name="テキスト ボックス 7"/>
          <p:cNvSpPr txBox="1">
            <a:spLocks noChangeArrowheads="1"/>
          </p:cNvSpPr>
          <p:nvPr/>
        </p:nvSpPr>
        <p:spPr bwMode="auto">
          <a:xfrm>
            <a:off x="1609319" y="5758429"/>
            <a:ext cx="16430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600" dirty="0">
                <a:cs typeface="Arial" charset="0"/>
              </a:rPr>
              <a:t>Electrode (+)</a:t>
            </a:r>
            <a:endParaRPr lang="ja-JP" altLang="en-US" sz="1600" dirty="0">
              <a:cs typeface="Arial" charset="0"/>
            </a:endParaRPr>
          </a:p>
        </p:txBody>
      </p:sp>
      <p:cxnSp>
        <p:nvCxnSpPr>
          <p:cNvPr id="51" name="直線矢印コネクタ 50"/>
          <p:cNvCxnSpPr/>
          <p:nvPr/>
        </p:nvCxnSpPr>
        <p:spPr>
          <a:xfrm flipH="1" flipV="1">
            <a:off x="2172261" y="5553979"/>
            <a:ext cx="105842" cy="305016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テキスト ボックス 7"/>
          <p:cNvSpPr txBox="1">
            <a:spLocks noChangeArrowheads="1"/>
          </p:cNvSpPr>
          <p:nvPr/>
        </p:nvSpPr>
        <p:spPr bwMode="auto">
          <a:xfrm>
            <a:off x="2929042" y="5819984"/>
            <a:ext cx="2483579" cy="2769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200">
                <a:cs typeface="Arial" charset="0"/>
              </a:rPr>
              <a:t>L. Wang et al, EPAC2006, p.1489</a:t>
            </a:r>
            <a:endParaRPr lang="ja-JP" altLang="en-US" sz="1200">
              <a:cs typeface="Arial" charset="0"/>
            </a:endParaRPr>
          </a:p>
        </p:txBody>
      </p:sp>
      <p:pic>
        <p:nvPicPr>
          <p:cNvPr id="53" name="図 31" descr="E-field_in_Antechamber_ed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74636" y="3923850"/>
            <a:ext cx="2996770" cy="217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テキスト ボックス 15"/>
          <p:cNvSpPr txBox="1">
            <a:spLocks noChangeArrowheads="1"/>
          </p:cNvSpPr>
          <p:nvPr/>
        </p:nvSpPr>
        <p:spPr bwMode="auto">
          <a:xfrm>
            <a:off x="5417268" y="5686917"/>
            <a:ext cx="10287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400" dirty="0">
                <a:solidFill>
                  <a:srgbClr val="FA0000"/>
                </a:solidFill>
                <a:latin typeface="Arial" charset="0"/>
                <a:cs typeface="Arial" charset="0"/>
              </a:rPr>
              <a:t>+500 V</a:t>
            </a:r>
          </a:p>
        </p:txBody>
      </p:sp>
      <p:sp>
        <p:nvSpPr>
          <p:cNvPr id="55" name="テキスト ボックス 15"/>
          <p:cNvSpPr txBox="1">
            <a:spLocks noChangeArrowheads="1"/>
          </p:cNvSpPr>
          <p:nvPr/>
        </p:nvSpPr>
        <p:spPr bwMode="auto">
          <a:xfrm>
            <a:off x="5509343" y="4643930"/>
            <a:ext cx="99536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400" dirty="0">
                <a:solidFill>
                  <a:srgbClr val="FA0000"/>
                </a:solidFill>
                <a:latin typeface="Arial" charset="0"/>
                <a:cs typeface="Arial" charset="0"/>
              </a:rPr>
              <a:t>+75 V</a:t>
            </a:r>
          </a:p>
        </p:txBody>
      </p:sp>
      <p:sp>
        <p:nvSpPr>
          <p:cNvPr id="57" name="テキスト ボックス 17"/>
          <p:cNvSpPr txBox="1">
            <a:spLocks noChangeArrowheads="1"/>
          </p:cNvSpPr>
          <p:nvPr/>
        </p:nvSpPr>
        <p:spPr bwMode="auto">
          <a:xfrm>
            <a:off x="5649611" y="3788835"/>
            <a:ext cx="5715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400">
                <a:solidFill>
                  <a:srgbClr val="FA0000"/>
                </a:solidFill>
                <a:latin typeface="Arial" charset="0"/>
                <a:cs typeface="Arial" charset="0"/>
              </a:rPr>
              <a:t>0 V</a:t>
            </a:r>
          </a:p>
        </p:txBody>
      </p:sp>
      <p:sp>
        <p:nvSpPr>
          <p:cNvPr id="58" name="テキスト ボックス 18"/>
          <p:cNvSpPr txBox="1">
            <a:spLocks noChangeArrowheads="1"/>
          </p:cNvSpPr>
          <p:nvPr/>
        </p:nvSpPr>
        <p:spPr bwMode="auto">
          <a:xfrm>
            <a:off x="5604606" y="4958965"/>
            <a:ext cx="7969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lang="en-US" altLang="ja-JP" sz="1400" dirty="0">
                <a:solidFill>
                  <a:srgbClr val="006600"/>
                </a:solidFill>
                <a:latin typeface="Arial" charset="0"/>
                <a:cs typeface="Arial" charset="0"/>
              </a:rPr>
              <a:t>~3kV/m</a:t>
            </a:r>
          </a:p>
        </p:txBody>
      </p:sp>
      <p:sp>
        <p:nvSpPr>
          <p:cNvPr id="59" name="テキスト ボックス 15"/>
          <p:cNvSpPr txBox="1">
            <a:spLocks noChangeArrowheads="1"/>
          </p:cNvSpPr>
          <p:nvPr/>
        </p:nvSpPr>
        <p:spPr bwMode="auto">
          <a:xfrm>
            <a:off x="7539821" y="5093980"/>
            <a:ext cx="14732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 dirty="0">
                <a:latin typeface="Arial" charset="0"/>
              </a:rPr>
              <a:t>Antechamber</a:t>
            </a:r>
            <a:endParaRPr lang="ja-JP" altLang="en-US" sz="1600" dirty="0">
              <a:latin typeface="Arial" charset="0"/>
            </a:endParaRPr>
          </a:p>
        </p:txBody>
      </p:sp>
      <p:sp>
        <p:nvSpPr>
          <p:cNvPr id="60" name="テキスト ボックス 15"/>
          <p:cNvSpPr txBox="1">
            <a:spLocks noChangeArrowheads="1"/>
          </p:cNvSpPr>
          <p:nvPr/>
        </p:nvSpPr>
        <p:spPr bwMode="auto">
          <a:xfrm>
            <a:off x="7154756" y="4149740"/>
            <a:ext cx="1600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 dirty="0">
                <a:latin typeface="Arial" charset="0"/>
              </a:rPr>
              <a:t>Beam channel</a:t>
            </a:r>
          </a:p>
          <a:p>
            <a:r>
              <a:rPr lang="en-US" altLang="ja-JP" sz="1600" dirty="0">
                <a:latin typeface="Arial" charset="0"/>
              </a:rPr>
              <a:t>       (</a:t>
            </a:r>
            <a:r>
              <a:rPr lang="en-US" altLang="ja-JP" sz="1600" dirty="0">
                <a:latin typeface="Symbol" pitchFamily="18" charset="2"/>
              </a:rPr>
              <a:t>f</a:t>
            </a:r>
            <a:r>
              <a:rPr lang="en-US" altLang="ja-JP" sz="1600" dirty="0">
                <a:latin typeface="Arial" charset="0"/>
              </a:rPr>
              <a:t> 90mm)</a:t>
            </a:r>
            <a:endParaRPr lang="ja-JP" altLang="en-US" sz="1600" dirty="0">
              <a:latin typeface="Arial" charset="0"/>
            </a:endParaRPr>
          </a:p>
        </p:txBody>
      </p:sp>
      <p:pic>
        <p:nvPicPr>
          <p:cNvPr id="61" name="図 6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t="6458" r="15938" b="10000"/>
          <a:stretch/>
        </p:blipFill>
        <p:spPr>
          <a:xfrm>
            <a:off x="6132701" y="1687597"/>
            <a:ext cx="2834086" cy="2177138"/>
          </a:xfrm>
          <a:prstGeom prst="rect">
            <a:avLst/>
          </a:prstGeom>
          <a:ln>
            <a:noFill/>
          </a:ln>
          <a:effectLst/>
        </p:spPr>
      </p:pic>
      <p:sp>
        <p:nvSpPr>
          <p:cNvPr id="62" name="テキスト ボックス 61"/>
          <p:cNvSpPr txBox="1"/>
          <p:nvPr/>
        </p:nvSpPr>
        <p:spPr>
          <a:xfrm>
            <a:off x="7356837" y="1344455"/>
            <a:ext cx="1784920" cy="26161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kumimoji="1" lang="en-US" altLang="ja-JP" sz="11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 courtesy of Y. Suetsugu</a:t>
            </a:r>
            <a:endParaRPr kumimoji="1" lang="ja-JP" altLang="en-US" sz="1100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0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正方形/長方形 37"/>
          <p:cNvSpPr/>
          <p:nvPr/>
        </p:nvSpPr>
        <p:spPr>
          <a:xfrm>
            <a:off x="0" y="6434514"/>
            <a:ext cx="9144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9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18" y="6455897"/>
            <a:ext cx="702056" cy="402103"/>
          </a:xfrm>
          <a:prstGeom prst="rect">
            <a:avLst/>
          </a:prstGeom>
          <a:noFill/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99592" y="6478724"/>
            <a:ext cx="2133600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2015/2/23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2663788" y="6464094"/>
            <a:ext cx="3816424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The 20th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03263" y="6486039"/>
            <a:ext cx="2133600" cy="365125"/>
          </a:xfrm>
        </p:spPr>
        <p:txBody>
          <a:bodyPr/>
          <a:lstStyle/>
          <a:p>
            <a:fld id="{31A2536D-92D0-4A14-99CE-6CBB0ED64566}" type="slidenum">
              <a:rPr kumimoji="1" lang="ja-JP" altLang="en-US" smtClean="0">
                <a:solidFill>
                  <a:srgbClr val="FFFF00"/>
                </a:solidFill>
              </a:rPr>
              <a:pPr/>
              <a:t>52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40" name="Picture 3" descr="C:\Users\shibata\works_hp3\14KEKB_Review\背景材料\title_background02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09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タイトル 1"/>
          <p:cNvSpPr txBox="1">
            <a:spLocks/>
          </p:cNvSpPr>
          <p:nvPr/>
        </p:nvSpPr>
        <p:spPr>
          <a:xfrm>
            <a:off x="162168" y="29122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b="1" dirty="0">
                <a:solidFill>
                  <a:srgbClr val="FFC000"/>
                </a:solidFill>
              </a:rPr>
              <a:t>Electron Cloud Mitigation 6 </a:t>
            </a:r>
            <a:br>
              <a:rPr lang="en-US" altLang="ja-JP" b="1" dirty="0">
                <a:solidFill>
                  <a:srgbClr val="FFC000"/>
                </a:solidFill>
              </a:rPr>
            </a:br>
            <a:r>
              <a:rPr lang="en-US" altLang="ja-JP" b="1" dirty="0">
                <a:solidFill>
                  <a:srgbClr val="FFC000"/>
                </a:solidFill>
              </a:rPr>
              <a:t>Evaluation on Groove and Electrode</a:t>
            </a:r>
            <a:r>
              <a:rPr lang="en-US" altLang="ja-JP" sz="2000" b="1" dirty="0">
                <a:solidFill>
                  <a:srgbClr val="FFC000"/>
                </a:solidFill>
              </a:rPr>
              <a:t> </a:t>
            </a:r>
            <a:endParaRPr lang="ja-JP" altLang="en-US" b="1" dirty="0">
              <a:solidFill>
                <a:srgbClr val="FFC000"/>
              </a:solidFill>
            </a:endParaRPr>
          </a:p>
        </p:txBody>
      </p:sp>
      <p:sp>
        <p:nvSpPr>
          <p:cNvPr id="42" name="コンテンツ プレースホルダ 9"/>
          <p:cNvSpPr>
            <a:spLocks noGrp="1"/>
          </p:cNvSpPr>
          <p:nvPr>
            <p:ph idx="1"/>
          </p:nvPr>
        </p:nvSpPr>
        <p:spPr>
          <a:xfrm>
            <a:off x="81709" y="1484784"/>
            <a:ext cx="8980581" cy="1182664"/>
          </a:xfrm>
        </p:spPr>
        <p:txBody>
          <a:bodyPr>
            <a:normAutofit fontScale="85000" lnSpcReduction="20000"/>
          </a:bodyPr>
          <a:lstStyle/>
          <a:p>
            <a:r>
              <a:rPr lang="en-US" altLang="ja-JP" sz="2800" dirty="0" smtClean="0">
                <a:solidFill>
                  <a:srgbClr val="0070C0"/>
                </a:solidFill>
              </a:rPr>
              <a:t>Effectiveness of the grooved surface and the clearing electrode was evaluated at KEKB LER</a:t>
            </a:r>
            <a:r>
              <a:rPr lang="en-US" altLang="ja-JP" sz="2800" dirty="0">
                <a:solidFill>
                  <a:srgbClr val="0070C0"/>
                </a:solidFill>
              </a:rPr>
              <a:t>.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ja-JP" sz="2100" dirty="0" smtClean="0">
                <a:solidFill>
                  <a:srgbClr val="00B050"/>
                </a:solidFill>
              </a:rPr>
              <a:t>Expected reduction efficiencies of electron cloud in SuperKEKB LER are ½ (groove) and 1/100 (electrode).</a:t>
            </a:r>
            <a:endParaRPr lang="en-US" altLang="ja-JP" sz="1700" dirty="0">
              <a:solidFill>
                <a:srgbClr val="00B050"/>
              </a:solidFill>
            </a:endParaRPr>
          </a:p>
          <a:p>
            <a:endParaRPr lang="en-US" altLang="ja-JP" sz="2800" dirty="0" smtClean="0">
              <a:solidFill>
                <a:srgbClr val="0070C0"/>
              </a:solidFill>
            </a:endParaRPr>
          </a:p>
          <a:p>
            <a:endParaRPr lang="en-US" altLang="ja-JP" sz="2800" dirty="0" smtClean="0">
              <a:solidFill>
                <a:srgbClr val="0070C0"/>
              </a:solidFill>
            </a:endParaRPr>
          </a:p>
        </p:txBody>
      </p:sp>
      <p:pic>
        <p:nvPicPr>
          <p:cNvPr id="43" name="図 37" descr="Clele_Groove_Summary_13 (20091224)_4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5110" y="2667448"/>
            <a:ext cx="5775920" cy="3675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4" name="直線矢印コネクタ 43"/>
          <p:cNvCxnSpPr/>
          <p:nvPr/>
        </p:nvCxnSpPr>
        <p:spPr>
          <a:xfrm flipH="1">
            <a:off x="5076059" y="3692124"/>
            <a:ext cx="229110" cy="12588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右中かっこ 55"/>
          <p:cNvSpPr/>
          <p:nvPr/>
        </p:nvSpPr>
        <p:spPr>
          <a:xfrm>
            <a:off x="5793018" y="4016904"/>
            <a:ext cx="216024" cy="976397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3" name="直線矢印コネクタ 62"/>
          <p:cNvCxnSpPr/>
          <p:nvPr/>
        </p:nvCxnSpPr>
        <p:spPr>
          <a:xfrm flipH="1">
            <a:off x="5224282" y="5468689"/>
            <a:ext cx="1015565" cy="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グループ化 63"/>
          <p:cNvGrpSpPr/>
          <p:nvPr/>
        </p:nvGrpSpPr>
        <p:grpSpPr>
          <a:xfrm>
            <a:off x="5800725" y="2785820"/>
            <a:ext cx="3343275" cy="996756"/>
            <a:chOff x="5796136" y="5240556"/>
            <a:chExt cx="3343275" cy="996756"/>
          </a:xfrm>
        </p:grpSpPr>
        <p:sp>
          <p:nvSpPr>
            <p:cNvPr id="65" name="テキスト ボックス 20"/>
            <p:cNvSpPr txBox="1">
              <a:spLocks noChangeArrowheads="1"/>
            </p:cNvSpPr>
            <p:nvPr/>
          </p:nvSpPr>
          <p:spPr bwMode="auto">
            <a:xfrm>
              <a:off x="5796136" y="5319931"/>
              <a:ext cx="1154112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lvl="1" eaLnBrk="1" hangingPunct="1"/>
              <a:r>
                <a:rPr lang="en-US" altLang="ja-JP" sz="1400" b="1">
                  <a:solidFill>
                    <a:srgbClr val="006600"/>
                  </a:solidFill>
                  <a:cs typeface="Arial" charset="0"/>
                </a:rPr>
                <a:t>TiN-coated </a:t>
              </a:r>
            </a:p>
            <a:p>
              <a:pPr marL="0" lvl="1" eaLnBrk="1" hangingPunct="1"/>
              <a:r>
                <a:rPr lang="en-US" altLang="ja-JP" sz="1400" b="1">
                  <a:solidFill>
                    <a:srgbClr val="006600"/>
                  </a:solidFill>
                  <a:cs typeface="Arial" charset="0"/>
                </a:rPr>
                <a:t>flat surface</a:t>
              </a:r>
            </a:p>
          </p:txBody>
        </p:sp>
        <p:sp>
          <p:nvSpPr>
            <p:cNvPr id="66" name="テキスト ボックス 22"/>
            <p:cNvSpPr txBox="1">
              <a:spLocks noChangeArrowheads="1"/>
            </p:cNvSpPr>
            <p:nvPr/>
          </p:nvSpPr>
          <p:spPr bwMode="auto">
            <a:xfrm>
              <a:off x="7066136" y="5240556"/>
              <a:ext cx="920750" cy="739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lvl="1" eaLnBrk="1" hangingPunct="1"/>
              <a:r>
                <a:rPr lang="en-US" altLang="ja-JP" sz="1400" b="1">
                  <a:solidFill>
                    <a:srgbClr val="006600"/>
                  </a:solidFill>
                  <a:cs typeface="Arial" charset="0"/>
                </a:rPr>
                <a:t>Grooved</a:t>
              </a:r>
            </a:p>
            <a:p>
              <a:pPr marL="0" lvl="1" eaLnBrk="1" hangingPunct="1"/>
              <a:r>
                <a:rPr lang="en-US" altLang="ja-JP" sz="1400" b="1">
                  <a:solidFill>
                    <a:srgbClr val="006600"/>
                  </a:solidFill>
                  <a:cs typeface="Arial" charset="0"/>
                </a:rPr>
                <a:t>surface</a:t>
              </a:r>
            </a:p>
            <a:p>
              <a:pPr marL="0" lvl="1" eaLnBrk="1" hangingPunct="1"/>
              <a:r>
                <a:rPr lang="en-US" altLang="ja-JP" sz="1400" b="1">
                  <a:solidFill>
                    <a:srgbClr val="006600"/>
                  </a:solidFill>
                  <a:cs typeface="Arial" charset="0"/>
                </a:rPr>
                <a:t>(</a:t>
              </a:r>
              <a:r>
                <a:rPr lang="en-US" altLang="ja-JP" sz="1400" b="1">
                  <a:solidFill>
                    <a:srgbClr val="006600"/>
                  </a:solidFill>
                  <a:latin typeface="Symbol" pitchFamily="18" charset="2"/>
                  <a:cs typeface="Arial" charset="0"/>
                </a:rPr>
                <a:t>b</a:t>
              </a:r>
              <a:r>
                <a:rPr lang="en-US" altLang="ja-JP" sz="1400" b="1">
                  <a:solidFill>
                    <a:srgbClr val="006600"/>
                  </a:solidFill>
                  <a:cs typeface="Arial" charset="0"/>
                </a:rPr>
                <a:t>~20</a:t>
              </a:r>
              <a:r>
                <a:rPr lang="en-US" altLang="ja-JP" sz="1400" b="1">
                  <a:solidFill>
                    <a:srgbClr val="006600"/>
                  </a:solidFill>
                  <a:cs typeface="Arial" charset="0"/>
                  <a:sym typeface="Symbol" pitchFamily="18" charset="2"/>
                </a:rPr>
                <a:t></a:t>
              </a:r>
              <a:r>
                <a:rPr lang="en-US" altLang="ja-JP" sz="1400" b="1">
                  <a:solidFill>
                    <a:srgbClr val="006600"/>
                  </a:solidFill>
                  <a:cs typeface="Arial" charset="0"/>
                </a:rPr>
                <a:t>)</a:t>
              </a:r>
            </a:p>
          </p:txBody>
        </p:sp>
        <p:sp>
          <p:nvSpPr>
            <p:cNvPr id="67" name="テキスト ボックス 23"/>
            <p:cNvSpPr txBox="1">
              <a:spLocks noChangeArrowheads="1"/>
            </p:cNvSpPr>
            <p:nvPr/>
          </p:nvSpPr>
          <p:spPr bwMode="auto">
            <a:xfrm>
              <a:off x="8159923" y="5332631"/>
              <a:ext cx="979488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lvl="1" eaLnBrk="1" hangingPunct="1"/>
              <a:r>
                <a:rPr lang="en-US" altLang="ja-JP" sz="1400" b="1">
                  <a:solidFill>
                    <a:srgbClr val="006600"/>
                  </a:solidFill>
                  <a:cs typeface="Arial" charset="0"/>
                </a:rPr>
                <a:t>Clearing </a:t>
              </a:r>
            </a:p>
            <a:p>
              <a:pPr marL="0" lvl="1" eaLnBrk="1" hangingPunct="1"/>
              <a:r>
                <a:rPr lang="en-US" altLang="ja-JP" sz="1400" b="1">
                  <a:solidFill>
                    <a:srgbClr val="006600"/>
                  </a:solidFill>
                  <a:cs typeface="Arial" charset="0"/>
                </a:rPr>
                <a:t>electrode</a:t>
              </a:r>
            </a:p>
          </p:txBody>
        </p:sp>
        <p:sp>
          <p:nvSpPr>
            <p:cNvPr id="68" name="テキスト ボックス 24"/>
            <p:cNvSpPr txBox="1">
              <a:spLocks noChangeArrowheads="1"/>
            </p:cNvSpPr>
            <p:nvPr/>
          </p:nvSpPr>
          <p:spPr bwMode="auto">
            <a:xfrm>
              <a:off x="6286673" y="5869012"/>
              <a:ext cx="1089025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lvl="1" eaLnBrk="1" hangingPunct="1"/>
              <a:r>
                <a:rPr lang="en-US" altLang="ja-JP" dirty="0">
                  <a:solidFill>
                    <a:srgbClr val="FF0000"/>
                  </a:solidFill>
                  <a:cs typeface="Arial" charset="0"/>
                </a:rPr>
                <a:t>1/6~1/10</a:t>
              </a:r>
            </a:p>
          </p:txBody>
        </p:sp>
        <p:sp>
          <p:nvSpPr>
            <p:cNvPr id="69" name="テキスト ボックス 25"/>
            <p:cNvSpPr txBox="1">
              <a:spLocks noChangeArrowheads="1"/>
            </p:cNvSpPr>
            <p:nvPr/>
          </p:nvSpPr>
          <p:spPr bwMode="auto">
            <a:xfrm>
              <a:off x="7643986" y="5859165"/>
              <a:ext cx="76835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lvl="1" eaLnBrk="1" hangingPunct="1"/>
              <a:r>
                <a:rPr lang="en-US" altLang="ja-JP">
                  <a:solidFill>
                    <a:srgbClr val="FF0000"/>
                  </a:solidFill>
                  <a:cs typeface="Arial" charset="0"/>
                </a:rPr>
                <a:t>~1/10</a:t>
              </a:r>
            </a:p>
          </p:txBody>
        </p:sp>
        <p:sp>
          <p:nvSpPr>
            <p:cNvPr id="70" name="正方形/長方形 69"/>
            <p:cNvSpPr/>
            <p:nvPr/>
          </p:nvSpPr>
          <p:spPr>
            <a:xfrm>
              <a:off x="5804073" y="5240556"/>
              <a:ext cx="3295650" cy="98849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grpSp>
          <p:nvGrpSpPr>
            <p:cNvPr id="71" name="グループ化 27"/>
            <p:cNvGrpSpPr>
              <a:grpSpLocks/>
            </p:cNvGrpSpPr>
            <p:nvPr/>
          </p:nvGrpSpPr>
          <p:grpSpPr bwMode="auto">
            <a:xfrm>
              <a:off x="6891511" y="5440581"/>
              <a:ext cx="192087" cy="287338"/>
              <a:chOff x="8190617" y="694661"/>
              <a:chExt cx="191383" cy="382772"/>
            </a:xfrm>
          </p:grpSpPr>
          <p:cxnSp>
            <p:nvCxnSpPr>
              <p:cNvPr id="77" name="直線コネクタ 76"/>
              <p:cNvCxnSpPr/>
              <p:nvPr/>
            </p:nvCxnSpPr>
            <p:spPr>
              <a:xfrm rot="16200000" flipH="1">
                <a:off x="8141845" y="746596"/>
                <a:ext cx="192444" cy="88574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直線コネクタ 77"/>
              <p:cNvCxnSpPr/>
              <p:nvPr/>
            </p:nvCxnSpPr>
            <p:spPr>
              <a:xfrm rot="5400000" flipH="1" flipV="1">
                <a:off x="8139473" y="936133"/>
                <a:ext cx="192444" cy="9015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直線コネクタ 78"/>
              <p:cNvCxnSpPr/>
              <p:nvPr/>
            </p:nvCxnSpPr>
            <p:spPr>
              <a:xfrm rot="16200000" flipH="1">
                <a:off x="8240700" y="745805"/>
                <a:ext cx="192444" cy="9015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直線コネクタ 79"/>
              <p:cNvCxnSpPr/>
              <p:nvPr/>
            </p:nvCxnSpPr>
            <p:spPr>
              <a:xfrm rot="5400000" flipH="1" flipV="1">
                <a:off x="8238327" y="936925"/>
                <a:ext cx="192444" cy="88574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2" name="グループ化 32"/>
            <p:cNvGrpSpPr>
              <a:grpSpLocks/>
            </p:cNvGrpSpPr>
            <p:nvPr/>
          </p:nvGrpSpPr>
          <p:grpSpPr bwMode="auto">
            <a:xfrm>
              <a:off x="7948786" y="5432644"/>
              <a:ext cx="190500" cy="288925"/>
              <a:chOff x="8190617" y="694661"/>
              <a:chExt cx="191383" cy="382772"/>
            </a:xfrm>
          </p:grpSpPr>
          <p:cxnSp>
            <p:nvCxnSpPr>
              <p:cNvPr id="73" name="直線コネクタ 72"/>
              <p:cNvCxnSpPr/>
              <p:nvPr/>
            </p:nvCxnSpPr>
            <p:spPr>
              <a:xfrm rot="16200000" flipH="1">
                <a:off x="8141718" y="746750"/>
                <a:ext cx="193489" cy="8931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直線コネクタ 73"/>
              <p:cNvCxnSpPr/>
              <p:nvPr/>
            </p:nvCxnSpPr>
            <p:spPr>
              <a:xfrm rot="5400000" flipH="1" flipV="1">
                <a:off x="8138528" y="936032"/>
                <a:ext cx="193489" cy="8931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直線コネクタ 74"/>
              <p:cNvCxnSpPr/>
              <p:nvPr/>
            </p:nvCxnSpPr>
            <p:spPr>
              <a:xfrm rot="16200000" flipH="1">
                <a:off x="8240599" y="746750"/>
                <a:ext cx="193489" cy="8931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直線コネクタ 75"/>
              <p:cNvCxnSpPr/>
              <p:nvPr/>
            </p:nvCxnSpPr>
            <p:spPr>
              <a:xfrm rot="5400000" flipH="1" flipV="1">
                <a:off x="8237410" y="936032"/>
                <a:ext cx="193489" cy="8931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1" name="テキスト ボックス 7"/>
          <p:cNvSpPr txBox="1">
            <a:spLocks noChangeArrowheads="1"/>
          </p:cNvSpPr>
          <p:nvPr/>
        </p:nvSpPr>
        <p:spPr bwMode="auto">
          <a:xfrm>
            <a:off x="5161256" y="3425558"/>
            <a:ext cx="620713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ts val="1600"/>
              </a:lnSpc>
            </a:pPr>
            <a:r>
              <a:rPr lang="en-US" altLang="ja-JP" dirty="0" err="1" smtClean="0">
                <a:cs typeface="Arial" charset="0"/>
              </a:rPr>
              <a:t>TiN</a:t>
            </a:r>
            <a:endParaRPr lang="en-US" altLang="ja-JP" dirty="0">
              <a:cs typeface="Arial" charset="0"/>
            </a:endParaRPr>
          </a:p>
        </p:txBody>
      </p:sp>
      <p:sp>
        <p:nvSpPr>
          <p:cNvPr id="82" name="テキスト ボックス 7"/>
          <p:cNvSpPr txBox="1">
            <a:spLocks noChangeArrowheads="1"/>
          </p:cNvSpPr>
          <p:nvPr/>
        </p:nvSpPr>
        <p:spPr bwMode="auto">
          <a:xfrm>
            <a:off x="6009042" y="4356343"/>
            <a:ext cx="998609" cy="29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ts val="1600"/>
              </a:lnSpc>
            </a:pPr>
            <a:r>
              <a:rPr lang="en-US" altLang="ja-JP" dirty="0" smtClean="0">
                <a:cs typeface="Arial" charset="0"/>
              </a:rPr>
              <a:t>Groove</a:t>
            </a:r>
            <a:endParaRPr lang="en-US" altLang="ja-JP" dirty="0">
              <a:cs typeface="Arial" charset="0"/>
            </a:endParaRPr>
          </a:p>
        </p:txBody>
      </p:sp>
      <p:sp>
        <p:nvSpPr>
          <p:cNvPr id="83" name="テキスト ボックス 7"/>
          <p:cNvSpPr txBox="1">
            <a:spLocks noChangeArrowheads="1"/>
          </p:cNvSpPr>
          <p:nvPr/>
        </p:nvSpPr>
        <p:spPr bwMode="auto">
          <a:xfrm>
            <a:off x="6239847" y="5319930"/>
            <a:ext cx="2040223" cy="29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ts val="1600"/>
              </a:lnSpc>
            </a:pPr>
            <a:r>
              <a:rPr lang="en-US" altLang="ja-JP" dirty="0" smtClean="0">
                <a:cs typeface="Arial" charset="0"/>
              </a:rPr>
              <a:t>Clearing electrode</a:t>
            </a:r>
            <a:endParaRPr lang="en-US" altLang="ja-JP" dirty="0">
              <a:cs typeface="Arial" charset="0"/>
            </a:endParaRPr>
          </a:p>
        </p:txBody>
      </p:sp>
      <p:sp>
        <p:nvSpPr>
          <p:cNvPr id="84" name="テキスト ボックス 83"/>
          <p:cNvSpPr txBox="1"/>
          <p:nvPr/>
        </p:nvSpPr>
        <p:spPr>
          <a:xfrm>
            <a:off x="5883424" y="5818475"/>
            <a:ext cx="1784920" cy="26161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kumimoji="1" lang="en-US" altLang="ja-JP" sz="11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 courtesy of Y. Suetsugu</a:t>
            </a:r>
            <a:endParaRPr kumimoji="1" lang="ja-JP" altLang="en-US" sz="1100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33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正方形/長方形 37"/>
          <p:cNvSpPr/>
          <p:nvPr/>
        </p:nvSpPr>
        <p:spPr>
          <a:xfrm>
            <a:off x="0" y="6434514"/>
            <a:ext cx="9144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9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18" y="6455897"/>
            <a:ext cx="702056" cy="402103"/>
          </a:xfrm>
          <a:prstGeom prst="rect">
            <a:avLst/>
          </a:prstGeom>
          <a:noFill/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99592" y="6478724"/>
            <a:ext cx="2133600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2015/2/23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2663788" y="6464094"/>
            <a:ext cx="3816424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The 20th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03263" y="6486039"/>
            <a:ext cx="2133600" cy="365125"/>
          </a:xfrm>
        </p:spPr>
        <p:txBody>
          <a:bodyPr/>
          <a:lstStyle/>
          <a:p>
            <a:fld id="{31A2536D-92D0-4A14-99CE-6CBB0ED64566}" type="slidenum">
              <a:rPr kumimoji="1" lang="ja-JP" altLang="en-US" smtClean="0">
                <a:solidFill>
                  <a:srgbClr val="FFFF00"/>
                </a:solidFill>
              </a:rPr>
              <a:pPr/>
              <a:t>53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40" name="Picture 3" descr="C:\Users\shibata\works_hp3\14KEKB_Review\背景材料\title_background02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09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タイトル 1"/>
          <p:cNvSpPr txBox="1">
            <a:spLocks/>
          </p:cNvSpPr>
          <p:nvPr/>
        </p:nvSpPr>
        <p:spPr>
          <a:xfrm>
            <a:off x="162168" y="29122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600" b="1" dirty="0" err="1">
                <a:solidFill>
                  <a:srgbClr val="FFC000"/>
                </a:solidFill>
              </a:rPr>
              <a:t>TiN</a:t>
            </a:r>
            <a:r>
              <a:rPr lang="en-US" altLang="ja-JP" sz="3600" b="1" dirty="0">
                <a:solidFill>
                  <a:srgbClr val="FFC000"/>
                </a:solidFill>
              </a:rPr>
              <a:t> coating 1 : Coating method </a:t>
            </a:r>
            <a:endParaRPr lang="ja-JP" altLang="en-US" sz="3600" b="1" dirty="0">
              <a:solidFill>
                <a:srgbClr val="FFC000"/>
              </a:solidFill>
            </a:endParaRPr>
          </a:p>
        </p:txBody>
      </p:sp>
      <p:sp>
        <p:nvSpPr>
          <p:cNvPr id="36" name="コンテンツ プレースホルダ 43"/>
          <p:cNvSpPr>
            <a:spLocks noGrp="1"/>
          </p:cNvSpPr>
          <p:nvPr>
            <p:ph idx="1"/>
          </p:nvPr>
        </p:nvSpPr>
        <p:spPr>
          <a:xfrm>
            <a:off x="35497" y="1595363"/>
            <a:ext cx="6144130" cy="4713959"/>
          </a:xfrm>
        </p:spPr>
        <p:txBody>
          <a:bodyPr>
            <a:normAutofit fontScale="85000" lnSpcReduction="20000"/>
          </a:bodyPr>
          <a:lstStyle/>
          <a:p>
            <a:r>
              <a:rPr lang="en-US" altLang="ja-JP" sz="2400" dirty="0" smtClean="0">
                <a:solidFill>
                  <a:srgbClr val="002060"/>
                </a:solidFill>
              </a:rPr>
              <a:t>For SuperKEKB LER, it is an important issue to mitigate the electron cloud instability</a:t>
            </a:r>
            <a:r>
              <a:rPr lang="en-US" altLang="ja-JP" sz="2400" dirty="0" smtClean="0"/>
              <a:t>.</a:t>
            </a:r>
          </a:p>
          <a:p>
            <a:pPr lvl="1"/>
            <a:r>
              <a:rPr lang="en-US" altLang="ja-JP" sz="2000" dirty="0" smtClean="0"/>
              <a:t>In order to reduce the electron cloud, inner surfaces of almost all LER beam pipes are coated with TiN (except beam pipes with clearing electrodes).</a:t>
            </a:r>
          </a:p>
          <a:p>
            <a:pPr lvl="1"/>
            <a:r>
              <a:rPr lang="en-US" altLang="ja-JP" sz="2000" dirty="0" err="1" smtClean="0"/>
              <a:t>TiN</a:t>
            </a:r>
            <a:r>
              <a:rPr lang="en-US" altLang="ja-JP" sz="2000" dirty="0" smtClean="0"/>
              <a:t> </a:t>
            </a:r>
            <a:r>
              <a:rPr lang="en-US" altLang="ja-JP" sz="2000" dirty="0"/>
              <a:t>coating tests had been performed and the coating method was established.</a:t>
            </a:r>
            <a:endParaRPr lang="en-US" altLang="ja-JP" sz="2000" dirty="0" smtClean="0"/>
          </a:p>
          <a:p>
            <a:r>
              <a:rPr lang="en-US" altLang="ja-JP" sz="2400" dirty="0" err="1">
                <a:solidFill>
                  <a:srgbClr val="002060"/>
                </a:solidFill>
              </a:rPr>
              <a:t>TiN</a:t>
            </a:r>
            <a:r>
              <a:rPr lang="en-US" altLang="ja-JP" sz="2400" dirty="0">
                <a:solidFill>
                  <a:srgbClr val="002060"/>
                </a:solidFill>
              </a:rPr>
              <a:t> coating is done by a DC magnetron sputtering of Ti in </a:t>
            </a:r>
            <a:r>
              <a:rPr lang="en-US" altLang="ja-JP" sz="2400" dirty="0" err="1">
                <a:solidFill>
                  <a:srgbClr val="002060"/>
                </a:solidFill>
              </a:rPr>
              <a:t>Ar</a:t>
            </a:r>
            <a:r>
              <a:rPr lang="en-US" altLang="ja-JP" sz="2400" dirty="0">
                <a:solidFill>
                  <a:srgbClr val="002060"/>
                </a:solidFill>
              </a:rPr>
              <a:t> and N</a:t>
            </a:r>
            <a:r>
              <a:rPr lang="en-US" altLang="ja-JP" sz="2400" baseline="-25000" dirty="0">
                <a:solidFill>
                  <a:srgbClr val="002060"/>
                </a:solidFill>
              </a:rPr>
              <a:t>2</a:t>
            </a:r>
            <a:r>
              <a:rPr lang="en-US" altLang="ja-JP" sz="2400" dirty="0">
                <a:solidFill>
                  <a:srgbClr val="002060"/>
                </a:solidFill>
              </a:rPr>
              <a:t> atmospheres.</a:t>
            </a:r>
          </a:p>
          <a:p>
            <a:pPr lvl="1">
              <a:defRPr/>
            </a:pPr>
            <a:r>
              <a:rPr lang="en-US" altLang="ja-JP" sz="2000" dirty="0"/>
              <a:t>A Ti cathode rod (-400 V) </a:t>
            </a:r>
            <a:r>
              <a:rPr lang="en-US" altLang="ja-JP" sz="2000" dirty="0" smtClean="0"/>
              <a:t>is set on the center axis of beam pipe.</a:t>
            </a:r>
            <a:endParaRPr lang="en-US" altLang="ja-JP" sz="2000" dirty="0"/>
          </a:p>
          <a:p>
            <a:pPr lvl="1">
              <a:defRPr/>
            </a:pPr>
            <a:r>
              <a:rPr lang="en-US" altLang="ja-JP" sz="2000" dirty="0"/>
              <a:t>Gases </a:t>
            </a:r>
            <a:r>
              <a:rPr lang="en-US" altLang="ja-JP" sz="2000" dirty="0" smtClean="0"/>
              <a:t>are </a:t>
            </a:r>
            <a:r>
              <a:rPr lang="en-US" altLang="ja-JP" sz="2000" dirty="0"/>
              <a:t>supplied into the </a:t>
            </a:r>
            <a:r>
              <a:rPr lang="en-US" altLang="ja-JP" sz="2000" dirty="0" smtClean="0"/>
              <a:t>beam pipes uniformly </a:t>
            </a:r>
            <a:r>
              <a:rPr lang="en-US" altLang="ja-JP" sz="2000" dirty="0"/>
              <a:t>though the Ti rod.</a:t>
            </a:r>
          </a:p>
          <a:p>
            <a:pPr lvl="1">
              <a:defRPr/>
            </a:pPr>
            <a:r>
              <a:rPr lang="en-US" altLang="ja-JP" sz="2000" dirty="0"/>
              <a:t>Magnetic field (16 </a:t>
            </a:r>
            <a:r>
              <a:rPr lang="en-US" altLang="ja-JP" sz="2000" dirty="0" err="1"/>
              <a:t>mT</a:t>
            </a:r>
            <a:r>
              <a:rPr lang="en-US" altLang="ja-JP" sz="2000" dirty="0"/>
              <a:t>) i</a:t>
            </a:r>
            <a:r>
              <a:rPr lang="en-US" altLang="ja-JP" sz="2000" dirty="0" smtClean="0"/>
              <a:t>s </a:t>
            </a:r>
            <a:r>
              <a:rPr lang="en-US" altLang="ja-JP" sz="2000" dirty="0"/>
              <a:t>supplied by </a:t>
            </a:r>
            <a:r>
              <a:rPr lang="en-US" altLang="ja-JP" sz="2000" dirty="0" smtClean="0"/>
              <a:t>solenoid coils.</a:t>
            </a:r>
            <a:endParaRPr lang="en-US" altLang="ja-JP" sz="2000" dirty="0"/>
          </a:p>
          <a:p>
            <a:pPr lvl="1">
              <a:defRPr/>
            </a:pPr>
            <a:r>
              <a:rPr lang="en-US" altLang="ja-JP" sz="2000" dirty="0"/>
              <a:t>Preliminary experiments were performed at a test stand to decide the coating parameters</a:t>
            </a:r>
            <a:r>
              <a:rPr lang="en-US" altLang="ja-JP" sz="2000" dirty="0" smtClean="0"/>
              <a:t>.</a:t>
            </a:r>
          </a:p>
          <a:p>
            <a:pPr lvl="1">
              <a:defRPr/>
            </a:pPr>
            <a:r>
              <a:rPr lang="en-US" altLang="ja-JP" sz="2000" dirty="0" smtClean="0"/>
              <a:t>Thickness of </a:t>
            </a:r>
            <a:r>
              <a:rPr lang="en-US" altLang="ja-JP" sz="2000" dirty="0" err="1" smtClean="0"/>
              <a:t>TiN</a:t>
            </a:r>
            <a:r>
              <a:rPr lang="en-US" altLang="ja-JP" sz="2000" dirty="0" smtClean="0"/>
              <a:t> coating : 200 nm (at least)</a:t>
            </a:r>
            <a:endParaRPr lang="en-US" altLang="ja-JP" sz="2000" dirty="0"/>
          </a:p>
          <a:p>
            <a:pPr lvl="1">
              <a:defRPr/>
            </a:pPr>
            <a:r>
              <a:rPr lang="en-US" altLang="ja-JP" sz="2000" dirty="0"/>
              <a:t>Straight beam pipes are coated by vertical type and bent pipes are coated by </a:t>
            </a:r>
            <a:r>
              <a:rPr lang="en-US" altLang="ja-JP" sz="2000" dirty="0" smtClean="0"/>
              <a:t>horizontal </a:t>
            </a:r>
            <a:r>
              <a:rPr lang="en-US" altLang="ja-JP" sz="2000" dirty="0"/>
              <a:t>type. </a:t>
            </a:r>
            <a:endParaRPr lang="en-US" altLang="ja-JP" sz="2000" dirty="0" smtClean="0"/>
          </a:p>
        </p:txBody>
      </p:sp>
      <p:sp>
        <p:nvSpPr>
          <p:cNvPr id="37" name="正方形/長方形 36"/>
          <p:cNvSpPr/>
          <p:nvPr/>
        </p:nvSpPr>
        <p:spPr>
          <a:xfrm>
            <a:off x="7543203" y="5676430"/>
            <a:ext cx="1008112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solidFill>
                  <a:srgbClr val="0070C0"/>
                </a:solidFill>
              </a:rPr>
              <a:t>Test stand</a:t>
            </a:r>
            <a:endParaRPr lang="en-US" altLang="ja-JP" sz="1400" dirty="0">
              <a:solidFill>
                <a:srgbClr val="0070C0"/>
              </a:solidFill>
            </a:endParaRPr>
          </a:p>
        </p:txBody>
      </p:sp>
      <p:sp>
        <p:nvSpPr>
          <p:cNvPr id="45" name="角丸四角形 44"/>
          <p:cNvSpPr>
            <a:spLocks noChangeAspect="1"/>
          </p:cNvSpPr>
          <p:nvPr/>
        </p:nvSpPr>
        <p:spPr>
          <a:xfrm>
            <a:off x="6156667" y="1628800"/>
            <a:ext cx="2979040" cy="4464496"/>
          </a:xfrm>
          <a:prstGeom prst="roundRect">
            <a:avLst>
              <a:gd name="adj" fmla="val 6145"/>
            </a:avLst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100"/>
          </a:p>
        </p:txBody>
      </p:sp>
      <p:sp>
        <p:nvSpPr>
          <p:cNvPr id="46" name="Text Box 120"/>
          <p:cNvSpPr txBox="1">
            <a:spLocks noChangeArrowheads="1"/>
          </p:cNvSpPr>
          <p:nvPr/>
        </p:nvSpPr>
        <p:spPr bwMode="auto">
          <a:xfrm>
            <a:off x="7338142" y="5785231"/>
            <a:ext cx="172574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900">
                <a:latin typeface="Times New Roman" pitchFamily="18" charset="0"/>
                <a:cs typeface="Times New Roman" pitchFamily="18" charset="0"/>
              </a:rPr>
              <a:t>Mass Spectrometer</a:t>
            </a:r>
          </a:p>
        </p:txBody>
      </p:sp>
      <p:sp>
        <p:nvSpPr>
          <p:cNvPr id="47" name="Text Box 63"/>
          <p:cNvSpPr txBox="1">
            <a:spLocks noChangeArrowheads="1"/>
          </p:cNvSpPr>
          <p:nvPr/>
        </p:nvSpPr>
        <p:spPr bwMode="auto">
          <a:xfrm>
            <a:off x="8217890" y="1772816"/>
            <a:ext cx="890614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9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Ar</a:t>
            </a:r>
            <a:r>
              <a:rPr lang="en-US" altLang="ja-JP" sz="9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gas (2.0 Pa)</a:t>
            </a:r>
          </a:p>
        </p:txBody>
      </p:sp>
      <p:sp>
        <p:nvSpPr>
          <p:cNvPr id="48" name="Rectangle 6"/>
          <p:cNvSpPr>
            <a:spLocks noChangeArrowheads="1"/>
          </p:cNvSpPr>
          <p:nvPr/>
        </p:nvSpPr>
        <p:spPr bwMode="auto">
          <a:xfrm>
            <a:off x="7334561" y="2330151"/>
            <a:ext cx="405130" cy="3049437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90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9" name="Rectangle 7"/>
          <p:cNvSpPr>
            <a:spLocks noChangeArrowheads="1"/>
          </p:cNvSpPr>
          <p:nvPr/>
        </p:nvSpPr>
        <p:spPr bwMode="auto">
          <a:xfrm>
            <a:off x="7508552" y="2497790"/>
            <a:ext cx="64565" cy="244337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90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0" name="Rectangle 8" descr="横線"/>
          <p:cNvSpPr>
            <a:spLocks noChangeArrowheads="1"/>
          </p:cNvSpPr>
          <p:nvPr/>
        </p:nvSpPr>
        <p:spPr bwMode="auto">
          <a:xfrm>
            <a:off x="7099555" y="2708920"/>
            <a:ext cx="865784" cy="324572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sz="9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Rectangle 9" descr="横線"/>
          <p:cNvSpPr>
            <a:spLocks noChangeArrowheads="1"/>
          </p:cNvSpPr>
          <p:nvPr/>
        </p:nvSpPr>
        <p:spPr bwMode="auto">
          <a:xfrm>
            <a:off x="7097595" y="3169760"/>
            <a:ext cx="869704" cy="320726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sz="9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Rectangle 12"/>
          <p:cNvSpPr>
            <a:spLocks noChangeArrowheads="1"/>
          </p:cNvSpPr>
          <p:nvPr/>
        </p:nvSpPr>
        <p:spPr bwMode="auto">
          <a:xfrm>
            <a:off x="7276142" y="2278080"/>
            <a:ext cx="521971" cy="508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90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3" name="Rectangle 13"/>
          <p:cNvSpPr>
            <a:spLocks noChangeArrowheads="1"/>
          </p:cNvSpPr>
          <p:nvPr/>
        </p:nvSpPr>
        <p:spPr bwMode="auto">
          <a:xfrm>
            <a:off x="7276142" y="2231090"/>
            <a:ext cx="521971" cy="4699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90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4" name="Rectangle 14"/>
          <p:cNvSpPr>
            <a:spLocks noChangeArrowheads="1"/>
          </p:cNvSpPr>
          <p:nvPr/>
        </p:nvSpPr>
        <p:spPr bwMode="auto">
          <a:xfrm>
            <a:off x="7450131" y="2181560"/>
            <a:ext cx="173990" cy="4953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90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5" name="Rectangle 15"/>
          <p:cNvSpPr>
            <a:spLocks noChangeArrowheads="1"/>
          </p:cNvSpPr>
          <p:nvPr/>
        </p:nvSpPr>
        <p:spPr bwMode="auto">
          <a:xfrm>
            <a:off x="7508551" y="2082500"/>
            <a:ext cx="58420" cy="9779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90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7" name="Line 25"/>
          <p:cNvSpPr>
            <a:spLocks noChangeShapeType="1"/>
          </p:cNvSpPr>
          <p:nvPr/>
        </p:nvSpPr>
        <p:spPr bwMode="auto">
          <a:xfrm>
            <a:off x="7508031" y="1884515"/>
            <a:ext cx="0" cy="148278"/>
          </a:xfrm>
          <a:prstGeom prst="line">
            <a:avLst/>
          </a:prstGeom>
          <a:noFill/>
          <a:ln w="28575">
            <a:solidFill>
              <a:srgbClr val="00B05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58" name="Line 26"/>
          <p:cNvSpPr>
            <a:spLocks noChangeShapeType="1"/>
          </p:cNvSpPr>
          <p:nvPr/>
        </p:nvSpPr>
        <p:spPr bwMode="auto">
          <a:xfrm>
            <a:off x="7566839" y="1933506"/>
            <a:ext cx="0" cy="99288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59" name="Line 27"/>
          <p:cNvSpPr>
            <a:spLocks noChangeShapeType="1"/>
          </p:cNvSpPr>
          <p:nvPr/>
        </p:nvSpPr>
        <p:spPr bwMode="auto">
          <a:xfrm>
            <a:off x="7508032" y="1884515"/>
            <a:ext cx="753395" cy="0"/>
          </a:xfrm>
          <a:prstGeom prst="line">
            <a:avLst/>
          </a:prstGeom>
          <a:noFill/>
          <a:ln w="28575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60" name="Line 28"/>
          <p:cNvSpPr>
            <a:spLocks noChangeShapeType="1"/>
          </p:cNvSpPr>
          <p:nvPr/>
        </p:nvSpPr>
        <p:spPr bwMode="auto">
          <a:xfrm>
            <a:off x="7566840" y="1933506"/>
            <a:ext cx="694587" cy="0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61" name="Line 29"/>
          <p:cNvSpPr>
            <a:spLocks noChangeShapeType="1"/>
          </p:cNvSpPr>
          <p:nvPr/>
        </p:nvSpPr>
        <p:spPr bwMode="auto">
          <a:xfrm>
            <a:off x="6291360" y="2082438"/>
            <a:ext cx="121797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62" name="Line 30"/>
          <p:cNvSpPr>
            <a:spLocks noChangeShapeType="1"/>
          </p:cNvSpPr>
          <p:nvPr/>
        </p:nvSpPr>
        <p:spPr bwMode="auto">
          <a:xfrm flipH="1">
            <a:off x="6290054" y="2082438"/>
            <a:ext cx="1307" cy="14566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85" name="Line 31"/>
          <p:cNvSpPr>
            <a:spLocks noChangeShapeType="1"/>
          </p:cNvSpPr>
          <p:nvPr/>
        </p:nvSpPr>
        <p:spPr bwMode="auto">
          <a:xfrm>
            <a:off x="6232553" y="2227450"/>
            <a:ext cx="11630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86" name="Line 32"/>
          <p:cNvSpPr>
            <a:spLocks noChangeShapeType="1"/>
          </p:cNvSpPr>
          <p:nvPr/>
        </p:nvSpPr>
        <p:spPr bwMode="auto">
          <a:xfrm>
            <a:off x="6175052" y="2277094"/>
            <a:ext cx="23131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87" name="Line 38"/>
          <p:cNvSpPr>
            <a:spLocks noChangeShapeType="1"/>
          </p:cNvSpPr>
          <p:nvPr/>
        </p:nvSpPr>
        <p:spPr bwMode="auto">
          <a:xfrm>
            <a:off x="6350168" y="5157192"/>
            <a:ext cx="0" cy="24495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88" name="Line 43"/>
          <p:cNvSpPr>
            <a:spLocks noChangeShapeType="1"/>
          </p:cNvSpPr>
          <p:nvPr/>
        </p:nvSpPr>
        <p:spPr bwMode="auto">
          <a:xfrm>
            <a:off x="6214985" y="3652411"/>
            <a:ext cx="11630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89" name="Line 44"/>
          <p:cNvSpPr>
            <a:spLocks noChangeShapeType="1"/>
          </p:cNvSpPr>
          <p:nvPr/>
        </p:nvSpPr>
        <p:spPr bwMode="auto">
          <a:xfrm>
            <a:off x="6156177" y="3602767"/>
            <a:ext cx="23131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90" name="Line 45"/>
          <p:cNvSpPr>
            <a:spLocks noChangeShapeType="1"/>
          </p:cNvSpPr>
          <p:nvPr/>
        </p:nvSpPr>
        <p:spPr bwMode="auto">
          <a:xfrm>
            <a:off x="6269872" y="2673593"/>
            <a:ext cx="77423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91" name="Line 46"/>
          <p:cNvSpPr>
            <a:spLocks noChangeShapeType="1"/>
          </p:cNvSpPr>
          <p:nvPr/>
        </p:nvSpPr>
        <p:spPr bwMode="auto">
          <a:xfrm>
            <a:off x="6267259" y="2673594"/>
            <a:ext cx="5227" cy="92917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92" name="Line 47"/>
          <p:cNvSpPr>
            <a:spLocks noChangeShapeType="1"/>
          </p:cNvSpPr>
          <p:nvPr/>
        </p:nvSpPr>
        <p:spPr bwMode="auto">
          <a:xfrm>
            <a:off x="7044102" y="2673595"/>
            <a:ext cx="0" cy="4899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93" name="Line 48"/>
          <p:cNvSpPr>
            <a:spLocks noChangeShapeType="1"/>
          </p:cNvSpPr>
          <p:nvPr/>
        </p:nvSpPr>
        <p:spPr bwMode="auto">
          <a:xfrm>
            <a:off x="6272485" y="3652413"/>
            <a:ext cx="5228" cy="121674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94" name="Line 49"/>
          <p:cNvSpPr>
            <a:spLocks noChangeShapeType="1"/>
          </p:cNvSpPr>
          <p:nvPr/>
        </p:nvSpPr>
        <p:spPr bwMode="auto">
          <a:xfrm>
            <a:off x="6280461" y="4869160"/>
            <a:ext cx="76364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95" name="Line 50"/>
          <p:cNvSpPr>
            <a:spLocks noChangeShapeType="1"/>
          </p:cNvSpPr>
          <p:nvPr/>
        </p:nvSpPr>
        <p:spPr bwMode="auto">
          <a:xfrm>
            <a:off x="7044102" y="2722584"/>
            <a:ext cx="5880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96" name="Line 51"/>
          <p:cNvSpPr>
            <a:spLocks noChangeShapeType="1"/>
          </p:cNvSpPr>
          <p:nvPr/>
        </p:nvSpPr>
        <p:spPr bwMode="auto">
          <a:xfrm>
            <a:off x="7044102" y="2996952"/>
            <a:ext cx="5880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97" name="Line 52"/>
          <p:cNvSpPr>
            <a:spLocks noChangeShapeType="1"/>
          </p:cNvSpPr>
          <p:nvPr/>
        </p:nvSpPr>
        <p:spPr bwMode="auto">
          <a:xfrm>
            <a:off x="7044102" y="2996953"/>
            <a:ext cx="1307" cy="21602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98" name="Line 53"/>
          <p:cNvSpPr>
            <a:spLocks noChangeShapeType="1"/>
          </p:cNvSpPr>
          <p:nvPr/>
        </p:nvSpPr>
        <p:spPr bwMode="auto">
          <a:xfrm>
            <a:off x="7044102" y="3212976"/>
            <a:ext cx="5880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99" name="Line 54"/>
          <p:cNvSpPr>
            <a:spLocks noChangeShapeType="1"/>
          </p:cNvSpPr>
          <p:nvPr/>
        </p:nvSpPr>
        <p:spPr bwMode="auto">
          <a:xfrm>
            <a:off x="7047171" y="3465822"/>
            <a:ext cx="5238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100" name="Line 55"/>
          <p:cNvSpPr>
            <a:spLocks noChangeShapeType="1"/>
          </p:cNvSpPr>
          <p:nvPr/>
        </p:nvSpPr>
        <p:spPr bwMode="auto">
          <a:xfrm flipH="1">
            <a:off x="7045409" y="3465822"/>
            <a:ext cx="1761" cy="17920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101" name="Line 56"/>
          <p:cNvSpPr>
            <a:spLocks noChangeShapeType="1"/>
          </p:cNvSpPr>
          <p:nvPr/>
        </p:nvSpPr>
        <p:spPr bwMode="auto">
          <a:xfrm>
            <a:off x="7044102" y="3645024"/>
            <a:ext cx="5880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102" name="Line 60"/>
          <p:cNvSpPr>
            <a:spLocks noChangeShapeType="1"/>
          </p:cNvSpPr>
          <p:nvPr/>
        </p:nvSpPr>
        <p:spPr bwMode="auto">
          <a:xfrm>
            <a:off x="7044102" y="4797152"/>
            <a:ext cx="5880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103" name="Line 61"/>
          <p:cNvSpPr>
            <a:spLocks noChangeShapeType="1"/>
          </p:cNvSpPr>
          <p:nvPr/>
        </p:nvSpPr>
        <p:spPr bwMode="auto">
          <a:xfrm>
            <a:off x="7044102" y="4797152"/>
            <a:ext cx="1307" cy="7200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104" name="Text Box 62"/>
          <p:cNvSpPr txBox="1">
            <a:spLocks noChangeArrowheads="1"/>
          </p:cNvSpPr>
          <p:nvPr/>
        </p:nvSpPr>
        <p:spPr bwMode="auto">
          <a:xfrm>
            <a:off x="8028385" y="1902334"/>
            <a:ext cx="1079437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ja-JP" sz="9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ja-JP" sz="900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ja-JP" sz="9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gas (0.5 Pa) </a:t>
            </a:r>
          </a:p>
        </p:txBody>
      </p:sp>
      <p:sp>
        <p:nvSpPr>
          <p:cNvPr id="105" name="Text Box 66"/>
          <p:cNvSpPr txBox="1">
            <a:spLocks noChangeArrowheads="1"/>
          </p:cNvSpPr>
          <p:nvPr/>
        </p:nvSpPr>
        <p:spPr bwMode="auto">
          <a:xfrm>
            <a:off x="8191499" y="3928603"/>
            <a:ext cx="9442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900" dirty="0">
                <a:latin typeface="Times New Roman" pitchFamily="18" charset="0"/>
                <a:cs typeface="Times New Roman" pitchFamily="18" charset="0"/>
              </a:rPr>
              <a:t>Ti Cathode Rod (-400 V)</a:t>
            </a:r>
          </a:p>
        </p:txBody>
      </p:sp>
      <p:sp>
        <p:nvSpPr>
          <p:cNvPr id="106" name="Line 67"/>
          <p:cNvSpPr>
            <a:spLocks noChangeShapeType="1"/>
          </p:cNvSpPr>
          <p:nvPr/>
        </p:nvSpPr>
        <p:spPr bwMode="auto">
          <a:xfrm rot="16200000">
            <a:off x="7301925" y="5527540"/>
            <a:ext cx="29590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grpSp>
        <p:nvGrpSpPr>
          <p:cNvPr id="107" name="Group 68"/>
          <p:cNvGrpSpPr>
            <a:grpSpLocks/>
          </p:cNvGrpSpPr>
          <p:nvPr/>
        </p:nvGrpSpPr>
        <p:grpSpPr bwMode="auto">
          <a:xfrm>
            <a:off x="7393030" y="5446878"/>
            <a:ext cx="116309" cy="128683"/>
            <a:chOff x="527" y="3243"/>
            <a:chExt cx="91" cy="181"/>
          </a:xfrm>
        </p:grpSpPr>
        <p:sp>
          <p:nvSpPr>
            <p:cNvPr id="108" name="AutoShape 69"/>
            <p:cNvSpPr>
              <a:spLocks noChangeArrowheads="1"/>
            </p:cNvSpPr>
            <p:nvPr/>
          </p:nvSpPr>
          <p:spPr bwMode="auto">
            <a:xfrm>
              <a:off x="527" y="3334"/>
              <a:ext cx="91" cy="9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 sz="9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9" name="AutoShape 70"/>
            <p:cNvSpPr>
              <a:spLocks noChangeArrowheads="1"/>
            </p:cNvSpPr>
            <p:nvPr/>
          </p:nvSpPr>
          <p:spPr bwMode="auto">
            <a:xfrm rot="10800000">
              <a:off x="527" y="3243"/>
              <a:ext cx="91" cy="9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ja-JP" altLang="en-US" sz="9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10" name="Line 71"/>
          <p:cNvSpPr>
            <a:spLocks noChangeShapeType="1"/>
          </p:cNvSpPr>
          <p:nvPr/>
        </p:nvSpPr>
        <p:spPr bwMode="auto">
          <a:xfrm rot="16200000" flipH="1">
            <a:off x="7475735" y="5527540"/>
            <a:ext cx="29590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111" name="Line 72"/>
          <p:cNvSpPr>
            <a:spLocks noChangeShapeType="1"/>
          </p:cNvSpPr>
          <p:nvPr/>
        </p:nvSpPr>
        <p:spPr bwMode="auto">
          <a:xfrm rot="16200000">
            <a:off x="7421126" y="5473585"/>
            <a:ext cx="0" cy="40642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112" name="Rectangle 73"/>
          <p:cNvSpPr>
            <a:spLocks noChangeArrowheads="1"/>
          </p:cNvSpPr>
          <p:nvPr/>
        </p:nvSpPr>
        <p:spPr bwMode="auto">
          <a:xfrm>
            <a:off x="6986601" y="5563140"/>
            <a:ext cx="250261" cy="22862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sz="9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3" name="Line 81"/>
          <p:cNvSpPr>
            <a:spLocks noChangeShapeType="1"/>
          </p:cNvSpPr>
          <p:nvPr/>
        </p:nvSpPr>
        <p:spPr bwMode="auto">
          <a:xfrm flipH="1">
            <a:off x="6986602" y="5625848"/>
            <a:ext cx="57501" cy="50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114" name="Line 82"/>
          <p:cNvSpPr>
            <a:spLocks noChangeShapeType="1"/>
          </p:cNvSpPr>
          <p:nvPr/>
        </p:nvSpPr>
        <p:spPr bwMode="auto">
          <a:xfrm>
            <a:off x="6986602" y="5676798"/>
            <a:ext cx="57501" cy="48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115" name="Line 83"/>
          <p:cNvSpPr>
            <a:spLocks noChangeShapeType="1"/>
          </p:cNvSpPr>
          <p:nvPr/>
        </p:nvSpPr>
        <p:spPr bwMode="auto">
          <a:xfrm rot="16200000">
            <a:off x="6610883" y="5297816"/>
            <a:ext cx="0" cy="75535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grpSp>
        <p:nvGrpSpPr>
          <p:cNvPr id="116" name="Group 84"/>
          <p:cNvGrpSpPr>
            <a:grpSpLocks/>
          </p:cNvGrpSpPr>
          <p:nvPr/>
        </p:nvGrpSpPr>
        <p:grpSpPr bwMode="auto">
          <a:xfrm rot="5400000">
            <a:off x="6698785" y="5601328"/>
            <a:ext cx="99288" cy="154861"/>
            <a:chOff x="527" y="3243"/>
            <a:chExt cx="91" cy="181"/>
          </a:xfrm>
        </p:grpSpPr>
        <p:sp>
          <p:nvSpPr>
            <p:cNvPr id="117" name="AutoShape 85"/>
            <p:cNvSpPr>
              <a:spLocks noChangeArrowheads="1"/>
            </p:cNvSpPr>
            <p:nvPr/>
          </p:nvSpPr>
          <p:spPr bwMode="auto">
            <a:xfrm>
              <a:off x="527" y="3334"/>
              <a:ext cx="91" cy="9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ja-JP" altLang="en-US" sz="9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8" name="AutoShape 86"/>
            <p:cNvSpPr>
              <a:spLocks noChangeArrowheads="1"/>
            </p:cNvSpPr>
            <p:nvPr/>
          </p:nvSpPr>
          <p:spPr bwMode="auto">
            <a:xfrm rot="10800000">
              <a:off x="527" y="3243"/>
              <a:ext cx="91" cy="9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ja-JP" altLang="en-US" sz="9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19" name="Rectangle 87"/>
          <p:cNvSpPr>
            <a:spLocks noChangeArrowheads="1"/>
          </p:cNvSpPr>
          <p:nvPr/>
        </p:nvSpPr>
        <p:spPr bwMode="auto">
          <a:xfrm>
            <a:off x="6348861" y="5561182"/>
            <a:ext cx="247647" cy="22209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sz="9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0" name="Line 92"/>
          <p:cNvSpPr>
            <a:spLocks noChangeShapeType="1"/>
          </p:cNvSpPr>
          <p:nvPr/>
        </p:nvSpPr>
        <p:spPr bwMode="auto">
          <a:xfrm flipH="1">
            <a:off x="6348862" y="5625848"/>
            <a:ext cx="57501" cy="50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121" name="Line 93"/>
          <p:cNvSpPr>
            <a:spLocks noChangeShapeType="1"/>
          </p:cNvSpPr>
          <p:nvPr/>
        </p:nvSpPr>
        <p:spPr bwMode="auto">
          <a:xfrm>
            <a:off x="6348862" y="5676798"/>
            <a:ext cx="57501" cy="48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122" name="Text Box 94"/>
          <p:cNvSpPr txBox="1">
            <a:spLocks noChangeArrowheads="1"/>
          </p:cNvSpPr>
          <p:nvPr/>
        </p:nvSpPr>
        <p:spPr bwMode="auto">
          <a:xfrm>
            <a:off x="6596509" y="4825752"/>
            <a:ext cx="56142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ja-JP" sz="900" dirty="0">
                <a:latin typeface="Times New Roman" pitchFamily="18" charset="0"/>
                <a:cs typeface="Times New Roman" pitchFamily="18" charset="0"/>
              </a:rPr>
              <a:t>16 </a:t>
            </a:r>
            <a:r>
              <a:rPr lang="en-US" altLang="ja-JP" sz="900" dirty="0" err="1">
                <a:latin typeface="Times New Roman" pitchFamily="18" charset="0"/>
                <a:cs typeface="Times New Roman" pitchFamily="18" charset="0"/>
              </a:rPr>
              <a:t>mT</a:t>
            </a:r>
            <a:endParaRPr lang="en-US" altLang="ja-JP" sz="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" name="Line 95"/>
          <p:cNvSpPr>
            <a:spLocks noChangeShapeType="1"/>
          </p:cNvSpPr>
          <p:nvPr/>
        </p:nvSpPr>
        <p:spPr bwMode="auto">
          <a:xfrm>
            <a:off x="6348862" y="5157192"/>
            <a:ext cx="98536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124" name="Rectangle 97"/>
          <p:cNvSpPr>
            <a:spLocks noChangeArrowheads="1"/>
          </p:cNvSpPr>
          <p:nvPr/>
        </p:nvSpPr>
        <p:spPr bwMode="auto">
          <a:xfrm>
            <a:off x="7739997" y="1834871"/>
            <a:ext cx="290119" cy="146972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sz="9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5" name="Line 104"/>
          <p:cNvSpPr>
            <a:spLocks noChangeShapeType="1"/>
          </p:cNvSpPr>
          <p:nvPr/>
        </p:nvSpPr>
        <p:spPr bwMode="auto">
          <a:xfrm flipH="1" flipV="1">
            <a:off x="7883095" y="5078460"/>
            <a:ext cx="83638" cy="8687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126" name="Line 105"/>
          <p:cNvSpPr>
            <a:spLocks noChangeShapeType="1"/>
          </p:cNvSpPr>
          <p:nvPr/>
        </p:nvSpPr>
        <p:spPr bwMode="auto">
          <a:xfrm>
            <a:off x="7739997" y="5133981"/>
            <a:ext cx="10846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127" name="Line 106"/>
          <p:cNvSpPr>
            <a:spLocks noChangeShapeType="1"/>
          </p:cNvSpPr>
          <p:nvPr/>
        </p:nvSpPr>
        <p:spPr bwMode="auto">
          <a:xfrm>
            <a:off x="7624341" y="5676798"/>
            <a:ext cx="34696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128" name="Rectangle 110"/>
          <p:cNvSpPr>
            <a:spLocks noChangeArrowheads="1"/>
          </p:cNvSpPr>
          <p:nvPr/>
        </p:nvSpPr>
        <p:spPr bwMode="auto">
          <a:xfrm>
            <a:off x="7566839" y="5476916"/>
            <a:ext cx="115002" cy="4768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sz="9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9" name="Line 118"/>
          <p:cNvSpPr>
            <a:spLocks noChangeShapeType="1"/>
          </p:cNvSpPr>
          <p:nvPr/>
        </p:nvSpPr>
        <p:spPr bwMode="auto">
          <a:xfrm flipH="1">
            <a:off x="7739689" y="3212977"/>
            <a:ext cx="720742" cy="36953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130" name="Text Box 119"/>
          <p:cNvSpPr txBox="1">
            <a:spLocks noChangeArrowheads="1"/>
          </p:cNvSpPr>
          <p:nvPr/>
        </p:nvSpPr>
        <p:spPr bwMode="auto">
          <a:xfrm>
            <a:off x="7152952" y="2767068"/>
            <a:ext cx="86905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900" dirty="0">
                <a:latin typeface="Times New Roman" pitchFamily="18" charset="0"/>
                <a:cs typeface="Times New Roman" pitchFamily="18" charset="0"/>
              </a:rPr>
              <a:t>Solenoid Coil</a:t>
            </a:r>
          </a:p>
        </p:txBody>
      </p:sp>
      <p:sp>
        <p:nvSpPr>
          <p:cNvPr id="131" name="Rectangle 125"/>
          <p:cNvSpPr>
            <a:spLocks noChangeArrowheads="1"/>
          </p:cNvSpPr>
          <p:nvPr/>
        </p:nvSpPr>
        <p:spPr bwMode="auto">
          <a:xfrm>
            <a:off x="7508551" y="2455883"/>
            <a:ext cx="60960" cy="1206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90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2" name="Rectangle 126"/>
          <p:cNvSpPr>
            <a:spLocks noChangeArrowheads="1"/>
          </p:cNvSpPr>
          <p:nvPr/>
        </p:nvSpPr>
        <p:spPr bwMode="auto">
          <a:xfrm>
            <a:off x="7450131" y="2427940"/>
            <a:ext cx="173990" cy="4826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90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3" name="Line 127"/>
          <p:cNvSpPr>
            <a:spLocks noChangeShapeType="1"/>
          </p:cNvSpPr>
          <p:nvPr/>
        </p:nvSpPr>
        <p:spPr bwMode="auto">
          <a:xfrm>
            <a:off x="7450531" y="2476324"/>
            <a:ext cx="5750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134" name="Line 128"/>
          <p:cNvSpPr>
            <a:spLocks noChangeShapeType="1"/>
          </p:cNvSpPr>
          <p:nvPr/>
        </p:nvSpPr>
        <p:spPr bwMode="auto">
          <a:xfrm>
            <a:off x="7449223" y="2452155"/>
            <a:ext cx="17381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135" name="Rectangle 129"/>
          <p:cNvSpPr>
            <a:spLocks noChangeArrowheads="1"/>
          </p:cNvSpPr>
          <p:nvPr/>
        </p:nvSpPr>
        <p:spPr bwMode="auto">
          <a:xfrm>
            <a:off x="7276142" y="5032836"/>
            <a:ext cx="521971" cy="4953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90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6" name="Rectangle 130"/>
          <p:cNvSpPr>
            <a:spLocks noChangeArrowheads="1"/>
          </p:cNvSpPr>
          <p:nvPr/>
        </p:nvSpPr>
        <p:spPr bwMode="auto">
          <a:xfrm>
            <a:off x="7276142" y="4983307"/>
            <a:ext cx="521971" cy="4953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90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7" name="Rectangle 132"/>
          <p:cNvSpPr>
            <a:spLocks noChangeArrowheads="1"/>
          </p:cNvSpPr>
          <p:nvPr/>
        </p:nvSpPr>
        <p:spPr bwMode="auto">
          <a:xfrm>
            <a:off x="7276142" y="2575261"/>
            <a:ext cx="521971" cy="4953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90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8" name="Rectangle 133"/>
          <p:cNvSpPr>
            <a:spLocks noChangeArrowheads="1"/>
          </p:cNvSpPr>
          <p:nvPr/>
        </p:nvSpPr>
        <p:spPr bwMode="auto">
          <a:xfrm>
            <a:off x="7276142" y="2525730"/>
            <a:ext cx="521971" cy="4953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90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9" name="Line 134"/>
          <p:cNvSpPr>
            <a:spLocks noChangeShapeType="1"/>
          </p:cNvSpPr>
          <p:nvPr/>
        </p:nvSpPr>
        <p:spPr bwMode="auto">
          <a:xfrm flipH="1">
            <a:off x="7575019" y="4040091"/>
            <a:ext cx="68674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140" name="Rectangle 125"/>
          <p:cNvSpPr>
            <a:spLocks noChangeArrowheads="1"/>
          </p:cNvSpPr>
          <p:nvPr/>
        </p:nvSpPr>
        <p:spPr bwMode="auto">
          <a:xfrm>
            <a:off x="7508551" y="2330150"/>
            <a:ext cx="60960" cy="9398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90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1" name="Text Box 136"/>
          <p:cNvSpPr txBox="1">
            <a:spLocks noChangeArrowheads="1"/>
          </p:cNvSpPr>
          <p:nvPr/>
        </p:nvSpPr>
        <p:spPr bwMode="auto">
          <a:xfrm>
            <a:off x="7497576" y="1628800"/>
            <a:ext cx="141295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900" dirty="0">
                <a:latin typeface="Times New Roman" pitchFamily="18" charset="0"/>
                <a:cs typeface="Times New Roman" pitchFamily="18" charset="0"/>
              </a:rPr>
              <a:t>Mass Flow Controller</a:t>
            </a:r>
          </a:p>
        </p:txBody>
      </p:sp>
      <p:sp>
        <p:nvSpPr>
          <p:cNvPr id="142" name="Text Box 139"/>
          <p:cNvSpPr txBox="1">
            <a:spLocks noChangeArrowheads="1"/>
          </p:cNvSpPr>
          <p:nvPr/>
        </p:nvSpPr>
        <p:spPr bwMode="auto">
          <a:xfrm>
            <a:off x="6213570" y="3645024"/>
            <a:ext cx="971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900" dirty="0">
                <a:latin typeface="Times New Roman" pitchFamily="18" charset="0"/>
                <a:cs typeface="Times New Roman" pitchFamily="18" charset="0"/>
              </a:rPr>
              <a:t>Solenoid Coil’s Power Source</a:t>
            </a:r>
          </a:p>
        </p:txBody>
      </p:sp>
      <p:sp>
        <p:nvSpPr>
          <p:cNvPr id="143" name="Text Box 140"/>
          <p:cNvSpPr txBox="1">
            <a:spLocks noChangeArrowheads="1"/>
          </p:cNvSpPr>
          <p:nvPr/>
        </p:nvSpPr>
        <p:spPr bwMode="auto">
          <a:xfrm>
            <a:off x="6410283" y="2147761"/>
            <a:ext cx="684786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900">
                <a:latin typeface="Times New Roman" pitchFamily="18" charset="0"/>
                <a:cs typeface="Times New Roman" pitchFamily="18" charset="0"/>
              </a:rPr>
              <a:t>Discharge Power Source</a:t>
            </a:r>
          </a:p>
        </p:txBody>
      </p:sp>
      <p:cxnSp>
        <p:nvCxnSpPr>
          <p:cNvPr id="144" name="直線コネクタ 143"/>
          <p:cNvCxnSpPr/>
          <p:nvPr/>
        </p:nvCxnSpPr>
        <p:spPr bwMode="auto">
          <a:xfrm rot="5400000">
            <a:off x="6198546" y="2370155"/>
            <a:ext cx="186690" cy="25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直線コネクタ 144"/>
          <p:cNvCxnSpPr/>
          <p:nvPr/>
        </p:nvCxnSpPr>
        <p:spPr bwMode="auto">
          <a:xfrm rot="10800000" flipV="1">
            <a:off x="6180131" y="2464770"/>
            <a:ext cx="22987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直線コネクタ 145"/>
          <p:cNvCxnSpPr/>
          <p:nvPr/>
        </p:nvCxnSpPr>
        <p:spPr bwMode="auto">
          <a:xfrm rot="10800000">
            <a:off x="6224581" y="2497790"/>
            <a:ext cx="12573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直線コネクタ 146"/>
          <p:cNvCxnSpPr/>
          <p:nvPr/>
        </p:nvCxnSpPr>
        <p:spPr bwMode="auto">
          <a:xfrm rot="10800000">
            <a:off x="6251251" y="2537160"/>
            <a:ext cx="7239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直線コネクタ 147"/>
          <p:cNvCxnSpPr/>
          <p:nvPr/>
        </p:nvCxnSpPr>
        <p:spPr bwMode="auto">
          <a:xfrm rot="10800000" flipV="1">
            <a:off x="6236011" y="5402871"/>
            <a:ext cx="22987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直線コネクタ 148"/>
          <p:cNvCxnSpPr/>
          <p:nvPr/>
        </p:nvCxnSpPr>
        <p:spPr bwMode="auto">
          <a:xfrm rot="10800000">
            <a:off x="6280462" y="5435891"/>
            <a:ext cx="127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直線コネクタ 149"/>
          <p:cNvCxnSpPr/>
          <p:nvPr/>
        </p:nvCxnSpPr>
        <p:spPr bwMode="auto">
          <a:xfrm rot="10800000">
            <a:off x="6308401" y="5475262"/>
            <a:ext cx="7239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Oval 99"/>
          <p:cNvSpPr>
            <a:spLocks noChangeArrowheads="1"/>
          </p:cNvSpPr>
          <p:nvPr/>
        </p:nvSpPr>
        <p:spPr bwMode="auto">
          <a:xfrm>
            <a:off x="7848465" y="5045144"/>
            <a:ext cx="158128" cy="16265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 sz="9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2" name="Oval 99"/>
          <p:cNvSpPr>
            <a:spLocks noChangeArrowheads="1"/>
          </p:cNvSpPr>
          <p:nvPr/>
        </p:nvSpPr>
        <p:spPr bwMode="auto">
          <a:xfrm>
            <a:off x="7971961" y="5599068"/>
            <a:ext cx="158128" cy="164609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 sz="9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" name="Text Box 121"/>
          <p:cNvSpPr txBox="1">
            <a:spLocks noChangeArrowheads="1"/>
          </p:cNvSpPr>
          <p:nvPr/>
        </p:nvSpPr>
        <p:spPr bwMode="auto">
          <a:xfrm>
            <a:off x="7785083" y="5186890"/>
            <a:ext cx="61101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900">
                <a:latin typeface="Times New Roman" pitchFamily="18" charset="0"/>
                <a:cs typeface="Times New Roman" pitchFamily="18" charset="0"/>
              </a:rPr>
              <a:t>Gauge</a:t>
            </a:r>
          </a:p>
        </p:txBody>
      </p:sp>
      <p:cxnSp>
        <p:nvCxnSpPr>
          <p:cNvPr id="154" name="直線コネクタ 153"/>
          <p:cNvCxnSpPr/>
          <p:nvPr/>
        </p:nvCxnSpPr>
        <p:spPr bwMode="auto">
          <a:xfrm rot="16200000" flipH="1">
            <a:off x="8046396" y="5655772"/>
            <a:ext cx="1270" cy="11176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直線コネクタ 154"/>
          <p:cNvCxnSpPr/>
          <p:nvPr/>
        </p:nvCxnSpPr>
        <p:spPr bwMode="auto">
          <a:xfrm rot="5400000" flipH="1" flipV="1">
            <a:off x="7982261" y="5699586"/>
            <a:ext cx="25400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直線コネクタ 155"/>
          <p:cNvCxnSpPr/>
          <p:nvPr/>
        </p:nvCxnSpPr>
        <p:spPr bwMode="auto">
          <a:xfrm rot="5400000" flipH="1" flipV="1">
            <a:off x="8069256" y="5678631"/>
            <a:ext cx="62230" cy="254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直線コネクタ 156"/>
          <p:cNvCxnSpPr/>
          <p:nvPr/>
        </p:nvCxnSpPr>
        <p:spPr bwMode="auto">
          <a:xfrm rot="16200000" flipV="1">
            <a:off x="8020361" y="5688156"/>
            <a:ext cx="52070" cy="127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Oval 99"/>
          <p:cNvSpPr>
            <a:spLocks noChangeArrowheads="1"/>
          </p:cNvSpPr>
          <p:nvPr/>
        </p:nvSpPr>
        <p:spPr bwMode="auto">
          <a:xfrm>
            <a:off x="7045410" y="5598415"/>
            <a:ext cx="158128" cy="16330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 sz="9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9" name="Oval 99"/>
          <p:cNvSpPr>
            <a:spLocks noChangeArrowheads="1"/>
          </p:cNvSpPr>
          <p:nvPr/>
        </p:nvSpPr>
        <p:spPr bwMode="auto">
          <a:xfrm>
            <a:off x="6405056" y="5590575"/>
            <a:ext cx="158128" cy="163956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 sz="9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0" name="直線コネクタ 159"/>
          <p:cNvCxnSpPr/>
          <p:nvPr/>
        </p:nvCxnSpPr>
        <p:spPr bwMode="auto">
          <a:xfrm rot="16200000" flipV="1">
            <a:off x="6427146" y="5677361"/>
            <a:ext cx="106680" cy="127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直線コネクタ 160"/>
          <p:cNvCxnSpPr/>
          <p:nvPr/>
        </p:nvCxnSpPr>
        <p:spPr bwMode="auto">
          <a:xfrm>
            <a:off x="6446832" y="5624656"/>
            <a:ext cx="71120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直線コネクタ 161"/>
          <p:cNvCxnSpPr/>
          <p:nvPr/>
        </p:nvCxnSpPr>
        <p:spPr bwMode="auto">
          <a:xfrm>
            <a:off x="6446832" y="5731336"/>
            <a:ext cx="71120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直線コネクタ 162"/>
          <p:cNvCxnSpPr/>
          <p:nvPr/>
        </p:nvCxnSpPr>
        <p:spPr bwMode="auto">
          <a:xfrm rot="10800000" flipV="1">
            <a:off x="7057701" y="5680536"/>
            <a:ext cx="134620" cy="127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直線コネクタ 163"/>
          <p:cNvCxnSpPr/>
          <p:nvPr/>
        </p:nvCxnSpPr>
        <p:spPr bwMode="auto">
          <a:xfrm rot="16200000" flipV="1">
            <a:off x="7145331" y="5681806"/>
            <a:ext cx="63500" cy="254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直線コネクタ 164"/>
          <p:cNvCxnSpPr/>
          <p:nvPr/>
        </p:nvCxnSpPr>
        <p:spPr bwMode="auto">
          <a:xfrm rot="16200000" flipV="1">
            <a:off x="7120566" y="5682442"/>
            <a:ext cx="63500" cy="127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直線コネクタ 165"/>
          <p:cNvCxnSpPr/>
          <p:nvPr/>
        </p:nvCxnSpPr>
        <p:spPr bwMode="auto">
          <a:xfrm rot="16200000" flipV="1">
            <a:off x="7098341" y="5681806"/>
            <a:ext cx="63500" cy="254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直線コネクタ 166"/>
          <p:cNvCxnSpPr/>
          <p:nvPr/>
        </p:nvCxnSpPr>
        <p:spPr bwMode="auto">
          <a:xfrm rot="16200000" flipV="1">
            <a:off x="7074211" y="5684347"/>
            <a:ext cx="62230" cy="127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直線コネクタ 167"/>
          <p:cNvCxnSpPr/>
          <p:nvPr/>
        </p:nvCxnSpPr>
        <p:spPr bwMode="auto">
          <a:xfrm rot="16200000" flipV="1">
            <a:off x="7054526" y="5683711"/>
            <a:ext cx="62230" cy="254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Text Box 122"/>
          <p:cNvSpPr txBox="1">
            <a:spLocks noChangeArrowheads="1"/>
          </p:cNvSpPr>
          <p:nvPr/>
        </p:nvSpPr>
        <p:spPr bwMode="auto">
          <a:xfrm>
            <a:off x="6273718" y="5790456"/>
            <a:ext cx="1345749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900">
                <a:latin typeface="Times New Roman" pitchFamily="18" charset="0"/>
                <a:cs typeface="Times New Roman" pitchFamily="18" charset="0"/>
              </a:rPr>
              <a:t>Pumping System</a:t>
            </a:r>
          </a:p>
        </p:txBody>
      </p:sp>
      <p:sp>
        <p:nvSpPr>
          <p:cNvPr id="170" name="Text Box 66"/>
          <p:cNvSpPr txBox="1">
            <a:spLocks noChangeArrowheads="1"/>
          </p:cNvSpPr>
          <p:nvPr/>
        </p:nvSpPr>
        <p:spPr bwMode="auto">
          <a:xfrm>
            <a:off x="8261761" y="3035011"/>
            <a:ext cx="81402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900" dirty="0" smtClean="0">
                <a:latin typeface="Times New Roman" pitchFamily="18" charset="0"/>
                <a:cs typeface="Times New Roman" pitchFamily="18" charset="0"/>
              </a:rPr>
              <a:t>Beam pipe</a:t>
            </a:r>
            <a:endParaRPr lang="en-US" altLang="ja-JP" sz="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1" name="Rectangle 8" descr="横線"/>
          <p:cNvSpPr>
            <a:spLocks noChangeArrowheads="1"/>
          </p:cNvSpPr>
          <p:nvPr/>
        </p:nvSpPr>
        <p:spPr bwMode="auto">
          <a:xfrm>
            <a:off x="7099555" y="3626754"/>
            <a:ext cx="865784" cy="324572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sz="9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2" name="Rectangle 9" descr="横線"/>
          <p:cNvSpPr>
            <a:spLocks noChangeArrowheads="1"/>
          </p:cNvSpPr>
          <p:nvPr/>
        </p:nvSpPr>
        <p:spPr bwMode="auto">
          <a:xfrm>
            <a:off x="7097595" y="4087594"/>
            <a:ext cx="869704" cy="320726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sz="9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3" name="Rectangle 8" descr="横線"/>
          <p:cNvSpPr>
            <a:spLocks noChangeArrowheads="1"/>
          </p:cNvSpPr>
          <p:nvPr/>
        </p:nvSpPr>
        <p:spPr bwMode="auto">
          <a:xfrm>
            <a:off x="7099555" y="4544588"/>
            <a:ext cx="865784" cy="324572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sz="9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" name="Line 131"/>
          <p:cNvSpPr>
            <a:spLocks noChangeShapeType="1"/>
          </p:cNvSpPr>
          <p:nvPr/>
        </p:nvSpPr>
        <p:spPr bwMode="auto">
          <a:xfrm>
            <a:off x="7191121" y="2516207"/>
            <a:ext cx="12415" cy="2516631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175" name="Line 57"/>
          <p:cNvSpPr>
            <a:spLocks noChangeShapeType="1"/>
          </p:cNvSpPr>
          <p:nvPr/>
        </p:nvSpPr>
        <p:spPr bwMode="auto">
          <a:xfrm>
            <a:off x="7044102" y="3933056"/>
            <a:ext cx="5880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176" name="Line 58"/>
          <p:cNvSpPr>
            <a:spLocks noChangeShapeType="1"/>
          </p:cNvSpPr>
          <p:nvPr/>
        </p:nvSpPr>
        <p:spPr bwMode="auto">
          <a:xfrm>
            <a:off x="7044102" y="3933058"/>
            <a:ext cx="3069" cy="1802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177" name="Line 59"/>
          <p:cNvSpPr>
            <a:spLocks noChangeShapeType="1"/>
          </p:cNvSpPr>
          <p:nvPr/>
        </p:nvSpPr>
        <p:spPr bwMode="auto">
          <a:xfrm>
            <a:off x="7044102" y="4113269"/>
            <a:ext cx="5880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178" name="Line 57"/>
          <p:cNvSpPr>
            <a:spLocks noChangeShapeType="1"/>
          </p:cNvSpPr>
          <p:nvPr/>
        </p:nvSpPr>
        <p:spPr bwMode="auto">
          <a:xfrm>
            <a:off x="7035616" y="4394779"/>
            <a:ext cx="5880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179" name="Line 58"/>
          <p:cNvSpPr>
            <a:spLocks noChangeShapeType="1"/>
          </p:cNvSpPr>
          <p:nvPr/>
        </p:nvSpPr>
        <p:spPr bwMode="auto">
          <a:xfrm>
            <a:off x="7035616" y="4394781"/>
            <a:ext cx="3069" cy="1802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  <p:sp>
        <p:nvSpPr>
          <p:cNvPr id="180" name="Line 59"/>
          <p:cNvSpPr>
            <a:spLocks noChangeShapeType="1"/>
          </p:cNvSpPr>
          <p:nvPr/>
        </p:nvSpPr>
        <p:spPr bwMode="auto">
          <a:xfrm>
            <a:off x="7035616" y="4574992"/>
            <a:ext cx="5880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1100"/>
          </a:p>
        </p:txBody>
      </p:sp>
    </p:spTree>
    <p:extLst>
      <p:ext uri="{BB962C8B-B14F-4D97-AF65-F5344CB8AC3E}">
        <p14:creationId xmlns:p14="http://schemas.microsoft.com/office/powerpoint/2010/main" val="131420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正方形/長方形 37"/>
          <p:cNvSpPr/>
          <p:nvPr/>
        </p:nvSpPr>
        <p:spPr>
          <a:xfrm>
            <a:off x="0" y="6434514"/>
            <a:ext cx="9144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9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18" y="6455897"/>
            <a:ext cx="702056" cy="402103"/>
          </a:xfrm>
          <a:prstGeom prst="rect">
            <a:avLst/>
          </a:prstGeom>
          <a:noFill/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99592" y="6478724"/>
            <a:ext cx="2133600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2015/2/23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2663788" y="6464094"/>
            <a:ext cx="3816424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The 20th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03263" y="6486039"/>
            <a:ext cx="2133600" cy="365125"/>
          </a:xfrm>
        </p:spPr>
        <p:txBody>
          <a:bodyPr/>
          <a:lstStyle/>
          <a:p>
            <a:fld id="{31A2536D-92D0-4A14-99CE-6CBB0ED64566}" type="slidenum">
              <a:rPr kumimoji="1" lang="ja-JP" altLang="en-US" smtClean="0">
                <a:solidFill>
                  <a:srgbClr val="FFFF00"/>
                </a:solidFill>
              </a:rPr>
              <a:pPr/>
              <a:t>54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40" name="Picture 3" descr="C:\Users\shibata\works_hp3\14KEKB_Review\背景材料\title_background02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09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タイトル 1"/>
          <p:cNvSpPr txBox="1">
            <a:spLocks/>
          </p:cNvSpPr>
          <p:nvPr/>
        </p:nvSpPr>
        <p:spPr>
          <a:xfrm>
            <a:off x="162168" y="29122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b="1" dirty="0" err="1">
                <a:solidFill>
                  <a:srgbClr val="FFC000"/>
                </a:solidFill>
              </a:rPr>
              <a:t>TiN</a:t>
            </a:r>
            <a:r>
              <a:rPr lang="en-US" altLang="ja-JP" sz="3200" b="1" dirty="0">
                <a:solidFill>
                  <a:srgbClr val="FFC000"/>
                </a:solidFill>
              </a:rPr>
              <a:t> coating </a:t>
            </a:r>
            <a:r>
              <a:rPr lang="en-US" altLang="ja-JP" sz="3200" b="1" dirty="0" smtClean="0">
                <a:solidFill>
                  <a:srgbClr val="FFC000"/>
                </a:solidFill>
              </a:rPr>
              <a:t>2 </a:t>
            </a:r>
            <a:r>
              <a:rPr lang="en-US" altLang="ja-JP" sz="3200" b="1" dirty="0">
                <a:solidFill>
                  <a:srgbClr val="FFC000"/>
                </a:solidFill>
              </a:rPr>
              <a:t>: Magnetron sputtering</a:t>
            </a:r>
            <a:endParaRPr lang="ja-JP" altLang="en-US" sz="3200" b="1" dirty="0">
              <a:solidFill>
                <a:srgbClr val="FFC000"/>
              </a:solidFill>
            </a:endParaRPr>
          </a:p>
        </p:txBody>
      </p:sp>
      <p:pic>
        <p:nvPicPr>
          <p:cNvPr id="181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06"/>
          <a:stretch/>
        </p:blipFill>
        <p:spPr bwMode="auto">
          <a:xfrm>
            <a:off x="6689776" y="2468437"/>
            <a:ext cx="2264176" cy="153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2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30"/>
          <a:stretch/>
        </p:blipFill>
        <p:spPr bwMode="auto">
          <a:xfrm>
            <a:off x="623094" y="3213125"/>
            <a:ext cx="5965130" cy="3076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" name="コンテンツ プレースホルダ 43"/>
          <p:cNvSpPr>
            <a:spLocks noGrp="1"/>
          </p:cNvSpPr>
          <p:nvPr>
            <p:ph idx="1"/>
          </p:nvPr>
        </p:nvSpPr>
        <p:spPr>
          <a:xfrm>
            <a:off x="35496" y="1556792"/>
            <a:ext cx="8424936" cy="936104"/>
          </a:xfrm>
        </p:spPr>
        <p:txBody>
          <a:bodyPr>
            <a:normAutofit fontScale="92500" lnSpcReduction="20000"/>
          </a:bodyPr>
          <a:lstStyle/>
          <a:p>
            <a:r>
              <a:rPr lang="en-US" altLang="ja-JP" sz="2000" dirty="0" smtClean="0"/>
              <a:t>Introduced gases : </a:t>
            </a:r>
            <a:r>
              <a:rPr lang="en-US" altLang="ja-JP" sz="2000" dirty="0" err="1" smtClean="0"/>
              <a:t>Ar</a:t>
            </a:r>
            <a:r>
              <a:rPr lang="en-US" altLang="ja-JP" sz="2000" dirty="0" smtClean="0"/>
              <a:t> (</a:t>
            </a:r>
            <a:r>
              <a:rPr lang="en-US" altLang="ja-JP" sz="2000" dirty="0" smtClean="0">
                <a:sym typeface="Symbol"/>
              </a:rPr>
              <a:t></a:t>
            </a:r>
            <a:r>
              <a:rPr lang="en-US" altLang="ja-JP" sz="2000" dirty="0" smtClean="0"/>
              <a:t>2.2</a:t>
            </a:r>
            <a:r>
              <a:rPr lang="ja-JP" altLang="en-US" sz="2000" dirty="0" smtClean="0"/>
              <a:t> </a:t>
            </a:r>
            <a:r>
              <a:rPr lang="en-US" altLang="ja-JP" sz="2000" dirty="0" smtClean="0"/>
              <a:t>Pa), N2 (</a:t>
            </a:r>
            <a:r>
              <a:rPr lang="en-US" altLang="ja-JP" sz="2000" dirty="0">
                <a:sym typeface="Symbol"/>
              </a:rPr>
              <a:t></a:t>
            </a:r>
            <a:r>
              <a:rPr lang="en-US" altLang="ja-JP" sz="2000" dirty="0" smtClean="0"/>
              <a:t>1.8</a:t>
            </a:r>
            <a:r>
              <a:rPr lang="ja-JP" altLang="en-US" sz="2000" dirty="0" smtClean="0"/>
              <a:t> </a:t>
            </a:r>
            <a:r>
              <a:rPr lang="en-US" altLang="ja-JP" sz="2000" dirty="0" smtClean="0"/>
              <a:t>Pa)</a:t>
            </a:r>
          </a:p>
          <a:p>
            <a:r>
              <a:rPr lang="en-US" altLang="ja-JP" sz="2000" dirty="0" smtClean="0"/>
              <a:t>Discharged current : 6.3 A</a:t>
            </a:r>
          </a:p>
          <a:p>
            <a:r>
              <a:rPr lang="en-US" altLang="ja-JP" sz="2000" dirty="0" smtClean="0"/>
              <a:t>Required time : </a:t>
            </a:r>
            <a:r>
              <a:rPr lang="en-US" altLang="ja-JP" sz="2000" dirty="0"/>
              <a:t>5</a:t>
            </a:r>
            <a:r>
              <a:rPr lang="en-US" altLang="ja-JP" sz="2000" dirty="0" smtClean="0"/>
              <a:t> min (Ti coating for base of </a:t>
            </a:r>
            <a:r>
              <a:rPr lang="en-US" altLang="ja-JP" sz="2000" dirty="0" err="1" smtClean="0"/>
              <a:t>TiN</a:t>
            </a:r>
            <a:r>
              <a:rPr lang="en-US" altLang="ja-JP" sz="2000" dirty="0" smtClean="0"/>
              <a:t>) + 75 min (</a:t>
            </a:r>
            <a:r>
              <a:rPr lang="en-US" altLang="ja-JP" sz="2000" dirty="0" err="1" smtClean="0"/>
              <a:t>TiN</a:t>
            </a:r>
            <a:r>
              <a:rPr lang="en-US" altLang="ja-JP" sz="2000" dirty="0" smtClean="0"/>
              <a:t> coating)</a:t>
            </a:r>
          </a:p>
          <a:p>
            <a:pPr lvl="1"/>
            <a:endParaRPr lang="en-US" altLang="ja-JP" sz="2000" dirty="0" smtClean="0"/>
          </a:p>
        </p:txBody>
      </p:sp>
      <p:pic>
        <p:nvPicPr>
          <p:cNvPr id="184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30" r="92089" b="63532"/>
          <a:stretch/>
        </p:blipFill>
        <p:spPr bwMode="auto">
          <a:xfrm>
            <a:off x="8135" y="2924944"/>
            <a:ext cx="1002881" cy="1183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" name="正方形/長方形 184"/>
          <p:cNvSpPr/>
          <p:nvPr/>
        </p:nvSpPr>
        <p:spPr>
          <a:xfrm>
            <a:off x="2229681" y="3625280"/>
            <a:ext cx="3981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solidFill>
                  <a:srgbClr val="FFFF00"/>
                </a:solidFill>
              </a:rPr>
              <a:t>N</a:t>
            </a:r>
            <a:r>
              <a:rPr lang="en-US" altLang="ja-JP" sz="1400" baseline="-25000" dirty="0" smtClean="0">
                <a:solidFill>
                  <a:srgbClr val="FFFF00"/>
                </a:solidFill>
              </a:rPr>
              <a:t>2</a:t>
            </a:r>
            <a:endParaRPr lang="en-US" altLang="ja-JP" sz="1400" baseline="-25000" dirty="0">
              <a:solidFill>
                <a:srgbClr val="FFFF00"/>
              </a:solidFill>
            </a:endParaRPr>
          </a:p>
        </p:txBody>
      </p:sp>
      <p:sp>
        <p:nvSpPr>
          <p:cNvPr id="186" name="正方形/長方形 185"/>
          <p:cNvSpPr/>
          <p:nvPr/>
        </p:nvSpPr>
        <p:spPr>
          <a:xfrm>
            <a:off x="2627785" y="3317503"/>
            <a:ext cx="3981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err="1" smtClean="0">
                <a:solidFill>
                  <a:srgbClr val="FF00FF"/>
                </a:solidFill>
              </a:rPr>
              <a:t>Ar</a:t>
            </a:r>
            <a:endParaRPr lang="en-US" altLang="ja-JP" sz="1400" baseline="-25000" dirty="0">
              <a:solidFill>
                <a:srgbClr val="FF00FF"/>
              </a:solidFill>
            </a:endParaRPr>
          </a:p>
        </p:txBody>
      </p:sp>
      <p:sp>
        <p:nvSpPr>
          <p:cNvPr id="187" name="正方形/長方形 186"/>
          <p:cNvSpPr/>
          <p:nvPr/>
        </p:nvSpPr>
        <p:spPr>
          <a:xfrm>
            <a:off x="2862033" y="4226374"/>
            <a:ext cx="3981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solidFill>
                  <a:srgbClr val="FF0000"/>
                </a:solidFill>
              </a:rPr>
              <a:t>H</a:t>
            </a:r>
            <a:r>
              <a:rPr lang="en-US" altLang="ja-JP" sz="1400" baseline="-25000" dirty="0" smtClean="0">
                <a:solidFill>
                  <a:srgbClr val="FF0000"/>
                </a:solidFill>
              </a:rPr>
              <a:t>2</a:t>
            </a:r>
            <a:endParaRPr lang="en-US" altLang="ja-JP" sz="1400" baseline="-25000" dirty="0">
              <a:solidFill>
                <a:srgbClr val="FF0000"/>
              </a:solidFill>
            </a:endParaRPr>
          </a:p>
        </p:txBody>
      </p:sp>
      <p:cxnSp>
        <p:nvCxnSpPr>
          <p:cNvPr id="188" name="直線矢印コネクタ 187"/>
          <p:cNvCxnSpPr/>
          <p:nvPr/>
        </p:nvCxnSpPr>
        <p:spPr>
          <a:xfrm>
            <a:off x="1610169" y="4859685"/>
            <a:ext cx="292783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直線矢印コネクタ 188"/>
          <p:cNvCxnSpPr/>
          <p:nvPr/>
        </p:nvCxnSpPr>
        <p:spPr>
          <a:xfrm>
            <a:off x="2195737" y="4859685"/>
            <a:ext cx="2664296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0" name="正方形/長方形 189"/>
          <p:cNvSpPr/>
          <p:nvPr/>
        </p:nvSpPr>
        <p:spPr>
          <a:xfrm>
            <a:off x="1331640" y="4532017"/>
            <a:ext cx="13219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solidFill>
                  <a:schemeClr val="tx2"/>
                </a:solidFill>
              </a:rPr>
              <a:t>Ti coating</a:t>
            </a:r>
            <a:endParaRPr lang="en-US" altLang="ja-JP" sz="1400" baseline="-25000" dirty="0">
              <a:solidFill>
                <a:schemeClr val="tx2"/>
              </a:solidFill>
            </a:endParaRPr>
          </a:p>
        </p:txBody>
      </p:sp>
      <p:sp>
        <p:nvSpPr>
          <p:cNvPr id="191" name="正方形/長方形 190"/>
          <p:cNvSpPr/>
          <p:nvPr/>
        </p:nvSpPr>
        <p:spPr>
          <a:xfrm>
            <a:off x="2806026" y="4561385"/>
            <a:ext cx="13219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err="1" smtClean="0">
                <a:solidFill>
                  <a:schemeClr val="tx2"/>
                </a:solidFill>
              </a:rPr>
              <a:t>TiN</a:t>
            </a:r>
            <a:r>
              <a:rPr lang="en-US" altLang="ja-JP" sz="1400" dirty="0" smtClean="0">
                <a:solidFill>
                  <a:schemeClr val="tx2"/>
                </a:solidFill>
              </a:rPr>
              <a:t> coating</a:t>
            </a:r>
            <a:endParaRPr lang="en-US" altLang="ja-JP" sz="1400" baseline="-25000" dirty="0">
              <a:solidFill>
                <a:schemeClr val="tx2"/>
              </a:solidFill>
            </a:endParaRPr>
          </a:p>
        </p:txBody>
      </p:sp>
      <p:sp>
        <p:nvSpPr>
          <p:cNvPr id="192" name="正方形/長方形 191"/>
          <p:cNvSpPr/>
          <p:nvPr/>
        </p:nvSpPr>
        <p:spPr>
          <a:xfrm>
            <a:off x="899592" y="3193231"/>
            <a:ext cx="360040" cy="28538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3" name="正方形/長方形 192"/>
          <p:cNvSpPr/>
          <p:nvPr/>
        </p:nvSpPr>
        <p:spPr>
          <a:xfrm>
            <a:off x="827585" y="3147647"/>
            <a:ext cx="576064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100" dirty="0" smtClean="0"/>
              <a:t>1x10</a:t>
            </a:r>
            <a:r>
              <a:rPr lang="en-US" altLang="ja-JP" sz="1100" baseline="30000" dirty="0" smtClean="0"/>
              <a:t>0</a:t>
            </a:r>
          </a:p>
          <a:p>
            <a:endParaRPr lang="en-US" altLang="ja-JP" sz="1100" dirty="0"/>
          </a:p>
          <a:p>
            <a:r>
              <a:rPr lang="en-US" altLang="ja-JP" sz="1100" dirty="0" smtClean="0"/>
              <a:t>1x10</a:t>
            </a:r>
            <a:r>
              <a:rPr lang="en-US" altLang="ja-JP" sz="1100" baseline="30000" dirty="0" smtClean="0"/>
              <a:t>-1</a:t>
            </a:r>
          </a:p>
          <a:p>
            <a:endParaRPr lang="en-US" altLang="ja-JP" sz="1100" dirty="0" smtClean="0"/>
          </a:p>
          <a:p>
            <a:r>
              <a:rPr lang="en-US" altLang="ja-JP" sz="1100" dirty="0" smtClean="0"/>
              <a:t>1x10</a:t>
            </a:r>
            <a:r>
              <a:rPr lang="en-US" altLang="ja-JP" sz="1100" baseline="30000" dirty="0" smtClean="0"/>
              <a:t>-2</a:t>
            </a:r>
            <a:endParaRPr lang="en-US" altLang="ja-JP" sz="1100" baseline="30000" dirty="0"/>
          </a:p>
          <a:p>
            <a:endParaRPr lang="en-US" altLang="ja-JP" sz="1100" dirty="0" smtClean="0"/>
          </a:p>
          <a:p>
            <a:r>
              <a:rPr lang="en-US" altLang="ja-JP" sz="1100" dirty="0" smtClean="0"/>
              <a:t>1x10</a:t>
            </a:r>
            <a:r>
              <a:rPr lang="en-US" altLang="ja-JP" sz="1100" baseline="30000" dirty="0" smtClean="0"/>
              <a:t>-3</a:t>
            </a:r>
            <a:endParaRPr lang="en-US" altLang="ja-JP" sz="1100" baseline="30000" dirty="0"/>
          </a:p>
          <a:p>
            <a:endParaRPr lang="en-US" altLang="ja-JP" sz="1100" dirty="0" smtClean="0"/>
          </a:p>
          <a:p>
            <a:r>
              <a:rPr lang="en-US" altLang="ja-JP" sz="1100" dirty="0" smtClean="0"/>
              <a:t>1x10</a:t>
            </a:r>
            <a:r>
              <a:rPr lang="en-US" altLang="ja-JP" sz="1100" baseline="30000" dirty="0" smtClean="0"/>
              <a:t>-4</a:t>
            </a:r>
            <a:endParaRPr lang="en-US" altLang="ja-JP" sz="1100" baseline="30000" dirty="0"/>
          </a:p>
          <a:p>
            <a:endParaRPr lang="en-US" altLang="ja-JP" sz="1100" dirty="0" smtClean="0"/>
          </a:p>
          <a:p>
            <a:r>
              <a:rPr lang="en-US" altLang="ja-JP" sz="1100" dirty="0" smtClean="0"/>
              <a:t>1x10</a:t>
            </a:r>
            <a:r>
              <a:rPr lang="en-US" altLang="ja-JP" sz="1100" baseline="30000" dirty="0" smtClean="0"/>
              <a:t>-5</a:t>
            </a:r>
            <a:endParaRPr lang="en-US" altLang="ja-JP" sz="1100" baseline="30000" dirty="0"/>
          </a:p>
          <a:p>
            <a:endParaRPr lang="en-US" altLang="ja-JP" sz="1100" dirty="0" smtClean="0"/>
          </a:p>
          <a:p>
            <a:r>
              <a:rPr lang="en-US" altLang="ja-JP" sz="1100" dirty="0" smtClean="0"/>
              <a:t>1x10</a:t>
            </a:r>
            <a:r>
              <a:rPr lang="en-US" altLang="ja-JP" sz="1100" baseline="30000" dirty="0" smtClean="0"/>
              <a:t>-6</a:t>
            </a:r>
            <a:endParaRPr lang="en-US" altLang="ja-JP" sz="1100" baseline="30000" dirty="0"/>
          </a:p>
          <a:p>
            <a:endParaRPr lang="en-US" altLang="ja-JP" sz="1100" dirty="0" smtClean="0"/>
          </a:p>
          <a:p>
            <a:r>
              <a:rPr lang="en-US" altLang="ja-JP" sz="1100" dirty="0" smtClean="0"/>
              <a:t>1x10</a:t>
            </a:r>
            <a:r>
              <a:rPr lang="en-US" altLang="ja-JP" sz="1100" baseline="30000" dirty="0" smtClean="0"/>
              <a:t>-7</a:t>
            </a:r>
            <a:endParaRPr lang="en-US" altLang="ja-JP" sz="1100" baseline="30000" dirty="0"/>
          </a:p>
          <a:p>
            <a:endParaRPr lang="en-US" altLang="ja-JP" sz="1100" dirty="0" smtClean="0"/>
          </a:p>
          <a:p>
            <a:r>
              <a:rPr lang="en-US" altLang="ja-JP" sz="1100" dirty="0" smtClean="0"/>
              <a:t>1x10</a:t>
            </a:r>
            <a:r>
              <a:rPr lang="en-US" altLang="ja-JP" sz="1100" baseline="30000" dirty="0" smtClean="0"/>
              <a:t>-8</a:t>
            </a:r>
            <a:endParaRPr lang="en-US" altLang="ja-JP" sz="1100" baseline="30000" dirty="0"/>
          </a:p>
        </p:txBody>
      </p:sp>
      <p:sp>
        <p:nvSpPr>
          <p:cNvPr id="194" name="正方形/長方形 193"/>
          <p:cNvSpPr/>
          <p:nvPr/>
        </p:nvSpPr>
        <p:spPr>
          <a:xfrm rot="16200000">
            <a:off x="-147999" y="4648979"/>
            <a:ext cx="18212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/>
              <a:t>Partial Pressure [Pa]</a:t>
            </a:r>
            <a:endParaRPr lang="en-US" altLang="ja-JP" sz="1400" baseline="-25000" dirty="0"/>
          </a:p>
        </p:txBody>
      </p:sp>
      <p:sp>
        <p:nvSpPr>
          <p:cNvPr id="195" name="正方形/長方形 194"/>
          <p:cNvSpPr/>
          <p:nvPr/>
        </p:nvSpPr>
        <p:spPr>
          <a:xfrm>
            <a:off x="3126145" y="6001545"/>
            <a:ext cx="6537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/>
              <a:t>Time</a:t>
            </a:r>
            <a:endParaRPr lang="en-US" altLang="ja-JP" sz="1400" baseline="-25000" dirty="0"/>
          </a:p>
        </p:txBody>
      </p:sp>
      <p:sp>
        <p:nvSpPr>
          <p:cNvPr id="196" name="正方形/長方形 195"/>
          <p:cNvSpPr/>
          <p:nvPr/>
        </p:nvSpPr>
        <p:spPr>
          <a:xfrm>
            <a:off x="1331640" y="2888705"/>
            <a:ext cx="51941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solidFill>
                  <a:schemeClr val="tx2"/>
                </a:solidFill>
              </a:rPr>
              <a:t>Partial pressure during discharge (just upstream of pumping unit)</a:t>
            </a:r>
            <a:endParaRPr lang="en-US" altLang="ja-JP" sz="1400" dirty="0">
              <a:solidFill>
                <a:schemeClr val="tx2"/>
              </a:solidFill>
            </a:endParaRPr>
          </a:p>
        </p:txBody>
      </p:sp>
      <p:sp>
        <p:nvSpPr>
          <p:cNvPr id="197" name="正方形/長方形 196"/>
          <p:cNvSpPr/>
          <p:nvPr/>
        </p:nvSpPr>
        <p:spPr>
          <a:xfrm>
            <a:off x="7155698" y="3997139"/>
            <a:ext cx="13836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solidFill>
                  <a:srgbClr val="00B0F0"/>
                </a:solidFill>
              </a:rPr>
              <a:t>Ti cathode rod</a:t>
            </a:r>
            <a:endParaRPr lang="en-US" altLang="ja-JP" sz="1400" dirty="0">
              <a:solidFill>
                <a:srgbClr val="00B0F0"/>
              </a:solidFill>
            </a:endParaRPr>
          </a:p>
        </p:txBody>
      </p:sp>
      <p:cxnSp>
        <p:nvCxnSpPr>
          <p:cNvPr id="198" name="直線矢印コネクタ 197"/>
          <p:cNvCxnSpPr/>
          <p:nvPr/>
        </p:nvCxnSpPr>
        <p:spPr>
          <a:xfrm flipV="1">
            <a:off x="7854950" y="3284985"/>
            <a:ext cx="42" cy="772665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9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3" t="4032" r="18637" b="10553"/>
          <a:stretch/>
        </p:blipFill>
        <p:spPr bwMode="auto">
          <a:xfrm>
            <a:off x="6755077" y="4304916"/>
            <a:ext cx="2056750" cy="2004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0" name="直線矢印コネクタ 199"/>
          <p:cNvCxnSpPr/>
          <p:nvPr/>
        </p:nvCxnSpPr>
        <p:spPr>
          <a:xfrm>
            <a:off x="7848600" y="4241800"/>
            <a:ext cx="107776" cy="1065318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1" name="テキスト ボックス 200"/>
          <p:cNvSpPr txBox="1"/>
          <p:nvPr/>
        </p:nvSpPr>
        <p:spPr>
          <a:xfrm>
            <a:off x="6710562" y="2461591"/>
            <a:ext cx="9361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 smtClean="0">
                <a:solidFill>
                  <a:schemeClr val="bg1"/>
                </a:solidFill>
              </a:rPr>
              <a:t>Vertical type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02" name="テキスト ボックス 201"/>
          <p:cNvSpPr txBox="1"/>
          <p:nvPr/>
        </p:nvSpPr>
        <p:spPr>
          <a:xfrm>
            <a:off x="6755076" y="4315407"/>
            <a:ext cx="11474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dirty="0" smtClean="0">
                <a:solidFill>
                  <a:schemeClr val="bg1"/>
                </a:solidFill>
              </a:rPr>
              <a:t>Horizontal</a:t>
            </a:r>
            <a:r>
              <a:rPr kumimoji="1" lang="en-US" altLang="ja-JP" sz="1100" dirty="0" smtClean="0">
                <a:solidFill>
                  <a:schemeClr val="bg1"/>
                </a:solidFill>
              </a:rPr>
              <a:t> type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80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正方形/長方形 37"/>
          <p:cNvSpPr/>
          <p:nvPr/>
        </p:nvSpPr>
        <p:spPr>
          <a:xfrm>
            <a:off x="0" y="6434514"/>
            <a:ext cx="9144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9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18" y="6455897"/>
            <a:ext cx="702056" cy="402103"/>
          </a:xfrm>
          <a:prstGeom prst="rect">
            <a:avLst/>
          </a:prstGeom>
          <a:noFill/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99592" y="6478724"/>
            <a:ext cx="2133600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2015/2/23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2663788" y="6464094"/>
            <a:ext cx="3816424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The 20th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03263" y="6486039"/>
            <a:ext cx="2133600" cy="365125"/>
          </a:xfrm>
        </p:spPr>
        <p:txBody>
          <a:bodyPr/>
          <a:lstStyle/>
          <a:p>
            <a:fld id="{31A2536D-92D0-4A14-99CE-6CBB0ED64566}" type="slidenum">
              <a:rPr kumimoji="1" lang="ja-JP" altLang="en-US" smtClean="0">
                <a:solidFill>
                  <a:srgbClr val="FFFF00"/>
                </a:solidFill>
              </a:rPr>
              <a:pPr/>
              <a:t>55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40" name="Picture 3" descr="C:\Users\shibata\works_hp3\14KEKB_Review\背景材料\title_background02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09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タイトル 1"/>
          <p:cNvSpPr txBox="1">
            <a:spLocks/>
          </p:cNvSpPr>
          <p:nvPr/>
        </p:nvSpPr>
        <p:spPr>
          <a:xfrm>
            <a:off x="162168" y="29122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b="1" dirty="0" err="1">
                <a:solidFill>
                  <a:srgbClr val="FFC000"/>
                </a:solidFill>
              </a:rPr>
              <a:t>TiN</a:t>
            </a:r>
            <a:r>
              <a:rPr lang="en-US" altLang="ja-JP" sz="3200" b="1" dirty="0">
                <a:solidFill>
                  <a:srgbClr val="FFC000"/>
                </a:solidFill>
              </a:rPr>
              <a:t> coating 3</a:t>
            </a:r>
            <a:r>
              <a:rPr lang="en-US" altLang="ja-JP" sz="3200" b="1" dirty="0" smtClean="0">
                <a:solidFill>
                  <a:srgbClr val="FFC000"/>
                </a:solidFill>
              </a:rPr>
              <a:t> </a:t>
            </a:r>
            <a:r>
              <a:rPr lang="en-US" altLang="ja-JP" sz="3200" b="1" dirty="0">
                <a:solidFill>
                  <a:srgbClr val="FFC000"/>
                </a:solidFill>
              </a:rPr>
              <a:t>: Magnetron sputtering</a:t>
            </a:r>
            <a:endParaRPr lang="ja-JP" altLang="en-US" sz="3200" b="1" dirty="0">
              <a:solidFill>
                <a:srgbClr val="FFC000"/>
              </a:solidFill>
            </a:endParaRPr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7" t="14967" r="18401" b="6682"/>
          <a:stretch/>
        </p:blipFill>
        <p:spPr bwMode="auto">
          <a:xfrm>
            <a:off x="88605" y="4862605"/>
            <a:ext cx="998995" cy="898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6" t="27669" r="16737"/>
          <a:stretch/>
        </p:blipFill>
        <p:spPr bwMode="auto">
          <a:xfrm>
            <a:off x="1111710" y="4862605"/>
            <a:ext cx="1042032" cy="9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コンテンツ プレースホルダ 43"/>
          <p:cNvSpPr>
            <a:spLocks noGrp="1"/>
          </p:cNvSpPr>
          <p:nvPr>
            <p:ph idx="1"/>
          </p:nvPr>
        </p:nvSpPr>
        <p:spPr>
          <a:xfrm>
            <a:off x="93469" y="1628800"/>
            <a:ext cx="9036496" cy="1296142"/>
          </a:xfrm>
        </p:spPr>
        <p:txBody>
          <a:bodyPr>
            <a:normAutofit/>
          </a:bodyPr>
          <a:lstStyle/>
          <a:p>
            <a:r>
              <a:rPr lang="en-US" altLang="ja-JP" sz="2400" dirty="0" smtClean="0">
                <a:solidFill>
                  <a:srgbClr val="002060"/>
                </a:solidFill>
              </a:rPr>
              <a:t>SEY of Al samples coated with </a:t>
            </a:r>
            <a:r>
              <a:rPr lang="en-US" altLang="ja-JP" sz="2400" dirty="0" err="1" smtClean="0">
                <a:solidFill>
                  <a:srgbClr val="002060"/>
                </a:solidFill>
              </a:rPr>
              <a:t>TiN</a:t>
            </a:r>
            <a:r>
              <a:rPr lang="en-US" altLang="ja-JP" sz="2400" dirty="0" smtClean="0">
                <a:solidFill>
                  <a:srgbClr val="002060"/>
                </a:solidFill>
              </a:rPr>
              <a:t> at this facility were measured.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ja-JP" sz="2000" dirty="0" smtClean="0">
                <a:solidFill>
                  <a:srgbClr val="00B050"/>
                </a:solidFill>
              </a:rPr>
              <a:t>It was confirmed that SEY of </a:t>
            </a:r>
            <a:r>
              <a:rPr lang="en-US" altLang="ja-JP" sz="2000" dirty="0" err="1" smtClean="0">
                <a:solidFill>
                  <a:srgbClr val="00B050"/>
                </a:solidFill>
              </a:rPr>
              <a:t>TiN</a:t>
            </a:r>
            <a:r>
              <a:rPr lang="en-US" altLang="ja-JP" sz="2000" dirty="0" smtClean="0">
                <a:solidFill>
                  <a:srgbClr val="00B050"/>
                </a:solidFill>
              </a:rPr>
              <a:t> coating drops to below 0.8 after sufficient electron bombardment (i.e. scrubbing). (incident electron energy : 250 eV)</a:t>
            </a:r>
          </a:p>
        </p:txBody>
      </p:sp>
      <p:pic>
        <p:nvPicPr>
          <p:cNvPr id="35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8"/>
          <a:stretch/>
        </p:blipFill>
        <p:spPr bwMode="auto">
          <a:xfrm>
            <a:off x="5318711" y="2996953"/>
            <a:ext cx="3825289" cy="3050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7" t="21799" r="7553" b="7368"/>
          <a:stretch/>
        </p:blipFill>
        <p:spPr bwMode="auto">
          <a:xfrm>
            <a:off x="59645" y="3289022"/>
            <a:ext cx="2064863" cy="1285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9" r="2280"/>
          <a:stretch/>
        </p:blipFill>
        <p:spPr bwMode="auto">
          <a:xfrm>
            <a:off x="2123729" y="3037221"/>
            <a:ext cx="3430480" cy="305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60" r="94089" b="42122"/>
          <a:stretch/>
        </p:blipFill>
        <p:spPr bwMode="auto">
          <a:xfrm>
            <a:off x="5506520" y="4272136"/>
            <a:ext cx="217609" cy="50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円弧 42"/>
          <p:cNvSpPr/>
          <p:nvPr/>
        </p:nvSpPr>
        <p:spPr>
          <a:xfrm>
            <a:off x="7092280" y="4149081"/>
            <a:ext cx="432048" cy="555103"/>
          </a:xfrm>
          <a:prstGeom prst="arc">
            <a:avLst>
              <a:gd name="adj1" fmla="val 17272491"/>
              <a:gd name="adj2" fmla="val 4081535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円弧 43"/>
          <p:cNvSpPr/>
          <p:nvPr/>
        </p:nvSpPr>
        <p:spPr>
          <a:xfrm>
            <a:off x="6583283" y="4311241"/>
            <a:ext cx="581006" cy="567555"/>
          </a:xfrm>
          <a:prstGeom prst="arc">
            <a:avLst>
              <a:gd name="adj1" fmla="val 18391695"/>
              <a:gd name="adj2" fmla="val 4081535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円弧 44"/>
          <p:cNvSpPr/>
          <p:nvPr/>
        </p:nvSpPr>
        <p:spPr>
          <a:xfrm>
            <a:off x="6509475" y="4595018"/>
            <a:ext cx="304521" cy="397071"/>
          </a:xfrm>
          <a:prstGeom prst="arc">
            <a:avLst>
              <a:gd name="adj1" fmla="val 17276488"/>
              <a:gd name="adj2" fmla="val 3250800"/>
            </a:avLst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6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15" t="13654" r="7629" b="74093"/>
          <a:stretch/>
        </p:blipFill>
        <p:spPr bwMode="auto">
          <a:xfrm>
            <a:off x="3546036" y="3257673"/>
            <a:ext cx="1835904" cy="641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テキスト ボックス 46"/>
          <p:cNvSpPr txBox="1"/>
          <p:nvPr/>
        </p:nvSpPr>
        <p:spPr>
          <a:xfrm>
            <a:off x="5174694" y="4725145"/>
            <a:ext cx="549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FF0000"/>
                </a:solidFill>
              </a:rPr>
              <a:t>0.72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2438390" y="4437113"/>
            <a:ext cx="549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>
                <a:solidFill>
                  <a:srgbClr val="FF0000"/>
                </a:solidFill>
              </a:rPr>
              <a:t>1.1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2483768" y="4808186"/>
            <a:ext cx="549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>
                <a:solidFill>
                  <a:srgbClr val="0000FF"/>
                </a:solidFill>
              </a:rPr>
              <a:t>0.9</a:t>
            </a:r>
            <a:endParaRPr kumimoji="1" lang="ja-JP" altLang="en-US" sz="1200" dirty="0">
              <a:solidFill>
                <a:srgbClr val="0000FF"/>
              </a:solidFill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5220072" y="5096218"/>
            <a:ext cx="549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0000FF"/>
                </a:solidFill>
              </a:rPr>
              <a:t>0.5</a:t>
            </a:r>
            <a:endParaRPr kumimoji="1" lang="ja-JP" altLang="en-US" sz="1200" dirty="0">
              <a:solidFill>
                <a:srgbClr val="0000FF"/>
              </a:solidFill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2483768" y="3301413"/>
            <a:ext cx="549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/>
              <a:t>2.2</a:t>
            </a:r>
            <a:endParaRPr kumimoji="1" lang="ja-JP" altLang="en-US" sz="1200" dirty="0"/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5174694" y="4149081"/>
            <a:ext cx="549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/>
              <a:t>1.3</a:t>
            </a:r>
            <a:endParaRPr kumimoji="1" lang="ja-JP" altLang="en-US" sz="1200" dirty="0"/>
          </a:p>
        </p:txBody>
      </p:sp>
      <p:sp>
        <p:nvSpPr>
          <p:cNvPr id="53" name="正方形/長方形 52"/>
          <p:cNvSpPr/>
          <p:nvPr/>
        </p:nvSpPr>
        <p:spPr>
          <a:xfrm>
            <a:off x="59644" y="3068960"/>
            <a:ext cx="21360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solidFill>
                  <a:srgbClr val="00B050"/>
                </a:solidFill>
              </a:rPr>
              <a:t>Al samples before coating</a:t>
            </a:r>
            <a:endParaRPr lang="en-US" altLang="ja-JP" sz="1400" dirty="0">
              <a:solidFill>
                <a:srgbClr val="00B050"/>
              </a:solidFill>
            </a:endParaRPr>
          </a:p>
        </p:txBody>
      </p:sp>
      <p:sp>
        <p:nvSpPr>
          <p:cNvPr id="54" name="正方形/長方形 53"/>
          <p:cNvSpPr/>
          <p:nvPr/>
        </p:nvSpPr>
        <p:spPr>
          <a:xfrm>
            <a:off x="286748" y="4626836"/>
            <a:ext cx="17281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err="1" smtClean="0">
                <a:solidFill>
                  <a:srgbClr val="00B050"/>
                </a:solidFill>
              </a:rPr>
              <a:t>TiN</a:t>
            </a:r>
            <a:r>
              <a:rPr lang="en-US" altLang="ja-JP" sz="1400" dirty="0" smtClean="0">
                <a:solidFill>
                  <a:srgbClr val="00B050"/>
                </a:solidFill>
              </a:rPr>
              <a:t> coated samples</a:t>
            </a:r>
            <a:endParaRPr lang="en-US" altLang="ja-JP" sz="1400" dirty="0">
              <a:solidFill>
                <a:srgbClr val="00B050"/>
              </a:solidFill>
            </a:endParaRPr>
          </a:p>
        </p:txBody>
      </p:sp>
      <p:sp>
        <p:nvSpPr>
          <p:cNvPr id="55" name="正方形/長方形 54"/>
          <p:cNvSpPr/>
          <p:nvPr/>
        </p:nvSpPr>
        <p:spPr>
          <a:xfrm>
            <a:off x="251520" y="5706956"/>
            <a:ext cx="6480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solidFill>
                  <a:srgbClr val="00B050"/>
                </a:solidFill>
              </a:rPr>
              <a:t>Al flat</a:t>
            </a:r>
            <a:endParaRPr lang="en-US" altLang="ja-JP" sz="1400" dirty="0">
              <a:solidFill>
                <a:srgbClr val="00B050"/>
              </a:solidFill>
            </a:endParaRPr>
          </a:p>
        </p:txBody>
      </p:sp>
      <p:sp>
        <p:nvSpPr>
          <p:cNvPr id="56" name="正方形/長方形 55"/>
          <p:cNvSpPr/>
          <p:nvPr/>
        </p:nvSpPr>
        <p:spPr>
          <a:xfrm>
            <a:off x="1331640" y="5733256"/>
            <a:ext cx="10801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solidFill>
                  <a:srgbClr val="00B050"/>
                </a:solidFill>
              </a:rPr>
              <a:t>Al groove</a:t>
            </a:r>
            <a:endParaRPr lang="en-US" altLang="ja-JP" sz="1400" dirty="0">
              <a:solidFill>
                <a:srgbClr val="00B050"/>
              </a:solidFill>
            </a:endParaRPr>
          </a:p>
        </p:txBody>
      </p:sp>
      <p:sp>
        <p:nvSpPr>
          <p:cNvPr id="57" name="正方形/長方形 56"/>
          <p:cNvSpPr/>
          <p:nvPr/>
        </p:nvSpPr>
        <p:spPr>
          <a:xfrm>
            <a:off x="8257404" y="3027850"/>
            <a:ext cx="729583" cy="24622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1000" dirty="0">
                <a:solidFill>
                  <a:srgbClr val="FF0000"/>
                </a:solidFill>
              </a:rPr>
              <a:t>B</a:t>
            </a:r>
            <a:r>
              <a:rPr lang="en-US" altLang="ja-JP" sz="1000" dirty="0" smtClean="0">
                <a:solidFill>
                  <a:srgbClr val="FF0000"/>
                </a:solidFill>
              </a:rPr>
              <a:t>y S. </a:t>
            </a:r>
            <a:r>
              <a:rPr lang="en-US" altLang="ja-JP" sz="1000" dirty="0" err="1" smtClean="0">
                <a:solidFill>
                  <a:srgbClr val="FF0000"/>
                </a:solidFill>
              </a:rPr>
              <a:t>Terui</a:t>
            </a:r>
            <a:endParaRPr lang="en-US" altLang="ja-JP" sz="1000" dirty="0">
              <a:solidFill>
                <a:srgbClr val="FF0000"/>
              </a:solidFill>
            </a:endParaRPr>
          </a:p>
        </p:txBody>
      </p:sp>
      <p:sp>
        <p:nvSpPr>
          <p:cNvPr id="58" name="正方形/長方形 57"/>
          <p:cNvSpPr/>
          <p:nvPr/>
        </p:nvSpPr>
        <p:spPr>
          <a:xfrm>
            <a:off x="4776936" y="3010477"/>
            <a:ext cx="729583" cy="24622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1000" dirty="0">
                <a:solidFill>
                  <a:srgbClr val="FF0000"/>
                </a:solidFill>
              </a:rPr>
              <a:t>B</a:t>
            </a:r>
            <a:r>
              <a:rPr lang="en-US" altLang="ja-JP" sz="1000" dirty="0" smtClean="0">
                <a:solidFill>
                  <a:srgbClr val="FF0000"/>
                </a:solidFill>
              </a:rPr>
              <a:t>y S. </a:t>
            </a:r>
            <a:r>
              <a:rPr lang="en-US" altLang="ja-JP" sz="1000" dirty="0" err="1" smtClean="0">
                <a:solidFill>
                  <a:srgbClr val="FF0000"/>
                </a:solidFill>
              </a:rPr>
              <a:t>Terui</a:t>
            </a:r>
            <a:endParaRPr lang="en-US" altLang="ja-JP" sz="1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54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2015/2/23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The 20th KEKB Accelerator Review Committee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2536D-92D0-4A14-99CE-6CBB0ED64566}" type="slidenum">
              <a:rPr kumimoji="1" lang="ja-JP" altLang="en-US" smtClean="0"/>
              <a:pPr/>
              <a:t>56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909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0" t="39520" r="30422" b="9441"/>
          <a:stretch/>
        </p:blipFill>
        <p:spPr bwMode="auto">
          <a:xfrm>
            <a:off x="6707964" y="4271799"/>
            <a:ext cx="2215124" cy="2062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正方形/長方形 37"/>
          <p:cNvSpPr/>
          <p:nvPr/>
        </p:nvSpPr>
        <p:spPr>
          <a:xfrm>
            <a:off x="0" y="6434514"/>
            <a:ext cx="9144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9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18" y="6455897"/>
            <a:ext cx="702056" cy="402103"/>
          </a:xfrm>
          <a:prstGeom prst="rect">
            <a:avLst/>
          </a:prstGeom>
          <a:noFill/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99592" y="6478724"/>
            <a:ext cx="2133600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2015/2/23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2663788" y="6464094"/>
            <a:ext cx="3816424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The 20th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03263" y="6486039"/>
            <a:ext cx="2133600" cy="365125"/>
          </a:xfrm>
        </p:spPr>
        <p:txBody>
          <a:bodyPr/>
          <a:lstStyle/>
          <a:p>
            <a:fld id="{31A2536D-92D0-4A14-99CE-6CBB0ED64566}" type="slidenum">
              <a:rPr kumimoji="1" lang="ja-JP" altLang="en-US" smtClean="0">
                <a:solidFill>
                  <a:srgbClr val="FFFF00"/>
                </a:solidFill>
              </a:rPr>
              <a:pPr/>
              <a:t>6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40" name="Picture 3" descr="C:\Users\shibata\works_hp3\14KEKB_Review\背景材料\title_background02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09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タイトル 1"/>
          <p:cNvSpPr txBox="1">
            <a:spLocks/>
          </p:cNvSpPr>
          <p:nvPr/>
        </p:nvSpPr>
        <p:spPr>
          <a:xfrm>
            <a:off x="162168" y="29122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b="1" dirty="0" smtClean="0">
                <a:solidFill>
                  <a:srgbClr val="FFC000"/>
                </a:solidFill>
              </a:rPr>
              <a:t>Pre-installation works 3</a:t>
            </a:r>
            <a:endParaRPr lang="ja-JP" altLang="en-US" b="1" dirty="0">
              <a:solidFill>
                <a:srgbClr val="FFC000"/>
              </a:solidFill>
            </a:endParaRPr>
          </a:p>
        </p:txBody>
      </p:sp>
      <p:sp>
        <p:nvSpPr>
          <p:cNvPr id="16" name="コンテンツ プレースホルダ 43"/>
          <p:cNvSpPr txBox="1">
            <a:spLocks/>
          </p:cNvSpPr>
          <p:nvPr/>
        </p:nvSpPr>
        <p:spPr>
          <a:xfrm>
            <a:off x="138030" y="1052736"/>
            <a:ext cx="8538426" cy="1656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200" dirty="0" smtClean="0">
                <a:solidFill>
                  <a:srgbClr val="002060"/>
                </a:solidFill>
              </a:rPr>
              <a:t>Coating of bent pipes without antechambers by horizontal facility</a:t>
            </a:r>
          </a:p>
          <a:p>
            <a:pPr lvl="1"/>
            <a:r>
              <a:rPr lang="en-US" altLang="ja-JP" sz="1600" dirty="0" smtClean="0">
                <a:sym typeface="Symbol"/>
              </a:rPr>
              <a:t>To coat bent pipe by horizontal facility, </a:t>
            </a:r>
            <a:r>
              <a:rPr lang="en-US" altLang="ja-JP" sz="1600" dirty="0" err="1" smtClean="0">
                <a:sym typeface="Symbol"/>
              </a:rPr>
              <a:t>Ti</a:t>
            </a:r>
            <a:r>
              <a:rPr lang="en-US" altLang="ja-JP" sz="1600" dirty="0" smtClean="0">
                <a:sym typeface="Symbol"/>
              </a:rPr>
              <a:t> cathode position is fixed by ceramics supports.</a:t>
            </a:r>
          </a:p>
          <a:p>
            <a:pPr lvl="1"/>
            <a:r>
              <a:rPr lang="en-US" altLang="ja-JP" sz="1600" dirty="0" smtClean="0">
                <a:sym typeface="Symbol"/>
              </a:rPr>
              <a:t>Conventional ceramics support is available only for beam pipes with antechambers.</a:t>
            </a:r>
            <a:endParaRPr lang="en-US" altLang="ja-JP" sz="1800" dirty="0" smtClean="0">
              <a:sym typeface="Symbol"/>
            </a:endParaRPr>
          </a:p>
          <a:p>
            <a:pPr lvl="1"/>
            <a:r>
              <a:rPr lang="en-US" altLang="ja-JP" sz="1600" dirty="0">
                <a:sym typeface="Symbol"/>
              </a:rPr>
              <a:t>About 10 bent pipes without antechambers were coated with new ceramics support.</a:t>
            </a:r>
          </a:p>
          <a:p>
            <a:pPr lvl="1"/>
            <a:endParaRPr lang="en-US" altLang="ja-JP" sz="2000" dirty="0" smtClean="0">
              <a:sym typeface="Symbol"/>
            </a:endParaRPr>
          </a:p>
          <a:p>
            <a:pPr lvl="1"/>
            <a:endParaRPr lang="en-US" altLang="ja-JP" sz="2400" dirty="0" smtClean="0"/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6" t="3640" r="26236" b="5402"/>
          <a:stretch/>
        </p:blipFill>
        <p:spPr bwMode="auto">
          <a:xfrm>
            <a:off x="2987824" y="2924944"/>
            <a:ext cx="3335881" cy="335545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2" name="正方形/長方形 31"/>
          <p:cNvSpPr/>
          <p:nvPr/>
        </p:nvSpPr>
        <p:spPr>
          <a:xfrm>
            <a:off x="-15543" y="2852936"/>
            <a:ext cx="30033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400" dirty="0" smtClean="0">
                <a:solidFill>
                  <a:srgbClr val="00B050"/>
                </a:solidFill>
              </a:rPr>
              <a:t>Ceramics support set in antechamber</a:t>
            </a:r>
          </a:p>
          <a:p>
            <a:pPr algn="ctr"/>
            <a:r>
              <a:rPr lang="en-US" altLang="ja-JP" sz="1400" dirty="0" smtClean="0">
                <a:solidFill>
                  <a:srgbClr val="00B050"/>
                </a:solidFill>
              </a:rPr>
              <a:t>(Conventional type)</a:t>
            </a:r>
            <a:endParaRPr lang="en-US" altLang="ja-JP" sz="1400" dirty="0">
              <a:solidFill>
                <a:srgbClr val="00B050"/>
              </a:solidFill>
            </a:endParaRPr>
          </a:p>
        </p:txBody>
      </p:sp>
      <p:grpSp>
        <p:nvGrpSpPr>
          <p:cNvPr id="21" name="グループ化 20"/>
          <p:cNvGrpSpPr>
            <a:grpSpLocks noChangeAspect="1"/>
          </p:cNvGrpSpPr>
          <p:nvPr/>
        </p:nvGrpSpPr>
        <p:grpSpPr>
          <a:xfrm>
            <a:off x="25818" y="3357215"/>
            <a:ext cx="2888700" cy="2365593"/>
            <a:chOff x="325269" y="592772"/>
            <a:chExt cx="2626092" cy="2150539"/>
          </a:xfrm>
        </p:grpSpPr>
        <p:pic>
          <p:nvPicPr>
            <p:cNvPr id="22" name="Picture 2" descr="C:\Users\shibata\Desktop\電極写真01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463"/>
            <a:stretch/>
          </p:blipFill>
          <p:spPr bwMode="auto">
            <a:xfrm>
              <a:off x="394383" y="592772"/>
              <a:ext cx="2549592" cy="21135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3" name="直線矢印コネクタ 22"/>
            <p:cNvCxnSpPr/>
            <p:nvPr/>
          </p:nvCxnSpPr>
          <p:spPr>
            <a:xfrm flipH="1" flipV="1">
              <a:off x="1960406" y="1751090"/>
              <a:ext cx="354226" cy="516654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テキスト ボックス 23"/>
            <p:cNvSpPr txBox="1"/>
            <p:nvPr/>
          </p:nvSpPr>
          <p:spPr>
            <a:xfrm>
              <a:off x="2137519" y="2235479"/>
              <a:ext cx="8138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200" dirty="0" smtClean="0">
                  <a:solidFill>
                    <a:schemeClr val="bg1"/>
                  </a:solidFill>
                </a:rPr>
                <a:t>Ceramics support</a:t>
              </a:r>
              <a:endParaRPr kumimoji="1" lang="ja-JP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469583" y="2466312"/>
              <a:ext cx="7236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200" dirty="0" smtClean="0">
                  <a:solidFill>
                    <a:schemeClr val="bg1"/>
                  </a:solidFill>
                </a:rPr>
                <a:t>Wheels</a:t>
              </a:r>
              <a:endParaRPr kumimoji="1" lang="ja-JP" altLang="en-US" sz="1200" dirty="0">
                <a:solidFill>
                  <a:schemeClr val="bg1"/>
                </a:solidFill>
              </a:endParaRPr>
            </a:p>
          </p:txBody>
        </p:sp>
        <p:cxnSp>
          <p:nvCxnSpPr>
            <p:cNvPr id="26" name="直線矢印コネクタ 25"/>
            <p:cNvCxnSpPr/>
            <p:nvPr/>
          </p:nvCxnSpPr>
          <p:spPr>
            <a:xfrm flipV="1">
              <a:off x="987267" y="2338530"/>
              <a:ext cx="756084" cy="250227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正方形/長方形 26"/>
            <p:cNvSpPr/>
            <p:nvPr/>
          </p:nvSpPr>
          <p:spPr>
            <a:xfrm>
              <a:off x="325269" y="1549405"/>
              <a:ext cx="1343909" cy="4196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1200" dirty="0" smtClean="0">
                  <a:solidFill>
                    <a:schemeClr val="bg1"/>
                  </a:solidFill>
                  <a:cs typeface="Times New Roman" pitchFamily="18" charset="0"/>
                </a:rPr>
                <a:t>Ceramics cover for insulation protection</a:t>
              </a:r>
              <a:endParaRPr lang="en-US" altLang="ja-JP" sz="1200" dirty="0">
                <a:solidFill>
                  <a:schemeClr val="bg1"/>
                </a:solidFill>
                <a:cs typeface="Times New Roman" pitchFamily="18" charset="0"/>
              </a:endParaRPr>
            </a:p>
          </p:txBody>
        </p:sp>
        <p:cxnSp>
          <p:nvCxnSpPr>
            <p:cNvPr id="28" name="直線矢印コネクタ 27"/>
            <p:cNvCxnSpPr/>
            <p:nvPr/>
          </p:nvCxnSpPr>
          <p:spPr>
            <a:xfrm flipV="1">
              <a:off x="1409700" y="1456870"/>
              <a:ext cx="392732" cy="23223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テキスト ボックス 28"/>
            <p:cNvSpPr txBox="1"/>
            <p:nvPr/>
          </p:nvSpPr>
          <p:spPr>
            <a:xfrm>
              <a:off x="622297" y="881710"/>
              <a:ext cx="9410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200" dirty="0" smtClean="0">
                  <a:solidFill>
                    <a:schemeClr val="bg1"/>
                  </a:solidFill>
                </a:rPr>
                <a:t>Ti cathode</a:t>
              </a:r>
              <a:endParaRPr kumimoji="1" lang="ja-JP" altLang="en-US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927" y="2348881"/>
            <a:ext cx="2765418" cy="196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正方形/長方形 32"/>
          <p:cNvSpPr/>
          <p:nvPr/>
        </p:nvSpPr>
        <p:spPr>
          <a:xfrm>
            <a:off x="2843808" y="2545740"/>
            <a:ext cx="374441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1400" dirty="0" smtClean="0">
                <a:solidFill>
                  <a:srgbClr val="00B050"/>
                </a:solidFill>
              </a:rPr>
              <a:t>Ceramics support on sidewall of beam pipe</a:t>
            </a:r>
          </a:p>
          <a:p>
            <a:pPr algn="ctr"/>
            <a:r>
              <a:rPr lang="en-US" altLang="ja-JP" sz="1400" dirty="0" smtClean="0">
                <a:solidFill>
                  <a:srgbClr val="00B050"/>
                </a:solidFill>
              </a:rPr>
              <a:t>(new type)</a:t>
            </a: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6732240" y="6119718"/>
            <a:ext cx="22322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100" dirty="0" smtClean="0">
                <a:solidFill>
                  <a:schemeClr val="bg1"/>
                </a:solidFill>
              </a:rPr>
              <a:t>Magnetron discharge sputtering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20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正方形/長方形 30"/>
          <p:cNvSpPr/>
          <p:nvPr/>
        </p:nvSpPr>
        <p:spPr>
          <a:xfrm>
            <a:off x="67514" y="2637965"/>
            <a:ext cx="2333780" cy="3661483"/>
          </a:xfrm>
          <a:prstGeom prst="rect">
            <a:avLst/>
          </a:prstGeom>
          <a:noFill/>
          <a:ln w="127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61682" y="6119690"/>
            <a:ext cx="135938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Flat cathode</a:t>
            </a:r>
            <a:endParaRPr lang="ja-JP" altLang="en-US" sz="1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正方形/長方形 37"/>
          <p:cNvSpPr/>
          <p:nvPr/>
        </p:nvSpPr>
        <p:spPr>
          <a:xfrm>
            <a:off x="0" y="6434514"/>
            <a:ext cx="9144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9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18" y="6455897"/>
            <a:ext cx="702056" cy="402103"/>
          </a:xfrm>
          <a:prstGeom prst="rect">
            <a:avLst/>
          </a:prstGeom>
          <a:noFill/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99592" y="6478724"/>
            <a:ext cx="2133600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2015/2/23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2663788" y="6464094"/>
            <a:ext cx="3816424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The 20th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03263" y="6486039"/>
            <a:ext cx="2133600" cy="365125"/>
          </a:xfrm>
        </p:spPr>
        <p:txBody>
          <a:bodyPr/>
          <a:lstStyle/>
          <a:p>
            <a:fld id="{31A2536D-92D0-4A14-99CE-6CBB0ED64566}" type="slidenum">
              <a:rPr kumimoji="1" lang="ja-JP" altLang="en-US" smtClean="0">
                <a:solidFill>
                  <a:srgbClr val="FFFF00"/>
                </a:solidFill>
              </a:rPr>
              <a:pPr/>
              <a:t>7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40" name="Picture 3" descr="C:\Users\shibata\works_hp3\14KEKB_Review\背景材料\title_background02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09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タイトル 1"/>
          <p:cNvSpPr txBox="1">
            <a:spLocks/>
          </p:cNvSpPr>
          <p:nvPr/>
        </p:nvSpPr>
        <p:spPr>
          <a:xfrm>
            <a:off x="162168" y="29122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b="1" dirty="0" smtClean="0">
                <a:solidFill>
                  <a:srgbClr val="FFC000"/>
                </a:solidFill>
              </a:rPr>
              <a:t>Pre-installation works</a:t>
            </a:r>
            <a:r>
              <a:rPr lang="ja-JP" altLang="en-US" b="1" dirty="0">
                <a:solidFill>
                  <a:srgbClr val="FFC000"/>
                </a:solidFill>
              </a:rPr>
              <a:t> </a:t>
            </a:r>
            <a:r>
              <a:rPr lang="en-US" altLang="ja-JP" b="1" dirty="0">
                <a:solidFill>
                  <a:srgbClr val="FFC000"/>
                </a:solidFill>
              </a:rPr>
              <a:t>4</a:t>
            </a:r>
            <a:endParaRPr lang="ja-JP" altLang="en-US" b="1" dirty="0">
              <a:solidFill>
                <a:srgbClr val="FFC000"/>
              </a:solidFill>
            </a:endParaRPr>
          </a:p>
        </p:txBody>
      </p:sp>
      <p:sp>
        <p:nvSpPr>
          <p:cNvPr id="10" name="コンテンツ プレースホルダ 43"/>
          <p:cNvSpPr txBox="1">
            <a:spLocks/>
          </p:cNvSpPr>
          <p:nvPr/>
        </p:nvSpPr>
        <p:spPr>
          <a:xfrm>
            <a:off x="32018" y="1052736"/>
            <a:ext cx="8915126" cy="1728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dirty="0" smtClean="0">
                <a:solidFill>
                  <a:srgbClr val="002060"/>
                </a:solidFill>
              </a:rPr>
              <a:t>Coating of Damping Ring beam pipes by horizontal facility</a:t>
            </a:r>
          </a:p>
          <a:p>
            <a:pPr lvl="1"/>
            <a:r>
              <a:rPr lang="en-US" altLang="ja-JP" sz="1600" dirty="0" smtClean="0"/>
              <a:t>Flat cathode shown in last review did not work. </a:t>
            </a:r>
          </a:p>
          <a:p>
            <a:pPr lvl="2"/>
            <a:r>
              <a:rPr lang="en-US" altLang="ja-JP" sz="1400" dirty="0" smtClean="0"/>
              <a:t>Discharge didn’t occur in the center of  beam pipe.</a:t>
            </a:r>
          </a:p>
          <a:p>
            <a:pPr lvl="1"/>
            <a:r>
              <a:rPr lang="en-US" altLang="ja-JP" sz="1600" dirty="0" smtClean="0"/>
              <a:t>New cathode pipe worked well, and 38 beam pipes were coated so far.</a:t>
            </a:r>
          </a:p>
          <a:p>
            <a:pPr lvl="1"/>
            <a:r>
              <a:rPr lang="en-US" altLang="ja-JP" sz="1600" dirty="0" smtClean="0"/>
              <a:t>More 36 beam pipes will be coated by the end of this fiscal year (3/31).</a:t>
            </a:r>
          </a:p>
          <a:p>
            <a:pPr lvl="1"/>
            <a:endParaRPr lang="en-US" altLang="ja-JP" sz="1600" dirty="0" smtClean="0">
              <a:solidFill>
                <a:srgbClr val="002060"/>
              </a:solidFill>
            </a:endParaRPr>
          </a:p>
          <a:p>
            <a:pPr lvl="1"/>
            <a:endParaRPr lang="en-US" altLang="ja-JP" sz="1200" dirty="0" smtClean="0">
              <a:solidFill>
                <a:srgbClr val="002060"/>
              </a:solidFill>
            </a:endParaRPr>
          </a:p>
          <a:p>
            <a:pPr marL="457200" lvl="1" indent="0">
              <a:buNone/>
            </a:pPr>
            <a:endParaRPr lang="en-US" altLang="ja-JP" sz="1600" dirty="0" smtClean="0">
              <a:solidFill>
                <a:srgbClr val="002060"/>
              </a:solidFill>
            </a:endParaRPr>
          </a:p>
          <a:p>
            <a:pPr lvl="1"/>
            <a:endParaRPr lang="en-US" altLang="ja-JP" sz="1600" dirty="0">
              <a:solidFill>
                <a:srgbClr val="000066"/>
              </a:solidFill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6" y="4402546"/>
            <a:ext cx="2206749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89" y="2684912"/>
            <a:ext cx="2216685" cy="1663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1"/>
          <a:stretch/>
        </p:blipFill>
        <p:spPr bwMode="auto">
          <a:xfrm>
            <a:off x="2458528" y="3789040"/>
            <a:ext cx="3050978" cy="2573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C:\Users\shibata\Desktop\coated chamber0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728484"/>
            <a:ext cx="3513138" cy="263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直線コネクタ 6"/>
          <p:cNvCxnSpPr/>
          <p:nvPr/>
        </p:nvCxnSpPr>
        <p:spPr>
          <a:xfrm flipH="1">
            <a:off x="71562" y="2663687"/>
            <a:ext cx="2321782" cy="361784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>
          <a:xfrm>
            <a:off x="35496" y="2602346"/>
            <a:ext cx="2349895" cy="36712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/>
          <p:cNvSpPr txBox="1"/>
          <p:nvPr/>
        </p:nvSpPr>
        <p:spPr>
          <a:xfrm>
            <a:off x="827584" y="4027534"/>
            <a:ext cx="1944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Didn’t work</a:t>
            </a:r>
            <a:endParaRPr lang="ja-JP" altLang="en-US" sz="1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2596274" y="3145672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cathode pipe and </a:t>
            </a:r>
            <a:r>
              <a:rPr lang="en-US" altLang="ja-JP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ja-JP" sz="1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eramics support</a:t>
            </a:r>
            <a:endParaRPr lang="ja-JP" altLang="en-US" sz="1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直線矢印コネクタ 24"/>
          <p:cNvCxnSpPr/>
          <p:nvPr/>
        </p:nvCxnSpPr>
        <p:spPr>
          <a:xfrm flipH="1" flipV="1">
            <a:off x="4026325" y="5278591"/>
            <a:ext cx="389648" cy="568319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>
            <a:off x="4355976" y="5756566"/>
            <a:ext cx="895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dirty="0" smtClean="0">
                <a:solidFill>
                  <a:schemeClr val="bg1"/>
                </a:solidFill>
              </a:rPr>
              <a:t>Ceramics support</a:t>
            </a:r>
            <a:endParaRPr kumimoji="1" lang="ja-JP" altLang="en-US" sz="1200" b="1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4240175" y="4763368"/>
            <a:ext cx="12883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err="1" smtClean="0">
                <a:solidFill>
                  <a:schemeClr val="bg1"/>
                </a:solidFill>
              </a:rPr>
              <a:t>Ti</a:t>
            </a:r>
            <a:r>
              <a:rPr kumimoji="1" lang="en-US" altLang="ja-JP" sz="1200" b="1" dirty="0" smtClean="0">
                <a:solidFill>
                  <a:schemeClr val="bg1"/>
                </a:solidFill>
              </a:rPr>
              <a:t> cathode (pipe)</a:t>
            </a:r>
            <a:endParaRPr kumimoji="1" lang="ja-JP" altLang="en-US" sz="1200" b="1" dirty="0">
              <a:solidFill>
                <a:schemeClr val="bg1"/>
              </a:solidFill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6804248" y="2639795"/>
            <a:ext cx="2232248" cy="1365269"/>
            <a:chOff x="6804248" y="2492896"/>
            <a:chExt cx="2232248" cy="1365269"/>
          </a:xfrm>
        </p:grpSpPr>
        <p:pic>
          <p:nvPicPr>
            <p:cNvPr id="2051" name="Picture 3" descr="C:\Users\shibata\Desktop\discharge02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5962" y="2492896"/>
              <a:ext cx="1821182" cy="1365269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テキスト ボックス 31"/>
            <p:cNvSpPr txBox="1"/>
            <p:nvPr/>
          </p:nvSpPr>
          <p:spPr>
            <a:xfrm>
              <a:off x="6804248" y="2503067"/>
              <a:ext cx="223224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1050" dirty="0" smtClean="0">
                  <a:solidFill>
                    <a:schemeClr val="bg1"/>
                  </a:solidFill>
                </a:rPr>
                <a:t>Magnetron discharge sputtering</a:t>
              </a:r>
              <a:endParaRPr kumimoji="1" lang="ja-JP" altLang="en-US" sz="105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グループ化 5"/>
          <p:cNvGrpSpPr/>
          <p:nvPr/>
        </p:nvGrpSpPr>
        <p:grpSpPr>
          <a:xfrm>
            <a:off x="4626664" y="2575490"/>
            <a:ext cx="2088232" cy="1631942"/>
            <a:chOff x="4554656" y="2442507"/>
            <a:chExt cx="2088232" cy="1631942"/>
          </a:xfrm>
        </p:grpSpPr>
        <p:pic>
          <p:nvPicPr>
            <p:cNvPr id="17" name="Picture 7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298"/>
            <a:stretch/>
          </p:blipFill>
          <p:spPr bwMode="auto">
            <a:xfrm>
              <a:off x="4554656" y="2490195"/>
              <a:ext cx="2088232" cy="1584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テキスト ボックス 32"/>
            <p:cNvSpPr txBox="1"/>
            <p:nvPr/>
          </p:nvSpPr>
          <p:spPr>
            <a:xfrm>
              <a:off x="4572000" y="2442507"/>
              <a:ext cx="18283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200" b="1" dirty="0" smtClean="0">
                  <a:solidFill>
                    <a:schemeClr val="bg1"/>
                  </a:solidFill>
                </a:rPr>
                <a:t>New ceramics supports</a:t>
              </a:r>
              <a:endParaRPr kumimoji="1" lang="ja-JP" altLang="en-US" sz="12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99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正方形/長方形 37"/>
          <p:cNvSpPr/>
          <p:nvPr/>
        </p:nvSpPr>
        <p:spPr>
          <a:xfrm>
            <a:off x="0" y="6434514"/>
            <a:ext cx="9144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9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18" y="6455897"/>
            <a:ext cx="702056" cy="402103"/>
          </a:xfrm>
          <a:prstGeom prst="rect">
            <a:avLst/>
          </a:prstGeom>
          <a:noFill/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99592" y="6478724"/>
            <a:ext cx="2133600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2015/2/23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2663788" y="6464094"/>
            <a:ext cx="3816424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The 20th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03263" y="6486039"/>
            <a:ext cx="2133600" cy="365125"/>
          </a:xfrm>
        </p:spPr>
        <p:txBody>
          <a:bodyPr/>
          <a:lstStyle/>
          <a:p>
            <a:fld id="{31A2536D-92D0-4A14-99CE-6CBB0ED64566}" type="slidenum">
              <a:rPr kumimoji="1" lang="ja-JP" altLang="en-US" smtClean="0">
                <a:solidFill>
                  <a:srgbClr val="FFFF00"/>
                </a:solidFill>
              </a:rPr>
              <a:pPr/>
              <a:t>8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40" name="Picture 3" descr="C:\Users\shibata\works_hp3\14KEKB_Review\背景材料\title_background02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09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タイトル 1"/>
          <p:cNvSpPr txBox="1">
            <a:spLocks/>
          </p:cNvSpPr>
          <p:nvPr/>
        </p:nvSpPr>
        <p:spPr>
          <a:xfrm>
            <a:off x="162168" y="29122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b="1" dirty="0" smtClean="0">
                <a:solidFill>
                  <a:srgbClr val="FFC000"/>
                </a:solidFill>
              </a:rPr>
              <a:t>Pre-installation works 5</a:t>
            </a:r>
            <a:endParaRPr lang="ja-JP" altLang="en-US" b="1" dirty="0">
              <a:solidFill>
                <a:srgbClr val="FFC000"/>
              </a:solidFill>
            </a:endParaRPr>
          </a:p>
        </p:txBody>
      </p:sp>
      <p:grpSp>
        <p:nvGrpSpPr>
          <p:cNvPr id="6" name="グループ化 5"/>
          <p:cNvGrpSpPr>
            <a:grpSpLocks noChangeAspect="1"/>
          </p:cNvGrpSpPr>
          <p:nvPr/>
        </p:nvGrpSpPr>
        <p:grpSpPr>
          <a:xfrm>
            <a:off x="585602" y="2668063"/>
            <a:ext cx="3986398" cy="3736654"/>
            <a:chOff x="-1347" y="2321243"/>
            <a:chExt cx="4429331" cy="4151838"/>
          </a:xfrm>
        </p:grpSpPr>
        <p:pic>
          <p:nvPicPr>
            <p:cNvPr id="1026" name="Picture 2" descr="C:\Users\shibata\works_hp3\14KEKB_Review\output_graph_baking02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551" y="2321243"/>
              <a:ext cx="4222433" cy="3960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" name="直線コネクタ 13"/>
            <p:cNvCxnSpPr/>
            <p:nvPr/>
          </p:nvCxnSpPr>
          <p:spPr>
            <a:xfrm flipH="1">
              <a:off x="3021179" y="5188229"/>
              <a:ext cx="1125544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solid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テキスト ボックス 2"/>
            <p:cNvSpPr txBox="1"/>
            <p:nvPr/>
          </p:nvSpPr>
          <p:spPr>
            <a:xfrm rot="16200000">
              <a:off x="-273259" y="4078710"/>
              <a:ext cx="885797" cy="3419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dirty="0" smtClean="0"/>
                <a:t>number</a:t>
              </a:r>
              <a:endParaRPr kumimoji="1" lang="ja-JP" altLang="en-US" sz="1400" dirty="0"/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2195736" y="6165304"/>
              <a:ext cx="7822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400" dirty="0" smtClean="0"/>
                <a:t>date</a:t>
              </a:r>
              <a:endParaRPr kumimoji="1" lang="ja-JP" altLang="en-US" sz="1400" dirty="0"/>
            </a:p>
          </p:txBody>
        </p:sp>
        <p:cxnSp>
          <p:nvCxnSpPr>
            <p:cNvPr id="21" name="直線コネクタ 20"/>
            <p:cNvCxnSpPr/>
            <p:nvPr/>
          </p:nvCxnSpPr>
          <p:spPr>
            <a:xfrm flipV="1">
              <a:off x="3017848" y="3873378"/>
              <a:ext cx="3330" cy="1990595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正方形/長方形 21"/>
            <p:cNvSpPr/>
            <p:nvPr/>
          </p:nvSpPr>
          <p:spPr>
            <a:xfrm>
              <a:off x="3086805" y="5227810"/>
              <a:ext cx="117852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200" dirty="0" smtClean="0">
                  <a:solidFill>
                    <a:srgbClr val="FF0000"/>
                  </a:solidFill>
                </a:rPr>
                <a:t>354 </a:t>
              </a:r>
              <a:r>
                <a:rPr lang="en-US" altLang="ja-JP" sz="1200" dirty="0">
                  <a:solidFill>
                    <a:srgbClr val="FF0000"/>
                  </a:solidFill>
                </a:rPr>
                <a:t>beam </a:t>
              </a:r>
              <a:r>
                <a:rPr lang="en-US" altLang="ja-JP" sz="1200" dirty="0" smtClean="0">
                  <a:solidFill>
                    <a:srgbClr val="FF0000"/>
                  </a:solidFill>
                </a:rPr>
                <a:t>pipes</a:t>
              </a:r>
            </a:p>
            <a:p>
              <a:r>
                <a:rPr lang="en-US" altLang="ja-JP" sz="1200" dirty="0" smtClean="0">
                  <a:solidFill>
                    <a:srgbClr val="FF0000"/>
                  </a:solidFill>
                </a:rPr>
                <a:t>(this fiscal year)</a:t>
              </a:r>
              <a:endParaRPr lang="ja-JP" alt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34" name="正方形/長方形 33"/>
            <p:cNvSpPr/>
            <p:nvPr/>
          </p:nvSpPr>
          <p:spPr>
            <a:xfrm>
              <a:off x="1619671" y="2458907"/>
              <a:ext cx="153049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400" dirty="0" smtClean="0">
                  <a:solidFill>
                    <a:srgbClr val="00B050"/>
                  </a:solidFill>
                </a:rPr>
                <a:t>Baking</a:t>
              </a:r>
              <a:endParaRPr lang="en-US" altLang="ja-JP" sz="1000" dirty="0">
                <a:solidFill>
                  <a:srgbClr val="00B050"/>
                </a:solidFill>
              </a:endParaRPr>
            </a:p>
          </p:txBody>
        </p:sp>
        <p:sp>
          <p:nvSpPr>
            <p:cNvPr id="36" name="正方形/長方形 35"/>
            <p:cNvSpPr/>
            <p:nvPr/>
          </p:nvSpPr>
          <p:spPr>
            <a:xfrm>
              <a:off x="3738333" y="2847419"/>
              <a:ext cx="64633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200" dirty="0" smtClean="0">
                  <a:solidFill>
                    <a:srgbClr val="FF0000"/>
                  </a:solidFill>
                </a:rPr>
                <a:t>Finish!!</a:t>
              </a:r>
              <a:endParaRPr lang="ja-JP" altLang="en-US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" name="グループ化 6"/>
          <p:cNvGrpSpPr>
            <a:grpSpLocks noChangeAspect="1"/>
          </p:cNvGrpSpPr>
          <p:nvPr/>
        </p:nvGrpSpPr>
        <p:grpSpPr>
          <a:xfrm>
            <a:off x="4705462" y="2636912"/>
            <a:ext cx="4043001" cy="3777839"/>
            <a:chOff x="4626912" y="2275482"/>
            <a:chExt cx="4492224" cy="4197599"/>
          </a:xfrm>
        </p:grpSpPr>
        <p:pic>
          <p:nvPicPr>
            <p:cNvPr id="1027" name="Picture 3" descr="C:\Users\shibata\works_hp3\14KEKB_Review\output_graph_coating02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2275482"/>
              <a:ext cx="4259104" cy="4033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テキスト ボックス 16"/>
            <p:cNvSpPr txBox="1"/>
            <p:nvPr/>
          </p:nvSpPr>
          <p:spPr>
            <a:xfrm rot="16200000">
              <a:off x="4349425" y="4073135"/>
              <a:ext cx="896947" cy="3419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dirty="0" smtClean="0"/>
                <a:t>number</a:t>
              </a:r>
              <a:endParaRPr kumimoji="1" lang="ja-JP" altLang="en-US" sz="1400" dirty="0"/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6670105" y="6165304"/>
              <a:ext cx="7822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400" dirty="0" smtClean="0"/>
                <a:t>date</a:t>
              </a:r>
              <a:endParaRPr kumimoji="1" lang="ja-JP" altLang="en-US" sz="1400" dirty="0"/>
            </a:p>
          </p:txBody>
        </p:sp>
        <p:cxnSp>
          <p:nvCxnSpPr>
            <p:cNvPr id="25" name="直線コネクタ 24"/>
            <p:cNvCxnSpPr/>
            <p:nvPr/>
          </p:nvCxnSpPr>
          <p:spPr>
            <a:xfrm flipV="1">
              <a:off x="7668344" y="4115626"/>
              <a:ext cx="3330" cy="1764197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/>
            <p:cNvCxnSpPr/>
            <p:nvPr/>
          </p:nvCxnSpPr>
          <p:spPr>
            <a:xfrm flipH="1">
              <a:off x="7671674" y="5192440"/>
              <a:ext cx="1125544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solid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正方形/長方形 31"/>
            <p:cNvSpPr/>
            <p:nvPr/>
          </p:nvSpPr>
          <p:spPr>
            <a:xfrm>
              <a:off x="7671674" y="5221203"/>
              <a:ext cx="117852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200" dirty="0" smtClean="0">
                  <a:solidFill>
                    <a:srgbClr val="FF0000"/>
                  </a:solidFill>
                </a:rPr>
                <a:t>179 </a:t>
              </a:r>
              <a:r>
                <a:rPr lang="en-US" altLang="ja-JP" sz="1200" dirty="0">
                  <a:solidFill>
                    <a:srgbClr val="FF0000"/>
                  </a:solidFill>
                </a:rPr>
                <a:t>beam </a:t>
              </a:r>
              <a:r>
                <a:rPr lang="en-US" altLang="ja-JP" sz="1200" dirty="0" smtClean="0">
                  <a:solidFill>
                    <a:srgbClr val="FF0000"/>
                  </a:solidFill>
                </a:rPr>
                <a:t>pipes</a:t>
              </a:r>
            </a:p>
            <a:p>
              <a:r>
                <a:rPr lang="en-US" altLang="ja-JP" sz="1200" dirty="0" smtClean="0">
                  <a:solidFill>
                    <a:srgbClr val="FF0000"/>
                  </a:solidFill>
                </a:rPr>
                <a:t>(this fiscal year)</a:t>
              </a:r>
              <a:endParaRPr lang="ja-JP" alt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35" name="正方形/長方形 34"/>
            <p:cNvSpPr/>
            <p:nvPr/>
          </p:nvSpPr>
          <p:spPr>
            <a:xfrm>
              <a:off x="5518736" y="2435500"/>
              <a:ext cx="3436009" cy="34197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400" dirty="0" err="1" smtClean="0">
                  <a:solidFill>
                    <a:srgbClr val="00B050"/>
                  </a:solidFill>
                </a:rPr>
                <a:t>TiN</a:t>
              </a:r>
              <a:r>
                <a:rPr lang="en-US" altLang="ja-JP" sz="1400" dirty="0" smtClean="0">
                  <a:solidFill>
                    <a:srgbClr val="00B050"/>
                  </a:solidFill>
                </a:rPr>
                <a:t> coating (not counting Damping ring)</a:t>
              </a:r>
              <a:endParaRPr lang="en-US" altLang="ja-JP" sz="1400" dirty="0">
                <a:solidFill>
                  <a:srgbClr val="00B050"/>
                </a:solidFill>
              </a:endParaRPr>
            </a:p>
          </p:txBody>
        </p:sp>
        <p:sp>
          <p:nvSpPr>
            <p:cNvPr id="37" name="正方形/長方形 36"/>
            <p:cNvSpPr/>
            <p:nvPr/>
          </p:nvSpPr>
          <p:spPr>
            <a:xfrm>
              <a:off x="8388423" y="3362508"/>
              <a:ext cx="64633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200" dirty="0" smtClean="0">
                  <a:solidFill>
                    <a:srgbClr val="FF0000"/>
                  </a:solidFill>
                </a:rPr>
                <a:t>Finish!!</a:t>
              </a:r>
              <a:endParaRPr lang="ja-JP" altLang="en-US" sz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3" name="コンテンツ プレースホルダ 43"/>
          <p:cNvSpPr>
            <a:spLocks noGrp="1"/>
          </p:cNvSpPr>
          <p:nvPr>
            <p:ph idx="1"/>
          </p:nvPr>
        </p:nvSpPr>
        <p:spPr>
          <a:xfrm>
            <a:off x="34274" y="1052351"/>
            <a:ext cx="9000480" cy="1946447"/>
          </a:xfrm>
        </p:spPr>
        <p:txBody>
          <a:bodyPr>
            <a:normAutofit/>
          </a:bodyPr>
          <a:lstStyle/>
          <a:p>
            <a:r>
              <a:rPr lang="en-US" altLang="ja-JP" sz="2000" dirty="0" smtClean="0">
                <a:solidFill>
                  <a:srgbClr val="002060"/>
                </a:solidFill>
              </a:rPr>
              <a:t>Total output of pre-installation works</a:t>
            </a:r>
          </a:p>
          <a:p>
            <a:pPr lvl="1"/>
            <a:r>
              <a:rPr lang="en-US" altLang="ja-JP" sz="1600" dirty="0" smtClean="0"/>
              <a:t>Large-scale works by 10 workers was continued until the end of 2014. (by 3-4 workers this year.)</a:t>
            </a:r>
          </a:p>
          <a:p>
            <a:pPr lvl="1"/>
            <a:r>
              <a:rPr lang="en-US" altLang="ja-JP" sz="1600" dirty="0"/>
              <a:t>All planned </a:t>
            </a:r>
            <a:r>
              <a:rPr lang="en-US" altLang="ja-JP" sz="1600" dirty="0" smtClean="0"/>
              <a:t>works for MR finished </a:t>
            </a:r>
            <a:r>
              <a:rPr lang="en-US" altLang="ja-JP" sz="1600" dirty="0"/>
              <a:t>this month.</a:t>
            </a:r>
            <a:endParaRPr lang="en-US" altLang="ja-JP" sz="1600" dirty="0" smtClean="0"/>
          </a:p>
          <a:p>
            <a:pPr lvl="1"/>
            <a:r>
              <a:rPr lang="en-US" altLang="ja-JP" sz="1600" dirty="0" smtClean="0"/>
              <a:t>Work pace decreased compared to the past fiscal years because of a variety and delay in delivery of beam pipes.</a:t>
            </a:r>
            <a:endParaRPr lang="en-US" altLang="ja-JP" sz="2000" dirty="0" smtClean="0">
              <a:solidFill>
                <a:srgbClr val="000066"/>
              </a:solidFill>
            </a:endParaRPr>
          </a:p>
          <a:p>
            <a:endParaRPr lang="en-US" altLang="ja-JP" sz="20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6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グループ化 19"/>
          <p:cNvGrpSpPr/>
          <p:nvPr/>
        </p:nvGrpSpPr>
        <p:grpSpPr>
          <a:xfrm>
            <a:off x="1115616" y="2996952"/>
            <a:ext cx="6193697" cy="3496018"/>
            <a:chOff x="1115616" y="2971961"/>
            <a:chExt cx="6193697" cy="3496018"/>
          </a:xfrm>
        </p:grpSpPr>
        <p:grpSp>
          <p:nvGrpSpPr>
            <p:cNvPr id="18" name="グループ化 17"/>
            <p:cNvGrpSpPr/>
            <p:nvPr/>
          </p:nvGrpSpPr>
          <p:grpSpPr>
            <a:xfrm>
              <a:off x="1115616" y="3212976"/>
              <a:ext cx="6193697" cy="3255003"/>
              <a:chOff x="1115616" y="3156667"/>
              <a:chExt cx="6193697" cy="3255003"/>
            </a:xfrm>
          </p:grpSpPr>
          <p:pic>
            <p:nvPicPr>
              <p:cNvPr id="4098" name="Picture 2" descr="C:\Users\shibata\works_hp3\14KEKB_Review\ultimate pressure2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9" t="7458"/>
              <a:stretch/>
            </p:blipFill>
            <p:spPr bwMode="auto">
              <a:xfrm>
                <a:off x="1115616" y="3156667"/>
                <a:ext cx="6193697" cy="32550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テキスト ボックス 9"/>
              <p:cNvSpPr txBox="1"/>
              <p:nvPr/>
            </p:nvSpPr>
            <p:spPr>
              <a:xfrm>
                <a:off x="1890621" y="5879018"/>
                <a:ext cx="521139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200" b="1" dirty="0" smtClean="0"/>
                  <a:t>&lt; 1</a:t>
                </a:r>
                <a:endParaRPr kumimoji="1" lang="ja-JP" altLang="en-US" sz="1200" b="1" baseline="30000" dirty="0"/>
              </a:p>
            </p:txBody>
          </p:sp>
          <p:sp>
            <p:nvSpPr>
              <p:cNvPr id="11" name="テキスト ボックス 10"/>
              <p:cNvSpPr txBox="1"/>
              <p:nvPr/>
            </p:nvSpPr>
            <p:spPr>
              <a:xfrm>
                <a:off x="2257464" y="5887954"/>
                <a:ext cx="4474776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200" b="1" dirty="0" smtClean="0"/>
                  <a:t>  1</a:t>
                </a:r>
                <a:r>
                  <a:rPr lang="en-US" altLang="ja-JP" sz="1200" b="1" dirty="0" smtClean="0">
                    <a:sym typeface="Symbol"/>
                  </a:rPr>
                  <a:t></a:t>
                </a:r>
                <a:r>
                  <a:rPr lang="en-US" altLang="ja-JP" sz="1200" b="1" dirty="0" smtClean="0"/>
                  <a:t>2        2</a:t>
                </a:r>
                <a:r>
                  <a:rPr lang="en-US" altLang="ja-JP" sz="1200" b="1" dirty="0" smtClean="0">
                    <a:sym typeface="Symbol"/>
                  </a:rPr>
                  <a:t>3</a:t>
                </a:r>
                <a:r>
                  <a:rPr lang="en-US" altLang="ja-JP" sz="1200" b="1" dirty="0" smtClean="0"/>
                  <a:t>       3</a:t>
                </a:r>
                <a:r>
                  <a:rPr lang="en-US" altLang="ja-JP" sz="1200" b="1" dirty="0" smtClean="0">
                    <a:sym typeface="Symbol"/>
                  </a:rPr>
                  <a:t>4</a:t>
                </a:r>
                <a:r>
                  <a:rPr lang="en-US" altLang="ja-JP" sz="1200" b="1" dirty="0" smtClean="0"/>
                  <a:t>       4</a:t>
                </a:r>
                <a:r>
                  <a:rPr lang="en-US" altLang="ja-JP" sz="1200" b="1" dirty="0" smtClean="0">
                    <a:sym typeface="Symbol"/>
                  </a:rPr>
                  <a:t>5</a:t>
                </a:r>
                <a:r>
                  <a:rPr lang="en-US" altLang="ja-JP" sz="1200" b="1" dirty="0" smtClean="0"/>
                  <a:t>       5</a:t>
                </a:r>
                <a:r>
                  <a:rPr lang="en-US" altLang="ja-JP" sz="1200" b="1" dirty="0" smtClean="0">
                    <a:sym typeface="Symbol"/>
                  </a:rPr>
                  <a:t>6</a:t>
                </a:r>
                <a:r>
                  <a:rPr lang="en-US" altLang="ja-JP" sz="1200" b="1" dirty="0">
                    <a:sym typeface="Symbol"/>
                  </a:rPr>
                  <a:t> </a:t>
                </a:r>
                <a:r>
                  <a:rPr lang="en-US" altLang="ja-JP" sz="1200" b="1" dirty="0" smtClean="0">
                    <a:sym typeface="Symbol"/>
                  </a:rPr>
                  <a:t>  </a:t>
                </a:r>
                <a:r>
                  <a:rPr lang="en-US" altLang="ja-JP" sz="1200" b="1" dirty="0" smtClean="0"/>
                  <a:t>    6</a:t>
                </a:r>
                <a:r>
                  <a:rPr lang="en-US" altLang="ja-JP" sz="1200" b="1" dirty="0" smtClean="0">
                    <a:sym typeface="Symbol"/>
                  </a:rPr>
                  <a:t>7</a:t>
                </a:r>
                <a:r>
                  <a:rPr lang="en-US" altLang="ja-JP" sz="1200" b="1" dirty="0" smtClean="0"/>
                  <a:t>      7</a:t>
                </a:r>
                <a:r>
                  <a:rPr lang="en-US" altLang="ja-JP" sz="1200" b="1" dirty="0" smtClean="0">
                    <a:sym typeface="Symbol"/>
                  </a:rPr>
                  <a:t>8</a:t>
                </a:r>
                <a:r>
                  <a:rPr lang="en-US" altLang="ja-JP" sz="1200" b="1" dirty="0" smtClean="0"/>
                  <a:t>       8</a:t>
                </a:r>
                <a:r>
                  <a:rPr lang="en-US" altLang="ja-JP" sz="1200" b="1" dirty="0" smtClean="0">
                    <a:sym typeface="Symbol"/>
                  </a:rPr>
                  <a:t>9</a:t>
                </a:r>
                <a:r>
                  <a:rPr lang="en-US" altLang="ja-JP" sz="1200" b="1" dirty="0" smtClean="0"/>
                  <a:t>       9</a:t>
                </a:r>
                <a:r>
                  <a:rPr lang="en-US" altLang="ja-JP" sz="1200" b="1" dirty="0" smtClean="0">
                    <a:sym typeface="Symbol"/>
                  </a:rPr>
                  <a:t>10</a:t>
                </a:r>
                <a:r>
                  <a:rPr lang="en-US" altLang="ja-JP" sz="1200" b="1" dirty="0" smtClean="0"/>
                  <a:t> </a:t>
                </a:r>
                <a:endParaRPr kumimoji="1" lang="ja-JP" altLang="en-US" sz="1200" b="1" baseline="30000" dirty="0"/>
              </a:p>
            </p:txBody>
          </p:sp>
          <p:sp>
            <p:nvSpPr>
              <p:cNvPr id="12" name="テキスト ボックス 11"/>
              <p:cNvSpPr txBox="1"/>
              <p:nvPr/>
            </p:nvSpPr>
            <p:spPr>
              <a:xfrm>
                <a:off x="6697676" y="5887954"/>
                <a:ext cx="466612" cy="22436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200" b="1" dirty="0" smtClean="0"/>
                  <a:t>10 &lt;</a:t>
                </a:r>
                <a:endParaRPr kumimoji="1" lang="ja-JP" altLang="en-US" sz="1200" b="1" baseline="30000" dirty="0"/>
              </a:p>
            </p:txBody>
          </p:sp>
          <p:sp>
            <p:nvSpPr>
              <p:cNvPr id="13" name="テキスト ボックス 12"/>
              <p:cNvSpPr txBox="1"/>
              <p:nvPr/>
            </p:nvSpPr>
            <p:spPr>
              <a:xfrm>
                <a:off x="5063782" y="6051172"/>
                <a:ext cx="11940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dirty="0" smtClean="0"/>
                  <a:t>[x10</a:t>
                </a:r>
                <a:r>
                  <a:rPr kumimoji="1" lang="en-US" altLang="ja-JP" sz="1600" baseline="30000" dirty="0" smtClean="0"/>
                  <a:t>-8</a:t>
                </a:r>
                <a:r>
                  <a:rPr kumimoji="1" lang="en-US" altLang="ja-JP" sz="1600" dirty="0" smtClean="0"/>
                  <a:t> Pa]</a:t>
                </a:r>
                <a:endParaRPr kumimoji="1" lang="ja-JP" altLang="en-US" sz="1600" baseline="30000" dirty="0"/>
              </a:p>
            </p:txBody>
          </p:sp>
          <p:cxnSp>
            <p:nvCxnSpPr>
              <p:cNvPr id="7" name="直線コネクタ 6"/>
              <p:cNvCxnSpPr/>
              <p:nvPr/>
            </p:nvCxnSpPr>
            <p:spPr>
              <a:xfrm>
                <a:off x="6660232" y="3212976"/>
                <a:ext cx="0" cy="2666042"/>
              </a:xfrm>
              <a:prstGeom prst="line">
                <a:avLst/>
              </a:prstGeom>
              <a:ln w="38100">
                <a:solidFill>
                  <a:srgbClr val="00B05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線矢印コネクタ 13"/>
              <p:cNvCxnSpPr/>
              <p:nvPr/>
            </p:nvCxnSpPr>
            <p:spPr>
              <a:xfrm flipH="1">
                <a:off x="5580112" y="4077072"/>
                <a:ext cx="1080120" cy="0"/>
              </a:xfrm>
              <a:prstGeom prst="straightConnector1">
                <a:avLst/>
              </a:prstGeom>
              <a:ln w="57150">
                <a:solidFill>
                  <a:srgbClr val="00B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テキスト ボックス 16"/>
              <p:cNvSpPr txBox="1"/>
              <p:nvPr/>
            </p:nvSpPr>
            <p:spPr>
              <a:xfrm>
                <a:off x="5292080" y="3645024"/>
                <a:ext cx="1788883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1400" dirty="0" smtClean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Criterion for check</a:t>
                </a:r>
                <a:endParaRPr lang="ja-JP" altLang="en-US" sz="14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5" name="正方形/長方形 24"/>
            <p:cNvSpPr/>
            <p:nvPr/>
          </p:nvSpPr>
          <p:spPr>
            <a:xfrm>
              <a:off x="2886164" y="2971961"/>
              <a:ext cx="334202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400" dirty="0" smtClean="0">
                  <a:solidFill>
                    <a:srgbClr val="00B050"/>
                  </a:solidFill>
                </a:rPr>
                <a:t>Distribution of ultimate pressures</a:t>
              </a:r>
              <a:endParaRPr lang="en-US" altLang="ja-JP" sz="1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38" name="正方形/長方形 37"/>
          <p:cNvSpPr/>
          <p:nvPr/>
        </p:nvSpPr>
        <p:spPr>
          <a:xfrm>
            <a:off x="0" y="6434514"/>
            <a:ext cx="9144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9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18" y="6455897"/>
            <a:ext cx="702056" cy="402103"/>
          </a:xfrm>
          <a:prstGeom prst="rect">
            <a:avLst/>
          </a:prstGeom>
          <a:noFill/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99592" y="6478724"/>
            <a:ext cx="2133600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2015/2/23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2663788" y="6464094"/>
            <a:ext cx="3816424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The 20th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03263" y="6486039"/>
            <a:ext cx="2133600" cy="365125"/>
          </a:xfrm>
        </p:spPr>
        <p:txBody>
          <a:bodyPr/>
          <a:lstStyle/>
          <a:p>
            <a:fld id="{31A2536D-92D0-4A14-99CE-6CBB0ED64566}" type="slidenum">
              <a:rPr kumimoji="1" lang="ja-JP" altLang="en-US" smtClean="0">
                <a:solidFill>
                  <a:srgbClr val="FFFF00"/>
                </a:solidFill>
              </a:rPr>
              <a:pPr/>
              <a:t>9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40" name="Picture 3" descr="C:\Users\shibata\works_hp3\14KEKB_Review\背景材料\title_background02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09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タイトル 1"/>
          <p:cNvSpPr txBox="1">
            <a:spLocks/>
          </p:cNvSpPr>
          <p:nvPr/>
        </p:nvSpPr>
        <p:spPr>
          <a:xfrm>
            <a:off x="162168" y="29122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b="1" dirty="0" smtClean="0">
                <a:solidFill>
                  <a:srgbClr val="FFC000"/>
                </a:solidFill>
              </a:rPr>
              <a:t>Pre-installation works 6</a:t>
            </a:r>
            <a:endParaRPr lang="ja-JP" altLang="en-US" b="1" dirty="0">
              <a:solidFill>
                <a:srgbClr val="FFC000"/>
              </a:solidFill>
            </a:endParaRPr>
          </a:p>
        </p:txBody>
      </p:sp>
      <p:sp>
        <p:nvSpPr>
          <p:cNvPr id="16" name="コンテンツ プレースホルダ 43"/>
          <p:cNvSpPr txBox="1">
            <a:spLocks/>
          </p:cNvSpPr>
          <p:nvPr/>
        </p:nvSpPr>
        <p:spPr>
          <a:xfrm>
            <a:off x="138030" y="1012085"/>
            <a:ext cx="9005970" cy="20568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dirty="0" smtClean="0">
                <a:solidFill>
                  <a:srgbClr val="002060"/>
                </a:solidFill>
              </a:rPr>
              <a:t>Ultimate pressure after baking</a:t>
            </a:r>
          </a:p>
          <a:p>
            <a:pPr lvl="1"/>
            <a:r>
              <a:rPr lang="en-US" altLang="ja-JP" sz="1800" dirty="0" smtClean="0"/>
              <a:t>“Less than 1</a:t>
            </a:r>
            <a:r>
              <a:rPr lang="en-US" altLang="ja-JP" sz="1800" dirty="0" smtClean="0">
                <a:sym typeface="Symbol"/>
              </a:rPr>
              <a:t>10</a:t>
            </a:r>
            <a:r>
              <a:rPr lang="en-US" altLang="ja-JP" sz="1800" baseline="30000" dirty="0" smtClean="0">
                <a:sym typeface="Symbol"/>
              </a:rPr>
              <a:t>-7</a:t>
            </a:r>
            <a:r>
              <a:rPr lang="en-US" altLang="ja-JP" sz="1800" dirty="0" smtClean="0">
                <a:sym typeface="Symbol"/>
              </a:rPr>
              <a:t> Pa” is set as our criterion for check.</a:t>
            </a:r>
            <a:r>
              <a:rPr lang="en-US" altLang="ja-JP" sz="1800" dirty="0"/>
              <a:t> (If not, </a:t>
            </a:r>
            <a:r>
              <a:rPr lang="en-US" altLang="ja-JP" sz="1800" dirty="0" smtClean="0"/>
              <a:t>beam pipe is </a:t>
            </a:r>
            <a:r>
              <a:rPr lang="en-US" altLang="ja-JP" sz="1800" dirty="0"/>
              <a:t>re-baked</a:t>
            </a:r>
            <a:r>
              <a:rPr lang="en-US" altLang="ja-JP" sz="1800" dirty="0" smtClean="0"/>
              <a:t>.)</a:t>
            </a:r>
          </a:p>
          <a:p>
            <a:pPr lvl="1"/>
            <a:r>
              <a:rPr lang="en-US" altLang="ja-JP" sz="1800" dirty="0" smtClean="0"/>
              <a:t>Almost all beam pipes meet our criterion for check. </a:t>
            </a:r>
          </a:p>
          <a:p>
            <a:pPr lvl="2"/>
            <a:r>
              <a:rPr lang="en-US" altLang="ja-JP" sz="1400" dirty="0" smtClean="0"/>
              <a:t>Ultimate pressures higher than 5</a:t>
            </a:r>
            <a:r>
              <a:rPr lang="en-US" altLang="ja-JP" sz="1400" dirty="0" smtClean="0">
                <a:sym typeface="Symbol"/>
              </a:rPr>
              <a:t>10</a:t>
            </a:r>
            <a:r>
              <a:rPr lang="en-US" altLang="ja-JP" sz="1400" baseline="30000" dirty="0" smtClean="0">
                <a:sym typeface="Symbol"/>
              </a:rPr>
              <a:t>-8</a:t>
            </a:r>
            <a:r>
              <a:rPr lang="en-US" altLang="ja-JP" sz="1400" dirty="0" smtClean="0">
                <a:sym typeface="Symbol"/>
              </a:rPr>
              <a:t> Pa have been measured for many beam pipes. </a:t>
            </a:r>
            <a:r>
              <a:rPr lang="en-US" altLang="ja-JP" sz="1050" dirty="0" smtClean="0">
                <a:solidFill>
                  <a:srgbClr val="FF0000"/>
                </a:solidFill>
                <a:sym typeface="Symbol"/>
              </a:rPr>
              <a:t>(pointed out in last KEKB Review.)</a:t>
            </a:r>
            <a:endParaRPr lang="en-US" altLang="ja-JP" sz="1400" dirty="0" smtClean="0">
              <a:solidFill>
                <a:srgbClr val="FF0000"/>
              </a:solidFill>
            </a:endParaRPr>
          </a:p>
          <a:p>
            <a:pPr lvl="2"/>
            <a:r>
              <a:rPr lang="en-US" altLang="ja-JP" sz="1400" dirty="0"/>
              <a:t>No measurement of residual </a:t>
            </a:r>
            <a:r>
              <a:rPr lang="en-US" altLang="ja-JP" sz="1400" dirty="0" smtClean="0"/>
              <a:t>gas</a:t>
            </a:r>
          </a:p>
          <a:p>
            <a:pPr lvl="2"/>
            <a:r>
              <a:rPr lang="en-US" altLang="ja-JP" sz="1400" dirty="0" smtClean="0"/>
              <a:t>A </a:t>
            </a:r>
            <a:r>
              <a:rPr lang="en-US" altLang="ja-JP" sz="1400" dirty="0"/>
              <a:t>variety of beam pipes: long (</a:t>
            </a:r>
            <a:r>
              <a:rPr lang="en-US" altLang="ja-JP" sz="1400" dirty="0">
                <a:sym typeface="Symbol"/>
              </a:rPr>
              <a:t>6 m</a:t>
            </a:r>
            <a:r>
              <a:rPr lang="en-US" altLang="ja-JP" sz="1400" dirty="0"/>
              <a:t>) and short (</a:t>
            </a:r>
            <a:r>
              <a:rPr lang="en-US" altLang="ja-JP" sz="1400" dirty="0">
                <a:sym typeface="Symbol"/>
              </a:rPr>
              <a:t>150 mm</a:t>
            </a:r>
            <a:r>
              <a:rPr lang="en-US" altLang="ja-JP" sz="1400" dirty="0"/>
              <a:t>), w/wo NEG, Cu and Al </a:t>
            </a:r>
          </a:p>
          <a:p>
            <a:pPr lvl="2"/>
            <a:endParaRPr lang="en-US" altLang="ja-JP" sz="1400" dirty="0" smtClean="0"/>
          </a:p>
        </p:txBody>
      </p:sp>
      <p:sp>
        <p:nvSpPr>
          <p:cNvPr id="19" name="正方形/長方形 18"/>
          <p:cNvSpPr/>
          <p:nvPr/>
        </p:nvSpPr>
        <p:spPr>
          <a:xfrm>
            <a:off x="7164288" y="4208853"/>
            <a:ext cx="18894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>
                <a:solidFill>
                  <a:srgbClr val="0070C0"/>
                </a:solidFill>
              </a:rPr>
              <a:t>I</a:t>
            </a:r>
            <a:r>
              <a:rPr lang="en-US" altLang="ja-JP" sz="1400" dirty="0" smtClean="0">
                <a:solidFill>
                  <a:srgbClr val="0070C0"/>
                </a:solidFill>
              </a:rPr>
              <a:t>ncluding </a:t>
            </a:r>
            <a:r>
              <a:rPr lang="en-US" altLang="ja-JP" sz="1400" dirty="0">
                <a:solidFill>
                  <a:srgbClr val="0070C0"/>
                </a:solidFill>
              </a:rPr>
              <a:t>data derived from all beam pipes.</a:t>
            </a:r>
          </a:p>
        </p:txBody>
      </p:sp>
    </p:spTree>
    <p:extLst>
      <p:ext uri="{BB962C8B-B14F-4D97-AF65-F5344CB8AC3E}">
        <p14:creationId xmlns:p14="http://schemas.microsoft.com/office/powerpoint/2010/main" val="166418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38968</TotalTime>
  <Words>6255</Words>
  <Application>Microsoft Office PowerPoint</Application>
  <PresentationFormat>画面に合わせる (4:3)</PresentationFormat>
  <Paragraphs>1136</Paragraphs>
  <Slides>56</Slides>
  <Notes>55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56</vt:i4>
      </vt:variant>
    </vt:vector>
  </HeadingPairs>
  <TitlesOfParts>
    <vt:vector size="57" baseType="lpstr">
      <vt:lpstr>Office テーマ</vt:lpstr>
      <vt:lpstr>Vacuum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and schedule of SuperKEKB</dc:title>
  <dc:creator>Shibata</dc:creator>
  <cp:lastModifiedBy>shibata</cp:lastModifiedBy>
  <cp:revision>1650</cp:revision>
  <cp:lastPrinted>2015-02-23T06:36:05Z</cp:lastPrinted>
  <dcterms:created xsi:type="dcterms:W3CDTF">2011-07-13T00:57:24Z</dcterms:created>
  <dcterms:modified xsi:type="dcterms:W3CDTF">2015-02-23T06:37:01Z</dcterms:modified>
</cp:coreProperties>
</file>