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emf" ContentType="image/x-emf"/>
  <Default Extension="png" ContentType="image/p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78" r:id="rId4"/>
    <p:sldId id="280" r:id="rId5"/>
    <p:sldId id="276" r:id="rId6"/>
    <p:sldId id="284" r:id="rId7"/>
    <p:sldId id="273" r:id="rId8"/>
    <p:sldId id="285" r:id="rId9"/>
    <p:sldId id="271" r:id="rId10"/>
    <p:sldId id="281" r:id="rId11"/>
    <p:sldId id="282" r:id="rId12"/>
    <p:sldId id="260" r:id="rId13"/>
    <p:sldId id="268" r:id="rId14"/>
    <p:sldId id="267" r:id="rId15"/>
    <p:sldId id="269" r:id="rId16"/>
    <p:sldId id="270" r:id="rId17"/>
    <p:sldId id="277" r:id="rId18"/>
    <p:sldId id="265" r:id="rId19"/>
    <p:sldId id="261" r:id="rId20"/>
    <p:sldId id="264" r:id="rId21"/>
    <p:sldId id="262" r:id="rId22"/>
    <p:sldId id="263" r:id="rId23"/>
    <p:sldId id="279" r:id="rId24"/>
    <p:sldId id="286" r:id="rId25"/>
    <p:sldId id="289" r:id="rId26"/>
    <p:sldId id="283" r:id="rId27"/>
    <p:sldId id="287" r:id="rId28"/>
    <p:sldId id="288" r:id="rId2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25" autoAdjust="0"/>
  </p:normalViewPr>
  <p:slideViewPr>
    <p:cSldViewPr snapToGrid="0" snapToObjects="1">
      <p:cViewPr>
        <p:scale>
          <a:sx n="100" d="100"/>
          <a:sy n="100" d="100"/>
        </p:scale>
        <p:origin x="-12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F86FF-F850-8340-A8F5-675DC3387F54}" type="datetimeFigureOut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262CA-5B48-D842-BD9B-62C91B6C27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272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90311-4EE4-DF40-966E-030CB93C8E40}" type="datetimeFigureOut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7272A-5B80-BE4A-A5F3-693740FB05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0131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00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173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0142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842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235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55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843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475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598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810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616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9307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735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438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27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253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753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604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114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84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147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2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509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79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70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365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272A-5B80-BE4A-A5F3-693740FB051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5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BDD95-76E6-5144-837B-444F2750671C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58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C5E1-ADBD-3C4C-9150-E8589B353A3C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25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3761-3789-E540-B41D-325DF3756EA6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79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FD30E-176A-7540-A3A4-7230A4D5F11A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66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3DACA-2651-504B-B428-09AE618B7589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65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0DE-E128-C44A-B2B3-5DE3FC9D6197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66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4867-A534-F04D-933A-E50692E15425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3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CB37-40F0-6340-A939-DD85501483E8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57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9931-835B-3241-ADBC-5233E2712945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50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40042-2DC4-774C-B306-BD71B4B49C11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65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3B94-E6CA-3C45-8CDE-80B1A5DCEFFD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9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2919D-E1D5-D744-AAD9-5DB1A6B15C21}" type="datetime1">
              <a:rPr kumimoji="1" lang="ja-JP" altLang="en-US" smtClean="0"/>
              <a:t>15/02/24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8700-7396-EA4D-829D-E177EA1A31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75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5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jp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eg"/><Relationship Id="rId5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0.png"/><Relationship Id="rId5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Relationship Id="rId5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5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5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Status of Damping ring, beam transport line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sz="2800" dirty="0" smtClean="0"/>
              <a:t>20</a:t>
            </a:r>
            <a:r>
              <a:rPr lang="en-US" altLang="ja-JP" sz="2800" baseline="30000" dirty="0" smtClean="0"/>
              <a:t>th</a:t>
            </a:r>
            <a:r>
              <a:rPr lang="en-US" altLang="ja-JP" sz="2800" dirty="0" smtClean="0"/>
              <a:t> KEKB ARC</a:t>
            </a:r>
            <a:endParaRPr kumimoji="1" lang="en-US" altLang="ja-JP" sz="2800" dirty="0" smtClean="0"/>
          </a:p>
          <a:p>
            <a:r>
              <a:rPr kumimoji="1" lang="en-US" altLang="ja-JP" sz="2400" dirty="0" smtClean="0"/>
              <a:t>M. </a:t>
            </a:r>
            <a:r>
              <a:rPr kumimoji="1" lang="en-US" altLang="ja-JP" sz="2400" dirty="0" err="1" smtClean="0"/>
              <a:t>Tawada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2015.02.24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486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DR Inj. &amp; Ext. Kicker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79400" y="1028700"/>
            <a:ext cx="8509000" cy="1566089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</a:pPr>
            <a:r>
              <a:rPr lang="en-US" altLang="ja-JP" sz="1600" dirty="0"/>
              <a:t>DR kicker are designed </a:t>
            </a:r>
            <a:r>
              <a:rPr lang="en-US" altLang="ja-JP" sz="1600" dirty="0" smtClean="0"/>
              <a:t>as an inductive (lumped)  </a:t>
            </a:r>
            <a:r>
              <a:rPr lang="en-US" altLang="ja-JP" sz="1600" dirty="0"/>
              <a:t>type kicker</a:t>
            </a:r>
            <a:r>
              <a:rPr lang="en-US" altLang="ja-JP" sz="1600" dirty="0" smtClean="0"/>
              <a:t>.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ja-JP" sz="1600" dirty="0" smtClean="0"/>
              <a:t> Inj. and ext. kicker are same design.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ja-JP" sz="1600" dirty="0" smtClean="0"/>
              <a:t>Pulse shape </a:t>
            </a:r>
            <a:r>
              <a:rPr lang="en-US" altLang="ja-JP" sz="1600" dirty="0"/>
              <a:t>:</a:t>
            </a:r>
            <a:r>
              <a:rPr lang="en-US" altLang="ja-JP" sz="1600" dirty="0" smtClean="0"/>
              <a:t> double half-sine. (Two half-sine pulses are overlapped each other.) 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ja-JP" sz="1600" dirty="0" smtClean="0"/>
              <a:t>Pre</a:t>
            </a:r>
            <a:r>
              <a:rPr lang="en-US" altLang="ja-JP" sz="1600" dirty="0"/>
              <a:t>-</a:t>
            </a:r>
            <a:r>
              <a:rPr lang="en-US" altLang="ja-JP" sz="1600" dirty="0" smtClean="0"/>
              <a:t>pulse and tail </a:t>
            </a:r>
            <a:r>
              <a:rPr lang="en-US" altLang="ja-JP" sz="1600" dirty="0"/>
              <a:t>noise </a:t>
            </a:r>
            <a:r>
              <a:rPr lang="en-US" altLang="ja-JP" sz="1600" dirty="0" smtClean="0"/>
              <a:t>should </a:t>
            </a:r>
            <a:r>
              <a:rPr lang="en-US" altLang="ja-JP" sz="1600" dirty="0"/>
              <a:t>be </a:t>
            </a:r>
            <a:r>
              <a:rPr lang="en-US" altLang="ja-JP" sz="1600" dirty="0" smtClean="0"/>
              <a:t>&lt; 5%.</a:t>
            </a:r>
            <a:endParaRPr lang="en-US" altLang="ja-JP" sz="1600" dirty="0"/>
          </a:p>
          <a:p>
            <a:pPr marL="285750" indent="-285750">
              <a:lnSpc>
                <a:spcPct val="120000"/>
              </a:lnSpc>
            </a:pPr>
            <a:r>
              <a:rPr lang="en-US" altLang="ja-JP" sz="1600" dirty="0"/>
              <a:t>Bunch feedback system is </a:t>
            </a:r>
            <a:r>
              <a:rPr lang="en-US" altLang="ja-JP" sz="1600" dirty="0" smtClean="0"/>
              <a:t>indispensable </a:t>
            </a:r>
            <a:r>
              <a:rPr lang="en-US" altLang="ja-JP" sz="1600" dirty="0"/>
              <a:t>to compensate the pre-pulse and tail noise </a:t>
            </a:r>
            <a:r>
              <a:rPr lang="en-US" altLang="ja-JP" sz="1600" dirty="0" smtClean="0"/>
              <a:t>kick.</a:t>
            </a:r>
          </a:p>
          <a:p>
            <a:endParaRPr kumimoji="1" lang="ja-JP" altLang="en-US" sz="1600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5199833" y="3274779"/>
            <a:ext cx="2795634" cy="3230165"/>
            <a:chOff x="5181600" y="2878138"/>
            <a:chExt cx="3136900" cy="3515449"/>
          </a:xfrm>
        </p:grpSpPr>
        <p:pic>
          <p:nvPicPr>
            <p:cNvPr id="4" name="コンテンツ プレースホルダー 24" descr="ピクチャ 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4" r="5224"/>
            <a:stretch>
              <a:fillRect/>
            </a:stretch>
          </p:blipFill>
          <p:spPr>
            <a:xfrm>
              <a:off x="5181600" y="2878138"/>
              <a:ext cx="3136900" cy="3515449"/>
            </a:xfrm>
            <a:prstGeom prst="rect">
              <a:avLst/>
            </a:prstGeom>
          </p:spPr>
        </p:pic>
        <p:sp>
          <p:nvSpPr>
            <p:cNvPr id="5" name="円/楕円 4"/>
            <p:cNvSpPr/>
            <p:nvPr/>
          </p:nvSpPr>
          <p:spPr>
            <a:xfrm>
              <a:off x="6515100" y="3702666"/>
              <a:ext cx="889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6972300" y="3702666"/>
              <a:ext cx="889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矢印コネクタ 6"/>
            <p:cNvCxnSpPr/>
            <p:nvPr/>
          </p:nvCxnSpPr>
          <p:spPr>
            <a:xfrm flipV="1">
              <a:off x="6593497" y="3575666"/>
              <a:ext cx="431800" cy="12700"/>
            </a:xfrm>
            <a:prstGeom prst="straightConnector1">
              <a:avLst/>
            </a:prstGeom>
            <a:ln>
              <a:solidFill>
                <a:srgbClr val="3366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6529997" y="3163422"/>
              <a:ext cx="5312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96ns</a:t>
              </a:r>
              <a:endParaRPr kumimoji="1" lang="ja-JP" altLang="en-US" sz="14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965133" y="3163422"/>
              <a:ext cx="8017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〜100</a:t>
              </a:r>
              <a:r>
                <a:rPr kumimoji="1" lang="en-US" altLang="ja-JP" sz="1400" dirty="0" smtClean="0"/>
                <a:t>ns</a:t>
              </a:r>
              <a:endParaRPr kumimoji="1" lang="ja-JP" altLang="en-US" sz="1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809434" y="3163422"/>
              <a:ext cx="8017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〜100</a:t>
              </a:r>
              <a:r>
                <a:rPr kumimoji="1" lang="en-US" altLang="ja-JP" sz="1400" dirty="0" smtClean="0"/>
                <a:t>ns</a:t>
              </a:r>
              <a:endParaRPr kumimoji="1" lang="ja-JP" altLang="en-US" sz="1400" dirty="0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V="1">
              <a:off x="7124700" y="3575666"/>
              <a:ext cx="431800" cy="12700"/>
            </a:xfrm>
            <a:prstGeom prst="straightConnector1">
              <a:avLst/>
            </a:prstGeom>
            <a:ln>
              <a:solidFill>
                <a:srgbClr val="3366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円/楕円 11"/>
            <p:cNvSpPr/>
            <p:nvPr/>
          </p:nvSpPr>
          <p:spPr>
            <a:xfrm>
              <a:off x="7531100" y="5347316"/>
              <a:ext cx="889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5981700" y="5258416"/>
              <a:ext cx="889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 flipV="1">
              <a:off x="6039667" y="3588366"/>
              <a:ext cx="431800" cy="12700"/>
            </a:xfrm>
            <a:prstGeom prst="straightConnector1">
              <a:avLst/>
            </a:prstGeom>
            <a:ln>
              <a:solidFill>
                <a:srgbClr val="3366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5613400" y="3588366"/>
              <a:ext cx="337367" cy="0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flipH="1">
              <a:off x="7639867" y="3588366"/>
              <a:ext cx="337367" cy="0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7787297" y="3166289"/>
              <a:ext cx="5312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96ns</a:t>
              </a:r>
              <a:endParaRPr kumimoji="1" lang="ja-JP" altLang="en-US" sz="1400" dirty="0"/>
            </a:p>
          </p:txBody>
        </p:sp>
      </p:grpSp>
      <p:cxnSp>
        <p:nvCxnSpPr>
          <p:cNvPr id="23" name="直線矢印コネクタ 22"/>
          <p:cNvCxnSpPr/>
          <p:nvPr/>
        </p:nvCxnSpPr>
        <p:spPr>
          <a:xfrm>
            <a:off x="5951850" y="5605779"/>
            <a:ext cx="0" cy="257333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5631633" y="5903418"/>
            <a:ext cx="5822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&lt;5%</a:t>
            </a:r>
            <a:endParaRPr kumimoji="1" lang="ja-JP" altLang="en-US" dirty="0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7327432" y="5605779"/>
            <a:ext cx="0" cy="257333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7002623" y="5903418"/>
            <a:ext cx="5822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&lt;5%</a:t>
            </a:r>
            <a:endParaRPr kumimoji="1" lang="ja-JP" altLang="en-US" dirty="0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553325" y="3539990"/>
            <a:ext cx="4646508" cy="2619557"/>
            <a:chOff x="273925" y="3408203"/>
            <a:chExt cx="4646508" cy="2619557"/>
          </a:xfrm>
        </p:grpSpPr>
        <p:pic>
          <p:nvPicPr>
            <p:cNvPr id="39" name="図 38" descr="ピクチャ 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25" y="3562092"/>
              <a:ext cx="4336175" cy="2465668"/>
            </a:xfrm>
            <a:prstGeom prst="rect">
              <a:avLst/>
            </a:prstGeom>
          </p:spPr>
        </p:pic>
        <p:sp>
          <p:nvSpPr>
            <p:cNvPr id="40" name="角丸四角形 39"/>
            <p:cNvSpPr/>
            <p:nvPr/>
          </p:nvSpPr>
          <p:spPr>
            <a:xfrm>
              <a:off x="2628900" y="3562092"/>
              <a:ext cx="812800" cy="62969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192964" y="3408203"/>
              <a:ext cx="17274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/>
                <a:t>Saturable</a:t>
              </a:r>
              <a:r>
                <a:rPr kumimoji="1" lang="en-US" altLang="ja-JP" sz="1400" dirty="0" smtClean="0"/>
                <a:t> inductance</a:t>
              </a:r>
              <a:endParaRPr kumimoji="1" lang="ja-JP" altLang="en-US" sz="1400" dirty="0"/>
            </a:p>
          </p:txBody>
        </p:sp>
      </p:grpSp>
      <p:sp>
        <p:nvSpPr>
          <p:cNvPr id="42" name="角丸四角形 41"/>
          <p:cNvSpPr/>
          <p:nvPr/>
        </p:nvSpPr>
        <p:spPr>
          <a:xfrm>
            <a:off x="2908300" y="5017596"/>
            <a:ext cx="812800" cy="6296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スライド番号プレースホルダー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82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DR Inj. &amp; Ext. Kicker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3" y="1269706"/>
            <a:ext cx="3705075" cy="23295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0814" y="2111328"/>
            <a:ext cx="1353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rgbClr val="FFFF00"/>
                </a:solidFill>
              </a:rPr>
              <a:t>I=1700Ap---</a:t>
            </a:r>
            <a:r>
              <a:rPr lang="ja-JP" altLang="en-US" sz="1400" b="1" dirty="0" smtClean="0">
                <a:solidFill>
                  <a:srgbClr val="FFFF00"/>
                </a:solidFill>
              </a:rPr>
              <a:t>→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　</a:t>
            </a:r>
            <a:r>
              <a:rPr kumimoji="1" lang="ja-JP" altLang="en-US" sz="1400" dirty="0" smtClean="0">
                <a:solidFill>
                  <a:schemeClr val="accent6">
                    <a:lumMod val="75000"/>
                  </a:schemeClr>
                </a:solidFill>
              </a:rPr>
              <a:t>　</a:t>
            </a:r>
            <a:endParaRPr kumimoji="1" lang="en-US" altLang="ja-JP" sz="1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1858" y="1463417"/>
            <a:ext cx="137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rgbClr val="92D050"/>
                </a:solidFill>
              </a:rPr>
              <a:t>X</a:t>
            </a:r>
            <a:r>
              <a:rPr lang="ja-JP" altLang="en-US" sz="1400" b="1" dirty="0" smtClean="0">
                <a:solidFill>
                  <a:srgbClr val="92D050"/>
                </a:solidFill>
              </a:rPr>
              <a:t>：</a:t>
            </a:r>
            <a:r>
              <a:rPr lang="en-US" altLang="ja-JP" sz="1400" b="1" dirty="0" smtClean="0">
                <a:solidFill>
                  <a:srgbClr val="92D050"/>
                </a:solidFill>
              </a:rPr>
              <a:t>100ns/div</a:t>
            </a:r>
            <a:br>
              <a:rPr lang="en-US" altLang="ja-JP" sz="1400" b="1" dirty="0" smtClean="0">
                <a:solidFill>
                  <a:srgbClr val="92D050"/>
                </a:solidFill>
              </a:rPr>
            </a:br>
            <a:r>
              <a:rPr lang="en-US" altLang="ja-JP" sz="1400" b="1" dirty="0" smtClean="0">
                <a:solidFill>
                  <a:srgbClr val="92D050"/>
                </a:solidFill>
              </a:rPr>
              <a:t>Y:500A/div</a:t>
            </a:r>
            <a:r>
              <a:rPr kumimoji="1" lang="ja-JP" altLang="en-US" sz="1400" dirty="0" smtClean="0">
                <a:solidFill>
                  <a:srgbClr val="92D050"/>
                </a:solidFill>
              </a:rPr>
              <a:t>　　</a:t>
            </a:r>
            <a:endParaRPr kumimoji="1" lang="en-US" altLang="ja-JP" sz="1400" dirty="0" smtClean="0">
              <a:solidFill>
                <a:srgbClr val="92D05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3" y="3792685"/>
            <a:ext cx="3810000" cy="23955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1437" y="4152501"/>
            <a:ext cx="1546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b="1" dirty="0" smtClean="0">
                <a:solidFill>
                  <a:srgbClr val="FFFF00"/>
                </a:solidFill>
              </a:rPr>
              <a:t>Pre</a:t>
            </a:r>
            <a:r>
              <a:rPr lang="ja-JP" altLang="en-US" sz="1400" b="1" dirty="0" smtClean="0">
                <a:solidFill>
                  <a:srgbClr val="FFFF00"/>
                </a:solidFill>
              </a:rPr>
              <a:t> </a:t>
            </a:r>
            <a:r>
              <a:rPr lang="en-US" altLang="ja-JP" sz="1400" b="1" dirty="0" smtClean="0">
                <a:solidFill>
                  <a:srgbClr val="FFFF00"/>
                </a:solidFill>
              </a:rPr>
              <a:t>Pulse</a:t>
            </a:r>
            <a:r>
              <a:rPr lang="ja-JP" altLang="en-US" sz="1400" b="1" dirty="0" smtClean="0">
                <a:solidFill>
                  <a:srgbClr val="FFFF00"/>
                </a:solidFill>
              </a:rPr>
              <a:t> </a:t>
            </a:r>
            <a:r>
              <a:rPr lang="en-US" altLang="ja-JP" sz="1400" b="1" dirty="0" smtClean="0">
                <a:solidFill>
                  <a:srgbClr val="FFFF00"/>
                </a:solidFill>
              </a:rPr>
              <a:t>-100ns</a:t>
            </a:r>
            <a:br>
              <a:rPr lang="en-US" altLang="ja-JP" sz="1400" b="1" dirty="0" smtClean="0">
                <a:solidFill>
                  <a:srgbClr val="FFFF00"/>
                </a:solidFill>
              </a:rPr>
            </a:br>
            <a:r>
              <a:rPr lang="en-US" altLang="ja-JP" sz="1400" b="1" dirty="0" smtClean="0">
                <a:solidFill>
                  <a:srgbClr val="FFFF00"/>
                </a:solidFill>
              </a:rPr>
              <a:t>75.6A</a:t>
            </a:r>
            <a:br>
              <a:rPr lang="en-US" altLang="ja-JP" sz="1400" b="1" dirty="0" smtClean="0">
                <a:solidFill>
                  <a:srgbClr val="FFFF00"/>
                </a:solidFill>
              </a:rPr>
            </a:br>
            <a:r>
              <a:rPr lang="en-US" altLang="ja-JP" sz="1400" b="1" dirty="0" smtClean="0">
                <a:solidFill>
                  <a:srgbClr val="FFFF00"/>
                </a:solidFill>
              </a:rPr>
              <a:t>4.4%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　</a:t>
            </a:r>
            <a:r>
              <a:rPr kumimoji="1" lang="ja-JP" altLang="en-US" sz="1400" dirty="0" smtClean="0">
                <a:solidFill>
                  <a:schemeClr val="accent6">
                    <a:lumMod val="75000"/>
                  </a:schemeClr>
                </a:solidFill>
              </a:rPr>
              <a:t>　</a:t>
            </a:r>
            <a:endParaRPr kumimoji="1" lang="en-US" altLang="ja-JP" sz="1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1380825" y="4891165"/>
            <a:ext cx="202301" cy="425141"/>
          </a:xfrm>
          <a:prstGeom prst="line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583126" y="5383848"/>
            <a:ext cx="120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rgbClr val="92D050"/>
                </a:solidFill>
              </a:rPr>
              <a:t>X</a:t>
            </a:r>
            <a:r>
              <a:rPr lang="ja-JP" altLang="en-US" sz="1400" b="1" dirty="0" smtClean="0">
                <a:solidFill>
                  <a:srgbClr val="92D050"/>
                </a:solidFill>
              </a:rPr>
              <a:t>：</a:t>
            </a:r>
            <a:r>
              <a:rPr lang="en-US" altLang="ja-JP" sz="1400" b="1" dirty="0" smtClean="0">
                <a:solidFill>
                  <a:srgbClr val="92D050"/>
                </a:solidFill>
              </a:rPr>
              <a:t>100ns/div</a:t>
            </a:r>
            <a:br>
              <a:rPr lang="en-US" altLang="ja-JP" sz="1400" b="1" dirty="0" smtClean="0">
                <a:solidFill>
                  <a:srgbClr val="92D050"/>
                </a:solidFill>
              </a:rPr>
            </a:br>
            <a:r>
              <a:rPr lang="en-US" altLang="ja-JP" sz="1400" b="1" dirty="0" smtClean="0">
                <a:solidFill>
                  <a:srgbClr val="92D050"/>
                </a:solidFill>
              </a:rPr>
              <a:t>Y:50A/div</a:t>
            </a:r>
            <a:r>
              <a:rPr kumimoji="1" lang="ja-JP" altLang="en-US" sz="1400" dirty="0" smtClean="0">
                <a:solidFill>
                  <a:srgbClr val="92D050"/>
                </a:solidFill>
              </a:rPr>
              <a:t>　　</a:t>
            </a:r>
            <a:endParaRPr kumimoji="1" lang="en-US" altLang="ja-JP" sz="1400" dirty="0" smtClean="0">
              <a:solidFill>
                <a:srgbClr val="92D050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1768930" y="2948118"/>
            <a:ext cx="0" cy="1346650"/>
          </a:xfrm>
          <a:prstGeom prst="line">
            <a:avLst/>
          </a:prstGeom>
          <a:ln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08696"/>
              </p:ext>
            </p:extLst>
          </p:nvPr>
        </p:nvGraphicFramePr>
        <p:xfrm>
          <a:off x="4875588" y="953962"/>
          <a:ext cx="3594100" cy="3169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050"/>
                <a:gridCol w="1797050"/>
              </a:tblGrid>
              <a:tr h="25240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Type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lumped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424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Pulse shape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Double</a:t>
                      </a:r>
                      <a:r>
                        <a:rPr kumimoji="1" lang="en-US" altLang="ja-JP" sz="1400" baseline="0" dirty="0" smtClean="0"/>
                        <a:t> half-sine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32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Pulse width (ns)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300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32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Length (mm)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240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805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Aperture (mm)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82(H) x 53 (V)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9479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Mag. Inductance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(</a:t>
                      </a:r>
                      <a:r>
                        <a:rPr kumimoji="1" lang="en-US" altLang="ja-JP" sz="1400" dirty="0" err="1" smtClean="0"/>
                        <a:t>uH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0.8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32891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Bmax</a:t>
                      </a:r>
                      <a:r>
                        <a:rPr kumimoji="1" lang="en-US" altLang="ja-JP" sz="1400" baseline="0" dirty="0" smtClean="0"/>
                        <a:t> (T)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0.04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270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Max</a:t>
                      </a:r>
                      <a:r>
                        <a:rPr kumimoji="1" lang="en-US" altLang="ja-JP" sz="1400" baseline="0" dirty="0" smtClean="0"/>
                        <a:t> Current (A)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1710 (Inj.)</a:t>
                      </a:r>
                    </a:p>
                    <a:p>
                      <a:r>
                        <a:rPr kumimoji="1" lang="en-US" altLang="ja-JP" sz="1400" dirty="0" smtClean="0"/>
                        <a:t>1550 (Ext.)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270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Jitter</a:t>
                      </a:r>
                      <a:r>
                        <a:rPr kumimoji="1" lang="en-US" altLang="ja-JP" sz="1400" baseline="0" dirty="0" smtClean="0"/>
                        <a:t> (ns)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&lt;</a:t>
                      </a:r>
                      <a:r>
                        <a:rPr kumimoji="1" lang="en-US" altLang="ja-JP" sz="1400" baseline="0" dirty="0" smtClean="0"/>
                        <a:t> ±9 (Inj.)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/>
                        <a:t>&lt; ±2 (</a:t>
                      </a:r>
                      <a:r>
                        <a:rPr kumimoji="1" lang="en-US" altLang="ja-JP" sz="1400" dirty="0" err="1" smtClean="0"/>
                        <a:t>ext</a:t>
                      </a:r>
                      <a:r>
                        <a:rPr kumimoji="1" lang="en-US" altLang="ja-JP" sz="1400" baseline="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4329488" y="4356900"/>
            <a:ext cx="4585912" cy="2053895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/>
              <a:t>In order to </a:t>
            </a:r>
            <a:r>
              <a:rPr lang="en-US" altLang="ja-JP" sz="1600" dirty="0" smtClean="0"/>
              <a:t>achieve short </a:t>
            </a:r>
            <a:r>
              <a:rPr lang="en-US" altLang="ja-JP" sz="1600" dirty="0"/>
              <a:t>rise </a:t>
            </a:r>
            <a:r>
              <a:rPr lang="en-US" altLang="ja-JP" sz="1600" dirty="0" smtClean="0"/>
              <a:t>time, </a:t>
            </a:r>
            <a:r>
              <a:rPr lang="en-US" altLang="ja-JP" sz="1600" dirty="0" smtClean="0"/>
              <a:t>a </a:t>
            </a:r>
            <a:r>
              <a:rPr lang="en-US" altLang="ja-JP" sz="1600" dirty="0" err="1" smtClean="0"/>
              <a:t>saturable</a:t>
            </a:r>
            <a:r>
              <a:rPr lang="en-US" altLang="ja-JP" sz="1600" dirty="0" smtClean="0"/>
              <a:t> inductance is </a:t>
            </a:r>
            <a:r>
              <a:rPr lang="en-US" altLang="ja-JP" sz="1600" dirty="0"/>
              <a:t>used.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/>
              <a:t>Command charger is used to achieve the required stability.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Because </a:t>
            </a:r>
            <a:r>
              <a:rPr lang="en-US" altLang="ja-JP" sz="1600" dirty="0"/>
              <a:t>of severe jitter </a:t>
            </a:r>
            <a:r>
              <a:rPr lang="en-US" altLang="ja-JP" sz="1600" dirty="0" smtClean="0"/>
              <a:t>requirements, DC PS are used for the cathode’s and reservoir’s heater of the </a:t>
            </a:r>
            <a:r>
              <a:rPr lang="en-US" altLang="ja-JP" sz="1600" dirty="0" err="1" smtClean="0"/>
              <a:t>thyratrons</a:t>
            </a:r>
            <a:r>
              <a:rPr lang="en-US" altLang="ja-JP" sz="1600" dirty="0" smtClean="0"/>
              <a:t>.</a:t>
            </a:r>
            <a:endParaRPr kumimoji="1" lang="ja-JP" altLang="en-US" sz="1600" dirty="0"/>
          </a:p>
        </p:txBody>
      </p:sp>
      <p:sp>
        <p:nvSpPr>
          <p:cNvPr id="42" name="スライド番号プレースホルダー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56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DR Inj. &amp; Ext. Kicker</a:t>
            </a:r>
            <a:endParaRPr kumimoji="1" lang="ja-JP" altLang="en-US" sz="3200" dirty="0"/>
          </a:p>
        </p:txBody>
      </p:sp>
      <p:pic>
        <p:nvPicPr>
          <p:cNvPr id="53" name="図 52" descr="ピクチャ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69" y="1022487"/>
            <a:ext cx="3023931" cy="2684731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5283200" y="1191016"/>
            <a:ext cx="108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Inj. kicker</a:t>
            </a:r>
            <a:endParaRPr kumimoji="1" lang="ja-JP" altLang="en-US" dirty="0"/>
          </a:p>
        </p:txBody>
      </p:sp>
      <p:pic>
        <p:nvPicPr>
          <p:cNvPr id="58" name="図 57" descr="ピクチャ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20" y="3617441"/>
            <a:ext cx="2514157" cy="3240559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>
            <a:off x="5283200" y="3955448"/>
            <a:ext cx="1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Ext. kicker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90500" y="863135"/>
            <a:ext cx="4635500" cy="303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1600" dirty="0" smtClean="0"/>
              <a:t>Issues: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Minimization of pre</a:t>
            </a:r>
            <a:r>
              <a:rPr lang="en-US" altLang="ja-JP" sz="1600" dirty="0"/>
              <a:t>-pulse and tail </a:t>
            </a:r>
            <a:r>
              <a:rPr lang="en-US" altLang="ja-JP" sz="1600" dirty="0" smtClean="0"/>
              <a:t>noise.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Radiation hardness problem.</a:t>
            </a:r>
          </a:p>
          <a:p>
            <a:pPr lvl="1">
              <a:lnSpc>
                <a:spcPct val="120000"/>
              </a:lnSpc>
            </a:pPr>
            <a:r>
              <a:rPr lang="en-US" altLang="ja-JP" sz="1600" dirty="0" smtClean="0"/>
              <a:t>⇒Radiation shields for the magnetic </a:t>
            </a:r>
            <a:r>
              <a:rPr lang="en-US" altLang="ja-JP" sz="1600" dirty="0"/>
              <a:t>switch</a:t>
            </a:r>
            <a:r>
              <a:rPr lang="en-US" altLang="ja-JP" sz="1600" dirty="0" smtClean="0"/>
              <a:t> are needed.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1600" dirty="0" smtClean="0"/>
              <a:t>Timing jitter.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At first we use </a:t>
            </a:r>
            <a:r>
              <a:rPr lang="en-US" altLang="ja-JP" sz="1600" dirty="0" err="1" smtClean="0"/>
              <a:t>thyratron</a:t>
            </a:r>
            <a:r>
              <a:rPr lang="en-US" altLang="ja-JP" sz="1600" dirty="0" smtClean="0"/>
              <a:t> tube and we plan to replace it with solid-state switch later.</a:t>
            </a:r>
            <a:endParaRPr kumimoji="1" lang="en-US" altLang="ja-JP" sz="1600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/>
              <a:t>C</a:t>
            </a:r>
            <a:r>
              <a:rPr kumimoji="1" lang="en-US" altLang="ja-JP" sz="1600" dirty="0" smtClean="0"/>
              <a:t>eramic duct with Ti coating.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Installation to DR tunnel.</a:t>
            </a:r>
            <a:endParaRPr kumimoji="1" lang="en-US" altLang="ja-JP" sz="1600" dirty="0" smtClean="0"/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1" y="4279299"/>
            <a:ext cx="3225800" cy="2419350"/>
          </a:xfrm>
          <a:prstGeom prst="rect">
            <a:avLst/>
          </a:prstGeom>
        </p:spPr>
      </p:pic>
      <p:sp>
        <p:nvSpPr>
          <p:cNvPr id="71" name="スライド番号プレースホルダー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966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200" y="44624"/>
            <a:ext cx="8229600" cy="77809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Prototype septum magnet trouble</a:t>
            </a:r>
            <a:endParaRPr lang="ja-JP" altLang="en-US" sz="3200" dirty="0"/>
          </a:p>
        </p:txBody>
      </p:sp>
      <p:pic>
        <p:nvPicPr>
          <p:cNvPr id="4" name="コンテンツ プレースホルダ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1546" y="1223755"/>
            <a:ext cx="3672407" cy="275430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78822"/>
            <a:ext cx="2880320" cy="2160240"/>
          </a:xfrm>
          <a:prstGeom prst="rect">
            <a:avLst/>
          </a:prstGeom>
        </p:spPr>
      </p:pic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08" y="822722"/>
            <a:ext cx="3650766" cy="273807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01620" y="3703318"/>
            <a:ext cx="130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Cracked coil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3073400" y="1854200"/>
            <a:ext cx="27305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480300" y="214868"/>
            <a:ext cx="860144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T. Mori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38011" y="3055618"/>
            <a:ext cx="193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In-vacuum septum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73128" y="4272880"/>
            <a:ext cx="8969272" cy="2407320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smtClean="0"/>
              <a:t>Coil of prototype septum was broken with 1-hour operation with 50Hz.</a:t>
            </a:r>
          </a:p>
          <a:p>
            <a:r>
              <a:rPr lang="en-US" altLang="ja-JP" sz="1600" dirty="0" smtClean="0"/>
              <a:t>The reason is not clear. </a:t>
            </a:r>
          </a:p>
          <a:p>
            <a:pPr lvl="1"/>
            <a:r>
              <a:rPr lang="en-US" altLang="ja-JP" sz="1400" dirty="0" smtClean="0"/>
              <a:t>Damaged coil? </a:t>
            </a:r>
          </a:p>
          <a:p>
            <a:pPr lvl="1"/>
            <a:r>
              <a:rPr lang="en-US" altLang="ja-JP" sz="1400" dirty="0" smtClean="0"/>
              <a:t>Metal fatigue phenomenon by the coil vibration?</a:t>
            </a:r>
          </a:p>
          <a:p>
            <a:r>
              <a:rPr lang="en-US" altLang="ja-JP" sz="1600" dirty="0" smtClean="0"/>
              <a:t>Conductor size: 6x6-□3⇒6x8-φ4 </a:t>
            </a:r>
          </a:p>
          <a:p>
            <a:pPr lvl="1"/>
            <a:r>
              <a:rPr lang="en-US" altLang="ja-JP" sz="1400" dirty="0" smtClean="0"/>
              <a:t>We have tested with 6x8 coil for &gt;20 hours operation with the prototype magnet. </a:t>
            </a:r>
          </a:p>
          <a:p>
            <a:pPr lvl="1"/>
            <a:r>
              <a:rPr lang="en-US" altLang="ja-JP" sz="1400" dirty="0" smtClean="0"/>
              <a:t>⇒ No problem. So, we continue to fabricate the production magnets.</a:t>
            </a:r>
          </a:p>
          <a:p>
            <a:r>
              <a:rPr lang="en-US" altLang="ja-JP" sz="1600" dirty="0" smtClean="0"/>
              <a:t>No. of coil hook: 9 (prototype magnet) ⇒ 17 (production magnet) </a:t>
            </a:r>
          </a:p>
          <a:p>
            <a:pPr lvl="1"/>
            <a:r>
              <a:rPr lang="en-US" altLang="ja-JP" sz="1200" dirty="0" smtClean="0"/>
              <a:t>Stress for the coil can be expected to be reduced  t o 1/4.</a:t>
            </a:r>
          </a:p>
        </p:txBody>
      </p:sp>
      <p:pic>
        <p:nvPicPr>
          <p:cNvPr id="14" name="図 13" descr="R102375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28" y="2688128"/>
            <a:ext cx="2290272" cy="2290272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53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44624"/>
            <a:ext cx="8229600" cy="56207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/>
              <a:t>Shim Shape for Septum Core</a:t>
            </a:r>
            <a:endParaRPr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816424" cy="416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8" y="764704"/>
            <a:ext cx="285967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438776" y="2466352"/>
            <a:ext cx="132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Septum end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1458366" y="1629798"/>
            <a:ext cx="216024" cy="24410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>
            <a:stCxn id="7" idx="6"/>
            <a:endCxn id="4" idx="1"/>
          </p:cNvCxnSpPr>
          <p:nvPr/>
        </p:nvCxnSpPr>
        <p:spPr>
          <a:xfrm>
            <a:off x="1674390" y="1751850"/>
            <a:ext cx="3113634" cy="12381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 b="-40"/>
          <a:stretch/>
        </p:blipFill>
        <p:spPr bwMode="auto">
          <a:xfrm>
            <a:off x="251520" y="2809215"/>
            <a:ext cx="3918300" cy="266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962974" y="52574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Septum fields calculated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446" y="333974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3 shims</a:t>
            </a:r>
            <a:endParaRPr kumimoji="1" lang="ja-JP" altLang="en-US" u="sng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23928" y="3991720"/>
            <a:ext cx="592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Shim shape for production magnet was optimized to meet the requirements.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80300" y="214868"/>
            <a:ext cx="860144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T. Mori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1337" y="3776492"/>
            <a:ext cx="2289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H=</a:t>
            </a:r>
            <a:r>
              <a:rPr kumimoji="1" lang="en-US" altLang="ja-JP" sz="1600" dirty="0" smtClean="0">
                <a:solidFill>
                  <a:srgbClr val="3366FF"/>
                </a:solidFill>
              </a:rPr>
              <a:t>0.08</a:t>
            </a:r>
            <a:r>
              <a:rPr kumimoji="1" lang="en-US" altLang="ja-JP" sz="1600" dirty="0" smtClean="0"/>
              <a:t>, </a:t>
            </a:r>
            <a:r>
              <a:rPr lang="en-US" altLang="ja-JP" sz="1600" dirty="0"/>
              <a:t>w=1.0, </a:t>
            </a:r>
            <a:r>
              <a:rPr lang="en-US" altLang="ja-JP" sz="1600" dirty="0" err="1"/>
              <a:t>w</a:t>
            </a:r>
            <a:r>
              <a:rPr lang="en-US" altLang="ja-JP" sz="1600" baseline="-25000" dirty="0" err="1"/>
              <a:t>taper</a:t>
            </a:r>
            <a:r>
              <a:rPr lang="en-US" altLang="ja-JP" sz="1600" dirty="0"/>
              <a:t>=</a:t>
            </a:r>
            <a:r>
              <a:rPr lang="en-US" altLang="ja-JP" sz="1600" dirty="0" smtClean="0"/>
              <a:t>2.0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H=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0.06</a:t>
            </a:r>
            <a:r>
              <a:rPr kumimoji="1" lang="en-US" altLang="ja-JP" sz="1600" dirty="0" smtClean="0"/>
              <a:t>, w=1.0, </a:t>
            </a:r>
            <a:r>
              <a:rPr kumimoji="1" lang="en-US" altLang="ja-JP" sz="1600" dirty="0" err="1" smtClean="0"/>
              <a:t>w</a:t>
            </a:r>
            <a:r>
              <a:rPr kumimoji="1" lang="en-US" altLang="ja-JP" sz="1600" baseline="-25000" dirty="0" err="1" smtClean="0"/>
              <a:t>taper</a:t>
            </a:r>
            <a:r>
              <a:rPr kumimoji="1" lang="en-US" altLang="ja-JP" sz="1600" dirty="0" smtClean="0"/>
              <a:t>=2.0</a:t>
            </a:r>
          </a:p>
          <a:p>
            <a:r>
              <a:rPr lang="en-US" altLang="ja-JP" sz="1600" u="sng" dirty="0" smtClean="0"/>
              <a:t>H=</a:t>
            </a:r>
            <a:r>
              <a:rPr lang="en-US" altLang="ja-JP" sz="1600" u="sng" dirty="0" smtClean="0">
                <a:solidFill>
                  <a:srgbClr val="008000"/>
                </a:solidFill>
              </a:rPr>
              <a:t>0.1</a:t>
            </a:r>
            <a:r>
              <a:rPr lang="en-US" altLang="ja-JP" sz="1600" u="sng" dirty="0" smtClean="0"/>
              <a:t>,  w=0.5, </a:t>
            </a:r>
            <a:r>
              <a:rPr lang="en-US" altLang="ja-JP" sz="1600" u="sng" dirty="0" err="1" smtClean="0"/>
              <a:t>w</a:t>
            </a:r>
            <a:r>
              <a:rPr lang="en-US" altLang="ja-JP" sz="1600" u="sng" baseline="-25000" dirty="0" err="1" smtClean="0"/>
              <a:t>taper</a:t>
            </a:r>
            <a:r>
              <a:rPr lang="en-US" altLang="ja-JP" sz="1600" u="sng" dirty="0" smtClean="0"/>
              <a:t>=2.0</a:t>
            </a:r>
            <a:endParaRPr kumimoji="1" lang="ja-JP" altLang="en-US" sz="1600" u="sng" dirty="0"/>
          </a:p>
        </p:txBody>
      </p:sp>
      <p:pic>
        <p:nvPicPr>
          <p:cNvPr id="16" name="図 15" descr="ピクチャ 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4287"/>
            <a:ext cx="9144000" cy="1193713"/>
          </a:xfrm>
          <a:prstGeom prst="rect">
            <a:avLst/>
          </a:prstGeom>
        </p:spPr>
      </p:pic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61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下矢印 17"/>
          <p:cNvSpPr/>
          <p:nvPr/>
        </p:nvSpPr>
        <p:spPr>
          <a:xfrm>
            <a:off x="5076056" y="2996952"/>
            <a:ext cx="435744" cy="8488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 txBox="1">
            <a:spLocks/>
          </p:cNvSpPr>
          <p:nvPr/>
        </p:nvSpPr>
        <p:spPr>
          <a:xfrm>
            <a:off x="467544" y="116632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HER Septum Chamber Design</a:t>
            </a:r>
            <a:endParaRPr lang="ja-JP" altLang="en-US" sz="3200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4457700" y="6088856"/>
            <a:ext cx="4353005" cy="5040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smtClean="0"/>
              <a:t>2-septum in 1-chamber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46981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32" y="3960096"/>
            <a:ext cx="6415671" cy="21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円形吹き出し 7"/>
          <p:cNvSpPr/>
          <p:nvPr/>
        </p:nvSpPr>
        <p:spPr>
          <a:xfrm>
            <a:off x="5076056" y="1340768"/>
            <a:ext cx="792088" cy="720080"/>
          </a:xfrm>
          <a:prstGeom prst="wedgeEllipseCallout">
            <a:avLst>
              <a:gd name="adj1" fmla="val -81885"/>
              <a:gd name="adj2" fmla="val 125993"/>
            </a:avLst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3968" y="2564904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Very tight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657601" y="850900"/>
            <a:ext cx="3581400" cy="208333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076132" y="3845796"/>
            <a:ext cx="7734573" cy="28598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92808" y="2934524"/>
            <a:ext cx="27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KEKB HER Septum Chamber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31148" y="3867860"/>
            <a:ext cx="3675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SuperKEKB</a:t>
            </a:r>
            <a:r>
              <a:rPr kumimoji="1" lang="en-US" altLang="ja-JP" sz="2000" dirty="0" smtClean="0"/>
              <a:t> HER Septum Chamber </a:t>
            </a:r>
            <a:endParaRPr kumimoji="1" lang="ja-JP" altLang="en-US" sz="2000" dirty="0"/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711200" y="2088158"/>
            <a:ext cx="1676400" cy="642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596900" y="2243274"/>
            <a:ext cx="241300" cy="4872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247289" y="274957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changes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44094" y="467836"/>
            <a:ext cx="2292026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T. Mori &amp; K. Kanazawa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68144" y="955303"/>
            <a:ext cx="109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Septum-1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08943" y="955303"/>
            <a:ext cx="109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Septum-2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20044" y="955303"/>
            <a:ext cx="109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Septum-3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2443" y="955303"/>
            <a:ext cx="109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Septum-3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020044" y="5816600"/>
            <a:ext cx="4634756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924300" y="5447268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2.6m</a:t>
            </a:r>
            <a:endParaRPr kumimoji="1" lang="ja-JP" altLang="en-US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64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Grap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43" y="4816381"/>
            <a:ext cx="3017718" cy="18115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881062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Stability i</a:t>
            </a:r>
            <a:r>
              <a:rPr kumimoji="1" lang="en-US" altLang="ja-JP" sz="3200" dirty="0" smtClean="0"/>
              <a:t>mprovement of septum PS</a:t>
            </a:r>
            <a:endParaRPr kumimoji="1" lang="ja-JP" altLang="en-US" sz="3200" dirty="0"/>
          </a:p>
        </p:txBody>
      </p:sp>
      <p:pic>
        <p:nvPicPr>
          <p:cNvPr id="8" name="コンテンツ プレースホルダー 7" descr="IMG_0339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350" b="-23350"/>
          <a:stretch>
            <a:fillRect/>
          </a:stretch>
        </p:blipFill>
        <p:spPr>
          <a:xfrm rot="16200000">
            <a:off x="1102592" y="3325088"/>
            <a:ext cx="2555206" cy="2927351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457200" y="827120"/>
            <a:ext cx="85725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/>
              <a:t> </a:t>
            </a:r>
            <a:r>
              <a:rPr lang="en-US" altLang="ja-JP" dirty="0" smtClean="0"/>
              <a:t>Because stability of KEKB septum PS was not so good, operator </a:t>
            </a:r>
            <a:r>
              <a:rPr lang="en-US" altLang="ja-JP" dirty="0"/>
              <a:t>had to adjust </a:t>
            </a:r>
            <a:r>
              <a:rPr lang="en-US" altLang="ja-JP" dirty="0" smtClean="0"/>
              <a:t>it </a:t>
            </a:r>
            <a:r>
              <a:rPr lang="en-US" altLang="ja-JP" dirty="0"/>
              <a:t>frequently.</a:t>
            </a:r>
            <a:endParaRPr lang="en-US" altLang="ja-JP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 Improve the stability of charging voltage.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1600" dirty="0" smtClean="0"/>
              <a:t>Make the voltage monitor’s response faster.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Replace the charger using </a:t>
            </a:r>
            <a:r>
              <a:rPr lang="en-US" altLang="ja-JP" sz="1600" dirty="0" err="1" smtClean="0"/>
              <a:t>thyristor</a:t>
            </a:r>
            <a:r>
              <a:rPr lang="en-US" altLang="ja-JP" sz="1600" dirty="0" smtClean="0"/>
              <a:t> to that using switching power supply.</a:t>
            </a:r>
            <a:endParaRPr kumimoji="1" lang="en-US" altLang="ja-JP" sz="1600" dirty="0" smtClean="0"/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C</a:t>
            </a:r>
            <a:r>
              <a:rPr kumimoji="1" lang="en-US" altLang="ja-JP" sz="1600" dirty="0" smtClean="0"/>
              <a:t>ontrol charging timing by replacing diode to </a:t>
            </a:r>
            <a:r>
              <a:rPr kumimoji="1" lang="en-US" altLang="ja-JP" sz="1600" dirty="0" err="1" smtClean="0"/>
              <a:t>thyristor</a:t>
            </a:r>
            <a:r>
              <a:rPr kumimoji="1" lang="en-US" altLang="ja-JP" sz="1600" dirty="0" smtClean="0"/>
              <a:t>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/>
              <a:t>Introduce high precision auxiliary charger</a:t>
            </a:r>
            <a:r>
              <a:rPr lang="en-US" altLang="ja-JP" dirty="0" smtClean="0"/>
              <a:t>.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⇒ Stability&lt;±1E-4 for 4 hours was achieved.</a:t>
            </a:r>
            <a:endParaRPr lang="en-US" altLang="ja-JP" dirty="0" smtClean="0"/>
          </a:p>
        </p:txBody>
      </p:sp>
      <p:pic>
        <p:nvPicPr>
          <p:cNvPr id="11" name="コンテンツ プレースホルダー 10" descr="Graph0.pn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669" b="-31669"/>
          <a:stretch>
            <a:fillRect/>
          </a:stretch>
        </p:blipFill>
        <p:spPr>
          <a:xfrm>
            <a:off x="5125343" y="2613474"/>
            <a:ext cx="3017718" cy="2950158"/>
          </a:xfrm>
        </p:spPr>
      </p:pic>
      <p:sp>
        <p:nvSpPr>
          <p:cNvPr id="14" name="テキスト ボックス 13"/>
          <p:cNvSpPr txBox="1"/>
          <p:nvPr/>
        </p:nvSpPr>
        <p:spPr>
          <a:xfrm>
            <a:off x="8143061" y="51316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±1E-4</a:t>
            </a:r>
            <a:endParaRPr kumimoji="1" lang="ja-JP" altLang="en-US" sz="1200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7920567" y="5029200"/>
            <a:ext cx="0" cy="4939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8143061" y="37092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±1E-4</a:t>
            </a:r>
            <a:endParaRPr kumimoji="1" lang="ja-JP" altLang="en-US" sz="1200" dirty="0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7920567" y="3606800"/>
            <a:ext cx="0" cy="4939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39599" y="5883703"/>
            <a:ext cx="8005216" cy="830997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Issue: </a:t>
            </a:r>
          </a:p>
          <a:p>
            <a:r>
              <a:rPr kumimoji="1" lang="en-US" altLang="ja-JP" sz="1600" dirty="0" smtClean="0"/>
              <a:t>During remodeling </a:t>
            </a:r>
            <a:r>
              <a:rPr lang="en-US" altLang="ja-JP" sz="1600" dirty="0" smtClean="0"/>
              <a:t>these PS</a:t>
            </a:r>
            <a:r>
              <a:rPr kumimoji="1" lang="en-US" altLang="ja-JP" sz="1600" dirty="0" smtClean="0"/>
              <a:t>, we found many parts</a:t>
            </a:r>
            <a:r>
              <a:rPr lang="en-US" altLang="ja-JP" sz="1600" dirty="0" smtClean="0"/>
              <a:t>, which are fabricated in KEKB</a:t>
            </a:r>
            <a:r>
              <a:rPr kumimoji="1" lang="en-US" altLang="ja-JP" sz="1600" dirty="0" smtClean="0"/>
              <a:t> were broken.</a:t>
            </a:r>
          </a:p>
          <a:p>
            <a:r>
              <a:rPr lang="en-US" altLang="ja-JP" sz="1600" dirty="0" smtClean="0"/>
              <a:t>We need to repair these parts until the </a:t>
            </a:r>
            <a:r>
              <a:rPr lang="en-US" altLang="ja-JP" sz="1600" dirty="0" err="1" smtClean="0"/>
              <a:t>SuperKEKB</a:t>
            </a:r>
            <a:r>
              <a:rPr lang="en-US" altLang="ja-JP" sz="1600" dirty="0" smtClean="0"/>
              <a:t> operation.</a:t>
            </a:r>
            <a:endParaRPr kumimoji="1"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75300" y="5040411"/>
            <a:ext cx="10054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4hour later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75300" y="3291311"/>
            <a:ext cx="53602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Start</a:t>
            </a:r>
            <a:endParaRPr kumimoji="1" lang="ja-JP" altLang="en-US" sz="1400" dirty="0"/>
          </a:p>
        </p:txBody>
      </p:sp>
      <p:sp>
        <p:nvSpPr>
          <p:cNvPr id="4" name="角丸四角形 3"/>
          <p:cNvSpPr/>
          <p:nvPr/>
        </p:nvSpPr>
        <p:spPr>
          <a:xfrm>
            <a:off x="1195918" y="3661810"/>
            <a:ext cx="2321982" cy="7450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27971" y="4356100"/>
            <a:ext cx="99179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Aux. P.S.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3526371" y="3986199"/>
            <a:ext cx="317500" cy="369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1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27000" y="1039113"/>
            <a:ext cx="6223000" cy="919162"/>
          </a:xfrm>
        </p:spPr>
        <p:txBody>
          <a:bodyPr>
            <a:noAutofit/>
          </a:bodyPr>
          <a:lstStyle/>
          <a:p>
            <a:r>
              <a:rPr lang="en-US" altLang="ja-JP" sz="2000" dirty="0" smtClean="0"/>
              <a:t>Schedule for the new injection components</a:t>
            </a:r>
            <a:endParaRPr kumimoji="1" lang="ja-JP" altLang="en-US" sz="2000" dirty="0"/>
          </a:p>
        </p:txBody>
      </p:sp>
      <p:pic>
        <p:nvPicPr>
          <p:cNvPr id="4" name="コンテンツ プレースホルダー 3" descr="ピクチャ 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23" r="-26323"/>
          <a:stretch>
            <a:fillRect/>
          </a:stretch>
        </p:blipFill>
        <p:spPr>
          <a:xfrm>
            <a:off x="-1130301" y="1854200"/>
            <a:ext cx="8544235" cy="4699000"/>
          </a:xfrm>
        </p:spPr>
      </p:pic>
      <p:grpSp>
        <p:nvGrpSpPr>
          <p:cNvPr id="7" name="図形グループ 6"/>
          <p:cNvGrpSpPr/>
          <p:nvPr/>
        </p:nvGrpSpPr>
        <p:grpSpPr>
          <a:xfrm>
            <a:off x="0" y="117639"/>
            <a:ext cx="8847482" cy="989736"/>
            <a:chOff x="0" y="584201"/>
            <a:chExt cx="8847482" cy="989736"/>
          </a:xfrm>
        </p:grpSpPr>
        <p:sp>
          <p:nvSpPr>
            <p:cNvPr id="5" name="角丸四角形 4"/>
            <p:cNvSpPr/>
            <p:nvPr/>
          </p:nvSpPr>
          <p:spPr>
            <a:xfrm>
              <a:off x="0" y="584201"/>
              <a:ext cx="8847482" cy="9897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215900" y="612507"/>
              <a:ext cx="8382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u="sng" dirty="0"/>
                <a:t>19</a:t>
              </a:r>
              <a:r>
                <a:rPr lang="en-US" altLang="ja-JP" u="sng" baseline="30000" dirty="0"/>
                <a:t>th</a:t>
              </a:r>
              <a:r>
                <a:rPr lang="en-US" altLang="ja-JP" u="sng" dirty="0"/>
                <a:t> KEKB ARC Recommendations</a:t>
              </a:r>
              <a:r>
                <a:rPr lang="en-US" altLang="ja-JP" u="sng" dirty="0" smtClean="0"/>
                <a:t>:</a:t>
              </a:r>
              <a:endParaRPr lang="en-US" altLang="ja-JP" dirty="0" smtClean="0"/>
            </a:p>
            <a:p>
              <a:r>
                <a:rPr lang="en-US" altLang="ja-JP" dirty="0" smtClean="0"/>
                <a:t>Setup </a:t>
              </a:r>
              <a:r>
                <a:rPr lang="en-US" altLang="ja-JP" dirty="0"/>
                <a:t>a solid schedule for the new injection components to be consistent with the DR schedule and meets the Phase II and Phase III milestones.</a:t>
              </a:r>
              <a:r>
                <a:rPr lang="ja-JP" altLang="ja-JP" dirty="0"/>
                <a:t> </a:t>
              </a:r>
              <a:endParaRPr lang="ja-JP" altLang="en-US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4597399" y="2481315"/>
            <a:ext cx="4436534" cy="4071885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u="sng" dirty="0" smtClean="0">
                <a:solidFill>
                  <a:srgbClr val="FF0000"/>
                </a:solidFill>
              </a:rPr>
              <a:t>Reply</a:t>
            </a:r>
            <a:r>
              <a:rPr kumimoji="1" lang="en-US" altLang="ja-JP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dirty="0" smtClean="0">
                <a:solidFill>
                  <a:srgbClr val="FF0000"/>
                </a:solidFill>
              </a:rPr>
              <a:t>HER Septum &amp; HER Abort Kicker components </a:t>
            </a:r>
            <a:r>
              <a:rPr lang="en-US" altLang="ja-JP" dirty="0" smtClean="0">
                <a:solidFill>
                  <a:srgbClr val="FF0000"/>
                </a:solidFill>
              </a:rPr>
              <a:t>will be fabricated until this summer.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dirty="0" smtClean="0">
                <a:solidFill>
                  <a:srgbClr val="FF0000"/>
                </a:solidFill>
              </a:rPr>
              <a:t>LER Septum, LER </a:t>
            </a:r>
            <a:r>
              <a:rPr lang="en-US" altLang="ja-JP" dirty="0">
                <a:solidFill>
                  <a:srgbClr val="FF0000"/>
                </a:solidFill>
              </a:rPr>
              <a:t>a</a:t>
            </a:r>
            <a:r>
              <a:rPr kumimoji="1" lang="en-US" altLang="ja-JP" dirty="0" smtClean="0">
                <a:solidFill>
                  <a:srgbClr val="FF0000"/>
                </a:solidFill>
              </a:rPr>
              <a:t>bort </a:t>
            </a:r>
            <a:r>
              <a:rPr lang="en-US" altLang="ja-JP" dirty="0">
                <a:solidFill>
                  <a:srgbClr val="FF0000"/>
                </a:solidFill>
              </a:rPr>
              <a:t>k</a:t>
            </a:r>
            <a:r>
              <a:rPr kumimoji="1" lang="en-US" altLang="ja-JP" dirty="0" smtClean="0">
                <a:solidFill>
                  <a:srgbClr val="FF0000"/>
                </a:solidFill>
              </a:rPr>
              <a:t>icker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compoents</a:t>
            </a:r>
            <a:r>
              <a:rPr kumimoji="1" lang="en-US" altLang="ja-JP" dirty="0" smtClean="0">
                <a:solidFill>
                  <a:srgbClr val="FF0000"/>
                </a:solidFill>
              </a:rPr>
              <a:t> must  be </a:t>
            </a:r>
            <a:r>
              <a:rPr lang="en-US" altLang="ja-JP" dirty="0" smtClean="0">
                <a:solidFill>
                  <a:srgbClr val="FF0000"/>
                </a:solidFill>
              </a:rPr>
              <a:t>fabricate</a:t>
            </a:r>
            <a:r>
              <a:rPr kumimoji="1" lang="en-US" altLang="ja-JP" dirty="0" smtClean="0">
                <a:solidFill>
                  <a:srgbClr val="FF0000"/>
                </a:solidFill>
              </a:rPr>
              <a:t>d in FY2015. And these will be installed between Phase-1 and Phase-2.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>
                <a:solidFill>
                  <a:srgbClr val="FF0000"/>
                </a:solidFill>
              </a:rPr>
              <a:t>Fabrication of pulsed magnets and PS for DR will be completed in this fiscal year.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7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584200" y="2663825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DR</a:t>
            </a:r>
            <a:br>
              <a:rPr lang="en-US" altLang="ja-JP" sz="3200" dirty="0" smtClean="0"/>
            </a:br>
            <a:r>
              <a:rPr lang="en-US" altLang="ja-JP" sz="3200" dirty="0" smtClean="0"/>
              <a:t>Schedule &amp; Commissioning Plan</a:t>
            </a:r>
            <a:endParaRPr lang="ja-JP" altLang="en-US" sz="3200" dirty="0"/>
          </a:p>
        </p:txBody>
      </p:sp>
      <p:sp>
        <p:nvSpPr>
          <p:cNvPr id="5" name="角丸四角形 4"/>
          <p:cNvSpPr/>
          <p:nvPr/>
        </p:nvSpPr>
        <p:spPr>
          <a:xfrm>
            <a:off x="80618" y="139701"/>
            <a:ext cx="8961782" cy="1498599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5901" y="304800"/>
            <a:ext cx="8559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/>
              <a:t>19</a:t>
            </a:r>
            <a:r>
              <a:rPr lang="en-US" altLang="ja-JP" u="sng" baseline="30000" dirty="0"/>
              <a:t>th</a:t>
            </a:r>
            <a:r>
              <a:rPr lang="en-US" altLang="ja-JP" u="sng" dirty="0"/>
              <a:t> KEKB ARC Recommendations</a:t>
            </a:r>
            <a:r>
              <a:rPr lang="en-US" altLang="ja-JP" u="sng" dirty="0" smtClean="0"/>
              <a:t>:</a:t>
            </a:r>
            <a:endParaRPr lang="en-US" altLang="ja-JP" dirty="0" smtClean="0"/>
          </a:p>
          <a:p>
            <a:r>
              <a:rPr lang="en-US" altLang="ja-JP" dirty="0" smtClean="0"/>
              <a:t>In </a:t>
            </a:r>
            <a:r>
              <a:rPr lang="en-US" altLang="ja-JP" dirty="0"/>
              <a:t>order to complete the Damping Ring commissioning during a one-month period, a precise commissioning plan needs to be prepared with detailed procedures and decision trees and sufficient commissioning staff identified.</a:t>
            </a:r>
            <a:r>
              <a:rPr lang="ja-JP" altLang="ja-JP" dirty="0"/>
              <a:t> </a:t>
            </a:r>
            <a:endParaRPr lang="en-US" altLang="ja-JP" dirty="0" smtClean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64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 txBox="1">
            <a:spLocks/>
          </p:cNvSpPr>
          <p:nvPr/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/>
              <a:t>Damping ring</a:t>
            </a:r>
            <a:br>
              <a:rPr lang="en-US" altLang="ja-JP" smtClean="0"/>
            </a:br>
            <a:r>
              <a:rPr lang="en-US" altLang="ja-JP" smtClean="0"/>
              <a:t>Construction schedule 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0"/>
            <a:ext cx="8507757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930348" y="0"/>
            <a:ext cx="32136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M.Kikuchi</a:t>
            </a:r>
            <a:r>
              <a:rPr kumimoji="1" lang="en-US" altLang="ja-JP" dirty="0" smtClean="0">
                <a:solidFill>
                  <a:srgbClr val="0000FF"/>
                </a:solidFill>
              </a:rPr>
              <a:t>(2014.11.6)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The time span between Phase-I and Phase-II is 10 months.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DR beam-</a:t>
            </a:r>
            <a:r>
              <a:rPr lang="en-US" altLang="ja-JP" dirty="0" err="1" smtClean="0">
                <a:solidFill>
                  <a:srgbClr val="0000FF"/>
                </a:solidFill>
              </a:rPr>
              <a:t>commisioning</a:t>
            </a:r>
            <a:r>
              <a:rPr lang="en-US" altLang="ja-JP" dirty="0" smtClean="0">
                <a:solidFill>
                  <a:srgbClr val="0000FF"/>
                </a:solidFill>
              </a:rPr>
              <a:t> can be started on LINAC beam mode just before Phase-II.</a:t>
            </a:r>
            <a:endParaRPr kumimoji="1" lang="en-US" altLang="ja-JP" dirty="0" smtClean="0">
              <a:solidFill>
                <a:srgbClr val="0000FF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6151217" y="3180522"/>
            <a:ext cx="1490870" cy="795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51216" y="3975652"/>
            <a:ext cx="233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DR Commissioning will start before Phase-2.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44501" y="54233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Installation work continues in FY2015-2016.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2997200" y="2565400"/>
            <a:ext cx="1079500" cy="406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7404100" y="2476500"/>
            <a:ext cx="1079500" cy="406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71450" y="1865868"/>
            <a:ext cx="1163449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M. </a:t>
            </a:r>
            <a:r>
              <a:rPr lang="en-US" altLang="ja-JP" dirty="0" smtClean="0">
                <a:solidFill>
                  <a:srgbClr val="0000FF"/>
                </a:solidFill>
              </a:rPr>
              <a:t>Kikuchi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718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sz="2800" dirty="0" smtClean="0"/>
              <a:t>Construction status of DR</a:t>
            </a:r>
          </a:p>
          <a:p>
            <a:r>
              <a:rPr lang="en-US" altLang="ja-JP" sz="2800" dirty="0" smtClean="0"/>
              <a:t> </a:t>
            </a:r>
            <a:r>
              <a:rPr lang="en-US" altLang="ja-JP" sz="2800" dirty="0"/>
              <a:t>S</a:t>
            </a:r>
            <a:r>
              <a:rPr lang="en-US" altLang="ja-JP" sz="2800" dirty="0" smtClean="0"/>
              <a:t>tatus report of DR &amp;BT component</a:t>
            </a:r>
          </a:p>
          <a:p>
            <a:pPr lvl="1"/>
            <a:r>
              <a:rPr lang="en-US" altLang="ja-JP" sz="2400" dirty="0"/>
              <a:t>F</a:t>
            </a:r>
            <a:r>
              <a:rPr lang="en-US" altLang="ja-JP" sz="2400" dirty="0" smtClean="0"/>
              <a:t>ield measurements for DR magnet</a:t>
            </a:r>
          </a:p>
          <a:p>
            <a:pPr lvl="1"/>
            <a:r>
              <a:rPr lang="en-US" altLang="ja-JP" sz="2400" dirty="0"/>
              <a:t>DR Kicker 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HER Septum magnet </a:t>
            </a:r>
          </a:p>
          <a:p>
            <a:pPr lvl="1"/>
            <a:r>
              <a:rPr lang="en-US" altLang="ja-JP" sz="2400" dirty="0" smtClean="0"/>
              <a:t>Remodeling of HER septum power supply </a:t>
            </a:r>
          </a:p>
          <a:p>
            <a:pPr lvl="1"/>
            <a:r>
              <a:rPr lang="en-US" altLang="ja-JP" sz="2400" dirty="0" smtClean="0"/>
              <a:t>Schedule for the new injection component</a:t>
            </a:r>
          </a:p>
          <a:p>
            <a:r>
              <a:rPr lang="en-US" altLang="ja-JP" sz="2800" dirty="0" smtClean="0"/>
              <a:t>DR install schedule &amp; commissioning plan</a:t>
            </a:r>
          </a:p>
          <a:p>
            <a:r>
              <a:rPr lang="en-US" altLang="ja-JP" sz="2800" dirty="0" smtClean="0"/>
              <a:t>Summary</a:t>
            </a:r>
          </a:p>
          <a:p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- </a:t>
            </a:r>
            <a:r>
              <a:rPr kumimoji="1" lang="en-US" altLang="ja-JP" sz="2800" dirty="0" smtClean="0"/>
              <a:t>Vacuum, RF and monitor of DR were presented by Shibata-san, Kobayashi-san and Ikeda-san, respectively.</a:t>
            </a:r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747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Precautions for DR commissioning</a:t>
            </a:r>
            <a:endParaRPr lang="ja-JP" altLang="en-US" sz="3200" dirty="0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rgbClr val="0000FF"/>
                </a:solidFill>
              </a:rPr>
              <a:t>LTR Injection</a:t>
            </a:r>
          </a:p>
          <a:p>
            <a:pPr lvl="1"/>
            <a:r>
              <a:rPr lang="en-US" altLang="ja-JP" dirty="0" smtClean="0"/>
              <a:t>The power supply of injection kickers are located in DR tunnel.</a:t>
            </a:r>
          </a:p>
          <a:p>
            <a:pPr lvl="2"/>
            <a:r>
              <a:rPr lang="en-US" altLang="ja-JP" dirty="0" smtClean="0"/>
              <a:t>The LTR beam tuning should be done in the state which some screen monitors at the end of LTR are put</a:t>
            </a:r>
            <a:r>
              <a:rPr lang="en-US" altLang="ja-JP" dirty="0"/>
              <a:t> </a:t>
            </a:r>
            <a:r>
              <a:rPr lang="en-US" altLang="ja-JP" dirty="0" smtClean="0"/>
              <a:t>in.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Night-time</a:t>
            </a:r>
          </a:p>
          <a:p>
            <a:pPr lvl="1"/>
            <a:r>
              <a:rPr lang="en-US" altLang="ja-JP" dirty="0" smtClean="0"/>
              <a:t>For example, 1:00 – 9:00</a:t>
            </a:r>
          </a:p>
          <a:p>
            <a:pPr lvl="1"/>
            <a:r>
              <a:rPr lang="en-US" altLang="ja-JP" dirty="0" smtClean="0"/>
              <a:t>LINAC tuning</a:t>
            </a:r>
          </a:p>
          <a:p>
            <a:pPr lvl="1"/>
            <a:r>
              <a:rPr lang="en-US" altLang="ja-JP" dirty="0" smtClean="0"/>
              <a:t>When the beam tuning of DR is over, </a:t>
            </a:r>
            <a:r>
              <a:rPr lang="en-US" altLang="ja-JP" dirty="0" smtClean="0">
                <a:solidFill>
                  <a:srgbClr val="FF6600"/>
                </a:solidFill>
              </a:rPr>
              <a:t>vacuum scrubbing</a:t>
            </a:r>
            <a:r>
              <a:rPr lang="en-US" altLang="ja-JP" dirty="0" smtClean="0"/>
              <a:t> can be done.</a:t>
            </a:r>
          </a:p>
          <a:p>
            <a:pPr lvl="2"/>
            <a:r>
              <a:rPr lang="en-US" altLang="ja-JP" dirty="0" smtClean="0"/>
              <a:t>DR needs about </a:t>
            </a:r>
            <a:r>
              <a:rPr lang="en-US" altLang="ja-JP" dirty="0" smtClean="0">
                <a:solidFill>
                  <a:srgbClr val="0000FF"/>
                </a:solidFill>
              </a:rPr>
              <a:t>2 [</a:t>
            </a:r>
            <a:r>
              <a:rPr lang="en-US" altLang="ja-JP" dirty="0" err="1" smtClean="0">
                <a:solidFill>
                  <a:srgbClr val="0000FF"/>
                </a:solidFill>
              </a:rPr>
              <a:t>A.Hr</a:t>
            </a:r>
            <a:r>
              <a:rPr lang="en-US" altLang="ja-JP" dirty="0" smtClean="0">
                <a:solidFill>
                  <a:srgbClr val="0000FF"/>
                </a:solidFill>
              </a:rPr>
              <a:t>]</a:t>
            </a:r>
            <a:r>
              <a:rPr lang="en-US" altLang="ja-JP" dirty="0" smtClean="0"/>
              <a:t>.</a:t>
            </a:r>
          </a:p>
          <a:p>
            <a:pPr lvl="2"/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80300" y="214868"/>
            <a:ext cx="787107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N. Iida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392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6" y="786236"/>
            <a:ext cx="8534400" cy="5673317"/>
          </a:xfrm>
          <a:prstGeom prst="rect">
            <a:avLst/>
          </a:prstGeom>
        </p:spPr>
      </p:pic>
      <p:sp>
        <p:nvSpPr>
          <p:cNvPr id="3" name="タイトル 2"/>
          <p:cNvSpPr txBox="1">
            <a:spLocks/>
          </p:cNvSpPr>
          <p:nvPr/>
        </p:nvSpPr>
        <p:spPr>
          <a:xfrm>
            <a:off x="354496" y="15592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/>
              <a:t>DR beam commissioning plan</a:t>
            </a:r>
            <a:endParaRPr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80300" y="214868"/>
            <a:ext cx="787107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N. Iida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754833" y="1916380"/>
            <a:ext cx="4944667" cy="4966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54833" y="1916380"/>
            <a:ext cx="5264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&gt;10 weeks for DR commissioning wil</a:t>
            </a:r>
            <a:r>
              <a:rPr lang="en-US" altLang="ja-JP" sz="2000" dirty="0" smtClean="0">
                <a:solidFill>
                  <a:srgbClr val="FF0000"/>
                </a:solidFill>
              </a:rPr>
              <a:t>l be needed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.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73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4" y="855412"/>
            <a:ext cx="4334566" cy="5654718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80618" y="139701"/>
            <a:ext cx="8847482" cy="1244599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02480" y="2089150"/>
            <a:ext cx="4236720" cy="10033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/>
              <a:t>DR beam extraction </a:t>
            </a:r>
            <a:br>
              <a:rPr lang="en-US" altLang="ja-JP" sz="2800" dirty="0" smtClean="0"/>
            </a:br>
            <a:r>
              <a:rPr lang="en-US" altLang="ja-JP" sz="2800" dirty="0" smtClean="0"/>
              <a:t>due to the LER abort</a:t>
            </a:r>
            <a:endParaRPr lang="ja-JP" altLang="en-US" sz="28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940300" y="3254392"/>
            <a:ext cx="4089400" cy="29711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/>
              <a:t>When the LER beam is aborted, 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altLang="ja-JP" sz="2000" dirty="0" smtClean="0"/>
              <a:t>Close the beam gate.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altLang="ja-JP" sz="2000" dirty="0" smtClean="0"/>
              <a:t>Close the beam shutter at the end of RTL.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altLang="ja-JP" sz="2000" dirty="0" smtClean="0"/>
              <a:t>After confirming the beam shutter closed, the extraction kicker of DR fires.</a:t>
            </a:r>
            <a:endParaRPr lang="en-US" altLang="ja-JP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6175" y="5373276"/>
            <a:ext cx="1446805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Beam shutter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2771914" y="5742608"/>
            <a:ext cx="574261" cy="481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0618" y="5157832"/>
            <a:ext cx="7799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8000FF"/>
                </a:solidFill>
              </a:rPr>
              <a:t>RTL</a:t>
            </a:r>
            <a:endParaRPr kumimoji="1" lang="ja-JP" altLang="en-US" sz="3200" dirty="0">
              <a:solidFill>
                <a:srgbClr val="8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5233" y="158234"/>
            <a:ext cx="8386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19</a:t>
            </a:r>
            <a:r>
              <a:rPr kumimoji="1" lang="en-US" altLang="ja-JP" u="sng" baseline="30000" dirty="0" smtClean="0"/>
              <a:t>th</a:t>
            </a:r>
            <a:r>
              <a:rPr kumimoji="1" lang="en-US" altLang="ja-JP" u="sng" dirty="0" smtClean="0"/>
              <a:t> KEKB ARC Recommendations:</a:t>
            </a:r>
          </a:p>
          <a:p>
            <a:r>
              <a:rPr lang="en-US" altLang="ja-JP" dirty="0"/>
              <a:t>The beam in the Damping Ring (DR) needs to be aborted when the </a:t>
            </a:r>
            <a:r>
              <a:rPr lang="en-US" altLang="ja-JP" dirty="0" err="1"/>
              <a:t>SuperKEKB</a:t>
            </a:r>
            <a:r>
              <a:rPr lang="en-US" altLang="ja-JP" dirty="0"/>
              <a:t> rings abort their beams. The location and design of this DR abort system needs to be finalized and constructed to be ready for high current operation of </a:t>
            </a:r>
            <a:r>
              <a:rPr lang="en-US" altLang="ja-JP" dirty="0" err="1"/>
              <a:t>SuperKEKB</a:t>
            </a:r>
            <a:r>
              <a:rPr lang="en-US" altLang="ja-JP" dirty="0"/>
              <a:t>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47000" y="1621830"/>
            <a:ext cx="787107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N. Iida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296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893762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Summary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342900" lvl="1" indent="-342900">
              <a:lnSpc>
                <a:spcPct val="120000"/>
              </a:lnSpc>
            </a:pPr>
            <a:r>
              <a:rPr lang="en-US" altLang="ja-JP" sz="2200" dirty="0"/>
              <a:t>DR</a:t>
            </a:r>
          </a:p>
          <a:p>
            <a:pPr marL="742950" lvl="2" indent="-342900">
              <a:lnSpc>
                <a:spcPct val="120000"/>
              </a:lnSpc>
            </a:pPr>
            <a:r>
              <a:rPr lang="en-US" altLang="ja-JP" sz="1800" dirty="0"/>
              <a:t>The DR tunnel is ready for installation of the beam line components of the DR. </a:t>
            </a:r>
          </a:p>
          <a:p>
            <a:pPr marL="742950" lvl="2" indent="-342900">
              <a:lnSpc>
                <a:spcPct val="120000"/>
              </a:lnSpc>
            </a:pPr>
            <a:r>
              <a:rPr lang="en-US" altLang="ja-JP" sz="1800" dirty="0"/>
              <a:t>Installation work for DR will continue in FY2015 and FY2016.</a:t>
            </a:r>
          </a:p>
          <a:p>
            <a:pPr marL="742950" lvl="2" indent="-342900">
              <a:lnSpc>
                <a:spcPct val="120000"/>
              </a:lnSpc>
            </a:pPr>
            <a:r>
              <a:rPr lang="en-US" altLang="ja-JP" sz="1800" dirty="0"/>
              <a:t>DR commissioning will start before Phase-</a:t>
            </a:r>
            <a:r>
              <a:rPr lang="en-US" altLang="ja-JP" sz="1800" dirty="0" smtClean="0"/>
              <a:t>2 and needs &gt; 10 weeks.</a:t>
            </a:r>
            <a:endParaRPr lang="en-US" altLang="ja-JP" sz="1800" dirty="0"/>
          </a:p>
          <a:p>
            <a:pPr marL="0" lvl="1" indent="0">
              <a:lnSpc>
                <a:spcPct val="120000"/>
              </a:lnSpc>
              <a:buNone/>
            </a:pPr>
            <a:endParaRPr lang="en-US" altLang="ja-JP" sz="2200" dirty="0" smtClean="0"/>
          </a:p>
          <a:p>
            <a:pPr marL="342900" lvl="1" indent="-342900">
              <a:lnSpc>
                <a:spcPct val="120000"/>
              </a:lnSpc>
            </a:pPr>
            <a:r>
              <a:rPr lang="en-US" altLang="ja-JP" sz="2200" dirty="0" smtClean="0"/>
              <a:t>HER &amp; LER</a:t>
            </a:r>
          </a:p>
          <a:p>
            <a:pPr marL="742950" lvl="2" indent="-342900">
              <a:lnSpc>
                <a:spcPct val="120000"/>
              </a:lnSpc>
            </a:pPr>
            <a:r>
              <a:rPr lang="en-US" altLang="ja-JP" sz="1800" dirty="0" smtClean="0"/>
              <a:t>New </a:t>
            </a:r>
            <a:r>
              <a:rPr lang="en-US" altLang="ja-JP" sz="1800" dirty="0"/>
              <a:t>injection components for </a:t>
            </a:r>
            <a:r>
              <a:rPr lang="en-US" altLang="ja-JP" sz="1800" dirty="0" smtClean="0"/>
              <a:t>HER </a:t>
            </a:r>
            <a:r>
              <a:rPr lang="en-US" altLang="ja-JP" sz="1800" dirty="0"/>
              <a:t>will be fabricated until this </a:t>
            </a:r>
            <a:r>
              <a:rPr lang="en-US" altLang="ja-JP" sz="1800" dirty="0" smtClean="0"/>
              <a:t>summer and will be installed by the end of this autumn. </a:t>
            </a:r>
            <a:endParaRPr lang="en-US" altLang="ja-JP" sz="1800" dirty="0" smtClean="0"/>
          </a:p>
          <a:p>
            <a:pPr marL="742950" lvl="2" indent="-342900">
              <a:lnSpc>
                <a:spcPct val="120000"/>
              </a:lnSpc>
            </a:pPr>
            <a:r>
              <a:rPr lang="en-US" altLang="ja-JP" sz="1800" dirty="0" smtClean="0"/>
              <a:t>To check the </a:t>
            </a:r>
            <a:r>
              <a:rPr lang="en-US" altLang="ja-JP" sz="1800" smtClean="0"/>
              <a:t>reliability, we </a:t>
            </a:r>
            <a:r>
              <a:rPr lang="en-US" altLang="ja-JP" sz="1800" dirty="0" smtClean="0"/>
              <a:t>must have a long term operation of the production septum magnet before the installation.</a:t>
            </a:r>
            <a:endParaRPr lang="en-US" altLang="ja-JP" sz="1800" dirty="0" smtClean="0"/>
          </a:p>
          <a:p>
            <a:pPr marL="742950" lvl="2" indent="-342900">
              <a:lnSpc>
                <a:spcPct val="120000"/>
              </a:lnSpc>
            </a:pPr>
            <a:r>
              <a:rPr lang="en-US" altLang="ja-JP" sz="1800" dirty="0" smtClean="0"/>
              <a:t>Many parts of Septum PS were broken and must be repaired until  </a:t>
            </a:r>
            <a:r>
              <a:rPr lang="en-US" altLang="ja-JP" sz="1800" dirty="0" err="1" smtClean="0"/>
              <a:t>SuperKEKB</a:t>
            </a:r>
            <a:r>
              <a:rPr lang="en-US" altLang="ja-JP" sz="1800" dirty="0" smtClean="0"/>
              <a:t> operation.</a:t>
            </a:r>
          </a:p>
          <a:p>
            <a:pPr marL="742950" lvl="2" indent="-342900">
              <a:lnSpc>
                <a:spcPct val="120000"/>
              </a:lnSpc>
            </a:pPr>
            <a:endParaRPr lang="en-US" altLang="ja-JP" sz="22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261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280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DR Inj. &amp; Ext kicker</a:t>
            </a:r>
            <a:br>
              <a:rPr kumimoji="1" lang="en-US" altLang="ja-JP" sz="3200" dirty="0" smtClean="0"/>
            </a:br>
            <a:r>
              <a:rPr lang="en-US" altLang="ja-JP" sz="3200" dirty="0" smtClean="0"/>
              <a:t>R&amp;D transmission kicker</a:t>
            </a:r>
            <a:endParaRPr kumimoji="1" lang="ja-JP" altLang="en-US" sz="32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723900" y="1333499"/>
            <a:ext cx="7835900" cy="1485901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Transmission kicker shows a better performance of ris</a:t>
            </a:r>
            <a:r>
              <a:rPr lang="en-US" altLang="ja-JP" dirty="0" smtClean="0"/>
              <a:t>e time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R&amp;D for transmission kicker (SLC type, i.e. out-vacuum molded type) are being performed.</a:t>
            </a:r>
          </a:p>
          <a:p>
            <a:r>
              <a:rPr lang="en-US" altLang="ja-JP" dirty="0" smtClean="0"/>
              <a:t>We need more time to develop it.</a:t>
            </a:r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pic>
        <p:nvPicPr>
          <p:cNvPr id="6" name="図 5" descr="ピクチャ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65590"/>
            <a:ext cx="4332601" cy="3006609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1" name="図 10" descr="R10228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7" y="2403590"/>
            <a:ext cx="3471333" cy="2603500"/>
          </a:xfrm>
          <a:prstGeom prst="rect">
            <a:avLst/>
          </a:prstGeom>
        </p:spPr>
      </p:pic>
      <p:pic>
        <p:nvPicPr>
          <p:cNvPr id="9" name="図 8" descr="R10222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32" y="4254500"/>
            <a:ext cx="2929467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0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55662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DR inj. &amp; Ext. Septum</a:t>
            </a:r>
            <a:endParaRPr kumimoji="1" lang="ja-JP" altLang="en-US" sz="3200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6764118"/>
              </p:ext>
            </p:extLst>
          </p:nvPr>
        </p:nvGraphicFramePr>
        <p:xfrm>
          <a:off x="457201" y="1137603"/>
          <a:ext cx="3632199" cy="535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733"/>
                <a:gridCol w="1210733"/>
                <a:gridCol w="1210733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Inj.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Ext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Deflection angle (</a:t>
                      </a:r>
                      <a:r>
                        <a:rPr kumimoji="1" lang="en-US" altLang="ja-JP" sz="1100" dirty="0" err="1" smtClean="0"/>
                        <a:t>mrad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80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103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No. 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Field strength (T)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0.36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0.47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Type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Eddy-current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Eddy-current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Aperture (mm)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70(H)x24(V)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70(H)x30(V)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No. of coil turns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Septum</a:t>
                      </a:r>
                      <a:r>
                        <a:rPr kumimoji="1" lang="en-US" altLang="ja-JP" sz="1100" baseline="0" dirty="0" smtClean="0"/>
                        <a:t> thickness (mm)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2.5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2.5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Waveform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Full-sine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Full-sine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Pulse</a:t>
                      </a:r>
                      <a:r>
                        <a:rPr kumimoji="1" lang="en-US" altLang="ja-JP" sz="1100" baseline="0" dirty="0" smtClean="0"/>
                        <a:t> width (</a:t>
                      </a:r>
                      <a:r>
                        <a:rPr kumimoji="1" lang="en-US" altLang="ja-JP" sz="1100" baseline="0" dirty="0" err="1" smtClean="0"/>
                        <a:t>μs</a:t>
                      </a:r>
                      <a:r>
                        <a:rPr kumimoji="1" lang="en-US" altLang="ja-JP" sz="1100" baseline="0" dirty="0" smtClean="0"/>
                        <a:t>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300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300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Peak Current (A)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8000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12500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Max rep. (Hz)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50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50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Stability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&lt;1E-3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&lt;1E-4</a:t>
                      </a:r>
                      <a:endParaRPr kumimoji="1" lang="ja-JP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In-vacuum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Out-vacuum</a:t>
                      </a:r>
                    </a:p>
                    <a:p>
                      <a:r>
                        <a:rPr kumimoji="1" lang="en-US" altLang="ja-JP" sz="1100" dirty="0" smtClean="0"/>
                        <a:t>w/ ceramic duct</a:t>
                      </a:r>
                      <a:endParaRPr kumimoji="1" lang="ja-JP" altLang="en-U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コンテンツ プレースホルダー 7" descr="ピクチャ 8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r="21083"/>
          <a:stretch>
            <a:fillRect/>
          </a:stretch>
        </p:blipFill>
        <p:spPr>
          <a:xfrm>
            <a:off x="5993589" y="3333474"/>
            <a:ext cx="1998970" cy="2240198"/>
          </a:xfrm>
        </p:spPr>
      </p:pic>
      <p:pic>
        <p:nvPicPr>
          <p:cNvPr id="9" name="図 8" descr="R10238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67" y="1075925"/>
            <a:ext cx="2883433" cy="216257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089400" y="5573672"/>
            <a:ext cx="5054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No. of coil turns for DR ext. septum was changed 2 -&gt; 1 to make the structure simple. 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85455" y="906648"/>
            <a:ext cx="1662134" cy="33855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DR inj. </a:t>
            </a:r>
            <a:r>
              <a:rPr lang="en-US" altLang="ja-JP" sz="1600" dirty="0" smtClean="0"/>
              <a:t>Septum PS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10044" y="3548248"/>
            <a:ext cx="1926228" cy="33855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DR </a:t>
            </a:r>
            <a:r>
              <a:rPr lang="en-US" altLang="ja-JP" sz="1600" dirty="0" smtClean="0"/>
              <a:t>Ext</a:t>
            </a:r>
            <a:r>
              <a:rPr kumimoji="1" lang="en-US" altLang="ja-JP" sz="1600" dirty="0" smtClean="0"/>
              <a:t>. </a:t>
            </a:r>
            <a:r>
              <a:rPr lang="en-US" altLang="ja-JP" sz="1600" dirty="0" smtClean="0"/>
              <a:t>Septum mag.</a:t>
            </a:r>
            <a:endParaRPr kumimoji="1" lang="ja-JP" altLang="en-US" sz="1600" dirty="0"/>
          </a:p>
        </p:txBody>
      </p:sp>
      <p:sp>
        <p:nvSpPr>
          <p:cNvPr id="13" name="角丸四角形 12"/>
          <p:cNvSpPr/>
          <p:nvPr/>
        </p:nvSpPr>
        <p:spPr>
          <a:xfrm>
            <a:off x="2844800" y="3333474"/>
            <a:ext cx="723900" cy="4638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92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Tracking through Septum Field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365104"/>
                <a:ext cx="8435280" cy="172819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altLang="ja-JP" dirty="0" smtClean="0"/>
                  <a:t>Septum fields calculated with 3 kinds of shims</a:t>
                </a:r>
                <a:endParaRPr kumimoji="1" lang="en-US" altLang="ja-JP" dirty="0" smtClean="0"/>
              </a:p>
              <a:p>
                <a:pPr lvl="1"/>
                <a14:m>
                  <m:oMath xmlns=""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h</m:t>
                    </m:r>
                    <m:r>
                      <a:rPr kumimoji="1" lang="en-US" altLang="ja-JP" b="0" i="1" smtClean="0">
                        <a:latin typeface="Cambria Math"/>
                      </a:rPr>
                      <m:t>=0.</m:t>
                    </m:r>
                    <m:r>
                      <a:rPr kumimoji="1" lang="en-US" altLang="ja-JP" b="0" i="1" smtClean="0">
                        <a:solidFill>
                          <a:srgbClr val="0000FF"/>
                        </a:solidFill>
                        <a:latin typeface="Cambria Math"/>
                      </a:rPr>
                      <m:t>08, 0.</m:t>
                    </m:r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06, </m:t>
                    </m:r>
                    <m:r>
                      <a:rPr kumimoji="1" lang="en-US" altLang="ja-JP" b="0" i="1" smtClean="0">
                        <a:latin typeface="Cambria Math"/>
                      </a:rPr>
                      <m:t>𝑤</m:t>
                    </m:r>
                    <m:r>
                      <a:rPr kumimoji="1" lang="en-US" altLang="ja-JP" b="0" i="1" smtClean="0">
                        <a:latin typeface="Cambria Math"/>
                      </a:rPr>
                      <m:t>=1.0,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/>
                          </a:rPr>
                          <m:t>taper</m:t>
                        </m:r>
                      </m:sub>
                    </m:sSub>
                    <m:r>
                      <a:rPr kumimoji="1" lang="en-US" altLang="ja-JP" b="0" i="1" smtClean="0">
                        <a:latin typeface="Cambria Math"/>
                      </a:rPr>
                      <m:t>=2.0</m:t>
                    </m:r>
                  </m:oMath>
                </a14:m>
                <a:endParaRPr kumimoji="1" lang="en-US" altLang="ja-JP" dirty="0" smtClean="0"/>
              </a:p>
              <a:p>
                <a:pPr lvl="1"/>
                <a14:m>
                  <m:oMath xmlns="" xmlns:m="http://schemas.openxmlformats.org/officeDocument/2006/math">
                    <m:r>
                      <a:rPr kumimoji="1" lang="en-US" altLang="ja-JP" b="0" i="1" smtClean="0">
                        <a:solidFill>
                          <a:srgbClr val="00B050"/>
                        </a:solidFill>
                        <a:latin typeface="Cambria Math"/>
                      </a:rPr>
                      <m:t>h</m:t>
                    </m:r>
                    <m:r>
                      <a:rPr kumimoji="1" lang="en-US" altLang="ja-JP" b="0" i="1" smtClean="0">
                        <a:solidFill>
                          <a:srgbClr val="00B050"/>
                        </a:solidFill>
                        <a:latin typeface="Cambria Math"/>
                      </a:rPr>
                      <m:t>=0.1, </m:t>
                    </m:r>
                    <m:r>
                      <a:rPr kumimoji="1" lang="en-US" altLang="ja-JP" b="0" i="1" smtClean="0">
                        <a:solidFill>
                          <a:srgbClr val="00B050"/>
                        </a:solidFill>
                        <a:latin typeface="Cambria Math"/>
                      </a:rPr>
                      <m:t>𝑤</m:t>
                    </m:r>
                    <m:r>
                      <a:rPr kumimoji="1" lang="en-US" altLang="ja-JP" b="0" i="1" smtClean="0">
                        <a:solidFill>
                          <a:srgbClr val="00B050"/>
                        </a:solidFill>
                        <a:latin typeface="Cambria Math"/>
                      </a:rPr>
                      <m:t>=0.5, 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taper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00B050"/>
                        </a:solidFill>
                        <a:latin typeface="Cambria Math"/>
                      </a:rPr>
                      <m:t>=2.0</m:t>
                    </m:r>
                  </m:oMath>
                </a14:m>
                <a:endParaRPr kumimoji="1" lang="en-US" altLang="ja-JP" dirty="0" smtClean="0">
                  <a:solidFill>
                    <a:srgbClr val="00B050"/>
                  </a:solidFill>
                </a:endParaRPr>
              </a:p>
              <a:p>
                <a:r>
                  <a:rPr kumimoji="1" lang="en-US" altLang="ja-JP" b="0" dirty="0" smtClean="0"/>
                  <a:t>Tracking with </a:t>
                </a:r>
                <a14:m>
                  <m:oMath xmlns=""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±2.5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width beam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with same momenta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365104"/>
                <a:ext cx="8435280" cy="1728192"/>
              </a:xfrm>
              <a:blipFill rotWithShape="1">
                <a:blip r:embed="rId3"/>
                <a:stretch>
                  <a:fillRect l="-1012" t="-6338" b="-45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 b="-40"/>
          <a:stretch/>
        </p:blipFill>
        <p:spPr bwMode="auto">
          <a:xfrm>
            <a:off x="160766" y="1125056"/>
            <a:ext cx="4123202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64225"/>
            <a:ext cx="4250962" cy="292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36830" y="2996952"/>
            <a:ext cx="19926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Scaled to make</a:t>
            </a:r>
          </a:p>
          <a:p>
            <a:r>
              <a:rPr lang="en-US" altLang="ja-JP" sz="1400" dirty="0" smtClean="0"/>
              <a:t>those averages the same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19672" y="3851756"/>
            <a:ext cx="137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Septum field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95515" y="378904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Orbit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273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Distortion of Injection Beam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 b="-58"/>
          <a:stretch/>
        </p:blipFill>
        <p:spPr bwMode="auto">
          <a:xfrm>
            <a:off x="3929552" y="981136"/>
            <a:ext cx="517895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 b="-962"/>
          <a:stretch/>
        </p:blipFill>
        <p:spPr bwMode="auto">
          <a:xfrm>
            <a:off x="106376" y="1548000"/>
            <a:ext cx="377787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4739948"/>
                <a:ext cx="8856984" cy="1785396"/>
              </a:xfrm>
            </p:spPr>
            <p:txBody>
              <a:bodyPr>
                <a:noAutofit/>
              </a:bodyPr>
              <a:lstStyle/>
              <a:p>
                <a:r>
                  <a:rPr lang="en-US" altLang="ja-JP" sz="1800" dirty="0" smtClean="0"/>
                  <a:t>Divergence angle of injection beam</a:t>
                </a:r>
                <a:r>
                  <a:rPr kumimoji="1" lang="ja-JP" altLang="en-US" sz="1800" dirty="0" smtClean="0"/>
                  <a:t>：</a:t>
                </a:r>
                <a14:m>
                  <m:oMath xmlns="" xmlns:m="http://schemas.openxmlformats.org/officeDocument/2006/math">
                    <m:r>
                      <a:rPr kumimoji="1" lang="en-US" altLang="ja-JP" sz="1800" b="0" i="0" smtClean="0">
                        <a:latin typeface="Cambria Math"/>
                      </a:rPr>
                      <m:t>2.5</m:t>
                    </m:r>
                    <m:r>
                      <a:rPr kumimoji="1" lang="en-US" altLang="ja-JP" sz="1800" b="0" i="1" smtClean="0">
                        <a:latin typeface="Cambria Math"/>
                      </a:rPr>
                      <m:t>×</m:t>
                    </m:r>
                    <m:rad>
                      <m:radPr>
                        <m:degHide m:val="on"/>
                        <m:ctrlPr>
                          <a:rPr kumimoji="1" lang="en-US" altLang="ja-JP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18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i="1">
                                    <a:latin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ja-JP" sz="18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8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ja-JP" sz="18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kumimoji="1" lang="en-US" altLang="ja-JP" sz="1800" b="0" i="1" smtClean="0">
                        <a:latin typeface="Cambria Math"/>
                      </a:rPr>
                      <m:t>=24.4 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ja-JP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kumimoji="1" lang="en-US" altLang="ja-JP" sz="1800" b="0" i="1" smtClean="0">
                            <a:latin typeface="Cambria Math"/>
                          </a:rPr>
                          <m:t>𝜇</m:t>
                        </m:r>
                        <m:r>
                          <m:rPr>
                            <m:nor/>
                          </m:rPr>
                          <a:rPr kumimoji="1" lang="en-US" altLang="ja-JP" sz="1800" b="0" i="0" smtClean="0">
                            <a:latin typeface="Cambria Math"/>
                          </a:rPr>
                          <m:t>rad</m:t>
                        </m:r>
                      </m:e>
                    </m:d>
                  </m:oMath>
                </a14:m>
                <a:r>
                  <a:rPr kumimoji="1" lang="ja-JP" altLang="en-US" sz="1800" dirty="0" smtClean="0"/>
                  <a:t>；</a:t>
                </a:r>
                <a:r>
                  <a:rPr kumimoji="1" lang="en-US" altLang="ja-JP" sz="1800" dirty="0" smtClean="0"/>
                  <a:t>~</a:t>
                </a:r>
                <a:r>
                  <a:rPr lang="en-US" altLang="ja-JP" sz="1800" dirty="0" smtClean="0"/>
                  <a:t>5% distortion</a:t>
                </a:r>
              </a:p>
              <a:p>
                <a:r>
                  <a:rPr lang="en-US" altLang="ja-JP" sz="1800" dirty="0" smtClean="0"/>
                  <a:t>No big difference between fields with 3 shims</a:t>
                </a:r>
                <a:r>
                  <a:rPr lang="en-US" altLang="ja-JP" sz="1800" dirty="0"/>
                  <a:t/>
                </a:r>
                <a:br>
                  <a:rPr lang="en-US" altLang="ja-JP" sz="1800" dirty="0"/>
                </a:br>
                <a14:m>
                  <m:oMath xmlns="" xmlns:m="http://schemas.openxmlformats.org/officeDocument/2006/math">
                    <m:r>
                      <a:rPr lang="en-US" altLang="ja-JP" sz="1800" b="0" i="1" smtClean="0">
                        <a:latin typeface="Cambria Math"/>
                      </a:rPr>
                      <m:t>h</m:t>
                    </m:r>
                    <m:r>
                      <a:rPr lang="en-US" altLang="ja-JP" sz="1800" b="0" i="1" smtClean="0">
                        <a:latin typeface="Cambria Math"/>
                      </a:rPr>
                      <m:t>=0.08</m:t>
                    </m:r>
                  </m:oMath>
                </a14:m>
                <a:r>
                  <a:rPr lang="en-US" altLang="ja-JP" sz="1800" dirty="0" smtClean="0"/>
                  <a:t> is adopted; but tolerance is </a:t>
                </a:r>
                <a14:m>
                  <m:oMath xmlns="" xmlns:m="http://schemas.openxmlformats.org/officeDocument/2006/math">
                    <m:r>
                      <a:rPr lang="en-US" altLang="ja-JP" sz="1800" i="1">
                        <a:latin typeface="Cambria Math"/>
                      </a:rPr>
                      <m:t>20</m:t>
                    </m:r>
                    <m:r>
                      <a:rPr lang="en-US" altLang="ja-JP" sz="1800" i="1">
                        <a:latin typeface="Cambria Math"/>
                      </a:rPr>
                      <m:t>𝜇</m:t>
                    </m:r>
                    <m:r>
                      <m:rPr>
                        <m:nor/>
                      </m:rPr>
                      <a:rPr lang="en-US" altLang="ja-JP" sz="1800">
                        <a:latin typeface="Cambria Math"/>
                      </a:rPr>
                      <m:t>m</m:t>
                    </m:r>
                  </m:oMath>
                </a14:m>
                <a:r>
                  <a:rPr lang="en-US" altLang="ja-JP" sz="1800" dirty="0" smtClean="0"/>
                  <a:t> </a:t>
                </a:r>
                <a14:m>
                  <m:oMath xmlns="" xmlns:m="http://schemas.openxmlformats.org/officeDocument/2006/math">
                    <m:r>
                      <a:rPr lang="en-US" altLang="ja-JP" sz="1800" i="1" dirty="0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altLang="ja-JP" sz="1800" b="0" i="1" dirty="0" smtClean="0">
                        <a:latin typeface="Cambria Math"/>
                        <a:ea typeface="Cambria Math"/>
                      </a:rPr>
                      <m:t>h</m:t>
                    </m:r>
                    <m:r>
                      <a:rPr lang="en-US" altLang="ja-JP" sz="1800" b="0" i="1" dirty="0" smtClean="0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en-US" altLang="ja-JP" sz="1800" b="0" i="1" dirty="0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ja-JP" sz="1800" b="0" i="1" dirty="0" smtClean="0">
                            <a:latin typeface="Cambria Math"/>
                            <a:ea typeface="Cambria Math"/>
                          </a:rPr>
                          <m:t>0.08</m:t>
                        </m:r>
                      </m:e>
                      <m:sub>
                        <m:r>
                          <a:rPr lang="en-US" altLang="ja-JP" sz="1800" b="0" i="1" dirty="0" smtClean="0">
                            <a:latin typeface="Cambria Math"/>
                            <a:ea typeface="Cambria Math"/>
                          </a:rPr>
                          <m:t>−0.03</m:t>
                        </m:r>
                      </m:sub>
                      <m:sup>
                        <m:r>
                          <a:rPr lang="en-US" altLang="ja-JP" sz="1800" b="0" i="1" dirty="0" smtClean="0">
                            <a:latin typeface="Cambria Math"/>
                            <a:ea typeface="Cambria Math"/>
                          </a:rPr>
                          <m:t>+0.01</m:t>
                        </m:r>
                      </m:sup>
                    </m:sSubSup>
                  </m:oMath>
                </a14:m>
                <a:endParaRPr lang="en-US" altLang="ja-JP" sz="1800" dirty="0" smtClean="0"/>
              </a:p>
              <a:p>
                <a:r>
                  <a:rPr lang="en-US" altLang="ja-JP" sz="1800" dirty="0" smtClean="0">
                    <a:solidFill>
                      <a:srgbClr val="FF0000"/>
                    </a:solidFill>
                  </a:rPr>
                  <a:t>Linear slope</a:t>
                </a:r>
                <a:r>
                  <a:rPr lang="ja-JP" altLang="en-US" sz="1800" dirty="0"/>
                  <a:t> </a:t>
                </a:r>
                <a:r>
                  <a:rPr lang="en-US" altLang="ja-JP" sz="1800" dirty="0" smtClean="0"/>
                  <a:t>should be corrected in BT-line optics</a:t>
                </a: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4739948"/>
                <a:ext cx="8856984" cy="1785396"/>
              </a:xfrm>
              <a:blipFill rotWithShape="1">
                <a:blip r:embed="rId5"/>
                <a:stretch>
                  <a:fillRect l="-4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1214136" y="4067780"/>
            <a:ext cx="191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Angular difference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55976" y="4411234"/>
            <a:ext cx="4316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Distortion of injection beam through final septum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6828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 descr="ピクチャ 2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22" b="-26222"/>
          <a:stretch>
            <a:fillRect/>
          </a:stretch>
        </p:blipFill>
        <p:spPr>
          <a:xfrm>
            <a:off x="4849697" y="2349500"/>
            <a:ext cx="4038600" cy="45259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2067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Damping Ring </a:t>
            </a:r>
            <a:endParaRPr kumimoji="1" lang="ja-JP" altLang="en-US" sz="32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>
          <a:xfrm>
            <a:off x="609599" y="880534"/>
            <a:ext cx="8288867" cy="1650999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DR is newly constructed at the end of Sector-2 of the </a:t>
            </a:r>
            <a:r>
              <a:rPr lang="en-US" altLang="ja-JP" sz="1800" dirty="0" err="1" smtClean="0"/>
              <a:t>Linac</a:t>
            </a:r>
            <a:r>
              <a:rPr lang="en-US" altLang="ja-JP" sz="1800" dirty="0" smtClean="0"/>
              <a:t>.</a:t>
            </a:r>
          </a:p>
          <a:p>
            <a:r>
              <a:rPr lang="en-US" altLang="ja-JP" sz="1800" dirty="0" smtClean="0"/>
              <a:t>The positron </a:t>
            </a:r>
            <a:r>
              <a:rPr lang="en-US" altLang="ja-JP" sz="1800" dirty="0"/>
              <a:t>beam of 1.1 </a:t>
            </a:r>
            <a:r>
              <a:rPr lang="en-US" altLang="ja-JP" sz="1800" dirty="0" err="1" smtClean="0"/>
              <a:t>GeV</a:t>
            </a:r>
            <a:r>
              <a:rPr lang="en-US" altLang="ja-JP" sz="1800" dirty="0" smtClean="0"/>
              <a:t> </a:t>
            </a:r>
            <a:r>
              <a:rPr lang="en-US" altLang="ja-JP" sz="1800" dirty="0"/>
              <a:t>is injected into the DR. </a:t>
            </a:r>
            <a:endParaRPr lang="en-US" altLang="ja-JP" sz="1800" dirty="0" smtClean="0"/>
          </a:p>
          <a:p>
            <a:r>
              <a:rPr lang="en-US" altLang="ja-JP" sz="1800" dirty="0" smtClean="0"/>
              <a:t>After </a:t>
            </a:r>
            <a:r>
              <a:rPr lang="en-US" altLang="ja-JP" sz="1800" dirty="0"/>
              <a:t>circulating in the DR for 40 </a:t>
            </a:r>
            <a:r>
              <a:rPr lang="en-US" altLang="ja-JP" sz="1800" dirty="0" err="1"/>
              <a:t>ms</a:t>
            </a:r>
            <a:r>
              <a:rPr lang="en-US" altLang="ja-JP" sz="1800" dirty="0"/>
              <a:t>, the damped beam is injected back into the LINAC</a:t>
            </a:r>
            <a:r>
              <a:rPr lang="en-US" altLang="ja-JP" sz="1800" dirty="0" smtClean="0"/>
              <a:t>.</a:t>
            </a:r>
          </a:p>
          <a:p>
            <a:r>
              <a:rPr kumimoji="1" lang="en-US" altLang="ja-JP" sz="1800" dirty="0" smtClean="0"/>
              <a:t>LTR line with the energy compression system (ECS) is incorporated.</a:t>
            </a:r>
          </a:p>
          <a:p>
            <a:r>
              <a:rPr kumimoji="1" lang="en-US" altLang="ja-JP" sz="1800" dirty="0" smtClean="0"/>
              <a:t>RTL line with bunch compression system (BCS) is incorporated.</a:t>
            </a:r>
            <a:endParaRPr kumimoji="1" lang="ja-JP" altLang="en-US" sz="1800" dirty="0"/>
          </a:p>
        </p:txBody>
      </p:sp>
      <p:pic>
        <p:nvPicPr>
          <p:cNvPr id="4" name="図 3" descr="ピクチャ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7" y="2976033"/>
            <a:ext cx="4010669" cy="3259667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2374900" y="4343400"/>
            <a:ext cx="939800" cy="73025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2819400" y="4292600"/>
            <a:ext cx="584200" cy="50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403600" y="4292600"/>
            <a:ext cx="317500" cy="139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3657600" y="4580467"/>
            <a:ext cx="131233" cy="292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3149600" y="4940300"/>
            <a:ext cx="414867" cy="124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endCxn id="7" idx="4"/>
          </p:cNvCxnSpPr>
          <p:nvPr/>
        </p:nvCxnSpPr>
        <p:spPr>
          <a:xfrm flipH="1">
            <a:off x="2844800" y="5065183"/>
            <a:ext cx="304800" cy="84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3564467" y="4872568"/>
            <a:ext cx="93133" cy="677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スライド番号プレースホルダー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44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5" descr="ピクチャ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22" b="-26222"/>
          <a:stretch>
            <a:fillRect/>
          </a:stretch>
        </p:blipFill>
        <p:spPr>
          <a:xfrm>
            <a:off x="546100" y="2258946"/>
            <a:ext cx="4521200" cy="50668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741362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DR Beam transport lines (LTR &amp; RTL)</a:t>
            </a:r>
            <a:br>
              <a:rPr lang="en-US" altLang="ja-JP" sz="3200" dirty="0"/>
            </a:b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8200" y="1079500"/>
            <a:ext cx="7994496" cy="1559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Magnet </a:t>
            </a:r>
            <a:r>
              <a:rPr lang="en-US" altLang="ja-JP" sz="2000" dirty="0"/>
              <a:t>installation was </a:t>
            </a:r>
            <a:r>
              <a:rPr lang="en-US" altLang="ja-JP" sz="2000" dirty="0" smtClean="0"/>
              <a:t> almost completed </a:t>
            </a:r>
            <a:r>
              <a:rPr lang="en-US" altLang="ja-JP" sz="2000" dirty="0"/>
              <a:t>for the beam transport lines</a:t>
            </a:r>
            <a:r>
              <a:rPr lang="en-US" altLang="ja-JP" sz="2000" dirty="0" smtClean="0"/>
              <a:t>.</a:t>
            </a: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Power </a:t>
            </a:r>
            <a:r>
              <a:rPr lang="en-US" altLang="ja-JP" sz="2000" dirty="0"/>
              <a:t>cables between </a:t>
            </a:r>
            <a:r>
              <a:rPr lang="en-US" altLang="ja-JP" sz="2000" dirty="0" smtClean="0"/>
              <a:t>PS </a:t>
            </a:r>
            <a:r>
              <a:rPr lang="en-US" altLang="ja-JP" sz="2000" dirty="0"/>
              <a:t>and magnets were installed. </a:t>
            </a: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/>
              <a:t>Monitor </a:t>
            </a:r>
            <a:r>
              <a:rPr lang="en-US" altLang="ja-JP" sz="2000" dirty="0" smtClean="0"/>
              <a:t>cables also installed. </a:t>
            </a:r>
            <a:endParaRPr lang="en-US" altLang="ja-JP" sz="20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kumimoji="1" lang="ja-JP" altLang="en-US" sz="2000" dirty="0"/>
          </a:p>
        </p:txBody>
      </p:sp>
      <p:pic>
        <p:nvPicPr>
          <p:cNvPr id="5" name="図 4" descr="P114005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20" y="2431906"/>
            <a:ext cx="2950729" cy="2213047"/>
          </a:xfrm>
          <a:prstGeom prst="rect">
            <a:avLst/>
          </a:prstGeom>
        </p:spPr>
      </p:pic>
      <p:pic>
        <p:nvPicPr>
          <p:cNvPr id="6" name="図 5" descr="P11400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20" y="4644953"/>
            <a:ext cx="2950729" cy="221304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586325" y="2556827"/>
            <a:ext cx="445116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LTR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97350" y="4792347"/>
            <a:ext cx="445116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RTL</a:t>
            </a:r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522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957262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Damping Ring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6889" y="1054860"/>
            <a:ext cx="8376612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</a:pPr>
            <a:endParaRPr lang="en-US" altLang="ja-JP" sz="2000" dirty="0"/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Cable racks were installed in the power supply building.</a:t>
            </a: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Power </a:t>
            </a:r>
            <a:r>
              <a:rPr lang="en-US" altLang="ja-JP" sz="2000" dirty="0"/>
              <a:t>cables for magnets were installed</a:t>
            </a:r>
            <a:r>
              <a:rPr lang="en-US" altLang="ja-JP" sz="2000" dirty="0" smtClean="0"/>
              <a:t>.</a:t>
            </a:r>
          </a:p>
          <a:p>
            <a:pPr marL="2857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All </a:t>
            </a:r>
            <a:r>
              <a:rPr lang="en-US" altLang="ja-JP" sz="2000" dirty="0"/>
              <a:t>power supplies for the magnets were delivered. (except for </a:t>
            </a:r>
            <a:r>
              <a:rPr lang="en-US" altLang="ja-JP" sz="2000" dirty="0" err="1" smtClean="0"/>
              <a:t>steerings</a:t>
            </a:r>
            <a:r>
              <a:rPr lang="en-US" altLang="ja-JP" sz="2000" dirty="0" smtClean="0"/>
              <a:t>.)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000" dirty="0" smtClean="0"/>
              <a:t>Ready for installation of the beam line components.</a:t>
            </a:r>
            <a:endParaRPr kumimoji="1" lang="ja-JP" altLang="en-US" sz="2000" dirty="0"/>
          </a:p>
        </p:txBody>
      </p:sp>
      <p:pic>
        <p:nvPicPr>
          <p:cNvPr id="5" name="図 4" descr="IMG_02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43" y="3704596"/>
            <a:ext cx="3190915" cy="20232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593505" y="5742842"/>
            <a:ext cx="2093295" cy="34143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Power supply building</a:t>
            </a:r>
            <a:endParaRPr kumimoji="1" lang="ja-JP" altLang="en-US" sz="1400" dirty="0"/>
          </a:p>
        </p:txBody>
      </p:sp>
      <p:pic>
        <p:nvPicPr>
          <p:cNvPr id="6" name="図 5" descr="IMG_02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8196"/>
            <a:ext cx="3115707" cy="2016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5062" y="5802946"/>
            <a:ext cx="875197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D</a:t>
            </a:r>
            <a:r>
              <a:rPr kumimoji="1" lang="en-US" altLang="ja-JP" sz="1400" dirty="0" smtClean="0"/>
              <a:t>R-North</a:t>
            </a:r>
            <a:endParaRPr kumimoji="1" lang="ja-JP" altLang="en-US" sz="1400" dirty="0"/>
          </a:p>
        </p:txBody>
      </p:sp>
      <p:pic>
        <p:nvPicPr>
          <p:cNvPr id="10" name="図 9" descr="IMG_02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13" y="3708196"/>
            <a:ext cx="3024001" cy="2016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645839" y="5766986"/>
            <a:ext cx="873531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D</a:t>
            </a:r>
            <a:r>
              <a:rPr kumimoji="1" lang="en-US" altLang="ja-JP" sz="1400" dirty="0" smtClean="0"/>
              <a:t>R-South</a:t>
            </a:r>
            <a:endParaRPr kumimoji="1" lang="ja-JP" altLang="en-US" sz="1400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02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Status of DR &amp; BT components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38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779462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F</a:t>
            </a:r>
            <a:r>
              <a:rPr kumimoji="1" lang="en-US" altLang="ja-JP" sz="3200" dirty="0" smtClean="0"/>
              <a:t>ield measurement for DR magnet</a:t>
            </a:r>
            <a:endParaRPr kumimoji="1" lang="ja-JP" altLang="en-US" sz="32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316467"/>
              </p:ext>
            </p:extLst>
          </p:nvPr>
        </p:nvGraphicFramePr>
        <p:xfrm>
          <a:off x="952500" y="2639995"/>
          <a:ext cx="3086100" cy="3943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275"/>
                <a:gridCol w="784225"/>
                <a:gridCol w="1371600"/>
              </a:tblGrid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Magnet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No.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Mass-measurement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33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completed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B2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39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completed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B3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5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completed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B4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5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completed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QF/QD/QS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52+26+1+1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Not yet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QRD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7+1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completed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QRF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3+1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completed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97933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Sx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74+2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completed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787399" y="762000"/>
            <a:ext cx="8178800" cy="202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Mass-measurements for B1-B4, QRD, QRF, </a:t>
            </a:r>
            <a:r>
              <a:rPr kumimoji="1" lang="en-US" altLang="ja-JP" dirty="0" err="1" smtClean="0"/>
              <a:t>Sx</a:t>
            </a:r>
            <a:r>
              <a:rPr kumimoji="1" lang="en-US" altLang="ja-JP" dirty="0" smtClean="0"/>
              <a:t> were completed.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Due to the trouble with harmonic coil, mass-measurement for QF/QD/QS was delayed.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End shim corrections are needed </a:t>
            </a:r>
            <a:r>
              <a:rPr lang="en-US" altLang="ja-JP" dirty="0"/>
              <a:t>for QF/QD/QS </a:t>
            </a:r>
            <a:r>
              <a:rPr lang="en-US" altLang="ja-JP" dirty="0" smtClean="0"/>
              <a:t>. But </a:t>
            </a:r>
            <a:r>
              <a:rPr lang="en-US" altLang="ja-JP" dirty="0"/>
              <a:t>i</a:t>
            </a:r>
            <a:r>
              <a:rPr lang="en-US" altLang="ja-JP" dirty="0" smtClean="0"/>
              <a:t>t will be completed until June 2015.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kumimoji="1" lang="ja-JP" altLang="en-US" dirty="0"/>
          </a:p>
        </p:txBody>
      </p:sp>
      <p:pic>
        <p:nvPicPr>
          <p:cNvPr id="8" name="図 7" descr="R10221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4520033"/>
            <a:ext cx="3200985" cy="2400739"/>
          </a:xfrm>
          <a:prstGeom prst="rect">
            <a:avLst/>
          </a:prstGeom>
        </p:spPr>
      </p:pic>
      <p:pic>
        <p:nvPicPr>
          <p:cNvPr id="7" name="図 6" descr="R10221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19295"/>
            <a:ext cx="3200984" cy="24007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920283" y="418068"/>
            <a:ext cx="2071901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K. Harada &amp; T. Ueda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92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 descr="Grap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1" y="3832105"/>
            <a:ext cx="3272823" cy="2625198"/>
          </a:xfrm>
          <a:prstGeom prst="rect">
            <a:avLst/>
          </a:prstGeom>
        </p:spPr>
      </p:pic>
      <p:pic>
        <p:nvPicPr>
          <p:cNvPr id="33" name="図 32" descr="Graph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" y="3832105"/>
            <a:ext cx="3190476" cy="2559146"/>
          </a:xfrm>
          <a:prstGeom prst="rect">
            <a:avLst/>
          </a:prstGeom>
        </p:spPr>
      </p:pic>
      <p:pic>
        <p:nvPicPr>
          <p:cNvPr id="32" name="図 31" descr="Graph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3193"/>
            <a:ext cx="3177716" cy="25489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893762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BL measured by long flip coil</a:t>
            </a:r>
            <a:br>
              <a:rPr kumimoji="1" lang="en-US" altLang="ja-JP" sz="3200" dirty="0" smtClean="0"/>
            </a:br>
            <a:r>
              <a:rPr lang="en-US" altLang="ja-JP" sz="3200" dirty="0" smtClean="0"/>
              <a:t>(B1 &amp; B2 </a:t>
            </a:r>
            <a:r>
              <a:rPr lang="en-US" altLang="ja-JP" sz="3200" dirty="0"/>
              <a:t>dipole </a:t>
            </a:r>
            <a:r>
              <a:rPr lang="en-US" altLang="ja-JP" sz="3200" dirty="0" smtClean="0"/>
              <a:t>magnet)</a:t>
            </a:r>
            <a:endParaRPr kumimoji="1" lang="ja-JP" altLang="en-US" sz="3200" dirty="0"/>
          </a:p>
        </p:txBody>
      </p:sp>
      <p:pic>
        <p:nvPicPr>
          <p:cNvPr id="11" name="コンテンツ プレースホルダー 10" descr="Graph3.png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57" b="-19857"/>
          <a:stretch>
            <a:fillRect/>
          </a:stretch>
        </p:blipFill>
        <p:spPr>
          <a:xfrm>
            <a:off x="2921000" y="903135"/>
            <a:ext cx="2921000" cy="3273496"/>
          </a:xfrm>
        </p:spPr>
      </p:pic>
      <p:pic>
        <p:nvPicPr>
          <p:cNvPr id="8" name="図 7" descr="Graph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1" y="1267356"/>
            <a:ext cx="3141673" cy="2520000"/>
          </a:xfrm>
          <a:prstGeom prst="rect">
            <a:avLst/>
          </a:prstGeom>
        </p:spPr>
      </p:pic>
      <p:pic>
        <p:nvPicPr>
          <p:cNvPr id="15" name="図 14" descr="Graph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963135"/>
            <a:ext cx="3027121" cy="242811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827790" y="1618734"/>
            <a:ext cx="373319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B1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37690" y="1602145"/>
            <a:ext cx="373319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B1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93590" y="1602145"/>
            <a:ext cx="373319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B1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7790" y="4210842"/>
            <a:ext cx="377026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B2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37690" y="4194253"/>
            <a:ext cx="377026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B2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93590" y="4194253"/>
            <a:ext cx="377026" cy="30777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B2</a:t>
            </a:r>
            <a:endParaRPr kumimoji="1" lang="ja-JP" altLang="en-US" sz="1400" dirty="0"/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2476500" y="1778000"/>
            <a:ext cx="0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スライド番号プレースホルダー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8</a:t>
            </a:fld>
            <a:endParaRPr kumimoji="1" lang="ja-JP" altLang="en-US"/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2400300" y="4227431"/>
            <a:ext cx="0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16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コンテンツ プレースホルダー 5" descr="ピクチャ 2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34001" r="29358" b="20034"/>
          <a:stretch/>
        </p:blipFill>
        <p:spPr>
          <a:xfrm>
            <a:off x="4611099" y="3360396"/>
            <a:ext cx="4138032" cy="29028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DR Inj. &amp; Ext. Kicker</a:t>
            </a:r>
            <a:endParaRPr kumimoji="1" lang="ja-JP" altLang="en-US" sz="32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9079845"/>
              </p:ext>
            </p:extLst>
          </p:nvPr>
        </p:nvGraphicFramePr>
        <p:xfrm>
          <a:off x="685800" y="3487783"/>
          <a:ext cx="3479800" cy="276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200"/>
                <a:gridCol w="1244600"/>
              </a:tblGrid>
              <a:tr h="457098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DR Kicker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457098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Total deflection angle (</a:t>
                      </a:r>
                      <a:r>
                        <a:rPr kumimoji="1" lang="en-US" altLang="ja-JP" sz="1200" dirty="0" err="1" smtClean="0"/>
                        <a:t>mrad</a:t>
                      </a:r>
                      <a:r>
                        <a:rPr kumimoji="1" lang="en-US" altLang="ja-JP" sz="1200" dirty="0" smtClean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5.2(inj.)</a:t>
                      </a:r>
                    </a:p>
                    <a:p>
                      <a:r>
                        <a:rPr kumimoji="1" lang="en-US" altLang="ja-JP" sz="1200" dirty="0" smtClean="0"/>
                        <a:t>4.7</a:t>
                      </a:r>
                      <a:r>
                        <a:rPr kumimoji="1" lang="en-US" altLang="ja-JP" sz="1200" baseline="0" dirty="0" smtClean="0"/>
                        <a:t> (Ext)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97078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No. of bunch /pulse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Bunch space (ns)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96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Rise time (ns)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&lt;〜100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724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Fall time (ns)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&lt;〜100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724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Stability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&lt;1%</a:t>
                      </a:r>
                      <a:r>
                        <a:rPr kumimoji="1" lang="en-US" altLang="ja-JP" sz="1200" baseline="0" dirty="0" smtClean="0"/>
                        <a:t> (Inj.)</a:t>
                      </a:r>
                      <a:endParaRPr kumimoji="1" lang="en-US" altLang="ja-JP" sz="1200" dirty="0" smtClean="0"/>
                    </a:p>
                    <a:p>
                      <a:r>
                        <a:rPr kumimoji="1" lang="en-US" altLang="ja-JP" sz="1200" dirty="0" smtClean="0"/>
                        <a:t>&lt;0.1% (Ext.)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724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Max. repetition (Hz)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50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457200" y="1117600"/>
            <a:ext cx="849911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DR has 2 trains,  which are separated </a:t>
            </a:r>
            <a:r>
              <a:rPr lang="en-US" altLang="ja-JP" dirty="0"/>
              <a:t> </a:t>
            </a:r>
            <a:r>
              <a:rPr lang="en-US" altLang="ja-JP" dirty="0" smtClean="0"/>
              <a:t>about 100ns and 2bunches per train, which are separated 96 ns.</a:t>
            </a:r>
            <a:endParaRPr lang="en-US" altLang="ja-JP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DR kicker has to inject or extract 2 bunches per pulse 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Rise </a:t>
            </a:r>
            <a:r>
              <a:rPr lang="en-US" altLang="ja-JP" dirty="0"/>
              <a:t>time and fall </a:t>
            </a:r>
            <a:r>
              <a:rPr lang="en-US" altLang="ja-JP" dirty="0" smtClean="0"/>
              <a:t>time must be &lt; 100ns.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2 kicker magnets for injection and extraction, respectively.</a:t>
            </a:r>
            <a:endParaRPr lang="en-US" altLang="ja-JP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kumimoji="1" lang="ja-JP" altLang="en-US" dirty="0"/>
          </a:p>
        </p:txBody>
      </p:sp>
      <p:cxnSp>
        <p:nvCxnSpPr>
          <p:cNvPr id="39" name="直線矢印コネクタ 38"/>
          <p:cNvCxnSpPr/>
          <p:nvPr/>
        </p:nvCxnSpPr>
        <p:spPr>
          <a:xfrm flipV="1">
            <a:off x="5825136" y="5949702"/>
            <a:ext cx="304800" cy="357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角丸四角形 3"/>
          <p:cNvSpPr/>
          <p:nvPr/>
        </p:nvSpPr>
        <p:spPr>
          <a:xfrm>
            <a:off x="5764761" y="3471603"/>
            <a:ext cx="412750" cy="26245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6800" y="2915850"/>
            <a:ext cx="1069117" cy="30530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Inj. kicker</a:t>
            </a:r>
            <a:endParaRPr kumimoji="1" lang="ja-JP" altLang="en-US" dirty="0"/>
          </a:p>
        </p:txBody>
      </p:sp>
      <p:sp>
        <p:nvSpPr>
          <p:cNvPr id="22" name="角丸四角形 21"/>
          <p:cNvSpPr/>
          <p:nvPr/>
        </p:nvSpPr>
        <p:spPr>
          <a:xfrm>
            <a:off x="6501745" y="3467200"/>
            <a:ext cx="312689" cy="220463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427738" y="2898097"/>
            <a:ext cx="1235955" cy="30530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Inj. Septum</a:t>
            </a:r>
            <a:endParaRPr kumimoji="1" lang="ja-JP" altLang="en-US" dirty="0"/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6587758" y="3195752"/>
            <a:ext cx="125076" cy="250452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5764761" y="3221152"/>
            <a:ext cx="87553" cy="218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8416364" y="2953988"/>
            <a:ext cx="511659" cy="30530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LTR</a:t>
            </a:r>
            <a:endParaRPr kumimoji="1" lang="ja-JP" altLang="en-US" dirty="0"/>
          </a:p>
        </p:txBody>
      </p:sp>
      <p:grpSp>
        <p:nvGrpSpPr>
          <p:cNvPr id="46" name="図形グループ 45"/>
          <p:cNvGrpSpPr/>
          <p:nvPr/>
        </p:nvGrpSpPr>
        <p:grpSpPr>
          <a:xfrm>
            <a:off x="4876800" y="5685908"/>
            <a:ext cx="3872330" cy="968842"/>
            <a:chOff x="4396293" y="5562600"/>
            <a:chExt cx="4555964" cy="1092150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396293" y="6285418"/>
              <a:ext cx="1140907" cy="36933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Ext.</a:t>
              </a:r>
              <a:r>
                <a:rPr kumimoji="1" lang="en-US" altLang="ja-JP" dirty="0" smtClean="0"/>
                <a:t> kicker</a:t>
              </a:r>
              <a:endParaRPr kumimoji="1" lang="ja-JP" altLang="en-US" dirty="0"/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5842000" y="5562600"/>
              <a:ext cx="254000" cy="342900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6540500" y="6285418"/>
              <a:ext cx="1310312" cy="36933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Ext. Septum</a:t>
              </a:r>
              <a:endParaRPr kumimoji="1" lang="ja-JP" altLang="en-US" dirty="0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flipH="1" flipV="1">
              <a:off x="6667500" y="5905500"/>
              <a:ext cx="139700" cy="3577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角丸四角形 41"/>
            <p:cNvSpPr/>
            <p:nvPr/>
          </p:nvSpPr>
          <p:spPr>
            <a:xfrm>
              <a:off x="6502400" y="5626100"/>
              <a:ext cx="266700" cy="254000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8421342" y="5893920"/>
              <a:ext cx="530915" cy="36933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RTL</a:t>
              </a:r>
              <a:endParaRPr kumimoji="1" lang="ja-JP" altLang="en-US" dirty="0"/>
            </a:p>
          </p:txBody>
        </p:sp>
      </p:grpSp>
      <p:sp>
        <p:nvSpPr>
          <p:cNvPr id="48" name="スライド番号プレースホルダー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700-7396-EA4D-829D-E177EA1A31A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4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10846</TotalTime>
  <Words>1940</Words>
  <Application>Microsoft Macintosh PowerPoint</Application>
  <PresentationFormat>画面に合わせる (4:3)</PresentationFormat>
  <Paragraphs>377</Paragraphs>
  <Slides>28</Slides>
  <Notes>27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29" baseType="lpstr">
      <vt:lpstr>ホワイト</vt:lpstr>
      <vt:lpstr>Status of Damping ring, beam transport line</vt:lpstr>
      <vt:lpstr>Contents</vt:lpstr>
      <vt:lpstr>Damping Ring </vt:lpstr>
      <vt:lpstr>DR Beam transport lines (LTR &amp; RTL) </vt:lpstr>
      <vt:lpstr>Damping Ring</vt:lpstr>
      <vt:lpstr>Status of DR &amp; BT components</vt:lpstr>
      <vt:lpstr>Field measurement for DR magnet</vt:lpstr>
      <vt:lpstr>BL measured by long flip coil (B1 &amp; B2 dipole magnet)</vt:lpstr>
      <vt:lpstr>DR Inj. &amp; Ext. Kicker</vt:lpstr>
      <vt:lpstr>DR Inj. &amp; Ext. Kicker</vt:lpstr>
      <vt:lpstr>DR Inj. &amp; Ext. Kicker</vt:lpstr>
      <vt:lpstr>DR Inj. &amp; Ext. Kicker</vt:lpstr>
      <vt:lpstr>PowerPoint プレゼンテーション</vt:lpstr>
      <vt:lpstr>PowerPoint プレゼンテーション</vt:lpstr>
      <vt:lpstr>PowerPoint プレゼンテーション</vt:lpstr>
      <vt:lpstr>Stability improvement of septum PS</vt:lpstr>
      <vt:lpstr>Schedule for the new injection components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Backup</vt:lpstr>
      <vt:lpstr>DR Inj. &amp; Ext kicker R&amp;D transmission kicker</vt:lpstr>
      <vt:lpstr>DR inj. &amp; Ext. Septum</vt:lpstr>
      <vt:lpstr>Tracking through Septum Field</vt:lpstr>
      <vt:lpstr>Distortion of Injection Beam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Damping ring and beam transport line</dc:title>
  <dc:creator>多和田 正文</dc:creator>
  <cp:lastModifiedBy>多和田 正文</cp:lastModifiedBy>
  <cp:revision>1289</cp:revision>
  <cp:lastPrinted>2015-02-22T09:15:33Z</cp:lastPrinted>
  <dcterms:created xsi:type="dcterms:W3CDTF">2015-02-16T12:34:13Z</dcterms:created>
  <dcterms:modified xsi:type="dcterms:W3CDTF">2015-02-24T04:01:02Z</dcterms:modified>
</cp:coreProperties>
</file>