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68" r:id="rId3"/>
    <p:sldId id="271" r:id="rId4"/>
    <p:sldId id="269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301" r:id="rId14"/>
    <p:sldId id="302" r:id="rId15"/>
    <p:sldId id="369" r:id="rId16"/>
    <p:sldId id="281" r:id="rId17"/>
    <p:sldId id="283" r:id="rId18"/>
    <p:sldId id="282" r:id="rId19"/>
    <p:sldId id="368" r:id="rId20"/>
    <p:sldId id="332" r:id="rId21"/>
    <p:sldId id="330" r:id="rId22"/>
    <p:sldId id="333" r:id="rId23"/>
    <p:sldId id="345" r:id="rId24"/>
    <p:sldId id="289" r:id="rId25"/>
    <p:sldId id="290" r:id="rId26"/>
    <p:sldId id="292" r:id="rId27"/>
    <p:sldId id="293" r:id="rId28"/>
    <p:sldId id="338" r:id="rId29"/>
    <p:sldId id="375" r:id="rId30"/>
    <p:sldId id="374" r:id="rId31"/>
    <p:sldId id="377" r:id="rId32"/>
    <p:sldId id="378" r:id="rId33"/>
    <p:sldId id="316" r:id="rId34"/>
    <p:sldId id="376" r:id="rId35"/>
    <p:sldId id="373" r:id="rId36"/>
    <p:sldId id="303" r:id="rId37"/>
    <p:sldId id="326" r:id="rId38"/>
    <p:sldId id="353" r:id="rId39"/>
    <p:sldId id="352" r:id="rId40"/>
    <p:sldId id="315" r:id="rId41"/>
    <p:sldId id="367" r:id="rId42"/>
    <p:sldId id="336" r:id="rId43"/>
    <p:sldId id="380" r:id="rId44"/>
    <p:sldId id="364" r:id="rId45"/>
    <p:sldId id="337" r:id="rId46"/>
    <p:sldId id="363" r:id="rId47"/>
    <p:sldId id="341" r:id="rId48"/>
    <p:sldId id="348" r:id="rId49"/>
    <p:sldId id="347" r:id="rId50"/>
    <p:sldId id="346" r:id="rId51"/>
    <p:sldId id="382" r:id="rId52"/>
    <p:sldId id="379" r:id="rId5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444" autoAdjust="0"/>
    <p:restoredTop sz="94660"/>
  </p:normalViewPr>
  <p:slideViewPr>
    <p:cSldViewPr>
      <p:cViewPr varScale="1">
        <p:scale>
          <a:sx n="157" d="100"/>
          <a:sy n="157" d="100"/>
        </p:scale>
        <p:origin x="-220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5" d="100"/>
          <a:sy n="125" d="100"/>
        </p:scale>
        <p:origin x="-492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ice-K\Documents\Tokyo%20Institute%20of%20Technology\Thesis%20for%20Master%20degree\Ir5Ce%20Photocathode\Data\2012.3.22~3.23%20Lifetime%20of%20Ir5Ce\lifetime%20of%20Ir5Ce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Dice-K\Documents\Tokyo%20Institute%20of%20Technology\Thesis%20for%20Master%20degree\Ir5Ce%20Photocathode\Data\Laser%20Cleaning(LaB6vsIr5Ce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262440965678866"/>
          <c:y val="4.8615310778447662E-2"/>
          <c:w val="0.86558739280541153"/>
          <c:h val="0.77162919663131924"/>
        </c:manualLayout>
      </c:layout>
      <c:scatterChart>
        <c:scatterStyle val="lineMarker"/>
        <c:varyColors val="0"/>
        <c:ser>
          <c:idx val="0"/>
          <c:order val="0"/>
          <c:tx>
            <c:v>IrCe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Sheet1!$H$6:$H$37</c:f>
                <c:numCache>
                  <c:formatCode>General</c:formatCode>
                  <c:ptCount val="32"/>
                  <c:pt idx="0">
                    <c:v>1.1693729610782564E-6</c:v>
                  </c:pt>
                  <c:pt idx="1">
                    <c:v>1.2796911649535617E-6</c:v>
                  </c:pt>
                  <c:pt idx="2">
                    <c:v>1.3117837333536522E-6</c:v>
                  </c:pt>
                  <c:pt idx="3">
                    <c:v>1.3097779478286414E-6</c:v>
                  </c:pt>
                  <c:pt idx="4">
                    <c:v>1.2155060281533842E-6</c:v>
                  </c:pt>
                  <c:pt idx="5">
                    <c:v>1.3077721623036448E-6</c:v>
                  </c:pt>
                  <c:pt idx="6">
                    <c:v>1.2215233847283941E-6</c:v>
                  </c:pt>
                  <c:pt idx="7">
                    <c:v>1.2114944571033658E-6</c:v>
                  </c:pt>
                  <c:pt idx="8">
                    <c:v>1.1753903176532703E-6</c:v>
                  </c:pt>
                  <c:pt idx="9">
                    <c:v>1.0312402678092621E-6</c:v>
                  </c:pt>
                  <c:pt idx="10">
                    <c:v>1.0943963047574052E-6</c:v>
                  </c:pt>
                  <c:pt idx="11">
                    <c:v>1.0249699022355362E-6</c:v>
                  </c:pt>
                  <c:pt idx="12">
                    <c:v>1.0918385940002944E-6</c:v>
                  </c:pt>
                  <c:pt idx="13">
                    <c:v>1.0759463770555259E-6</c:v>
                  </c:pt>
                  <c:pt idx="14">
                    <c:v>9.9036704499618779E-7</c:v>
                  </c:pt>
                  <c:pt idx="15">
                    <c:v>1.119409344644994E-6</c:v>
                  </c:pt>
                  <c:pt idx="16">
                    <c:v>1.3089869654667941E-6</c:v>
                  </c:pt>
                  <c:pt idx="17">
                    <c:v>1.5835598421410896E-6</c:v>
                  </c:pt>
                  <c:pt idx="18">
                    <c:v>1.5440646376594201E-6</c:v>
                  </c:pt>
                  <c:pt idx="19">
                    <c:v>1.3875747131632312E-6</c:v>
                  </c:pt>
                  <c:pt idx="20">
                    <c:v>1.3889447244556537E-6</c:v>
                  </c:pt>
                  <c:pt idx="21">
                    <c:v>1.5388248723553435E-6</c:v>
                  </c:pt>
                  <c:pt idx="22">
                    <c:v>1.6139767847261865E-6</c:v>
                  </c:pt>
                  <c:pt idx="23">
                    <c:v>1.8854296701960668E-6</c:v>
                  </c:pt>
                  <c:pt idx="24">
                    <c:v>1.5584023625428271E-6</c:v>
                  </c:pt>
                  <c:pt idx="25">
                    <c:v>1.4079818492440766E-6</c:v>
                  </c:pt>
                  <c:pt idx="26">
                    <c:v>2.0518890678458611E-6</c:v>
                  </c:pt>
                  <c:pt idx="27">
                    <c:v>1.6487945456893722E-6</c:v>
                  </c:pt>
                  <c:pt idx="28">
                    <c:v>1.465116783283669E-6</c:v>
                  </c:pt>
                  <c:pt idx="29">
                    <c:v>1.1952456878531663E-6</c:v>
                  </c:pt>
                  <c:pt idx="30">
                    <c:v>1.1387773876396302E-6</c:v>
                  </c:pt>
                </c:numCache>
              </c:numRef>
            </c:plus>
            <c:minus>
              <c:numRef>
                <c:f>Sheet1!$I$6:$I$37</c:f>
                <c:numCache>
                  <c:formatCode>General</c:formatCode>
                  <c:ptCount val="32"/>
                  <c:pt idx="0">
                    <c:v>1.2320501030520537E-6</c:v>
                  </c:pt>
                  <c:pt idx="1">
                    <c:v>1.3482812448494157E-6</c:v>
                  </c:pt>
                  <c:pt idx="2">
                    <c:v>1.3820939406450172E-6</c:v>
                  </c:pt>
                  <c:pt idx="3">
                    <c:v>1.3799806471577877E-6</c:v>
                  </c:pt>
                  <c:pt idx="4">
                    <c:v>1.2806558532582253E-6</c:v>
                  </c:pt>
                  <c:pt idx="5">
                    <c:v>1.3778673536705628E-6</c:v>
                  </c:pt>
                  <c:pt idx="6">
                    <c:v>1.2869957337198935E-6</c:v>
                  </c:pt>
                  <c:pt idx="7">
                    <c:v>1.2764292662837768E-6</c:v>
                  </c:pt>
                  <c:pt idx="8">
                    <c:v>1.2383899835137334E-6</c:v>
                  </c:pt>
                  <c:pt idx="9">
                    <c:v>1.0864095529249981E-6</c:v>
                  </c:pt>
                  <c:pt idx="10">
                    <c:v>1.156234581538959E-6</c:v>
                  </c:pt>
                  <c:pt idx="11">
                    <c:v>1.081664585503817E-6</c:v>
                  </c:pt>
                  <c:pt idx="12">
                    <c:v>1.1573017530654966E-6</c:v>
                  </c:pt>
                  <c:pt idx="13">
                    <c:v>1.1374528962340951E-6</c:v>
                  </c:pt>
                  <c:pt idx="14">
                    <c:v>1.0456933391783979E-6</c:v>
                  </c:pt>
                  <c:pt idx="15">
                    <c:v>1.1920443901861622E-6</c:v>
                  </c:pt>
                  <c:pt idx="16">
                    <c:v>1.393102662798478E-6</c:v>
                  </c:pt>
                  <c:pt idx="17">
                    <c:v>1.7041305643740322E-6</c:v>
                  </c:pt>
                  <c:pt idx="18">
                    <c:v>1.6605277619879352E-6</c:v>
                  </c:pt>
                  <c:pt idx="19">
                    <c:v>1.4932233163079321E-6</c:v>
                  </c:pt>
                  <c:pt idx="20">
                    <c:v>1.4861286323089679E-6</c:v>
                  </c:pt>
                  <c:pt idx="21">
                    <c:v>1.6638437113216725E-6</c:v>
                  </c:pt>
                  <c:pt idx="22">
                    <c:v>1.7451011948978411E-6</c:v>
                  </c:pt>
                  <c:pt idx="23">
                    <c:v>2.0607133765152343E-6</c:v>
                  </c:pt>
                  <c:pt idx="24">
                    <c:v>1.6809660360370828E-6</c:v>
                  </c:pt>
                  <c:pt idx="25">
                    <c:v>1.510060373875783E-6</c:v>
                  </c:pt>
                  <c:pt idx="26">
                    <c:v>2.2447693327811666E-6</c:v>
                  </c:pt>
                  <c:pt idx="27">
                    <c:v>1.7902137840219128E-6</c:v>
                  </c:pt>
                  <c:pt idx="28">
                    <c:v>1.5798267183835317E-6</c:v>
                  </c:pt>
                  <c:pt idx="29">
                    <c:v>1.2730908160361711E-6</c:v>
                  </c:pt>
                  <c:pt idx="30">
                    <c:v>1.2129447932313101E-6</c:v>
                  </c:pt>
                </c:numCache>
              </c:numRef>
            </c:minus>
          </c:errBars>
          <c:xVal>
            <c:numRef>
              <c:f>Sheet1!$C$6:$C$37</c:f>
              <c:numCache>
                <c:formatCode>General</c:formatCode>
                <c:ptCount val="3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26</c:v>
                </c:pt>
                <c:pt idx="10">
                  <c:v>27</c:v>
                </c:pt>
                <c:pt idx="11">
                  <c:v>28</c:v>
                </c:pt>
                <c:pt idx="12">
                  <c:v>29</c:v>
                </c:pt>
                <c:pt idx="13">
                  <c:v>30</c:v>
                </c:pt>
                <c:pt idx="14">
                  <c:v>31</c:v>
                </c:pt>
                <c:pt idx="15">
                  <c:v>32</c:v>
                </c:pt>
                <c:pt idx="16">
                  <c:v>33</c:v>
                </c:pt>
                <c:pt idx="17">
                  <c:v>34</c:v>
                </c:pt>
                <c:pt idx="18">
                  <c:v>35</c:v>
                </c:pt>
                <c:pt idx="19">
                  <c:v>36</c:v>
                </c:pt>
                <c:pt idx="20">
                  <c:v>37</c:v>
                </c:pt>
                <c:pt idx="21">
                  <c:v>38</c:v>
                </c:pt>
                <c:pt idx="22">
                  <c:v>39</c:v>
                </c:pt>
                <c:pt idx="23">
                  <c:v>40</c:v>
                </c:pt>
                <c:pt idx="24">
                  <c:v>41</c:v>
                </c:pt>
                <c:pt idx="25">
                  <c:v>42</c:v>
                </c:pt>
                <c:pt idx="26">
                  <c:v>43</c:v>
                </c:pt>
                <c:pt idx="27">
                  <c:v>44</c:v>
                </c:pt>
                <c:pt idx="28">
                  <c:v>45</c:v>
                </c:pt>
                <c:pt idx="29">
                  <c:v>46</c:v>
                </c:pt>
                <c:pt idx="30">
                  <c:v>47</c:v>
                </c:pt>
                <c:pt idx="31">
                  <c:v>48</c:v>
                </c:pt>
              </c:numCache>
            </c:numRef>
          </c:xVal>
          <c:yVal>
            <c:numRef>
              <c:f>Sheet1!$G$6:$G$37</c:f>
              <c:numCache>
                <c:formatCode>General</c:formatCode>
                <c:ptCount val="32"/>
                <c:pt idx="0">
                  <c:v>4.5972934688214481E-5</c:v>
                </c:pt>
                <c:pt idx="1">
                  <c:v>5.0310003998423525E-5</c:v>
                </c:pt>
                <c:pt idx="2">
                  <c:v>5.1571696888665913E-5</c:v>
                </c:pt>
                <c:pt idx="3">
                  <c:v>5.1492841083025839E-5</c:v>
                </c:pt>
                <c:pt idx="4">
                  <c:v>4.7786618217938328E-5</c:v>
                </c:pt>
                <c:pt idx="5">
                  <c:v>5.1413985277385623E-5</c:v>
                </c:pt>
                <c:pt idx="6">
                  <c:v>4.8023185634858563E-5</c:v>
                </c:pt>
                <c:pt idx="7">
                  <c:v>4.762890660665776E-5</c:v>
                </c:pt>
                <c:pt idx="8">
                  <c:v>4.6209502105134865E-5</c:v>
                </c:pt>
                <c:pt idx="9">
                  <c:v>4.0614964502744132E-5</c:v>
                </c:pt>
                <c:pt idx="10">
                  <c:v>4.0925424165329032E-5</c:v>
                </c:pt>
                <c:pt idx="11">
                  <c:v>3.9110321481434623E-5</c:v>
                </c:pt>
                <c:pt idx="12">
                  <c:v>3.8604513957001766E-5</c:v>
                </c:pt>
                <c:pt idx="13">
                  <c:v>3.9795401824691611E-5</c:v>
                </c:pt>
                <c:pt idx="14">
                  <c:v>3.7436818699037436E-5</c:v>
                </c:pt>
                <c:pt idx="15">
                  <c:v>3.6742198470844612E-5</c:v>
                </c:pt>
                <c:pt idx="16">
                  <c:v>4.3358214578414032E-5</c:v>
                </c:pt>
                <c:pt idx="17">
                  <c:v>4.4763648712237436E-5</c:v>
                </c:pt>
                <c:pt idx="18">
                  <c:v>4.4030455338036343E-5</c:v>
                </c:pt>
                <c:pt idx="19">
                  <c:v>3.9223593178544634E-5</c:v>
                </c:pt>
                <c:pt idx="20">
                  <c:v>4.2479265740648593E-5</c:v>
                </c:pt>
                <c:pt idx="21">
                  <c:v>4.0959652287017333E-5</c:v>
                </c:pt>
                <c:pt idx="22">
                  <c:v>4.2960007398709001E-5</c:v>
                </c:pt>
                <c:pt idx="23">
                  <c:v>4.4331903100873292E-5</c:v>
                </c:pt>
                <c:pt idx="24">
                  <c:v>4.2747110415826441E-5</c:v>
                </c:pt>
                <c:pt idx="25">
                  <c:v>4.1656902964668019E-5</c:v>
                </c:pt>
                <c:pt idx="26">
                  <c:v>4.7760382901946617E-5</c:v>
                </c:pt>
                <c:pt idx="27">
                  <c:v>4.1743892238662338E-5</c:v>
                </c:pt>
                <c:pt idx="28">
                  <c:v>4.0356236585232007E-5</c:v>
                </c:pt>
                <c:pt idx="29">
                  <c:v>3.909445185922483E-5</c:v>
                </c:pt>
                <c:pt idx="30">
                  <c:v>3.7247469881623727E-5</c:v>
                </c:pt>
              </c:numCache>
            </c:numRef>
          </c:yVal>
          <c:smooth val="0"/>
        </c:ser>
        <c:ser>
          <c:idx val="1"/>
          <c:order val="1"/>
          <c:tx>
            <c:v>LaB6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Sheet1!$P$6:$P$24</c:f>
                <c:numCache>
                  <c:formatCode>General</c:formatCode>
                  <c:ptCount val="19"/>
                  <c:pt idx="0">
                    <c:v>1.7308778956736271E-6</c:v>
                  </c:pt>
                  <c:pt idx="1">
                    <c:v>1.4317929258221792E-6</c:v>
                  </c:pt>
                  <c:pt idx="2">
                    <c:v>1.6063892070182744E-6</c:v>
                  </c:pt>
                  <c:pt idx="3">
                    <c:v>1.2860471714520348E-6</c:v>
                  </c:pt>
                  <c:pt idx="4">
                    <c:v>1.2432880592604161E-6</c:v>
                  </c:pt>
                  <c:pt idx="5">
                    <c:v>1.1062219512348621E-6</c:v>
                  </c:pt>
                  <c:pt idx="6">
                    <c:v>1.1024818748296626E-6</c:v>
                  </c:pt>
                  <c:pt idx="7">
                    <c:v>1.1506538057112954E-6</c:v>
                  </c:pt>
                  <c:pt idx="8">
                    <c:v>9.6969438407375705E-7</c:v>
                  </c:pt>
                  <c:pt idx="9">
                    <c:v>9.08478322802522E-7</c:v>
                  </c:pt>
                  <c:pt idx="10">
                    <c:v>8.7629219599120678E-7</c:v>
                  </c:pt>
                  <c:pt idx="11">
                    <c:v>8.5483450104432455E-7</c:v>
                  </c:pt>
                  <c:pt idx="12">
                    <c:v>7.6973400470950128E-7</c:v>
                  </c:pt>
                  <c:pt idx="13">
                    <c:v>7.6528041045873016E-7</c:v>
                  </c:pt>
                  <c:pt idx="14">
                    <c:v>7.4158440363458902E-7</c:v>
                  </c:pt>
                  <c:pt idx="15">
                    <c:v>6.9909812671423574E-7</c:v>
                  </c:pt>
                  <c:pt idx="16">
                    <c:v>6.234494488235201E-7</c:v>
                  </c:pt>
                  <c:pt idx="17">
                    <c:v>6.0984524494287057E-7</c:v>
                  </c:pt>
                  <c:pt idx="18">
                    <c:v>6.5992185020375238E-7</c:v>
                  </c:pt>
                </c:numCache>
              </c:numRef>
            </c:plus>
            <c:minus>
              <c:numRef>
                <c:f>Sheet1!$O$6:$O$24</c:f>
                <c:numCache>
                  <c:formatCode>General</c:formatCode>
                  <c:ptCount val="19"/>
                  <c:pt idx="0">
                    <c:v>1.8910970383310584E-6</c:v>
                  </c:pt>
                  <c:pt idx="1">
                    <c:v>1.5572302621050465E-6</c:v>
                  </c:pt>
                  <c:pt idx="2">
                    <c:v>1.7608271900112267E-6</c:v>
                  </c:pt>
                  <c:pt idx="3">
                    <c:v>1.3974822398202474E-6</c:v>
                  </c:pt>
                  <c:pt idx="4">
                    <c:v>1.347873476543498E-6</c:v>
                  </c:pt>
                  <c:pt idx="5">
                    <c:v>1.1959589664810278E-6</c:v>
                  </c:pt>
                  <c:pt idx="6">
                    <c:v>1.2003686502045999E-6</c:v>
                  </c:pt>
                  <c:pt idx="7">
                    <c:v>1.2524077058977147E-6</c:v>
                  </c:pt>
                  <c:pt idx="8">
                    <c:v>1.053926572926963E-6</c:v>
                  </c:pt>
                  <c:pt idx="9">
                    <c:v>9.8661726005468544E-7</c:v>
                  </c:pt>
                  <c:pt idx="10">
                    <c:v>9.5278301749511079E-7</c:v>
                  </c:pt>
                  <c:pt idx="11">
                    <c:v>9.3080729630495181E-7</c:v>
                  </c:pt>
                  <c:pt idx="12">
                    <c:v>8.3636749652259835E-7</c:v>
                  </c:pt>
                  <c:pt idx="13">
                    <c:v>8.3329415097776993E-7</c:v>
                  </c:pt>
                  <c:pt idx="14">
                    <c:v>8.1011522908296662E-7</c:v>
                  </c:pt>
                  <c:pt idx="15">
                    <c:v>7.5993513233264274E-7</c:v>
                  </c:pt>
                  <c:pt idx="16">
                    <c:v>6.7770334562500332E-7</c:v>
                  </c:pt>
                  <c:pt idx="17">
                    <c:v>6.6388137748391882E-7</c:v>
                  </c:pt>
                  <c:pt idx="18">
                    <c:v>7.1978777652171924E-7</c:v>
                  </c:pt>
                </c:numCache>
              </c:numRef>
            </c:minus>
          </c:errBars>
          <c:xVal>
            <c:numRef>
              <c:f>Sheet1!$M$6:$M$24</c:f>
              <c:numCache>
                <c:formatCode>General</c:formatCode>
                <c:ptCount val="1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6.3333333333333428</c:v>
                </c:pt>
                <c:pt idx="6">
                  <c:v>7.5666666666666664</c:v>
                </c:pt>
                <c:pt idx="7">
                  <c:v>8</c:v>
                </c:pt>
                <c:pt idx="8">
                  <c:v>13.7</c:v>
                </c:pt>
                <c:pt idx="9">
                  <c:v>16.133333333333283</c:v>
                </c:pt>
                <c:pt idx="10">
                  <c:v>17.633333333333283</c:v>
                </c:pt>
                <c:pt idx="11">
                  <c:v>22.966666666666633</c:v>
                </c:pt>
                <c:pt idx="12">
                  <c:v>25.866666666666667</c:v>
                </c:pt>
                <c:pt idx="13">
                  <c:v>35.016666666666488</c:v>
                </c:pt>
                <c:pt idx="14">
                  <c:v>42.783333333333331</c:v>
                </c:pt>
                <c:pt idx="15">
                  <c:v>44.949999999999996</c:v>
                </c:pt>
                <c:pt idx="16">
                  <c:v>53.349999999999994</c:v>
                </c:pt>
                <c:pt idx="17">
                  <c:v>53.93333333333333</c:v>
                </c:pt>
                <c:pt idx="18">
                  <c:v>59.833333333333336</c:v>
                </c:pt>
              </c:numCache>
            </c:numRef>
          </c:xVal>
          <c:yVal>
            <c:numRef>
              <c:f>Sheet1!$N$6:$N$24</c:f>
              <c:numCache>
                <c:formatCode>General</c:formatCode>
                <c:ptCount val="19"/>
                <c:pt idx="0">
                  <c:v>4.0859762546851322E-5</c:v>
                </c:pt>
                <c:pt idx="1">
                  <c:v>3.5549722901170817E-5</c:v>
                </c:pt>
                <c:pt idx="2">
                  <c:v>3.6630545655177089E-5</c:v>
                </c:pt>
                <c:pt idx="3">
                  <c:v>3.2256059209955052E-5</c:v>
                </c:pt>
                <c:pt idx="4">
                  <c:v>3.2046437109763117E-5</c:v>
                </c:pt>
                <c:pt idx="5">
                  <c:v>2.9486072338565102E-5</c:v>
                </c:pt>
                <c:pt idx="6">
                  <c:v>2.7039090314198269E-5</c:v>
                </c:pt>
                <c:pt idx="7">
                  <c:v>2.8324962295365095E-5</c:v>
                </c:pt>
                <c:pt idx="8">
                  <c:v>2.4265941391468152E-5</c:v>
                </c:pt>
                <c:pt idx="9">
                  <c:v>2.2941709349588392E-5</c:v>
                </c:pt>
                <c:pt idx="10">
                  <c:v>2.1830496948220533E-5</c:v>
                </c:pt>
                <c:pt idx="11">
                  <c:v>2.0946608268805373E-5</c:v>
                </c:pt>
                <c:pt idx="12">
                  <c:v>1.9323030655903273E-5</c:v>
                </c:pt>
                <c:pt idx="13">
                  <c:v>1.8752201688263874E-5</c:v>
                </c:pt>
                <c:pt idx="14">
                  <c:v>1.7532805569002364E-5</c:v>
                </c:pt>
                <c:pt idx="15">
                  <c:v>1.7465331241659433E-5</c:v>
                </c:pt>
                <c:pt idx="16">
                  <c:v>1.5575425995360473E-5</c:v>
                </c:pt>
                <c:pt idx="17">
                  <c:v>1.4984969583348321E-5</c:v>
                </c:pt>
                <c:pt idx="18">
                  <c:v>1.586891610808322E-5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792000"/>
        <c:axId val="166003072"/>
      </c:scatterChart>
      <c:valAx>
        <c:axId val="165792000"/>
        <c:scaling>
          <c:orientation val="minMax"/>
          <c:max val="5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altLang="ja-JP" sz="1400" dirty="0" smtClean="0"/>
                  <a:t>Life</a:t>
                </a:r>
                <a:r>
                  <a:rPr lang="en-US" altLang="ja-JP" sz="1400" baseline="0" dirty="0" smtClean="0"/>
                  <a:t>time </a:t>
                </a:r>
                <a:r>
                  <a:rPr lang="en-US" altLang="ja-JP" sz="1400" dirty="0" smtClean="0"/>
                  <a:t>(hour</a:t>
                </a:r>
                <a:r>
                  <a:rPr lang="en-US" altLang="ja-JP" sz="1400" dirty="0"/>
                  <a:t>)</a:t>
                </a:r>
                <a:endParaRPr lang="ja-JP" altLang="en-US" sz="1400" dirty="0"/>
              </a:p>
            </c:rich>
          </c:tx>
          <c:layout>
            <c:manualLayout>
              <c:xMode val="edge"/>
              <c:yMode val="edge"/>
              <c:x val="0.44476203725643071"/>
              <c:y val="0.90642382327889626"/>
            </c:manualLayout>
          </c:layout>
          <c:overlay val="0"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400"/>
            </a:pPr>
            <a:endParaRPr lang="ja-JP"/>
          </a:p>
        </c:txPr>
        <c:crossAx val="166003072"/>
        <c:crossesAt val="1.0000000000000031E-6"/>
        <c:crossBetween val="midCat"/>
      </c:valAx>
      <c:valAx>
        <c:axId val="166003072"/>
        <c:scaling>
          <c:logBase val="10"/>
          <c:orientation val="minMax"/>
          <c:max val="1.0000000000000025E-4"/>
          <c:min val="1.0000000000000031E-5"/>
        </c:scaling>
        <c:delete val="1"/>
        <c:axPos val="l"/>
        <c:majorGridlines/>
        <c:minorGridlines/>
        <c:title>
          <c:tx>
            <c:rich>
              <a:bodyPr rot="0" vert="horz"/>
              <a:lstStyle/>
              <a:p>
                <a:pPr>
                  <a:defRPr sz="1400"/>
                </a:pPr>
                <a:r>
                  <a:rPr lang="en-US" altLang="ja-JP" sz="1400"/>
                  <a:t>QE</a:t>
                </a:r>
                <a:endParaRPr lang="ja-JP" altLang="en-US" sz="1400"/>
              </a:p>
            </c:rich>
          </c:tx>
          <c:layout>
            <c:manualLayout>
              <c:xMode val="edge"/>
              <c:yMode val="edge"/>
              <c:x val="6.1579686819458614E-2"/>
              <c:y val="5.6313187423619811E-4"/>
            </c:manualLayout>
          </c:layout>
          <c:overlay val="0"/>
        </c:title>
        <c:numFmt formatCode="General" sourceLinked="1"/>
        <c:majorTickMark val="in"/>
        <c:minorTickMark val="in"/>
        <c:tickLblPos val="nextTo"/>
        <c:crossAx val="165792000"/>
        <c:crosses val="autoZero"/>
        <c:crossBetween val="midCat"/>
      </c:valAx>
      <c:spPr>
        <a:ln w="6350">
          <a:solidFill>
            <a:schemeClr val="tx1">
              <a:lumMod val="50000"/>
              <a:lumOff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85690724629416914"/>
          <c:y val="7.0518090582527893E-2"/>
          <c:w val="8.9688412201987394E-2"/>
          <c:h val="0.1583616114126444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4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736802125761824E-2"/>
          <c:y val="5.1400554097404488E-2"/>
          <c:w val="0.87842985850371291"/>
          <c:h val="0.82357670016809081"/>
        </c:manualLayout>
      </c:layout>
      <c:scatterChart>
        <c:scatterStyle val="lineMarker"/>
        <c:varyColors val="0"/>
        <c:ser>
          <c:idx val="1"/>
          <c:order val="0"/>
          <c:tx>
            <c:v>LaB6@266nm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Sheet1!$E$16:$E$22</c:f>
                <c:numCache>
                  <c:formatCode>General</c:formatCode>
                  <c:ptCount val="7"/>
                  <c:pt idx="0">
                    <c:v>2.8046233299621483E-7</c:v>
                  </c:pt>
                  <c:pt idx="1">
                    <c:v>7.7930683857864921E-7</c:v>
                  </c:pt>
                  <c:pt idx="2">
                    <c:v>7.5110000440023261E-7</c:v>
                  </c:pt>
                  <c:pt idx="3">
                    <c:v>4.2108103445223252E-6</c:v>
                  </c:pt>
                  <c:pt idx="4">
                    <c:v>1.8531158232652939E-6</c:v>
                  </c:pt>
                  <c:pt idx="5">
                    <c:v>2.7398141511196068E-6</c:v>
                  </c:pt>
                  <c:pt idx="6">
                    <c:v>2.7539369044758907E-6</c:v>
                  </c:pt>
                </c:numCache>
              </c:numRef>
            </c:plus>
            <c:minus>
              <c:numRef>
                <c:f>Sheet1!$F$16:$F$22</c:f>
                <c:numCache>
                  <c:formatCode>General</c:formatCode>
                  <c:ptCount val="7"/>
                  <c:pt idx="0">
                    <c:v>2.7282600644488093E-7</c:v>
                  </c:pt>
                  <c:pt idx="1">
                    <c:v>8.9243377422757375E-7</c:v>
                  </c:pt>
                  <c:pt idx="2">
                    <c:v>8.0552237459724199E-7</c:v>
                  </c:pt>
                  <c:pt idx="3">
                    <c:v>5.3245203428103114E-6</c:v>
                  </c:pt>
                  <c:pt idx="4">
                    <c:v>1.8531158232652939E-6</c:v>
                  </c:pt>
                  <c:pt idx="5">
                    <c:v>3.04765843776225E-6</c:v>
                  </c:pt>
                  <c:pt idx="6">
                    <c:v>3.06336801733835E-6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Sheet1!$C$16:$C$22</c:f>
              <c:numCache>
                <c:formatCode>General</c:formatCode>
                <c:ptCount val="7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350</c:v>
                </c:pt>
                <c:pt idx="4">
                  <c:v>450</c:v>
                </c:pt>
                <c:pt idx="5">
                  <c:v>650</c:v>
                </c:pt>
                <c:pt idx="6">
                  <c:v>1000</c:v>
                </c:pt>
              </c:numCache>
            </c:numRef>
          </c:xVal>
          <c:yVal>
            <c:numRef>
              <c:f>Sheet1!$D$16:$D$22</c:f>
              <c:numCache>
                <c:formatCode>0.000E+00</c:formatCode>
                <c:ptCount val="7"/>
                <c:pt idx="0">
                  <c:v>2.5510000000000049E-6</c:v>
                </c:pt>
                <c:pt idx="1">
                  <c:v>1.2120000000000025E-5</c:v>
                </c:pt>
                <c:pt idx="2">
                  <c:v>2.1910000000000053E-5</c:v>
                </c:pt>
                <c:pt idx="3">
                  <c:v>8.2500000000000271E-5</c:v>
                </c:pt>
                <c:pt idx="4">
                  <c:v>5.3140000000000104E-5</c:v>
                </c:pt>
                <c:pt idx="5">
                  <c:v>5.3140000000000104E-5</c:v>
                </c:pt>
                <c:pt idx="6" formatCode="0.00E+00">
                  <c:v>6.2730000000000248E-5</c:v>
                </c:pt>
              </c:numCache>
            </c:numRef>
          </c:yVal>
          <c:smooth val="0"/>
        </c:ser>
        <c:ser>
          <c:idx val="0"/>
          <c:order val="1"/>
          <c:tx>
            <c:v>LaB6@532nm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Sheet1!$E$6:$E$11</c:f>
                <c:numCache>
                  <c:formatCode>General</c:formatCode>
                  <c:ptCount val="6"/>
                  <c:pt idx="0">
                    <c:v>2.3329280469621503E-7</c:v>
                  </c:pt>
                  <c:pt idx="1">
                    <c:v>2.5359605209712587E-6</c:v>
                  </c:pt>
                  <c:pt idx="2">
                    <c:v>2.9046740111610478E-6</c:v>
                  </c:pt>
                  <c:pt idx="3">
                    <c:v>1.1691062405482978E-5</c:v>
                  </c:pt>
                  <c:pt idx="4">
                    <c:v>1.5091329518706224E-5</c:v>
                  </c:pt>
                  <c:pt idx="5">
                    <c:v>5.2458641491771581E-7</c:v>
                  </c:pt>
                </c:numCache>
              </c:numRef>
            </c:plus>
            <c:minus>
              <c:numRef>
                <c:f>Sheet1!$F$6:$F$11</c:f>
                <c:numCache>
                  <c:formatCode>General</c:formatCode>
                  <c:ptCount val="6"/>
                  <c:pt idx="0">
                    <c:v>2.6006444827288088E-7</c:v>
                  </c:pt>
                  <c:pt idx="1">
                    <c:v>2.4386708237514916E-6</c:v>
                  </c:pt>
                  <c:pt idx="2">
                    <c:v>3.2672875106095552E-6</c:v>
                  </c:pt>
                  <c:pt idx="3">
                    <c:v>1.3308538479096813E-5</c:v>
                  </c:pt>
                  <c:pt idx="4">
                    <c:v>1.6516185985047024E-5</c:v>
                  </c:pt>
                  <c:pt idx="5">
                    <c:v>5.1072908845465774E-7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Sheet1!$C$6:$C$11</c:f>
              <c:numCache>
                <c:formatCode>General</c:formatCode>
                <c:ptCount val="6"/>
                <c:pt idx="0">
                  <c:v>0</c:v>
                </c:pt>
                <c:pt idx="1">
                  <c:v>307</c:v>
                </c:pt>
                <c:pt idx="2">
                  <c:v>443</c:v>
                </c:pt>
                <c:pt idx="3">
                  <c:v>1635</c:v>
                </c:pt>
                <c:pt idx="4">
                  <c:v>2490</c:v>
                </c:pt>
                <c:pt idx="5">
                  <c:v>4980</c:v>
                </c:pt>
              </c:numCache>
            </c:numRef>
          </c:xVal>
          <c:yVal>
            <c:numRef>
              <c:f>Sheet1!$D$6:$D$11</c:f>
              <c:numCache>
                <c:formatCode>0.000E+00</c:formatCode>
                <c:ptCount val="6"/>
                <c:pt idx="0">
                  <c:v>2.2662472838324865E-6</c:v>
                </c:pt>
                <c:pt idx="1">
                  <c:v>2.1150000000000043E-5</c:v>
                </c:pt>
                <c:pt idx="2">
                  <c:v>2.6172233337954006E-5</c:v>
                </c:pt>
                <c:pt idx="3">
                  <c:v>9.619366643072608E-5</c:v>
                </c:pt>
                <c:pt idx="4">
                  <c:v>1.7493074634576471E-4</c:v>
                </c:pt>
                <c:pt idx="5" formatCode="General">
                  <c:v>3.8668576109623226E-5</c:v>
                </c:pt>
              </c:numCache>
            </c:numRef>
          </c:yVal>
          <c:smooth val="0"/>
        </c:ser>
        <c:ser>
          <c:idx val="2"/>
          <c:order val="2"/>
          <c:tx>
            <c:v>Ir5Ce@266nm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Sheet1!$C$27:$C$31</c:f>
              <c:numCache>
                <c:formatCode>General</c:formatCode>
                <c:ptCount val="5"/>
                <c:pt idx="0">
                  <c:v>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xVal>
          <c:yVal>
            <c:numRef>
              <c:f>Sheet1!$D$27:$D$31</c:f>
              <c:numCache>
                <c:formatCode>0.00E+00</c:formatCode>
                <c:ptCount val="5"/>
                <c:pt idx="0">
                  <c:v>3.5070000000000128E-6</c:v>
                </c:pt>
                <c:pt idx="1">
                  <c:v>2.2150000000000064E-5</c:v>
                </c:pt>
                <c:pt idx="2">
                  <c:v>5.5100000000000174E-5</c:v>
                </c:pt>
                <c:pt idx="3">
                  <c:v>8.610000000000025E-5</c:v>
                </c:pt>
                <c:pt idx="4">
                  <c:v>1.0190000000000013E-4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050048"/>
        <c:axId val="176620288"/>
      </c:scatterChart>
      <c:valAx>
        <c:axId val="166050048"/>
        <c:scaling>
          <c:orientation val="minMax"/>
          <c:max val="50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Energy density of cleaning laser(</a:t>
                </a:r>
                <a:r>
                  <a:rPr lang="en-US" dirty="0" err="1"/>
                  <a:t>μJ</a:t>
                </a:r>
                <a:r>
                  <a:rPr lang="en-US" dirty="0"/>
                  <a:t>/mm</a:t>
                </a:r>
                <a:r>
                  <a:rPr lang="en-US" baseline="30000" dirty="0"/>
                  <a:t>2</a:t>
                </a:r>
                <a:r>
                  <a:rPr lang="en-US" dirty="0"/>
                  <a:t>)</a:t>
                </a:r>
                <a:endParaRPr lang="ja-JP" dirty="0"/>
              </a:p>
            </c:rich>
          </c:tx>
          <c:layout/>
          <c:overlay val="0"/>
        </c:title>
        <c:numFmt formatCode="General" sourceLinked="1"/>
        <c:majorTickMark val="in"/>
        <c:minorTickMark val="in"/>
        <c:tickLblPos val="nextTo"/>
        <c:crossAx val="176620288"/>
        <c:crossesAt val="1.0000000000000038E-6"/>
        <c:crossBetween val="midCat"/>
      </c:valAx>
      <c:valAx>
        <c:axId val="176620288"/>
        <c:scaling>
          <c:logBase val="10"/>
          <c:orientation val="minMax"/>
          <c:max val="2.0000000000000061E-4"/>
          <c:min val="1.0000000000000038E-6"/>
        </c:scaling>
        <c:delete val="1"/>
        <c:axPos val="l"/>
        <c:min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QE</a:t>
                </a:r>
                <a:endParaRPr lang="ja-JP"/>
              </a:p>
            </c:rich>
          </c:tx>
          <c:layout>
            <c:manualLayout>
              <c:xMode val="edge"/>
              <c:yMode val="edge"/>
              <c:x val="1.9065757955378081E-2"/>
              <c:y val="1.3531990674722745E-2"/>
            </c:manualLayout>
          </c:layout>
          <c:overlay val="0"/>
        </c:title>
        <c:numFmt formatCode="@" sourceLinked="0"/>
        <c:majorTickMark val="in"/>
        <c:minorTickMark val="in"/>
        <c:tickLblPos val="nextTo"/>
        <c:crossAx val="166050048"/>
        <c:crosses val="autoZero"/>
        <c:crossBetween val="midCat"/>
      </c:valAx>
      <c:spPr>
        <a:ln w="6350">
          <a:solidFill>
            <a:schemeClr val="tx1">
              <a:lumMod val="50000"/>
              <a:lumOff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62990541450239457"/>
          <c:y val="0.50794579072699253"/>
          <c:w val="0.23777208169507222"/>
          <c:h val="0.25115157480314959"/>
        </c:manualLayout>
      </c:layout>
      <c:overlay val="0"/>
      <c:spPr>
        <a:solidFill>
          <a:schemeClr val="bg1"/>
        </a:solidFill>
        <a:ln w="6350">
          <a:solidFill>
            <a:schemeClr val="tx1"/>
          </a:solidFill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/>
      </a:pPr>
      <a:endParaRPr lang="ja-JP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0.11724</cdr:y>
    </cdr:from>
    <cdr:to>
      <cdr:x>0.09791</cdr:x>
      <cdr:y>0.98529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-328622" y="503495"/>
          <a:ext cx="545999" cy="37278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altLang="ja-JP" sz="1400" dirty="0"/>
            <a:t>10</a:t>
          </a:r>
          <a:r>
            <a:rPr lang="en-US" altLang="ja-JP" sz="1400" baseline="30000" dirty="0"/>
            <a:t>-4</a:t>
          </a:r>
        </a:p>
        <a:p xmlns:a="http://schemas.openxmlformats.org/drawingml/2006/main">
          <a:endParaRPr lang="en-US" altLang="ja-JP" sz="1400" dirty="0"/>
        </a:p>
        <a:p xmlns:a="http://schemas.openxmlformats.org/drawingml/2006/main">
          <a:endParaRPr lang="en-US" altLang="ja-JP" sz="1400" dirty="0"/>
        </a:p>
        <a:p xmlns:a="http://schemas.openxmlformats.org/drawingml/2006/main">
          <a:r>
            <a:rPr lang="ja-JP" altLang="en-US" sz="1400" dirty="0" smtClean="0"/>
            <a:t>　</a:t>
          </a:r>
          <a:endParaRPr lang="en-US" altLang="ja-JP" sz="1400" dirty="0" smtClean="0"/>
        </a:p>
        <a:p xmlns:a="http://schemas.openxmlformats.org/drawingml/2006/main">
          <a:endParaRPr lang="en-US" altLang="ja-JP" sz="1400" dirty="0"/>
        </a:p>
        <a:p xmlns:a="http://schemas.openxmlformats.org/drawingml/2006/main">
          <a:endParaRPr lang="en-US" altLang="ja-JP" sz="1400" dirty="0"/>
        </a:p>
        <a:p xmlns:a="http://schemas.openxmlformats.org/drawingml/2006/main">
          <a:endParaRPr lang="en-US" altLang="ja-JP" sz="1400" dirty="0"/>
        </a:p>
        <a:p xmlns:a="http://schemas.openxmlformats.org/drawingml/2006/main">
          <a:endParaRPr lang="en-US" altLang="ja-JP" sz="1400" dirty="0"/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ja-JP" sz="1400" dirty="0">
              <a:effectLst/>
            </a:rPr>
            <a:t>10</a:t>
          </a:r>
          <a:r>
            <a:rPr lang="en-US" altLang="ja-JP" sz="1400" baseline="30000" dirty="0">
              <a:effectLst/>
            </a:rPr>
            <a:t>-5</a:t>
          </a:r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ja-JP" sz="1400" baseline="30000" dirty="0">
            <a:effectLst/>
          </a:endParaRPr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ja-JP" sz="1400" baseline="30000" dirty="0" smtClean="0">
            <a:effectLst/>
          </a:endParaRPr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ja-JP" sz="1400" baseline="30000" dirty="0"/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ja-JP" sz="1400" baseline="30000" dirty="0" smtClean="0">
            <a:effectLst/>
          </a:endParaRPr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ja-JP" sz="1400" baseline="30000" dirty="0"/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ja-JP" sz="1400" baseline="30000" dirty="0">
            <a:effectLst/>
          </a:endParaRPr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ja-JP" sz="1400" baseline="30000" dirty="0">
            <a:effectLst/>
          </a:endParaRPr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ja-JP" sz="1400" baseline="30000" dirty="0">
            <a:effectLst/>
          </a:endParaRPr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ja-JP" sz="1400" baseline="30000" dirty="0">
            <a:effectLst/>
          </a:endParaRPr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ja-JP" sz="1400" dirty="0">
              <a:effectLst/>
            </a:rPr>
            <a:t>10</a:t>
          </a:r>
          <a:r>
            <a:rPr lang="en-US" altLang="ja-JP" sz="1400" baseline="30000" dirty="0">
              <a:effectLst/>
            </a:rPr>
            <a:t>-6</a:t>
          </a:r>
          <a:endParaRPr lang="ja-JP" altLang="ja-JP" sz="1400" dirty="0">
            <a:effectLst/>
          </a:endParaRPr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ja-JP" altLang="ja-JP" sz="1400" dirty="0">
            <a:effectLst/>
          </a:endParaRPr>
        </a:p>
        <a:p xmlns:a="http://schemas.openxmlformats.org/drawingml/2006/main">
          <a:endParaRPr lang="ja-JP" altLang="en-US" sz="1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7C794-BAC7-47BA-A59E-A4F43DE8D140}" type="datetimeFigureOut">
              <a:rPr kumimoji="1" lang="ja-JP" altLang="en-US" smtClean="0"/>
              <a:t>2015/2/23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EF652-2F82-4BEB-B9A6-282A35C5E6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9619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8AE9D-8D01-4131-B6C7-066632969B9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1563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ja-JP" dirty="0" smtClean="0"/>
              <a:t>RF gun designed with</a:t>
            </a:r>
            <a:r>
              <a:rPr lang="en-US" altLang="ja-JP" baseline="0" dirty="0" smtClean="0"/>
              <a:t> quasi-traveling wave cavity.</a:t>
            </a:r>
            <a:endParaRPr lang="en-US" altLang="ja-JP" dirty="0" smtClean="0"/>
          </a:p>
          <a:p>
            <a:pPr>
              <a:spcBef>
                <a:spcPct val="0"/>
              </a:spcBef>
            </a:pPr>
            <a:r>
              <a:rPr lang="en-US" altLang="ja-JP" dirty="0" smtClean="0"/>
              <a:t>This is whole cavity design.</a:t>
            </a:r>
          </a:p>
          <a:p>
            <a:r>
              <a:rPr lang="ja-JP" altLang="ja-JP" dirty="0" smtClean="0"/>
              <a:t>This RF gun has total of seven acceleration cavities. These are divided into two standing wave structure of 3 </a:t>
            </a:r>
            <a:r>
              <a:rPr lang="en-US" altLang="ja-JP" dirty="0" smtClean="0"/>
              <a:t>and</a:t>
            </a:r>
            <a:r>
              <a:rPr lang="ja-JP" altLang="ja-JP" dirty="0" smtClean="0"/>
              <a:t> 4 side coupled cavities</a:t>
            </a:r>
            <a:r>
              <a:rPr lang="en-US" altLang="ja-JP" dirty="0" smtClean="0"/>
              <a:t> respectively.</a:t>
            </a:r>
          </a:p>
          <a:p>
            <a:pPr>
              <a:spcBef>
                <a:spcPct val="0"/>
              </a:spcBef>
            </a:pPr>
            <a:r>
              <a:rPr lang="en-US" altLang="ja-JP" dirty="0" smtClean="0"/>
              <a:t>In the cathode cell, We need strong focus field. But it may cause emittance growth. Additionally, we must avoid the E-field concentration.</a:t>
            </a:r>
          </a:p>
          <a:p>
            <a:pPr>
              <a:spcBef>
                <a:spcPct val="0"/>
              </a:spcBef>
            </a:pPr>
            <a:r>
              <a:rPr lang="en-US" altLang="ja-JP" dirty="0" smtClean="0"/>
              <a:t>Designin</a:t>
            </a:r>
            <a:r>
              <a:rPr lang="en-US" altLang="ja-JP" baseline="0" dirty="0" smtClean="0"/>
              <a:t>g is very complicated, </a:t>
            </a:r>
            <a:r>
              <a:rPr lang="en-US" altLang="ja-JP" dirty="0" smtClean="0"/>
              <a:t>I automatized this procedure by using downhill simplex method.</a:t>
            </a:r>
          </a:p>
          <a:p>
            <a:pPr>
              <a:spcBef>
                <a:spcPct val="0"/>
              </a:spcBef>
            </a:pPr>
            <a:r>
              <a:rPr lang="en-US" altLang="ja-JP" dirty="0" smtClean="0"/>
              <a:t>Finally</a:t>
            </a:r>
            <a:r>
              <a:rPr lang="en-US" altLang="ja-JP" baseline="0" dirty="0" smtClean="0"/>
              <a:t> we got a very good cavity design.</a:t>
            </a:r>
            <a:endParaRPr lang="en-US" altLang="ja-JP" dirty="0" smtClean="0"/>
          </a:p>
          <a:p>
            <a:endParaRPr lang="ja-JP" altLang="en-US" dirty="0" smtClean="0"/>
          </a:p>
          <a:p>
            <a:pPr>
              <a:spcBef>
                <a:spcPct val="0"/>
              </a:spcBef>
            </a:pPr>
            <a:r>
              <a:rPr lang="en-US" altLang="ja-JP" dirty="0" smtClean="0"/>
              <a:t>Result of beam tracking simulation, emittance is 5.5 mm-mrad at 5nC.</a:t>
            </a:r>
          </a:p>
          <a:p>
            <a:pPr>
              <a:spcBef>
                <a:spcPct val="0"/>
              </a:spcBef>
            </a:pPr>
            <a:r>
              <a:rPr lang="en-US" altLang="ja-JP" dirty="0" smtClean="0"/>
              <a:t>In addition, it can generate 10 nC beam. It is enough margin.</a:t>
            </a:r>
          </a:p>
          <a:p>
            <a:pPr>
              <a:spcBef>
                <a:spcPct val="0"/>
              </a:spcBef>
            </a:pPr>
            <a:endParaRPr lang="ja-JP" altLang="en-US" dirty="0" smtClean="0"/>
          </a:p>
        </p:txBody>
      </p:sp>
      <p:sp>
        <p:nvSpPr>
          <p:cNvPr id="29699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1E622D-39A7-44C0-8C3E-5EE26D0C7BD7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is</a:t>
            </a:r>
            <a:r>
              <a:rPr kumimoji="1" lang="en-US" altLang="ja-JP" baseline="0" dirty="0" smtClean="0"/>
              <a:t> the result of beam tracking simulation.</a:t>
            </a:r>
          </a:p>
          <a:p>
            <a:r>
              <a:rPr kumimoji="1" lang="en-US" altLang="ja-JP" baseline="0" dirty="0" smtClean="0"/>
              <a:t>Emittance is very good and beam size will be small. It will be almost parallel beam at gun exit.</a:t>
            </a:r>
          </a:p>
          <a:p>
            <a:r>
              <a:rPr kumimoji="1" lang="en-US" altLang="ja-JP" baseline="0" dirty="0" smtClean="0"/>
              <a:t>And energy spread is very small.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ECD15-74CC-48CF-B129-8D9505E964AB}" type="slidenum">
              <a:rPr lang="ja-JP" altLang="en-US" smtClean="0"/>
              <a:pPr/>
              <a:t>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31783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で実際にどの程度，ビームが改善されているかを</a:t>
            </a:r>
            <a:r>
              <a:rPr kumimoji="1" lang="en-US" altLang="ja-JP" dirty="0" smtClean="0"/>
              <a:t>DAW</a:t>
            </a:r>
            <a:r>
              <a:rPr kumimoji="1" lang="ja-JP" altLang="en-US" baseline="0" dirty="0" smtClean="0"/>
              <a:t>型や一般的な</a:t>
            </a:r>
            <a:r>
              <a:rPr kumimoji="1" lang="en-US" altLang="ja-JP" baseline="0" dirty="0" smtClean="0"/>
              <a:t>RF gun</a:t>
            </a:r>
            <a:r>
              <a:rPr kumimoji="1" lang="ja-JP" altLang="en-US" baseline="0" dirty="0" smtClean="0"/>
              <a:t>につかわれる</a:t>
            </a:r>
            <a:r>
              <a:rPr kumimoji="1" lang="en-US" altLang="ja-JP" baseline="0" dirty="0" smtClean="0"/>
              <a:t>BNL</a:t>
            </a:r>
            <a:r>
              <a:rPr kumimoji="1" lang="ja-JP" altLang="en-US" baseline="0" dirty="0" smtClean="0"/>
              <a:t>型と比較してみました．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11108-B212-4A2A-A97E-DCE3ACB13D2D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7151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ja-JP" smtClean="0"/>
              <a:t>This is whole cavity shape.</a:t>
            </a:r>
            <a:r>
              <a:rPr lang="ja-JP" altLang="en-US" smtClean="0"/>
              <a:t> </a:t>
            </a:r>
            <a:r>
              <a:rPr lang="en-US" altLang="ja-JP" smtClean="0"/>
              <a:t>It is little bit complicated shape.</a:t>
            </a:r>
          </a:p>
          <a:p>
            <a:pPr>
              <a:spcBef>
                <a:spcPct val="0"/>
              </a:spcBef>
            </a:pPr>
            <a:r>
              <a:rPr lang="en-US" altLang="ja-JP" smtClean="0"/>
              <a:t>RF fed by using 90deg hybrid in to two ports.</a:t>
            </a:r>
          </a:p>
        </p:txBody>
      </p:sp>
      <p:sp>
        <p:nvSpPr>
          <p:cNvPr id="37891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5B3245-8C81-4D7F-960A-4F8A9961E6CF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ja-JP" smtClean="0"/>
              <a:t>We finished cavity</a:t>
            </a:r>
            <a:r>
              <a:rPr lang="ja-JP" altLang="en-US" smtClean="0"/>
              <a:t>　</a:t>
            </a:r>
            <a:r>
              <a:rPr lang="en-US" altLang="ja-JP" smtClean="0"/>
              <a:t> fabrication.</a:t>
            </a:r>
          </a:p>
          <a:p>
            <a:pPr>
              <a:spcBef>
                <a:spcPct val="0"/>
              </a:spcBef>
            </a:pPr>
            <a:r>
              <a:rPr lang="en-US" altLang="ja-JP" smtClean="0"/>
              <a:t>brazing</a:t>
            </a:r>
          </a:p>
          <a:p>
            <a:pPr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39939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5A53097-A2CD-4310-B8BD-B28F85AF849A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11108-B212-4A2A-A97E-DCE3ACB13D2D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5088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D3EE4-712D-45D6-97E9-32164BE88A0A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1966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DD150-F38A-41D0-9840-88264650F4DF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38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01B0-1661-448F-8DCD-E2A03F11051B}" type="datetimeFigureOut">
              <a:rPr kumimoji="1" lang="ja-JP" altLang="en-US" smtClean="0"/>
              <a:t>2015/2/23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3556-367A-4C2F-B235-CD3E9405EC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0573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01B0-1661-448F-8DCD-E2A03F11051B}" type="datetimeFigureOut">
              <a:rPr kumimoji="1" lang="ja-JP" altLang="en-US" smtClean="0"/>
              <a:t>2015/2/23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3556-367A-4C2F-B235-CD3E9405EC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873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01B0-1661-448F-8DCD-E2A03F11051B}" type="datetimeFigureOut">
              <a:rPr kumimoji="1" lang="ja-JP" altLang="en-US" smtClean="0"/>
              <a:t>2015/2/23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3556-367A-4C2F-B235-CD3E9405EC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0271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01B0-1661-448F-8DCD-E2A03F11051B}" type="datetimeFigureOut">
              <a:rPr kumimoji="1" lang="ja-JP" altLang="en-US" smtClean="0"/>
              <a:t>2015/2/23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3556-367A-4C2F-B235-CD3E9405EC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9298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01B0-1661-448F-8DCD-E2A03F11051B}" type="datetimeFigureOut">
              <a:rPr kumimoji="1" lang="ja-JP" altLang="en-US" smtClean="0"/>
              <a:t>2015/2/23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3556-367A-4C2F-B235-CD3E9405EC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5067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01B0-1661-448F-8DCD-E2A03F11051B}" type="datetimeFigureOut">
              <a:rPr kumimoji="1" lang="ja-JP" altLang="en-US" smtClean="0"/>
              <a:t>2015/2/23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3556-367A-4C2F-B235-CD3E9405EC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9085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01B0-1661-448F-8DCD-E2A03F11051B}" type="datetimeFigureOut">
              <a:rPr kumimoji="1" lang="ja-JP" altLang="en-US" smtClean="0"/>
              <a:t>2015/2/23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3556-367A-4C2F-B235-CD3E9405EC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9719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01B0-1661-448F-8DCD-E2A03F11051B}" type="datetimeFigureOut">
              <a:rPr kumimoji="1" lang="ja-JP" altLang="en-US" smtClean="0"/>
              <a:t>2015/2/23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3556-367A-4C2F-B235-CD3E9405EC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3753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01B0-1661-448F-8DCD-E2A03F11051B}" type="datetimeFigureOut">
              <a:rPr kumimoji="1" lang="ja-JP" altLang="en-US" smtClean="0"/>
              <a:t>2015/2/23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3556-367A-4C2F-B235-CD3E9405EC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5831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01B0-1661-448F-8DCD-E2A03F11051B}" type="datetimeFigureOut">
              <a:rPr kumimoji="1" lang="ja-JP" altLang="en-US" smtClean="0"/>
              <a:t>2015/2/23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3556-367A-4C2F-B235-CD3E9405EC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7606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01B0-1661-448F-8DCD-E2A03F11051B}" type="datetimeFigureOut">
              <a:rPr kumimoji="1" lang="ja-JP" altLang="en-US" smtClean="0"/>
              <a:t>2015/2/23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3556-367A-4C2F-B235-CD3E9405EC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7947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601B0-1661-448F-8DCD-E2A03F11051B}" type="datetimeFigureOut">
              <a:rPr kumimoji="1" lang="ja-JP" altLang="en-US" smtClean="0"/>
              <a:t>2015/2/23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03556-367A-4C2F-B235-CD3E9405EC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840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emf"/><Relationship Id="rId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err="1" smtClean="0"/>
              <a:t>SuperKEKB</a:t>
            </a:r>
            <a:r>
              <a:rPr lang="en-US" altLang="ja-JP" dirty="0" smtClean="0"/>
              <a:t> Review /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/>
              <a:t>Electron gun and transport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 smtClean="0"/>
              <a:t>Mitsuhiro Yoshida</a:t>
            </a:r>
          </a:p>
          <a:p>
            <a:r>
              <a:rPr kumimoji="1" lang="en-US" altLang="ja-JP" dirty="0" smtClean="0"/>
              <a:t>2015.02.24 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99554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1520" y="11663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 smtClean="0"/>
              <a:t>RF-Gun  comparison</a:t>
            </a:r>
            <a:endParaRPr kumimoji="1" lang="ja-JP" altLang="en-US" sz="3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439" y="2060848"/>
            <a:ext cx="3816424" cy="98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470" y="3212976"/>
            <a:ext cx="3072619" cy="90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4572000" y="2269136"/>
            <a:ext cx="4214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CC"/>
                </a:solidFill>
              </a:rPr>
              <a:t>DAW-type RF gun</a:t>
            </a:r>
            <a:br>
              <a:rPr kumimoji="1" lang="en-US" altLang="ja-JP" sz="2000" dirty="0" smtClean="0">
                <a:solidFill>
                  <a:srgbClr val="0000CC"/>
                </a:solidFill>
              </a:rPr>
            </a:br>
            <a:r>
              <a:rPr kumimoji="1" lang="en-US" altLang="ja-JP" sz="2000" dirty="0" smtClean="0">
                <a:solidFill>
                  <a:srgbClr val="0000CC"/>
                </a:solidFill>
              </a:rPr>
              <a:t> (90 MV/m, 5 mm-mrad, 3.2 </a:t>
            </a:r>
            <a:r>
              <a:rPr kumimoji="1" lang="en-US" altLang="ja-JP" sz="2000" dirty="0" err="1" smtClean="0">
                <a:solidFill>
                  <a:srgbClr val="0000CC"/>
                </a:solidFill>
              </a:rPr>
              <a:t>MeV</a:t>
            </a:r>
            <a:r>
              <a:rPr kumimoji="1" lang="en-US" altLang="ja-JP" sz="2000" dirty="0" smtClean="0">
                <a:solidFill>
                  <a:srgbClr val="0000CC"/>
                </a:solidFill>
              </a:rPr>
              <a:t>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72000" y="3357562"/>
            <a:ext cx="428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CC00"/>
                </a:solidFill>
              </a:rPr>
              <a:t>BNL-type RF gun</a:t>
            </a:r>
            <a:br>
              <a:rPr kumimoji="1" lang="en-US" altLang="ja-JP" sz="2000" dirty="0" smtClean="0">
                <a:solidFill>
                  <a:srgbClr val="00CC00"/>
                </a:solidFill>
              </a:rPr>
            </a:br>
            <a:r>
              <a:rPr kumimoji="1" lang="en-US" altLang="ja-JP" sz="2000" dirty="0" smtClean="0">
                <a:solidFill>
                  <a:srgbClr val="00CC00"/>
                </a:solidFill>
              </a:rPr>
              <a:t> (120 MV/m, 11.0 mm-mrad, 5.5 MeV)</a:t>
            </a:r>
            <a:endParaRPr kumimoji="1" lang="ja-JP" altLang="en-US" sz="2000" dirty="0">
              <a:solidFill>
                <a:srgbClr val="00CC00"/>
              </a:solidFill>
            </a:endParaRPr>
          </a:p>
        </p:txBody>
      </p:sp>
      <p:pic>
        <p:nvPicPr>
          <p:cNvPr id="5123" name="Picture 3" descr="C:\home\slide\S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470" y="1016371"/>
            <a:ext cx="3960440" cy="81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4607340" y="1078040"/>
            <a:ext cx="4429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Quasi traveling wave side couple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RF gun </a:t>
            </a:r>
            <a:br>
              <a:rPr kumimoji="1" lang="en-US" altLang="ja-JP" sz="2000" dirty="0" smtClean="0">
                <a:solidFill>
                  <a:srgbClr val="FF0000"/>
                </a:solidFill>
              </a:rPr>
            </a:br>
            <a:r>
              <a:rPr kumimoji="1" lang="en-US" altLang="ja-JP" sz="2000" dirty="0" smtClean="0">
                <a:solidFill>
                  <a:srgbClr val="FF0000"/>
                </a:solidFill>
              </a:rPr>
              <a:t>(100 MV/m, 6mm-mrad, 13.5 MeV)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pic>
        <p:nvPicPr>
          <p:cNvPr id="9" name="Picture 3" descr="C:\home\newRFgun\BNL_DAW\siz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1" b="17584"/>
          <a:stretch/>
        </p:blipFill>
        <p:spPr bwMode="auto">
          <a:xfrm>
            <a:off x="71406" y="4077072"/>
            <a:ext cx="6012160" cy="26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1203138" y="4567919"/>
            <a:ext cx="2160240" cy="400110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00CC00"/>
                </a:solidFill>
              </a:rPr>
              <a:t>BNL (3.8 mm)</a:t>
            </a:r>
            <a:endParaRPr kumimoji="1" lang="ja-JP" altLang="en-US" sz="2000" dirty="0">
              <a:solidFill>
                <a:srgbClr val="00CC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083458" y="5733256"/>
            <a:ext cx="1696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QTW (0.2 mm)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239758" y="5157192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CC"/>
                </a:solidFill>
              </a:rPr>
              <a:t>DAW (1.7 mm)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19578" y="5871756"/>
            <a:ext cx="1694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Beam Size</a:t>
            </a:r>
            <a:endParaRPr kumimoji="1" lang="ja-JP" altLang="en-US" sz="2800" b="1" dirty="0"/>
          </a:p>
        </p:txBody>
      </p:sp>
      <p:sp>
        <p:nvSpPr>
          <p:cNvPr id="15" name="左矢印 14"/>
          <p:cNvSpPr/>
          <p:nvPr/>
        </p:nvSpPr>
        <p:spPr>
          <a:xfrm>
            <a:off x="5882550" y="5954771"/>
            <a:ext cx="571504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172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2"/>
          <p:cNvPicPr>
            <a:picLocks noChangeAspect="1" noChangeArrowheads="1"/>
          </p:cNvPicPr>
          <p:nvPr/>
        </p:nvPicPr>
        <p:blipFill>
          <a:blip r:embed="rId3"/>
          <a:srcRect l="25146" t="19759" r="25204" b="9946"/>
          <a:stretch>
            <a:fillRect/>
          </a:stretch>
        </p:blipFill>
        <p:spPr bwMode="auto">
          <a:xfrm>
            <a:off x="4127401" y="569929"/>
            <a:ext cx="2855912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33"/>
          <p:cNvPicPr>
            <a:picLocks noChangeAspect="1" noChangeArrowheads="1"/>
          </p:cNvPicPr>
          <p:nvPr/>
        </p:nvPicPr>
        <p:blipFill>
          <a:blip r:embed="rId4"/>
          <a:srcRect l="33569" t="23387" r="18375" b="7919"/>
          <a:stretch>
            <a:fillRect/>
          </a:stretch>
        </p:blipFill>
        <p:spPr bwMode="auto">
          <a:xfrm>
            <a:off x="251520" y="2751782"/>
            <a:ext cx="3665537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直線矢印コネクタ 6"/>
          <p:cNvCxnSpPr/>
          <p:nvPr/>
        </p:nvCxnSpPr>
        <p:spPr>
          <a:xfrm flipV="1">
            <a:off x="2010470" y="5537845"/>
            <a:ext cx="257175" cy="419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H="1" flipV="1">
            <a:off x="1145282" y="5523557"/>
            <a:ext cx="288925" cy="4333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9" name="テキスト ボックス 9"/>
          <p:cNvSpPr txBox="1">
            <a:spLocks noChangeArrowheads="1"/>
          </p:cNvSpPr>
          <p:nvPr/>
        </p:nvSpPr>
        <p:spPr bwMode="auto">
          <a:xfrm>
            <a:off x="826195" y="5956945"/>
            <a:ext cx="1873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coupling cavities</a:t>
            </a:r>
            <a:endParaRPr lang="ja-JP" altLang="en-US">
              <a:latin typeface="Calibri" pitchFamily="34" charset="0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H="1" flipV="1">
            <a:off x="2410520" y="4875857"/>
            <a:ext cx="720725" cy="126206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 flipV="1">
            <a:off x="2019995" y="4875857"/>
            <a:ext cx="895350" cy="13223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2" name="テキスト ボックス 15"/>
          <p:cNvSpPr txBox="1">
            <a:spLocks noChangeArrowheads="1"/>
          </p:cNvSpPr>
          <p:nvPr/>
        </p:nvSpPr>
        <p:spPr bwMode="auto">
          <a:xfrm>
            <a:off x="2915345" y="6052195"/>
            <a:ext cx="13684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accelerating cavity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36873" name="テキスト ボックス 16"/>
          <p:cNvSpPr txBox="1">
            <a:spLocks noChangeArrowheads="1"/>
          </p:cNvSpPr>
          <p:nvPr/>
        </p:nvSpPr>
        <p:spPr bwMode="auto">
          <a:xfrm>
            <a:off x="4602085" y="3224364"/>
            <a:ext cx="942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>
                <a:latin typeface="Calibri" pitchFamily="34" charset="0"/>
              </a:rPr>
              <a:t>cathode</a:t>
            </a:r>
            <a:endParaRPr lang="ja-JP" altLang="en-US" dirty="0">
              <a:latin typeface="Calibri" pitchFamily="34" charset="0"/>
            </a:endParaRPr>
          </a:p>
        </p:txBody>
      </p:sp>
      <p:cxnSp>
        <p:nvCxnSpPr>
          <p:cNvPr id="18" name="直線矢印コネクタ 17"/>
          <p:cNvCxnSpPr>
            <a:stCxn id="36873" idx="0"/>
          </p:cNvCxnSpPr>
          <p:nvPr/>
        </p:nvCxnSpPr>
        <p:spPr>
          <a:xfrm flipH="1" flipV="1">
            <a:off x="4716016" y="1969416"/>
            <a:ext cx="357557" cy="12549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5" name="テキスト ボックス 19"/>
          <p:cNvSpPr txBox="1">
            <a:spLocks noChangeArrowheads="1"/>
          </p:cNvSpPr>
          <p:nvPr/>
        </p:nvSpPr>
        <p:spPr bwMode="auto">
          <a:xfrm>
            <a:off x="2627784" y="34900"/>
            <a:ext cx="403383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3200" dirty="0" smtClean="0">
                <a:latin typeface="Calibri" pitchFamily="34" charset="0"/>
              </a:rPr>
              <a:t>Cavity design</a:t>
            </a:r>
            <a:endParaRPr lang="ja-JP" altLang="en-US" sz="3200" dirty="0">
              <a:latin typeface="Calibri" pitchFamily="34" charset="0"/>
            </a:endParaRPr>
          </a:p>
        </p:txBody>
      </p:sp>
      <p:cxnSp>
        <p:nvCxnSpPr>
          <p:cNvPr id="2" name="直線矢印コネクタ 17"/>
          <p:cNvCxnSpPr>
            <a:cxnSpLocks noChangeShapeType="1"/>
          </p:cNvCxnSpPr>
          <p:nvPr/>
        </p:nvCxnSpPr>
        <p:spPr bwMode="auto">
          <a:xfrm>
            <a:off x="467420" y="4364682"/>
            <a:ext cx="2951162" cy="0"/>
          </a:xfrm>
          <a:prstGeom prst="straightConnector1">
            <a:avLst/>
          </a:prstGeom>
          <a:noFill/>
          <a:ln w="57150" algn="ctr">
            <a:solidFill>
              <a:srgbClr val="00FF00"/>
            </a:solidFill>
            <a:round/>
            <a:headEnd/>
            <a:tailEnd type="arrow" w="med" len="med"/>
          </a:ln>
        </p:spPr>
      </p:cxn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610295" y="3997970"/>
            <a:ext cx="790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latin typeface="Calibri" pitchFamily="34" charset="0"/>
              </a:rPr>
              <a:t>beam</a:t>
            </a:r>
          </a:p>
        </p:txBody>
      </p:sp>
      <p:grpSp>
        <p:nvGrpSpPr>
          <p:cNvPr id="36888" name="Group 24"/>
          <p:cNvGrpSpPr>
            <a:grpSpLocks/>
          </p:cNvGrpSpPr>
          <p:nvPr/>
        </p:nvGrpSpPr>
        <p:grpSpPr bwMode="auto">
          <a:xfrm rot="630068">
            <a:off x="6935688" y="1577991"/>
            <a:ext cx="1439863" cy="1009650"/>
            <a:chOff x="3969" y="3293"/>
            <a:chExt cx="1270" cy="409"/>
          </a:xfrm>
        </p:grpSpPr>
        <p:sp>
          <p:nvSpPr>
            <p:cNvPr id="36884" name="Line 20"/>
            <p:cNvSpPr>
              <a:spLocks noChangeShapeType="1"/>
            </p:cNvSpPr>
            <p:nvPr/>
          </p:nvSpPr>
          <p:spPr bwMode="auto">
            <a:xfrm>
              <a:off x="3969" y="3293"/>
              <a:ext cx="127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885" name="Line 21"/>
            <p:cNvSpPr>
              <a:spLocks noChangeShapeType="1"/>
            </p:cNvSpPr>
            <p:nvPr/>
          </p:nvSpPr>
          <p:spPr bwMode="auto">
            <a:xfrm>
              <a:off x="4241" y="3293"/>
              <a:ext cx="681" cy="4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886" name="Line 22"/>
            <p:cNvSpPr>
              <a:spLocks noChangeShapeType="1"/>
            </p:cNvSpPr>
            <p:nvPr/>
          </p:nvSpPr>
          <p:spPr bwMode="auto">
            <a:xfrm>
              <a:off x="3969" y="3702"/>
              <a:ext cx="127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887" name="Line 23"/>
            <p:cNvSpPr>
              <a:spLocks noChangeShapeType="1"/>
            </p:cNvSpPr>
            <p:nvPr/>
          </p:nvSpPr>
          <p:spPr bwMode="auto">
            <a:xfrm flipH="1">
              <a:off x="4241" y="3293"/>
              <a:ext cx="681" cy="4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6889" name="Text Box 25"/>
          <p:cNvSpPr txBox="1">
            <a:spLocks noChangeArrowheads="1"/>
          </p:cNvSpPr>
          <p:nvPr/>
        </p:nvSpPr>
        <p:spPr bwMode="auto">
          <a:xfrm rot="593741">
            <a:off x="6935688" y="2730516"/>
            <a:ext cx="1511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latin typeface="Calibri" pitchFamily="34" charset="0"/>
              </a:rPr>
              <a:t>90 deg hybrid</a:t>
            </a:r>
          </a:p>
        </p:txBody>
      </p:sp>
      <p:sp>
        <p:nvSpPr>
          <p:cNvPr id="36890" name="AutoShape 26"/>
          <p:cNvSpPr>
            <a:spLocks noChangeArrowheads="1"/>
          </p:cNvSpPr>
          <p:nvPr/>
        </p:nvSpPr>
        <p:spPr bwMode="auto">
          <a:xfrm rot="659808">
            <a:off x="6719788" y="1289066"/>
            <a:ext cx="360363" cy="215900"/>
          </a:xfrm>
          <a:prstGeom prst="left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891" name="AutoShape 27"/>
          <p:cNvSpPr>
            <a:spLocks noChangeArrowheads="1"/>
          </p:cNvSpPr>
          <p:nvPr/>
        </p:nvSpPr>
        <p:spPr bwMode="auto">
          <a:xfrm rot="659808">
            <a:off x="6576913" y="2297129"/>
            <a:ext cx="360363" cy="215900"/>
          </a:xfrm>
          <a:prstGeom prst="left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892" name="Text Box 28"/>
          <p:cNvSpPr txBox="1">
            <a:spLocks noChangeArrowheads="1"/>
          </p:cNvSpPr>
          <p:nvPr/>
        </p:nvSpPr>
        <p:spPr bwMode="auto">
          <a:xfrm rot="442538">
            <a:off x="8267601" y="1289066"/>
            <a:ext cx="5762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FF"/>
                </a:solidFill>
              </a:rPr>
              <a:t>RF</a:t>
            </a:r>
          </a:p>
        </p:txBody>
      </p:sp>
      <p:sp>
        <p:nvSpPr>
          <p:cNvPr id="36893" name="AutoShape 29"/>
          <p:cNvSpPr>
            <a:spLocks noChangeArrowheads="1"/>
          </p:cNvSpPr>
          <p:nvPr/>
        </p:nvSpPr>
        <p:spPr bwMode="auto">
          <a:xfrm rot="659808">
            <a:off x="8304113" y="1577991"/>
            <a:ext cx="360363" cy="360363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 t="11597" b="22872"/>
          <a:stretch/>
        </p:blipFill>
        <p:spPr bwMode="auto">
          <a:xfrm>
            <a:off x="780278" y="702420"/>
            <a:ext cx="2819279" cy="182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780278" y="83438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Field calculation</a:t>
            </a:r>
            <a:endParaRPr kumimoji="1" lang="ja-JP" altLang="en-US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4538989" y="3597160"/>
            <a:ext cx="3707457" cy="2455035"/>
            <a:chOff x="3275856" y="829949"/>
            <a:chExt cx="6336704" cy="3953937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1" t="35196" r="2907" b="4923"/>
            <a:stretch/>
          </p:blipFill>
          <p:spPr bwMode="auto">
            <a:xfrm>
              <a:off x="3275856" y="829949"/>
              <a:ext cx="6336704" cy="395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下矢印 28"/>
            <p:cNvSpPr/>
            <p:nvPr/>
          </p:nvSpPr>
          <p:spPr>
            <a:xfrm rot="6288554">
              <a:off x="8298064" y="2056530"/>
              <a:ext cx="504056" cy="64807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  <p:sp>
          <p:nvSpPr>
            <p:cNvPr id="30" name="下矢印 29"/>
            <p:cNvSpPr/>
            <p:nvPr/>
          </p:nvSpPr>
          <p:spPr>
            <a:xfrm rot="17232202">
              <a:off x="8140284" y="2819471"/>
              <a:ext cx="504056" cy="64807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  <p:sp>
          <p:nvSpPr>
            <p:cNvPr id="31" name="U ターン矢印 30"/>
            <p:cNvSpPr/>
            <p:nvPr/>
          </p:nvSpPr>
          <p:spPr>
            <a:xfrm rot="17189223" flipH="1">
              <a:off x="5481791" y="1377375"/>
              <a:ext cx="466944" cy="504056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U ターン矢印 31"/>
            <p:cNvSpPr/>
            <p:nvPr/>
          </p:nvSpPr>
          <p:spPr>
            <a:xfrm rot="17147496" flipH="1">
              <a:off x="5364662" y="2244217"/>
              <a:ext cx="466944" cy="504056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5109893" y="6137920"/>
            <a:ext cx="25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No reflection to klystron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58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 descr="\\nas724.kek.jp\PUBLIC_SYNC\Inventor\NATSUI\20120912pac\AssemblyBody.png"/>
          <p:cNvPicPr>
            <a:picLocks noChangeAspect="1" noChangeArrowheads="1"/>
          </p:cNvPicPr>
          <p:nvPr/>
        </p:nvPicPr>
        <p:blipFill>
          <a:blip r:embed="rId3"/>
          <a:srcRect l="25110" t="7027" r="16977" b="6470"/>
          <a:stretch>
            <a:fillRect/>
          </a:stretch>
        </p:blipFill>
        <p:spPr bwMode="auto">
          <a:xfrm>
            <a:off x="1365250" y="730250"/>
            <a:ext cx="3152775" cy="293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4" descr="\\nas724.kek.jp\PUBLIC_SYNC\Inventor\NATSUI\20120912pac\AssemblyBody1.png"/>
          <p:cNvPicPr>
            <a:picLocks noChangeAspect="1" noChangeArrowheads="1"/>
          </p:cNvPicPr>
          <p:nvPr/>
        </p:nvPicPr>
        <p:blipFill>
          <a:blip r:embed="rId4"/>
          <a:srcRect l="15656" r="19775"/>
          <a:stretch>
            <a:fillRect/>
          </a:stretch>
        </p:blipFill>
        <p:spPr bwMode="auto">
          <a:xfrm>
            <a:off x="5003800" y="749300"/>
            <a:ext cx="2957513" cy="285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テキスト ボックス 1"/>
          <p:cNvSpPr txBox="1">
            <a:spLocks noChangeArrowheads="1"/>
          </p:cNvSpPr>
          <p:nvPr/>
        </p:nvSpPr>
        <p:spPr bwMode="auto">
          <a:xfrm>
            <a:off x="107950" y="146050"/>
            <a:ext cx="8820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3200">
                <a:latin typeface="Calibri" pitchFamily="34" charset="0"/>
              </a:rPr>
              <a:t>Mechanical design and manufacturing </a:t>
            </a:r>
            <a:endParaRPr lang="ja-JP" altLang="en-US" sz="3200">
              <a:latin typeface="Calibri" pitchFamily="34" charset="0"/>
            </a:endParaRPr>
          </a:p>
        </p:txBody>
      </p:sp>
      <p:pic>
        <p:nvPicPr>
          <p:cNvPr id="38916" name="Picture 2" descr="D:\home\InstantUpload\20130228_170256.jpg"/>
          <p:cNvPicPr>
            <a:picLocks noChangeAspect="1" noChangeArrowheads="1"/>
          </p:cNvPicPr>
          <p:nvPr/>
        </p:nvPicPr>
        <p:blipFill>
          <a:blip r:embed="rId5"/>
          <a:srcRect l="23480" r="8379"/>
          <a:stretch>
            <a:fillRect/>
          </a:stretch>
        </p:blipFill>
        <p:spPr bwMode="auto">
          <a:xfrm>
            <a:off x="1116013" y="3727450"/>
            <a:ext cx="1779587" cy="1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3" descr="D:\home\InstantUpload\20130228_171640.jpg"/>
          <p:cNvPicPr>
            <a:picLocks noChangeAspect="1" noChangeArrowheads="1"/>
          </p:cNvPicPr>
          <p:nvPr/>
        </p:nvPicPr>
        <p:blipFill>
          <a:blip r:embed="rId6"/>
          <a:srcRect l="21043" t="8606" r="15433"/>
          <a:stretch>
            <a:fillRect/>
          </a:stretch>
        </p:blipFill>
        <p:spPr bwMode="auto">
          <a:xfrm>
            <a:off x="1116013" y="5357813"/>
            <a:ext cx="1779587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4" descr="D:\home\InstantUpload\20130424_145610.jpg"/>
          <p:cNvPicPr>
            <a:picLocks noChangeAspect="1" noChangeArrowheads="1"/>
          </p:cNvPicPr>
          <p:nvPr/>
        </p:nvPicPr>
        <p:blipFill>
          <a:blip r:embed="rId7"/>
          <a:srcRect l="27615" t="3828" r="28815" b="14893"/>
          <a:stretch>
            <a:fillRect/>
          </a:stretch>
        </p:blipFill>
        <p:spPr bwMode="auto">
          <a:xfrm>
            <a:off x="3332163" y="3952875"/>
            <a:ext cx="2370137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5" descr="D:\home\GoogleDrive\Google ドライブ\写真\20130904_165718.jpg"/>
          <p:cNvPicPr>
            <a:picLocks noChangeAspect="1" noChangeArrowheads="1"/>
          </p:cNvPicPr>
          <p:nvPr/>
        </p:nvPicPr>
        <p:blipFill>
          <a:blip r:embed="rId8"/>
          <a:srcRect l="24176" r="25015" b="13882"/>
          <a:stretch>
            <a:fillRect/>
          </a:stretch>
        </p:blipFill>
        <p:spPr bwMode="auto">
          <a:xfrm>
            <a:off x="6011863" y="3952875"/>
            <a:ext cx="2608262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54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478496" y="98946"/>
            <a:ext cx="5029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A-1  RF gun</a:t>
            </a:r>
            <a:endParaRPr kumimoji="1" lang="ja-JP" altLang="en-US" sz="32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61223" y="836712"/>
            <a:ext cx="4673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-  Quasi-travelling wave side couple RF-Gun</a:t>
            </a:r>
          </a:p>
          <a:p>
            <a:pPr>
              <a:buFontTx/>
              <a:buChar char="-"/>
            </a:pPr>
            <a:r>
              <a:rPr lang="en-US" altLang="ja-JP" sz="2000" dirty="0" smtClean="0"/>
              <a:t>  </a:t>
            </a:r>
            <a:r>
              <a:rPr lang="en-US" altLang="ja-JP" sz="2000" dirty="0" err="1" smtClean="0"/>
              <a:t>Yb</a:t>
            </a:r>
            <a:r>
              <a:rPr lang="en-US" altLang="ja-JP" sz="2000" dirty="0" smtClean="0"/>
              <a:t> based laser system</a:t>
            </a:r>
            <a:endParaRPr kumimoji="1" lang="ja-JP" alt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6912" y="98946"/>
            <a:ext cx="3296393" cy="247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8964488" cy="260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左中かっこ 2"/>
          <p:cNvSpPr/>
          <p:nvPr/>
        </p:nvSpPr>
        <p:spPr>
          <a:xfrm rot="5400000">
            <a:off x="7200292" y="1741388"/>
            <a:ext cx="576064" cy="295232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940152" y="2546484"/>
            <a:ext cx="3104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Existing DC-Gun &amp; pre-</a:t>
            </a:r>
            <a:r>
              <a:rPr lang="en-US" altLang="ja-JP" dirty="0" err="1" smtClean="0"/>
              <a:t>buncher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5292080" y="3130981"/>
            <a:ext cx="432048" cy="9460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4023996" y="2761649"/>
            <a:ext cx="1722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Installed RF-Gun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78496" y="6021288"/>
            <a:ext cx="3130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Chicane for bunch compression</a:t>
            </a:r>
          </a:p>
          <a:p>
            <a:r>
              <a:rPr kumimoji="1" lang="en-US" altLang="ja-JP" dirty="0" smtClean="0"/>
              <a:t>30ps  =&gt;  10ps</a:t>
            </a:r>
            <a:endParaRPr kumimoji="1" lang="ja-JP" altLang="en-US" dirty="0"/>
          </a:p>
        </p:txBody>
      </p:sp>
      <p:cxnSp>
        <p:nvCxnSpPr>
          <p:cNvPr id="30" name="直線矢印コネクタ 29"/>
          <p:cNvCxnSpPr>
            <a:stCxn id="29" idx="0"/>
          </p:cNvCxnSpPr>
          <p:nvPr/>
        </p:nvCxnSpPr>
        <p:spPr>
          <a:xfrm flipH="1" flipV="1">
            <a:off x="1926249" y="5229200"/>
            <a:ext cx="117483" cy="7920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" descr="D:\home\GoogleDrive\Google ドライブ\写真\20130917_1006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17"/>
          <a:stretch/>
        </p:blipFill>
        <p:spPr bwMode="auto">
          <a:xfrm>
            <a:off x="84321" y="2052025"/>
            <a:ext cx="3801338" cy="155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27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D:\home\GoogleDrive\Google ドライブ\写真\20130918_1923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63" y="836712"/>
            <a:ext cx="8840787" cy="497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テキスト ボックス 1"/>
          <p:cNvSpPr txBox="1">
            <a:spLocks noChangeArrowheads="1"/>
          </p:cNvSpPr>
          <p:nvPr/>
        </p:nvSpPr>
        <p:spPr bwMode="auto">
          <a:xfrm>
            <a:off x="2051050" y="172748"/>
            <a:ext cx="46085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3600" dirty="0">
                <a:latin typeface="Calibri" pitchFamily="34" charset="0"/>
              </a:rPr>
              <a:t>Installed RF gun</a:t>
            </a:r>
            <a:endParaRPr lang="ja-JP" altLang="en-US" sz="3600" dirty="0">
              <a:latin typeface="Calibri" pitchFamily="34" charset="0"/>
            </a:endParaRPr>
          </a:p>
        </p:txBody>
      </p:sp>
      <p:sp>
        <p:nvSpPr>
          <p:cNvPr id="40964" name="AutoShape 4"/>
          <p:cNvSpPr>
            <a:spLocks noChangeArrowheads="1"/>
          </p:cNvSpPr>
          <p:nvPr/>
        </p:nvSpPr>
        <p:spPr bwMode="auto">
          <a:xfrm rot="-1374133">
            <a:off x="1258888" y="1700312"/>
            <a:ext cx="841375" cy="431800"/>
          </a:xfrm>
          <a:prstGeom prst="leftArrow">
            <a:avLst>
              <a:gd name="adj1" fmla="val 50000"/>
              <a:gd name="adj2" fmla="val 4871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65" name="AutoShape 5"/>
          <p:cNvSpPr>
            <a:spLocks noChangeArrowheads="1"/>
          </p:cNvSpPr>
          <p:nvPr/>
        </p:nvSpPr>
        <p:spPr bwMode="auto">
          <a:xfrm rot="11618706">
            <a:off x="539750" y="2563912"/>
            <a:ext cx="841375" cy="431800"/>
          </a:xfrm>
          <a:prstGeom prst="leftArrow">
            <a:avLst>
              <a:gd name="adj1" fmla="val 50000"/>
              <a:gd name="adj2" fmla="val 4871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66" name="AutoShape 6"/>
          <p:cNvSpPr>
            <a:spLocks noChangeArrowheads="1"/>
          </p:cNvSpPr>
          <p:nvPr/>
        </p:nvSpPr>
        <p:spPr bwMode="auto">
          <a:xfrm rot="11711992" flipH="1">
            <a:off x="2765425" y="3825975"/>
            <a:ext cx="1087438" cy="503237"/>
          </a:xfrm>
          <a:custGeom>
            <a:avLst/>
            <a:gdLst>
              <a:gd name="G0" fmla="+- 18129 0 0"/>
              <a:gd name="G1" fmla="+- 3365 0 0"/>
              <a:gd name="G2" fmla="+- 12158 0 3365"/>
              <a:gd name="G3" fmla="+- G2 0 3365"/>
              <a:gd name="G4" fmla="*/ G3 32768 32059"/>
              <a:gd name="G5" fmla="*/ G4 1 2"/>
              <a:gd name="G6" fmla="+- 21600 0 18129"/>
              <a:gd name="G7" fmla="*/ G6 3365 6079"/>
              <a:gd name="G8" fmla="+- G7 18129 0"/>
              <a:gd name="T0" fmla="*/ 18129 w 21600"/>
              <a:gd name="T1" fmla="*/ 0 h 21600"/>
              <a:gd name="T2" fmla="*/ 18129 w 21600"/>
              <a:gd name="T3" fmla="*/ 12158 h 21600"/>
              <a:gd name="T4" fmla="*/ 2774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8129" y="0"/>
                </a:lnTo>
                <a:lnTo>
                  <a:pt x="18129" y="3365"/>
                </a:lnTo>
                <a:lnTo>
                  <a:pt x="12427" y="3365"/>
                </a:lnTo>
                <a:cubicBezTo>
                  <a:pt x="5564" y="3365"/>
                  <a:pt x="0" y="7302"/>
                  <a:pt x="0" y="12158"/>
                </a:cubicBezTo>
                <a:lnTo>
                  <a:pt x="0" y="21600"/>
                </a:lnTo>
                <a:lnTo>
                  <a:pt x="5548" y="21600"/>
                </a:lnTo>
                <a:lnTo>
                  <a:pt x="5548" y="12158"/>
                </a:lnTo>
                <a:cubicBezTo>
                  <a:pt x="5548" y="10300"/>
                  <a:pt x="8628" y="8793"/>
                  <a:pt x="12427" y="8793"/>
                </a:cubicBezTo>
                <a:lnTo>
                  <a:pt x="18129" y="8793"/>
                </a:lnTo>
                <a:lnTo>
                  <a:pt x="18129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67" name="AutoShape 7"/>
          <p:cNvSpPr>
            <a:spLocks noChangeArrowheads="1"/>
          </p:cNvSpPr>
          <p:nvPr/>
        </p:nvSpPr>
        <p:spPr bwMode="auto">
          <a:xfrm rot="11618706">
            <a:off x="2913063" y="3303687"/>
            <a:ext cx="1008062" cy="287338"/>
          </a:xfrm>
          <a:prstGeom prst="leftArrow">
            <a:avLst>
              <a:gd name="adj1" fmla="val 50000"/>
              <a:gd name="adj2" fmla="val 877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 rot="-1235233">
            <a:off x="1336675" y="1339950"/>
            <a:ext cx="714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0000FF"/>
                </a:solidFill>
              </a:rPr>
              <a:t>RF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5867400" y="1268512"/>
            <a:ext cx="143986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400">
                <a:latin typeface="Calibri" pitchFamily="34" charset="0"/>
              </a:rPr>
              <a:t>Cathode</a:t>
            </a:r>
          </a:p>
        </p:txBody>
      </p:sp>
      <p:sp>
        <p:nvSpPr>
          <p:cNvPr id="40972" name="Line 12"/>
          <p:cNvSpPr>
            <a:spLocks noChangeShapeType="1"/>
          </p:cNvSpPr>
          <p:nvPr/>
        </p:nvSpPr>
        <p:spPr bwMode="auto">
          <a:xfrm>
            <a:off x="6659563" y="1700312"/>
            <a:ext cx="0" cy="10810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0973" name="Line 13"/>
          <p:cNvSpPr>
            <a:spLocks noChangeShapeType="1"/>
          </p:cNvSpPr>
          <p:nvPr/>
        </p:nvSpPr>
        <p:spPr bwMode="auto">
          <a:xfrm flipH="1">
            <a:off x="4932363" y="4364137"/>
            <a:ext cx="863600" cy="1296988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0974" name="Text Box 14"/>
          <p:cNvSpPr txBox="1">
            <a:spLocks noChangeArrowheads="1"/>
          </p:cNvSpPr>
          <p:nvPr/>
        </p:nvSpPr>
        <p:spPr bwMode="auto">
          <a:xfrm rot="-3324486">
            <a:off x="4693444" y="4442719"/>
            <a:ext cx="10795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>
                <a:solidFill>
                  <a:srgbClr val="00FF00"/>
                </a:solidFill>
                <a:latin typeface="Calibri" pitchFamily="34" charset="0"/>
              </a:rPr>
              <a:t>beam</a:t>
            </a:r>
          </a:p>
        </p:txBody>
      </p:sp>
      <p:sp>
        <p:nvSpPr>
          <p:cNvPr id="40975" name="Line 15"/>
          <p:cNvSpPr>
            <a:spLocks noChangeShapeType="1"/>
          </p:cNvSpPr>
          <p:nvPr/>
        </p:nvSpPr>
        <p:spPr bwMode="auto">
          <a:xfrm flipH="1" flipV="1">
            <a:off x="7380288" y="4221262"/>
            <a:ext cx="576262" cy="5762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7164388" y="4797525"/>
            <a:ext cx="1439862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400">
                <a:latin typeface="Calibri" pitchFamily="34" charset="0"/>
              </a:rPr>
              <a:t>Laser port</a:t>
            </a:r>
          </a:p>
        </p:txBody>
      </p:sp>
      <p:sp>
        <p:nvSpPr>
          <p:cNvPr id="40977" name="Text Box 17"/>
          <p:cNvSpPr txBox="1">
            <a:spLocks noChangeArrowheads="1"/>
          </p:cNvSpPr>
          <p:nvPr/>
        </p:nvSpPr>
        <p:spPr bwMode="auto">
          <a:xfrm rot="814226">
            <a:off x="2052638" y="2276575"/>
            <a:ext cx="2087562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400">
                <a:latin typeface="Calibri" pitchFamily="34" charset="0"/>
              </a:rPr>
              <a:t>90 deg Hybrid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00691" y="5949280"/>
            <a:ext cx="81510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- 10 MeV @ 20 MW is designed value</a:t>
            </a:r>
          </a:p>
          <a:p>
            <a:r>
              <a:rPr lang="en-US" altLang="ja-JP" sz="2000" dirty="0" smtClean="0"/>
              <a:t>-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6 MeV @ 12 MW is maximum power  =&gt;  Phase slip ,  Large energy spread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9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err="1" smtClean="0"/>
              <a:t>IrCe</a:t>
            </a:r>
            <a:r>
              <a:rPr lang="en-US" altLang="ja-JP" dirty="0" smtClean="0"/>
              <a:t> cathode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00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49" y="1069614"/>
            <a:ext cx="5675277" cy="451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979505" y="1285400"/>
            <a:ext cx="6021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/>
              <a:t>Justin Jimenez, A Systematic Cathode Study , </a:t>
            </a:r>
            <a:r>
              <a:rPr lang="en-US" altLang="ja-JP" sz="1400" dirty="0" err="1"/>
              <a:t>Ph.D</a:t>
            </a:r>
            <a:r>
              <a:rPr lang="en-US" altLang="ja-JP" sz="1400" dirty="0"/>
              <a:t> Thesis, </a:t>
            </a:r>
            <a:r>
              <a:rPr lang="en-US" altLang="ja-JP" sz="1400" dirty="0" err="1"/>
              <a:t>Monterery</a:t>
            </a:r>
            <a:r>
              <a:rPr lang="en-US" altLang="ja-JP" sz="1400" dirty="0"/>
              <a:t>, California</a:t>
            </a:r>
          </a:p>
        </p:txBody>
      </p:sp>
      <p:sp>
        <p:nvSpPr>
          <p:cNvPr id="58378" name="Oval 10"/>
          <p:cNvSpPr>
            <a:spLocks noChangeArrowheads="1"/>
          </p:cNvSpPr>
          <p:nvPr/>
        </p:nvSpPr>
        <p:spPr bwMode="auto">
          <a:xfrm>
            <a:off x="3622711" y="2661770"/>
            <a:ext cx="914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5572140"/>
            <a:ext cx="5322020" cy="96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500694" y="5857892"/>
            <a:ext cx="292895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400" dirty="0" err="1"/>
              <a:t>Physica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Scripta</a:t>
            </a:r>
            <a:r>
              <a:rPr lang="en-US" altLang="ja-JP" sz="1400" dirty="0"/>
              <a:t>. Vol. T71, 39-45, 1997.</a:t>
            </a:r>
          </a:p>
          <a:p>
            <a:r>
              <a:rPr lang="en-US" altLang="ja-JP" sz="1400" b="1" dirty="0">
                <a:latin typeface="Arial" pitchFamily="34" charset="0"/>
              </a:rPr>
              <a:t>Cathodes for Electron Guns</a:t>
            </a:r>
          </a:p>
          <a:p>
            <a:r>
              <a:rPr lang="en-US" altLang="ja-JP" sz="1400" b="1" dirty="0"/>
              <a:t>G. </a:t>
            </a:r>
            <a:r>
              <a:rPr lang="en-US" altLang="ja-JP" sz="1400" dirty="0"/>
              <a:t>I. </a:t>
            </a:r>
            <a:r>
              <a:rPr lang="en-US" altLang="ja-JP" sz="1400" dirty="0" err="1"/>
              <a:t>Kuznetsov</a:t>
            </a:r>
            <a:endParaRPr lang="en-US" altLang="ja-JP" sz="1400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5572132" y="1385902"/>
            <a:ext cx="3429024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Workfunction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(2.8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</a:t>
            </a:r>
            <a:b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enough QE (10</a:t>
            </a:r>
            <a:r>
              <a:rPr kumimoji="1" lang="en-US" altLang="ja-JP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-4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b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room temperature.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Inactive in air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Recover by heating</a:t>
            </a:r>
            <a:r>
              <a:rPr kumimoji="1" lang="en-US" altLang="ja-JP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or </a:t>
            </a:r>
            <a:br>
              <a:rPr kumimoji="1" lang="en-US" altLang="ja-JP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1" lang="en-US" altLang="ja-JP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laser cleaning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2765455" y="1733076"/>
            <a:ext cx="2786082" cy="2357454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下矢印 19"/>
          <p:cNvSpPr/>
          <p:nvPr/>
        </p:nvSpPr>
        <p:spPr>
          <a:xfrm>
            <a:off x="6786578" y="3733340"/>
            <a:ext cx="714380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929322" y="4071942"/>
            <a:ext cx="27816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Best choice</a:t>
            </a:r>
          </a:p>
          <a:p>
            <a:r>
              <a:rPr lang="en-US" altLang="ja-JP" sz="2400" b="1" dirty="0" smtClean="0">
                <a:solidFill>
                  <a:srgbClr val="FF0000"/>
                </a:solidFill>
              </a:rPr>
              <a:t>for </a:t>
            </a:r>
            <a:r>
              <a:rPr lang="en-US" altLang="ja-JP" sz="2400" b="1" dirty="0" err="1" smtClean="0">
                <a:solidFill>
                  <a:srgbClr val="FF0000"/>
                </a:solidFill>
              </a:rPr>
              <a:t>SuperKEKB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   5 </a:t>
            </a:r>
            <a:r>
              <a:rPr lang="en-US" altLang="ja-JP" sz="2400" b="1" dirty="0" err="1" smtClean="0">
                <a:solidFill>
                  <a:srgbClr val="FF0000"/>
                </a:solidFill>
              </a:rPr>
              <a:t>nC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/>
            </a:r>
            <a:br>
              <a:rPr lang="en-US" altLang="ja-JP" sz="2400" b="1" dirty="0" smtClean="0">
                <a:solidFill>
                  <a:srgbClr val="FF0000"/>
                </a:solidFill>
              </a:rPr>
            </a:br>
            <a:r>
              <a:rPr lang="en-US" altLang="ja-JP" sz="2400" b="1" dirty="0" smtClean="0">
                <a:solidFill>
                  <a:srgbClr val="FF0000"/>
                </a:solidFill>
              </a:rPr>
              <a:t>long time operation</a:t>
            </a:r>
          </a:p>
        </p:txBody>
      </p:sp>
      <p:cxnSp>
        <p:nvCxnSpPr>
          <p:cNvPr id="23" name="直線コネクタ 22"/>
          <p:cNvCxnSpPr/>
          <p:nvPr/>
        </p:nvCxnSpPr>
        <p:spPr>
          <a:xfrm>
            <a:off x="642910" y="6000768"/>
            <a:ext cx="428628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右矢印 13"/>
          <p:cNvSpPr/>
          <p:nvPr/>
        </p:nvSpPr>
        <p:spPr>
          <a:xfrm rot="18934177">
            <a:off x="4365372" y="2403549"/>
            <a:ext cx="428628" cy="3571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2249" y="152400"/>
            <a:ext cx="8878907" cy="828328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Cathode : Advantage of metal composite cathode</a:t>
            </a:r>
            <a:br>
              <a:rPr lang="en-US" altLang="ja-JP" sz="3200" dirty="0" smtClean="0"/>
            </a:br>
            <a:r>
              <a:rPr lang="en-US" altLang="ja-JP" sz="3200" dirty="0"/>
              <a:t>(</a:t>
            </a:r>
            <a:r>
              <a:rPr lang="en-US" altLang="ja-JP" sz="3200" dirty="0" smtClean="0"/>
              <a:t>LaB</a:t>
            </a:r>
            <a:r>
              <a:rPr lang="en-US" altLang="ja-JP" sz="3200" baseline="-25000" dirty="0" smtClean="0"/>
              <a:t>6</a:t>
            </a:r>
            <a:r>
              <a:rPr lang="en-US" altLang="ja-JP" sz="3200" dirty="0" smtClean="0"/>
              <a:t> or Ir</a:t>
            </a:r>
            <a:r>
              <a:rPr lang="en-US" altLang="ja-JP" sz="3200" baseline="-25000" dirty="0" smtClean="0"/>
              <a:t>5</a:t>
            </a:r>
            <a:r>
              <a:rPr lang="en-US" altLang="ja-JP" sz="3200" dirty="0" smtClean="0"/>
              <a:t>Ce )</a:t>
            </a:r>
            <a:endParaRPr lang="en-US" altLang="ja-JP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296213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テキスト ボックス 3"/>
          <p:cNvSpPr txBox="1">
            <a:spLocks noChangeArrowheads="1"/>
          </p:cNvSpPr>
          <p:nvPr/>
        </p:nvSpPr>
        <p:spPr bwMode="auto">
          <a:xfrm>
            <a:off x="684213" y="723900"/>
            <a:ext cx="5842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>
                <a:latin typeface="Calibri" pitchFamily="34" charset="0"/>
              </a:rPr>
              <a:t>10</a:t>
            </a:r>
            <a:r>
              <a:rPr lang="en-US" altLang="ja-JP" sz="1600" baseline="30000">
                <a:latin typeface="Calibri" pitchFamily="34" charset="0"/>
              </a:rPr>
              <a:t>-4</a:t>
            </a:r>
          </a:p>
          <a:p>
            <a:endParaRPr lang="en-US" altLang="ja-JP" sz="1600">
              <a:latin typeface="Calibri" pitchFamily="34" charset="0"/>
            </a:endParaRPr>
          </a:p>
          <a:p>
            <a:endParaRPr lang="en-US" altLang="ja-JP" sz="1600">
              <a:latin typeface="Calibri" pitchFamily="34" charset="0"/>
            </a:endParaRPr>
          </a:p>
          <a:p>
            <a:endParaRPr lang="en-US" altLang="ja-JP" sz="1600">
              <a:latin typeface="Calibri" pitchFamily="34" charset="0"/>
            </a:endParaRPr>
          </a:p>
          <a:p>
            <a:endParaRPr lang="en-US" altLang="ja-JP" sz="1600">
              <a:latin typeface="Calibri" pitchFamily="34" charset="0"/>
            </a:endParaRPr>
          </a:p>
          <a:p>
            <a:endParaRPr lang="en-US" altLang="ja-JP" sz="1600">
              <a:latin typeface="Calibri" pitchFamily="34" charset="0"/>
            </a:endParaRPr>
          </a:p>
          <a:p>
            <a:endParaRPr lang="en-US" altLang="ja-JP" sz="1600">
              <a:latin typeface="Calibri" pitchFamily="34" charset="0"/>
            </a:endParaRPr>
          </a:p>
          <a:p>
            <a:endParaRPr lang="en-US" altLang="ja-JP" sz="1600">
              <a:latin typeface="Calibri" pitchFamily="34" charset="0"/>
            </a:endParaRPr>
          </a:p>
          <a:p>
            <a:endParaRPr lang="en-US" altLang="ja-JP" sz="1600">
              <a:latin typeface="Calibri" pitchFamily="34" charset="0"/>
            </a:endParaRPr>
          </a:p>
          <a:p>
            <a:endParaRPr lang="en-US" altLang="ja-JP" sz="1600">
              <a:latin typeface="Calibri" pitchFamily="34" charset="0"/>
            </a:endParaRPr>
          </a:p>
          <a:p>
            <a:endParaRPr lang="en-US" altLang="ja-JP" sz="1600">
              <a:latin typeface="Calibri" pitchFamily="34" charset="0"/>
            </a:endParaRPr>
          </a:p>
          <a:p>
            <a:endParaRPr lang="en-US" altLang="ja-JP" sz="1600">
              <a:latin typeface="Calibri" pitchFamily="34" charset="0"/>
            </a:endParaRPr>
          </a:p>
          <a:p>
            <a:endParaRPr lang="en-US" altLang="ja-JP" sz="1600">
              <a:latin typeface="Calibri" pitchFamily="34" charset="0"/>
            </a:endParaRPr>
          </a:p>
          <a:p>
            <a:endParaRPr lang="en-US" altLang="ja-JP" sz="1600">
              <a:latin typeface="Calibri" pitchFamily="34" charset="0"/>
            </a:endParaRPr>
          </a:p>
          <a:p>
            <a:r>
              <a:rPr lang="en-US" altLang="ja-JP" sz="1600">
                <a:latin typeface="Calibri" pitchFamily="34" charset="0"/>
              </a:rPr>
              <a:t>10</a:t>
            </a:r>
            <a:r>
              <a:rPr lang="en-US" altLang="ja-JP" sz="1600" baseline="30000">
                <a:latin typeface="Calibri" pitchFamily="34" charset="0"/>
              </a:rPr>
              <a:t>-5</a:t>
            </a:r>
          </a:p>
        </p:txBody>
      </p:sp>
      <p:graphicFrame>
        <p:nvGraphicFramePr>
          <p:cNvPr id="2" name="グラフ 1"/>
          <p:cNvGraphicFramePr>
            <a:graphicFrameLocks/>
          </p:cNvGraphicFramePr>
          <p:nvPr/>
        </p:nvGraphicFramePr>
        <p:xfrm>
          <a:off x="285720" y="785794"/>
          <a:ext cx="813690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700" name="テキスト ボックス 2"/>
          <p:cNvSpPr txBox="1">
            <a:spLocks noChangeArrowheads="1"/>
          </p:cNvSpPr>
          <p:nvPr/>
        </p:nvSpPr>
        <p:spPr bwMode="auto">
          <a:xfrm>
            <a:off x="1357290" y="44450"/>
            <a:ext cx="65008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3200" dirty="0" smtClean="0">
                <a:latin typeface="Calibri" pitchFamily="34" charset="0"/>
              </a:rPr>
              <a:t>Lifetime</a:t>
            </a:r>
            <a:r>
              <a:rPr lang="ja-JP" altLang="en-US" sz="3200" dirty="0" smtClean="0">
                <a:latin typeface="Calibri" pitchFamily="34" charset="0"/>
              </a:rPr>
              <a:t> </a:t>
            </a:r>
            <a:r>
              <a:rPr lang="en-US" altLang="ja-JP" sz="3200" dirty="0" smtClean="0">
                <a:latin typeface="Calibri" pitchFamily="34" charset="0"/>
              </a:rPr>
              <a:t>measurement</a:t>
            </a:r>
            <a:r>
              <a:rPr lang="ja-JP" altLang="en-US" sz="3200" dirty="0" smtClean="0">
                <a:latin typeface="Calibri" pitchFamily="34" charset="0"/>
              </a:rPr>
              <a:t>（</a:t>
            </a:r>
            <a:r>
              <a:rPr lang="en-US" altLang="ja-JP" sz="3200" dirty="0">
                <a:latin typeface="Calibri" pitchFamily="34" charset="0"/>
              </a:rPr>
              <a:t>LaB</a:t>
            </a:r>
            <a:r>
              <a:rPr lang="en-US" altLang="ja-JP" sz="3200" baseline="-25000" dirty="0">
                <a:latin typeface="Calibri" pitchFamily="34" charset="0"/>
              </a:rPr>
              <a:t>6</a:t>
            </a:r>
            <a:r>
              <a:rPr lang="en-US" altLang="ja-JP" sz="3200" dirty="0">
                <a:latin typeface="Calibri" pitchFamily="34" charset="0"/>
              </a:rPr>
              <a:t> </a:t>
            </a:r>
            <a:r>
              <a:rPr lang="en-US" altLang="ja-JP" sz="3200" dirty="0" smtClean="0">
                <a:latin typeface="Calibri" pitchFamily="34" charset="0"/>
              </a:rPr>
              <a:t>/ </a:t>
            </a:r>
            <a:r>
              <a:rPr lang="en-US" altLang="ja-JP" sz="3200" dirty="0">
                <a:latin typeface="Calibri" pitchFamily="34" charset="0"/>
              </a:rPr>
              <a:t>Ir</a:t>
            </a:r>
            <a:r>
              <a:rPr lang="en-US" altLang="ja-JP" sz="3200" baseline="-25000" dirty="0">
                <a:latin typeface="Calibri" pitchFamily="34" charset="0"/>
              </a:rPr>
              <a:t>5</a:t>
            </a:r>
            <a:r>
              <a:rPr lang="en-US" altLang="ja-JP" sz="3200" dirty="0">
                <a:latin typeface="Calibri" pitchFamily="34" charset="0"/>
              </a:rPr>
              <a:t>Ce</a:t>
            </a:r>
            <a:r>
              <a:rPr lang="ja-JP" altLang="en-US" sz="3200" dirty="0">
                <a:latin typeface="Calibri" pitchFamily="34" charset="0"/>
              </a:rPr>
              <a:t>）</a:t>
            </a:r>
          </a:p>
        </p:txBody>
      </p:sp>
      <p:grpSp>
        <p:nvGrpSpPr>
          <p:cNvPr id="29709" name="グループ化 14"/>
          <p:cNvGrpSpPr>
            <a:grpSpLocks/>
          </p:cNvGrpSpPr>
          <p:nvPr/>
        </p:nvGrpSpPr>
        <p:grpSpPr bwMode="auto">
          <a:xfrm>
            <a:off x="2182824" y="5159394"/>
            <a:ext cx="4032250" cy="984250"/>
            <a:chOff x="683568" y="4749047"/>
            <a:chExt cx="4032448" cy="984209"/>
          </a:xfrm>
        </p:grpSpPr>
        <p:sp>
          <p:nvSpPr>
            <p:cNvPr id="29710" name="テキスト ボックス 4"/>
            <p:cNvSpPr txBox="1">
              <a:spLocks noChangeArrowheads="1"/>
            </p:cNvSpPr>
            <p:nvPr/>
          </p:nvSpPr>
          <p:spPr bwMode="auto">
            <a:xfrm>
              <a:off x="828038" y="5085585"/>
              <a:ext cx="3887978" cy="64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 dirty="0" smtClean="0">
                  <a:latin typeface="Calibri" pitchFamily="34" charset="0"/>
                </a:rPr>
                <a:t>Continuous pulse laser </a:t>
              </a:r>
              <a:r>
                <a:rPr lang="en-US" altLang="ja-JP" sz="1800" b="1" dirty="0" smtClean="0">
                  <a:latin typeface="Calibri" pitchFamily="34" charset="0"/>
                </a:rPr>
                <a:t>200μJ@266nm</a:t>
              </a:r>
              <a:r>
                <a:rPr lang="en-US" altLang="ja-JP" sz="1800" dirty="0" smtClean="0">
                  <a:latin typeface="Calibri" pitchFamily="34" charset="0"/>
                </a:rPr>
                <a:t>)</a:t>
              </a:r>
              <a:endParaRPr lang="ja-JP" altLang="en-US" sz="1800" dirty="0">
                <a:latin typeface="Calibri" pitchFamily="34" charset="0"/>
              </a:endParaRPr>
            </a:p>
            <a:p>
              <a:r>
                <a:rPr lang="en-US" altLang="ja-JP" b="1" dirty="0" err="1" smtClean="0">
                  <a:latin typeface="Calibri" pitchFamily="34" charset="0"/>
                </a:rPr>
                <a:t>Irradation</a:t>
              </a:r>
              <a:r>
                <a:rPr lang="en-US" altLang="ja-JP" b="1" dirty="0" smtClean="0">
                  <a:latin typeface="Calibri" pitchFamily="34" charset="0"/>
                </a:rPr>
                <a:t>  =&gt; </a:t>
              </a:r>
              <a:r>
                <a:rPr lang="en-US" altLang="ja-JP" sz="1800" b="1" dirty="0" smtClean="0">
                  <a:latin typeface="Calibri" pitchFamily="34" charset="0"/>
                </a:rPr>
                <a:t>2.5 </a:t>
              </a:r>
              <a:r>
                <a:rPr lang="en-US" altLang="ja-JP" sz="1800" b="1" dirty="0" err="1" smtClean="0">
                  <a:latin typeface="Calibri" pitchFamily="34" charset="0"/>
                </a:rPr>
                <a:t>nC</a:t>
              </a:r>
              <a:r>
                <a:rPr lang="en-US" altLang="ja-JP" sz="1800" b="1" dirty="0" smtClean="0">
                  <a:latin typeface="Calibri" pitchFamily="34" charset="0"/>
                </a:rPr>
                <a:t> emission</a:t>
              </a:r>
              <a:endParaRPr lang="ja-JP" altLang="en-US" sz="1800" dirty="0">
                <a:latin typeface="Calibri" pitchFamily="34" charset="0"/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83568" y="4933189"/>
              <a:ext cx="4032448" cy="800067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2052060" y="4749047"/>
              <a:ext cx="1224022" cy="369872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Condition</a:t>
              </a:r>
              <a:endParaRPr lang="ja-JP" alt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515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グラフ 35"/>
          <p:cNvGraphicFramePr>
            <a:graphicFrameLocks/>
          </p:cNvGraphicFramePr>
          <p:nvPr/>
        </p:nvGraphicFramePr>
        <p:xfrm>
          <a:off x="307565" y="1122326"/>
          <a:ext cx="5576542" cy="456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651" name="タイトル 1"/>
          <p:cNvSpPr txBox="1">
            <a:spLocks/>
          </p:cNvSpPr>
          <p:nvPr/>
        </p:nvSpPr>
        <p:spPr bwMode="auto">
          <a:xfrm>
            <a:off x="142844" y="642918"/>
            <a:ext cx="597693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ja-JP" sz="2000" b="1" u="sng" dirty="0" smtClean="0">
                <a:latin typeface="Calibri" pitchFamily="34" charset="0"/>
              </a:rPr>
              <a:t>Quantum efficiency improvement</a:t>
            </a:r>
            <a:br>
              <a:rPr lang="en-US" altLang="ja-JP" sz="2000" b="1" u="sng" dirty="0" smtClean="0">
                <a:latin typeface="Calibri" pitchFamily="34" charset="0"/>
              </a:rPr>
            </a:br>
            <a:r>
              <a:rPr lang="en-US" altLang="ja-JP" sz="2000" b="1" u="sng" dirty="0" smtClean="0">
                <a:latin typeface="Calibri" pitchFamily="34" charset="0"/>
              </a:rPr>
              <a:t>by Laser cleaning</a:t>
            </a:r>
            <a:endParaRPr lang="ja-JP" altLang="en-US" sz="2000" b="1" u="sng" dirty="0">
              <a:latin typeface="Calibri" pitchFamily="34" charset="0"/>
            </a:endParaRPr>
          </a:p>
        </p:txBody>
      </p:sp>
      <p:sp>
        <p:nvSpPr>
          <p:cNvPr id="27652" name="テキスト ボックス 15"/>
          <p:cNvSpPr txBox="1">
            <a:spLocks noChangeArrowheads="1"/>
          </p:cNvSpPr>
          <p:nvPr/>
        </p:nvSpPr>
        <p:spPr bwMode="auto">
          <a:xfrm>
            <a:off x="6084888" y="5499100"/>
            <a:ext cx="2879725" cy="122872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1800" b="1">
                <a:latin typeface="Calibri" pitchFamily="34" charset="0"/>
              </a:rPr>
              <a:t>[SUPER-KEKB e Linac]</a:t>
            </a:r>
          </a:p>
          <a:p>
            <a:r>
              <a:rPr lang="en-US" altLang="ja-JP" sz="1800" b="1">
                <a:latin typeface="Calibri" pitchFamily="34" charset="0"/>
              </a:rPr>
              <a:t>Laser Power ; </a:t>
            </a:r>
            <a:r>
              <a:rPr lang="en-US" altLang="ja-JP" sz="1800" b="1">
                <a:solidFill>
                  <a:srgbClr val="FF0000"/>
                </a:solidFill>
                <a:latin typeface="Calibri" pitchFamily="34" charset="0"/>
              </a:rPr>
              <a:t>233μJ/pulse  </a:t>
            </a:r>
          </a:p>
          <a:p>
            <a:r>
              <a:rPr lang="en-US" altLang="ja-JP" sz="1800" b="1">
                <a:latin typeface="Calibri" pitchFamily="34" charset="0"/>
              </a:rPr>
              <a:t>                         </a:t>
            </a:r>
            <a:r>
              <a:rPr lang="ja-JP" altLang="en-US" sz="1800" b="1">
                <a:latin typeface="Calibri" pitchFamily="34" charset="0"/>
              </a:rPr>
              <a:t>（</a:t>
            </a:r>
            <a:r>
              <a:rPr lang="en-US" altLang="ja-JP" sz="1800" b="1">
                <a:latin typeface="Calibri" pitchFamily="34" charset="0"/>
              </a:rPr>
              <a:t>λ=266nm</a:t>
            </a:r>
            <a:r>
              <a:rPr lang="ja-JP" altLang="en-US" sz="1800" b="1">
                <a:latin typeface="Calibri" pitchFamily="34" charset="0"/>
              </a:rPr>
              <a:t>）</a:t>
            </a:r>
            <a:endParaRPr lang="ja-JP" altLang="en-US" sz="1800" b="1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altLang="ja-JP" sz="1800" b="1">
                <a:latin typeface="Calibri" pitchFamily="34" charset="0"/>
              </a:rPr>
              <a:t>Target value ;  </a:t>
            </a:r>
            <a:r>
              <a:rPr lang="en-US" altLang="ja-JP" sz="1800" b="1">
                <a:solidFill>
                  <a:srgbClr val="FF0000"/>
                </a:solidFill>
                <a:latin typeface="Calibri" pitchFamily="34" charset="0"/>
              </a:rPr>
              <a:t>5nC</a:t>
            </a:r>
          </a:p>
        </p:txBody>
      </p:sp>
      <p:grpSp>
        <p:nvGrpSpPr>
          <p:cNvPr id="27660" name="グループ化 9"/>
          <p:cNvGrpSpPr>
            <a:grpSpLocks/>
          </p:cNvGrpSpPr>
          <p:nvPr/>
        </p:nvGrpSpPr>
        <p:grpSpPr bwMode="auto">
          <a:xfrm>
            <a:off x="6161115" y="142852"/>
            <a:ext cx="2339975" cy="1256966"/>
            <a:chOff x="6804248" y="498488"/>
            <a:chExt cx="2339752" cy="1255724"/>
          </a:xfrm>
        </p:grpSpPr>
        <p:sp>
          <p:nvSpPr>
            <p:cNvPr id="27661" name="テキスト ボックス 7"/>
            <p:cNvSpPr txBox="1">
              <a:spLocks noChangeArrowheads="1"/>
            </p:cNvSpPr>
            <p:nvPr/>
          </p:nvSpPr>
          <p:spPr bwMode="auto">
            <a:xfrm>
              <a:off x="6804248" y="839129"/>
              <a:ext cx="2339752" cy="915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800" dirty="0">
                  <a:latin typeface="Calibri" pitchFamily="34" charset="0"/>
                </a:rPr>
                <a:t>HV = 16kV</a:t>
              </a:r>
            </a:p>
            <a:p>
              <a:r>
                <a:rPr lang="en-US" altLang="ja-JP" sz="1800" dirty="0">
                  <a:latin typeface="Calibri" pitchFamily="34" charset="0"/>
                </a:rPr>
                <a:t>Vacuum ; 5.8×10</a:t>
              </a:r>
              <a:r>
                <a:rPr lang="en-US" altLang="ja-JP" sz="1800" baseline="30000" dirty="0">
                  <a:latin typeface="Calibri" pitchFamily="34" charset="0"/>
                </a:rPr>
                <a:t>-6</a:t>
              </a:r>
              <a:r>
                <a:rPr lang="en-US" altLang="ja-JP" sz="1800" dirty="0">
                  <a:latin typeface="Calibri" pitchFamily="34" charset="0"/>
                </a:rPr>
                <a:t> Pa</a:t>
              </a:r>
            </a:p>
            <a:p>
              <a:r>
                <a:rPr lang="en-US" altLang="ja-JP" sz="1800" dirty="0">
                  <a:latin typeface="Calibri" pitchFamily="34" charset="0"/>
                </a:rPr>
                <a:t>Cleaning time ; 10 min</a:t>
              </a:r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6804248" y="693224"/>
              <a:ext cx="2268321" cy="102292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7309025" y="498488"/>
              <a:ext cx="1223845" cy="366351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</a:rPr>
                <a:t> </a:t>
              </a:r>
              <a:r>
                <a:rPr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Condition</a:t>
              </a:r>
              <a:endParaRPr lang="ja-JP" altLang="en-US" sz="1800" dirty="0">
                <a:latin typeface="+mn-lt"/>
                <a:ea typeface="+mn-ea"/>
              </a:endParaRPr>
            </a:p>
          </p:txBody>
        </p:sp>
      </p:grpSp>
      <p:sp>
        <p:nvSpPr>
          <p:cNvPr id="12" name="右矢印 11"/>
          <p:cNvSpPr/>
          <p:nvPr/>
        </p:nvSpPr>
        <p:spPr bwMode="auto">
          <a:xfrm>
            <a:off x="5148263" y="6062663"/>
            <a:ext cx="936625" cy="349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971550" y="1841500"/>
            <a:ext cx="0" cy="2505075"/>
          </a:xfrm>
          <a:prstGeom prst="straightConnector1">
            <a:avLst/>
          </a:prstGeom>
          <a:ln w="508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1087438" y="3543300"/>
            <a:ext cx="1008062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×</a:t>
            </a:r>
            <a:r>
              <a:rPr lang="ja-JP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２０</a:t>
            </a:r>
          </a:p>
        </p:txBody>
      </p:sp>
      <p:sp>
        <p:nvSpPr>
          <p:cNvPr id="15" name="右矢印 14"/>
          <p:cNvSpPr/>
          <p:nvPr/>
        </p:nvSpPr>
        <p:spPr bwMode="auto">
          <a:xfrm>
            <a:off x="2170113" y="5956300"/>
            <a:ext cx="576262" cy="352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/>
          </a:p>
        </p:txBody>
      </p:sp>
      <p:grpSp>
        <p:nvGrpSpPr>
          <p:cNvPr id="27676" name="グループ化 4096"/>
          <p:cNvGrpSpPr>
            <a:grpSpLocks/>
          </p:cNvGrpSpPr>
          <p:nvPr/>
        </p:nvGrpSpPr>
        <p:grpSpPr bwMode="auto">
          <a:xfrm>
            <a:off x="2756885" y="5691265"/>
            <a:ext cx="2391378" cy="636930"/>
            <a:chOff x="6299176" y="5067970"/>
            <a:chExt cx="2391404" cy="636128"/>
          </a:xfrm>
        </p:grpSpPr>
        <p:sp>
          <p:nvSpPr>
            <p:cNvPr id="31" name="正方形/長方形 30"/>
            <p:cNvSpPr/>
            <p:nvPr/>
          </p:nvSpPr>
          <p:spPr>
            <a:xfrm>
              <a:off x="6299779" y="5274008"/>
              <a:ext cx="2268562" cy="42332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/>
            </a:p>
          </p:txBody>
        </p:sp>
        <p:grpSp>
          <p:nvGrpSpPr>
            <p:cNvPr id="27678" name="グループ化 4095"/>
            <p:cNvGrpSpPr>
              <a:grpSpLocks/>
            </p:cNvGrpSpPr>
            <p:nvPr/>
          </p:nvGrpSpPr>
          <p:grpSpPr bwMode="auto">
            <a:xfrm>
              <a:off x="6336471" y="5067970"/>
              <a:ext cx="2354109" cy="636128"/>
              <a:chOff x="6336471" y="5067970"/>
              <a:chExt cx="2354109" cy="636128"/>
            </a:xfrm>
          </p:grpSpPr>
          <p:sp>
            <p:nvSpPr>
              <p:cNvPr id="28" name="テキスト ボックス 27"/>
              <p:cNvSpPr txBox="1"/>
              <p:nvPr/>
            </p:nvSpPr>
            <p:spPr>
              <a:xfrm>
                <a:off x="6336291" y="5337428"/>
                <a:ext cx="2354289" cy="36625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800" dirty="0">
                    <a:latin typeface="+mn-lt"/>
                    <a:ea typeface="+mn-ea"/>
                  </a:rPr>
                  <a:t>Max </a:t>
                </a:r>
                <a:r>
                  <a:rPr lang="en-US" altLang="ja-JP" sz="1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</a:rPr>
                  <a:t>QE = </a:t>
                </a:r>
                <a:r>
                  <a:rPr lang="en-US" altLang="ja-JP" sz="1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</a:rPr>
                  <a:t>1.00×10</a:t>
                </a:r>
                <a:r>
                  <a:rPr lang="en-US" altLang="ja-JP" sz="1800" b="1" baseline="30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</a:rPr>
                  <a:t>-4</a:t>
                </a:r>
              </a:p>
            </p:txBody>
          </p:sp>
          <p:sp>
            <p:nvSpPr>
              <p:cNvPr id="27680" name="テキスト ボックス 28"/>
              <p:cNvSpPr txBox="1">
                <a:spLocks noChangeArrowheads="1"/>
              </p:cNvSpPr>
              <p:nvPr/>
            </p:nvSpPr>
            <p:spPr bwMode="auto">
              <a:xfrm>
                <a:off x="6733320" y="5067970"/>
                <a:ext cx="1511201" cy="3664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800">
                    <a:latin typeface="Calibri" pitchFamily="34" charset="0"/>
                  </a:rPr>
                  <a:t>Laser cleaning</a:t>
                </a:r>
              </a:p>
            </p:txBody>
          </p:sp>
        </p:grpSp>
      </p:grpSp>
      <p:sp>
        <p:nvSpPr>
          <p:cNvPr id="18" name="テキスト ボックス 17"/>
          <p:cNvSpPr txBox="1"/>
          <p:nvPr/>
        </p:nvSpPr>
        <p:spPr bwMode="auto">
          <a:xfrm>
            <a:off x="2168525" y="5588000"/>
            <a:ext cx="74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altLang="ja-JP" sz="1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×20</a:t>
            </a:r>
          </a:p>
        </p:txBody>
      </p:sp>
      <p:sp>
        <p:nvSpPr>
          <p:cNvPr id="27682" name="テキスト ボックス 21"/>
          <p:cNvSpPr txBox="1">
            <a:spLocks noChangeArrowheads="1"/>
          </p:cNvSpPr>
          <p:nvPr/>
        </p:nvSpPr>
        <p:spPr bwMode="auto">
          <a:xfrm>
            <a:off x="1357290" y="2901886"/>
            <a:ext cx="2714644" cy="646331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800" dirty="0" smtClean="0">
                <a:latin typeface="Calibri" pitchFamily="34" charset="0"/>
              </a:rPr>
              <a:t>Lower energy density </a:t>
            </a:r>
            <a:br>
              <a:rPr lang="en-US" altLang="ja-JP" sz="1800" dirty="0" smtClean="0">
                <a:latin typeface="Calibri" pitchFamily="34" charset="0"/>
              </a:rPr>
            </a:br>
            <a:r>
              <a:rPr lang="en-US" altLang="ja-JP" sz="1800" dirty="0" smtClean="0">
                <a:latin typeface="Calibri" pitchFamily="34" charset="0"/>
              </a:rPr>
              <a:t>is enough to activate  Ir</a:t>
            </a:r>
            <a:r>
              <a:rPr lang="en-US" altLang="ja-JP" sz="1800" baseline="-25000" dirty="0" smtClean="0">
                <a:latin typeface="Calibri" pitchFamily="34" charset="0"/>
              </a:rPr>
              <a:t>5</a:t>
            </a:r>
            <a:r>
              <a:rPr lang="en-US" altLang="ja-JP" sz="1800" dirty="0" smtClean="0">
                <a:latin typeface="Calibri" pitchFamily="34" charset="0"/>
              </a:rPr>
              <a:t>Ce</a:t>
            </a:r>
            <a:endParaRPr lang="ja-JP" altLang="en-US" sz="1800" dirty="0">
              <a:latin typeface="Calibri" pitchFamily="34" charset="0"/>
            </a:endParaRPr>
          </a:p>
        </p:txBody>
      </p:sp>
      <p:sp>
        <p:nvSpPr>
          <p:cNvPr id="27683" name="Rectangle 35"/>
          <p:cNvSpPr>
            <a:spLocks noGrp="1" noChangeArrowheads="1"/>
          </p:cNvSpPr>
          <p:nvPr>
            <p:ph type="title" idx="4294967295"/>
          </p:nvPr>
        </p:nvSpPr>
        <p:spPr>
          <a:xfrm>
            <a:off x="1571604" y="214290"/>
            <a:ext cx="5672150" cy="381000"/>
          </a:xfrm>
        </p:spPr>
        <p:txBody>
          <a:bodyPr>
            <a:normAutofit fontScale="90000"/>
          </a:bodyPr>
          <a:lstStyle/>
          <a:p>
            <a:r>
              <a:rPr lang="en-US" altLang="ja-JP" sz="3200" dirty="0" smtClean="0"/>
              <a:t>Ir</a:t>
            </a:r>
            <a:r>
              <a:rPr lang="en-US" altLang="ja-JP" sz="3200" baseline="-25000" dirty="0" smtClean="0"/>
              <a:t>5</a:t>
            </a:r>
            <a:r>
              <a:rPr lang="en-US" altLang="ja-JP" sz="3200" dirty="0" smtClean="0"/>
              <a:t>Ce Cathode</a:t>
            </a:r>
            <a:endParaRPr lang="ja-JP" altLang="en-US" sz="3200" dirty="0"/>
          </a:p>
        </p:txBody>
      </p:sp>
      <p:grpSp>
        <p:nvGrpSpPr>
          <p:cNvPr id="34" name="グループ化 4096"/>
          <p:cNvGrpSpPr>
            <a:grpSpLocks/>
          </p:cNvGrpSpPr>
          <p:nvPr/>
        </p:nvGrpSpPr>
        <p:grpSpPr bwMode="auto">
          <a:xfrm>
            <a:off x="143447" y="5715019"/>
            <a:ext cx="1999661" cy="636511"/>
            <a:chOff x="6299779" y="5067969"/>
            <a:chExt cx="2390801" cy="635709"/>
          </a:xfrm>
        </p:grpSpPr>
        <p:sp>
          <p:nvSpPr>
            <p:cNvPr id="35" name="正方形/長方形 34"/>
            <p:cNvSpPr/>
            <p:nvPr/>
          </p:nvSpPr>
          <p:spPr>
            <a:xfrm>
              <a:off x="6299779" y="5274008"/>
              <a:ext cx="2268562" cy="42332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/>
            </a:p>
          </p:txBody>
        </p:sp>
        <p:grpSp>
          <p:nvGrpSpPr>
            <p:cNvPr id="37" name="グループ化 4095"/>
            <p:cNvGrpSpPr>
              <a:grpSpLocks/>
            </p:cNvGrpSpPr>
            <p:nvPr/>
          </p:nvGrpSpPr>
          <p:grpSpPr bwMode="auto">
            <a:xfrm>
              <a:off x="6336291" y="5067969"/>
              <a:ext cx="2354289" cy="635709"/>
              <a:chOff x="6336291" y="5067969"/>
              <a:chExt cx="2354289" cy="635709"/>
            </a:xfrm>
          </p:grpSpPr>
          <p:sp>
            <p:nvSpPr>
              <p:cNvPr id="39" name="テキスト ボックス 38"/>
              <p:cNvSpPr txBox="1"/>
              <p:nvPr/>
            </p:nvSpPr>
            <p:spPr>
              <a:xfrm>
                <a:off x="6336291" y="5337428"/>
                <a:ext cx="2354289" cy="36625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</a:rPr>
                  <a:t>QE </a:t>
                </a:r>
                <a:r>
                  <a:rPr lang="en-US" altLang="ja-JP" sz="1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</a:rPr>
                  <a:t>= </a:t>
                </a:r>
                <a:r>
                  <a:rPr lang="en-US" altLang="ja-JP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</a:t>
                </a:r>
                <a:r>
                  <a:rPr lang="en-US" altLang="ja-JP" sz="1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</a:rPr>
                  <a:t>.00×10</a:t>
                </a:r>
                <a:r>
                  <a:rPr lang="en-US" altLang="ja-JP" sz="1800" b="1" baseline="30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</a:rPr>
                  <a:t>-6</a:t>
                </a:r>
                <a:endParaRPr lang="en-US" altLang="ja-JP" sz="18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</a:endParaRPr>
              </a:p>
            </p:txBody>
          </p:sp>
          <p:sp>
            <p:nvSpPr>
              <p:cNvPr id="40" name="テキスト ボックス 28"/>
              <p:cNvSpPr txBox="1">
                <a:spLocks noChangeArrowheads="1"/>
              </p:cNvSpPr>
              <p:nvPr/>
            </p:nvSpPr>
            <p:spPr bwMode="auto">
              <a:xfrm>
                <a:off x="6447915" y="5067969"/>
                <a:ext cx="1986431" cy="36886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sz="1800" dirty="0" smtClean="0">
                    <a:latin typeface="Calibri" pitchFamily="34" charset="0"/>
                  </a:rPr>
                  <a:t>Non activation</a:t>
                </a:r>
                <a:endParaRPr lang="en-US" altLang="ja-JP" sz="1800" dirty="0">
                  <a:latin typeface="Calibri" pitchFamily="34" charset="0"/>
                </a:endParaRPr>
              </a:p>
            </p:txBody>
          </p:sp>
        </p:grpSp>
      </p:grpSp>
      <p:grpSp>
        <p:nvGrpSpPr>
          <p:cNvPr id="41" name="グループ化 30"/>
          <p:cNvGrpSpPr>
            <a:grpSpLocks/>
          </p:cNvGrpSpPr>
          <p:nvPr/>
        </p:nvGrpSpPr>
        <p:grpSpPr bwMode="auto">
          <a:xfrm>
            <a:off x="5786478" y="1428736"/>
            <a:ext cx="3286116" cy="2071702"/>
            <a:chOff x="35496" y="550416"/>
            <a:chExt cx="5041900" cy="3022600"/>
          </a:xfrm>
        </p:grpSpPr>
        <p:grpSp>
          <p:nvGrpSpPr>
            <p:cNvPr id="42" name="グループ化 5"/>
            <p:cNvGrpSpPr/>
            <p:nvPr/>
          </p:nvGrpSpPr>
          <p:grpSpPr>
            <a:xfrm>
              <a:off x="35496" y="550416"/>
              <a:ext cx="5041900" cy="3022600"/>
              <a:chOff x="35496" y="692696"/>
              <a:chExt cx="5041900" cy="3022600"/>
            </a:xfrm>
            <a:solidFill>
              <a:schemeClr val="bg1"/>
            </a:solidFill>
          </p:grpSpPr>
          <p:pic>
            <p:nvPicPr>
              <p:cNvPr id="49" name="Picture 4" descr="32611"/>
              <p:cNvPicPr>
                <a:picLocks noChangeArrowheads="1"/>
              </p:cNvPicPr>
              <p:nvPr/>
            </p:nvPicPr>
            <p:blipFill>
              <a:blip r:embed="rId3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35496" y="692696"/>
                <a:ext cx="5041900" cy="3022600"/>
              </a:xfrm>
              <a:prstGeom prst="rect">
                <a:avLst/>
              </a:prstGeom>
              <a:grpFill/>
              <a:ln>
                <a:noFill/>
              </a:ln>
              <a:extLst/>
            </p:spPr>
          </p:pic>
          <p:sp>
            <p:nvSpPr>
              <p:cNvPr id="50" name="テキスト ボックス 4"/>
              <p:cNvSpPr txBox="1"/>
              <p:nvPr/>
            </p:nvSpPr>
            <p:spPr>
              <a:xfrm>
                <a:off x="3762154" y="897692"/>
                <a:ext cx="1025869" cy="53885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</a:rPr>
                  <a:t>LaB</a:t>
                </a:r>
                <a:r>
                  <a:rPr lang="en-US" altLang="ja-JP" sz="1800" b="1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</a:rPr>
                  <a:t>6</a:t>
                </a:r>
                <a:endParaRPr lang="ja-JP" altLang="en-US" sz="1800" b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</a:endParaRPr>
              </a:p>
            </p:txBody>
          </p:sp>
        </p:grpSp>
        <p:grpSp>
          <p:nvGrpSpPr>
            <p:cNvPr id="43" name="グループ化 11"/>
            <p:cNvGrpSpPr>
              <a:grpSpLocks/>
            </p:cNvGrpSpPr>
            <p:nvPr/>
          </p:nvGrpSpPr>
          <p:grpSpPr bwMode="auto">
            <a:xfrm>
              <a:off x="1043559" y="701407"/>
              <a:ext cx="2592337" cy="538853"/>
              <a:chOff x="1043559" y="629399"/>
              <a:chExt cx="2592337" cy="538853"/>
            </a:xfrm>
          </p:grpSpPr>
          <p:cxnSp>
            <p:nvCxnSpPr>
              <p:cNvPr id="47" name="直線矢印コネクタ 46"/>
              <p:cNvCxnSpPr/>
              <p:nvPr/>
            </p:nvCxnSpPr>
            <p:spPr>
              <a:xfrm flipH="1">
                <a:off x="1043559" y="795908"/>
                <a:ext cx="576262" cy="328613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テキスト ボックス 10"/>
              <p:cNvSpPr txBox="1">
                <a:spLocks noChangeArrowheads="1"/>
              </p:cNvSpPr>
              <p:nvPr/>
            </p:nvSpPr>
            <p:spPr bwMode="auto">
              <a:xfrm>
                <a:off x="1619672" y="629399"/>
                <a:ext cx="2016224" cy="5388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800" b="1" dirty="0" smtClean="0">
                    <a:solidFill>
                      <a:srgbClr val="0070C0"/>
                    </a:solidFill>
                    <a:latin typeface="Calibri" pitchFamily="34" charset="0"/>
                  </a:rPr>
                  <a:t>Carbon</a:t>
                </a:r>
                <a:endParaRPr lang="ja-JP" altLang="en-US" sz="1800" b="1" dirty="0">
                  <a:solidFill>
                    <a:srgbClr val="0070C0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44" name="グループ化 12"/>
            <p:cNvGrpSpPr>
              <a:grpSpLocks/>
            </p:cNvGrpSpPr>
            <p:nvPr/>
          </p:nvGrpSpPr>
          <p:grpSpPr bwMode="auto">
            <a:xfrm>
              <a:off x="1188021" y="1574978"/>
              <a:ext cx="2617421" cy="774076"/>
              <a:chOff x="1188021" y="1574978"/>
              <a:chExt cx="2617421" cy="774076"/>
            </a:xfrm>
          </p:grpSpPr>
          <p:cxnSp>
            <p:nvCxnSpPr>
              <p:cNvPr id="45" name="直線矢印コネクタ 44"/>
              <p:cNvCxnSpPr/>
              <p:nvPr/>
            </p:nvCxnSpPr>
            <p:spPr>
              <a:xfrm flipH="1">
                <a:off x="1188021" y="1875979"/>
                <a:ext cx="647700" cy="473075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テキスト ボックス 15"/>
              <p:cNvSpPr txBox="1">
                <a:spLocks noChangeArrowheads="1"/>
              </p:cNvSpPr>
              <p:nvPr/>
            </p:nvSpPr>
            <p:spPr bwMode="auto">
              <a:xfrm>
                <a:off x="1789218" y="1574978"/>
                <a:ext cx="2016224" cy="5388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800" b="1" dirty="0" err="1" smtClean="0">
                    <a:solidFill>
                      <a:srgbClr val="0070C0"/>
                    </a:solidFill>
                    <a:latin typeface="Calibri" pitchFamily="34" charset="0"/>
                  </a:rPr>
                  <a:t>Oxigen</a:t>
                </a:r>
                <a:endParaRPr lang="ja-JP" altLang="en-US" sz="1800" b="1" dirty="0">
                  <a:solidFill>
                    <a:srgbClr val="0070C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51" name="正方形/長方形 50"/>
          <p:cNvSpPr/>
          <p:nvPr/>
        </p:nvSpPr>
        <p:spPr>
          <a:xfrm>
            <a:off x="7786710" y="1857364"/>
            <a:ext cx="1042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itchFamily="34" charset="0"/>
              </a:rPr>
              <a:t>SEM-EDX</a:t>
            </a:r>
            <a:endParaRPr lang="ja-JP" altLang="en-US" dirty="0"/>
          </a:p>
        </p:txBody>
      </p:sp>
      <p:grpSp>
        <p:nvGrpSpPr>
          <p:cNvPr id="52" name="グループ化 29"/>
          <p:cNvGrpSpPr>
            <a:grpSpLocks/>
          </p:cNvGrpSpPr>
          <p:nvPr/>
        </p:nvGrpSpPr>
        <p:grpSpPr bwMode="auto">
          <a:xfrm>
            <a:off x="5786446" y="3429000"/>
            <a:ext cx="3214710" cy="1714512"/>
            <a:chOff x="35496" y="3532087"/>
            <a:chExt cx="5112568" cy="3209281"/>
          </a:xfrm>
        </p:grpSpPr>
        <p:grpSp>
          <p:nvGrpSpPr>
            <p:cNvPr id="53" name="グループ化 21"/>
            <p:cNvGrpSpPr/>
            <p:nvPr/>
          </p:nvGrpSpPr>
          <p:grpSpPr>
            <a:xfrm>
              <a:off x="35496" y="3532087"/>
              <a:ext cx="5112568" cy="3209281"/>
              <a:chOff x="35496" y="3460078"/>
              <a:chExt cx="5112568" cy="3209281"/>
            </a:xfrm>
            <a:solidFill>
              <a:schemeClr val="bg1"/>
            </a:solidFill>
          </p:grpSpPr>
          <p:pic>
            <p:nvPicPr>
              <p:cNvPr id="57" name="Picture 5" descr="35634"/>
              <p:cNvPicPr>
                <a:picLocks noChangeArrowheads="1"/>
              </p:cNvPicPr>
              <p:nvPr/>
            </p:nvPicPr>
            <p:blipFill>
              <a:blip r:embed="rId4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35496" y="3460078"/>
                <a:ext cx="5112568" cy="3209281"/>
              </a:xfrm>
              <a:prstGeom prst="rect">
                <a:avLst/>
              </a:prstGeom>
              <a:grpFill/>
              <a:ln>
                <a:noFill/>
              </a:ln>
              <a:extLst/>
            </p:spPr>
          </p:pic>
          <p:sp>
            <p:nvSpPr>
              <p:cNvPr id="58" name="テキスト ボックス 57"/>
              <p:cNvSpPr txBox="1"/>
              <p:nvPr/>
            </p:nvSpPr>
            <p:spPr>
              <a:xfrm>
                <a:off x="3557487" y="3645023"/>
                <a:ext cx="1302544" cy="69132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</a:rPr>
                  <a:t>Ir</a:t>
                </a:r>
                <a:r>
                  <a:rPr lang="en-US" altLang="ja-JP" sz="1800" b="1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</a:rPr>
                  <a:t>5</a:t>
                </a:r>
                <a:r>
                  <a:rPr lang="en-US" altLang="ja-JP" sz="1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</a:rPr>
                  <a:t>Ce</a:t>
                </a:r>
                <a:endParaRPr lang="ja-JP" altLang="en-US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</a:endParaRPr>
              </a:p>
            </p:txBody>
          </p:sp>
        </p:grpSp>
        <p:grpSp>
          <p:nvGrpSpPr>
            <p:cNvPr id="54" name="グループ化 17"/>
            <p:cNvGrpSpPr>
              <a:grpSpLocks/>
            </p:cNvGrpSpPr>
            <p:nvPr/>
          </p:nvGrpSpPr>
          <p:grpSpPr bwMode="auto">
            <a:xfrm>
              <a:off x="935473" y="4334407"/>
              <a:ext cx="3729337" cy="1614955"/>
              <a:chOff x="1043485" y="4478423"/>
              <a:chExt cx="3729337" cy="1614955"/>
            </a:xfrm>
          </p:grpSpPr>
          <p:cxnSp>
            <p:nvCxnSpPr>
              <p:cNvPr id="55" name="直線矢印コネクタ 54"/>
              <p:cNvCxnSpPr/>
              <p:nvPr/>
            </p:nvCxnSpPr>
            <p:spPr>
              <a:xfrm flipH="1">
                <a:off x="1043485" y="4891883"/>
                <a:ext cx="1799954" cy="1201495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テキスト ボックス 20"/>
              <p:cNvSpPr txBox="1">
                <a:spLocks noChangeArrowheads="1"/>
              </p:cNvSpPr>
              <p:nvPr/>
            </p:nvSpPr>
            <p:spPr bwMode="auto">
              <a:xfrm>
                <a:off x="2756598" y="4478423"/>
                <a:ext cx="2016224" cy="691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800" b="1" dirty="0" smtClean="0">
                    <a:solidFill>
                      <a:srgbClr val="0070C0"/>
                    </a:solidFill>
                    <a:latin typeface="Calibri" pitchFamily="34" charset="0"/>
                  </a:rPr>
                  <a:t>Carbon</a:t>
                </a:r>
                <a:endParaRPr lang="ja-JP" altLang="en-US" sz="1800" b="1" dirty="0">
                  <a:solidFill>
                    <a:srgbClr val="0070C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59" name="正方形/長方形 58"/>
          <p:cNvSpPr/>
          <p:nvPr/>
        </p:nvSpPr>
        <p:spPr>
          <a:xfrm>
            <a:off x="6215074" y="3500438"/>
            <a:ext cx="1042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itchFamily="34" charset="0"/>
              </a:rPr>
              <a:t>SEM-EDX</a:t>
            </a:r>
            <a:endParaRPr lang="ja-JP" altLang="en-US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6215074" y="5072074"/>
            <a:ext cx="2639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No oxidization is observed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55598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Laser system for A-1 RF-Gun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904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285720" y="71414"/>
            <a:ext cx="85011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 err="1" smtClean="0"/>
              <a:t>SuperKEKB</a:t>
            </a:r>
            <a:r>
              <a:rPr lang="en-US" altLang="ja-JP" sz="4400" dirty="0" smtClean="0"/>
              <a:t> upgrade</a:t>
            </a:r>
            <a:br>
              <a:rPr lang="en-US" altLang="ja-JP" sz="4400" dirty="0" smtClean="0"/>
            </a:br>
            <a:r>
              <a:rPr lang="en-US" altLang="ja-JP" sz="4400" dirty="0" smtClean="0"/>
              <a:t>for low </a:t>
            </a:r>
            <a:r>
              <a:rPr lang="en-US" altLang="ja-JP" sz="4400" dirty="0" err="1" smtClean="0"/>
              <a:t>emittance</a:t>
            </a:r>
            <a:r>
              <a:rPr lang="en-US" altLang="ja-JP" sz="4400" dirty="0" smtClean="0"/>
              <a:t> electron beam</a:t>
            </a:r>
          </a:p>
        </p:txBody>
      </p:sp>
      <p:graphicFrame>
        <p:nvGraphicFramePr>
          <p:cNvPr id="2" name="コンテンツ プレースホルダ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092220"/>
              </p:ext>
            </p:extLst>
          </p:nvPr>
        </p:nvGraphicFramePr>
        <p:xfrm>
          <a:off x="4175774" y="1577314"/>
          <a:ext cx="4752899" cy="1645920"/>
        </p:xfrm>
        <a:graphic>
          <a:graphicData uri="http://schemas.openxmlformats.org/drawingml/2006/table">
            <a:tbl>
              <a:tblPr/>
              <a:tblGrid>
                <a:gridCol w="1368151"/>
                <a:gridCol w="1656185"/>
                <a:gridCol w="1728563"/>
              </a:tblGrid>
              <a:tr h="37456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</a:t>
                      </a:r>
                      <a:endParaRPr kumimoji="1" lang="ja-JP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KEKB obtained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(e+ / e-)</a:t>
                      </a:r>
                      <a:endParaRPr kumimoji="1" lang="ja-JP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SuperKEKB</a:t>
                      </a:r>
                      <a:r>
                        <a:rPr kumimoji="1" lang="ja-JP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　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required</a:t>
                      </a:r>
                      <a:r>
                        <a:rPr kumimoji="1" lang="ja-JP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　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(e+ / e-)</a:t>
                      </a:r>
                      <a:endParaRPr kumimoji="1" lang="ja-JP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</a:tr>
              <a:tr h="22664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Beam energy</a:t>
                      </a:r>
                      <a:endParaRPr kumimoji="1" lang="ja-JP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3.5 GeV / 8.0 GeV</a:t>
                      </a:r>
                      <a:endParaRPr kumimoji="1" lang="ja-JP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4.0 GeV / 7.0 GeV</a:t>
                      </a:r>
                      <a:endParaRPr kumimoji="1" lang="ja-JP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</a:tr>
              <a:tr h="37329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Bunch charge</a:t>
                      </a:r>
                      <a:endParaRPr kumimoji="1" lang="ja-JP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e- 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  <a:sym typeface="Wingdings" pitchFamily="2" charset="2"/>
                        </a:rPr>
                        <a:t>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ja-JP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　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e+  /   e-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10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  <a:sym typeface="Wingdings" pitchFamily="2" charset="2"/>
                        </a:rPr>
                        <a:t>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1.0 nC / 1.0 nC</a:t>
                      </a:r>
                      <a:endParaRPr kumimoji="1" lang="ja-JP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e- 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  <a:sym typeface="Wingdings" pitchFamily="2" charset="2"/>
                        </a:rPr>
                        <a:t>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 e+  /   e-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10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  <a:sym typeface="Wingdings" pitchFamily="2" charset="2"/>
                        </a:rPr>
                        <a:t>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4.0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nC /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5.0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nC</a:t>
                      </a:r>
                      <a:endParaRPr kumimoji="1" lang="ja-JP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</a:tr>
              <a:tr h="37329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Beam </a:t>
                      </a:r>
                      <a:r>
                        <a:rPr kumimoji="1" lang="en-US" altLang="ja-JP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emittance</a:t>
                      </a:r>
                      <a:r>
                        <a:rPr kumimoji="1" lang="ja-JP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1" lang="en-US" altLang="ja-JP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Verdana" pitchFamily="34" charset="0"/>
                          <a:cs typeface="Arial" pitchFamily="34" charset="0"/>
                        </a:rPr>
                        <a:t>ge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)</a:t>
                      </a: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[1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s]</a:t>
                      </a:r>
                      <a:endParaRPr kumimoji="1" lang="ja-JP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mbol" pitchFamily="18" charset="2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2100 </a:t>
                      </a: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Verdana" pitchFamily="34" charset="0"/>
                          <a:cs typeface="Arial" pitchFamily="34" charset="0"/>
                        </a:rPr>
                        <a:t>m</a:t>
                      </a: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m / 300 </a:t>
                      </a: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m</a:t>
                      </a: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m</a:t>
                      </a:r>
                      <a:endParaRPr kumimoji="1" lang="ja-JP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6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Verdana" pitchFamily="34" charset="0"/>
                          <a:cs typeface="Arial" pitchFamily="34" charset="0"/>
                        </a:rPr>
                        <a:t>m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m /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20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m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m</a:t>
                      </a:r>
                      <a:endParaRPr kumimoji="1" lang="ja-JP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</a:tr>
            </a:tbl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323528" y="1984775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High charge low emittance is required for SuperKEKB.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76790" y="3571876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5 </a:t>
            </a:r>
            <a:r>
              <a:rPr kumimoji="1" lang="en-US" altLang="ja-JP" sz="2400" dirty="0" err="1" smtClean="0">
                <a:solidFill>
                  <a:srgbClr val="FF0000"/>
                </a:solidFill>
              </a:rPr>
              <a:t>nC</a:t>
            </a:r>
            <a:r>
              <a:rPr lang="en-US" altLang="ja-JP" sz="2400" dirty="0" smtClean="0">
                <a:solidFill>
                  <a:srgbClr val="FF0000"/>
                </a:solidFill>
              </a:rPr>
              <a:t> 1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0 mm-mrad </a:t>
            </a:r>
            <a:r>
              <a:rPr lang="en-US" altLang="ja-JP" sz="2400" dirty="0" smtClean="0"/>
              <a:t>electron beam generated by </a:t>
            </a:r>
            <a:r>
              <a:rPr lang="en-US" altLang="ja-JP" sz="2400" dirty="0" smtClean="0">
                <a:solidFill>
                  <a:srgbClr val="FF0000"/>
                </a:solidFill>
              </a:rPr>
              <a:t>RF gun</a:t>
            </a:r>
            <a:r>
              <a:rPr lang="en-US" altLang="ja-JP" sz="2400" dirty="0" smtClean="0"/>
              <a:t>.</a:t>
            </a:r>
          </a:p>
          <a:p>
            <a:r>
              <a:rPr lang="en-US" altLang="ja-JP" sz="2400" dirty="0" smtClean="0">
                <a:solidFill>
                  <a:srgbClr val="FF0000"/>
                </a:solidFill>
              </a:rPr>
              <a:t>+ 10mm-mrad 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emittance</a:t>
            </a:r>
            <a:r>
              <a:rPr lang="en-US" altLang="ja-JP" sz="2400" dirty="0" smtClean="0">
                <a:solidFill>
                  <a:srgbClr val="FF0000"/>
                </a:solidFill>
              </a:rPr>
              <a:t> preservation </a:t>
            </a:r>
            <a:r>
              <a:rPr lang="en-US" altLang="ja-JP" sz="2400" dirty="0" smtClean="0"/>
              <a:t>is required.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179512" y="1500174"/>
            <a:ext cx="8784976" cy="18002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下矢印 5"/>
          <p:cNvSpPr/>
          <p:nvPr/>
        </p:nvSpPr>
        <p:spPr>
          <a:xfrm>
            <a:off x="3940550" y="3375033"/>
            <a:ext cx="100811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15404" y="5025950"/>
            <a:ext cx="3485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CC"/>
                </a:solidFill>
              </a:rPr>
              <a:t>Preliminary</a:t>
            </a:r>
            <a:r>
              <a:rPr kumimoji="1" lang="en-US" altLang="ja-JP" dirty="0" smtClean="0">
                <a:solidFill>
                  <a:srgbClr val="0000CC"/>
                </a:solidFill>
              </a:rPr>
              <a:t> test using </a:t>
            </a:r>
            <a:r>
              <a:rPr lang="en-US" altLang="ja-JP" dirty="0">
                <a:solidFill>
                  <a:srgbClr val="0000CC"/>
                </a:solidFill>
              </a:rPr>
              <a:t>DAW RF-Gun </a:t>
            </a:r>
            <a:r>
              <a:rPr kumimoji="1" lang="en-US" altLang="ja-JP" dirty="0" smtClean="0">
                <a:solidFill>
                  <a:srgbClr val="0000CC"/>
                </a:solidFill>
              </a:rPr>
              <a:t/>
            </a:r>
            <a:br>
              <a:rPr kumimoji="1" lang="en-US" altLang="ja-JP" dirty="0" smtClean="0">
                <a:solidFill>
                  <a:srgbClr val="0000CC"/>
                </a:solidFill>
              </a:rPr>
            </a:br>
            <a:r>
              <a:rPr kumimoji="1" lang="en-US" altLang="ja-JP" dirty="0" smtClean="0">
                <a:solidFill>
                  <a:srgbClr val="0000CC"/>
                </a:solidFill>
              </a:rPr>
              <a:t>with </a:t>
            </a:r>
            <a:r>
              <a:rPr kumimoji="1" lang="en-US" altLang="ja-JP" dirty="0" err="1" smtClean="0">
                <a:solidFill>
                  <a:srgbClr val="0000CC"/>
                </a:solidFill>
              </a:rPr>
              <a:t>Nd</a:t>
            </a:r>
            <a:r>
              <a:rPr kumimoji="1" lang="en-US" altLang="ja-JP" dirty="0" smtClean="0">
                <a:solidFill>
                  <a:srgbClr val="0000CC"/>
                </a:solidFill>
              </a:rPr>
              <a:t> laser system</a:t>
            </a:r>
          </a:p>
          <a:p>
            <a:r>
              <a:rPr lang="en-US" altLang="ja-JP" dirty="0" smtClean="0">
                <a:solidFill>
                  <a:srgbClr val="0000CC"/>
                </a:solidFill>
              </a:rPr>
              <a:t>due to earthquake</a:t>
            </a:r>
            <a:endParaRPr kumimoji="1" lang="en-US" altLang="ja-JP" dirty="0" smtClean="0">
              <a:solidFill>
                <a:srgbClr val="0000CC"/>
              </a:solidFill>
            </a:endParaRPr>
          </a:p>
        </p:txBody>
      </p:sp>
      <p:cxnSp>
        <p:nvCxnSpPr>
          <p:cNvPr id="9" name="直線矢印コネクタ 8"/>
          <p:cNvCxnSpPr>
            <a:stCxn id="8" idx="1"/>
            <a:endCxn id="64" idx="0"/>
          </p:cNvCxnSpPr>
          <p:nvPr/>
        </p:nvCxnSpPr>
        <p:spPr>
          <a:xfrm flipH="1">
            <a:off x="4689591" y="5487615"/>
            <a:ext cx="625813" cy="2542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rot="10800000" flipV="1">
            <a:off x="4278340" y="5035872"/>
            <a:ext cx="543574" cy="277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4000454" y="4389541"/>
            <a:ext cx="3689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CC"/>
                </a:solidFill>
              </a:rPr>
              <a:t>Quasi –travelling side couple RF-Gun</a:t>
            </a:r>
            <a:r>
              <a:rPr lang="en-US" altLang="ja-JP" dirty="0">
                <a:solidFill>
                  <a:srgbClr val="0000CC"/>
                </a:solidFill>
              </a:rPr>
              <a:t/>
            </a:r>
            <a:br>
              <a:rPr lang="en-US" altLang="ja-JP" dirty="0">
                <a:solidFill>
                  <a:srgbClr val="0000CC"/>
                </a:solidFill>
              </a:rPr>
            </a:br>
            <a:r>
              <a:rPr lang="en-US" altLang="ja-JP" dirty="0" smtClean="0">
                <a:solidFill>
                  <a:srgbClr val="0000CC"/>
                </a:solidFill>
              </a:rPr>
              <a:t>with </a:t>
            </a:r>
            <a:r>
              <a:rPr lang="en-US" altLang="ja-JP" dirty="0" err="1" smtClean="0">
                <a:solidFill>
                  <a:srgbClr val="0000CC"/>
                </a:solidFill>
              </a:rPr>
              <a:t>Yb</a:t>
            </a:r>
            <a:r>
              <a:rPr lang="en-US" altLang="ja-JP" dirty="0" smtClean="0">
                <a:solidFill>
                  <a:srgbClr val="0000CC"/>
                </a:solidFill>
              </a:rPr>
              <a:t> laser system</a:t>
            </a:r>
          </a:p>
        </p:txBody>
      </p:sp>
      <p:sp>
        <p:nvSpPr>
          <p:cNvPr id="14" name="AutoShape 1029"/>
          <p:cNvSpPr>
            <a:spLocks/>
          </p:cNvSpPr>
          <p:nvPr/>
        </p:nvSpPr>
        <p:spPr bwMode="auto">
          <a:xfrm>
            <a:off x="825527" y="5407496"/>
            <a:ext cx="415925" cy="688975"/>
          </a:xfrm>
          <a:prstGeom prst="leftBracket">
            <a:avLst>
              <a:gd name="adj" fmla="val 82824"/>
            </a:avLst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ja-JP" sz="1800">
              <a:latin typeface="Calibri" pitchFamily="34" charset="0"/>
            </a:endParaRPr>
          </a:p>
        </p:txBody>
      </p:sp>
      <p:sp>
        <p:nvSpPr>
          <p:cNvPr id="15" name="Line 1030"/>
          <p:cNvSpPr>
            <a:spLocks noChangeShapeType="1"/>
          </p:cNvSpPr>
          <p:nvPr/>
        </p:nvSpPr>
        <p:spPr bwMode="auto">
          <a:xfrm>
            <a:off x="1241452" y="5407496"/>
            <a:ext cx="10858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" name="Line 1031"/>
          <p:cNvSpPr>
            <a:spLocks noChangeShapeType="1"/>
          </p:cNvSpPr>
          <p:nvPr/>
        </p:nvSpPr>
        <p:spPr bwMode="auto">
          <a:xfrm>
            <a:off x="1241452" y="5313834"/>
            <a:ext cx="0" cy="150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" name="Line 1032"/>
          <p:cNvSpPr>
            <a:spLocks noChangeShapeType="1"/>
          </p:cNvSpPr>
          <p:nvPr/>
        </p:nvSpPr>
        <p:spPr bwMode="auto">
          <a:xfrm>
            <a:off x="2332065" y="5317009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" name="Text Box 1034"/>
          <p:cNvSpPr txBox="1">
            <a:spLocks noChangeArrowheads="1"/>
          </p:cNvSpPr>
          <p:nvPr/>
        </p:nvSpPr>
        <p:spPr bwMode="auto">
          <a:xfrm>
            <a:off x="2390182" y="4983683"/>
            <a:ext cx="368300" cy="3968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>
                <a:latin typeface="Helvetica" pitchFamily="34" charset="0"/>
              </a:rPr>
              <a:t>A</a:t>
            </a:r>
          </a:p>
        </p:txBody>
      </p:sp>
      <p:sp>
        <p:nvSpPr>
          <p:cNvPr id="19" name="Text Box 1035"/>
          <p:cNvSpPr txBox="1">
            <a:spLocks noChangeArrowheads="1"/>
          </p:cNvSpPr>
          <p:nvPr/>
        </p:nvSpPr>
        <p:spPr bwMode="auto">
          <a:xfrm>
            <a:off x="1557365" y="4991571"/>
            <a:ext cx="368300" cy="3968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>
                <a:latin typeface="Helvetica" pitchFamily="34" charset="0"/>
              </a:rPr>
              <a:t>B</a:t>
            </a:r>
          </a:p>
        </p:txBody>
      </p:sp>
      <p:sp>
        <p:nvSpPr>
          <p:cNvPr id="20" name="Line 1036"/>
          <p:cNvSpPr>
            <a:spLocks noChangeShapeType="1"/>
          </p:cNvSpPr>
          <p:nvPr/>
        </p:nvSpPr>
        <p:spPr bwMode="auto">
          <a:xfrm>
            <a:off x="1246215" y="6096471"/>
            <a:ext cx="10858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" name="Line 1037"/>
          <p:cNvSpPr>
            <a:spLocks noChangeShapeType="1"/>
          </p:cNvSpPr>
          <p:nvPr/>
        </p:nvSpPr>
        <p:spPr bwMode="auto">
          <a:xfrm>
            <a:off x="1246215" y="602027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" name="Line 1038"/>
          <p:cNvSpPr>
            <a:spLocks noChangeShapeType="1"/>
          </p:cNvSpPr>
          <p:nvPr/>
        </p:nvSpPr>
        <p:spPr bwMode="auto">
          <a:xfrm>
            <a:off x="2338415" y="6025034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3" name="Text Box 1039"/>
          <p:cNvSpPr txBox="1">
            <a:spLocks noChangeArrowheads="1"/>
          </p:cNvSpPr>
          <p:nvPr/>
        </p:nvSpPr>
        <p:spPr bwMode="auto">
          <a:xfrm>
            <a:off x="2809902" y="6110759"/>
            <a:ext cx="325438" cy="3968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>
                <a:latin typeface="Helvetica" pitchFamily="34" charset="0"/>
              </a:rPr>
              <a:t>1</a:t>
            </a:r>
          </a:p>
        </p:txBody>
      </p:sp>
      <p:sp>
        <p:nvSpPr>
          <p:cNvPr id="24" name="Text Box 1040"/>
          <p:cNvSpPr txBox="1">
            <a:spLocks noChangeArrowheads="1"/>
          </p:cNvSpPr>
          <p:nvPr/>
        </p:nvSpPr>
        <p:spPr bwMode="auto">
          <a:xfrm>
            <a:off x="1678015" y="6107584"/>
            <a:ext cx="368300" cy="3968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>
                <a:latin typeface="Helvetica" pitchFamily="34" charset="0"/>
              </a:rPr>
              <a:t>C</a:t>
            </a:r>
          </a:p>
        </p:txBody>
      </p:sp>
      <p:sp>
        <p:nvSpPr>
          <p:cNvPr id="25" name="Line 1041"/>
          <p:cNvSpPr>
            <a:spLocks noChangeShapeType="1"/>
          </p:cNvSpPr>
          <p:nvPr/>
        </p:nvSpPr>
        <p:spPr bwMode="auto">
          <a:xfrm>
            <a:off x="2338415" y="6093296"/>
            <a:ext cx="10858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" name="Line 1042"/>
          <p:cNvSpPr>
            <a:spLocks noChangeShapeType="1"/>
          </p:cNvSpPr>
          <p:nvPr/>
        </p:nvSpPr>
        <p:spPr bwMode="auto">
          <a:xfrm>
            <a:off x="3429027" y="602027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" name="Line 1043"/>
          <p:cNvSpPr>
            <a:spLocks noChangeShapeType="1"/>
          </p:cNvSpPr>
          <p:nvPr/>
        </p:nvSpPr>
        <p:spPr bwMode="auto">
          <a:xfrm>
            <a:off x="3429027" y="6025034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" name="Text Box 1044"/>
          <p:cNvSpPr txBox="1">
            <a:spLocks noChangeArrowheads="1"/>
          </p:cNvSpPr>
          <p:nvPr/>
        </p:nvSpPr>
        <p:spPr bwMode="auto">
          <a:xfrm>
            <a:off x="3759227" y="6103406"/>
            <a:ext cx="325438" cy="3968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>
                <a:latin typeface="Helvetica" pitchFamily="34" charset="0"/>
              </a:rPr>
              <a:t>2</a:t>
            </a:r>
          </a:p>
        </p:txBody>
      </p:sp>
      <p:sp>
        <p:nvSpPr>
          <p:cNvPr id="29" name="Line 1045"/>
          <p:cNvSpPr>
            <a:spLocks noChangeShapeType="1"/>
          </p:cNvSpPr>
          <p:nvPr/>
        </p:nvSpPr>
        <p:spPr bwMode="auto">
          <a:xfrm>
            <a:off x="3429027" y="6093296"/>
            <a:ext cx="10874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" name="Line 1046"/>
          <p:cNvSpPr>
            <a:spLocks noChangeShapeType="1"/>
          </p:cNvSpPr>
          <p:nvPr/>
        </p:nvSpPr>
        <p:spPr bwMode="auto">
          <a:xfrm>
            <a:off x="4521227" y="602027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1" name="Line 1047"/>
          <p:cNvSpPr>
            <a:spLocks noChangeShapeType="1"/>
          </p:cNvSpPr>
          <p:nvPr/>
        </p:nvSpPr>
        <p:spPr bwMode="auto">
          <a:xfrm>
            <a:off x="4521227" y="602027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2" name="Line 1048"/>
          <p:cNvSpPr>
            <a:spLocks noChangeShapeType="1"/>
          </p:cNvSpPr>
          <p:nvPr/>
        </p:nvSpPr>
        <p:spPr bwMode="auto">
          <a:xfrm>
            <a:off x="4521227" y="6025034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" name="Line 1049"/>
          <p:cNvSpPr>
            <a:spLocks noChangeShapeType="1"/>
          </p:cNvSpPr>
          <p:nvPr/>
        </p:nvSpPr>
        <p:spPr bwMode="auto">
          <a:xfrm>
            <a:off x="4521227" y="6093296"/>
            <a:ext cx="10874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" name="Line 1050"/>
          <p:cNvSpPr>
            <a:spLocks noChangeShapeType="1"/>
          </p:cNvSpPr>
          <p:nvPr/>
        </p:nvSpPr>
        <p:spPr bwMode="auto">
          <a:xfrm>
            <a:off x="5613427" y="602027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" name="Line 1051"/>
          <p:cNvSpPr>
            <a:spLocks noChangeShapeType="1"/>
          </p:cNvSpPr>
          <p:nvPr/>
        </p:nvSpPr>
        <p:spPr bwMode="auto">
          <a:xfrm>
            <a:off x="5613427" y="602027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" name="Line 1052"/>
          <p:cNvSpPr>
            <a:spLocks noChangeShapeType="1"/>
          </p:cNvSpPr>
          <p:nvPr/>
        </p:nvSpPr>
        <p:spPr bwMode="auto">
          <a:xfrm>
            <a:off x="5613427" y="6025034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7" name="Line 1053"/>
          <p:cNvSpPr>
            <a:spLocks noChangeShapeType="1"/>
          </p:cNvSpPr>
          <p:nvPr/>
        </p:nvSpPr>
        <p:spPr bwMode="auto">
          <a:xfrm>
            <a:off x="5613427" y="6093296"/>
            <a:ext cx="10874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8" name="Line 1054"/>
          <p:cNvSpPr>
            <a:spLocks noChangeShapeType="1"/>
          </p:cNvSpPr>
          <p:nvPr/>
        </p:nvSpPr>
        <p:spPr bwMode="auto">
          <a:xfrm>
            <a:off x="6705627" y="602027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" name="Line 1055"/>
          <p:cNvSpPr>
            <a:spLocks noChangeShapeType="1"/>
          </p:cNvSpPr>
          <p:nvPr/>
        </p:nvSpPr>
        <p:spPr bwMode="auto">
          <a:xfrm>
            <a:off x="6705627" y="602027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" name="Line 1056"/>
          <p:cNvSpPr>
            <a:spLocks noChangeShapeType="1"/>
          </p:cNvSpPr>
          <p:nvPr/>
        </p:nvSpPr>
        <p:spPr bwMode="auto">
          <a:xfrm>
            <a:off x="6705627" y="6025034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" name="Line 1057"/>
          <p:cNvSpPr>
            <a:spLocks noChangeShapeType="1"/>
          </p:cNvSpPr>
          <p:nvPr/>
        </p:nvSpPr>
        <p:spPr bwMode="auto">
          <a:xfrm>
            <a:off x="6705627" y="6093296"/>
            <a:ext cx="10874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2" name="Line 1058"/>
          <p:cNvSpPr>
            <a:spLocks noChangeShapeType="1"/>
          </p:cNvSpPr>
          <p:nvPr/>
        </p:nvSpPr>
        <p:spPr bwMode="auto">
          <a:xfrm>
            <a:off x="7797827" y="602027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3" name="Text Box 1059"/>
          <p:cNvSpPr txBox="1">
            <a:spLocks noChangeArrowheads="1"/>
          </p:cNvSpPr>
          <p:nvPr/>
        </p:nvSpPr>
        <p:spPr bwMode="auto">
          <a:xfrm>
            <a:off x="4946677" y="6074246"/>
            <a:ext cx="325438" cy="3968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>
                <a:latin typeface="Helvetica" pitchFamily="34" charset="0"/>
              </a:rPr>
              <a:t>3</a:t>
            </a:r>
          </a:p>
        </p:txBody>
      </p:sp>
      <p:sp>
        <p:nvSpPr>
          <p:cNvPr id="44" name="Text Box 1060"/>
          <p:cNvSpPr txBox="1">
            <a:spLocks noChangeArrowheads="1"/>
          </p:cNvSpPr>
          <p:nvPr/>
        </p:nvSpPr>
        <p:spPr bwMode="auto">
          <a:xfrm>
            <a:off x="6013477" y="6074246"/>
            <a:ext cx="325438" cy="3968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>
                <a:latin typeface="Helvetica" pitchFamily="34" charset="0"/>
              </a:rPr>
              <a:t>4</a:t>
            </a:r>
          </a:p>
        </p:txBody>
      </p:sp>
      <p:sp>
        <p:nvSpPr>
          <p:cNvPr id="45" name="Text Box 1061"/>
          <p:cNvSpPr txBox="1">
            <a:spLocks noChangeArrowheads="1"/>
          </p:cNvSpPr>
          <p:nvPr/>
        </p:nvSpPr>
        <p:spPr bwMode="auto">
          <a:xfrm>
            <a:off x="7156477" y="6058371"/>
            <a:ext cx="325438" cy="3968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>
                <a:latin typeface="Helvetica" pitchFamily="34" charset="0"/>
              </a:rPr>
              <a:t>5</a:t>
            </a:r>
          </a:p>
        </p:txBody>
      </p:sp>
      <p:sp>
        <p:nvSpPr>
          <p:cNvPr id="46" name="Text Box 1062"/>
          <p:cNvSpPr txBox="1">
            <a:spLocks noChangeArrowheads="1"/>
          </p:cNvSpPr>
          <p:nvPr/>
        </p:nvSpPr>
        <p:spPr bwMode="auto">
          <a:xfrm>
            <a:off x="82577" y="5524971"/>
            <a:ext cx="70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>
                <a:latin typeface="Calibri" pitchFamily="34" charset="0"/>
              </a:rPr>
              <a:t>J-ARC</a:t>
            </a:r>
          </a:p>
        </p:txBody>
      </p:sp>
      <p:sp>
        <p:nvSpPr>
          <p:cNvPr id="47" name="角丸四角形 46"/>
          <p:cNvSpPr>
            <a:spLocks noChangeArrowheads="1"/>
          </p:cNvSpPr>
          <p:nvPr/>
        </p:nvSpPr>
        <p:spPr bwMode="auto">
          <a:xfrm>
            <a:off x="3921152" y="5317009"/>
            <a:ext cx="357188" cy="14287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9" name="Line 1033"/>
          <p:cNvSpPr>
            <a:spLocks noChangeShapeType="1"/>
          </p:cNvSpPr>
          <p:nvPr/>
        </p:nvSpPr>
        <p:spPr bwMode="auto">
          <a:xfrm flipV="1">
            <a:off x="3530627" y="5407496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0" name="Line 1033"/>
          <p:cNvSpPr>
            <a:spLocks noChangeShapeType="1"/>
          </p:cNvSpPr>
          <p:nvPr/>
        </p:nvSpPr>
        <p:spPr bwMode="auto">
          <a:xfrm flipV="1">
            <a:off x="2997227" y="5255096"/>
            <a:ext cx="152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" name="Line 1033"/>
          <p:cNvSpPr>
            <a:spLocks noChangeShapeType="1"/>
          </p:cNvSpPr>
          <p:nvPr/>
        </p:nvSpPr>
        <p:spPr bwMode="auto">
          <a:xfrm>
            <a:off x="3363940" y="5255096"/>
            <a:ext cx="152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2" name="Line 1033"/>
          <p:cNvSpPr>
            <a:spLocks noChangeShapeType="1"/>
          </p:cNvSpPr>
          <p:nvPr/>
        </p:nvSpPr>
        <p:spPr bwMode="auto">
          <a:xfrm flipV="1">
            <a:off x="3149627" y="5255096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3" name="Line 1033"/>
          <p:cNvSpPr>
            <a:spLocks noChangeShapeType="1"/>
          </p:cNvSpPr>
          <p:nvPr/>
        </p:nvSpPr>
        <p:spPr bwMode="auto">
          <a:xfrm flipV="1">
            <a:off x="2311427" y="5407496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4" name="Text Box 111"/>
          <p:cNvSpPr txBox="1">
            <a:spLocks noChangeArrowheads="1"/>
          </p:cNvSpPr>
          <p:nvPr/>
        </p:nvSpPr>
        <p:spPr bwMode="auto">
          <a:xfrm>
            <a:off x="3362352" y="5372571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/>
              <a:t>30ps</a:t>
            </a:r>
          </a:p>
        </p:txBody>
      </p:sp>
      <p:sp>
        <p:nvSpPr>
          <p:cNvPr id="55" name="Text Box 112"/>
          <p:cNvSpPr txBox="1">
            <a:spLocks noChangeArrowheads="1"/>
          </p:cNvSpPr>
          <p:nvPr/>
        </p:nvSpPr>
        <p:spPr bwMode="auto">
          <a:xfrm>
            <a:off x="2463827" y="5331296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/>
              <a:t>10ps</a:t>
            </a:r>
          </a:p>
        </p:txBody>
      </p:sp>
      <p:sp>
        <p:nvSpPr>
          <p:cNvPr id="59" name="Line 1057"/>
          <p:cNvSpPr>
            <a:spLocks noChangeShapeType="1"/>
          </p:cNvSpPr>
          <p:nvPr/>
        </p:nvSpPr>
        <p:spPr bwMode="auto">
          <a:xfrm flipV="1">
            <a:off x="7797827" y="5891684"/>
            <a:ext cx="205630" cy="19279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0" name="Line 1057"/>
          <p:cNvSpPr>
            <a:spLocks noChangeShapeType="1"/>
          </p:cNvSpPr>
          <p:nvPr/>
        </p:nvSpPr>
        <p:spPr bwMode="auto">
          <a:xfrm flipV="1">
            <a:off x="8000505" y="5891684"/>
            <a:ext cx="416711" cy="764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1" name="Line 1057"/>
          <p:cNvSpPr>
            <a:spLocks noChangeShapeType="1"/>
          </p:cNvSpPr>
          <p:nvPr/>
        </p:nvSpPr>
        <p:spPr bwMode="auto">
          <a:xfrm>
            <a:off x="8417216" y="5899327"/>
            <a:ext cx="205630" cy="15904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2" name="Line 1057"/>
          <p:cNvSpPr>
            <a:spLocks noChangeShapeType="1"/>
          </p:cNvSpPr>
          <p:nvPr/>
        </p:nvSpPr>
        <p:spPr bwMode="auto">
          <a:xfrm>
            <a:off x="8618679" y="6045856"/>
            <a:ext cx="36420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3" name="Line 1057"/>
          <p:cNvSpPr>
            <a:spLocks noChangeShapeType="1"/>
          </p:cNvSpPr>
          <p:nvPr/>
        </p:nvSpPr>
        <p:spPr bwMode="auto">
          <a:xfrm>
            <a:off x="7797827" y="6103406"/>
            <a:ext cx="1059331" cy="205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4" name="角丸四角形 63"/>
          <p:cNvSpPr>
            <a:spLocks noChangeArrowheads="1"/>
          </p:cNvSpPr>
          <p:nvPr/>
        </p:nvSpPr>
        <p:spPr bwMode="auto">
          <a:xfrm rot="2955253">
            <a:off x="4456875" y="5717059"/>
            <a:ext cx="357188" cy="14287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5" name="Line 1033"/>
          <p:cNvSpPr>
            <a:spLocks noChangeShapeType="1"/>
          </p:cNvSpPr>
          <p:nvPr/>
        </p:nvSpPr>
        <p:spPr bwMode="auto">
          <a:xfrm>
            <a:off x="4753254" y="5922838"/>
            <a:ext cx="152400" cy="18056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9831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640960" cy="634082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Requirement of laser system for RF-Gun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688632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Laser energy</a:t>
            </a:r>
          </a:p>
          <a:p>
            <a:pPr lvl="1"/>
            <a:r>
              <a:rPr lang="en-US" altLang="ja-JP" dirty="0" smtClean="0"/>
              <a:t>500 </a:t>
            </a:r>
            <a:r>
              <a:rPr lang="en-US" altLang="ja-JP" dirty="0" err="1" smtClean="0">
                <a:latin typeface="Symbol" pitchFamily="18" charset="2"/>
              </a:rPr>
              <a:t>m</a:t>
            </a:r>
            <a:r>
              <a:rPr lang="en-US" altLang="ja-JP" dirty="0" err="1" smtClean="0"/>
              <a:t>J</a:t>
            </a:r>
            <a:r>
              <a:rPr lang="en-US" altLang="ja-JP" dirty="0" smtClean="0"/>
              <a:t> </a:t>
            </a:r>
            <a:r>
              <a:rPr lang="en-US" altLang="ja-JP" dirty="0" smtClean="0"/>
              <a:t>UV for </a:t>
            </a:r>
            <a:r>
              <a:rPr lang="en-US" altLang="ja-JP" dirty="0" smtClean="0"/>
              <a:t>Ir</a:t>
            </a:r>
            <a:r>
              <a:rPr lang="en-US" altLang="ja-JP" baseline="-25000" dirty="0" smtClean="0"/>
              <a:t>5</a:t>
            </a:r>
            <a:r>
              <a:rPr lang="en-US" altLang="ja-JP" dirty="0" smtClean="0"/>
              <a:t>Ce cathode</a:t>
            </a:r>
          </a:p>
          <a:p>
            <a:pPr lvl="1"/>
            <a:r>
              <a:rPr lang="en-US" altLang="ja-JP" dirty="0" smtClean="0"/>
              <a:t>  50 </a:t>
            </a:r>
            <a:r>
              <a:rPr lang="en-US" altLang="ja-JP" dirty="0" err="1" smtClean="0">
                <a:latin typeface="Symbol" pitchFamily="18" charset="2"/>
              </a:rPr>
              <a:t>m</a:t>
            </a:r>
            <a:r>
              <a:rPr lang="en-US" altLang="ja-JP" dirty="0" err="1" smtClean="0"/>
              <a:t>J</a:t>
            </a:r>
            <a:r>
              <a:rPr lang="en-US" altLang="ja-JP" dirty="0" smtClean="0"/>
              <a:t> </a:t>
            </a:r>
            <a:r>
              <a:rPr lang="en-US" altLang="ja-JP" dirty="0" smtClean="0"/>
              <a:t>UV for </a:t>
            </a:r>
            <a:r>
              <a:rPr lang="en-US" altLang="ja-JP" dirty="0" smtClean="0"/>
              <a:t>Ce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Te cathode</a:t>
            </a:r>
          </a:p>
          <a:p>
            <a:r>
              <a:rPr lang="en-US" altLang="ja-JP" dirty="0" smtClean="0"/>
              <a:t>50 Hz, </a:t>
            </a:r>
            <a:r>
              <a:rPr lang="en-US" altLang="ja-JP" b="1" u="sng" dirty="0" smtClean="0">
                <a:solidFill>
                  <a:srgbClr val="FF0000"/>
                </a:solidFill>
              </a:rPr>
              <a:t>2-bunch</a:t>
            </a:r>
            <a:r>
              <a:rPr lang="en-US" altLang="ja-JP" dirty="0" smtClean="0"/>
              <a:t> (96ns spacing)</a:t>
            </a:r>
            <a:br>
              <a:rPr lang="en-US" altLang="ja-JP" dirty="0" smtClean="0"/>
            </a:br>
            <a:r>
              <a:rPr lang="en-US" altLang="ja-JP" dirty="0" smtClean="0"/>
              <a:t>	=&gt; </a:t>
            </a:r>
            <a:r>
              <a:rPr lang="en-US" altLang="ja-JP" u="sng" dirty="0" smtClean="0"/>
              <a:t>Difficult to adopt </a:t>
            </a:r>
            <a:r>
              <a:rPr lang="en-US" altLang="ja-JP" u="sng" dirty="0" err="1" smtClean="0"/>
              <a:t>commertial</a:t>
            </a:r>
            <a:r>
              <a:rPr lang="en-US" altLang="ja-JP" u="sng" dirty="0" smtClean="0"/>
              <a:t> products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		using regenerative amplifier.</a:t>
            </a:r>
            <a:br>
              <a:rPr lang="en-US" altLang="ja-JP" dirty="0" smtClean="0"/>
            </a:br>
            <a:r>
              <a:rPr lang="en-US" altLang="ja-JP" dirty="0" smtClean="0"/>
              <a:t>	=&gt; </a:t>
            </a:r>
            <a:r>
              <a:rPr lang="en-US" altLang="ja-JP" b="1" dirty="0" smtClean="0">
                <a:solidFill>
                  <a:srgbClr val="33CC33"/>
                </a:solidFill>
              </a:rPr>
              <a:t>Multi-pass amplifier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	   or Special regenerative amplifier</a:t>
            </a:r>
            <a:endParaRPr kumimoji="1" lang="en-US" altLang="ja-JP" dirty="0" smtClean="0"/>
          </a:p>
          <a:p>
            <a:r>
              <a:rPr lang="en-US" altLang="ja-JP" b="1" dirty="0" smtClean="0">
                <a:solidFill>
                  <a:srgbClr val="FF0000"/>
                </a:solidFill>
              </a:rPr>
              <a:t>Temporal pulse </a:t>
            </a:r>
            <a:r>
              <a:rPr lang="en-US" altLang="ja-JP" b="1" dirty="0" smtClean="0">
                <a:solidFill>
                  <a:srgbClr val="FF0000"/>
                </a:solidFill>
              </a:rPr>
              <a:t>shaping</a:t>
            </a:r>
          </a:p>
          <a:p>
            <a:pPr lvl="1"/>
            <a:r>
              <a:rPr lang="en-US" altLang="ja-JP" dirty="0" smtClean="0"/>
              <a:t>Reduction of </a:t>
            </a:r>
            <a:r>
              <a:rPr lang="en-US" altLang="ja-JP" dirty="0" smtClean="0"/>
              <a:t>energy </a:t>
            </a:r>
            <a:r>
              <a:rPr lang="en-US" altLang="ja-JP" dirty="0" smtClean="0"/>
              <a:t>spread due to longitudinal </a:t>
            </a:r>
            <a:r>
              <a:rPr lang="en-US" altLang="ja-JP" dirty="0" err="1" smtClean="0"/>
              <a:t>wakefield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Rhombus shape for laser injection with angle (higher QE)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	=&gt; Broadband laser crystal (</a:t>
            </a:r>
            <a:r>
              <a:rPr lang="en-US" altLang="ja-JP" dirty="0" err="1" smtClean="0"/>
              <a:t>Yb</a:t>
            </a:r>
            <a:r>
              <a:rPr lang="en-US" altLang="ja-JP" dirty="0" smtClean="0"/>
              <a:t> or </a:t>
            </a:r>
            <a:r>
              <a:rPr lang="en-US" altLang="ja-JP" dirty="0" err="1" smtClean="0"/>
              <a:t>Ti:Sapphire</a:t>
            </a:r>
            <a:r>
              <a:rPr lang="en-US" altLang="ja-JP" dirty="0" smtClean="0"/>
              <a:t>)</a:t>
            </a:r>
            <a:endParaRPr lang="en-US" altLang="ja-JP" dirty="0" smtClean="0"/>
          </a:p>
          <a:p>
            <a:r>
              <a:rPr lang="en-US" altLang="ja-JP" dirty="0"/>
              <a:t>C</a:t>
            </a:r>
            <a:r>
              <a:rPr lang="en-US" altLang="ja-JP" dirty="0" smtClean="0"/>
              <a:t>ontinuous operation (limited cost / human resource)</a:t>
            </a:r>
            <a:endParaRPr lang="en-US" altLang="ja-JP" dirty="0"/>
          </a:p>
          <a:p>
            <a:pPr lvl="1"/>
            <a:r>
              <a:rPr lang="en-US" altLang="ja-JP" dirty="0" smtClean="0"/>
              <a:t>Support cost for </a:t>
            </a:r>
            <a:r>
              <a:rPr lang="en-US" altLang="ja-JP" dirty="0" err="1" smtClean="0"/>
              <a:t>commertial</a:t>
            </a:r>
            <a:r>
              <a:rPr lang="en-US" altLang="ja-JP" dirty="0" smtClean="0"/>
              <a:t> product is very high.</a:t>
            </a:r>
            <a:br>
              <a:rPr lang="en-US" altLang="ja-JP" dirty="0" smtClean="0"/>
            </a:br>
            <a:r>
              <a:rPr lang="en-US" altLang="ja-JP" dirty="0" smtClean="0"/>
              <a:t>	(10-20</a:t>
            </a:r>
            <a:r>
              <a:rPr lang="ja-JP" altLang="en-US" dirty="0" smtClean="0"/>
              <a:t>万円</a:t>
            </a:r>
            <a:r>
              <a:rPr lang="en-US" altLang="ja-JP" dirty="0" smtClean="0"/>
              <a:t>=1,000-2,000$/day/person + </a:t>
            </a:r>
            <a:r>
              <a:rPr lang="en-US" altLang="ja-JP" b="1" u="sng" dirty="0" smtClean="0">
                <a:latin typeface="Symbol" pitchFamily="18" charset="2"/>
              </a:rPr>
              <a:t>a</a:t>
            </a:r>
            <a:r>
              <a:rPr lang="en-US" altLang="ja-JP" b="1" u="sng" dirty="0"/>
              <a:t> </a:t>
            </a:r>
            <a:r>
              <a:rPr lang="en-US" altLang="ja-JP" b="1" u="sng" dirty="0" smtClean="0"/>
              <a:t>(margin) </a:t>
            </a:r>
            <a:r>
              <a:rPr lang="en-US" altLang="ja-JP" dirty="0" smtClean="0"/>
              <a:t>)</a:t>
            </a:r>
          </a:p>
          <a:p>
            <a:pPr lvl="1"/>
            <a:r>
              <a:rPr kumimoji="1" lang="en-US" altLang="ja-JP" dirty="0" smtClean="0"/>
              <a:t>No laser system company in Japan.</a:t>
            </a:r>
          </a:p>
          <a:p>
            <a:pPr lvl="1"/>
            <a:r>
              <a:rPr lang="en-US" altLang="ja-JP" dirty="0" smtClean="0"/>
              <a:t>Recovering time.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792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219200"/>
            <a:ext cx="7391400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en-US" altLang="ja-JP" sz="3200" dirty="0" smtClean="0"/>
              <a:t>Required laser pulse energy</a:t>
            </a:r>
            <a:endParaRPr lang="ja-JP" altLang="en-US" sz="3200" dirty="0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752600" y="3429000"/>
            <a:ext cx="5867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7621588" y="3200400"/>
            <a:ext cx="608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/>
              <a:t>5nC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4168422" y="1588855"/>
            <a:ext cx="6489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Ce</a:t>
            </a:r>
            <a:r>
              <a:rPr lang="en-US" altLang="ja-JP" sz="1600" baseline="-25000" dirty="0" smtClean="0"/>
              <a:t>2</a:t>
            </a:r>
            <a:r>
              <a:rPr lang="en-US" altLang="ja-JP" sz="1600" dirty="0" smtClean="0"/>
              <a:t>Te</a:t>
            </a:r>
            <a:endParaRPr lang="ja-JP" altLang="en-US" sz="1600" dirty="0"/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2125663" y="4083050"/>
            <a:ext cx="4812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ATF</a:t>
            </a:r>
            <a:endParaRPr lang="ja-JP" altLang="en-US" sz="1600" dirty="0"/>
          </a:p>
        </p:txBody>
      </p:sp>
      <p:sp>
        <p:nvSpPr>
          <p:cNvPr id="5132" name="Oval 12"/>
          <p:cNvSpPr>
            <a:spLocks noChangeArrowheads="1"/>
          </p:cNvSpPr>
          <p:nvPr/>
        </p:nvSpPr>
        <p:spPr bwMode="auto">
          <a:xfrm>
            <a:off x="5029200" y="3276600"/>
            <a:ext cx="3048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33" name="Oval 13"/>
          <p:cNvSpPr>
            <a:spLocks noChangeArrowheads="1"/>
          </p:cNvSpPr>
          <p:nvPr/>
        </p:nvSpPr>
        <p:spPr bwMode="auto">
          <a:xfrm>
            <a:off x="5153025" y="4248150"/>
            <a:ext cx="3048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733800" y="2667000"/>
            <a:ext cx="19573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</a:rPr>
              <a:t>Offline measurement</a:t>
            </a:r>
            <a:endParaRPr lang="ja-JP" altLang="en-US" sz="1600" dirty="0">
              <a:solidFill>
                <a:srgbClr val="FF0000"/>
              </a:solidFill>
            </a:endParaRPr>
          </a:p>
          <a:p>
            <a:r>
              <a:rPr lang="en-US" altLang="ja-JP" sz="1600" dirty="0" smtClean="0">
                <a:solidFill>
                  <a:srgbClr val="FF0000"/>
                </a:solidFill>
              </a:rPr>
              <a:t>P-polarization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4921250" y="2209800"/>
            <a:ext cx="19573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chemeClr val="accent2"/>
                </a:solidFill>
              </a:rPr>
              <a:t>Offline measurement</a:t>
            </a:r>
            <a:endParaRPr lang="ja-JP" altLang="en-US" sz="1600" dirty="0">
              <a:solidFill>
                <a:schemeClr val="accent2"/>
              </a:solidFill>
            </a:endParaRPr>
          </a:p>
          <a:p>
            <a:r>
              <a:rPr lang="en-US" altLang="ja-JP" sz="1600" dirty="0" smtClean="0">
                <a:solidFill>
                  <a:schemeClr val="accent2"/>
                </a:solidFill>
              </a:rPr>
              <a:t>S-polarization</a:t>
            </a:r>
            <a:endParaRPr lang="ja-JP" altLang="en-US" sz="1600" dirty="0">
              <a:solidFill>
                <a:schemeClr val="accent2"/>
              </a:solidFill>
            </a:endParaRP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5410200" y="4191000"/>
            <a:ext cx="23294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chemeClr val="accent1"/>
                </a:solidFill>
              </a:rPr>
              <a:t>Normal injection (old 3-2)</a:t>
            </a:r>
            <a:endParaRPr lang="en-US" altLang="ja-JP" sz="1600" dirty="0">
              <a:solidFill>
                <a:schemeClr val="accent1"/>
              </a:solidFill>
            </a:endParaRPr>
          </a:p>
        </p:txBody>
      </p:sp>
      <p:sp>
        <p:nvSpPr>
          <p:cNvPr id="5137" name="Oval 17"/>
          <p:cNvSpPr>
            <a:spLocks noChangeArrowheads="1"/>
          </p:cNvSpPr>
          <p:nvPr/>
        </p:nvSpPr>
        <p:spPr bwMode="auto">
          <a:xfrm>
            <a:off x="2590800" y="4267200"/>
            <a:ext cx="304800" cy="3048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38" name="Oval 18"/>
          <p:cNvSpPr>
            <a:spLocks noChangeArrowheads="1"/>
          </p:cNvSpPr>
          <p:nvPr/>
        </p:nvSpPr>
        <p:spPr bwMode="auto">
          <a:xfrm>
            <a:off x="3581400" y="3276600"/>
            <a:ext cx="304800" cy="30480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39" name="Line 19"/>
          <p:cNvSpPr>
            <a:spLocks noChangeShapeType="1"/>
          </p:cNvSpPr>
          <p:nvPr/>
        </p:nvSpPr>
        <p:spPr bwMode="auto">
          <a:xfrm flipV="1">
            <a:off x="5735638" y="1143000"/>
            <a:ext cx="0" cy="4800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 flipH="1">
            <a:off x="3200400" y="1600200"/>
            <a:ext cx="4419600" cy="4267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143" name="AutoShape 23"/>
          <p:cNvSpPr>
            <a:spLocks noChangeArrowheads="1"/>
          </p:cNvSpPr>
          <p:nvPr/>
        </p:nvSpPr>
        <p:spPr bwMode="auto">
          <a:xfrm rot="5416299">
            <a:off x="5810250" y="49911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3419872" y="4005064"/>
            <a:ext cx="16113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chemeClr val="accent1"/>
                </a:solidFill>
              </a:rPr>
              <a:t>Inclined injection</a:t>
            </a:r>
            <a:endParaRPr lang="ja-JP" altLang="en-US" sz="1600" dirty="0">
              <a:solidFill>
                <a:schemeClr val="accent1"/>
              </a:solidFill>
            </a:endParaRPr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auto">
          <a:xfrm>
            <a:off x="152400" y="1600200"/>
            <a:ext cx="1622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Charge( C )</a:t>
            </a: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3657600" y="6248400"/>
            <a:ext cx="2249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Laser power ( J )</a:t>
            </a:r>
          </a:p>
        </p:txBody>
      </p:sp>
      <p:sp>
        <p:nvSpPr>
          <p:cNvPr id="5147" name="Text Box 27"/>
          <p:cNvSpPr txBox="1">
            <a:spLocks noChangeArrowheads="1"/>
          </p:cNvSpPr>
          <p:nvPr/>
        </p:nvSpPr>
        <p:spPr bwMode="auto">
          <a:xfrm>
            <a:off x="4191000" y="1825625"/>
            <a:ext cx="973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>
                <a:solidFill>
                  <a:schemeClr val="accent2"/>
                </a:solidFill>
              </a:rPr>
              <a:t>QE=10</a:t>
            </a:r>
            <a:r>
              <a:rPr lang="en-US" altLang="ja-JP" sz="1800" baseline="30000">
                <a:solidFill>
                  <a:schemeClr val="accent2"/>
                </a:solidFill>
              </a:rPr>
              <a:t>-3</a:t>
            </a:r>
          </a:p>
        </p:txBody>
      </p:sp>
      <p:sp>
        <p:nvSpPr>
          <p:cNvPr id="5148" name="Text Box 28"/>
          <p:cNvSpPr txBox="1">
            <a:spLocks noChangeArrowheads="1"/>
          </p:cNvSpPr>
          <p:nvPr/>
        </p:nvSpPr>
        <p:spPr bwMode="auto">
          <a:xfrm>
            <a:off x="5982132" y="1566518"/>
            <a:ext cx="973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dirty="0">
                <a:solidFill>
                  <a:srgbClr val="FF00FF"/>
                </a:solidFill>
              </a:rPr>
              <a:t>QE=10</a:t>
            </a:r>
            <a:r>
              <a:rPr lang="en-US" altLang="ja-JP" sz="1800" baseline="30000" dirty="0">
                <a:solidFill>
                  <a:srgbClr val="FF00FF"/>
                </a:solidFill>
              </a:rPr>
              <a:t>-4</a:t>
            </a:r>
          </a:p>
        </p:txBody>
      </p:sp>
      <p:sp>
        <p:nvSpPr>
          <p:cNvPr id="5149" name="Text Box 29"/>
          <p:cNvSpPr txBox="1">
            <a:spLocks noChangeArrowheads="1"/>
          </p:cNvSpPr>
          <p:nvPr/>
        </p:nvSpPr>
        <p:spPr bwMode="auto">
          <a:xfrm>
            <a:off x="7239000" y="2667000"/>
            <a:ext cx="973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>
                <a:solidFill>
                  <a:srgbClr val="FFFF00"/>
                </a:solidFill>
              </a:rPr>
              <a:t>QE=10</a:t>
            </a:r>
            <a:r>
              <a:rPr lang="en-US" altLang="ja-JP" sz="1800" baseline="30000">
                <a:solidFill>
                  <a:srgbClr val="FFFF00"/>
                </a:solidFill>
              </a:rPr>
              <a:t>-5</a:t>
            </a:r>
          </a:p>
        </p:txBody>
      </p:sp>
      <p:sp>
        <p:nvSpPr>
          <p:cNvPr id="5150" name="Text Box 30"/>
          <p:cNvSpPr txBox="1">
            <a:spLocks noChangeArrowheads="1"/>
          </p:cNvSpPr>
          <p:nvPr/>
        </p:nvSpPr>
        <p:spPr bwMode="auto">
          <a:xfrm>
            <a:off x="4168422" y="620688"/>
            <a:ext cx="36504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Current laser energy(500μJ)</a:t>
            </a:r>
            <a:endParaRPr lang="en-US" altLang="ja-JP" sz="2400" dirty="0"/>
          </a:p>
        </p:txBody>
      </p:sp>
      <p:sp>
        <p:nvSpPr>
          <p:cNvPr id="5152" name="Oval 32"/>
          <p:cNvSpPr>
            <a:spLocks noChangeArrowheads="1"/>
          </p:cNvSpPr>
          <p:nvPr/>
        </p:nvSpPr>
        <p:spPr bwMode="auto">
          <a:xfrm>
            <a:off x="5486400" y="3276600"/>
            <a:ext cx="304800" cy="3048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53" name="Line 33"/>
          <p:cNvSpPr>
            <a:spLocks noChangeShapeType="1"/>
          </p:cNvSpPr>
          <p:nvPr/>
        </p:nvSpPr>
        <p:spPr bwMode="auto">
          <a:xfrm>
            <a:off x="4572000" y="2971800"/>
            <a:ext cx="4572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154" name="Line 34"/>
          <p:cNvSpPr>
            <a:spLocks noChangeShapeType="1"/>
          </p:cNvSpPr>
          <p:nvPr/>
        </p:nvSpPr>
        <p:spPr bwMode="auto">
          <a:xfrm>
            <a:off x="5410200" y="2743200"/>
            <a:ext cx="2286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151" name="Oval 31"/>
          <p:cNvSpPr>
            <a:spLocks noChangeArrowheads="1"/>
          </p:cNvSpPr>
          <p:nvPr/>
        </p:nvSpPr>
        <p:spPr bwMode="auto">
          <a:xfrm>
            <a:off x="5607050" y="3276600"/>
            <a:ext cx="304800" cy="3048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55" name="Oval 35"/>
          <p:cNvSpPr>
            <a:spLocks noChangeArrowheads="1"/>
          </p:cNvSpPr>
          <p:nvPr/>
        </p:nvSpPr>
        <p:spPr bwMode="auto">
          <a:xfrm>
            <a:off x="4848225" y="3962400"/>
            <a:ext cx="304800" cy="3048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41" name="AutoShape 21"/>
          <p:cNvSpPr>
            <a:spLocks noChangeArrowheads="1"/>
          </p:cNvSpPr>
          <p:nvPr/>
        </p:nvSpPr>
        <p:spPr bwMode="auto">
          <a:xfrm rot="-3682613">
            <a:off x="5032375" y="4095750"/>
            <a:ext cx="228600" cy="2286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5157" name="Line 37"/>
          <p:cNvSpPr>
            <a:spLocks noChangeShapeType="1"/>
          </p:cNvSpPr>
          <p:nvPr/>
        </p:nvSpPr>
        <p:spPr bwMode="auto">
          <a:xfrm flipV="1">
            <a:off x="3810000" y="2133600"/>
            <a:ext cx="3810000" cy="3733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3310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76064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How to generate 2-bunch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836712"/>
            <a:ext cx="8568952" cy="5616624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dirty="0" smtClean="0"/>
              <a:t>Amplification time of standard regenerative amplifier (usually adopted in </a:t>
            </a:r>
            <a:r>
              <a:rPr lang="en-US" altLang="ja-JP" dirty="0" err="1" smtClean="0"/>
              <a:t>commertial</a:t>
            </a:r>
            <a:r>
              <a:rPr lang="en-US" altLang="ja-JP" dirty="0" smtClean="0"/>
              <a:t> product) is around 1 </a:t>
            </a:r>
            <a:r>
              <a:rPr lang="en-US" altLang="ja-JP" dirty="0" err="1" smtClean="0">
                <a:latin typeface="Symbol" pitchFamily="18" charset="2"/>
              </a:rPr>
              <a:t>m</a:t>
            </a:r>
            <a:r>
              <a:rPr lang="en-US" altLang="ja-JP" dirty="0" err="1" smtClean="0"/>
              <a:t>s.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			</a:t>
            </a:r>
          </a:p>
          <a:p>
            <a:r>
              <a:rPr lang="en-US" altLang="ja-JP" dirty="0" smtClean="0"/>
              <a:t>Two regenerative amplifier (not good)</a:t>
            </a:r>
          </a:p>
          <a:p>
            <a:r>
              <a:rPr lang="en-US" altLang="ja-JP" dirty="0" smtClean="0"/>
              <a:t>Large regenerative amplifier (built &amp; failed)</a:t>
            </a:r>
          </a:p>
          <a:p>
            <a:pPr lvl="1"/>
            <a:r>
              <a:rPr lang="en-US" altLang="ja-JP" dirty="0" smtClean="0"/>
              <a:t>Unstable output energy due to low gain.</a:t>
            </a:r>
          </a:p>
          <a:p>
            <a:pPr lvl="1"/>
            <a:r>
              <a:rPr lang="en-US" altLang="ja-JP" dirty="0" smtClean="0"/>
              <a:t>Difficult to compensate thermal lens.</a:t>
            </a:r>
          </a:p>
          <a:p>
            <a:r>
              <a:rPr lang="en-US" altLang="ja-JP" dirty="0"/>
              <a:t>H</a:t>
            </a:r>
            <a:r>
              <a:rPr lang="en-US" altLang="ja-JP" dirty="0" smtClean="0"/>
              <a:t>igh gain fast regenerative amplifier (built &amp; failed)</a:t>
            </a:r>
          </a:p>
          <a:p>
            <a:pPr lvl="1"/>
            <a:r>
              <a:rPr lang="en-US" altLang="ja-JP" dirty="0" smtClean="0"/>
              <a:t>Difficult to reduce the ghost pulse from first bunch due to </a:t>
            </a:r>
            <a:r>
              <a:rPr lang="en-US" altLang="ja-JP" dirty="0" err="1" smtClean="0"/>
              <a:t>limted</a:t>
            </a:r>
            <a:r>
              <a:rPr lang="en-US" altLang="ja-JP" dirty="0" smtClean="0"/>
              <a:t> extinction ratio of </a:t>
            </a:r>
            <a:r>
              <a:rPr lang="en-US" altLang="ja-JP" dirty="0" err="1" smtClean="0"/>
              <a:t>pockels</a:t>
            </a:r>
            <a:r>
              <a:rPr lang="en-US" altLang="ja-JP" dirty="0" smtClean="0"/>
              <a:t> cell.</a:t>
            </a:r>
          </a:p>
          <a:p>
            <a:r>
              <a:rPr lang="en-US" altLang="ja-JP" b="1" dirty="0" smtClean="0">
                <a:solidFill>
                  <a:srgbClr val="33CC33"/>
                </a:solidFill>
              </a:rPr>
              <a:t>Multi-pass amplifier (current configuration)</a:t>
            </a:r>
          </a:p>
          <a:p>
            <a:pPr lvl="1"/>
            <a:r>
              <a:rPr lang="en-US" altLang="ja-JP" b="1" dirty="0" smtClean="0">
                <a:solidFill>
                  <a:srgbClr val="FF0000"/>
                </a:solidFill>
              </a:rPr>
              <a:t>More gain is required for the balanced 2-bunch</a:t>
            </a:r>
            <a:r>
              <a:rPr lang="en-US" altLang="ja-JP" dirty="0" smtClean="0"/>
              <a:t>.</a:t>
            </a:r>
          </a:p>
          <a:p>
            <a:r>
              <a:rPr lang="en-US" altLang="ja-JP" dirty="0" smtClean="0">
                <a:solidFill>
                  <a:srgbClr val="C00000"/>
                </a:solidFill>
              </a:rPr>
              <a:t>OPCPA</a:t>
            </a:r>
            <a:r>
              <a:rPr lang="en-US" altLang="ja-JP" dirty="0" smtClean="0"/>
              <a:t> (future candidate)</a:t>
            </a:r>
            <a:endParaRPr kumimoji="1" lang="ja-JP" altLang="en-US" dirty="0"/>
          </a:p>
        </p:txBody>
      </p:sp>
      <p:sp>
        <p:nvSpPr>
          <p:cNvPr id="4" name="下矢印 3"/>
          <p:cNvSpPr/>
          <p:nvPr/>
        </p:nvSpPr>
        <p:spPr>
          <a:xfrm>
            <a:off x="3508529" y="1628800"/>
            <a:ext cx="57606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213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5260549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右矢印 23"/>
          <p:cNvSpPr/>
          <p:nvPr/>
        </p:nvSpPr>
        <p:spPr>
          <a:xfrm>
            <a:off x="1688196" y="4029508"/>
            <a:ext cx="7276292" cy="191580"/>
          </a:xfrm>
          <a:prstGeom prst="rightArrow">
            <a:avLst/>
          </a:prstGeom>
          <a:solidFill>
            <a:srgbClr val="00FF00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1688196" y="188640"/>
            <a:ext cx="1683740" cy="3960440"/>
          </a:xfrm>
          <a:prstGeom prst="straightConnector1">
            <a:avLst/>
          </a:prstGeom>
          <a:ln w="3810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平行四辺形 2"/>
          <p:cNvSpPr/>
          <p:nvPr/>
        </p:nvSpPr>
        <p:spPr>
          <a:xfrm rot="17538681">
            <a:off x="1912625" y="1536609"/>
            <a:ext cx="1702903" cy="244382"/>
          </a:xfrm>
          <a:prstGeom prst="parallelogram">
            <a:avLst>
              <a:gd name="adj" fmla="val 24765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/>
          <p:cNvCxnSpPr/>
          <p:nvPr/>
        </p:nvCxnSpPr>
        <p:spPr>
          <a:xfrm flipV="1">
            <a:off x="1768588" y="3909936"/>
            <a:ext cx="6299564" cy="224408"/>
          </a:xfrm>
          <a:prstGeom prst="straightConnector1">
            <a:avLst/>
          </a:prstGeom>
          <a:ln w="3810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/>
          <p:cNvSpPr/>
          <p:nvPr/>
        </p:nvSpPr>
        <p:spPr>
          <a:xfrm>
            <a:off x="5936668" y="4005064"/>
            <a:ext cx="720080" cy="43204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00365" y="827803"/>
            <a:ext cx="4136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u="sng" dirty="0" smtClean="0">
                <a:solidFill>
                  <a:srgbClr val="33CC33"/>
                </a:solidFill>
              </a:rPr>
              <a:t>Pulse shaping is necessary at </a:t>
            </a:r>
            <a:r>
              <a:rPr lang="en-US" altLang="ja-JP" sz="2400" b="1" u="sng" dirty="0" smtClean="0">
                <a:solidFill>
                  <a:srgbClr val="33CC33"/>
                </a:solidFill>
              </a:rPr>
              <a:t>angled injection for higher QE. </a:t>
            </a:r>
            <a:endParaRPr kumimoji="1" lang="ja-JP" altLang="en-US" sz="2400" b="1" u="sng" dirty="0">
              <a:solidFill>
                <a:srgbClr val="33CC33"/>
              </a:solidFill>
            </a:endParaRPr>
          </a:p>
        </p:txBody>
      </p:sp>
      <p:cxnSp>
        <p:nvCxnSpPr>
          <p:cNvPr id="12" name="直線矢印コネクタ 11"/>
          <p:cNvCxnSpPr>
            <a:stCxn id="17" idx="0"/>
          </p:cNvCxnSpPr>
          <p:nvPr/>
        </p:nvCxnSpPr>
        <p:spPr>
          <a:xfrm flipH="1" flipV="1">
            <a:off x="3728136" y="4390938"/>
            <a:ext cx="1408274" cy="76625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円/楕円 14"/>
          <p:cNvSpPr/>
          <p:nvPr/>
        </p:nvSpPr>
        <p:spPr>
          <a:xfrm>
            <a:off x="2483768" y="3909936"/>
            <a:ext cx="1872208" cy="38316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411760" y="5157192"/>
            <a:ext cx="54492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One of problem is beam hole in the cavity is too small. (less than cathode diameter.)</a:t>
            </a:r>
          </a:p>
          <a:p>
            <a:r>
              <a:rPr lang="en-US" altLang="ja-JP" sz="2400" dirty="0" smtClean="0"/>
              <a:t>Redesign is required.</a:t>
            </a:r>
            <a:endParaRPr kumimoji="1" lang="ja-JP" altLang="en-US" sz="2400" dirty="0"/>
          </a:p>
        </p:txBody>
      </p:sp>
      <p:sp>
        <p:nvSpPr>
          <p:cNvPr id="21" name="斜め縞 20"/>
          <p:cNvSpPr/>
          <p:nvPr/>
        </p:nvSpPr>
        <p:spPr>
          <a:xfrm rot="5400000">
            <a:off x="7555278" y="3431495"/>
            <a:ext cx="619616" cy="614627"/>
          </a:xfrm>
          <a:prstGeom prst="diagStripe">
            <a:avLst>
              <a:gd name="adj" fmla="val 77466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>
            <a:off x="8028384" y="3933056"/>
            <a:ext cx="0" cy="1944216"/>
          </a:xfrm>
          <a:prstGeom prst="straightConnector1">
            <a:avLst/>
          </a:prstGeom>
          <a:ln w="3810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8167120" y="4093274"/>
            <a:ext cx="1005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00FF00"/>
                </a:solidFill>
              </a:rPr>
              <a:t>Beam</a:t>
            </a:r>
            <a:endParaRPr kumimoji="1" lang="ja-JP" altLang="en-US" sz="2000" dirty="0">
              <a:solidFill>
                <a:srgbClr val="00FF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705541" y="2935845"/>
            <a:ext cx="1368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FF"/>
                </a:solidFill>
              </a:rPr>
              <a:t>Mirror in vacuum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18" name="タイトル 1"/>
          <p:cNvSpPr txBox="1">
            <a:spLocks/>
          </p:cNvSpPr>
          <p:nvPr/>
        </p:nvSpPr>
        <p:spPr>
          <a:xfrm>
            <a:off x="457200" y="116632"/>
            <a:ext cx="8229600" cy="51115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 smtClean="0"/>
              <a:t>Rhombus pulse shaping for angled injection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5752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en-US" altLang="ja-JP" sz="2800" dirty="0" smtClean="0"/>
              <a:t>Energy spread reduction </a:t>
            </a:r>
            <a:r>
              <a:rPr lang="en-US" altLang="ja-JP" sz="2800" dirty="0" smtClean="0"/>
              <a:t>by pulse shaping</a:t>
            </a:r>
            <a:endParaRPr kumimoji="1" lang="ja-JP" altLang="en-US" sz="28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357461"/>
            <a:ext cx="72390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007118" y="2419341"/>
            <a:ext cx="14959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800" dirty="0" smtClean="0"/>
              <a:t>Gaussian</a:t>
            </a:r>
            <a:endParaRPr lang="ja-JP" altLang="en-US" sz="2800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354134" y="4632425"/>
            <a:ext cx="11978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800" dirty="0" smtClean="0"/>
              <a:t>Square</a:t>
            </a:r>
            <a:endParaRPr lang="ja-JP" altLang="en-US" sz="2800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516661" y="1952774"/>
            <a:ext cx="522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5nC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886548" y="1967061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10nC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648548" y="1433661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15nC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648548" y="1782911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20nC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7800948" y="5319861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20nC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7800948" y="5091261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15nC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7800948" y="4862661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10nC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7724748" y="4634061"/>
            <a:ext cx="522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5nC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3838548" y="5548461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6200748" y="5396061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533748" y="5853261"/>
            <a:ext cx="12441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5nC</a:t>
            </a:r>
            <a:r>
              <a:rPr lang="ja-JP" altLang="en-US" sz="1600" dirty="0" smtClean="0"/>
              <a:t> </a:t>
            </a:r>
            <a:r>
              <a:rPr lang="en-US" altLang="ja-JP" sz="1600" dirty="0" smtClean="0"/>
              <a:t>electron</a:t>
            </a:r>
            <a:endParaRPr lang="ja-JP" altLang="en-US" sz="1600" dirty="0"/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5524155" y="5853261"/>
            <a:ext cx="33486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15nC</a:t>
            </a:r>
          </a:p>
          <a:p>
            <a:r>
              <a:rPr lang="en-US" altLang="ja-JP" sz="1600" dirty="0" smtClean="0"/>
              <a:t>Primary beam for positron production</a:t>
            </a:r>
            <a:endParaRPr lang="en-US" altLang="ja-JP" sz="1600" dirty="0"/>
          </a:p>
        </p:txBody>
      </p:sp>
      <p:grpSp>
        <p:nvGrpSpPr>
          <p:cNvPr id="41" name="グループ化 40"/>
          <p:cNvGrpSpPr/>
          <p:nvPr/>
        </p:nvGrpSpPr>
        <p:grpSpPr>
          <a:xfrm>
            <a:off x="4777871" y="1123197"/>
            <a:ext cx="1626704" cy="1043487"/>
            <a:chOff x="4777871" y="908720"/>
            <a:chExt cx="1626704" cy="1043487"/>
          </a:xfrm>
        </p:grpSpPr>
        <p:cxnSp>
          <p:nvCxnSpPr>
            <p:cNvPr id="22" name="直線矢印コネクタ 21"/>
            <p:cNvCxnSpPr/>
            <p:nvPr/>
          </p:nvCxnSpPr>
          <p:spPr>
            <a:xfrm>
              <a:off x="4777871" y="1920859"/>
              <a:ext cx="157626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/>
            <p:cNvSpPr txBox="1"/>
            <p:nvPr/>
          </p:nvSpPr>
          <p:spPr>
            <a:xfrm>
              <a:off x="6142965" y="1582875"/>
              <a:ext cx="2616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t</a:t>
              </a:r>
              <a:endParaRPr kumimoji="1" lang="ja-JP" altLang="en-US" dirty="0"/>
            </a:p>
          </p:txBody>
        </p:sp>
        <p:cxnSp>
          <p:nvCxnSpPr>
            <p:cNvPr id="24" name="直線矢印コネクタ 23"/>
            <p:cNvCxnSpPr/>
            <p:nvPr/>
          </p:nvCxnSpPr>
          <p:spPr>
            <a:xfrm flipH="1" flipV="1">
              <a:off x="4788024" y="908720"/>
              <a:ext cx="1" cy="102052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フリーフォーム 27"/>
            <p:cNvSpPr/>
            <p:nvPr/>
          </p:nvSpPr>
          <p:spPr>
            <a:xfrm>
              <a:off x="4802819" y="1188452"/>
              <a:ext cx="1251752" cy="726226"/>
            </a:xfrm>
            <a:custGeom>
              <a:avLst/>
              <a:gdLst>
                <a:gd name="connsiteX0" fmla="*/ 0 w 1251752"/>
                <a:gd name="connsiteY0" fmla="*/ 720247 h 726226"/>
                <a:gd name="connsiteX1" fmla="*/ 310719 w 1251752"/>
                <a:gd name="connsiteY1" fmla="*/ 720247 h 726226"/>
                <a:gd name="connsiteX2" fmla="*/ 461639 w 1251752"/>
                <a:gd name="connsiteY2" fmla="*/ 658103 h 726226"/>
                <a:gd name="connsiteX3" fmla="*/ 550416 w 1251752"/>
                <a:gd name="connsiteY3" fmla="*/ 391773 h 726226"/>
                <a:gd name="connsiteX4" fmla="*/ 674703 w 1251752"/>
                <a:gd name="connsiteY4" fmla="*/ 1156 h 726226"/>
                <a:gd name="connsiteX5" fmla="*/ 861134 w 1251752"/>
                <a:gd name="connsiteY5" fmla="*/ 524938 h 726226"/>
                <a:gd name="connsiteX6" fmla="*/ 932156 w 1251752"/>
                <a:gd name="connsiteY6" fmla="*/ 658103 h 726226"/>
                <a:gd name="connsiteX7" fmla="*/ 1029810 w 1251752"/>
                <a:gd name="connsiteY7" fmla="*/ 720247 h 726226"/>
                <a:gd name="connsiteX8" fmla="*/ 1127464 w 1251752"/>
                <a:gd name="connsiteY8" fmla="*/ 720247 h 726226"/>
                <a:gd name="connsiteX9" fmla="*/ 1251752 w 1251752"/>
                <a:gd name="connsiteY9" fmla="*/ 720247 h 72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1752" h="726226">
                  <a:moveTo>
                    <a:pt x="0" y="720247"/>
                  </a:moveTo>
                  <a:cubicBezTo>
                    <a:pt x="116889" y="725425"/>
                    <a:pt x="233779" y="730604"/>
                    <a:pt x="310719" y="720247"/>
                  </a:cubicBezTo>
                  <a:cubicBezTo>
                    <a:pt x="387659" y="709890"/>
                    <a:pt x="421690" y="712849"/>
                    <a:pt x="461639" y="658103"/>
                  </a:cubicBezTo>
                  <a:cubicBezTo>
                    <a:pt x="501588" y="603357"/>
                    <a:pt x="514905" y="501264"/>
                    <a:pt x="550416" y="391773"/>
                  </a:cubicBezTo>
                  <a:cubicBezTo>
                    <a:pt x="585927" y="282282"/>
                    <a:pt x="622917" y="-21038"/>
                    <a:pt x="674703" y="1156"/>
                  </a:cubicBezTo>
                  <a:cubicBezTo>
                    <a:pt x="726489" y="23350"/>
                    <a:pt x="818225" y="415447"/>
                    <a:pt x="861134" y="524938"/>
                  </a:cubicBezTo>
                  <a:cubicBezTo>
                    <a:pt x="904043" y="634429"/>
                    <a:pt x="904043" y="625552"/>
                    <a:pt x="932156" y="658103"/>
                  </a:cubicBezTo>
                  <a:cubicBezTo>
                    <a:pt x="960269" y="690654"/>
                    <a:pt x="997259" y="709890"/>
                    <a:pt x="1029810" y="720247"/>
                  </a:cubicBezTo>
                  <a:cubicBezTo>
                    <a:pt x="1062361" y="730604"/>
                    <a:pt x="1127464" y="720247"/>
                    <a:pt x="1127464" y="720247"/>
                  </a:cubicBezTo>
                  <a:lnTo>
                    <a:pt x="1251752" y="720247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6637845" y="3598140"/>
            <a:ext cx="1626704" cy="1043487"/>
            <a:chOff x="6637845" y="3383663"/>
            <a:chExt cx="1626704" cy="1043487"/>
          </a:xfrm>
        </p:grpSpPr>
        <p:cxnSp>
          <p:nvCxnSpPr>
            <p:cNvPr id="29" name="直線矢印コネクタ 28"/>
            <p:cNvCxnSpPr/>
            <p:nvPr/>
          </p:nvCxnSpPr>
          <p:spPr>
            <a:xfrm>
              <a:off x="6637845" y="4395802"/>
              <a:ext cx="157626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/>
            <p:cNvSpPr txBox="1"/>
            <p:nvPr/>
          </p:nvSpPr>
          <p:spPr>
            <a:xfrm>
              <a:off x="8002939" y="4057818"/>
              <a:ext cx="2616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t</a:t>
              </a:r>
              <a:endParaRPr kumimoji="1" lang="ja-JP" altLang="en-US" dirty="0"/>
            </a:p>
          </p:txBody>
        </p:sp>
        <p:cxnSp>
          <p:nvCxnSpPr>
            <p:cNvPr id="31" name="直線矢印コネクタ 30"/>
            <p:cNvCxnSpPr/>
            <p:nvPr/>
          </p:nvCxnSpPr>
          <p:spPr>
            <a:xfrm flipH="1" flipV="1">
              <a:off x="6647998" y="3383663"/>
              <a:ext cx="1" cy="102052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V="1">
              <a:off x="7198492" y="3789040"/>
              <a:ext cx="0" cy="60676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V="1">
              <a:off x="7639852" y="3799152"/>
              <a:ext cx="0" cy="60676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>
              <a:off x="7198492" y="3799152"/>
              <a:ext cx="45005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テキスト ボックス 41"/>
          <p:cNvSpPr txBox="1"/>
          <p:nvPr/>
        </p:nvSpPr>
        <p:spPr>
          <a:xfrm>
            <a:off x="827584" y="548680"/>
            <a:ext cx="676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Energy spread of 0.1% is required for </a:t>
            </a:r>
            <a:r>
              <a:rPr lang="en-US" altLang="ja-JP" dirty="0" err="1" smtClean="0"/>
              <a:t>SuperKEKB</a:t>
            </a:r>
            <a:r>
              <a:rPr lang="en-US" altLang="ja-JP" dirty="0" smtClean="0"/>
              <a:t> synchrotron injection.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644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>
          <a:xfrm>
            <a:off x="1427588" y="44624"/>
            <a:ext cx="5016620" cy="457200"/>
          </a:xfrm>
        </p:spPr>
        <p:txBody>
          <a:bodyPr>
            <a:normAutofit fontScale="90000"/>
          </a:bodyPr>
          <a:lstStyle/>
          <a:p>
            <a:r>
              <a:rPr lang="en-US" altLang="ja-JP" sz="3200" dirty="0" smtClean="0"/>
              <a:t>Properties of laser medium</a:t>
            </a:r>
            <a:endParaRPr lang="ja-JP" altLang="en-US" sz="3200" dirty="0"/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687599" y="855514"/>
            <a:ext cx="928459" cy="5232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LD Pump</a:t>
            </a:r>
            <a:endParaRPr lang="en-US" altLang="ja-JP" sz="1600" dirty="0"/>
          </a:p>
          <a:p>
            <a:r>
              <a:rPr lang="en-US" altLang="ja-JP" sz="1200" dirty="0"/>
              <a:t>(808nm)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3878554" y="882086"/>
            <a:ext cx="841128" cy="5232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u="sng" dirty="0"/>
              <a:t>Nd:YVO4</a:t>
            </a:r>
          </a:p>
          <a:p>
            <a:r>
              <a:rPr lang="en-US" altLang="ja-JP" sz="1400" u="sng" dirty="0" err="1" smtClean="0"/>
              <a:t>Nd:YAG</a:t>
            </a:r>
            <a:endParaRPr lang="en-US" altLang="ja-JP" sz="1400" u="sng" dirty="0"/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4980716" y="836712"/>
            <a:ext cx="1295227" cy="6463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200" dirty="0" smtClean="0"/>
              <a:t>SHG(532nm) </a:t>
            </a:r>
            <a:r>
              <a:rPr lang="en-US" altLang="ja-JP" sz="1200" dirty="0" smtClean="0">
                <a:solidFill>
                  <a:srgbClr val="FF0000"/>
                </a:solidFill>
              </a:rPr>
              <a:t>40%</a:t>
            </a:r>
          </a:p>
          <a:p>
            <a:r>
              <a:rPr lang="en-US" altLang="ja-JP" sz="1200" dirty="0" smtClean="0"/>
              <a:t>FHG(266nm) </a:t>
            </a:r>
            <a:r>
              <a:rPr lang="en-US" altLang="ja-JP" sz="1200" dirty="0" smtClean="0">
                <a:solidFill>
                  <a:srgbClr val="FF0000"/>
                </a:solidFill>
              </a:rPr>
              <a:t>20%</a:t>
            </a:r>
          </a:p>
          <a:p>
            <a:r>
              <a:rPr lang="en-US" altLang="ja-JP" sz="1200" dirty="0" smtClean="0"/>
              <a:t>5HG(213nm)   </a:t>
            </a:r>
            <a:r>
              <a:rPr lang="en-US" altLang="ja-JP" sz="1200" dirty="0" smtClean="0">
                <a:solidFill>
                  <a:srgbClr val="FF0000"/>
                </a:solidFill>
              </a:rPr>
              <a:t>3%</a:t>
            </a:r>
            <a:r>
              <a:rPr lang="en-US" altLang="ja-JP" sz="1200" dirty="0" smtClean="0"/>
              <a:t> </a:t>
            </a:r>
            <a:endParaRPr lang="en-US" altLang="ja-JP" sz="1200" dirty="0"/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3707904" y="443765"/>
            <a:ext cx="16906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</a:rPr>
              <a:t>τ</a:t>
            </a:r>
            <a:r>
              <a:rPr lang="ja-JP" altLang="en-US" sz="1600" b="1" dirty="0">
                <a:solidFill>
                  <a:srgbClr val="FF0000"/>
                </a:solidFill>
              </a:rPr>
              <a:t>～</a:t>
            </a:r>
            <a:r>
              <a:rPr lang="en-US" altLang="ja-JP" sz="1600" b="1" dirty="0">
                <a:solidFill>
                  <a:srgbClr val="FF0000"/>
                </a:solidFill>
              </a:rPr>
              <a:t>200μs, 40%</a:t>
            </a: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87313" y="404664"/>
            <a:ext cx="1140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u="sng" dirty="0" err="1" smtClean="0"/>
              <a:t>Nd</a:t>
            </a:r>
            <a:r>
              <a:rPr lang="en-US" altLang="ja-JP" b="1" u="sng" dirty="0" smtClean="0"/>
              <a:t>-doped</a:t>
            </a:r>
            <a:endParaRPr lang="ja-JP" altLang="en-US" b="1" u="sng" dirty="0"/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76200" y="1772816"/>
            <a:ext cx="1107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u="sng" dirty="0" err="1" smtClean="0"/>
              <a:t>Yb</a:t>
            </a:r>
            <a:r>
              <a:rPr lang="en-US" altLang="ja-JP" b="1" u="sng" dirty="0" smtClean="0"/>
              <a:t>-doped</a:t>
            </a:r>
            <a:endParaRPr lang="ja-JP" altLang="en-US" b="1" u="sng" dirty="0"/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79375" y="3353398"/>
            <a:ext cx="10342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u="sng" dirty="0" smtClean="0"/>
              <a:t>Ti-doped</a:t>
            </a:r>
            <a:endParaRPr lang="ja-JP" altLang="en-US" b="1" u="sng" dirty="0"/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2682036" y="2492896"/>
            <a:ext cx="1011815" cy="5232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LD Pump</a:t>
            </a:r>
            <a:endParaRPr lang="en-US" altLang="ja-JP" sz="1600" dirty="0"/>
          </a:p>
          <a:p>
            <a:r>
              <a:rPr lang="en-US" altLang="ja-JP" sz="1200" dirty="0" smtClean="0"/>
              <a:t>(941/976nm</a:t>
            </a:r>
            <a:r>
              <a:rPr lang="en-US" altLang="ja-JP" sz="1200" dirty="0"/>
              <a:t>)</a:t>
            </a: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3862788" y="2438749"/>
            <a:ext cx="795539" cy="7386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u="sng" dirty="0" err="1"/>
              <a:t>Yb</a:t>
            </a:r>
            <a:r>
              <a:rPr lang="en-US" altLang="ja-JP" sz="1400" u="sng" dirty="0"/>
              <a:t>-glass</a:t>
            </a:r>
          </a:p>
          <a:p>
            <a:r>
              <a:rPr lang="en-US" altLang="ja-JP" sz="1400" u="sng" dirty="0" err="1"/>
              <a:t>Yb:YAG</a:t>
            </a:r>
            <a:endParaRPr lang="en-US" altLang="ja-JP" sz="1400" u="sng" dirty="0"/>
          </a:p>
          <a:p>
            <a:r>
              <a:rPr lang="en-US" altLang="ja-JP" sz="1400" u="sng" dirty="0" err="1" smtClean="0"/>
              <a:t>Yb:BOYS</a:t>
            </a:r>
            <a:endParaRPr lang="en-US" altLang="ja-JP" sz="1400" u="sng" dirty="0"/>
          </a:p>
        </p:txBody>
      </p:sp>
      <p:sp>
        <p:nvSpPr>
          <p:cNvPr id="26647" name="AutoShape 23"/>
          <p:cNvSpPr>
            <a:spLocks noChangeArrowheads="1"/>
          </p:cNvSpPr>
          <p:nvPr/>
        </p:nvSpPr>
        <p:spPr bwMode="auto">
          <a:xfrm>
            <a:off x="3635896" y="1007914"/>
            <a:ext cx="2286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48" name="AutoShape 24"/>
          <p:cNvSpPr>
            <a:spLocks noChangeArrowheads="1"/>
          </p:cNvSpPr>
          <p:nvPr/>
        </p:nvSpPr>
        <p:spPr bwMode="auto">
          <a:xfrm>
            <a:off x="4756833" y="1053633"/>
            <a:ext cx="209643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50" name="AutoShape 26"/>
          <p:cNvSpPr>
            <a:spLocks noChangeArrowheads="1"/>
          </p:cNvSpPr>
          <p:nvPr/>
        </p:nvSpPr>
        <p:spPr bwMode="auto">
          <a:xfrm>
            <a:off x="3618140" y="2607024"/>
            <a:ext cx="2286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51" name="AutoShape 27"/>
          <p:cNvSpPr>
            <a:spLocks noChangeArrowheads="1"/>
          </p:cNvSpPr>
          <p:nvPr/>
        </p:nvSpPr>
        <p:spPr bwMode="auto">
          <a:xfrm>
            <a:off x="4700695" y="2607024"/>
            <a:ext cx="237083" cy="304800"/>
          </a:xfrm>
          <a:prstGeom prst="rightArrow">
            <a:avLst>
              <a:gd name="adj1" fmla="val 50000"/>
              <a:gd name="adj2" fmla="val 251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53" name="Text Box 29"/>
          <p:cNvSpPr txBox="1">
            <a:spLocks noChangeArrowheads="1"/>
          </p:cNvSpPr>
          <p:nvPr/>
        </p:nvSpPr>
        <p:spPr bwMode="auto">
          <a:xfrm>
            <a:off x="4540809" y="1484784"/>
            <a:ext cx="6842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/>
              <a:t>1064nm</a:t>
            </a:r>
          </a:p>
        </p:txBody>
      </p:sp>
      <p:sp>
        <p:nvSpPr>
          <p:cNvPr id="26654" name="Text Box 30"/>
          <p:cNvSpPr txBox="1">
            <a:spLocks noChangeArrowheads="1"/>
          </p:cNvSpPr>
          <p:nvPr/>
        </p:nvSpPr>
        <p:spPr bwMode="auto">
          <a:xfrm>
            <a:off x="3404399" y="1385067"/>
            <a:ext cx="6238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808nm</a:t>
            </a:r>
            <a:endParaRPr lang="en-US" altLang="ja-JP" sz="1200" dirty="0"/>
          </a:p>
        </p:txBody>
      </p:sp>
      <p:sp>
        <p:nvSpPr>
          <p:cNvPr id="26655" name="Text Box 31"/>
          <p:cNvSpPr txBox="1">
            <a:spLocks noChangeArrowheads="1"/>
          </p:cNvSpPr>
          <p:nvPr/>
        </p:nvSpPr>
        <p:spPr bwMode="auto">
          <a:xfrm>
            <a:off x="3042076" y="2970775"/>
            <a:ext cx="9188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941/976nm</a:t>
            </a:r>
            <a:endParaRPr lang="en-US" altLang="ja-JP" sz="1200" dirty="0"/>
          </a:p>
        </p:txBody>
      </p:sp>
      <p:sp>
        <p:nvSpPr>
          <p:cNvPr id="26656" name="Text Box 32"/>
          <p:cNvSpPr txBox="1">
            <a:spLocks noChangeArrowheads="1"/>
          </p:cNvSpPr>
          <p:nvPr/>
        </p:nvSpPr>
        <p:spPr bwMode="auto">
          <a:xfrm>
            <a:off x="4654233" y="3010347"/>
            <a:ext cx="6842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/>
              <a:t>1040nm</a:t>
            </a:r>
          </a:p>
        </p:txBody>
      </p:sp>
      <p:sp>
        <p:nvSpPr>
          <p:cNvPr id="26674" name="Text Box 50"/>
          <p:cNvSpPr txBox="1">
            <a:spLocks noChangeArrowheads="1"/>
          </p:cNvSpPr>
          <p:nvPr/>
        </p:nvSpPr>
        <p:spPr bwMode="auto">
          <a:xfrm>
            <a:off x="3633003" y="2097970"/>
            <a:ext cx="14382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</a:rPr>
              <a:t>τ</a:t>
            </a:r>
            <a:r>
              <a:rPr lang="ja-JP" altLang="en-US" sz="1600" b="1" dirty="0">
                <a:solidFill>
                  <a:srgbClr val="FF0000"/>
                </a:solidFill>
              </a:rPr>
              <a:t>～</a:t>
            </a:r>
            <a:r>
              <a:rPr lang="en-US" altLang="ja-JP" sz="1600" b="1" u="sng" dirty="0">
                <a:solidFill>
                  <a:srgbClr val="FF0000"/>
                </a:solidFill>
              </a:rPr>
              <a:t>900μs</a:t>
            </a:r>
            <a:r>
              <a:rPr lang="en-US" altLang="ja-JP" sz="1600" b="1" dirty="0">
                <a:solidFill>
                  <a:srgbClr val="FF0000"/>
                </a:solidFill>
              </a:rPr>
              <a:t>, 40%</a:t>
            </a:r>
          </a:p>
        </p:txBody>
      </p:sp>
      <p:sp>
        <p:nvSpPr>
          <p:cNvPr id="26675" name="Text Box 51"/>
          <p:cNvSpPr txBox="1">
            <a:spLocks noChangeArrowheads="1"/>
          </p:cNvSpPr>
          <p:nvPr/>
        </p:nvSpPr>
        <p:spPr bwMode="auto">
          <a:xfrm>
            <a:off x="900113" y="3716380"/>
            <a:ext cx="719137" cy="466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/>
              <a:t>Pump</a:t>
            </a:r>
          </a:p>
          <a:p>
            <a:r>
              <a:rPr lang="en-US" altLang="ja-JP" sz="1200"/>
              <a:t>(808nm)</a:t>
            </a:r>
          </a:p>
        </p:txBody>
      </p:sp>
      <p:sp>
        <p:nvSpPr>
          <p:cNvPr id="26676" name="Text Box 52"/>
          <p:cNvSpPr txBox="1">
            <a:spLocks noChangeArrowheads="1"/>
          </p:cNvSpPr>
          <p:nvPr/>
        </p:nvSpPr>
        <p:spPr bwMode="auto">
          <a:xfrm>
            <a:off x="1858964" y="3776705"/>
            <a:ext cx="696812" cy="2769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200" dirty="0" err="1" smtClean="0"/>
              <a:t>Nd:YAG</a:t>
            </a:r>
            <a:endParaRPr lang="en-US" altLang="ja-JP" sz="1200" dirty="0" smtClean="0"/>
          </a:p>
        </p:txBody>
      </p:sp>
      <p:sp>
        <p:nvSpPr>
          <p:cNvPr id="26677" name="Text Box 53"/>
          <p:cNvSpPr txBox="1">
            <a:spLocks noChangeArrowheads="1"/>
          </p:cNvSpPr>
          <p:nvPr/>
        </p:nvSpPr>
        <p:spPr bwMode="auto">
          <a:xfrm>
            <a:off x="2841996" y="3776705"/>
            <a:ext cx="541872" cy="2769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200" dirty="0"/>
              <a:t>SHG</a:t>
            </a:r>
          </a:p>
        </p:txBody>
      </p:sp>
      <p:sp>
        <p:nvSpPr>
          <p:cNvPr id="26678" name="Text Box 54"/>
          <p:cNvSpPr txBox="1">
            <a:spLocks noChangeArrowheads="1"/>
          </p:cNvSpPr>
          <p:nvPr/>
        </p:nvSpPr>
        <p:spPr bwMode="auto">
          <a:xfrm>
            <a:off x="2908670" y="3513180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>
                <a:solidFill>
                  <a:srgbClr val="FF0000"/>
                </a:solidFill>
              </a:rPr>
              <a:t>40%</a:t>
            </a:r>
          </a:p>
        </p:txBody>
      </p:sp>
      <p:sp>
        <p:nvSpPr>
          <p:cNvPr id="26679" name="AutoShape 55"/>
          <p:cNvSpPr>
            <a:spLocks noChangeArrowheads="1"/>
          </p:cNvSpPr>
          <p:nvPr/>
        </p:nvSpPr>
        <p:spPr bwMode="auto">
          <a:xfrm>
            <a:off x="1619250" y="3773590"/>
            <a:ext cx="2286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80" name="AutoShape 56"/>
          <p:cNvSpPr>
            <a:spLocks noChangeArrowheads="1"/>
          </p:cNvSpPr>
          <p:nvPr/>
        </p:nvSpPr>
        <p:spPr bwMode="auto">
          <a:xfrm>
            <a:off x="2587408" y="3782468"/>
            <a:ext cx="2286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81" name="Text Box 57"/>
          <p:cNvSpPr txBox="1">
            <a:spLocks noChangeArrowheads="1"/>
          </p:cNvSpPr>
          <p:nvPr/>
        </p:nvSpPr>
        <p:spPr bwMode="auto">
          <a:xfrm>
            <a:off x="2295539" y="4003443"/>
            <a:ext cx="6842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/>
              <a:t>1064nm</a:t>
            </a:r>
          </a:p>
        </p:txBody>
      </p:sp>
      <p:sp>
        <p:nvSpPr>
          <p:cNvPr id="26682" name="Text Box 58"/>
          <p:cNvSpPr txBox="1">
            <a:spLocks noChangeArrowheads="1"/>
          </p:cNvSpPr>
          <p:nvPr/>
        </p:nvSpPr>
        <p:spPr bwMode="auto">
          <a:xfrm>
            <a:off x="1585911" y="3975127"/>
            <a:ext cx="6238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808nm</a:t>
            </a:r>
            <a:endParaRPr lang="en-US" altLang="ja-JP" sz="1200" dirty="0"/>
          </a:p>
        </p:txBody>
      </p:sp>
      <p:sp>
        <p:nvSpPr>
          <p:cNvPr id="26683" name="Text Box 59"/>
          <p:cNvSpPr txBox="1">
            <a:spLocks noChangeArrowheads="1"/>
          </p:cNvSpPr>
          <p:nvPr/>
        </p:nvSpPr>
        <p:spPr bwMode="auto">
          <a:xfrm>
            <a:off x="3665965" y="3765592"/>
            <a:ext cx="1031875" cy="3143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/>
              <a:t>Ti:Sapphire</a:t>
            </a:r>
          </a:p>
        </p:txBody>
      </p:sp>
      <p:sp>
        <p:nvSpPr>
          <p:cNvPr id="26688" name="AutoShape 64"/>
          <p:cNvSpPr>
            <a:spLocks noChangeArrowheads="1"/>
          </p:cNvSpPr>
          <p:nvPr/>
        </p:nvSpPr>
        <p:spPr bwMode="auto">
          <a:xfrm>
            <a:off x="3424314" y="3778292"/>
            <a:ext cx="2286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89" name="AutoShape 65"/>
          <p:cNvSpPr>
            <a:spLocks noChangeArrowheads="1"/>
          </p:cNvSpPr>
          <p:nvPr/>
        </p:nvSpPr>
        <p:spPr bwMode="auto">
          <a:xfrm>
            <a:off x="4751609" y="3772272"/>
            <a:ext cx="2286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91" name="Text Box 67"/>
          <p:cNvSpPr txBox="1">
            <a:spLocks noChangeArrowheads="1"/>
          </p:cNvSpPr>
          <p:nvPr/>
        </p:nvSpPr>
        <p:spPr bwMode="auto">
          <a:xfrm>
            <a:off x="3374498" y="4053283"/>
            <a:ext cx="6238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532nm</a:t>
            </a:r>
            <a:endParaRPr lang="en-US" altLang="ja-JP" sz="1200" dirty="0"/>
          </a:p>
        </p:txBody>
      </p:sp>
      <p:sp>
        <p:nvSpPr>
          <p:cNvPr id="26692" name="Text Box 68"/>
          <p:cNvSpPr txBox="1">
            <a:spLocks noChangeArrowheads="1"/>
          </p:cNvSpPr>
          <p:nvPr/>
        </p:nvSpPr>
        <p:spPr bwMode="auto">
          <a:xfrm>
            <a:off x="4448863" y="4044849"/>
            <a:ext cx="608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/>
              <a:t>800nm</a:t>
            </a:r>
          </a:p>
        </p:txBody>
      </p:sp>
      <p:sp>
        <p:nvSpPr>
          <p:cNvPr id="26701" name="Text Box 77"/>
          <p:cNvSpPr txBox="1">
            <a:spLocks noChangeArrowheads="1"/>
          </p:cNvSpPr>
          <p:nvPr/>
        </p:nvSpPr>
        <p:spPr bwMode="auto">
          <a:xfrm>
            <a:off x="3605462" y="3247774"/>
            <a:ext cx="1487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</a:rPr>
              <a:t>τ</a:t>
            </a:r>
            <a:r>
              <a:rPr lang="ja-JP" altLang="en-US" sz="1600" b="1" dirty="0">
                <a:solidFill>
                  <a:srgbClr val="FF0000"/>
                </a:solidFill>
              </a:rPr>
              <a:t>～</a:t>
            </a:r>
            <a:r>
              <a:rPr lang="en-US" altLang="ja-JP" sz="1600" b="1" dirty="0">
                <a:solidFill>
                  <a:srgbClr val="FF0000"/>
                </a:solidFill>
              </a:rPr>
              <a:t>3μs, 40%</a:t>
            </a:r>
          </a:p>
        </p:txBody>
      </p:sp>
      <p:sp>
        <p:nvSpPr>
          <p:cNvPr id="26705" name="Text Box 81"/>
          <p:cNvSpPr txBox="1">
            <a:spLocks noChangeArrowheads="1"/>
          </p:cNvSpPr>
          <p:nvPr/>
        </p:nvSpPr>
        <p:spPr bwMode="auto">
          <a:xfrm>
            <a:off x="1598613" y="3317917"/>
            <a:ext cx="16017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>
                <a:solidFill>
                  <a:srgbClr val="FF0000"/>
                </a:solidFill>
              </a:rPr>
              <a:t>τ=200μs, 40%</a:t>
            </a:r>
          </a:p>
        </p:txBody>
      </p:sp>
      <p:sp>
        <p:nvSpPr>
          <p:cNvPr id="26706" name="Rectangle 82"/>
          <p:cNvSpPr>
            <a:spLocks noChangeArrowheads="1"/>
          </p:cNvSpPr>
          <p:nvPr/>
        </p:nvSpPr>
        <p:spPr bwMode="auto">
          <a:xfrm>
            <a:off x="838200" y="3417930"/>
            <a:ext cx="2586114" cy="838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710" name="Text Box 86"/>
          <p:cNvSpPr txBox="1">
            <a:spLocks noChangeArrowheads="1"/>
          </p:cNvSpPr>
          <p:nvPr/>
        </p:nvSpPr>
        <p:spPr bwMode="auto">
          <a:xfrm>
            <a:off x="92075" y="755502"/>
            <a:ext cx="263456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4-state laser is easy to operate.</a:t>
            </a:r>
            <a:endParaRPr lang="ja-JP" altLang="en-US" sz="1200" dirty="0"/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</a:t>
            </a:r>
            <a:r>
              <a:rPr lang="en-US" altLang="ja-JP" sz="1200" dirty="0" smtClean="0"/>
              <a:t> High power pump LD is available.</a:t>
            </a:r>
            <a:endParaRPr lang="en-US" altLang="ja-JP" sz="1200" dirty="0"/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Large crystal is available</a:t>
            </a:r>
            <a:endParaRPr lang="ja-JP" altLang="en-US" sz="1200" dirty="0"/>
          </a:p>
          <a:p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 </a:t>
            </a:r>
            <a:r>
              <a:rPr lang="en-US" altLang="ja-JP" sz="1200" dirty="0" smtClean="0"/>
              <a:t>Pulse width is determined by SESAM.</a:t>
            </a:r>
            <a:br>
              <a:rPr lang="en-US" altLang="ja-JP" sz="1200" dirty="0" smtClean="0"/>
            </a:br>
            <a:r>
              <a:rPr lang="en-US" altLang="ja-JP" sz="1200" dirty="0" smtClean="0"/>
              <a:t>     (Gaussian)</a:t>
            </a:r>
          </a:p>
        </p:txBody>
      </p:sp>
      <p:sp>
        <p:nvSpPr>
          <p:cNvPr id="26711" name="Text Box 87"/>
          <p:cNvSpPr txBox="1">
            <a:spLocks noChangeArrowheads="1"/>
          </p:cNvSpPr>
          <p:nvPr/>
        </p:nvSpPr>
        <p:spPr bwMode="auto">
          <a:xfrm>
            <a:off x="130175" y="2105025"/>
            <a:ext cx="290656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Wide bandwidth =&gt; pulse shaping</a:t>
            </a:r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b="1" dirty="0" smtClean="0">
                <a:solidFill>
                  <a:srgbClr val="33CC33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Long fluorescent time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=&gt; High power</a:t>
            </a:r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b="1" dirty="0" smtClean="0">
                <a:solidFill>
                  <a:srgbClr val="33CC33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Fiber laser =&gt; Stable</a:t>
            </a:r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Small state difference </a:t>
            </a:r>
          </a:p>
          <a:p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 ASE</a:t>
            </a:r>
          </a:p>
          <a:p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 Absorption</a:t>
            </a:r>
            <a:endParaRPr lang="ja-JP" altLang="en-US" sz="1200" dirty="0"/>
          </a:p>
        </p:txBody>
      </p:sp>
      <p:sp>
        <p:nvSpPr>
          <p:cNvPr id="26712" name="Text Box 88"/>
          <p:cNvSpPr txBox="1">
            <a:spLocks noChangeArrowheads="1"/>
          </p:cNvSpPr>
          <p:nvPr/>
        </p:nvSpPr>
        <p:spPr bwMode="auto">
          <a:xfrm>
            <a:off x="180261" y="4221088"/>
            <a:ext cx="45394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Very wide bandwidth</a:t>
            </a:r>
            <a:endParaRPr lang="ja-JP" altLang="en-US" sz="1200" dirty="0"/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High breakdown threshold</a:t>
            </a:r>
          </a:p>
          <a:p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 </a:t>
            </a:r>
            <a:r>
              <a:rPr lang="en-US" altLang="ja-JP" sz="1200" dirty="0" smtClean="0"/>
              <a:t>Low cross section</a:t>
            </a:r>
            <a:endParaRPr lang="ja-JP" altLang="en-US" sz="1200" dirty="0"/>
          </a:p>
          <a:p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 </a:t>
            </a:r>
            <a:r>
              <a:rPr lang="en-US" altLang="ja-JP" sz="1200" dirty="0" smtClean="0"/>
              <a:t>Short fluorescent time =&gt;  Q-switched laser is required for pumping</a:t>
            </a:r>
            <a:endParaRPr lang="ja-JP" altLang="en-US" sz="1200" dirty="0"/>
          </a:p>
        </p:txBody>
      </p:sp>
      <p:sp>
        <p:nvSpPr>
          <p:cNvPr id="26713" name="Text Box 89"/>
          <p:cNvSpPr txBox="1">
            <a:spLocks noChangeArrowheads="1"/>
          </p:cNvSpPr>
          <p:nvPr/>
        </p:nvSpPr>
        <p:spPr bwMode="auto">
          <a:xfrm>
            <a:off x="1021184" y="3417930"/>
            <a:ext cx="598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/>
              <a:t>Pump</a:t>
            </a:r>
          </a:p>
        </p:txBody>
      </p:sp>
      <p:sp>
        <p:nvSpPr>
          <p:cNvPr id="26715" name="AutoShape 91"/>
          <p:cNvSpPr>
            <a:spLocks/>
          </p:cNvSpPr>
          <p:nvPr/>
        </p:nvSpPr>
        <p:spPr bwMode="auto">
          <a:xfrm>
            <a:off x="2144818" y="4499892"/>
            <a:ext cx="152400" cy="304800"/>
          </a:xfrm>
          <a:prstGeom prst="rightBrace">
            <a:avLst>
              <a:gd name="adj1" fmla="val 1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716" name="Text Box 92"/>
          <p:cNvSpPr txBox="1">
            <a:spLocks noChangeArrowheads="1"/>
          </p:cNvSpPr>
          <p:nvPr/>
        </p:nvSpPr>
        <p:spPr bwMode="auto">
          <a:xfrm>
            <a:off x="2238095" y="4499892"/>
            <a:ext cx="25499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TW laser is based on Ti-Sapphire</a:t>
            </a:r>
            <a:endParaRPr lang="ja-JP" altLang="en-US" sz="1400" dirty="0"/>
          </a:p>
        </p:txBody>
      </p:sp>
      <p:sp>
        <p:nvSpPr>
          <p:cNvPr id="107" name="Text Box 8"/>
          <p:cNvSpPr txBox="1">
            <a:spLocks noChangeArrowheads="1"/>
          </p:cNvSpPr>
          <p:nvPr/>
        </p:nvSpPr>
        <p:spPr bwMode="auto">
          <a:xfrm>
            <a:off x="4956700" y="2420888"/>
            <a:ext cx="1319592" cy="6463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SHG(520nm)</a:t>
            </a:r>
            <a:r>
              <a:rPr lang="ja-JP" altLang="en-US" sz="1200" dirty="0" smtClean="0"/>
              <a:t> </a:t>
            </a:r>
            <a:r>
              <a:rPr lang="en-US" altLang="ja-JP" sz="1200" dirty="0" smtClean="0">
                <a:solidFill>
                  <a:srgbClr val="FF0000"/>
                </a:solidFill>
              </a:rPr>
              <a:t>40%</a:t>
            </a:r>
          </a:p>
          <a:p>
            <a:r>
              <a:rPr lang="en-US" altLang="ja-JP" sz="1200" dirty="0" smtClean="0"/>
              <a:t>FHG(260nm) </a:t>
            </a:r>
            <a:r>
              <a:rPr lang="en-US" altLang="ja-JP" sz="1200" dirty="0" smtClean="0">
                <a:solidFill>
                  <a:srgbClr val="FF0000"/>
                </a:solidFill>
              </a:rPr>
              <a:t>20%</a:t>
            </a:r>
          </a:p>
          <a:p>
            <a:r>
              <a:rPr lang="en-US" altLang="ja-JP" sz="1200" dirty="0" smtClean="0"/>
              <a:t>5HG(208nm)   </a:t>
            </a:r>
            <a:r>
              <a:rPr lang="en-US" altLang="ja-JP" sz="1200" dirty="0" smtClean="0">
                <a:solidFill>
                  <a:srgbClr val="FF0000"/>
                </a:solidFill>
              </a:rPr>
              <a:t>3%</a:t>
            </a:r>
            <a:r>
              <a:rPr lang="en-US" altLang="ja-JP" sz="1200" dirty="0" smtClean="0"/>
              <a:t> </a:t>
            </a:r>
            <a:endParaRPr lang="en-US" altLang="ja-JP" sz="1200" dirty="0"/>
          </a:p>
        </p:txBody>
      </p:sp>
      <p:sp>
        <p:nvSpPr>
          <p:cNvPr id="110" name="Text Box 8"/>
          <p:cNvSpPr txBox="1">
            <a:spLocks noChangeArrowheads="1"/>
          </p:cNvSpPr>
          <p:nvPr/>
        </p:nvSpPr>
        <p:spPr bwMode="auto">
          <a:xfrm>
            <a:off x="5010669" y="3502749"/>
            <a:ext cx="1319592" cy="6463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SHG(400nm)</a:t>
            </a:r>
            <a:r>
              <a:rPr lang="ja-JP" altLang="en-US" sz="1200" dirty="0" smtClean="0"/>
              <a:t> </a:t>
            </a:r>
            <a:r>
              <a:rPr lang="en-US" altLang="ja-JP" sz="1200" dirty="0" smtClean="0">
                <a:solidFill>
                  <a:srgbClr val="FF0000"/>
                </a:solidFill>
              </a:rPr>
              <a:t>40%</a:t>
            </a:r>
          </a:p>
          <a:p>
            <a:r>
              <a:rPr lang="en-US" altLang="ja-JP" sz="1200" dirty="0" smtClean="0"/>
              <a:t>THG(266nm) </a:t>
            </a:r>
            <a:r>
              <a:rPr lang="en-US" altLang="ja-JP" sz="1200" dirty="0" smtClean="0">
                <a:solidFill>
                  <a:srgbClr val="FF0000"/>
                </a:solidFill>
              </a:rPr>
              <a:t>20%</a:t>
            </a:r>
          </a:p>
          <a:p>
            <a:r>
              <a:rPr lang="en-US" altLang="ja-JP" sz="1200" dirty="0" smtClean="0"/>
              <a:t>FHG(200nm) </a:t>
            </a:r>
            <a:r>
              <a:rPr lang="en-US" altLang="ja-JP" sz="1200" dirty="0" smtClean="0">
                <a:solidFill>
                  <a:srgbClr val="FF0000"/>
                </a:solidFill>
              </a:rPr>
              <a:t>10%</a:t>
            </a:r>
            <a:r>
              <a:rPr lang="en-US" altLang="ja-JP" sz="1200" dirty="0" smtClean="0"/>
              <a:t> </a:t>
            </a:r>
            <a:endParaRPr lang="en-US" altLang="ja-JP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63" y="5053950"/>
            <a:ext cx="3518851" cy="175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角丸四角形 1"/>
          <p:cNvSpPr/>
          <p:nvPr/>
        </p:nvSpPr>
        <p:spPr>
          <a:xfrm>
            <a:off x="35496" y="1771165"/>
            <a:ext cx="6312521" cy="1513819"/>
          </a:xfrm>
          <a:prstGeom prst="round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8" name="Picture 1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9075" y="513921"/>
            <a:ext cx="2787182" cy="1584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右矢印 2"/>
          <p:cNvSpPr/>
          <p:nvPr/>
        </p:nvSpPr>
        <p:spPr>
          <a:xfrm>
            <a:off x="6453227" y="2677244"/>
            <a:ext cx="288032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896487" y="2636912"/>
            <a:ext cx="2140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Best for RF-Gun</a:t>
            </a:r>
            <a:endParaRPr kumimoji="1" lang="ja-JP" alt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446" y="4439765"/>
            <a:ext cx="3216351" cy="237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6588224" y="206144"/>
            <a:ext cx="2475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/>
              <a:t>Nd</a:t>
            </a:r>
            <a:r>
              <a:rPr kumimoji="1" lang="en-US" altLang="ja-JP" sz="1400" dirty="0" smtClean="0"/>
              <a:t> laser system  f</a:t>
            </a:r>
            <a:r>
              <a:rPr lang="en-US" altLang="ja-JP" sz="1400" dirty="0" smtClean="0"/>
              <a:t>or 3-2 RF-Gun</a:t>
            </a:r>
            <a:endParaRPr kumimoji="1" lang="ja-JP" altLang="en-US" sz="1400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5258410" y="4165598"/>
            <a:ext cx="3276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/>
              <a:t>Ti:Sapphire</a:t>
            </a:r>
            <a:r>
              <a:rPr kumimoji="1" lang="en-US" altLang="ja-JP" sz="1400" dirty="0" smtClean="0"/>
              <a:t> laser system for </a:t>
            </a:r>
            <a:r>
              <a:rPr lang="en-US" altLang="ja-JP" sz="1400" dirty="0" smtClean="0"/>
              <a:t>beam monitor.</a:t>
            </a:r>
            <a:endParaRPr kumimoji="1" lang="ja-JP" altLang="en-US" sz="1400" dirty="0"/>
          </a:p>
        </p:txBody>
      </p:sp>
      <p:pic>
        <p:nvPicPr>
          <p:cNvPr id="78" name="Picture 3" descr="C:\home\autocorrelator\autocollirato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7612" y="1622102"/>
            <a:ext cx="1199017" cy="8394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327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正方形/長方形 71"/>
          <p:cNvSpPr/>
          <p:nvPr/>
        </p:nvSpPr>
        <p:spPr>
          <a:xfrm>
            <a:off x="6981173" y="1963925"/>
            <a:ext cx="863781" cy="7556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正方形/長方形 70"/>
          <p:cNvSpPr/>
          <p:nvPr/>
        </p:nvSpPr>
        <p:spPr>
          <a:xfrm>
            <a:off x="2578141" y="1974658"/>
            <a:ext cx="863781" cy="7336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正方形/長方形 67"/>
          <p:cNvSpPr/>
          <p:nvPr/>
        </p:nvSpPr>
        <p:spPr>
          <a:xfrm>
            <a:off x="2218247" y="6057147"/>
            <a:ext cx="856822" cy="6424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/>
          <p:cNvSpPr/>
          <p:nvPr/>
        </p:nvSpPr>
        <p:spPr>
          <a:xfrm>
            <a:off x="4575412" y="916091"/>
            <a:ext cx="741117" cy="6284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/>
          <p:cNvSpPr/>
          <p:nvPr/>
        </p:nvSpPr>
        <p:spPr>
          <a:xfrm>
            <a:off x="4562444" y="4536850"/>
            <a:ext cx="1727563" cy="6830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7077" y="116632"/>
            <a:ext cx="8229600" cy="648072"/>
          </a:xfrm>
        </p:spPr>
        <p:txBody>
          <a:bodyPr>
            <a:normAutofit/>
          </a:bodyPr>
          <a:lstStyle/>
          <a:p>
            <a:r>
              <a:rPr kumimoji="1" lang="en-US" altLang="ja-JP" sz="3200" dirty="0" err="1" smtClean="0"/>
              <a:t>Yb</a:t>
            </a:r>
            <a:r>
              <a:rPr kumimoji="1" lang="en-US" altLang="ja-JP" sz="3200" dirty="0" smtClean="0"/>
              <a:t> laser system (Present status)</a:t>
            </a: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4916" y="476672"/>
            <a:ext cx="2686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err="1" smtClean="0">
                <a:solidFill>
                  <a:srgbClr val="0070C0"/>
                </a:solidFill>
              </a:rPr>
              <a:t>Yb</a:t>
            </a:r>
            <a:r>
              <a:rPr kumimoji="1" lang="en-US" altLang="ja-JP" sz="2000" dirty="0" smtClean="0">
                <a:solidFill>
                  <a:srgbClr val="0070C0"/>
                </a:solidFill>
              </a:rPr>
              <a:t> Fiber Laser</a:t>
            </a:r>
            <a:endParaRPr kumimoji="1" lang="ja-JP" altLang="en-US" sz="2000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204483" y="1546239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/>
              </a:rPr>
              <a:t>f</a:t>
            </a:r>
            <a:r>
              <a:rPr kumimoji="0" lang="en-US" altLang="ja-JP" sz="18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/>
              </a:rPr>
              <a:t>rep</a:t>
            </a: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/>
              </a:rPr>
              <a:t>=52MHz</a:t>
            </a:r>
            <a:r>
              <a: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/>
              </a:rPr>
              <a:t>→</a:t>
            </a: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/>
              </a:rPr>
              <a:t>10MHz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4595251" y="912891"/>
            <a:ext cx="1442559" cy="6480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Amplitude modulator x  </a:t>
            </a:r>
            <a:r>
              <a:rPr kumimoji="0" lang="en-US" altLang="ja-JP" sz="1600" kern="0" noProof="0" dirty="0" smtClean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endParaRPr kumimoji="0" lang="ja-JP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50285" y="1956902"/>
            <a:ext cx="1431424" cy="7934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kern="0" noProof="0" dirty="0" smtClean="0">
                <a:solidFill>
                  <a:prstClr val="black"/>
                </a:solidFill>
                <a:latin typeface="Calibri"/>
                <a:ea typeface="ＭＳ Ｐゴシック"/>
              </a:rPr>
              <a:t>Fiber </a:t>
            </a:r>
            <a:r>
              <a:rPr kumimoji="0" lang="en-US" altLang="ja-JP" sz="1600" kern="0" noProof="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strecher</a:t>
            </a:r>
            <a:endParaRPr kumimoji="0" lang="en-US" altLang="ja-JP" sz="1600" kern="0" noProof="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</a:rPr>
              <a:t>&amp; wavelength</a:t>
            </a:r>
            <a:r>
              <a:rPr kumimoji="0" lang="en-US" altLang="ja-JP" sz="1600" b="0" i="0" u="none" strike="noStrike" kern="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</a:rPr>
              <a:t> selection</a:t>
            </a:r>
            <a:endParaRPr kumimoji="0" lang="en-US" altLang="ja-JP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561815" y="4559224"/>
            <a:ext cx="1741597" cy="904797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Yb:YAG</a:t>
            </a:r>
            <a:endParaRPr kumimoji="0" lang="en-US" altLang="ja-JP" sz="1600" kern="0" noProof="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5-pass </a:t>
            </a:r>
            <a:r>
              <a:rPr kumimoji="0" lang="en-US" altLang="ja-JP" sz="1600" kern="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kumimoji="0" lang="en-US" altLang="ja-JP" sz="1600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Amplifier ×4stage</a:t>
            </a:r>
            <a:endParaRPr kumimoji="0" lang="ja-JP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218247" y="5008738"/>
            <a:ext cx="1728192" cy="648072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Pulse</a:t>
            </a:r>
            <a:r>
              <a:rPr kumimoji="0" lang="en-US" altLang="ja-JP" sz="1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kern="0" baseline="0" dirty="0" smtClean="0">
                <a:solidFill>
                  <a:prstClr val="black"/>
                </a:solidFill>
                <a:latin typeface="Calibri"/>
                <a:ea typeface="ＭＳ Ｐゴシック"/>
              </a:rPr>
              <a:t>Compression</a:t>
            </a:r>
            <a:endParaRPr kumimoji="0" lang="ja-JP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7057769" y="3902177"/>
            <a:ext cx="1713644" cy="8922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Yb:YAG</a:t>
            </a:r>
            <a:endParaRPr kumimoji="0" lang="en-US" altLang="ja-JP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Regenerative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Amplifier</a:t>
            </a:r>
            <a:endParaRPr kumimoji="0" lang="ja-JP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2720644" y="896431"/>
            <a:ext cx="1442559" cy="6480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altLang="ja-JP" sz="1600" kern="0" dirty="0" err="1">
                <a:solidFill>
                  <a:prstClr val="black"/>
                </a:solidFill>
              </a:rPr>
              <a:t>Yb</a:t>
            </a:r>
            <a:r>
              <a:rPr kumimoji="0" lang="en-US" altLang="ja-JP" sz="1600" kern="0" dirty="0">
                <a:solidFill>
                  <a:prstClr val="black"/>
                </a:solidFill>
              </a:rPr>
              <a:t> Fiber Amplifier </a:t>
            </a:r>
            <a:endParaRPr kumimoji="0" lang="en-US" altLang="ja-JP" sz="1600" kern="0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550285" y="896431"/>
            <a:ext cx="1440160" cy="6480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</a:rPr>
              <a:t>Yb</a:t>
            </a:r>
            <a:r>
              <a:rPr kumimoji="0" lang="en-US" altLang="ja-JP" sz="1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</a:rPr>
              <a:t> Fiber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kern="0" baseline="0" dirty="0" smtClean="0">
                <a:solidFill>
                  <a:prstClr val="black"/>
                </a:solidFill>
                <a:latin typeface="Calibri"/>
                <a:ea typeface="ＭＳ Ｐゴシック"/>
              </a:rPr>
              <a:t>Oscillator</a:t>
            </a:r>
            <a:endParaRPr kumimoji="0" lang="en-US" altLang="ja-JP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2555776" y="1974658"/>
            <a:ext cx="1819508" cy="744924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Yb</a:t>
            </a: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Fiber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Amplifier </a:t>
            </a:r>
            <a:r>
              <a:rPr kumimoji="0" lang="en-US" altLang="ja-JP" sz="1600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x  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(20W +</a:t>
            </a:r>
            <a:r>
              <a:rPr kumimoji="0" lang="en-US" altLang="ja-JP" sz="1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70W pump</a:t>
            </a: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)</a:t>
            </a:r>
            <a:endParaRPr kumimoji="0" lang="ja-JP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95536" y="2748990"/>
            <a:ext cx="2160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kern="0" dirty="0" smtClean="0">
                <a:solidFill>
                  <a:prstClr val="black"/>
                </a:solidFill>
                <a:ea typeface="ＭＳ Ｐゴシック"/>
              </a:rPr>
              <a:t>λ</a:t>
            </a:r>
            <a:r>
              <a:rPr kumimoji="0" lang="en-US" altLang="ja-JP" kern="0" cap="all" baseline="-25000" dirty="0" smtClean="0">
                <a:solidFill>
                  <a:prstClr val="black"/>
                </a:solidFill>
                <a:ea typeface="ＭＳ Ｐゴシック"/>
              </a:rPr>
              <a:t>0</a:t>
            </a:r>
            <a:r>
              <a:rPr kumimoji="0" lang="ja-JP" altLang="en-US" kern="0" dirty="0" smtClean="0">
                <a:solidFill>
                  <a:prstClr val="black"/>
                </a:solidFill>
                <a:ea typeface="ＭＳ Ｐゴシック"/>
              </a:rPr>
              <a:t>→</a:t>
            </a:r>
            <a:r>
              <a:rPr kumimoji="0" lang="en-US" altLang="ja-JP" kern="0" dirty="0" smtClean="0">
                <a:solidFill>
                  <a:prstClr val="black"/>
                </a:solidFill>
                <a:ea typeface="ＭＳ Ｐゴシック"/>
              </a:rPr>
              <a:t>1030 - 1040nm</a:t>
            </a:r>
            <a:endParaRPr kumimoji="0" lang="en-US" altLang="ja-JP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154642" y="3430916"/>
            <a:ext cx="2106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err="1" smtClean="0">
                <a:solidFill>
                  <a:srgbClr val="0070C0"/>
                </a:solidFill>
              </a:rPr>
              <a:t>Yb:YAG</a:t>
            </a:r>
            <a:r>
              <a:rPr lang="ja-JP" altLang="en-US" sz="2000" dirty="0">
                <a:solidFill>
                  <a:srgbClr val="0070C0"/>
                </a:solidFill>
              </a:rPr>
              <a:t> </a:t>
            </a:r>
            <a:r>
              <a:rPr lang="en-US" altLang="ja-JP" sz="2000" dirty="0" smtClean="0">
                <a:solidFill>
                  <a:srgbClr val="0070C0"/>
                </a:solidFill>
              </a:rPr>
              <a:t>laser</a:t>
            </a:r>
            <a:endParaRPr kumimoji="1" lang="ja-JP" altLang="en-US" sz="2000" dirty="0">
              <a:solidFill>
                <a:srgbClr val="0070C0"/>
              </a:solidFill>
            </a:endParaRPr>
          </a:p>
        </p:txBody>
      </p:sp>
      <p:cxnSp>
        <p:nvCxnSpPr>
          <p:cNvPr id="49" name="直線矢印コネクタ 48"/>
          <p:cNvCxnSpPr>
            <a:stCxn id="20" idx="3"/>
            <a:endCxn id="12" idx="1"/>
          </p:cNvCxnSpPr>
          <p:nvPr/>
        </p:nvCxnSpPr>
        <p:spPr>
          <a:xfrm>
            <a:off x="1990445" y="1220467"/>
            <a:ext cx="2604806" cy="16460"/>
          </a:xfrm>
          <a:prstGeom prst="straightConnector1">
            <a:avLst/>
          </a:prstGeom>
          <a:ln w="57150">
            <a:solidFill>
              <a:srgbClr val="FF0000">
                <a:alpha val="69804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/>
          <p:cNvCxnSpPr>
            <a:stCxn id="12" idx="1"/>
          </p:cNvCxnSpPr>
          <p:nvPr/>
        </p:nvCxnSpPr>
        <p:spPr>
          <a:xfrm flipH="1">
            <a:off x="1981709" y="1236927"/>
            <a:ext cx="2613542" cy="737731"/>
          </a:xfrm>
          <a:prstGeom prst="straightConnector1">
            <a:avLst/>
          </a:prstGeom>
          <a:ln w="57150">
            <a:solidFill>
              <a:srgbClr val="FF0000">
                <a:alpha val="69804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>
            <a:stCxn id="13" idx="3"/>
            <a:endCxn id="21" idx="1"/>
          </p:cNvCxnSpPr>
          <p:nvPr/>
        </p:nvCxnSpPr>
        <p:spPr>
          <a:xfrm flipV="1">
            <a:off x="1981709" y="2347120"/>
            <a:ext cx="574067" cy="6515"/>
          </a:xfrm>
          <a:prstGeom prst="straightConnector1">
            <a:avLst/>
          </a:prstGeom>
          <a:ln w="57150">
            <a:solidFill>
              <a:srgbClr val="FF0000">
                <a:alpha val="69804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>
            <a:stCxn id="36" idx="2"/>
            <a:endCxn id="17" idx="0"/>
          </p:cNvCxnSpPr>
          <p:nvPr/>
        </p:nvCxnSpPr>
        <p:spPr>
          <a:xfrm>
            <a:off x="7914591" y="2708849"/>
            <a:ext cx="0" cy="1193328"/>
          </a:xfrm>
          <a:prstGeom prst="straightConnector1">
            <a:avLst/>
          </a:prstGeom>
          <a:ln w="57150">
            <a:solidFill>
              <a:srgbClr val="FF0000">
                <a:alpha val="69804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矢印コネクタ 98"/>
          <p:cNvCxnSpPr/>
          <p:nvPr/>
        </p:nvCxnSpPr>
        <p:spPr>
          <a:xfrm>
            <a:off x="3632175" y="3458554"/>
            <a:ext cx="0" cy="36914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/>
          <p:cNvSpPr txBox="1"/>
          <p:nvPr/>
        </p:nvSpPr>
        <p:spPr>
          <a:xfrm>
            <a:off x="572739" y="1544502"/>
            <a:ext cx="1334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/>
              </a:rPr>
              <a:t>f</a:t>
            </a:r>
            <a:r>
              <a:rPr kumimoji="0" lang="en-US" altLang="ja-JP" sz="18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/>
              </a:rPr>
              <a:t>rep</a:t>
            </a: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/>
              </a:rPr>
              <a:t>=52MHz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6981173" y="1963925"/>
            <a:ext cx="1866836" cy="744924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Yb</a:t>
            </a: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PCF</a:t>
            </a:r>
            <a:r>
              <a:rPr kumimoji="0" lang="en-US" altLang="ja-JP" sz="1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Amplifier</a:t>
            </a:r>
            <a:endParaRPr kumimoji="0" lang="en-US" altLang="ja-JP" sz="1600" kern="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(</a:t>
            </a:r>
            <a:r>
              <a:rPr kumimoji="0" lang="en-US" altLang="ja-JP" sz="1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70W pump</a:t>
            </a: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)</a:t>
            </a:r>
            <a:endParaRPr kumimoji="0" lang="ja-JP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4807928" y="1963416"/>
            <a:ext cx="1866836" cy="7449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Pulse picker</a:t>
            </a:r>
          </a:p>
        </p:txBody>
      </p:sp>
      <p:cxnSp>
        <p:nvCxnSpPr>
          <p:cNvPr id="40" name="直線矢印コネクタ 39"/>
          <p:cNvCxnSpPr>
            <a:stCxn id="21" idx="3"/>
            <a:endCxn id="38" idx="1"/>
          </p:cNvCxnSpPr>
          <p:nvPr/>
        </p:nvCxnSpPr>
        <p:spPr>
          <a:xfrm flipV="1">
            <a:off x="4375284" y="2335878"/>
            <a:ext cx="432644" cy="11242"/>
          </a:xfrm>
          <a:prstGeom prst="straightConnector1">
            <a:avLst/>
          </a:prstGeom>
          <a:ln w="57150">
            <a:solidFill>
              <a:srgbClr val="FF0000">
                <a:alpha val="69804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>
            <a:stCxn id="38" idx="3"/>
            <a:endCxn id="36" idx="1"/>
          </p:cNvCxnSpPr>
          <p:nvPr/>
        </p:nvCxnSpPr>
        <p:spPr>
          <a:xfrm>
            <a:off x="6674764" y="2335878"/>
            <a:ext cx="306409" cy="509"/>
          </a:xfrm>
          <a:prstGeom prst="straightConnector1">
            <a:avLst/>
          </a:prstGeom>
          <a:ln w="57150">
            <a:solidFill>
              <a:srgbClr val="FF0000">
                <a:alpha val="69804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4731945" y="271171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/>
              </a:rPr>
              <a:t>f</a:t>
            </a:r>
            <a:r>
              <a:rPr kumimoji="0" lang="en-US" altLang="ja-JP" sz="18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/>
              </a:rPr>
              <a:t>rep</a:t>
            </a: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/>
              </a:rPr>
              <a:t>=10 MHz</a:t>
            </a:r>
            <a:r>
              <a: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/>
              </a:rPr>
              <a:t>→</a:t>
            </a:r>
            <a:r>
              <a:rPr kumimoji="0" lang="en-US" altLang="ja-JP" kern="0" dirty="0" smtClean="0">
                <a:solidFill>
                  <a:prstClr val="black"/>
                </a:solidFill>
                <a:ea typeface="ＭＳ Ｐゴシック"/>
              </a:rPr>
              <a:t>50 </a:t>
            </a: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/>
              </a:rPr>
              <a:t>Hz</a:t>
            </a:r>
          </a:p>
        </p:txBody>
      </p:sp>
      <p:cxnSp>
        <p:nvCxnSpPr>
          <p:cNvPr id="57" name="直線矢印コネクタ 56"/>
          <p:cNvCxnSpPr>
            <a:stCxn id="15" idx="2"/>
          </p:cNvCxnSpPr>
          <p:nvPr/>
        </p:nvCxnSpPr>
        <p:spPr>
          <a:xfrm flipH="1">
            <a:off x="3075069" y="5656810"/>
            <a:ext cx="7274" cy="404548"/>
          </a:xfrm>
          <a:prstGeom prst="straightConnector1">
            <a:avLst/>
          </a:prstGeom>
          <a:ln w="57150">
            <a:solidFill>
              <a:srgbClr val="FF0000">
                <a:alpha val="69804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正方形/長方形 61"/>
          <p:cNvSpPr/>
          <p:nvPr/>
        </p:nvSpPr>
        <p:spPr>
          <a:xfrm>
            <a:off x="2218247" y="6051490"/>
            <a:ext cx="1728192" cy="648072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Wavelength</a:t>
            </a:r>
            <a:endParaRPr kumimoji="0" lang="en-US" altLang="ja-JP" sz="1600" kern="0" dirty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conversion</a:t>
            </a:r>
            <a:endParaRPr kumimoji="0" lang="ja-JP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64" name="直線矢印コネクタ 63"/>
          <p:cNvCxnSpPr>
            <a:stCxn id="62" idx="3"/>
          </p:cNvCxnSpPr>
          <p:nvPr/>
        </p:nvCxnSpPr>
        <p:spPr>
          <a:xfrm>
            <a:off x="3946439" y="6375526"/>
            <a:ext cx="446910" cy="0"/>
          </a:xfrm>
          <a:prstGeom prst="straightConnector1">
            <a:avLst/>
          </a:prstGeom>
          <a:ln w="57150">
            <a:solidFill>
              <a:srgbClr val="FF0000">
                <a:alpha val="69804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/>
          <p:cNvSpPr txBox="1"/>
          <p:nvPr/>
        </p:nvSpPr>
        <p:spPr>
          <a:xfrm>
            <a:off x="4366791" y="6218852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0.7 </a:t>
            </a:r>
            <a:r>
              <a:rPr kumimoji="1" lang="en-US" altLang="ja-JP" dirty="0" err="1" smtClean="0"/>
              <a:t>mJ</a:t>
            </a:r>
            <a:r>
              <a:rPr lang="en-US" altLang="ja-JP" dirty="0"/>
              <a:t> </a:t>
            </a:r>
            <a:r>
              <a:rPr lang="en-US" altLang="ja-JP" dirty="0" smtClean="0"/>
              <a:t>@ 258nm</a:t>
            </a:r>
            <a:endParaRPr kumimoji="1" lang="ja-JP" altLang="en-US" dirty="0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1260020" y="5674418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7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mJ</a:t>
            </a:r>
            <a:r>
              <a:rPr kumimoji="1" lang="en-US" altLang="ja-JP" dirty="0" smtClean="0"/>
              <a:t> @ 1030nm</a:t>
            </a:r>
            <a:endParaRPr kumimoji="1" lang="ja-JP" altLang="en-US" dirty="0"/>
          </a:p>
        </p:txBody>
      </p:sp>
      <p:sp>
        <p:nvSpPr>
          <p:cNvPr id="73" name="正方形/長方形 72"/>
          <p:cNvSpPr/>
          <p:nvPr/>
        </p:nvSpPr>
        <p:spPr>
          <a:xfrm>
            <a:off x="4575849" y="3214895"/>
            <a:ext cx="1727563" cy="6830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正方形/長方形 73"/>
          <p:cNvSpPr/>
          <p:nvPr/>
        </p:nvSpPr>
        <p:spPr>
          <a:xfrm>
            <a:off x="4562444" y="3212976"/>
            <a:ext cx="1728192" cy="904797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Yb:YAG</a:t>
            </a:r>
            <a:endParaRPr kumimoji="0" lang="en-US" altLang="ja-JP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kern="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Multipass</a:t>
            </a:r>
            <a:r>
              <a:rPr kumimoji="0" lang="en-US" altLang="ja-JP" sz="1600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Amplifier</a:t>
            </a:r>
            <a:endParaRPr kumimoji="0" lang="ja-JP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4" name="直線コネクタ 3"/>
          <p:cNvCxnSpPr/>
          <p:nvPr/>
        </p:nvCxnSpPr>
        <p:spPr>
          <a:xfrm flipH="1">
            <a:off x="4163203" y="692696"/>
            <a:ext cx="2201575" cy="12642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 flipH="1" flipV="1">
            <a:off x="4499992" y="676727"/>
            <a:ext cx="1804105" cy="11680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6149773" y="764704"/>
            <a:ext cx="1383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ASE problem</a:t>
            </a:r>
            <a:endParaRPr kumimoji="1" lang="ja-JP" altLang="en-US" dirty="0"/>
          </a:p>
        </p:txBody>
      </p:sp>
      <p:cxnSp>
        <p:nvCxnSpPr>
          <p:cNvPr id="55" name="直線コネクタ 54"/>
          <p:cNvCxnSpPr/>
          <p:nvPr/>
        </p:nvCxnSpPr>
        <p:spPr>
          <a:xfrm flipH="1">
            <a:off x="6698259" y="3709140"/>
            <a:ext cx="2201575" cy="12642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 flipH="1" flipV="1">
            <a:off x="6805452" y="3748325"/>
            <a:ext cx="2033702" cy="11667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>
            <a:endCxn id="15" idx="3"/>
          </p:cNvCxnSpPr>
          <p:nvPr/>
        </p:nvCxnSpPr>
        <p:spPr>
          <a:xfrm flipH="1">
            <a:off x="3946439" y="5178428"/>
            <a:ext cx="629411" cy="154346"/>
          </a:xfrm>
          <a:prstGeom prst="straightConnector1">
            <a:avLst/>
          </a:prstGeom>
          <a:ln w="57150">
            <a:solidFill>
              <a:srgbClr val="FF0000">
                <a:alpha val="69804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>
            <a:stCxn id="36" idx="2"/>
            <a:endCxn id="73" idx="0"/>
          </p:cNvCxnSpPr>
          <p:nvPr/>
        </p:nvCxnSpPr>
        <p:spPr>
          <a:xfrm flipH="1">
            <a:off x="5439631" y="2708849"/>
            <a:ext cx="2474960" cy="506046"/>
          </a:xfrm>
          <a:prstGeom prst="straightConnector1">
            <a:avLst/>
          </a:prstGeom>
          <a:ln w="57150">
            <a:solidFill>
              <a:srgbClr val="FF0000">
                <a:alpha val="69804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/>
          <p:cNvCxnSpPr/>
          <p:nvPr/>
        </p:nvCxnSpPr>
        <p:spPr>
          <a:xfrm flipH="1">
            <a:off x="5426540" y="4117362"/>
            <a:ext cx="1" cy="459648"/>
          </a:xfrm>
          <a:prstGeom prst="straightConnector1">
            <a:avLst/>
          </a:prstGeom>
          <a:ln w="57150">
            <a:solidFill>
              <a:srgbClr val="FF0000">
                <a:alpha val="69804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矢印コネクタ 68"/>
          <p:cNvCxnSpPr>
            <a:stCxn id="17" idx="2"/>
            <a:endCxn id="76" idx="0"/>
          </p:cNvCxnSpPr>
          <p:nvPr/>
        </p:nvCxnSpPr>
        <p:spPr>
          <a:xfrm>
            <a:off x="7914591" y="4794388"/>
            <a:ext cx="28695" cy="650836"/>
          </a:xfrm>
          <a:prstGeom prst="straightConnector1">
            <a:avLst/>
          </a:prstGeom>
          <a:ln w="57150">
            <a:solidFill>
              <a:srgbClr val="FF0000">
                <a:alpha val="69804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テキスト ボックス 69"/>
          <p:cNvSpPr txBox="1"/>
          <p:nvPr/>
        </p:nvSpPr>
        <p:spPr>
          <a:xfrm>
            <a:off x="8121151" y="3513434"/>
            <a:ext cx="737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Failed</a:t>
            </a:r>
            <a:endParaRPr kumimoji="1" lang="ja-JP" altLang="en-US" dirty="0"/>
          </a:p>
        </p:txBody>
      </p:sp>
      <p:sp>
        <p:nvSpPr>
          <p:cNvPr id="76" name="正方形/長方形 75"/>
          <p:cNvSpPr/>
          <p:nvPr/>
        </p:nvSpPr>
        <p:spPr>
          <a:xfrm>
            <a:off x="7079504" y="5445224"/>
            <a:ext cx="1727563" cy="6830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正方形/長方形 76"/>
          <p:cNvSpPr/>
          <p:nvPr/>
        </p:nvSpPr>
        <p:spPr>
          <a:xfrm>
            <a:off x="7078875" y="5467598"/>
            <a:ext cx="1741597" cy="660659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Yb:YAG</a:t>
            </a:r>
            <a:endParaRPr kumimoji="0" lang="en-US" altLang="ja-JP" sz="1600" kern="0" noProof="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5-pass </a:t>
            </a:r>
            <a:r>
              <a:rPr kumimoji="0" lang="en-US" altLang="ja-JP" sz="1600" kern="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kumimoji="0" lang="en-US" altLang="ja-JP" sz="1600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Amplifier</a:t>
            </a:r>
            <a:endParaRPr kumimoji="0" lang="ja-JP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79" name="直線矢印コネクタ 78"/>
          <p:cNvCxnSpPr>
            <a:stCxn id="77" idx="1"/>
            <a:endCxn id="15" idx="3"/>
          </p:cNvCxnSpPr>
          <p:nvPr/>
        </p:nvCxnSpPr>
        <p:spPr>
          <a:xfrm flipH="1" flipV="1">
            <a:off x="3946439" y="5332774"/>
            <a:ext cx="3132436" cy="465154"/>
          </a:xfrm>
          <a:prstGeom prst="straightConnector1">
            <a:avLst/>
          </a:prstGeom>
          <a:ln w="57150">
            <a:solidFill>
              <a:srgbClr val="FF0000">
                <a:alpha val="69804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45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P107029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142" y="3668223"/>
            <a:ext cx="4165259" cy="312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521553" y="88354"/>
            <a:ext cx="38362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3200" dirty="0" err="1"/>
              <a:t>Yb</a:t>
            </a:r>
            <a:r>
              <a:rPr lang="en-US" altLang="ja-JP" sz="3200" dirty="0"/>
              <a:t> Fiber Oscillator</a:t>
            </a:r>
          </a:p>
        </p:txBody>
      </p:sp>
      <p:sp>
        <p:nvSpPr>
          <p:cNvPr id="46" name="Rectangle 253"/>
          <p:cNvSpPr>
            <a:spLocks noChangeArrowheads="1"/>
          </p:cNvSpPr>
          <p:nvPr/>
        </p:nvSpPr>
        <p:spPr bwMode="auto">
          <a:xfrm>
            <a:off x="7927179" y="1379113"/>
            <a:ext cx="67726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altLang="ja-JP" sz="1200" dirty="0" err="1" smtClean="0">
                <a:solidFill>
                  <a:srgbClr val="000000"/>
                </a:solidFill>
                <a:latin typeface="ＭＳ Ｐゴシック" charset="-128"/>
              </a:rPr>
              <a:t>Yb</a:t>
            </a:r>
            <a:r>
              <a:rPr lang="en-US" altLang="ja-JP" sz="1200" dirty="0" smtClean="0">
                <a:solidFill>
                  <a:srgbClr val="000000"/>
                </a:solidFill>
                <a:latin typeface="ＭＳ Ｐゴシック" charset="-128"/>
              </a:rPr>
              <a:t> </a:t>
            </a:r>
            <a:r>
              <a:rPr lang="en-US" altLang="ja-JP" sz="1200" dirty="0">
                <a:solidFill>
                  <a:srgbClr val="000000"/>
                </a:solidFill>
                <a:latin typeface="ＭＳ Ｐゴシック" charset="-128"/>
              </a:rPr>
              <a:t>Fiber</a:t>
            </a:r>
            <a:endParaRPr lang="en-US" altLang="ja-JP" dirty="0"/>
          </a:p>
        </p:txBody>
      </p:sp>
      <p:sp>
        <p:nvSpPr>
          <p:cNvPr id="47" name="Freeform 258"/>
          <p:cNvSpPr>
            <a:spLocks/>
          </p:cNvSpPr>
          <p:nvPr/>
        </p:nvSpPr>
        <p:spPr bwMode="auto">
          <a:xfrm>
            <a:off x="4848537" y="1362808"/>
            <a:ext cx="54293" cy="242887"/>
          </a:xfrm>
          <a:custGeom>
            <a:avLst/>
            <a:gdLst>
              <a:gd name="T0" fmla="*/ 0 w 182"/>
              <a:gd name="T1" fmla="*/ 726 h 817"/>
              <a:gd name="T2" fmla="*/ 91 w 182"/>
              <a:gd name="T3" fmla="*/ 817 h 817"/>
              <a:gd name="T4" fmla="*/ 182 w 182"/>
              <a:gd name="T5" fmla="*/ 726 h 817"/>
              <a:gd name="T6" fmla="*/ 182 w 182"/>
              <a:gd name="T7" fmla="*/ 726 h 817"/>
              <a:gd name="T8" fmla="*/ 182 w 182"/>
              <a:gd name="T9" fmla="*/ 91 h 817"/>
              <a:gd name="T10" fmla="*/ 91 w 182"/>
              <a:gd name="T11" fmla="*/ 0 h 817"/>
              <a:gd name="T12" fmla="*/ 0 w 182"/>
              <a:gd name="T13" fmla="*/ 91 h 817"/>
              <a:gd name="T14" fmla="*/ 0 w 182"/>
              <a:gd name="T15" fmla="*/ 91 h 817"/>
              <a:gd name="T16" fmla="*/ 0 w 182"/>
              <a:gd name="T17" fmla="*/ 726 h 8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2" h="817">
                <a:moveTo>
                  <a:pt x="0" y="726"/>
                </a:moveTo>
                <a:cubicBezTo>
                  <a:pt x="0" y="776"/>
                  <a:pt x="41" y="817"/>
                  <a:pt x="91" y="817"/>
                </a:cubicBezTo>
                <a:cubicBezTo>
                  <a:pt x="141" y="817"/>
                  <a:pt x="182" y="776"/>
                  <a:pt x="182" y="726"/>
                </a:cubicBezTo>
                <a:lnTo>
                  <a:pt x="182" y="726"/>
                </a:lnTo>
                <a:lnTo>
                  <a:pt x="182" y="91"/>
                </a:lnTo>
                <a:cubicBezTo>
                  <a:pt x="182" y="41"/>
                  <a:pt x="141" y="0"/>
                  <a:pt x="91" y="0"/>
                </a:cubicBezTo>
                <a:cubicBezTo>
                  <a:pt x="41" y="0"/>
                  <a:pt x="0" y="41"/>
                  <a:pt x="0" y="91"/>
                </a:cubicBezTo>
                <a:lnTo>
                  <a:pt x="0" y="91"/>
                </a:lnTo>
                <a:lnTo>
                  <a:pt x="0" y="726"/>
                </a:lnTo>
                <a:close/>
              </a:path>
            </a:pathLst>
          </a:custGeom>
          <a:solidFill>
            <a:srgbClr val="E8EEF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8" name="Freeform 259"/>
          <p:cNvSpPr>
            <a:spLocks/>
          </p:cNvSpPr>
          <p:nvPr/>
        </p:nvSpPr>
        <p:spPr bwMode="auto">
          <a:xfrm>
            <a:off x="4848537" y="1362808"/>
            <a:ext cx="54293" cy="242887"/>
          </a:xfrm>
          <a:custGeom>
            <a:avLst/>
            <a:gdLst>
              <a:gd name="T0" fmla="*/ 0 w 182"/>
              <a:gd name="T1" fmla="*/ 726 h 817"/>
              <a:gd name="T2" fmla="*/ 91 w 182"/>
              <a:gd name="T3" fmla="*/ 817 h 817"/>
              <a:gd name="T4" fmla="*/ 182 w 182"/>
              <a:gd name="T5" fmla="*/ 726 h 817"/>
              <a:gd name="T6" fmla="*/ 182 w 182"/>
              <a:gd name="T7" fmla="*/ 726 h 817"/>
              <a:gd name="T8" fmla="*/ 182 w 182"/>
              <a:gd name="T9" fmla="*/ 91 h 817"/>
              <a:gd name="T10" fmla="*/ 91 w 182"/>
              <a:gd name="T11" fmla="*/ 0 h 817"/>
              <a:gd name="T12" fmla="*/ 0 w 182"/>
              <a:gd name="T13" fmla="*/ 91 h 817"/>
              <a:gd name="T14" fmla="*/ 0 w 182"/>
              <a:gd name="T15" fmla="*/ 91 h 817"/>
              <a:gd name="T16" fmla="*/ 0 w 182"/>
              <a:gd name="T17" fmla="*/ 726 h 8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2" h="817">
                <a:moveTo>
                  <a:pt x="0" y="726"/>
                </a:moveTo>
                <a:cubicBezTo>
                  <a:pt x="0" y="776"/>
                  <a:pt x="41" y="817"/>
                  <a:pt x="91" y="817"/>
                </a:cubicBezTo>
                <a:cubicBezTo>
                  <a:pt x="141" y="817"/>
                  <a:pt x="182" y="776"/>
                  <a:pt x="182" y="726"/>
                </a:cubicBezTo>
                <a:lnTo>
                  <a:pt x="182" y="726"/>
                </a:lnTo>
                <a:lnTo>
                  <a:pt x="182" y="91"/>
                </a:lnTo>
                <a:cubicBezTo>
                  <a:pt x="182" y="41"/>
                  <a:pt x="141" y="0"/>
                  <a:pt x="91" y="0"/>
                </a:cubicBezTo>
                <a:cubicBezTo>
                  <a:pt x="41" y="0"/>
                  <a:pt x="0" y="41"/>
                  <a:pt x="0" y="91"/>
                </a:cubicBezTo>
                <a:lnTo>
                  <a:pt x="0" y="91"/>
                </a:lnTo>
                <a:lnTo>
                  <a:pt x="0" y="726"/>
                </a:lnTo>
                <a:close/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9" name="Freeform 261"/>
          <p:cNvSpPr>
            <a:spLocks/>
          </p:cNvSpPr>
          <p:nvPr/>
        </p:nvSpPr>
        <p:spPr bwMode="auto">
          <a:xfrm>
            <a:off x="3717920" y="846553"/>
            <a:ext cx="630555" cy="630555"/>
          </a:xfrm>
          <a:custGeom>
            <a:avLst/>
            <a:gdLst>
              <a:gd name="T0" fmla="*/ 0 w 662"/>
              <a:gd name="T1" fmla="*/ 331 h 662"/>
              <a:gd name="T2" fmla="*/ 331 w 662"/>
              <a:gd name="T3" fmla="*/ 0 h 662"/>
              <a:gd name="T4" fmla="*/ 662 w 662"/>
              <a:gd name="T5" fmla="*/ 331 h 662"/>
              <a:gd name="T6" fmla="*/ 662 w 662"/>
              <a:gd name="T7" fmla="*/ 331 h 662"/>
              <a:gd name="T8" fmla="*/ 331 w 662"/>
              <a:gd name="T9" fmla="*/ 662 h 662"/>
              <a:gd name="T10" fmla="*/ 0 w 662"/>
              <a:gd name="T11" fmla="*/ 331 h 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62" h="662">
                <a:moveTo>
                  <a:pt x="0" y="331"/>
                </a:moveTo>
                <a:cubicBezTo>
                  <a:pt x="0" y="149"/>
                  <a:pt x="149" y="0"/>
                  <a:pt x="331" y="0"/>
                </a:cubicBezTo>
                <a:cubicBezTo>
                  <a:pt x="514" y="0"/>
                  <a:pt x="662" y="149"/>
                  <a:pt x="662" y="331"/>
                </a:cubicBezTo>
                <a:cubicBezTo>
                  <a:pt x="662" y="331"/>
                  <a:pt x="662" y="331"/>
                  <a:pt x="662" y="331"/>
                </a:cubicBezTo>
                <a:cubicBezTo>
                  <a:pt x="662" y="514"/>
                  <a:pt x="514" y="662"/>
                  <a:pt x="331" y="662"/>
                </a:cubicBezTo>
                <a:cubicBezTo>
                  <a:pt x="149" y="662"/>
                  <a:pt x="0" y="514"/>
                  <a:pt x="0" y="331"/>
                </a:cubicBezTo>
              </a:path>
            </a:pathLst>
          </a:custGeom>
          <a:noFill/>
          <a:ln w="25400" cap="rnd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0" name="Line 262"/>
          <p:cNvSpPr>
            <a:spLocks noChangeShapeType="1"/>
          </p:cNvSpPr>
          <p:nvPr/>
        </p:nvSpPr>
        <p:spPr bwMode="auto">
          <a:xfrm>
            <a:off x="4019862" y="1482823"/>
            <a:ext cx="693420" cy="0"/>
          </a:xfrm>
          <a:prstGeom prst="line">
            <a:avLst/>
          </a:prstGeom>
          <a:noFill/>
          <a:ln w="25400" cap="rnd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" name="Freeform 263"/>
          <p:cNvSpPr>
            <a:spLocks/>
          </p:cNvSpPr>
          <p:nvPr/>
        </p:nvSpPr>
        <p:spPr bwMode="auto">
          <a:xfrm>
            <a:off x="5258112" y="1382810"/>
            <a:ext cx="201930" cy="202883"/>
          </a:xfrm>
          <a:custGeom>
            <a:avLst/>
            <a:gdLst>
              <a:gd name="T0" fmla="*/ 212 w 212"/>
              <a:gd name="T1" fmla="*/ 193 h 213"/>
              <a:gd name="T2" fmla="*/ 20 w 212"/>
              <a:gd name="T3" fmla="*/ 0 h 213"/>
              <a:gd name="T4" fmla="*/ 0 w 212"/>
              <a:gd name="T5" fmla="*/ 20 h 213"/>
              <a:gd name="T6" fmla="*/ 192 w 212"/>
              <a:gd name="T7" fmla="*/ 213 h 213"/>
              <a:gd name="T8" fmla="*/ 212 w 212"/>
              <a:gd name="T9" fmla="*/ 193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2" h="213">
                <a:moveTo>
                  <a:pt x="212" y="193"/>
                </a:moveTo>
                <a:lnTo>
                  <a:pt x="20" y="0"/>
                </a:lnTo>
                <a:lnTo>
                  <a:pt x="0" y="20"/>
                </a:lnTo>
                <a:lnTo>
                  <a:pt x="192" y="213"/>
                </a:lnTo>
                <a:lnTo>
                  <a:pt x="212" y="193"/>
                </a:lnTo>
                <a:close/>
              </a:path>
            </a:pathLst>
          </a:custGeom>
          <a:solidFill>
            <a:srgbClr val="E8EE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" name="Freeform 264"/>
          <p:cNvSpPr>
            <a:spLocks/>
          </p:cNvSpPr>
          <p:nvPr/>
        </p:nvSpPr>
        <p:spPr bwMode="auto">
          <a:xfrm>
            <a:off x="5258112" y="1382810"/>
            <a:ext cx="201930" cy="202883"/>
          </a:xfrm>
          <a:custGeom>
            <a:avLst/>
            <a:gdLst>
              <a:gd name="T0" fmla="*/ 212 w 212"/>
              <a:gd name="T1" fmla="*/ 193 h 213"/>
              <a:gd name="T2" fmla="*/ 20 w 212"/>
              <a:gd name="T3" fmla="*/ 0 h 213"/>
              <a:gd name="T4" fmla="*/ 0 w 212"/>
              <a:gd name="T5" fmla="*/ 20 h 213"/>
              <a:gd name="T6" fmla="*/ 192 w 212"/>
              <a:gd name="T7" fmla="*/ 213 h 213"/>
              <a:gd name="T8" fmla="*/ 212 w 212"/>
              <a:gd name="T9" fmla="*/ 193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2" h="213">
                <a:moveTo>
                  <a:pt x="212" y="193"/>
                </a:moveTo>
                <a:lnTo>
                  <a:pt x="20" y="0"/>
                </a:lnTo>
                <a:lnTo>
                  <a:pt x="0" y="20"/>
                </a:lnTo>
                <a:lnTo>
                  <a:pt x="192" y="213"/>
                </a:lnTo>
                <a:lnTo>
                  <a:pt x="212" y="193"/>
                </a:lnTo>
                <a:close/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3" name="Freeform 265"/>
          <p:cNvSpPr>
            <a:spLocks/>
          </p:cNvSpPr>
          <p:nvPr/>
        </p:nvSpPr>
        <p:spPr bwMode="auto">
          <a:xfrm>
            <a:off x="4711377" y="1742855"/>
            <a:ext cx="202883" cy="202883"/>
          </a:xfrm>
          <a:custGeom>
            <a:avLst/>
            <a:gdLst>
              <a:gd name="T0" fmla="*/ 213 w 213"/>
              <a:gd name="T1" fmla="*/ 193 h 213"/>
              <a:gd name="T2" fmla="*/ 20 w 213"/>
              <a:gd name="T3" fmla="*/ 0 h 213"/>
              <a:gd name="T4" fmla="*/ 0 w 213"/>
              <a:gd name="T5" fmla="*/ 20 h 213"/>
              <a:gd name="T6" fmla="*/ 193 w 213"/>
              <a:gd name="T7" fmla="*/ 213 h 213"/>
              <a:gd name="T8" fmla="*/ 213 w 213"/>
              <a:gd name="T9" fmla="*/ 193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3" h="213">
                <a:moveTo>
                  <a:pt x="213" y="193"/>
                </a:moveTo>
                <a:lnTo>
                  <a:pt x="20" y="0"/>
                </a:lnTo>
                <a:lnTo>
                  <a:pt x="0" y="20"/>
                </a:lnTo>
                <a:lnTo>
                  <a:pt x="193" y="213"/>
                </a:lnTo>
                <a:lnTo>
                  <a:pt x="213" y="193"/>
                </a:lnTo>
                <a:close/>
              </a:path>
            </a:pathLst>
          </a:custGeom>
          <a:solidFill>
            <a:srgbClr val="E8EE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4" name="Freeform 266"/>
          <p:cNvSpPr>
            <a:spLocks/>
          </p:cNvSpPr>
          <p:nvPr/>
        </p:nvSpPr>
        <p:spPr bwMode="auto">
          <a:xfrm>
            <a:off x="4711377" y="1742855"/>
            <a:ext cx="202883" cy="202883"/>
          </a:xfrm>
          <a:custGeom>
            <a:avLst/>
            <a:gdLst>
              <a:gd name="T0" fmla="*/ 213 w 213"/>
              <a:gd name="T1" fmla="*/ 193 h 213"/>
              <a:gd name="T2" fmla="*/ 20 w 213"/>
              <a:gd name="T3" fmla="*/ 0 h 213"/>
              <a:gd name="T4" fmla="*/ 0 w 213"/>
              <a:gd name="T5" fmla="*/ 20 h 213"/>
              <a:gd name="T6" fmla="*/ 193 w 213"/>
              <a:gd name="T7" fmla="*/ 213 h 213"/>
              <a:gd name="T8" fmla="*/ 213 w 213"/>
              <a:gd name="T9" fmla="*/ 193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3" h="213">
                <a:moveTo>
                  <a:pt x="213" y="193"/>
                </a:moveTo>
                <a:lnTo>
                  <a:pt x="20" y="0"/>
                </a:lnTo>
                <a:lnTo>
                  <a:pt x="0" y="20"/>
                </a:lnTo>
                <a:lnTo>
                  <a:pt x="193" y="213"/>
                </a:lnTo>
                <a:lnTo>
                  <a:pt x="213" y="193"/>
                </a:lnTo>
                <a:close/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5" name="Rectangle 267"/>
          <p:cNvSpPr>
            <a:spLocks noChangeArrowheads="1"/>
          </p:cNvSpPr>
          <p:nvPr/>
        </p:nvSpPr>
        <p:spPr bwMode="auto">
          <a:xfrm>
            <a:off x="5235252" y="1718090"/>
            <a:ext cx="54293" cy="252413"/>
          </a:xfrm>
          <a:prstGeom prst="rect">
            <a:avLst/>
          </a:prstGeom>
          <a:solidFill>
            <a:srgbClr val="FACC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6" name="Rectangle 268"/>
          <p:cNvSpPr>
            <a:spLocks noChangeArrowheads="1"/>
          </p:cNvSpPr>
          <p:nvPr/>
        </p:nvSpPr>
        <p:spPr bwMode="auto">
          <a:xfrm>
            <a:off x="5235252" y="1718090"/>
            <a:ext cx="54293" cy="252413"/>
          </a:xfrm>
          <a:prstGeom prst="rect">
            <a:avLst/>
          </a:prstGeom>
          <a:noFill/>
          <a:ln w="317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7" name="Rectangle 269"/>
          <p:cNvSpPr>
            <a:spLocks noChangeArrowheads="1"/>
          </p:cNvSpPr>
          <p:nvPr/>
        </p:nvSpPr>
        <p:spPr bwMode="auto">
          <a:xfrm>
            <a:off x="5775320" y="1727615"/>
            <a:ext cx="234315" cy="233363"/>
          </a:xfrm>
          <a:prstGeom prst="rect">
            <a:avLst/>
          </a:prstGeom>
          <a:solidFill>
            <a:srgbClr val="D1EB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8" name="Rectangle 270"/>
          <p:cNvSpPr>
            <a:spLocks noChangeArrowheads="1"/>
          </p:cNvSpPr>
          <p:nvPr/>
        </p:nvSpPr>
        <p:spPr bwMode="auto">
          <a:xfrm>
            <a:off x="5775320" y="1727615"/>
            <a:ext cx="234315" cy="233363"/>
          </a:xfrm>
          <a:prstGeom prst="rect">
            <a:avLst/>
          </a:prstGeom>
          <a:noFill/>
          <a:ln w="317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9" name="Line 271"/>
          <p:cNvSpPr>
            <a:spLocks noChangeShapeType="1"/>
          </p:cNvSpPr>
          <p:nvPr/>
        </p:nvSpPr>
        <p:spPr bwMode="auto">
          <a:xfrm flipH="1">
            <a:off x="5775320" y="1727615"/>
            <a:ext cx="234315" cy="233363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0" name="Rectangle 272"/>
          <p:cNvSpPr>
            <a:spLocks noChangeArrowheads="1"/>
          </p:cNvSpPr>
          <p:nvPr/>
        </p:nvSpPr>
        <p:spPr bwMode="auto">
          <a:xfrm>
            <a:off x="5765795" y="1520923"/>
            <a:ext cx="252412" cy="53340"/>
          </a:xfrm>
          <a:prstGeom prst="rect">
            <a:avLst/>
          </a:prstGeom>
          <a:solidFill>
            <a:srgbClr val="FACC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1" name="Rectangle 273"/>
          <p:cNvSpPr>
            <a:spLocks noChangeArrowheads="1"/>
          </p:cNvSpPr>
          <p:nvPr/>
        </p:nvSpPr>
        <p:spPr bwMode="auto">
          <a:xfrm>
            <a:off x="5765795" y="1520923"/>
            <a:ext cx="252412" cy="53340"/>
          </a:xfrm>
          <a:prstGeom prst="rect">
            <a:avLst/>
          </a:prstGeom>
          <a:noFill/>
          <a:ln w="317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2" name="Freeform 274"/>
          <p:cNvSpPr>
            <a:spLocks/>
          </p:cNvSpPr>
          <p:nvPr/>
        </p:nvSpPr>
        <p:spPr bwMode="auto">
          <a:xfrm>
            <a:off x="5770557" y="1340900"/>
            <a:ext cx="242888" cy="53340"/>
          </a:xfrm>
          <a:custGeom>
            <a:avLst/>
            <a:gdLst>
              <a:gd name="T0" fmla="*/ 725 w 816"/>
              <a:gd name="T1" fmla="*/ 181 h 181"/>
              <a:gd name="T2" fmla="*/ 816 w 816"/>
              <a:gd name="T3" fmla="*/ 90 h 181"/>
              <a:gd name="T4" fmla="*/ 725 w 816"/>
              <a:gd name="T5" fmla="*/ 0 h 181"/>
              <a:gd name="T6" fmla="*/ 90 w 816"/>
              <a:gd name="T7" fmla="*/ 0 h 181"/>
              <a:gd name="T8" fmla="*/ 0 w 816"/>
              <a:gd name="T9" fmla="*/ 90 h 181"/>
              <a:gd name="T10" fmla="*/ 90 w 816"/>
              <a:gd name="T11" fmla="*/ 181 h 181"/>
              <a:gd name="T12" fmla="*/ 90 w 816"/>
              <a:gd name="T13" fmla="*/ 181 h 181"/>
              <a:gd name="T14" fmla="*/ 725 w 816"/>
              <a:gd name="T15" fmla="*/ 181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16" h="181">
                <a:moveTo>
                  <a:pt x="725" y="181"/>
                </a:moveTo>
                <a:cubicBezTo>
                  <a:pt x="775" y="181"/>
                  <a:pt x="816" y="141"/>
                  <a:pt x="816" y="90"/>
                </a:cubicBezTo>
                <a:cubicBezTo>
                  <a:pt x="816" y="40"/>
                  <a:pt x="775" y="0"/>
                  <a:pt x="725" y="0"/>
                </a:cubicBezTo>
                <a:lnTo>
                  <a:pt x="90" y="0"/>
                </a:lnTo>
                <a:cubicBezTo>
                  <a:pt x="40" y="0"/>
                  <a:pt x="0" y="40"/>
                  <a:pt x="0" y="90"/>
                </a:cubicBezTo>
                <a:cubicBezTo>
                  <a:pt x="0" y="141"/>
                  <a:pt x="40" y="181"/>
                  <a:pt x="90" y="181"/>
                </a:cubicBezTo>
                <a:lnTo>
                  <a:pt x="90" y="181"/>
                </a:lnTo>
                <a:lnTo>
                  <a:pt x="725" y="181"/>
                </a:lnTo>
                <a:close/>
              </a:path>
            </a:pathLst>
          </a:custGeom>
          <a:solidFill>
            <a:srgbClr val="E8EEF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3" name="Freeform 275"/>
          <p:cNvSpPr>
            <a:spLocks/>
          </p:cNvSpPr>
          <p:nvPr/>
        </p:nvSpPr>
        <p:spPr bwMode="auto">
          <a:xfrm>
            <a:off x="5770557" y="1340900"/>
            <a:ext cx="242888" cy="53340"/>
          </a:xfrm>
          <a:custGeom>
            <a:avLst/>
            <a:gdLst>
              <a:gd name="T0" fmla="*/ 725 w 816"/>
              <a:gd name="T1" fmla="*/ 181 h 181"/>
              <a:gd name="T2" fmla="*/ 816 w 816"/>
              <a:gd name="T3" fmla="*/ 90 h 181"/>
              <a:gd name="T4" fmla="*/ 725 w 816"/>
              <a:gd name="T5" fmla="*/ 0 h 181"/>
              <a:gd name="T6" fmla="*/ 90 w 816"/>
              <a:gd name="T7" fmla="*/ 0 h 181"/>
              <a:gd name="T8" fmla="*/ 0 w 816"/>
              <a:gd name="T9" fmla="*/ 90 h 181"/>
              <a:gd name="T10" fmla="*/ 90 w 816"/>
              <a:gd name="T11" fmla="*/ 181 h 181"/>
              <a:gd name="T12" fmla="*/ 90 w 816"/>
              <a:gd name="T13" fmla="*/ 181 h 181"/>
              <a:gd name="T14" fmla="*/ 725 w 816"/>
              <a:gd name="T15" fmla="*/ 181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16" h="181">
                <a:moveTo>
                  <a:pt x="725" y="181"/>
                </a:moveTo>
                <a:cubicBezTo>
                  <a:pt x="775" y="181"/>
                  <a:pt x="816" y="141"/>
                  <a:pt x="816" y="90"/>
                </a:cubicBezTo>
                <a:cubicBezTo>
                  <a:pt x="816" y="40"/>
                  <a:pt x="775" y="0"/>
                  <a:pt x="725" y="0"/>
                </a:cubicBezTo>
                <a:lnTo>
                  <a:pt x="90" y="0"/>
                </a:lnTo>
                <a:cubicBezTo>
                  <a:pt x="40" y="0"/>
                  <a:pt x="0" y="40"/>
                  <a:pt x="0" y="90"/>
                </a:cubicBezTo>
                <a:cubicBezTo>
                  <a:pt x="0" y="141"/>
                  <a:pt x="40" y="181"/>
                  <a:pt x="90" y="181"/>
                </a:cubicBezTo>
                <a:lnTo>
                  <a:pt x="90" y="181"/>
                </a:lnTo>
                <a:lnTo>
                  <a:pt x="725" y="181"/>
                </a:lnTo>
                <a:close/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4" name="Rectangle 276"/>
          <p:cNvSpPr>
            <a:spLocks noChangeArrowheads="1"/>
          </p:cNvSpPr>
          <p:nvPr/>
        </p:nvSpPr>
        <p:spPr bwMode="auto">
          <a:xfrm>
            <a:off x="5762937" y="1034195"/>
            <a:ext cx="259080" cy="27623"/>
          </a:xfrm>
          <a:prstGeom prst="rect">
            <a:avLst/>
          </a:prstGeom>
          <a:solidFill>
            <a:srgbClr val="9DBB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" name="Rectangle 277"/>
          <p:cNvSpPr>
            <a:spLocks noChangeArrowheads="1"/>
          </p:cNvSpPr>
          <p:nvPr/>
        </p:nvSpPr>
        <p:spPr bwMode="auto">
          <a:xfrm>
            <a:off x="5762937" y="1034195"/>
            <a:ext cx="259080" cy="27623"/>
          </a:xfrm>
          <a:prstGeom prst="rect">
            <a:avLst/>
          </a:prstGeom>
          <a:noFill/>
          <a:ln w="317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6" name="Rectangle 278"/>
          <p:cNvSpPr>
            <a:spLocks noChangeArrowheads="1"/>
          </p:cNvSpPr>
          <p:nvPr/>
        </p:nvSpPr>
        <p:spPr bwMode="auto">
          <a:xfrm>
            <a:off x="5765795" y="2177195"/>
            <a:ext cx="252412" cy="54293"/>
          </a:xfrm>
          <a:prstGeom prst="rect">
            <a:avLst/>
          </a:prstGeom>
          <a:solidFill>
            <a:srgbClr val="FACC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7" name="Rectangle 279"/>
          <p:cNvSpPr>
            <a:spLocks noChangeArrowheads="1"/>
          </p:cNvSpPr>
          <p:nvPr/>
        </p:nvSpPr>
        <p:spPr bwMode="auto">
          <a:xfrm>
            <a:off x="5765795" y="2177195"/>
            <a:ext cx="252412" cy="54293"/>
          </a:xfrm>
          <a:prstGeom prst="rect">
            <a:avLst/>
          </a:prstGeom>
          <a:noFill/>
          <a:ln w="317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8" name="Rectangle 280"/>
          <p:cNvSpPr>
            <a:spLocks noChangeArrowheads="1"/>
          </p:cNvSpPr>
          <p:nvPr/>
        </p:nvSpPr>
        <p:spPr bwMode="auto">
          <a:xfrm>
            <a:off x="5801990" y="2383888"/>
            <a:ext cx="180022" cy="36004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9" name="Rectangle 281"/>
          <p:cNvSpPr>
            <a:spLocks noChangeArrowheads="1"/>
          </p:cNvSpPr>
          <p:nvPr/>
        </p:nvSpPr>
        <p:spPr bwMode="auto">
          <a:xfrm>
            <a:off x="5801990" y="2383888"/>
            <a:ext cx="180022" cy="360045"/>
          </a:xfrm>
          <a:prstGeom prst="rect">
            <a:avLst/>
          </a:prstGeom>
          <a:noFill/>
          <a:ln w="317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0" name="Rectangle 282"/>
          <p:cNvSpPr>
            <a:spLocks noChangeArrowheads="1"/>
          </p:cNvSpPr>
          <p:nvPr/>
        </p:nvSpPr>
        <p:spPr bwMode="auto">
          <a:xfrm rot="5400000">
            <a:off x="5881110" y="2447265"/>
            <a:ext cx="153352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ja-JP" sz="2000" b="1" dirty="0">
                <a:solidFill>
                  <a:srgbClr val="000000"/>
                </a:solidFill>
                <a:latin typeface="ＭＳ Ｐゴシック" charset="-128"/>
              </a:rPr>
              <a:t>←</a:t>
            </a:r>
            <a:endParaRPr lang="en-US" altLang="ja-JP" dirty="0"/>
          </a:p>
        </p:txBody>
      </p:sp>
      <p:sp>
        <p:nvSpPr>
          <p:cNvPr id="71" name="Freeform 283"/>
          <p:cNvSpPr>
            <a:spLocks/>
          </p:cNvSpPr>
          <p:nvPr/>
        </p:nvSpPr>
        <p:spPr bwMode="auto">
          <a:xfrm>
            <a:off x="5781511" y="3228587"/>
            <a:ext cx="202882" cy="202883"/>
          </a:xfrm>
          <a:custGeom>
            <a:avLst/>
            <a:gdLst>
              <a:gd name="T0" fmla="*/ 20 w 213"/>
              <a:gd name="T1" fmla="*/ 213 h 213"/>
              <a:gd name="T2" fmla="*/ 213 w 213"/>
              <a:gd name="T3" fmla="*/ 20 h 213"/>
              <a:gd name="T4" fmla="*/ 193 w 213"/>
              <a:gd name="T5" fmla="*/ 0 h 213"/>
              <a:gd name="T6" fmla="*/ 0 w 213"/>
              <a:gd name="T7" fmla="*/ 193 h 213"/>
              <a:gd name="T8" fmla="*/ 20 w 213"/>
              <a:gd name="T9" fmla="*/ 213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3" h="213">
                <a:moveTo>
                  <a:pt x="20" y="213"/>
                </a:moveTo>
                <a:lnTo>
                  <a:pt x="213" y="20"/>
                </a:lnTo>
                <a:lnTo>
                  <a:pt x="193" y="0"/>
                </a:lnTo>
                <a:lnTo>
                  <a:pt x="0" y="193"/>
                </a:lnTo>
                <a:lnTo>
                  <a:pt x="20" y="213"/>
                </a:lnTo>
                <a:close/>
              </a:path>
            </a:pathLst>
          </a:custGeom>
          <a:solidFill>
            <a:srgbClr val="E8EE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2" name="Freeform 284"/>
          <p:cNvSpPr>
            <a:spLocks/>
          </p:cNvSpPr>
          <p:nvPr/>
        </p:nvSpPr>
        <p:spPr bwMode="auto">
          <a:xfrm>
            <a:off x="5731505" y="3261622"/>
            <a:ext cx="202882" cy="202883"/>
          </a:xfrm>
          <a:custGeom>
            <a:avLst/>
            <a:gdLst>
              <a:gd name="T0" fmla="*/ 20 w 213"/>
              <a:gd name="T1" fmla="*/ 213 h 213"/>
              <a:gd name="T2" fmla="*/ 213 w 213"/>
              <a:gd name="T3" fmla="*/ 20 h 213"/>
              <a:gd name="T4" fmla="*/ 193 w 213"/>
              <a:gd name="T5" fmla="*/ 0 h 213"/>
              <a:gd name="T6" fmla="*/ 0 w 213"/>
              <a:gd name="T7" fmla="*/ 193 h 213"/>
              <a:gd name="T8" fmla="*/ 20 w 213"/>
              <a:gd name="T9" fmla="*/ 213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3" h="213">
                <a:moveTo>
                  <a:pt x="20" y="213"/>
                </a:moveTo>
                <a:lnTo>
                  <a:pt x="213" y="20"/>
                </a:lnTo>
                <a:lnTo>
                  <a:pt x="193" y="0"/>
                </a:lnTo>
                <a:lnTo>
                  <a:pt x="0" y="193"/>
                </a:lnTo>
                <a:lnTo>
                  <a:pt x="20" y="213"/>
                </a:lnTo>
                <a:close/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9" name="Rectangle 291"/>
          <p:cNvSpPr>
            <a:spLocks noChangeArrowheads="1"/>
          </p:cNvSpPr>
          <p:nvPr/>
        </p:nvSpPr>
        <p:spPr bwMode="auto">
          <a:xfrm>
            <a:off x="6495410" y="3076355"/>
            <a:ext cx="233362" cy="234315"/>
          </a:xfrm>
          <a:prstGeom prst="rect">
            <a:avLst/>
          </a:prstGeom>
          <a:solidFill>
            <a:srgbClr val="D1EB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0" name="Rectangle 292"/>
          <p:cNvSpPr>
            <a:spLocks noChangeArrowheads="1"/>
          </p:cNvSpPr>
          <p:nvPr/>
        </p:nvSpPr>
        <p:spPr bwMode="auto">
          <a:xfrm>
            <a:off x="6495410" y="3076355"/>
            <a:ext cx="233362" cy="234315"/>
          </a:xfrm>
          <a:prstGeom prst="rect">
            <a:avLst/>
          </a:prstGeom>
          <a:noFill/>
          <a:ln w="317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1" name="Line 293"/>
          <p:cNvSpPr>
            <a:spLocks noChangeShapeType="1"/>
          </p:cNvSpPr>
          <p:nvPr/>
        </p:nvSpPr>
        <p:spPr bwMode="auto">
          <a:xfrm flipH="1">
            <a:off x="6495410" y="3076355"/>
            <a:ext cx="233362" cy="234315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2" name="Rectangle 294"/>
          <p:cNvSpPr>
            <a:spLocks noChangeArrowheads="1"/>
          </p:cNvSpPr>
          <p:nvPr/>
        </p:nvSpPr>
        <p:spPr bwMode="auto">
          <a:xfrm>
            <a:off x="6522080" y="2383888"/>
            <a:ext cx="180022" cy="36004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3" name="Rectangle 295"/>
          <p:cNvSpPr>
            <a:spLocks noChangeArrowheads="1"/>
          </p:cNvSpPr>
          <p:nvPr/>
        </p:nvSpPr>
        <p:spPr bwMode="auto">
          <a:xfrm>
            <a:off x="6522080" y="2383888"/>
            <a:ext cx="180022" cy="360045"/>
          </a:xfrm>
          <a:prstGeom prst="rect">
            <a:avLst/>
          </a:prstGeom>
          <a:noFill/>
          <a:ln w="317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4" name="Rectangle 296"/>
          <p:cNvSpPr>
            <a:spLocks noChangeArrowheads="1"/>
          </p:cNvSpPr>
          <p:nvPr/>
        </p:nvSpPr>
        <p:spPr bwMode="auto">
          <a:xfrm rot="5400000">
            <a:off x="6600248" y="2447265"/>
            <a:ext cx="153352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ja-JP" sz="2000" b="1">
                <a:solidFill>
                  <a:srgbClr val="000000"/>
                </a:solidFill>
                <a:latin typeface="ＭＳ Ｐゴシック" charset="-128"/>
              </a:rPr>
              <a:t>←</a:t>
            </a:r>
            <a:endParaRPr lang="en-US" altLang="ja-JP"/>
          </a:p>
        </p:txBody>
      </p:sp>
      <p:sp>
        <p:nvSpPr>
          <p:cNvPr id="85" name="Rectangle 297"/>
          <p:cNvSpPr>
            <a:spLocks noChangeArrowheads="1"/>
          </p:cNvSpPr>
          <p:nvPr/>
        </p:nvSpPr>
        <p:spPr bwMode="auto">
          <a:xfrm>
            <a:off x="6944990" y="3067783"/>
            <a:ext cx="54292" cy="252412"/>
          </a:xfrm>
          <a:prstGeom prst="rect">
            <a:avLst/>
          </a:prstGeom>
          <a:solidFill>
            <a:srgbClr val="FACC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6" name="Rectangle 298"/>
          <p:cNvSpPr>
            <a:spLocks noChangeArrowheads="1"/>
          </p:cNvSpPr>
          <p:nvPr/>
        </p:nvSpPr>
        <p:spPr bwMode="auto">
          <a:xfrm>
            <a:off x="6944990" y="3067783"/>
            <a:ext cx="54292" cy="252412"/>
          </a:xfrm>
          <a:prstGeom prst="rect">
            <a:avLst/>
          </a:prstGeom>
          <a:noFill/>
          <a:ln w="317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7" name="Rectangle 299"/>
          <p:cNvSpPr>
            <a:spLocks noChangeArrowheads="1"/>
          </p:cNvSpPr>
          <p:nvPr/>
        </p:nvSpPr>
        <p:spPr bwMode="auto">
          <a:xfrm>
            <a:off x="7125012" y="3067783"/>
            <a:ext cx="54293" cy="252412"/>
          </a:xfrm>
          <a:prstGeom prst="rect">
            <a:avLst/>
          </a:prstGeom>
          <a:solidFill>
            <a:srgbClr val="FACC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8" name="Rectangle 300"/>
          <p:cNvSpPr>
            <a:spLocks noChangeArrowheads="1"/>
          </p:cNvSpPr>
          <p:nvPr/>
        </p:nvSpPr>
        <p:spPr bwMode="auto">
          <a:xfrm>
            <a:off x="7125012" y="3067783"/>
            <a:ext cx="54293" cy="252412"/>
          </a:xfrm>
          <a:prstGeom prst="rect">
            <a:avLst/>
          </a:prstGeom>
          <a:noFill/>
          <a:ln w="317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9" name="Rectangle 301"/>
          <p:cNvSpPr>
            <a:spLocks noChangeArrowheads="1"/>
          </p:cNvSpPr>
          <p:nvPr/>
        </p:nvSpPr>
        <p:spPr bwMode="auto">
          <a:xfrm>
            <a:off x="7305035" y="3067783"/>
            <a:ext cx="54292" cy="252412"/>
          </a:xfrm>
          <a:prstGeom prst="rect">
            <a:avLst/>
          </a:prstGeom>
          <a:solidFill>
            <a:srgbClr val="FACC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0" name="Rectangle 302"/>
          <p:cNvSpPr>
            <a:spLocks noChangeArrowheads="1"/>
          </p:cNvSpPr>
          <p:nvPr/>
        </p:nvSpPr>
        <p:spPr bwMode="auto">
          <a:xfrm>
            <a:off x="7305035" y="3067783"/>
            <a:ext cx="54292" cy="252412"/>
          </a:xfrm>
          <a:prstGeom prst="rect">
            <a:avLst/>
          </a:prstGeom>
          <a:noFill/>
          <a:ln w="317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1" name="Freeform 303"/>
          <p:cNvSpPr>
            <a:spLocks/>
          </p:cNvSpPr>
          <p:nvPr/>
        </p:nvSpPr>
        <p:spPr bwMode="auto">
          <a:xfrm>
            <a:off x="7665080" y="3072545"/>
            <a:ext cx="54292" cy="242888"/>
          </a:xfrm>
          <a:custGeom>
            <a:avLst/>
            <a:gdLst>
              <a:gd name="T0" fmla="*/ 0 w 182"/>
              <a:gd name="T1" fmla="*/ 726 h 817"/>
              <a:gd name="T2" fmla="*/ 91 w 182"/>
              <a:gd name="T3" fmla="*/ 817 h 817"/>
              <a:gd name="T4" fmla="*/ 182 w 182"/>
              <a:gd name="T5" fmla="*/ 726 h 817"/>
              <a:gd name="T6" fmla="*/ 182 w 182"/>
              <a:gd name="T7" fmla="*/ 91 h 817"/>
              <a:gd name="T8" fmla="*/ 91 w 182"/>
              <a:gd name="T9" fmla="*/ 0 h 817"/>
              <a:gd name="T10" fmla="*/ 0 w 182"/>
              <a:gd name="T11" fmla="*/ 91 h 817"/>
              <a:gd name="T12" fmla="*/ 0 w 182"/>
              <a:gd name="T13" fmla="*/ 91 h 817"/>
              <a:gd name="T14" fmla="*/ 0 w 182"/>
              <a:gd name="T15" fmla="*/ 726 h 8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2" h="817">
                <a:moveTo>
                  <a:pt x="0" y="726"/>
                </a:moveTo>
                <a:cubicBezTo>
                  <a:pt x="0" y="776"/>
                  <a:pt x="41" y="817"/>
                  <a:pt x="91" y="817"/>
                </a:cubicBezTo>
                <a:cubicBezTo>
                  <a:pt x="141" y="817"/>
                  <a:pt x="182" y="776"/>
                  <a:pt x="182" y="726"/>
                </a:cubicBezTo>
                <a:lnTo>
                  <a:pt x="182" y="91"/>
                </a:lnTo>
                <a:cubicBezTo>
                  <a:pt x="182" y="41"/>
                  <a:pt x="141" y="0"/>
                  <a:pt x="91" y="0"/>
                </a:cubicBezTo>
                <a:cubicBezTo>
                  <a:pt x="41" y="0"/>
                  <a:pt x="0" y="41"/>
                  <a:pt x="0" y="91"/>
                </a:cubicBezTo>
                <a:lnTo>
                  <a:pt x="0" y="91"/>
                </a:lnTo>
                <a:lnTo>
                  <a:pt x="0" y="726"/>
                </a:lnTo>
                <a:close/>
              </a:path>
            </a:pathLst>
          </a:custGeom>
          <a:solidFill>
            <a:srgbClr val="E8EEF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92" name="Freeform 304"/>
          <p:cNvSpPr>
            <a:spLocks/>
          </p:cNvSpPr>
          <p:nvPr/>
        </p:nvSpPr>
        <p:spPr bwMode="auto">
          <a:xfrm>
            <a:off x="7665080" y="3072545"/>
            <a:ext cx="54292" cy="242888"/>
          </a:xfrm>
          <a:custGeom>
            <a:avLst/>
            <a:gdLst>
              <a:gd name="T0" fmla="*/ 0 w 182"/>
              <a:gd name="T1" fmla="*/ 726 h 817"/>
              <a:gd name="T2" fmla="*/ 91 w 182"/>
              <a:gd name="T3" fmla="*/ 817 h 817"/>
              <a:gd name="T4" fmla="*/ 182 w 182"/>
              <a:gd name="T5" fmla="*/ 726 h 817"/>
              <a:gd name="T6" fmla="*/ 182 w 182"/>
              <a:gd name="T7" fmla="*/ 91 h 817"/>
              <a:gd name="T8" fmla="*/ 91 w 182"/>
              <a:gd name="T9" fmla="*/ 0 h 817"/>
              <a:gd name="T10" fmla="*/ 0 w 182"/>
              <a:gd name="T11" fmla="*/ 91 h 817"/>
              <a:gd name="T12" fmla="*/ 0 w 182"/>
              <a:gd name="T13" fmla="*/ 91 h 817"/>
              <a:gd name="T14" fmla="*/ 0 w 182"/>
              <a:gd name="T15" fmla="*/ 726 h 8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2" h="817">
                <a:moveTo>
                  <a:pt x="0" y="726"/>
                </a:moveTo>
                <a:cubicBezTo>
                  <a:pt x="0" y="776"/>
                  <a:pt x="41" y="817"/>
                  <a:pt x="91" y="817"/>
                </a:cubicBezTo>
                <a:cubicBezTo>
                  <a:pt x="141" y="817"/>
                  <a:pt x="182" y="776"/>
                  <a:pt x="182" y="726"/>
                </a:cubicBezTo>
                <a:lnTo>
                  <a:pt x="182" y="91"/>
                </a:lnTo>
                <a:cubicBezTo>
                  <a:pt x="182" y="41"/>
                  <a:pt x="141" y="0"/>
                  <a:pt x="91" y="0"/>
                </a:cubicBezTo>
                <a:cubicBezTo>
                  <a:pt x="41" y="0"/>
                  <a:pt x="0" y="41"/>
                  <a:pt x="0" y="91"/>
                </a:cubicBezTo>
                <a:lnTo>
                  <a:pt x="0" y="91"/>
                </a:lnTo>
                <a:lnTo>
                  <a:pt x="0" y="726"/>
                </a:lnTo>
                <a:close/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3" name="Line 305"/>
          <p:cNvSpPr>
            <a:spLocks noChangeShapeType="1"/>
          </p:cNvSpPr>
          <p:nvPr/>
        </p:nvSpPr>
        <p:spPr bwMode="auto">
          <a:xfrm>
            <a:off x="7778427" y="3179225"/>
            <a:ext cx="593408" cy="0"/>
          </a:xfrm>
          <a:prstGeom prst="line">
            <a:avLst/>
          </a:prstGeom>
          <a:noFill/>
          <a:ln w="25400" cap="rnd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4" name="Freeform 307"/>
          <p:cNvSpPr>
            <a:spLocks/>
          </p:cNvSpPr>
          <p:nvPr/>
        </p:nvSpPr>
        <p:spPr bwMode="auto">
          <a:xfrm>
            <a:off x="8168000" y="2747743"/>
            <a:ext cx="432435" cy="431482"/>
          </a:xfrm>
          <a:custGeom>
            <a:avLst/>
            <a:gdLst>
              <a:gd name="T0" fmla="*/ 0 w 454"/>
              <a:gd name="T1" fmla="*/ 227 h 453"/>
              <a:gd name="T2" fmla="*/ 227 w 454"/>
              <a:gd name="T3" fmla="*/ 0 h 453"/>
              <a:gd name="T4" fmla="*/ 454 w 454"/>
              <a:gd name="T5" fmla="*/ 227 h 453"/>
              <a:gd name="T6" fmla="*/ 454 w 454"/>
              <a:gd name="T7" fmla="*/ 227 h 453"/>
              <a:gd name="T8" fmla="*/ 227 w 454"/>
              <a:gd name="T9" fmla="*/ 453 h 453"/>
              <a:gd name="T10" fmla="*/ 0 w 454"/>
              <a:gd name="T11" fmla="*/ 227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4" h="453">
                <a:moveTo>
                  <a:pt x="0" y="227"/>
                </a:moveTo>
                <a:cubicBezTo>
                  <a:pt x="0" y="101"/>
                  <a:pt x="102" y="0"/>
                  <a:pt x="227" y="0"/>
                </a:cubicBezTo>
                <a:cubicBezTo>
                  <a:pt x="352" y="0"/>
                  <a:pt x="454" y="101"/>
                  <a:pt x="454" y="227"/>
                </a:cubicBezTo>
                <a:cubicBezTo>
                  <a:pt x="454" y="227"/>
                  <a:pt x="454" y="227"/>
                  <a:pt x="454" y="227"/>
                </a:cubicBezTo>
                <a:cubicBezTo>
                  <a:pt x="454" y="352"/>
                  <a:pt x="352" y="453"/>
                  <a:pt x="227" y="453"/>
                </a:cubicBezTo>
                <a:cubicBezTo>
                  <a:pt x="102" y="453"/>
                  <a:pt x="0" y="352"/>
                  <a:pt x="0" y="227"/>
                </a:cubicBezTo>
              </a:path>
            </a:pathLst>
          </a:custGeom>
          <a:noFill/>
          <a:ln w="25400" cap="rnd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5" name="Line 308"/>
          <p:cNvSpPr>
            <a:spLocks noChangeShapeType="1"/>
          </p:cNvSpPr>
          <p:nvPr/>
        </p:nvSpPr>
        <p:spPr bwMode="auto">
          <a:xfrm>
            <a:off x="4062726" y="846553"/>
            <a:ext cx="2415540" cy="0"/>
          </a:xfrm>
          <a:prstGeom prst="line">
            <a:avLst/>
          </a:prstGeom>
          <a:noFill/>
          <a:ln w="25400" cap="rnd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6" name="Line 309"/>
          <p:cNvSpPr>
            <a:spLocks noChangeShapeType="1"/>
          </p:cNvSpPr>
          <p:nvPr/>
        </p:nvSpPr>
        <p:spPr bwMode="auto">
          <a:xfrm>
            <a:off x="8599482" y="1062770"/>
            <a:ext cx="0" cy="1907858"/>
          </a:xfrm>
          <a:prstGeom prst="line">
            <a:avLst/>
          </a:prstGeom>
          <a:noFill/>
          <a:ln w="25400" cap="rnd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7" name="Freeform 311"/>
          <p:cNvSpPr>
            <a:spLocks/>
          </p:cNvSpPr>
          <p:nvPr/>
        </p:nvSpPr>
        <p:spPr bwMode="auto">
          <a:xfrm>
            <a:off x="8168000" y="846553"/>
            <a:ext cx="432435" cy="432435"/>
          </a:xfrm>
          <a:custGeom>
            <a:avLst/>
            <a:gdLst>
              <a:gd name="T0" fmla="*/ 0 w 454"/>
              <a:gd name="T1" fmla="*/ 227 h 454"/>
              <a:gd name="T2" fmla="*/ 227 w 454"/>
              <a:gd name="T3" fmla="*/ 0 h 454"/>
              <a:gd name="T4" fmla="*/ 454 w 454"/>
              <a:gd name="T5" fmla="*/ 227 h 454"/>
              <a:gd name="T6" fmla="*/ 454 w 454"/>
              <a:gd name="T7" fmla="*/ 227 h 454"/>
              <a:gd name="T8" fmla="*/ 227 w 454"/>
              <a:gd name="T9" fmla="*/ 454 h 454"/>
              <a:gd name="T10" fmla="*/ 0 w 454"/>
              <a:gd name="T11" fmla="*/ 227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4" h="454">
                <a:moveTo>
                  <a:pt x="0" y="227"/>
                </a:moveTo>
                <a:cubicBezTo>
                  <a:pt x="0" y="102"/>
                  <a:pt x="102" y="0"/>
                  <a:pt x="227" y="0"/>
                </a:cubicBezTo>
                <a:cubicBezTo>
                  <a:pt x="352" y="0"/>
                  <a:pt x="454" y="102"/>
                  <a:pt x="454" y="227"/>
                </a:cubicBezTo>
                <a:cubicBezTo>
                  <a:pt x="454" y="227"/>
                  <a:pt x="454" y="227"/>
                  <a:pt x="454" y="227"/>
                </a:cubicBezTo>
                <a:cubicBezTo>
                  <a:pt x="454" y="352"/>
                  <a:pt x="352" y="454"/>
                  <a:pt x="227" y="454"/>
                </a:cubicBezTo>
                <a:cubicBezTo>
                  <a:pt x="102" y="454"/>
                  <a:pt x="0" y="352"/>
                  <a:pt x="0" y="227"/>
                </a:cubicBezTo>
              </a:path>
            </a:pathLst>
          </a:custGeom>
          <a:noFill/>
          <a:ln w="25400" cap="rnd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8" name="Line 312"/>
          <p:cNvSpPr>
            <a:spLocks noChangeShapeType="1"/>
          </p:cNvSpPr>
          <p:nvPr/>
        </p:nvSpPr>
        <p:spPr bwMode="auto">
          <a:xfrm flipH="1">
            <a:off x="6677337" y="3193513"/>
            <a:ext cx="1077278" cy="0"/>
          </a:xfrm>
          <a:prstGeom prst="line">
            <a:avLst/>
          </a:pr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9" name="Freeform 313"/>
          <p:cNvSpPr>
            <a:spLocks/>
          </p:cNvSpPr>
          <p:nvPr/>
        </p:nvSpPr>
        <p:spPr bwMode="auto">
          <a:xfrm>
            <a:off x="6612567" y="3169700"/>
            <a:ext cx="70485" cy="47625"/>
          </a:xfrm>
          <a:custGeom>
            <a:avLst/>
            <a:gdLst>
              <a:gd name="T0" fmla="*/ 74 w 74"/>
              <a:gd name="T1" fmla="*/ 50 h 50"/>
              <a:gd name="T2" fmla="*/ 0 w 74"/>
              <a:gd name="T3" fmla="*/ 25 h 50"/>
              <a:gd name="T4" fmla="*/ 74 w 74"/>
              <a:gd name="T5" fmla="*/ 0 h 50"/>
              <a:gd name="T6" fmla="*/ 74 w 74"/>
              <a:gd name="T7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4" h="50">
                <a:moveTo>
                  <a:pt x="74" y="50"/>
                </a:moveTo>
                <a:lnTo>
                  <a:pt x="0" y="25"/>
                </a:lnTo>
                <a:lnTo>
                  <a:pt x="74" y="0"/>
                </a:lnTo>
                <a:lnTo>
                  <a:pt x="74" y="5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0" name="Line 314"/>
          <p:cNvSpPr>
            <a:spLocks noChangeShapeType="1"/>
          </p:cNvSpPr>
          <p:nvPr/>
        </p:nvSpPr>
        <p:spPr bwMode="auto">
          <a:xfrm flipH="1" flipV="1">
            <a:off x="5501665" y="3193512"/>
            <a:ext cx="1110902" cy="1"/>
          </a:xfrm>
          <a:prstGeom prst="line">
            <a:avLst/>
          </a:pr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11264" name="グループ化 11263"/>
          <p:cNvGrpSpPr/>
          <p:nvPr/>
        </p:nvGrpSpPr>
        <p:grpSpPr>
          <a:xfrm>
            <a:off x="5005699" y="3217325"/>
            <a:ext cx="307658" cy="293370"/>
            <a:chOff x="4646868" y="3044508"/>
            <a:chExt cx="307658" cy="293370"/>
          </a:xfrm>
        </p:grpSpPr>
        <p:sp>
          <p:nvSpPr>
            <p:cNvPr id="73" name="Freeform 285"/>
            <p:cNvSpPr>
              <a:spLocks/>
            </p:cNvSpPr>
            <p:nvPr/>
          </p:nvSpPr>
          <p:spPr bwMode="auto">
            <a:xfrm>
              <a:off x="4646868" y="3044508"/>
              <a:ext cx="290513" cy="291465"/>
            </a:xfrm>
            <a:custGeom>
              <a:avLst/>
              <a:gdLst>
                <a:gd name="T0" fmla="*/ 0 w 305"/>
                <a:gd name="T1" fmla="*/ 39 h 306"/>
                <a:gd name="T2" fmla="*/ 267 w 305"/>
                <a:gd name="T3" fmla="*/ 306 h 306"/>
                <a:gd name="T4" fmla="*/ 305 w 305"/>
                <a:gd name="T5" fmla="*/ 268 h 306"/>
                <a:gd name="T6" fmla="*/ 38 w 305"/>
                <a:gd name="T7" fmla="*/ 0 h 306"/>
                <a:gd name="T8" fmla="*/ 0 w 305"/>
                <a:gd name="T9" fmla="*/ 39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06">
                  <a:moveTo>
                    <a:pt x="0" y="39"/>
                  </a:moveTo>
                  <a:lnTo>
                    <a:pt x="267" y="306"/>
                  </a:lnTo>
                  <a:lnTo>
                    <a:pt x="305" y="268"/>
                  </a:lnTo>
                  <a:lnTo>
                    <a:pt x="38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2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4" name="Freeform 286"/>
            <p:cNvSpPr>
              <a:spLocks/>
            </p:cNvSpPr>
            <p:nvPr/>
          </p:nvSpPr>
          <p:spPr bwMode="auto">
            <a:xfrm>
              <a:off x="4664013" y="3046413"/>
              <a:ext cx="290513" cy="291465"/>
            </a:xfrm>
            <a:custGeom>
              <a:avLst/>
              <a:gdLst>
                <a:gd name="T0" fmla="*/ 0 w 305"/>
                <a:gd name="T1" fmla="*/ 39 h 306"/>
                <a:gd name="T2" fmla="*/ 267 w 305"/>
                <a:gd name="T3" fmla="*/ 306 h 306"/>
                <a:gd name="T4" fmla="*/ 305 w 305"/>
                <a:gd name="T5" fmla="*/ 268 h 306"/>
                <a:gd name="T6" fmla="*/ 38 w 305"/>
                <a:gd name="T7" fmla="*/ 0 h 306"/>
                <a:gd name="T8" fmla="*/ 0 w 305"/>
                <a:gd name="T9" fmla="*/ 39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06">
                  <a:moveTo>
                    <a:pt x="0" y="39"/>
                  </a:moveTo>
                  <a:lnTo>
                    <a:pt x="267" y="306"/>
                  </a:lnTo>
                  <a:lnTo>
                    <a:pt x="305" y="268"/>
                  </a:lnTo>
                  <a:lnTo>
                    <a:pt x="38" y="0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1265" name="グループ化 11264"/>
          <p:cNvGrpSpPr/>
          <p:nvPr/>
        </p:nvGrpSpPr>
        <p:grpSpPr>
          <a:xfrm>
            <a:off x="4431920" y="3261622"/>
            <a:ext cx="100012" cy="259080"/>
            <a:chOff x="3637301" y="3314541"/>
            <a:chExt cx="100012" cy="259080"/>
          </a:xfrm>
        </p:grpSpPr>
        <p:sp>
          <p:nvSpPr>
            <p:cNvPr id="77" name="Rectangle 289"/>
            <p:cNvSpPr>
              <a:spLocks noChangeArrowheads="1"/>
            </p:cNvSpPr>
            <p:nvPr/>
          </p:nvSpPr>
          <p:spPr bwMode="auto">
            <a:xfrm>
              <a:off x="3637301" y="3314541"/>
              <a:ext cx="26670" cy="259080"/>
            </a:xfrm>
            <a:prstGeom prst="rect">
              <a:avLst/>
            </a:prstGeom>
            <a:solidFill>
              <a:srgbClr val="E8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8" name="Rectangle 290"/>
            <p:cNvSpPr>
              <a:spLocks noChangeArrowheads="1"/>
            </p:cNvSpPr>
            <p:nvPr/>
          </p:nvSpPr>
          <p:spPr bwMode="auto">
            <a:xfrm>
              <a:off x="3637301" y="3314541"/>
              <a:ext cx="26670" cy="259080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" name="Freeform 317"/>
            <p:cNvSpPr>
              <a:spLocks/>
            </p:cNvSpPr>
            <p:nvPr/>
          </p:nvSpPr>
          <p:spPr bwMode="auto">
            <a:xfrm>
              <a:off x="3663971" y="3426936"/>
              <a:ext cx="73342" cy="46672"/>
            </a:xfrm>
            <a:custGeom>
              <a:avLst/>
              <a:gdLst>
                <a:gd name="T0" fmla="*/ 72 w 77"/>
                <a:gd name="T1" fmla="*/ 49 h 49"/>
                <a:gd name="T2" fmla="*/ 0 w 77"/>
                <a:gd name="T3" fmla="*/ 18 h 49"/>
                <a:gd name="T4" fmla="*/ 77 w 77"/>
                <a:gd name="T5" fmla="*/ 0 h 49"/>
                <a:gd name="T6" fmla="*/ 72 w 77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49">
                  <a:moveTo>
                    <a:pt x="72" y="49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72" y="4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04" name="Line 318"/>
          <p:cNvSpPr>
            <a:spLocks noChangeShapeType="1"/>
          </p:cNvSpPr>
          <p:nvPr/>
        </p:nvSpPr>
        <p:spPr bwMode="auto">
          <a:xfrm flipV="1">
            <a:off x="4521787" y="3385137"/>
            <a:ext cx="677269" cy="9352"/>
          </a:xfrm>
          <a:prstGeom prst="line">
            <a:avLst/>
          </a:pr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6" name="Line 320"/>
          <p:cNvSpPr>
            <a:spLocks noChangeShapeType="1"/>
          </p:cNvSpPr>
          <p:nvPr/>
        </p:nvSpPr>
        <p:spPr bwMode="auto">
          <a:xfrm flipH="1">
            <a:off x="5240490" y="3193989"/>
            <a:ext cx="181927" cy="191149"/>
          </a:xfrm>
          <a:prstGeom prst="line">
            <a:avLst/>
          </a:pr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8" name="Line 322"/>
          <p:cNvSpPr>
            <a:spLocks noChangeShapeType="1"/>
          </p:cNvSpPr>
          <p:nvPr/>
        </p:nvSpPr>
        <p:spPr bwMode="auto">
          <a:xfrm flipV="1">
            <a:off x="5880095" y="2808703"/>
            <a:ext cx="9525" cy="480860"/>
          </a:xfrm>
          <a:prstGeom prst="line">
            <a:avLst/>
          </a:pr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9" name="Freeform 323"/>
          <p:cNvSpPr>
            <a:spLocks/>
          </p:cNvSpPr>
          <p:nvPr/>
        </p:nvSpPr>
        <p:spPr bwMode="auto">
          <a:xfrm>
            <a:off x="5865807" y="2743933"/>
            <a:ext cx="47625" cy="71437"/>
          </a:xfrm>
          <a:custGeom>
            <a:avLst/>
            <a:gdLst>
              <a:gd name="T0" fmla="*/ 0 w 50"/>
              <a:gd name="T1" fmla="*/ 74 h 75"/>
              <a:gd name="T2" fmla="*/ 28 w 50"/>
              <a:gd name="T3" fmla="*/ 0 h 75"/>
              <a:gd name="T4" fmla="*/ 50 w 50"/>
              <a:gd name="T5" fmla="*/ 75 h 75"/>
              <a:gd name="T6" fmla="*/ 0 w 50"/>
              <a:gd name="T7" fmla="*/ 74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75">
                <a:moveTo>
                  <a:pt x="0" y="74"/>
                </a:moveTo>
                <a:lnTo>
                  <a:pt x="28" y="0"/>
                </a:lnTo>
                <a:lnTo>
                  <a:pt x="50" y="75"/>
                </a:lnTo>
                <a:lnTo>
                  <a:pt x="0" y="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0" name="Line 324"/>
          <p:cNvSpPr>
            <a:spLocks noChangeShapeType="1"/>
          </p:cNvSpPr>
          <p:nvPr/>
        </p:nvSpPr>
        <p:spPr bwMode="auto">
          <a:xfrm flipV="1">
            <a:off x="5910575" y="1909543"/>
            <a:ext cx="0" cy="474345"/>
          </a:xfrm>
          <a:prstGeom prst="line">
            <a:avLst/>
          </a:pr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1" name="Freeform 325"/>
          <p:cNvSpPr>
            <a:spLocks/>
          </p:cNvSpPr>
          <p:nvPr/>
        </p:nvSpPr>
        <p:spPr bwMode="auto">
          <a:xfrm>
            <a:off x="5886762" y="1843820"/>
            <a:ext cx="47625" cy="71438"/>
          </a:xfrm>
          <a:custGeom>
            <a:avLst/>
            <a:gdLst>
              <a:gd name="T0" fmla="*/ 0 w 50"/>
              <a:gd name="T1" fmla="*/ 75 h 75"/>
              <a:gd name="T2" fmla="*/ 25 w 50"/>
              <a:gd name="T3" fmla="*/ 0 h 75"/>
              <a:gd name="T4" fmla="*/ 50 w 50"/>
              <a:gd name="T5" fmla="*/ 75 h 75"/>
              <a:gd name="T6" fmla="*/ 0 w 50"/>
              <a:gd name="T7" fmla="*/ 75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75">
                <a:moveTo>
                  <a:pt x="0" y="75"/>
                </a:moveTo>
                <a:lnTo>
                  <a:pt x="25" y="0"/>
                </a:lnTo>
                <a:lnTo>
                  <a:pt x="50" y="75"/>
                </a:lnTo>
                <a:lnTo>
                  <a:pt x="0" y="7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" name="Line 326"/>
          <p:cNvSpPr>
            <a:spLocks noChangeShapeType="1"/>
          </p:cNvSpPr>
          <p:nvPr/>
        </p:nvSpPr>
        <p:spPr bwMode="auto">
          <a:xfrm flipV="1">
            <a:off x="5910575" y="1108490"/>
            <a:ext cx="0" cy="718185"/>
          </a:xfrm>
          <a:prstGeom prst="line">
            <a:avLst/>
          </a:pr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3" name="Freeform 327"/>
          <p:cNvSpPr>
            <a:spLocks/>
          </p:cNvSpPr>
          <p:nvPr/>
        </p:nvSpPr>
        <p:spPr bwMode="auto">
          <a:xfrm>
            <a:off x="5886762" y="1043720"/>
            <a:ext cx="47625" cy="70485"/>
          </a:xfrm>
          <a:custGeom>
            <a:avLst/>
            <a:gdLst>
              <a:gd name="T0" fmla="*/ 0 w 50"/>
              <a:gd name="T1" fmla="*/ 74 h 74"/>
              <a:gd name="T2" fmla="*/ 25 w 50"/>
              <a:gd name="T3" fmla="*/ 0 h 74"/>
              <a:gd name="T4" fmla="*/ 50 w 50"/>
              <a:gd name="T5" fmla="*/ 74 h 74"/>
              <a:gd name="T6" fmla="*/ 0 w 50"/>
              <a:gd name="T7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74">
                <a:moveTo>
                  <a:pt x="0" y="74"/>
                </a:moveTo>
                <a:lnTo>
                  <a:pt x="25" y="0"/>
                </a:lnTo>
                <a:lnTo>
                  <a:pt x="50" y="74"/>
                </a:lnTo>
                <a:lnTo>
                  <a:pt x="0" y="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4" name="Line 328"/>
          <p:cNvSpPr>
            <a:spLocks noChangeShapeType="1"/>
          </p:cNvSpPr>
          <p:nvPr/>
        </p:nvSpPr>
        <p:spPr bwMode="auto">
          <a:xfrm>
            <a:off x="5856282" y="1061818"/>
            <a:ext cx="0" cy="717232"/>
          </a:xfrm>
          <a:prstGeom prst="line">
            <a:avLst/>
          </a:pr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5" name="Freeform 329"/>
          <p:cNvSpPr>
            <a:spLocks/>
          </p:cNvSpPr>
          <p:nvPr/>
        </p:nvSpPr>
        <p:spPr bwMode="auto">
          <a:xfrm>
            <a:off x="5832470" y="1773335"/>
            <a:ext cx="47625" cy="70485"/>
          </a:xfrm>
          <a:custGeom>
            <a:avLst/>
            <a:gdLst>
              <a:gd name="T0" fmla="*/ 50 w 50"/>
              <a:gd name="T1" fmla="*/ 0 h 74"/>
              <a:gd name="T2" fmla="*/ 25 w 50"/>
              <a:gd name="T3" fmla="*/ 74 h 74"/>
              <a:gd name="T4" fmla="*/ 0 w 50"/>
              <a:gd name="T5" fmla="*/ 0 h 74"/>
              <a:gd name="T6" fmla="*/ 50 w 50"/>
              <a:gd name="T7" fmla="*/ 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74">
                <a:moveTo>
                  <a:pt x="50" y="0"/>
                </a:moveTo>
                <a:lnTo>
                  <a:pt x="25" y="74"/>
                </a:lnTo>
                <a:lnTo>
                  <a:pt x="0" y="0"/>
                </a:lnTo>
                <a:lnTo>
                  <a:pt x="5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6" name="Line 330"/>
          <p:cNvSpPr>
            <a:spLocks noChangeShapeType="1"/>
          </p:cNvSpPr>
          <p:nvPr/>
        </p:nvSpPr>
        <p:spPr bwMode="auto">
          <a:xfrm flipH="1" flipV="1">
            <a:off x="4887590" y="1835248"/>
            <a:ext cx="968692" cy="8572"/>
          </a:xfrm>
          <a:prstGeom prst="line">
            <a:avLst/>
          </a:pr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7" name="Freeform 331"/>
          <p:cNvSpPr>
            <a:spLocks/>
          </p:cNvSpPr>
          <p:nvPr/>
        </p:nvSpPr>
        <p:spPr bwMode="auto">
          <a:xfrm>
            <a:off x="4821867" y="1811435"/>
            <a:ext cx="71438" cy="47625"/>
          </a:xfrm>
          <a:custGeom>
            <a:avLst/>
            <a:gdLst>
              <a:gd name="T0" fmla="*/ 74 w 75"/>
              <a:gd name="T1" fmla="*/ 50 h 50"/>
              <a:gd name="T2" fmla="*/ 0 w 75"/>
              <a:gd name="T3" fmla="*/ 24 h 50"/>
              <a:gd name="T4" fmla="*/ 75 w 75"/>
              <a:gd name="T5" fmla="*/ 0 h 50"/>
              <a:gd name="T6" fmla="*/ 74 w 75"/>
              <a:gd name="T7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5" h="50">
                <a:moveTo>
                  <a:pt x="74" y="50"/>
                </a:moveTo>
                <a:lnTo>
                  <a:pt x="0" y="24"/>
                </a:lnTo>
                <a:lnTo>
                  <a:pt x="75" y="0"/>
                </a:lnTo>
                <a:lnTo>
                  <a:pt x="74" y="5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8" name="Line 332"/>
          <p:cNvSpPr>
            <a:spLocks noChangeShapeType="1"/>
          </p:cNvSpPr>
          <p:nvPr/>
        </p:nvSpPr>
        <p:spPr bwMode="auto">
          <a:xfrm flipV="1">
            <a:off x="4821867" y="1529495"/>
            <a:ext cx="473393" cy="304800"/>
          </a:xfrm>
          <a:prstGeom prst="line">
            <a:avLst/>
          </a:pr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9" name="Freeform 333"/>
          <p:cNvSpPr>
            <a:spLocks/>
          </p:cNvSpPr>
          <p:nvPr/>
        </p:nvSpPr>
        <p:spPr bwMode="auto">
          <a:xfrm>
            <a:off x="5277162" y="1494253"/>
            <a:ext cx="72390" cy="58102"/>
          </a:xfrm>
          <a:custGeom>
            <a:avLst/>
            <a:gdLst>
              <a:gd name="T0" fmla="*/ 0 w 76"/>
              <a:gd name="T1" fmla="*/ 19 h 61"/>
              <a:gd name="T2" fmla="*/ 76 w 76"/>
              <a:gd name="T3" fmla="*/ 0 h 61"/>
              <a:gd name="T4" fmla="*/ 27 w 76"/>
              <a:gd name="T5" fmla="*/ 61 h 61"/>
              <a:gd name="T6" fmla="*/ 0 w 76"/>
              <a:gd name="T7" fmla="*/ 19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" h="61">
                <a:moveTo>
                  <a:pt x="0" y="19"/>
                </a:moveTo>
                <a:lnTo>
                  <a:pt x="76" y="0"/>
                </a:lnTo>
                <a:lnTo>
                  <a:pt x="27" y="61"/>
                </a:lnTo>
                <a:lnTo>
                  <a:pt x="0" y="1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0" name="Line 334"/>
          <p:cNvSpPr>
            <a:spLocks noChangeShapeType="1"/>
          </p:cNvSpPr>
          <p:nvPr/>
        </p:nvSpPr>
        <p:spPr bwMode="auto">
          <a:xfrm flipH="1" flipV="1">
            <a:off x="4787577" y="1480918"/>
            <a:ext cx="571500" cy="3810"/>
          </a:xfrm>
          <a:prstGeom prst="line">
            <a:avLst/>
          </a:pr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1" name="Freeform 335"/>
          <p:cNvSpPr>
            <a:spLocks/>
          </p:cNvSpPr>
          <p:nvPr/>
        </p:nvSpPr>
        <p:spPr bwMode="auto">
          <a:xfrm>
            <a:off x="4722807" y="1457105"/>
            <a:ext cx="70485" cy="47625"/>
          </a:xfrm>
          <a:custGeom>
            <a:avLst/>
            <a:gdLst>
              <a:gd name="T0" fmla="*/ 74 w 74"/>
              <a:gd name="T1" fmla="*/ 50 h 50"/>
              <a:gd name="T2" fmla="*/ 0 w 74"/>
              <a:gd name="T3" fmla="*/ 24 h 50"/>
              <a:gd name="T4" fmla="*/ 74 w 74"/>
              <a:gd name="T5" fmla="*/ 0 h 50"/>
              <a:gd name="T6" fmla="*/ 74 w 74"/>
              <a:gd name="T7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4" h="50">
                <a:moveTo>
                  <a:pt x="74" y="50"/>
                </a:moveTo>
                <a:lnTo>
                  <a:pt x="0" y="24"/>
                </a:lnTo>
                <a:lnTo>
                  <a:pt x="74" y="0"/>
                </a:lnTo>
                <a:lnTo>
                  <a:pt x="74" y="5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2" name="Line 336"/>
          <p:cNvSpPr>
            <a:spLocks noChangeShapeType="1"/>
          </p:cNvSpPr>
          <p:nvPr/>
        </p:nvSpPr>
        <p:spPr bwMode="auto">
          <a:xfrm flipV="1">
            <a:off x="6612567" y="2808703"/>
            <a:ext cx="0" cy="384810"/>
          </a:xfrm>
          <a:prstGeom prst="line">
            <a:avLst/>
          </a:pr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3" name="Freeform 337"/>
          <p:cNvSpPr>
            <a:spLocks/>
          </p:cNvSpPr>
          <p:nvPr/>
        </p:nvSpPr>
        <p:spPr bwMode="auto">
          <a:xfrm>
            <a:off x="6588755" y="2743933"/>
            <a:ext cx="46672" cy="70485"/>
          </a:xfrm>
          <a:custGeom>
            <a:avLst/>
            <a:gdLst>
              <a:gd name="T0" fmla="*/ 0 w 49"/>
              <a:gd name="T1" fmla="*/ 74 h 74"/>
              <a:gd name="T2" fmla="*/ 25 w 49"/>
              <a:gd name="T3" fmla="*/ 0 h 74"/>
              <a:gd name="T4" fmla="*/ 49 w 49"/>
              <a:gd name="T5" fmla="*/ 74 h 74"/>
              <a:gd name="T6" fmla="*/ 0 w 49"/>
              <a:gd name="T7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74">
                <a:moveTo>
                  <a:pt x="0" y="74"/>
                </a:moveTo>
                <a:lnTo>
                  <a:pt x="25" y="0"/>
                </a:lnTo>
                <a:lnTo>
                  <a:pt x="49" y="74"/>
                </a:lnTo>
                <a:lnTo>
                  <a:pt x="0" y="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4" name="Line 338"/>
          <p:cNvSpPr>
            <a:spLocks noChangeShapeType="1"/>
          </p:cNvSpPr>
          <p:nvPr/>
        </p:nvSpPr>
        <p:spPr bwMode="auto">
          <a:xfrm flipV="1">
            <a:off x="6612567" y="1099918"/>
            <a:ext cx="0" cy="1283970"/>
          </a:xfrm>
          <a:prstGeom prst="line">
            <a:avLst/>
          </a:pr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5" name="Freeform 339"/>
          <p:cNvSpPr>
            <a:spLocks/>
          </p:cNvSpPr>
          <p:nvPr/>
        </p:nvSpPr>
        <p:spPr bwMode="auto">
          <a:xfrm>
            <a:off x="6588755" y="1034195"/>
            <a:ext cx="46672" cy="71438"/>
          </a:xfrm>
          <a:custGeom>
            <a:avLst/>
            <a:gdLst>
              <a:gd name="T0" fmla="*/ 0 w 49"/>
              <a:gd name="T1" fmla="*/ 75 h 75"/>
              <a:gd name="T2" fmla="*/ 25 w 49"/>
              <a:gd name="T3" fmla="*/ 0 h 75"/>
              <a:gd name="T4" fmla="*/ 49 w 49"/>
              <a:gd name="T5" fmla="*/ 75 h 75"/>
              <a:gd name="T6" fmla="*/ 0 w 49"/>
              <a:gd name="T7" fmla="*/ 75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75">
                <a:moveTo>
                  <a:pt x="0" y="75"/>
                </a:moveTo>
                <a:lnTo>
                  <a:pt x="25" y="0"/>
                </a:lnTo>
                <a:lnTo>
                  <a:pt x="49" y="75"/>
                </a:lnTo>
                <a:lnTo>
                  <a:pt x="0" y="7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6" name="角丸四角形 125"/>
          <p:cNvSpPr/>
          <p:nvPr/>
        </p:nvSpPr>
        <p:spPr>
          <a:xfrm>
            <a:off x="6478265" y="673644"/>
            <a:ext cx="505301" cy="259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Line 308"/>
          <p:cNvSpPr>
            <a:spLocks noChangeShapeType="1"/>
          </p:cNvSpPr>
          <p:nvPr/>
        </p:nvSpPr>
        <p:spPr bwMode="auto">
          <a:xfrm>
            <a:off x="5809610" y="760054"/>
            <a:ext cx="668655" cy="0"/>
          </a:xfrm>
          <a:prstGeom prst="line">
            <a:avLst/>
          </a:prstGeom>
          <a:noFill/>
          <a:ln w="25400" cap="rnd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" name="Line 308"/>
          <p:cNvSpPr>
            <a:spLocks noChangeShapeType="1"/>
          </p:cNvSpPr>
          <p:nvPr/>
        </p:nvSpPr>
        <p:spPr bwMode="auto">
          <a:xfrm>
            <a:off x="6999282" y="846553"/>
            <a:ext cx="563404" cy="0"/>
          </a:xfrm>
          <a:prstGeom prst="line">
            <a:avLst/>
          </a:prstGeom>
          <a:noFill/>
          <a:ln w="25400" cap="rnd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" name="Line 309"/>
          <p:cNvSpPr>
            <a:spLocks noChangeShapeType="1"/>
          </p:cNvSpPr>
          <p:nvPr/>
        </p:nvSpPr>
        <p:spPr bwMode="auto">
          <a:xfrm flipH="1">
            <a:off x="7562686" y="852268"/>
            <a:ext cx="840581" cy="0"/>
          </a:xfrm>
          <a:prstGeom prst="line">
            <a:avLst/>
          </a:prstGeom>
          <a:noFill/>
          <a:ln w="25400" cap="rnd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0" name="Rectangle 253"/>
          <p:cNvSpPr>
            <a:spLocks noChangeArrowheads="1"/>
          </p:cNvSpPr>
          <p:nvPr/>
        </p:nvSpPr>
        <p:spPr bwMode="auto">
          <a:xfrm>
            <a:off x="6522080" y="476672"/>
            <a:ext cx="52911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altLang="ja-JP" sz="1200" dirty="0" smtClean="0">
                <a:solidFill>
                  <a:srgbClr val="000000"/>
                </a:solidFill>
                <a:latin typeface="ＭＳ Ｐゴシック" charset="-128"/>
              </a:rPr>
              <a:t>WDM</a:t>
            </a:r>
            <a:endParaRPr lang="en-US" altLang="ja-JP" dirty="0"/>
          </a:p>
        </p:txBody>
      </p:sp>
      <p:sp>
        <p:nvSpPr>
          <p:cNvPr id="131" name="Rectangle 253"/>
          <p:cNvSpPr>
            <a:spLocks noChangeArrowheads="1"/>
          </p:cNvSpPr>
          <p:nvPr/>
        </p:nvSpPr>
        <p:spPr bwMode="auto">
          <a:xfrm>
            <a:off x="5501665" y="618592"/>
            <a:ext cx="264557" cy="184666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rgbClr val="000000"/>
                </a:solidFill>
                <a:latin typeface="ＭＳ Ｐゴシック" charset="-128"/>
              </a:rPr>
              <a:t>LD</a:t>
            </a:r>
            <a:endParaRPr lang="en-US" altLang="ja-JP" dirty="0"/>
          </a:p>
        </p:txBody>
      </p:sp>
      <p:sp>
        <p:nvSpPr>
          <p:cNvPr id="133" name="Rectangle 253"/>
          <p:cNvSpPr>
            <a:spLocks noChangeArrowheads="1"/>
          </p:cNvSpPr>
          <p:nvPr/>
        </p:nvSpPr>
        <p:spPr bwMode="auto">
          <a:xfrm>
            <a:off x="4722807" y="2631776"/>
            <a:ext cx="9386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altLang="ja-JP" sz="1200" dirty="0" smtClean="0">
                <a:solidFill>
                  <a:srgbClr val="000000"/>
                </a:solidFill>
                <a:latin typeface="ＭＳ Ｐゴシック" charset="-128"/>
              </a:rPr>
              <a:t>Transmission</a:t>
            </a:r>
            <a:endParaRPr lang="en-US" altLang="ja-JP" dirty="0" smtClean="0"/>
          </a:p>
          <a:p>
            <a:r>
              <a:rPr lang="en-US" altLang="ja-JP" sz="1200" dirty="0">
                <a:solidFill>
                  <a:srgbClr val="000000"/>
                </a:solidFill>
                <a:latin typeface="ＭＳ Ｐゴシック" charset="-128"/>
              </a:rPr>
              <a:t>g</a:t>
            </a:r>
            <a:r>
              <a:rPr lang="en-US" altLang="ja-JP" sz="1200" dirty="0" smtClean="0">
                <a:solidFill>
                  <a:srgbClr val="000000"/>
                </a:solidFill>
                <a:latin typeface="ＭＳ Ｐゴシック" charset="-128"/>
              </a:rPr>
              <a:t>rating pair</a:t>
            </a:r>
            <a:endParaRPr lang="en-US" altLang="ja-JP" sz="1200" dirty="0">
              <a:solidFill>
                <a:srgbClr val="000000"/>
              </a:solidFill>
              <a:latin typeface="ＭＳ Ｐゴシック" charset="-128"/>
            </a:endParaRPr>
          </a:p>
        </p:txBody>
      </p:sp>
      <p:grpSp>
        <p:nvGrpSpPr>
          <p:cNvPr id="136" name="グループ化 135"/>
          <p:cNvGrpSpPr/>
          <p:nvPr/>
        </p:nvGrpSpPr>
        <p:grpSpPr>
          <a:xfrm>
            <a:off x="5297130" y="3061079"/>
            <a:ext cx="307658" cy="293370"/>
            <a:chOff x="4646868" y="3044508"/>
            <a:chExt cx="307658" cy="293370"/>
          </a:xfrm>
        </p:grpSpPr>
        <p:sp>
          <p:nvSpPr>
            <p:cNvPr id="137" name="Freeform 285"/>
            <p:cNvSpPr>
              <a:spLocks/>
            </p:cNvSpPr>
            <p:nvPr/>
          </p:nvSpPr>
          <p:spPr bwMode="auto">
            <a:xfrm>
              <a:off x="4646868" y="3044508"/>
              <a:ext cx="290513" cy="291465"/>
            </a:xfrm>
            <a:custGeom>
              <a:avLst/>
              <a:gdLst>
                <a:gd name="T0" fmla="*/ 0 w 305"/>
                <a:gd name="T1" fmla="*/ 39 h 306"/>
                <a:gd name="T2" fmla="*/ 267 w 305"/>
                <a:gd name="T3" fmla="*/ 306 h 306"/>
                <a:gd name="T4" fmla="*/ 305 w 305"/>
                <a:gd name="T5" fmla="*/ 268 h 306"/>
                <a:gd name="T6" fmla="*/ 38 w 305"/>
                <a:gd name="T7" fmla="*/ 0 h 306"/>
                <a:gd name="T8" fmla="*/ 0 w 305"/>
                <a:gd name="T9" fmla="*/ 39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06">
                  <a:moveTo>
                    <a:pt x="0" y="39"/>
                  </a:moveTo>
                  <a:lnTo>
                    <a:pt x="267" y="306"/>
                  </a:lnTo>
                  <a:lnTo>
                    <a:pt x="305" y="268"/>
                  </a:lnTo>
                  <a:lnTo>
                    <a:pt x="38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2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8" name="Freeform 286"/>
            <p:cNvSpPr>
              <a:spLocks/>
            </p:cNvSpPr>
            <p:nvPr/>
          </p:nvSpPr>
          <p:spPr bwMode="auto">
            <a:xfrm>
              <a:off x="4664013" y="3046413"/>
              <a:ext cx="290513" cy="291465"/>
            </a:xfrm>
            <a:custGeom>
              <a:avLst/>
              <a:gdLst>
                <a:gd name="T0" fmla="*/ 0 w 305"/>
                <a:gd name="T1" fmla="*/ 39 h 306"/>
                <a:gd name="T2" fmla="*/ 267 w 305"/>
                <a:gd name="T3" fmla="*/ 306 h 306"/>
                <a:gd name="T4" fmla="*/ 305 w 305"/>
                <a:gd name="T5" fmla="*/ 268 h 306"/>
                <a:gd name="T6" fmla="*/ 38 w 305"/>
                <a:gd name="T7" fmla="*/ 0 h 306"/>
                <a:gd name="T8" fmla="*/ 0 w 305"/>
                <a:gd name="T9" fmla="*/ 39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06">
                  <a:moveTo>
                    <a:pt x="0" y="39"/>
                  </a:moveTo>
                  <a:lnTo>
                    <a:pt x="267" y="306"/>
                  </a:lnTo>
                  <a:lnTo>
                    <a:pt x="305" y="268"/>
                  </a:lnTo>
                  <a:lnTo>
                    <a:pt x="38" y="0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40" name="Line 322"/>
          <p:cNvSpPr>
            <a:spLocks noChangeShapeType="1"/>
          </p:cNvSpPr>
          <p:nvPr/>
        </p:nvSpPr>
        <p:spPr bwMode="auto">
          <a:xfrm flipV="1">
            <a:off x="4458591" y="3455627"/>
            <a:ext cx="776661" cy="0"/>
          </a:xfrm>
          <a:prstGeom prst="line">
            <a:avLst/>
          </a:pr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1" name="Line 322"/>
          <p:cNvSpPr>
            <a:spLocks noChangeShapeType="1"/>
          </p:cNvSpPr>
          <p:nvPr/>
        </p:nvSpPr>
        <p:spPr bwMode="auto">
          <a:xfrm flipV="1">
            <a:off x="5277162" y="3261621"/>
            <a:ext cx="224503" cy="202882"/>
          </a:xfrm>
          <a:prstGeom prst="line">
            <a:avLst/>
          </a:pr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2" name="Line 322"/>
          <p:cNvSpPr>
            <a:spLocks noChangeShapeType="1"/>
          </p:cNvSpPr>
          <p:nvPr/>
        </p:nvSpPr>
        <p:spPr bwMode="auto">
          <a:xfrm flipV="1">
            <a:off x="5460043" y="3253488"/>
            <a:ext cx="433720" cy="8134"/>
          </a:xfrm>
          <a:prstGeom prst="line">
            <a:avLst/>
          </a:pr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6" name="テキスト ボックス 11265"/>
          <p:cNvSpPr txBox="1"/>
          <p:nvPr/>
        </p:nvSpPr>
        <p:spPr>
          <a:xfrm>
            <a:off x="215120" y="477885"/>
            <a:ext cx="4612866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Yb</a:t>
            </a:r>
            <a:r>
              <a:rPr lang="en-US" altLang="ja-JP" dirty="0" smtClean="0"/>
              <a:t> fiber oscillator:</a:t>
            </a:r>
          </a:p>
          <a:p>
            <a:pPr marL="285750" indent="-285750">
              <a:buFontTx/>
              <a:buChar char="-"/>
            </a:pPr>
            <a:r>
              <a:rPr lang="en-US" altLang="ja-JP" dirty="0" smtClean="0"/>
              <a:t>30 </a:t>
            </a:r>
            <a:r>
              <a:rPr lang="en-US" altLang="ja-JP" dirty="0" err="1" smtClean="0"/>
              <a:t>fs</a:t>
            </a:r>
            <a:r>
              <a:rPr lang="en-US" altLang="ja-JP" dirty="0"/>
              <a:t> </a:t>
            </a:r>
            <a:r>
              <a:rPr lang="en-US" altLang="ja-JP" dirty="0" smtClean="0"/>
              <a:t> is possible using non-linear </a:t>
            </a:r>
            <a:br>
              <a:rPr lang="en-US" altLang="ja-JP" dirty="0" smtClean="0"/>
            </a:br>
            <a:r>
              <a:rPr lang="en-US" altLang="ja-JP" dirty="0" smtClean="0"/>
              <a:t>polarization rotation.</a:t>
            </a:r>
          </a:p>
          <a:p>
            <a:pPr marL="285750" indent="-285750">
              <a:buFontTx/>
              <a:buChar char="-"/>
            </a:pPr>
            <a:r>
              <a:rPr lang="en-US" altLang="ja-JP" dirty="0" smtClean="0"/>
              <a:t>52 MHz is not suitable</a:t>
            </a:r>
            <a:br>
              <a:rPr lang="en-US" altLang="ja-JP" dirty="0" smtClean="0"/>
            </a:br>
            <a:r>
              <a:rPr lang="en-US" altLang="ja-JP" dirty="0" smtClean="0"/>
              <a:t>=&gt; 114 MHz will be installed</a:t>
            </a:r>
            <a:endParaRPr lang="en-US" altLang="ja-JP" dirty="0"/>
          </a:p>
          <a:p>
            <a:endParaRPr lang="en-US" altLang="ja-JP" dirty="0" smtClean="0"/>
          </a:p>
          <a:p>
            <a:r>
              <a:rPr lang="en-US" altLang="ja-JP" dirty="0" smtClean="0"/>
              <a:t>Improved items in FY2013:</a:t>
            </a:r>
          </a:p>
          <a:p>
            <a:pPr marL="285750" indent="-285750">
              <a:buFontTx/>
              <a:buChar char="-"/>
            </a:pPr>
            <a:r>
              <a:rPr lang="en-US" altLang="ja-JP" dirty="0" smtClean="0"/>
              <a:t>Transmission grating</a:t>
            </a:r>
            <a:br>
              <a:rPr lang="en-US" altLang="ja-JP" dirty="0" smtClean="0"/>
            </a:br>
            <a:r>
              <a:rPr lang="en-US" altLang="ja-JP" dirty="0" smtClean="0"/>
              <a:t>     =&gt;  Stable </a:t>
            </a:r>
            <a:r>
              <a:rPr lang="en-US" altLang="ja-JP" dirty="0" err="1" smtClean="0"/>
              <a:t>modelock</a:t>
            </a:r>
            <a:r>
              <a:rPr lang="en-US" altLang="ja-JP" dirty="0" smtClean="0"/>
              <a:t> (higher efficiency)</a:t>
            </a:r>
          </a:p>
          <a:p>
            <a:pPr marL="285750" indent="-285750">
              <a:buFontTx/>
              <a:buChar char="-"/>
            </a:pPr>
            <a:r>
              <a:rPr lang="en-US" altLang="ja-JP" dirty="0" smtClean="0"/>
              <a:t>Super-invar  breadboard</a:t>
            </a:r>
            <a:br>
              <a:rPr lang="en-US" altLang="ja-JP" dirty="0" smtClean="0"/>
            </a:br>
            <a:r>
              <a:rPr lang="en-US" altLang="ja-JP" dirty="0" smtClean="0"/>
              <a:t>      =&gt;  Improve thermal stability.</a:t>
            </a:r>
          </a:p>
          <a:p>
            <a:pPr marL="285750" indent="-285750">
              <a:buFontTx/>
              <a:buChar char="-"/>
            </a:pPr>
            <a:r>
              <a:rPr lang="en-US" altLang="ja-JP" dirty="0" err="1" smtClean="0"/>
              <a:t>Piezo</a:t>
            </a:r>
            <a:r>
              <a:rPr lang="en-US" altLang="ja-JP" dirty="0" smtClean="0"/>
              <a:t> mirror on large lead block</a:t>
            </a:r>
            <a:br>
              <a:rPr lang="en-US" altLang="ja-JP" dirty="0" smtClean="0"/>
            </a:br>
            <a:r>
              <a:rPr lang="en-US" altLang="ja-JP" dirty="0" smtClean="0"/>
              <a:t>      =&gt;  Reduce vibration.</a:t>
            </a:r>
          </a:p>
          <a:p>
            <a:pPr marL="285750" indent="-285750">
              <a:buFontTx/>
              <a:buChar char="-"/>
            </a:pPr>
            <a:r>
              <a:rPr lang="en-US" altLang="ja-JP" dirty="0"/>
              <a:t>Broadband </a:t>
            </a:r>
            <a:r>
              <a:rPr lang="en-US" altLang="ja-JP" dirty="0" smtClean="0"/>
              <a:t>oscillator (No.2) </a:t>
            </a:r>
            <a:r>
              <a:rPr lang="en-US" altLang="ja-JP" dirty="0"/>
              <a:t>is </a:t>
            </a:r>
            <a:r>
              <a:rPr lang="en-US" altLang="ja-JP" dirty="0" smtClean="0"/>
              <a:t>stable.</a:t>
            </a:r>
          </a:p>
          <a:p>
            <a:endParaRPr lang="en-US" altLang="ja-JP" dirty="0"/>
          </a:p>
          <a:p>
            <a:r>
              <a:rPr lang="en-US" altLang="ja-JP" dirty="0" smtClean="0"/>
              <a:t>Remaining problem:</a:t>
            </a:r>
            <a:endParaRPr lang="en-US" altLang="ja-JP" dirty="0"/>
          </a:p>
          <a:p>
            <a:pPr marL="285750" indent="-285750">
              <a:buFontTx/>
              <a:buChar char="-"/>
            </a:pPr>
            <a:r>
              <a:rPr lang="en-US" altLang="ja-JP" dirty="0" smtClean="0"/>
              <a:t>LD was sometimes broken.</a:t>
            </a:r>
          </a:p>
          <a:p>
            <a:pPr marL="285750" indent="-285750">
              <a:buFontTx/>
              <a:buChar char="-"/>
            </a:pPr>
            <a:r>
              <a:rPr lang="en-US" altLang="ja-JP" dirty="0" smtClean="0"/>
              <a:t>Bunch structure at higher output power.</a:t>
            </a:r>
            <a:br>
              <a:rPr lang="en-US" altLang="ja-JP" dirty="0" smtClean="0"/>
            </a:br>
            <a:r>
              <a:rPr lang="en-US" altLang="ja-JP" dirty="0" smtClean="0"/>
              <a:t>     </a:t>
            </a:r>
            <a:r>
              <a:rPr lang="en-US" altLang="ja-JP" dirty="0"/>
              <a:t> </a:t>
            </a:r>
            <a:r>
              <a:rPr lang="en-US" altLang="ja-JP" dirty="0" smtClean="0"/>
              <a:t>=&gt; SESAM is not effective.</a:t>
            </a:r>
            <a:br>
              <a:rPr lang="en-US" altLang="ja-JP" dirty="0" smtClean="0"/>
            </a:br>
            <a:r>
              <a:rPr lang="en-US" altLang="ja-JP" dirty="0" smtClean="0"/>
              <a:t>      =&gt; Replace some components.</a:t>
            </a:r>
          </a:p>
          <a:p>
            <a:pPr marL="285750" indent="-285750">
              <a:buFontTx/>
              <a:buChar char="-"/>
            </a:pPr>
            <a:r>
              <a:rPr lang="en-US" altLang="ja-JP" dirty="0" smtClean="0"/>
              <a:t>1030nm oscillator is not stable</a:t>
            </a:r>
          </a:p>
          <a:p>
            <a:pPr marL="285750" indent="-285750">
              <a:buFontTx/>
              <a:buChar char="-"/>
            </a:pPr>
            <a:r>
              <a:rPr lang="en-US" altLang="ja-JP" dirty="0" smtClean="0"/>
              <a:t>1030nm component of broadband oscillator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/>
              <a:t>is small =&gt; large ASE</a:t>
            </a:r>
          </a:p>
        </p:txBody>
      </p:sp>
    </p:spTree>
    <p:extLst>
      <p:ext uri="{BB962C8B-B14F-4D97-AF65-F5344CB8AC3E}">
        <p14:creationId xmlns:p14="http://schemas.microsoft.com/office/powerpoint/2010/main" val="396168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home\SkyDrive\slide\150219review\Sinc1Phas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590" y="1782108"/>
            <a:ext cx="4376223" cy="328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655676" y="18864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err="1" smtClean="0"/>
              <a:t>Yb:YAG</a:t>
            </a:r>
            <a:r>
              <a:rPr kumimoji="1" lang="en-US" altLang="ja-JP" sz="2800" dirty="0" smtClean="0"/>
              <a:t> fiber oscillator</a:t>
            </a:r>
            <a:endParaRPr kumimoji="1" lang="ja-JP" altLang="en-US" sz="28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55576" y="748232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T</a:t>
            </a:r>
            <a:r>
              <a:rPr kumimoji="1" lang="en-US" altLang="ja-JP" sz="2000" dirty="0" smtClean="0"/>
              <a:t>wo 52 MHz oscillators are installed for the underground laser room.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H="1">
            <a:off x="5940152" y="1999396"/>
            <a:ext cx="792088" cy="72008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5004048" y="141277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Second oscillator is very stable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16016" y="5157192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Phase stability (sigma)</a:t>
            </a:r>
          </a:p>
          <a:p>
            <a:r>
              <a:rPr lang="en-US" altLang="ja-JP" sz="2400" dirty="0"/>
              <a:t>Oscillator1 </a:t>
            </a:r>
            <a:r>
              <a:rPr lang="en-US" altLang="ja-JP" sz="2400" dirty="0" smtClean="0"/>
              <a:t>: 2.38 </a:t>
            </a:r>
            <a:r>
              <a:rPr lang="en-US" altLang="ja-JP" sz="2400" dirty="0" err="1" smtClean="0"/>
              <a:t>deg</a:t>
            </a:r>
            <a:endParaRPr lang="en-US" altLang="ja-JP" sz="2400" dirty="0" smtClean="0"/>
          </a:p>
          <a:p>
            <a:r>
              <a:rPr kumimoji="1" lang="en-US" altLang="ja-JP" sz="2400" b="1" u="sng" dirty="0" smtClean="0">
                <a:solidFill>
                  <a:srgbClr val="00CC00"/>
                </a:solidFill>
              </a:rPr>
              <a:t>Oscillator2 </a:t>
            </a:r>
            <a:r>
              <a:rPr lang="en-US" altLang="ja-JP" sz="2400" b="1" u="sng" dirty="0">
                <a:solidFill>
                  <a:srgbClr val="00CC00"/>
                </a:solidFill>
              </a:rPr>
              <a:t>: </a:t>
            </a:r>
            <a:r>
              <a:rPr lang="en-US" altLang="ja-JP" sz="2400" b="1" u="sng" dirty="0" smtClean="0">
                <a:solidFill>
                  <a:srgbClr val="00CC00"/>
                </a:solidFill>
              </a:rPr>
              <a:t>0.58 </a:t>
            </a:r>
            <a:r>
              <a:rPr lang="en-US" altLang="ja-JP" sz="2400" b="1" u="sng" dirty="0" err="1" smtClean="0">
                <a:solidFill>
                  <a:srgbClr val="00CC00"/>
                </a:solidFill>
              </a:rPr>
              <a:t>deg</a:t>
            </a:r>
            <a:r>
              <a:rPr lang="en-US" altLang="ja-JP" sz="2400" b="1" u="sng" dirty="0" smtClean="0">
                <a:solidFill>
                  <a:srgbClr val="00CC00"/>
                </a:solidFill>
              </a:rPr>
              <a:t> = 560 </a:t>
            </a:r>
            <a:r>
              <a:rPr lang="en-US" altLang="ja-JP" sz="2400" b="1" u="sng" dirty="0" err="1" smtClean="0">
                <a:solidFill>
                  <a:srgbClr val="00CC00"/>
                </a:solidFill>
              </a:rPr>
              <a:t>fs</a:t>
            </a:r>
            <a:endParaRPr kumimoji="1" lang="ja-JP" altLang="en-US" sz="2400" b="1" u="sng" dirty="0">
              <a:solidFill>
                <a:srgbClr val="00CC00"/>
              </a:solidFill>
            </a:endParaRPr>
          </a:p>
        </p:txBody>
      </p:sp>
      <p:cxnSp>
        <p:nvCxnSpPr>
          <p:cNvPr id="8" name="直線コネクタ 7"/>
          <p:cNvCxnSpPr/>
          <p:nvPr/>
        </p:nvCxnSpPr>
        <p:spPr>
          <a:xfrm flipV="1">
            <a:off x="1954954" y="2138590"/>
            <a:ext cx="0" cy="18009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flipV="1">
            <a:off x="2113390" y="2138590"/>
            <a:ext cx="0" cy="1800899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142254" y="4355384"/>
            <a:ext cx="3702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Oscillator1: Narrow (Less ASE)</a:t>
            </a:r>
          </a:p>
          <a:p>
            <a:r>
              <a:rPr lang="en-US" altLang="ja-JP" dirty="0" smtClean="0"/>
              <a:t>Oscillator2: Broadband </a:t>
            </a:r>
            <a:r>
              <a:rPr lang="en-US" altLang="ja-JP" dirty="0"/>
              <a:t>(Stable)</a:t>
            </a:r>
          </a:p>
          <a:p>
            <a:endParaRPr kumimoji="1" lang="ja-JP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00" y="2204864"/>
            <a:ext cx="3700490" cy="1957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235152" y="1556792"/>
            <a:ext cx="1921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Yb:YAG</a:t>
            </a:r>
            <a:r>
              <a:rPr kumimoji="1" lang="en-US" altLang="ja-JP" dirty="0" smtClean="0"/>
              <a:t> bandwidth</a:t>
            </a:r>
            <a:endParaRPr kumimoji="1" lang="ja-JP" altLang="en-US" dirty="0"/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1882945" y="1999396"/>
            <a:ext cx="312791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75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Pulse shaping using </a:t>
            </a:r>
            <a:r>
              <a:rPr kumimoji="1" lang="en-US" altLang="ja-JP" dirty="0" err="1" smtClean="0"/>
              <a:t>strecher</a:t>
            </a:r>
            <a:endParaRPr kumimoji="1" lang="ja-JP" altLang="en-US" dirty="0"/>
          </a:p>
        </p:txBody>
      </p:sp>
      <p:grpSp>
        <p:nvGrpSpPr>
          <p:cNvPr id="4" name="グループ化 3"/>
          <p:cNvGrpSpPr>
            <a:grpSpLocks noChangeAspect="1"/>
          </p:cNvGrpSpPr>
          <p:nvPr/>
        </p:nvGrpSpPr>
        <p:grpSpPr>
          <a:xfrm>
            <a:off x="323528" y="3501008"/>
            <a:ext cx="4866751" cy="3024336"/>
            <a:chOff x="516374" y="1084094"/>
            <a:chExt cx="8111252" cy="5040560"/>
          </a:xfrm>
        </p:grpSpPr>
        <p:pic>
          <p:nvPicPr>
            <p:cNvPr id="5" name="Picture 2" descr="\\roadrunner.kek.jp\public\natsui\ストリーク測定データ\20141203\stretcheredcuted 調整4 ２倍波range2_int10sec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86" t="29104" r="7323" b="30084"/>
            <a:stretch/>
          </p:blipFill>
          <p:spPr bwMode="auto">
            <a:xfrm>
              <a:off x="516374" y="1084094"/>
              <a:ext cx="8111252" cy="504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直線矢印コネクタ 5"/>
            <p:cNvCxnSpPr/>
            <p:nvPr/>
          </p:nvCxnSpPr>
          <p:spPr>
            <a:xfrm>
              <a:off x="5916974" y="3748390"/>
              <a:ext cx="1135427" cy="0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テキスト ボックス 3"/>
            <p:cNvSpPr txBox="1"/>
            <p:nvPr/>
          </p:nvSpPr>
          <p:spPr>
            <a:xfrm>
              <a:off x="5866311" y="3844401"/>
              <a:ext cx="225625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30 </a:t>
              </a:r>
              <a:r>
                <a:rPr kumimoji="1" lang="en-US" altLang="ja-JP" dirty="0" err="1" smtClean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ps</a:t>
              </a:r>
              <a:endParaRPr kumimoji="1" lang="ja-JP" altLang="en-US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8" name="正方形/長方形 7"/>
          <p:cNvSpPr/>
          <p:nvPr/>
        </p:nvSpPr>
        <p:spPr>
          <a:xfrm>
            <a:off x="611560" y="3801963"/>
            <a:ext cx="278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Measured by streak camera</a:t>
            </a:r>
            <a:endParaRPr lang="ja-JP" altLang="en-US" dirty="0">
              <a:solidFill>
                <a:schemeClr val="bg1"/>
              </a:solidFill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 rot="4216264">
            <a:off x="2705745" y="1372637"/>
            <a:ext cx="62068" cy="900714"/>
            <a:chOff x="16888000" y="33300292"/>
            <a:chExt cx="283441" cy="1634384"/>
          </a:xfrm>
        </p:grpSpPr>
        <p:sp>
          <p:nvSpPr>
            <p:cNvPr id="30" name="Rectangle 12"/>
            <p:cNvSpPr>
              <a:spLocks noChangeArrowheads="1"/>
            </p:cNvSpPr>
            <p:nvPr/>
          </p:nvSpPr>
          <p:spPr bwMode="auto">
            <a:xfrm rot="10800000" flipH="1" flipV="1">
              <a:off x="16888000" y="33300292"/>
              <a:ext cx="188963" cy="1634382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Rectangle 13"/>
            <p:cNvSpPr>
              <a:spLocks noChangeArrowheads="1"/>
            </p:cNvSpPr>
            <p:nvPr/>
          </p:nvSpPr>
          <p:spPr bwMode="auto">
            <a:xfrm rot="10800000" flipH="1" flipV="1">
              <a:off x="17076960" y="33300294"/>
              <a:ext cx="94481" cy="163438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2" name="グループ化 31"/>
          <p:cNvGrpSpPr/>
          <p:nvPr/>
        </p:nvGrpSpPr>
        <p:grpSpPr>
          <a:xfrm rot="4216264" flipH="1" flipV="1">
            <a:off x="1955836" y="1981106"/>
            <a:ext cx="65295" cy="906180"/>
            <a:chOff x="16888000" y="33300292"/>
            <a:chExt cx="283441" cy="1634384"/>
          </a:xfrm>
        </p:grpSpPr>
        <p:sp>
          <p:nvSpPr>
            <p:cNvPr id="33" name="Rectangle 12"/>
            <p:cNvSpPr>
              <a:spLocks noChangeArrowheads="1"/>
            </p:cNvSpPr>
            <p:nvPr/>
          </p:nvSpPr>
          <p:spPr bwMode="auto">
            <a:xfrm rot="10800000" flipH="1" flipV="1">
              <a:off x="16888000" y="33300292"/>
              <a:ext cx="188963" cy="1634382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Rectangle 13"/>
            <p:cNvSpPr>
              <a:spLocks noChangeArrowheads="1"/>
            </p:cNvSpPr>
            <p:nvPr/>
          </p:nvSpPr>
          <p:spPr bwMode="auto">
            <a:xfrm rot="10800000" flipH="1" flipV="1">
              <a:off x="17076960" y="33300294"/>
              <a:ext cx="94481" cy="163438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35" name="AutoShape 17"/>
          <p:cNvCxnSpPr>
            <a:cxnSpLocks noChangeShapeType="1"/>
          </p:cNvCxnSpPr>
          <p:nvPr/>
        </p:nvCxnSpPr>
        <p:spPr bwMode="auto">
          <a:xfrm flipH="1">
            <a:off x="1594868" y="1782777"/>
            <a:ext cx="1299487" cy="750867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36" name="AutoShape 17"/>
          <p:cNvCxnSpPr>
            <a:cxnSpLocks noChangeShapeType="1"/>
          </p:cNvCxnSpPr>
          <p:nvPr/>
        </p:nvCxnSpPr>
        <p:spPr bwMode="auto">
          <a:xfrm flipH="1">
            <a:off x="2164116" y="1782779"/>
            <a:ext cx="736764" cy="551713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37" name="AutoShape 17"/>
          <p:cNvCxnSpPr>
            <a:cxnSpLocks noChangeShapeType="1"/>
          </p:cNvCxnSpPr>
          <p:nvPr/>
        </p:nvCxnSpPr>
        <p:spPr bwMode="auto">
          <a:xfrm flipH="1">
            <a:off x="2155803" y="2334489"/>
            <a:ext cx="891524" cy="6800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38" name="AutoShape 17"/>
          <p:cNvCxnSpPr>
            <a:cxnSpLocks noChangeShapeType="1"/>
          </p:cNvCxnSpPr>
          <p:nvPr/>
        </p:nvCxnSpPr>
        <p:spPr bwMode="auto">
          <a:xfrm flipH="1">
            <a:off x="1601577" y="2533644"/>
            <a:ext cx="1445751" cy="2849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</p:cxnSp>
      <p:sp>
        <p:nvSpPr>
          <p:cNvPr id="39" name="正方形/長方形 38"/>
          <p:cNvSpPr/>
          <p:nvPr/>
        </p:nvSpPr>
        <p:spPr>
          <a:xfrm>
            <a:off x="3047327" y="2250581"/>
            <a:ext cx="108500" cy="3672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800"/>
          </a:p>
        </p:txBody>
      </p:sp>
      <p:sp>
        <p:nvSpPr>
          <p:cNvPr id="40" name="角丸四角形 39"/>
          <p:cNvSpPr/>
          <p:nvPr/>
        </p:nvSpPr>
        <p:spPr>
          <a:xfrm flipH="1">
            <a:off x="991223" y="980728"/>
            <a:ext cx="2401483" cy="2264636"/>
          </a:xfrm>
          <a:prstGeom prst="round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dirty="0"/>
          </a:p>
        </p:txBody>
      </p:sp>
      <p:sp>
        <p:nvSpPr>
          <p:cNvPr id="41" name="正方形/長方形 40"/>
          <p:cNvSpPr/>
          <p:nvPr/>
        </p:nvSpPr>
        <p:spPr>
          <a:xfrm>
            <a:off x="2900880" y="2044774"/>
            <a:ext cx="99582" cy="334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600"/>
          </a:p>
        </p:txBody>
      </p:sp>
      <p:sp>
        <p:nvSpPr>
          <p:cNvPr id="42" name="正方形/長方形 41"/>
          <p:cNvSpPr/>
          <p:nvPr/>
        </p:nvSpPr>
        <p:spPr>
          <a:xfrm>
            <a:off x="2900880" y="2504438"/>
            <a:ext cx="99582" cy="334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600"/>
          </a:p>
        </p:txBody>
      </p:sp>
      <p:cxnSp>
        <p:nvCxnSpPr>
          <p:cNvPr id="43" name="AutoShape 17"/>
          <p:cNvCxnSpPr>
            <a:cxnSpLocks noChangeShapeType="1"/>
          </p:cNvCxnSpPr>
          <p:nvPr/>
        </p:nvCxnSpPr>
        <p:spPr bwMode="auto">
          <a:xfrm flipV="1">
            <a:off x="1154456" y="1782779"/>
            <a:ext cx="691104" cy="670"/>
          </a:xfrm>
          <a:prstGeom prst="straightConnector1">
            <a:avLst/>
          </a:prstGeom>
          <a:noFill/>
          <a:ln w="57150">
            <a:solidFill>
              <a:srgbClr val="C00000"/>
            </a:solidFill>
            <a:round/>
            <a:headEnd/>
            <a:tailEnd type="none"/>
          </a:ln>
        </p:spPr>
      </p:cxnSp>
      <p:cxnSp>
        <p:nvCxnSpPr>
          <p:cNvPr id="44" name="AutoShape 17"/>
          <p:cNvCxnSpPr>
            <a:cxnSpLocks noChangeShapeType="1"/>
          </p:cNvCxnSpPr>
          <p:nvPr/>
        </p:nvCxnSpPr>
        <p:spPr bwMode="auto">
          <a:xfrm>
            <a:off x="1834578" y="1779852"/>
            <a:ext cx="1058966" cy="3597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 type="none"/>
          </a:ln>
        </p:spPr>
      </p:cxnSp>
      <p:sp>
        <p:nvSpPr>
          <p:cNvPr id="45" name="円/楕円 44"/>
          <p:cNvSpPr/>
          <p:nvPr/>
        </p:nvSpPr>
        <p:spPr>
          <a:xfrm>
            <a:off x="1729710" y="1506507"/>
            <a:ext cx="103480" cy="5739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/>
        </p:nvSpPr>
        <p:spPr>
          <a:xfrm>
            <a:off x="1498097" y="1510004"/>
            <a:ext cx="103480" cy="5739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9"/>
          <p:cNvSpPr txBox="1">
            <a:spLocks noChangeArrowheads="1"/>
          </p:cNvSpPr>
          <p:nvPr/>
        </p:nvSpPr>
        <p:spPr bwMode="auto">
          <a:xfrm>
            <a:off x="1234143" y="2838604"/>
            <a:ext cx="138835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000" dirty="0" smtClean="0">
                <a:latin typeface="Times New Roman" pitchFamily="18" charset="0"/>
                <a:ea typeface="HG明朝E" pitchFamily="17" charset="-128"/>
              </a:rPr>
              <a:t>174</a:t>
            </a:r>
            <a:r>
              <a:rPr lang="en-US" altLang="zh-CN" sz="1000" dirty="0" smtClean="0">
                <a:latin typeface="Times New Roman" pitchFamily="18" charset="0"/>
                <a:ea typeface="HG明朝E" pitchFamily="17" charset="-128"/>
              </a:rPr>
              <a:t>0-grooves/mm</a:t>
            </a:r>
            <a:endParaRPr lang="en-US" altLang="zh-CN" sz="1000" dirty="0">
              <a:latin typeface="Times New Roman" pitchFamily="18" charset="0"/>
              <a:ea typeface="HG明朝E" pitchFamily="17" charset="-128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137911" y="1202227"/>
            <a:ext cx="1226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Telescope lens</a:t>
            </a:r>
            <a:endParaRPr kumimoji="1" lang="ja-JP" altLang="en-US" sz="1400" dirty="0"/>
          </a:p>
        </p:txBody>
      </p:sp>
      <p:pic>
        <p:nvPicPr>
          <p:cNvPr id="49" name="Picture 2" descr="C:\Users\Xiangyu\Downloads\2015-02-13 170458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852433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テキスト ボックス 49"/>
          <p:cNvSpPr txBox="1"/>
          <p:nvPr/>
        </p:nvSpPr>
        <p:spPr>
          <a:xfrm>
            <a:off x="5580112" y="4413011"/>
            <a:ext cx="2841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u="sng" dirty="0" smtClean="0">
                <a:solidFill>
                  <a:srgbClr val="33CC33"/>
                </a:solidFill>
              </a:rPr>
              <a:t>R</a:t>
            </a:r>
            <a:r>
              <a:rPr kumimoji="1" lang="en-US" altLang="ja-JP" sz="2400" b="1" u="sng" dirty="0" smtClean="0">
                <a:solidFill>
                  <a:srgbClr val="33CC33"/>
                </a:solidFill>
              </a:rPr>
              <a:t>ectangular-like</a:t>
            </a:r>
            <a:br>
              <a:rPr kumimoji="1" lang="en-US" altLang="ja-JP" sz="2400" b="1" u="sng" dirty="0" smtClean="0">
                <a:solidFill>
                  <a:srgbClr val="33CC33"/>
                </a:solidFill>
              </a:rPr>
            </a:br>
            <a:r>
              <a:rPr kumimoji="1" lang="en-US" altLang="ja-JP" sz="2400" b="1" u="sng" dirty="0" smtClean="0">
                <a:solidFill>
                  <a:srgbClr val="33CC33"/>
                </a:solidFill>
              </a:rPr>
              <a:t>30 </a:t>
            </a:r>
            <a:r>
              <a:rPr kumimoji="1" lang="en-US" altLang="ja-JP" sz="2400" b="1" u="sng" dirty="0" err="1" smtClean="0">
                <a:solidFill>
                  <a:srgbClr val="33CC33"/>
                </a:solidFill>
              </a:rPr>
              <a:t>ps</a:t>
            </a:r>
            <a:r>
              <a:rPr kumimoji="1" lang="en-US" altLang="ja-JP" sz="2400" b="1" u="sng" dirty="0" smtClean="0">
                <a:solidFill>
                  <a:srgbClr val="33CC33"/>
                </a:solidFill>
              </a:rPr>
              <a:t> pulse width</a:t>
            </a:r>
            <a:br>
              <a:rPr kumimoji="1" lang="en-US" altLang="ja-JP" sz="2400" b="1" u="sng" dirty="0" smtClean="0">
                <a:solidFill>
                  <a:srgbClr val="33CC33"/>
                </a:solidFill>
              </a:rPr>
            </a:br>
            <a:r>
              <a:rPr kumimoji="1" lang="en-US" altLang="ja-JP" sz="2400" b="1" u="sng" dirty="0" smtClean="0">
                <a:solidFill>
                  <a:srgbClr val="33CC33"/>
                </a:solidFill>
              </a:rPr>
              <a:t>was obtained. 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919918" y="667767"/>
            <a:ext cx="97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Strecher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816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596" y="71414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RF-Gun for 5 </a:t>
            </a:r>
            <a:r>
              <a:rPr lang="en-US" altLang="ja-JP" dirty="0" err="1" smtClean="0"/>
              <a:t>nC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32" y="857232"/>
            <a:ext cx="8229600" cy="4525963"/>
          </a:xfrm>
        </p:spPr>
        <p:txBody>
          <a:bodyPr/>
          <a:lstStyle/>
          <a:p>
            <a:r>
              <a:rPr lang="en-US" altLang="ja-JP" dirty="0" smtClean="0"/>
              <a:t>Space charge is dominant.</a:t>
            </a:r>
          </a:p>
          <a:p>
            <a:pPr lvl="1"/>
            <a:r>
              <a:rPr lang="en-US" altLang="ja-JP" dirty="0" smtClean="0"/>
              <a:t>Longer pulse length : 20 - 30 </a:t>
            </a:r>
            <a:r>
              <a:rPr lang="en-US" altLang="ja-JP" dirty="0" err="1" smtClean="0"/>
              <a:t>ps</a:t>
            </a:r>
            <a:endParaRPr lang="en-US" altLang="ja-JP" dirty="0" smtClean="0"/>
          </a:p>
          <a:p>
            <a:r>
              <a:rPr lang="en-US" altLang="ja-JP" dirty="0" smtClean="0"/>
              <a:t>S</a:t>
            </a:r>
            <a:r>
              <a:rPr kumimoji="1" lang="en-US" altLang="ja-JP" dirty="0" smtClean="0"/>
              <a:t>table operation is required.</a:t>
            </a:r>
          </a:p>
          <a:p>
            <a:pPr lvl="1"/>
            <a:r>
              <a:rPr lang="en-US" altLang="ja-JP" dirty="0" smtClean="0"/>
              <a:t>Lower electric field : &lt; 100MV/m</a:t>
            </a:r>
            <a:endParaRPr kumimoji="1" lang="en-US" altLang="ja-JP" dirty="0" smtClean="0"/>
          </a:p>
          <a:p>
            <a:r>
              <a:rPr kumimoji="1" lang="en-US" altLang="ja-JP" dirty="0" smtClean="0"/>
              <a:t>Focusing field must be</a:t>
            </a:r>
            <a:r>
              <a:rPr lang="en-US" altLang="ja-JP" dirty="0" smtClean="0"/>
              <a:t> required.</a:t>
            </a:r>
          </a:p>
          <a:p>
            <a:pPr lvl="1"/>
            <a:r>
              <a:rPr kumimoji="1" lang="en-US" altLang="ja-JP" dirty="0" smtClean="0"/>
              <a:t>Solenoid focus causes the </a:t>
            </a:r>
            <a:r>
              <a:rPr kumimoji="1" lang="en-US" altLang="ja-JP" dirty="0" err="1" smtClean="0"/>
              <a:t>emittance</a:t>
            </a:r>
            <a:r>
              <a:rPr kumimoji="1" lang="en-US" altLang="ja-JP" dirty="0" smtClean="0"/>
              <a:t> growth.</a:t>
            </a:r>
          </a:p>
          <a:p>
            <a:pPr lvl="1"/>
            <a:r>
              <a:rPr lang="en-US" altLang="ja-JP" b="1" dirty="0" smtClean="0">
                <a:solidFill>
                  <a:srgbClr val="FF0000"/>
                </a:solidFill>
              </a:rPr>
              <a:t>Electric field focus preserve the </a:t>
            </a:r>
            <a:r>
              <a:rPr lang="en-US" altLang="ja-JP" b="1" dirty="0" err="1" smtClean="0">
                <a:solidFill>
                  <a:srgbClr val="FF0000"/>
                </a:solidFill>
              </a:rPr>
              <a:t>emittance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0273" y="500042"/>
            <a:ext cx="3433759" cy="32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直線コネクタ 6"/>
          <p:cNvCxnSpPr/>
          <p:nvPr/>
        </p:nvCxnSpPr>
        <p:spPr>
          <a:xfrm rot="5400000" flipH="1" flipV="1">
            <a:off x="6537339" y="2463793"/>
            <a:ext cx="1785156" cy="7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7858148" y="2213760"/>
            <a:ext cx="635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Total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429520" y="2642388"/>
            <a:ext cx="141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FF"/>
                </a:solidFill>
              </a:rPr>
              <a:t>Space charge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572396" y="285670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2060"/>
                </a:solidFill>
              </a:rPr>
              <a:t>RF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13" name="下矢印 12"/>
          <p:cNvSpPr/>
          <p:nvPr/>
        </p:nvSpPr>
        <p:spPr>
          <a:xfrm>
            <a:off x="3643306" y="4786322"/>
            <a:ext cx="714380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5720" y="5357826"/>
            <a:ext cx="85763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err="1" smtClean="0"/>
              <a:t>Epaxial</a:t>
            </a:r>
            <a:r>
              <a:rPr lang="en-US" altLang="ja-JP" sz="2800" dirty="0" smtClean="0"/>
              <a:t> coupled cavity     :   BNL </a:t>
            </a:r>
          </a:p>
          <a:p>
            <a:r>
              <a:rPr lang="en-US" altLang="ja-JP" sz="2800" b="1" u="sng" dirty="0" smtClean="0">
                <a:solidFill>
                  <a:srgbClr val="FF0000"/>
                </a:solidFill>
              </a:rPr>
              <a:t>Annular coupled cavity  :   Disk and washer / Side couple</a:t>
            </a:r>
            <a:endParaRPr kumimoji="1" lang="ja-JP" altLang="en-US" sz="2800" b="1" u="sng" dirty="0">
              <a:solidFill>
                <a:srgbClr val="FF0000"/>
              </a:solidFill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>
            <a:off x="1071538" y="5286388"/>
            <a:ext cx="1857388" cy="6429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V="1">
            <a:off x="1142976" y="5286388"/>
            <a:ext cx="1785950" cy="5715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22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US" altLang="ja-JP" sz="3200" dirty="0" err="1" smtClean="0"/>
              <a:t>Yb:YAG</a:t>
            </a:r>
            <a:r>
              <a:rPr lang="en-US" altLang="ja-JP" sz="3200" dirty="0" smtClean="0"/>
              <a:t> solid state amplifier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4525963"/>
          </a:xfrm>
        </p:spPr>
        <p:txBody>
          <a:bodyPr/>
          <a:lstStyle/>
          <a:p>
            <a:r>
              <a:rPr lang="en-US" altLang="ja-JP" dirty="0" smtClean="0"/>
              <a:t>Improvement of heat conductivity </a:t>
            </a:r>
            <a:br>
              <a:rPr lang="en-US" altLang="ja-JP" dirty="0" smtClean="0"/>
            </a:br>
            <a:r>
              <a:rPr lang="en-US" altLang="ja-JP" dirty="0" smtClean="0"/>
              <a:t>by Au-</a:t>
            </a:r>
            <a:r>
              <a:rPr lang="en-US" altLang="ja-JP" dirty="0" err="1" smtClean="0"/>
              <a:t>Sn</a:t>
            </a:r>
            <a:r>
              <a:rPr lang="en-US" altLang="ja-JP" dirty="0" smtClean="0"/>
              <a:t> vacuum soldering.</a:t>
            </a:r>
            <a:endParaRPr kumimoji="1" lang="ja-JP" altLang="en-US" dirty="0"/>
          </a:p>
        </p:txBody>
      </p:sp>
      <p:pic>
        <p:nvPicPr>
          <p:cNvPr id="4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415" y="1772816"/>
            <a:ext cx="2734969" cy="2914696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39504"/>
            <a:ext cx="3079845" cy="2410313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4442300" y="2492896"/>
            <a:ext cx="504056" cy="158417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4946356" y="2492896"/>
            <a:ext cx="72008" cy="1584176"/>
          </a:xfrm>
          <a:prstGeom prst="rect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72457" y="1834950"/>
            <a:ext cx="1126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Copper plate</a:t>
            </a:r>
            <a:endParaRPr kumimoji="1" lang="ja-JP" altLang="en-US" sz="1400" dirty="0"/>
          </a:p>
        </p:txBody>
      </p:sp>
      <p:cxnSp>
        <p:nvCxnSpPr>
          <p:cNvPr id="11" name="直線矢印コネクタ 10"/>
          <p:cNvCxnSpPr>
            <a:stCxn id="9" idx="2"/>
            <a:endCxn id="7" idx="0"/>
          </p:cNvCxnSpPr>
          <p:nvPr/>
        </p:nvCxnSpPr>
        <p:spPr>
          <a:xfrm>
            <a:off x="4635881" y="2142727"/>
            <a:ext cx="58447" cy="350169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>
            <a:stCxn id="18" idx="0"/>
          </p:cNvCxnSpPr>
          <p:nvPr/>
        </p:nvCxnSpPr>
        <p:spPr>
          <a:xfrm flipV="1">
            <a:off x="4982360" y="4077072"/>
            <a:ext cx="0" cy="36004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4387453" y="4437112"/>
            <a:ext cx="1189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Au-</a:t>
            </a:r>
            <a:r>
              <a:rPr lang="en-US" altLang="ja-JP" sz="1400" dirty="0" err="1" smtClean="0"/>
              <a:t>Sn</a:t>
            </a:r>
            <a:r>
              <a:rPr lang="en-US" altLang="ja-JP" sz="1400" dirty="0" smtClean="0"/>
              <a:t> coating</a:t>
            </a:r>
            <a:endParaRPr kumimoji="1" lang="ja-JP" altLang="en-US" sz="1400" dirty="0"/>
          </a:p>
        </p:txBody>
      </p:sp>
      <p:pic>
        <p:nvPicPr>
          <p:cNvPr id="20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65414"/>
            <a:ext cx="2664296" cy="1998223"/>
          </a:xfrm>
          <a:prstGeom prst="rect">
            <a:avLst/>
          </a:prstGeom>
        </p:spPr>
      </p:pic>
      <p:sp>
        <p:nvSpPr>
          <p:cNvPr id="21" name="右矢印 20"/>
          <p:cNvSpPr/>
          <p:nvPr/>
        </p:nvSpPr>
        <p:spPr>
          <a:xfrm>
            <a:off x="3023828" y="5377572"/>
            <a:ext cx="50405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635896" y="5013176"/>
            <a:ext cx="53553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5 Hz =&gt; </a:t>
            </a:r>
            <a:br>
              <a:rPr kumimoji="1" lang="en-US" altLang="ja-JP" sz="3200" dirty="0" smtClean="0"/>
            </a:br>
            <a:r>
              <a:rPr kumimoji="1" lang="en-US" altLang="ja-JP" sz="3200" b="1" u="sng" dirty="0" smtClean="0">
                <a:solidFill>
                  <a:srgbClr val="00CC00"/>
                </a:solidFill>
              </a:rPr>
              <a:t>25 Hz operation was achieved.</a:t>
            </a:r>
            <a:endParaRPr kumimoji="1" lang="ja-JP" altLang="en-US" sz="3200" b="1" u="sng" dirty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4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グループ化 124"/>
          <p:cNvGrpSpPr>
            <a:grpSpLocks/>
          </p:cNvGrpSpPr>
          <p:nvPr/>
        </p:nvGrpSpPr>
        <p:grpSpPr bwMode="auto">
          <a:xfrm>
            <a:off x="1421159" y="5750198"/>
            <a:ext cx="381000" cy="61912"/>
            <a:chOff x="4678751" y="4194635"/>
            <a:chExt cx="380207" cy="148765"/>
          </a:xfrm>
        </p:grpSpPr>
        <p:sp>
          <p:nvSpPr>
            <p:cNvPr id="97" name="正方形/長方形 96"/>
            <p:cNvSpPr/>
            <p:nvPr/>
          </p:nvSpPr>
          <p:spPr>
            <a:xfrm>
              <a:off x="4678751" y="4194635"/>
              <a:ext cx="380207" cy="148765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98" name="正方形/長方形 97"/>
            <p:cNvSpPr/>
            <p:nvPr/>
          </p:nvSpPr>
          <p:spPr>
            <a:xfrm>
              <a:off x="4832418" y="4194635"/>
              <a:ext cx="72873" cy="14876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cxnSp>
        <p:nvCxnSpPr>
          <p:cNvPr id="130" name="直線矢印コネクタ 129"/>
          <p:cNvCxnSpPr/>
          <p:nvPr/>
        </p:nvCxnSpPr>
        <p:spPr bwMode="auto">
          <a:xfrm flipH="1">
            <a:off x="868709" y="4742135"/>
            <a:ext cx="2432051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 bwMode="auto">
          <a:xfrm flipH="1">
            <a:off x="765523" y="5904185"/>
            <a:ext cx="3124173" cy="2063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2" name="テキスト ボックス 95"/>
          <p:cNvSpPr txBox="1">
            <a:spLocks noChangeArrowheads="1"/>
          </p:cNvSpPr>
          <p:nvPr/>
        </p:nvSpPr>
        <p:spPr bwMode="auto">
          <a:xfrm>
            <a:off x="1484659" y="6391548"/>
            <a:ext cx="7286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200"/>
              <a:t>1pass</a:t>
            </a:r>
            <a:endParaRPr lang="ja-JP" altLang="en-US" sz="1200"/>
          </a:p>
        </p:txBody>
      </p:sp>
      <p:grpSp>
        <p:nvGrpSpPr>
          <p:cNvPr id="14356" name="グループ化 167"/>
          <p:cNvGrpSpPr>
            <a:grpSpLocks/>
          </p:cNvGrpSpPr>
          <p:nvPr/>
        </p:nvGrpSpPr>
        <p:grpSpPr bwMode="auto">
          <a:xfrm rot="8524580">
            <a:off x="2646223" y="1544910"/>
            <a:ext cx="1406525" cy="2041525"/>
            <a:chOff x="7468749" y="2430985"/>
            <a:chExt cx="1406776" cy="2042347"/>
          </a:xfrm>
        </p:grpSpPr>
        <p:sp>
          <p:nvSpPr>
            <p:cNvPr id="169" name="二等辺三角形 168"/>
            <p:cNvSpPr/>
            <p:nvPr/>
          </p:nvSpPr>
          <p:spPr>
            <a:xfrm rot="9099204">
              <a:off x="8336471" y="3318376"/>
              <a:ext cx="554137" cy="1191104"/>
            </a:xfrm>
            <a:prstGeom prst="triangle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71" name="角丸四角形 170"/>
            <p:cNvSpPr/>
            <p:nvPr/>
          </p:nvSpPr>
          <p:spPr>
            <a:xfrm rot="9160547">
              <a:off x="7870531" y="2655348"/>
              <a:ext cx="485862" cy="721015"/>
            </a:xfrm>
            <a:prstGeom prst="round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4407" name="AutoShape 31"/>
            <p:cNvSpPr>
              <a:spLocks noChangeArrowheads="1"/>
            </p:cNvSpPr>
            <p:nvPr/>
          </p:nvSpPr>
          <p:spPr bwMode="auto">
            <a:xfrm rot="3692509">
              <a:off x="8083536" y="2540074"/>
              <a:ext cx="81864" cy="895350"/>
            </a:xfrm>
            <a:prstGeom prst="flowChartTerminator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408" name="AutoShape 31"/>
            <p:cNvSpPr>
              <a:spLocks noChangeArrowheads="1"/>
            </p:cNvSpPr>
            <p:nvPr/>
          </p:nvSpPr>
          <p:spPr bwMode="auto">
            <a:xfrm rot="3692509">
              <a:off x="8238166" y="2866090"/>
              <a:ext cx="81864" cy="895350"/>
            </a:xfrm>
            <a:prstGeom prst="flowChartTerminator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409" name="Rectangle 38"/>
            <p:cNvSpPr>
              <a:spLocks noChangeArrowheads="1"/>
            </p:cNvSpPr>
            <p:nvPr/>
          </p:nvSpPr>
          <p:spPr bwMode="auto">
            <a:xfrm rot="-1625574">
              <a:off x="7468749" y="2430985"/>
              <a:ext cx="824436" cy="287337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/>
                <a:t>LD</a:t>
              </a:r>
              <a:endParaRPr lang="ja-JP" altLang="en-US"/>
            </a:p>
          </p:txBody>
        </p:sp>
      </p:grpSp>
      <p:sp>
        <p:nvSpPr>
          <p:cNvPr id="14363" name="Rectangle 25"/>
          <p:cNvSpPr>
            <a:spLocks noChangeArrowheads="1"/>
          </p:cNvSpPr>
          <p:nvPr/>
        </p:nvSpPr>
        <p:spPr bwMode="auto">
          <a:xfrm rot="-8100000">
            <a:off x="1533871" y="6293123"/>
            <a:ext cx="53975" cy="279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64" name="Rectangle 25"/>
          <p:cNvSpPr>
            <a:spLocks noChangeArrowheads="1"/>
          </p:cNvSpPr>
          <p:nvPr/>
        </p:nvSpPr>
        <p:spPr bwMode="auto">
          <a:xfrm rot="-8100000">
            <a:off x="724247" y="5748610"/>
            <a:ext cx="52387" cy="2778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110" name="直線矢印コネクタ 109"/>
          <p:cNvCxnSpPr>
            <a:endCxn id="14363" idx="3"/>
          </p:cNvCxnSpPr>
          <p:nvPr/>
        </p:nvCxnSpPr>
        <p:spPr bwMode="auto">
          <a:xfrm>
            <a:off x="789334" y="5935935"/>
            <a:ext cx="752475" cy="47783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69" name="テキスト ボックス 7"/>
          <p:cNvSpPr txBox="1">
            <a:spLocks noChangeArrowheads="1"/>
          </p:cNvSpPr>
          <p:nvPr/>
        </p:nvSpPr>
        <p:spPr bwMode="auto">
          <a:xfrm>
            <a:off x="3696048" y="3507060"/>
            <a:ext cx="10199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200" dirty="0" smtClean="0"/>
              <a:t>Laser Diode</a:t>
            </a:r>
            <a:endParaRPr lang="ja-JP" altLang="en-US" sz="1000" dirty="0"/>
          </a:p>
        </p:txBody>
      </p:sp>
      <p:cxnSp>
        <p:nvCxnSpPr>
          <p:cNvPr id="93" name="直線矢印コネクタ 92"/>
          <p:cNvCxnSpPr/>
          <p:nvPr/>
        </p:nvCxnSpPr>
        <p:spPr bwMode="auto">
          <a:xfrm flipV="1">
            <a:off x="1517997" y="2233885"/>
            <a:ext cx="644525" cy="417353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71" name="Rectangle 36"/>
          <p:cNvSpPr>
            <a:spLocks noChangeArrowheads="1"/>
          </p:cNvSpPr>
          <p:nvPr/>
        </p:nvSpPr>
        <p:spPr bwMode="auto">
          <a:xfrm rot="-5400000">
            <a:off x="2096641" y="2007666"/>
            <a:ext cx="144462" cy="288925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72" name="AutoShape 31"/>
          <p:cNvSpPr>
            <a:spLocks noChangeArrowheads="1"/>
          </p:cNvSpPr>
          <p:nvPr/>
        </p:nvSpPr>
        <p:spPr bwMode="auto">
          <a:xfrm rot="-4527210">
            <a:off x="1777888" y="3685077"/>
            <a:ext cx="74613" cy="655638"/>
          </a:xfrm>
          <a:prstGeom prst="flowChartTerminator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73" name="Rectangle 25"/>
          <p:cNvSpPr>
            <a:spLocks noChangeArrowheads="1"/>
          </p:cNvSpPr>
          <p:nvPr/>
        </p:nvSpPr>
        <p:spPr bwMode="auto">
          <a:xfrm rot="-8100000">
            <a:off x="1779934" y="5383486"/>
            <a:ext cx="52387" cy="2778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74" name="Rectangle 25"/>
          <p:cNvSpPr>
            <a:spLocks noChangeArrowheads="1"/>
          </p:cNvSpPr>
          <p:nvPr/>
        </p:nvSpPr>
        <p:spPr bwMode="auto">
          <a:xfrm rot="-2700000">
            <a:off x="1402109" y="5361260"/>
            <a:ext cx="52388" cy="2778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102" name="直線矢印コネクタ 101"/>
          <p:cNvCxnSpPr/>
          <p:nvPr/>
        </p:nvCxnSpPr>
        <p:spPr bwMode="auto">
          <a:xfrm flipH="1">
            <a:off x="1465609" y="5469210"/>
            <a:ext cx="322263" cy="1588"/>
          </a:xfrm>
          <a:prstGeom prst="straightConnector1">
            <a:avLst/>
          </a:prstGeom>
          <a:ln w="127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矢印コネクタ 102"/>
          <p:cNvCxnSpPr/>
          <p:nvPr/>
        </p:nvCxnSpPr>
        <p:spPr bwMode="auto">
          <a:xfrm flipH="1">
            <a:off x="1778347" y="2262460"/>
            <a:ext cx="384175" cy="3195638"/>
          </a:xfrm>
          <a:prstGeom prst="straightConnector1">
            <a:avLst/>
          </a:prstGeom>
          <a:ln w="127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矢印コネクタ 103"/>
          <p:cNvCxnSpPr/>
          <p:nvPr/>
        </p:nvCxnSpPr>
        <p:spPr bwMode="auto">
          <a:xfrm flipV="1">
            <a:off x="1464022" y="2233885"/>
            <a:ext cx="698500" cy="3254375"/>
          </a:xfrm>
          <a:prstGeom prst="straightConnector1">
            <a:avLst/>
          </a:prstGeom>
          <a:ln w="127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78" name="Rectangle 25"/>
          <p:cNvSpPr>
            <a:spLocks noChangeArrowheads="1"/>
          </p:cNvSpPr>
          <p:nvPr/>
        </p:nvSpPr>
        <p:spPr bwMode="auto">
          <a:xfrm rot="-8100000">
            <a:off x="2041872" y="4973910"/>
            <a:ext cx="52387" cy="2778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79" name="Rectangle 25"/>
          <p:cNvSpPr>
            <a:spLocks noChangeArrowheads="1"/>
          </p:cNvSpPr>
          <p:nvPr/>
        </p:nvSpPr>
        <p:spPr bwMode="auto">
          <a:xfrm rot="-2700000">
            <a:off x="1176684" y="4953273"/>
            <a:ext cx="52388" cy="279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109" name="直線矢印コネクタ 108"/>
          <p:cNvCxnSpPr/>
          <p:nvPr/>
        </p:nvCxnSpPr>
        <p:spPr bwMode="auto">
          <a:xfrm>
            <a:off x="1233834" y="5065985"/>
            <a:ext cx="790575" cy="9525"/>
          </a:xfrm>
          <a:prstGeom prst="straightConnector1">
            <a:avLst/>
          </a:prstGeom>
          <a:ln w="127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矢印コネクタ 110"/>
          <p:cNvCxnSpPr/>
          <p:nvPr/>
        </p:nvCxnSpPr>
        <p:spPr bwMode="auto">
          <a:xfrm flipH="1">
            <a:off x="2014884" y="2240235"/>
            <a:ext cx="149225" cy="2863850"/>
          </a:xfrm>
          <a:prstGeom prst="straightConnector1">
            <a:avLst/>
          </a:prstGeom>
          <a:ln w="127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矢印コネクタ 111"/>
          <p:cNvCxnSpPr/>
          <p:nvPr/>
        </p:nvCxnSpPr>
        <p:spPr bwMode="auto">
          <a:xfrm flipH="1">
            <a:off x="1238597" y="2224360"/>
            <a:ext cx="914400" cy="2841625"/>
          </a:xfrm>
          <a:prstGeom prst="straightConnector1">
            <a:avLst/>
          </a:prstGeom>
          <a:ln w="127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83" name="Rectangle 25"/>
          <p:cNvSpPr>
            <a:spLocks noChangeArrowheads="1"/>
          </p:cNvSpPr>
          <p:nvPr/>
        </p:nvSpPr>
        <p:spPr bwMode="auto">
          <a:xfrm rot="-8100000">
            <a:off x="3312665" y="4625454"/>
            <a:ext cx="52388" cy="279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84" name="AutoShape 31"/>
          <p:cNvSpPr>
            <a:spLocks noChangeArrowheads="1"/>
          </p:cNvSpPr>
          <p:nvPr/>
        </p:nvSpPr>
        <p:spPr bwMode="auto">
          <a:xfrm rot="4226551">
            <a:off x="2490341" y="3168163"/>
            <a:ext cx="82550" cy="696912"/>
          </a:xfrm>
          <a:prstGeom prst="flowChartTerminator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85" name="Rectangle 25"/>
          <p:cNvSpPr>
            <a:spLocks noChangeArrowheads="1"/>
          </p:cNvSpPr>
          <p:nvPr/>
        </p:nvSpPr>
        <p:spPr bwMode="auto">
          <a:xfrm rot="-8100000">
            <a:off x="3197572" y="5410472"/>
            <a:ext cx="52388" cy="2778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86" name="Rectangle 25"/>
          <p:cNvSpPr>
            <a:spLocks noChangeArrowheads="1"/>
          </p:cNvSpPr>
          <p:nvPr/>
        </p:nvSpPr>
        <p:spPr bwMode="auto">
          <a:xfrm rot="-2700000">
            <a:off x="2834034" y="5413648"/>
            <a:ext cx="52388" cy="2778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121" name="直線矢印コネクタ 120"/>
          <p:cNvCxnSpPr/>
          <p:nvPr/>
        </p:nvCxnSpPr>
        <p:spPr bwMode="auto">
          <a:xfrm flipH="1" flipV="1">
            <a:off x="2889597" y="5527948"/>
            <a:ext cx="285750" cy="9525"/>
          </a:xfrm>
          <a:prstGeom prst="straightConnector1">
            <a:avLst/>
          </a:prstGeom>
          <a:ln w="127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88" name="Rectangle 25"/>
          <p:cNvSpPr>
            <a:spLocks noChangeArrowheads="1"/>
          </p:cNvSpPr>
          <p:nvPr/>
        </p:nvSpPr>
        <p:spPr bwMode="auto">
          <a:xfrm rot="-8100000">
            <a:off x="3273772" y="5037410"/>
            <a:ext cx="52387" cy="2778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89" name="Rectangle 25"/>
          <p:cNvSpPr>
            <a:spLocks noChangeArrowheads="1"/>
          </p:cNvSpPr>
          <p:nvPr/>
        </p:nvSpPr>
        <p:spPr bwMode="auto">
          <a:xfrm rot="-2700000">
            <a:off x="2651472" y="5043760"/>
            <a:ext cx="52387" cy="279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131" name="直線矢印コネクタ 130"/>
          <p:cNvCxnSpPr/>
          <p:nvPr/>
        </p:nvCxnSpPr>
        <p:spPr bwMode="auto">
          <a:xfrm flipV="1">
            <a:off x="2700684" y="5134248"/>
            <a:ext cx="561975" cy="6350"/>
          </a:xfrm>
          <a:prstGeom prst="straightConnector1">
            <a:avLst/>
          </a:prstGeom>
          <a:ln w="127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矢印コネクタ 132"/>
          <p:cNvCxnSpPr/>
          <p:nvPr/>
        </p:nvCxnSpPr>
        <p:spPr bwMode="auto">
          <a:xfrm>
            <a:off x="2162522" y="2252935"/>
            <a:ext cx="1022350" cy="3254375"/>
          </a:xfrm>
          <a:prstGeom prst="straightConnector1">
            <a:avLst/>
          </a:prstGeom>
          <a:ln w="127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矢印コネクタ 134"/>
          <p:cNvCxnSpPr/>
          <p:nvPr/>
        </p:nvCxnSpPr>
        <p:spPr bwMode="auto">
          <a:xfrm flipH="1" flipV="1">
            <a:off x="2162522" y="2252935"/>
            <a:ext cx="738187" cy="3270250"/>
          </a:xfrm>
          <a:prstGeom prst="straightConnector1">
            <a:avLst/>
          </a:prstGeom>
          <a:ln w="127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矢印コネクタ 136"/>
          <p:cNvCxnSpPr/>
          <p:nvPr/>
        </p:nvCxnSpPr>
        <p:spPr bwMode="auto">
          <a:xfrm>
            <a:off x="2152997" y="2262460"/>
            <a:ext cx="1100137" cy="2852738"/>
          </a:xfrm>
          <a:prstGeom prst="straightConnector1">
            <a:avLst/>
          </a:prstGeom>
          <a:ln w="127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矢印コネクタ 137"/>
          <p:cNvCxnSpPr/>
          <p:nvPr/>
        </p:nvCxnSpPr>
        <p:spPr bwMode="auto">
          <a:xfrm>
            <a:off x="2152997" y="2243410"/>
            <a:ext cx="539750" cy="2890838"/>
          </a:xfrm>
          <a:prstGeom prst="straightConnector1">
            <a:avLst/>
          </a:prstGeom>
          <a:ln w="127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95" name="テキスト ボックス 95"/>
          <p:cNvSpPr txBox="1">
            <a:spLocks noChangeArrowheads="1"/>
          </p:cNvSpPr>
          <p:nvPr/>
        </p:nvSpPr>
        <p:spPr bwMode="auto">
          <a:xfrm>
            <a:off x="2338734" y="5500960"/>
            <a:ext cx="728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200"/>
              <a:t>2pass</a:t>
            </a:r>
            <a:endParaRPr lang="ja-JP" altLang="en-US" sz="1200"/>
          </a:p>
        </p:txBody>
      </p:sp>
      <p:sp>
        <p:nvSpPr>
          <p:cNvPr id="14396" name="テキスト ボックス 95"/>
          <p:cNvSpPr txBox="1">
            <a:spLocks noChangeArrowheads="1"/>
          </p:cNvSpPr>
          <p:nvPr/>
        </p:nvSpPr>
        <p:spPr bwMode="auto">
          <a:xfrm>
            <a:off x="868709" y="5489848"/>
            <a:ext cx="7286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200"/>
              <a:t>3pass</a:t>
            </a:r>
            <a:endParaRPr lang="ja-JP" altLang="en-US" sz="1200"/>
          </a:p>
        </p:txBody>
      </p:sp>
      <p:sp>
        <p:nvSpPr>
          <p:cNvPr id="14397" name="テキスト ボックス 95"/>
          <p:cNvSpPr txBox="1">
            <a:spLocks noChangeArrowheads="1"/>
          </p:cNvSpPr>
          <p:nvPr/>
        </p:nvSpPr>
        <p:spPr bwMode="auto">
          <a:xfrm>
            <a:off x="2173634" y="5183460"/>
            <a:ext cx="7286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200"/>
              <a:t>4pass</a:t>
            </a:r>
            <a:endParaRPr lang="ja-JP" altLang="en-US" sz="1200"/>
          </a:p>
        </p:txBody>
      </p:sp>
      <p:cxnSp>
        <p:nvCxnSpPr>
          <p:cNvPr id="144" name="直線矢印コネクタ 143"/>
          <p:cNvCxnSpPr/>
          <p:nvPr/>
        </p:nvCxnSpPr>
        <p:spPr bwMode="auto">
          <a:xfrm flipH="1" flipV="1">
            <a:off x="2172047" y="2252935"/>
            <a:ext cx="1139825" cy="2508250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99" name="テキスト ボックス 95"/>
          <p:cNvSpPr txBox="1">
            <a:spLocks noChangeArrowheads="1"/>
          </p:cNvSpPr>
          <p:nvPr/>
        </p:nvSpPr>
        <p:spPr bwMode="auto">
          <a:xfrm>
            <a:off x="694084" y="5053285"/>
            <a:ext cx="7286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200"/>
              <a:t>5pass</a:t>
            </a:r>
            <a:endParaRPr lang="ja-JP" altLang="en-US" sz="1200"/>
          </a:p>
        </p:txBody>
      </p:sp>
      <p:sp>
        <p:nvSpPr>
          <p:cNvPr id="83" name="テキスト ボックス 97"/>
          <p:cNvSpPr txBox="1">
            <a:spLocks noChangeArrowheads="1"/>
          </p:cNvSpPr>
          <p:nvPr/>
        </p:nvSpPr>
        <p:spPr bwMode="auto">
          <a:xfrm>
            <a:off x="2264461" y="116632"/>
            <a:ext cx="46149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2000" dirty="0" smtClean="0"/>
              <a:t>Original multi-pass amplifier (5-pass)</a:t>
            </a:r>
            <a:endParaRPr lang="ja-JP" altLang="en-US" sz="2000" dirty="0"/>
          </a:p>
        </p:txBody>
      </p:sp>
      <p:pic>
        <p:nvPicPr>
          <p:cNvPr id="84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96110"/>
            <a:ext cx="3960440" cy="528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83228" y="2996175"/>
            <a:ext cx="16321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Balanced offset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lens to avoid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/>
              <a:t>damage.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5555" y="476672"/>
            <a:ext cx="29124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To obtain higher gain,</a:t>
            </a:r>
          </a:p>
          <a:p>
            <a:r>
              <a:rPr kumimoji="1" lang="en-US" altLang="ja-JP" dirty="0" smtClean="0"/>
              <a:t>=&gt; Higher pumping density </a:t>
            </a:r>
          </a:p>
          <a:p>
            <a:pPr marL="285750" indent="-285750">
              <a:buFont typeface="Symbol" pitchFamily="18" charset="2"/>
              <a:buChar char="Þ"/>
            </a:pPr>
            <a:r>
              <a:rPr lang="en-US" altLang="ja-JP" dirty="0" smtClean="0"/>
              <a:t>Thermal lens </a:t>
            </a:r>
          </a:p>
          <a:p>
            <a:pPr marL="285750" indent="-285750">
              <a:buFont typeface="Symbol" pitchFamily="18" charset="2"/>
              <a:buChar char="Þ"/>
            </a:pPr>
            <a:r>
              <a:rPr lang="en-US" altLang="ja-JP" dirty="0" smtClean="0"/>
              <a:t>Focused type amplifier to </a:t>
            </a:r>
            <a:br>
              <a:rPr lang="en-US" altLang="ja-JP" dirty="0" smtClean="0"/>
            </a:br>
            <a:r>
              <a:rPr lang="en-US" altLang="ja-JP" dirty="0" smtClean="0"/>
              <a:t>avoid thermal lens.</a:t>
            </a:r>
          </a:p>
          <a:p>
            <a:pPr marL="285750" indent="-285750">
              <a:buFont typeface="Symbol" pitchFamily="18" charset="2"/>
              <a:buChar char="Þ"/>
            </a:pP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07948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テキスト ボックス 97"/>
          <p:cNvSpPr txBox="1">
            <a:spLocks noChangeArrowheads="1"/>
          </p:cNvSpPr>
          <p:nvPr/>
        </p:nvSpPr>
        <p:spPr bwMode="auto">
          <a:xfrm>
            <a:off x="999337" y="116632"/>
            <a:ext cx="70567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2000" b="1" dirty="0" smtClean="0">
                <a:solidFill>
                  <a:srgbClr val="33CC33"/>
                </a:solidFill>
              </a:rPr>
              <a:t>New high gain multi-pass </a:t>
            </a:r>
            <a:r>
              <a:rPr lang="en-US" altLang="ja-JP" sz="2000" b="1" dirty="0" smtClean="0">
                <a:solidFill>
                  <a:srgbClr val="33CC33"/>
                </a:solidFill>
              </a:rPr>
              <a:t>amplifier(10-15 </a:t>
            </a:r>
            <a:r>
              <a:rPr lang="en-US" altLang="ja-JP" sz="2000" b="1" dirty="0" smtClean="0">
                <a:solidFill>
                  <a:srgbClr val="33CC33"/>
                </a:solidFill>
              </a:rPr>
              <a:t>pass x 2 loop) </a:t>
            </a:r>
            <a:endParaRPr lang="en-US" altLang="ja-JP" sz="2000" b="1" dirty="0" smtClean="0">
              <a:solidFill>
                <a:srgbClr val="33CC33"/>
              </a:solidFill>
            </a:endParaRPr>
          </a:p>
          <a:p>
            <a:pPr algn="ctr"/>
            <a:r>
              <a:rPr lang="en-US" altLang="ja-JP" sz="2000" b="1" dirty="0" smtClean="0">
                <a:solidFill>
                  <a:srgbClr val="33CC33"/>
                </a:solidFill>
              </a:rPr>
              <a:t>to </a:t>
            </a:r>
            <a:r>
              <a:rPr lang="en-US" altLang="ja-JP" sz="2000" b="1" dirty="0" smtClean="0">
                <a:solidFill>
                  <a:srgbClr val="33CC33"/>
                </a:solidFill>
              </a:rPr>
              <a:t>simplify the laser </a:t>
            </a:r>
            <a:endParaRPr lang="ja-JP" altLang="en-US" sz="2000" b="1" dirty="0">
              <a:solidFill>
                <a:srgbClr val="33CC33"/>
              </a:solidFill>
            </a:endParaRPr>
          </a:p>
        </p:txBody>
      </p:sp>
      <p:grpSp>
        <p:nvGrpSpPr>
          <p:cNvPr id="12291" name="グループ化 4"/>
          <p:cNvGrpSpPr>
            <a:grpSpLocks/>
          </p:cNvGrpSpPr>
          <p:nvPr/>
        </p:nvGrpSpPr>
        <p:grpSpPr bwMode="auto">
          <a:xfrm rot="4290211">
            <a:off x="1567983" y="685585"/>
            <a:ext cx="1068572" cy="1526696"/>
            <a:chOff x="7468750" y="2430986"/>
            <a:chExt cx="1404068" cy="2028999"/>
          </a:xfrm>
        </p:grpSpPr>
        <p:sp>
          <p:nvSpPr>
            <p:cNvPr id="2" name="二等辺三角形 1"/>
            <p:cNvSpPr/>
            <p:nvPr/>
          </p:nvSpPr>
          <p:spPr>
            <a:xfrm rot="9099204">
              <a:off x="8318681" y="3268219"/>
              <a:ext cx="554137" cy="1191766"/>
            </a:xfrm>
            <a:prstGeom prst="triangle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" name="角丸四角形 3"/>
            <p:cNvSpPr/>
            <p:nvPr/>
          </p:nvSpPr>
          <p:spPr>
            <a:xfrm rot="9160547">
              <a:off x="7866517" y="2644461"/>
              <a:ext cx="485862" cy="720455"/>
            </a:xfrm>
            <a:prstGeom prst="round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404" name="AutoShape 31"/>
            <p:cNvSpPr>
              <a:spLocks noChangeArrowheads="1"/>
            </p:cNvSpPr>
            <p:nvPr/>
          </p:nvSpPr>
          <p:spPr bwMode="auto">
            <a:xfrm rot="3692509">
              <a:off x="8083536" y="2540074"/>
              <a:ext cx="81864" cy="895350"/>
            </a:xfrm>
            <a:prstGeom prst="flowChartTerminator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405" name="AutoShape 31"/>
            <p:cNvSpPr>
              <a:spLocks noChangeArrowheads="1"/>
            </p:cNvSpPr>
            <p:nvPr/>
          </p:nvSpPr>
          <p:spPr bwMode="auto">
            <a:xfrm rot="3692509">
              <a:off x="8238166" y="2866090"/>
              <a:ext cx="81864" cy="895350"/>
            </a:xfrm>
            <a:prstGeom prst="flowChartTerminator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406" name="Rectangle 38"/>
            <p:cNvSpPr>
              <a:spLocks noChangeArrowheads="1"/>
            </p:cNvSpPr>
            <p:nvPr/>
          </p:nvSpPr>
          <p:spPr bwMode="auto">
            <a:xfrm rot="19974426">
              <a:off x="7468750" y="2430986"/>
              <a:ext cx="824435" cy="287337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 dirty="0"/>
                <a:t>LD</a:t>
              </a:r>
              <a:endParaRPr lang="ja-JP" altLang="en-US" dirty="0"/>
            </a:p>
          </p:txBody>
        </p:sp>
      </p:grpSp>
      <p:grpSp>
        <p:nvGrpSpPr>
          <p:cNvPr id="12290" name="グループ化 136"/>
          <p:cNvGrpSpPr>
            <a:grpSpLocks/>
          </p:cNvGrpSpPr>
          <p:nvPr/>
        </p:nvGrpSpPr>
        <p:grpSpPr bwMode="auto">
          <a:xfrm rot="10800000">
            <a:off x="4877491" y="2469381"/>
            <a:ext cx="381000" cy="60325"/>
            <a:chOff x="4678751" y="4194635"/>
            <a:chExt cx="380207" cy="148765"/>
          </a:xfrm>
        </p:grpSpPr>
        <p:sp>
          <p:nvSpPr>
            <p:cNvPr id="218" name="正方形/長方形 217"/>
            <p:cNvSpPr/>
            <p:nvPr/>
          </p:nvSpPr>
          <p:spPr>
            <a:xfrm>
              <a:off x="4678751" y="4194635"/>
              <a:ext cx="380207" cy="148765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22" name="正方形/長方形 221"/>
            <p:cNvSpPr/>
            <p:nvPr/>
          </p:nvSpPr>
          <p:spPr>
            <a:xfrm>
              <a:off x="4832418" y="4194636"/>
              <a:ext cx="72873" cy="14876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200" name="正方形/長方形 199"/>
          <p:cNvSpPr/>
          <p:nvPr/>
        </p:nvSpPr>
        <p:spPr bwMode="auto">
          <a:xfrm rot="5400000">
            <a:off x="1873147" y="2492400"/>
            <a:ext cx="2641600" cy="198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98" name="正方形/長方形 197"/>
          <p:cNvSpPr/>
          <p:nvPr/>
        </p:nvSpPr>
        <p:spPr bwMode="auto">
          <a:xfrm rot="5400000">
            <a:off x="4469504" y="2634481"/>
            <a:ext cx="2360612" cy="236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1" name="正方形/長方形 30"/>
          <p:cNvSpPr/>
          <p:nvPr/>
        </p:nvSpPr>
        <p:spPr bwMode="auto">
          <a:xfrm rot="5400000">
            <a:off x="5510904" y="2667819"/>
            <a:ext cx="2351087" cy="179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12297" name="グループ化 157"/>
          <p:cNvGrpSpPr>
            <a:grpSpLocks/>
          </p:cNvGrpSpPr>
          <p:nvPr/>
        </p:nvGrpSpPr>
        <p:grpSpPr bwMode="auto">
          <a:xfrm rot="16200000">
            <a:off x="6336404" y="3542531"/>
            <a:ext cx="228600" cy="228600"/>
            <a:chOff x="8159633" y="1966507"/>
            <a:chExt cx="228658" cy="228423"/>
          </a:xfrm>
        </p:grpSpPr>
        <p:sp>
          <p:nvSpPr>
            <p:cNvPr id="281" name="正方形/長方形 280"/>
            <p:cNvSpPr/>
            <p:nvPr/>
          </p:nvSpPr>
          <p:spPr>
            <a:xfrm>
              <a:off x="8159633" y="1966507"/>
              <a:ext cx="228658" cy="228423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282" name="直線コネクタ 281"/>
            <p:cNvCxnSpPr/>
            <p:nvPr/>
          </p:nvCxnSpPr>
          <p:spPr>
            <a:xfrm rot="10800000" flipV="1">
              <a:off x="8165985" y="1972852"/>
              <a:ext cx="217542" cy="2157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98" name="グループ化 14"/>
          <p:cNvGrpSpPr>
            <a:grpSpLocks/>
          </p:cNvGrpSpPr>
          <p:nvPr/>
        </p:nvGrpSpPr>
        <p:grpSpPr bwMode="auto">
          <a:xfrm rot="5400000">
            <a:off x="5622822" y="1820887"/>
            <a:ext cx="381000" cy="61913"/>
            <a:chOff x="4678751" y="4194635"/>
            <a:chExt cx="380207" cy="148765"/>
          </a:xfrm>
        </p:grpSpPr>
        <p:sp>
          <p:nvSpPr>
            <p:cNvPr id="275" name="正方形/長方形 274"/>
            <p:cNvSpPr/>
            <p:nvPr/>
          </p:nvSpPr>
          <p:spPr>
            <a:xfrm>
              <a:off x="4678751" y="4194635"/>
              <a:ext cx="380207" cy="148765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76" name="正方形/長方形 275"/>
            <p:cNvSpPr/>
            <p:nvPr/>
          </p:nvSpPr>
          <p:spPr>
            <a:xfrm>
              <a:off x="4832417" y="4194635"/>
              <a:ext cx="72873" cy="14876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grpSp>
        <p:nvGrpSpPr>
          <p:cNvPr id="12312" name="グループ化 24"/>
          <p:cNvGrpSpPr>
            <a:grpSpLocks/>
          </p:cNvGrpSpPr>
          <p:nvPr/>
        </p:nvGrpSpPr>
        <p:grpSpPr bwMode="auto">
          <a:xfrm rot="5400000">
            <a:off x="4013891" y="3288531"/>
            <a:ext cx="471488" cy="719138"/>
            <a:chOff x="4644008" y="2636912"/>
            <a:chExt cx="470917" cy="720080"/>
          </a:xfrm>
        </p:grpSpPr>
        <p:sp>
          <p:nvSpPr>
            <p:cNvPr id="12391" name="AutoShape 31"/>
            <p:cNvSpPr>
              <a:spLocks noChangeArrowheads="1"/>
            </p:cNvSpPr>
            <p:nvPr/>
          </p:nvSpPr>
          <p:spPr bwMode="auto">
            <a:xfrm rot="5400000">
              <a:off x="4830947" y="2634072"/>
              <a:ext cx="66650" cy="360363"/>
            </a:xfrm>
            <a:prstGeom prst="flowChartTerminator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392" name="AutoShape 31"/>
            <p:cNvSpPr>
              <a:spLocks noChangeArrowheads="1"/>
            </p:cNvSpPr>
            <p:nvPr/>
          </p:nvSpPr>
          <p:spPr bwMode="auto">
            <a:xfrm rot="5400000">
              <a:off x="4826135" y="2989172"/>
              <a:ext cx="66650" cy="360363"/>
            </a:xfrm>
            <a:prstGeom prst="flowChartTerminator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4644008" y="2636912"/>
              <a:ext cx="470917" cy="7200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12315" name="Rectangle 36"/>
          <p:cNvSpPr>
            <a:spLocks noChangeArrowheads="1"/>
          </p:cNvSpPr>
          <p:nvPr/>
        </p:nvSpPr>
        <p:spPr bwMode="auto">
          <a:xfrm rot="10800000">
            <a:off x="1442141" y="2037581"/>
            <a:ext cx="144463" cy="288925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323" name="テキスト ボックス 7"/>
          <p:cNvSpPr txBox="1">
            <a:spLocks noChangeArrowheads="1"/>
          </p:cNvSpPr>
          <p:nvPr/>
        </p:nvSpPr>
        <p:spPr bwMode="auto">
          <a:xfrm>
            <a:off x="2774038" y="754886"/>
            <a:ext cx="11350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200" dirty="0" smtClean="0"/>
              <a:t>Laser Diode</a:t>
            </a:r>
            <a:endParaRPr lang="ja-JP" altLang="en-US" sz="1000" dirty="0"/>
          </a:p>
        </p:txBody>
      </p:sp>
      <p:grpSp>
        <p:nvGrpSpPr>
          <p:cNvPr id="12324" name="グループ化 157"/>
          <p:cNvGrpSpPr>
            <a:grpSpLocks/>
          </p:cNvGrpSpPr>
          <p:nvPr/>
        </p:nvGrpSpPr>
        <p:grpSpPr bwMode="auto">
          <a:xfrm rot="16200000">
            <a:off x="4952897" y="3511574"/>
            <a:ext cx="234950" cy="233363"/>
            <a:chOff x="8153400" y="1971675"/>
            <a:chExt cx="235024" cy="233189"/>
          </a:xfrm>
        </p:grpSpPr>
        <p:sp>
          <p:nvSpPr>
            <p:cNvPr id="220" name="正方形/長方形 219"/>
            <p:cNvSpPr/>
            <p:nvPr/>
          </p:nvSpPr>
          <p:spPr>
            <a:xfrm>
              <a:off x="8159752" y="1976434"/>
              <a:ext cx="228672" cy="228430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221" name="直線コネクタ 220"/>
            <p:cNvCxnSpPr/>
            <p:nvPr/>
          </p:nvCxnSpPr>
          <p:spPr>
            <a:xfrm>
              <a:off x="8153400" y="1971675"/>
              <a:ext cx="235024" cy="23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1" name="直線矢印コネクタ 210"/>
          <p:cNvCxnSpPr/>
          <p:nvPr/>
        </p:nvCxnSpPr>
        <p:spPr bwMode="auto">
          <a:xfrm flipH="1">
            <a:off x="5069579" y="1384269"/>
            <a:ext cx="3176" cy="224398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 bwMode="auto">
          <a:xfrm flipH="1" flipV="1">
            <a:off x="3167691" y="3625080"/>
            <a:ext cx="1865375" cy="317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27" name="Rectangle 25"/>
          <p:cNvSpPr>
            <a:spLocks noChangeArrowheads="1"/>
          </p:cNvSpPr>
          <p:nvPr/>
        </p:nvSpPr>
        <p:spPr bwMode="auto">
          <a:xfrm rot="8100000">
            <a:off x="3104273" y="3508660"/>
            <a:ext cx="52387" cy="2778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328" name="Rectangle 25"/>
          <p:cNvSpPr>
            <a:spLocks noChangeArrowheads="1"/>
          </p:cNvSpPr>
          <p:nvPr/>
        </p:nvSpPr>
        <p:spPr bwMode="auto">
          <a:xfrm rot="8100000">
            <a:off x="3258241" y="2607494"/>
            <a:ext cx="52388" cy="2778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233" name="直線矢印コネクタ 232"/>
          <p:cNvCxnSpPr/>
          <p:nvPr/>
        </p:nvCxnSpPr>
        <p:spPr bwMode="auto">
          <a:xfrm rot="5400000" flipH="1" flipV="1">
            <a:off x="2770879" y="3175819"/>
            <a:ext cx="849312" cy="5556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直線矢印コネクタ 235"/>
          <p:cNvCxnSpPr>
            <a:endCxn id="12315" idx="1"/>
          </p:cNvCxnSpPr>
          <p:nvPr/>
        </p:nvCxnSpPr>
        <p:spPr bwMode="auto">
          <a:xfrm rot="5400000" flipH="1">
            <a:off x="2106510" y="1662138"/>
            <a:ext cx="596900" cy="163671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31" name="AutoShape 31"/>
          <p:cNvSpPr>
            <a:spLocks noChangeArrowheads="1"/>
          </p:cNvSpPr>
          <p:nvPr/>
        </p:nvSpPr>
        <p:spPr bwMode="auto">
          <a:xfrm rot="9559725">
            <a:off x="2366369" y="1702315"/>
            <a:ext cx="83095" cy="410585"/>
          </a:xfrm>
          <a:prstGeom prst="flowChartTerminator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332" name="Rectangle 25"/>
          <p:cNvSpPr>
            <a:spLocks noChangeArrowheads="1"/>
          </p:cNvSpPr>
          <p:nvPr/>
        </p:nvSpPr>
        <p:spPr bwMode="auto">
          <a:xfrm rot="2700000">
            <a:off x="3563834" y="3075012"/>
            <a:ext cx="58738" cy="473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243" name="直線矢印コネクタ 242"/>
          <p:cNvCxnSpPr>
            <a:stCxn id="12315" idx="1"/>
          </p:cNvCxnSpPr>
          <p:nvPr/>
        </p:nvCxnSpPr>
        <p:spPr bwMode="auto">
          <a:xfrm rot="5400000" flipH="1" flipV="1">
            <a:off x="2278754" y="880294"/>
            <a:ext cx="609600" cy="19939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直線矢印コネクタ 245"/>
          <p:cNvCxnSpPr/>
          <p:nvPr/>
        </p:nvCxnSpPr>
        <p:spPr bwMode="auto">
          <a:xfrm rot="5400000">
            <a:off x="2739129" y="2413819"/>
            <a:ext cx="168275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直線矢印コネクタ 248"/>
          <p:cNvCxnSpPr>
            <a:endCxn id="12315" idx="1"/>
          </p:cNvCxnSpPr>
          <p:nvPr/>
        </p:nvCxnSpPr>
        <p:spPr bwMode="auto">
          <a:xfrm rot="5400000" flipH="1">
            <a:off x="2019991" y="1748656"/>
            <a:ext cx="1073150" cy="193992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36" name="Rectangle 25"/>
          <p:cNvSpPr>
            <a:spLocks noChangeArrowheads="1"/>
          </p:cNvSpPr>
          <p:nvPr/>
        </p:nvSpPr>
        <p:spPr bwMode="auto">
          <a:xfrm rot="8100000">
            <a:off x="3507479" y="1259706"/>
            <a:ext cx="61912" cy="5095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337" name="Rectangle 25"/>
          <p:cNvSpPr>
            <a:spLocks noChangeArrowheads="1"/>
          </p:cNvSpPr>
          <p:nvPr/>
        </p:nvSpPr>
        <p:spPr bwMode="auto">
          <a:xfrm rot="8100000">
            <a:off x="3315391" y="2236019"/>
            <a:ext cx="52388" cy="2778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254" name="直線矢印コネクタ 253"/>
          <p:cNvCxnSpPr>
            <a:stCxn id="12315" idx="1"/>
          </p:cNvCxnSpPr>
          <p:nvPr/>
        </p:nvCxnSpPr>
        <p:spPr bwMode="auto">
          <a:xfrm rot="5400000" flipH="1" flipV="1">
            <a:off x="2173185" y="903313"/>
            <a:ext cx="692150" cy="186531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直線矢印コネクタ 256"/>
          <p:cNvCxnSpPr/>
          <p:nvPr/>
        </p:nvCxnSpPr>
        <p:spPr bwMode="auto">
          <a:xfrm rot="5400000">
            <a:off x="3004241" y="1850256"/>
            <a:ext cx="819150" cy="889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直線矢印コネクタ 258"/>
          <p:cNvCxnSpPr/>
          <p:nvPr/>
        </p:nvCxnSpPr>
        <p:spPr bwMode="auto">
          <a:xfrm rot="5400000" flipV="1">
            <a:off x="3897210" y="1768500"/>
            <a:ext cx="0" cy="107156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41" name="Rectangle 25"/>
          <p:cNvSpPr>
            <a:spLocks noChangeArrowheads="1"/>
          </p:cNvSpPr>
          <p:nvPr/>
        </p:nvSpPr>
        <p:spPr bwMode="auto">
          <a:xfrm rot="2700000">
            <a:off x="4430610" y="2209825"/>
            <a:ext cx="52388" cy="279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342" name="Rectangle 25"/>
          <p:cNvSpPr>
            <a:spLocks noChangeArrowheads="1"/>
          </p:cNvSpPr>
          <p:nvPr/>
        </p:nvSpPr>
        <p:spPr bwMode="auto">
          <a:xfrm rot="2700000">
            <a:off x="4202010" y="1658962"/>
            <a:ext cx="52387" cy="279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264" name="直線矢印コネクタ 263"/>
          <p:cNvCxnSpPr/>
          <p:nvPr/>
        </p:nvCxnSpPr>
        <p:spPr bwMode="auto">
          <a:xfrm rot="5400000" flipH="1">
            <a:off x="4166291" y="1991544"/>
            <a:ext cx="384175" cy="14922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44" name="AutoShape 31"/>
          <p:cNvSpPr>
            <a:spLocks noChangeArrowheads="1"/>
          </p:cNvSpPr>
          <p:nvPr/>
        </p:nvSpPr>
        <p:spPr bwMode="auto">
          <a:xfrm rot="10800000">
            <a:off x="5407715" y="1672455"/>
            <a:ext cx="66675" cy="361950"/>
          </a:xfrm>
          <a:prstGeom prst="flowChartTerminator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345" name="AutoShape 31"/>
          <p:cNvSpPr>
            <a:spLocks noChangeArrowheads="1"/>
          </p:cNvSpPr>
          <p:nvPr/>
        </p:nvSpPr>
        <p:spPr bwMode="auto">
          <a:xfrm rot="10800000">
            <a:off x="4793354" y="1666106"/>
            <a:ext cx="66675" cy="360363"/>
          </a:xfrm>
          <a:prstGeom prst="flowChartTerminator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2" name="正方形/長方形 271"/>
          <p:cNvSpPr/>
          <p:nvPr/>
        </p:nvSpPr>
        <p:spPr bwMode="auto">
          <a:xfrm rot="5400000">
            <a:off x="4895747" y="1389087"/>
            <a:ext cx="471487" cy="93980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267" name="直線矢印コネクタ 266"/>
          <p:cNvCxnSpPr/>
          <p:nvPr/>
        </p:nvCxnSpPr>
        <p:spPr bwMode="auto">
          <a:xfrm rot="5400000" flipV="1">
            <a:off x="5798241" y="329431"/>
            <a:ext cx="14288" cy="307498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矢印コネクタ 151"/>
          <p:cNvCxnSpPr/>
          <p:nvPr/>
        </p:nvCxnSpPr>
        <p:spPr bwMode="auto">
          <a:xfrm rot="5400000" flipV="1">
            <a:off x="6457054" y="2763069"/>
            <a:ext cx="177165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51" name="Rectangle 25"/>
          <p:cNvSpPr>
            <a:spLocks noChangeArrowheads="1"/>
          </p:cNvSpPr>
          <p:nvPr/>
        </p:nvSpPr>
        <p:spPr bwMode="auto">
          <a:xfrm rot="2700000">
            <a:off x="7353197" y="3514750"/>
            <a:ext cx="52388" cy="279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352" name="Rectangle 27"/>
          <p:cNvSpPr>
            <a:spLocks noChangeArrowheads="1"/>
          </p:cNvSpPr>
          <p:nvPr/>
        </p:nvSpPr>
        <p:spPr bwMode="auto">
          <a:xfrm rot="10800000">
            <a:off x="6831703" y="3464743"/>
            <a:ext cx="71437" cy="361950"/>
          </a:xfrm>
          <a:prstGeom prst="rect">
            <a:avLst/>
          </a:prstGeom>
          <a:solidFill>
            <a:srgbClr val="FFCC99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353" name="Rectangle 27"/>
          <p:cNvSpPr>
            <a:spLocks noChangeArrowheads="1"/>
          </p:cNvSpPr>
          <p:nvPr/>
        </p:nvSpPr>
        <p:spPr bwMode="auto">
          <a:xfrm rot="10800000">
            <a:off x="6957116" y="3472681"/>
            <a:ext cx="71438" cy="361950"/>
          </a:xfrm>
          <a:prstGeom prst="rect">
            <a:avLst/>
          </a:prstGeom>
          <a:solidFill>
            <a:srgbClr val="FFCC99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156" name="直線矢印コネクタ 155"/>
          <p:cNvCxnSpPr/>
          <p:nvPr/>
        </p:nvCxnSpPr>
        <p:spPr bwMode="auto">
          <a:xfrm rot="5400000">
            <a:off x="6889648" y="3194075"/>
            <a:ext cx="1587" cy="90487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線矢印コネクタ 165"/>
          <p:cNvCxnSpPr/>
          <p:nvPr/>
        </p:nvCxnSpPr>
        <p:spPr bwMode="auto">
          <a:xfrm flipH="1" flipV="1">
            <a:off x="6423716" y="1384269"/>
            <a:ext cx="1588" cy="224398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62" name="テキスト ボックス 31"/>
          <p:cNvSpPr txBox="1">
            <a:spLocks noChangeArrowheads="1"/>
          </p:cNvSpPr>
          <p:nvPr/>
        </p:nvSpPr>
        <p:spPr bwMode="auto">
          <a:xfrm rot="5400000">
            <a:off x="4671910" y="3181375"/>
            <a:ext cx="9334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200" b="1">
                <a:solidFill>
                  <a:schemeClr val="accent2"/>
                </a:solidFill>
              </a:rPr>
              <a:t>INPUT</a:t>
            </a:r>
            <a:endParaRPr lang="ja-JP" altLang="en-US" sz="1200" b="1">
              <a:solidFill>
                <a:schemeClr val="accent2"/>
              </a:solidFill>
            </a:endParaRPr>
          </a:p>
        </p:txBody>
      </p:sp>
      <p:sp>
        <p:nvSpPr>
          <p:cNvPr id="12363" name="テキスト ボックス 200"/>
          <p:cNvSpPr txBox="1">
            <a:spLocks noChangeArrowheads="1"/>
          </p:cNvSpPr>
          <p:nvPr/>
        </p:nvSpPr>
        <p:spPr bwMode="auto">
          <a:xfrm rot="5400000">
            <a:off x="6050653" y="3047231"/>
            <a:ext cx="933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200" b="1">
                <a:solidFill>
                  <a:schemeClr val="accent2"/>
                </a:solidFill>
              </a:rPr>
              <a:t>OUTPUT</a:t>
            </a:r>
            <a:endParaRPr lang="ja-JP" altLang="en-US" sz="1200" b="1">
              <a:solidFill>
                <a:schemeClr val="accent2"/>
              </a:solidFill>
            </a:endParaRPr>
          </a:p>
        </p:txBody>
      </p:sp>
      <p:cxnSp>
        <p:nvCxnSpPr>
          <p:cNvPr id="201" name="直線矢印コネクタ 200"/>
          <p:cNvCxnSpPr/>
          <p:nvPr/>
        </p:nvCxnSpPr>
        <p:spPr bwMode="auto">
          <a:xfrm rot="5400000">
            <a:off x="2614509" y="2373337"/>
            <a:ext cx="1763713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66" name="テキスト ボックス 95"/>
          <p:cNvSpPr txBox="1">
            <a:spLocks noChangeArrowheads="1"/>
          </p:cNvSpPr>
          <p:nvPr/>
        </p:nvSpPr>
        <p:spPr bwMode="auto">
          <a:xfrm rot="5400000">
            <a:off x="2718491" y="2431281"/>
            <a:ext cx="7286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200"/>
              <a:t>1pass</a:t>
            </a:r>
            <a:endParaRPr lang="ja-JP" altLang="en-US" sz="1200"/>
          </a:p>
        </p:txBody>
      </p:sp>
      <p:sp>
        <p:nvSpPr>
          <p:cNvPr id="12367" name="テキスト ボックス 95"/>
          <p:cNvSpPr txBox="1">
            <a:spLocks noChangeArrowheads="1"/>
          </p:cNvSpPr>
          <p:nvPr/>
        </p:nvSpPr>
        <p:spPr bwMode="auto">
          <a:xfrm rot="5400000">
            <a:off x="3309835" y="2959125"/>
            <a:ext cx="10906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200" dirty="0" smtClean="0"/>
              <a:t>10-15pass</a:t>
            </a:r>
            <a:endParaRPr lang="ja-JP" altLang="en-US" sz="1200" dirty="0"/>
          </a:p>
        </p:txBody>
      </p:sp>
      <p:sp>
        <p:nvSpPr>
          <p:cNvPr id="12369" name="Rectangle 25"/>
          <p:cNvSpPr>
            <a:spLocks noChangeArrowheads="1"/>
          </p:cNvSpPr>
          <p:nvPr/>
        </p:nvSpPr>
        <p:spPr bwMode="auto">
          <a:xfrm rot="8100000">
            <a:off x="7363516" y="1694681"/>
            <a:ext cx="52388" cy="2778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370" name="Rectangle 33"/>
          <p:cNvSpPr>
            <a:spLocks noChangeArrowheads="1"/>
          </p:cNvSpPr>
          <p:nvPr/>
        </p:nvSpPr>
        <p:spPr bwMode="auto">
          <a:xfrm>
            <a:off x="5525191" y="3491731"/>
            <a:ext cx="433388" cy="288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/>
              <a:t>←</a:t>
            </a:r>
          </a:p>
        </p:txBody>
      </p:sp>
      <p:sp>
        <p:nvSpPr>
          <p:cNvPr id="12371" name="Rectangle 27"/>
          <p:cNvSpPr>
            <a:spLocks noChangeArrowheads="1"/>
          </p:cNvSpPr>
          <p:nvPr/>
        </p:nvSpPr>
        <p:spPr bwMode="auto">
          <a:xfrm rot="10800000">
            <a:off x="5228328" y="3456805"/>
            <a:ext cx="71437" cy="361950"/>
          </a:xfrm>
          <a:prstGeom prst="rect">
            <a:avLst/>
          </a:prstGeom>
          <a:solidFill>
            <a:srgbClr val="FFCC99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372" name="Rectangle 27"/>
          <p:cNvSpPr>
            <a:spLocks noChangeArrowheads="1"/>
          </p:cNvSpPr>
          <p:nvPr/>
        </p:nvSpPr>
        <p:spPr bwMode="auto">
          <a:xfrm rot="10800000">
            <a:off x="5353741" y="3464744"/>
            <a:ext cx="71438" cy="361950"/>
          </a:xfrm>
          <a:prstGeom prst="rect">
            <a:avLst/>
          </a:prstGeom>
          <a:solidFill>
            <a:srgbClr val="FFCC99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228" name="直線矢印コネクタ 227"/>
          <p:cNvCxnSpPr/>
          <p:nvPr/>
        </p:nvCxnSpPr>
        <p:spPr bwMode="auto">
          <a:xfrm rot="5400000">
            <a:off x="5268016" y="3418706"/>
            <a:ext cx="9525" cy="44767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直線矢印コネクタ 237"/>
          <p:cNvCxnSpPr/>
          <p:nvPr/>
        </p:nvCxnSpPr>
        <p:spPr bwMode="auto">
          <a:xfrm rot="5400000">
            <a:off x="6217341" y="3453631"/>
            <a:ext cx="0" cy="41275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AutoShape 31"/>
          <p:cNvSpPr>
            <a:spLocks noChangeArrowheads="1"/>
          </p:cNvSpPr>
          <p:nvPr/>
        </p:nvSpPr>
        <p:spPr bwMode="auto">
          <a:xfrm rot="12473878">
            <a:off x="2821998" y="2537903"/>
            <a:ext cx="73709" cy="439393"/>
          </a:xfrm>
          <a:prstGeom prst="flowChartTerminator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114" y="3907929"/>
            <a:ext cx="6281230" cy="290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上下矢印 11"/>
          <p:cNvSpPr/>
          <p:nvPr/>
        </p:nvSpPr>
        <p:spPr>
          <a:xfrm rot="4497575">
            <a:off x="3219078" y="1080636"/>
            <a:ext cx="195005" cy="31992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496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79712" y="44624"/>
            <a:ext cx="6717432" cy="504056"/>
          </a:xfrm>
        </p:spPr>
        <p:txBody>
          <a:bodyPr>
            <a:normAutofit fontScale="90000"/>
          </a:bodyPr>
          <a:lstStyle/>
          <a:p>
            <a:r>
              <a:rPr lang="en-US" altLang="ja-JP" sz="3200" dirty="0" smtClean="0"/>
              <a:t>Issues on </a:t>
            </a:r>
            <a:r>
              <a:rPr kumimoji="1" lang="en-US" altLang="ja-JP" sz="3200" dirty="0" err="1" smtClean="0"/>
              <a:t>Yb</a:t>
            </a:r>
            <a:r>
              <a:rPr kumimoji="1" lang="en-US" altLang="ja-JP" sz="3200" dirty="0" smtClean="0"/>
              <a:t> based laser system</a:t>
            </a:r>
            <a:endParaRPr kumimoji="1" lang="ja-JP" altLang="en-US" sz="3200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107504" y="548680"/>
            <a:ext cx="8856984" cy="6048672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 err="1"/>
              <a:t>Yb</a:t>
            </a:r>
            <a:r>
              <a:rPr lang="en-US" altLang="ja-JP" dirty="0"/>
              <a:t>-fiber </a:t>
            </a:r>
            <a:r>
              <a:rPr lang="en-US" altLang="ja-JP" dirty="0" smtClean="0"/>
              <a:t>oscillator</a:t>
            </a:r>
          </a:p>
          <a:p>
            <a:pPr lvl="1"/>
            <a:r>
              <a:rPr lang="en-US" altLang="ja-JP" b="1" dirty="0" smtClean="0">
                <a:solidFill>
                  <a:srgbClr val="FF0000"/>
                </a:solidFill>
              </a:rPr>
              <a:t>1030nm oscillator is not stable</a:t>
            </a:r>
            <a:r>
              <a:rPr lang="en-US" altLang="ja-JP" dirty="0" smtClean="0"/>
              <a:t>.</a:t>
            </a:r>
          </a:p>
          <a:p>
            <a:pPr lvl="1"/>
            <a:r>
              <a:rPr lang="en-US" altLang="ja-JP" b="1" dirty="0" smtClean="0">
                <a:solidFill>
                  <a:srgbClr val="00CC00"/>
                </a:solidFill>
              </a:rPr>
              <a:t>Broadband oscillator is very stable</a:t>
            </a:r>
            <a:r>
              <a:rPr lang="en-US" altLang="ja-JP" dirty="0"/>
              <a:t> </a:t>
            </a:r>
            <a:r>
              <a:rPr lang="en-US" altLang="ja-JP" dirty="0" smtClean="0"/>
              <a:t> =&gt;  </a:t>
            </a:r>
            <a:r>
              <a:rPr lang="en-US" altLang="ja-JP" b="1" dirty="0" smtClean="0">
                <a:solidFill>
                  <a:srgbClr val="FF0000"/>
                </a:solidFill>
              </a:rPr>
              <a:t>Further</a:t>
            </a:r>
            <a:r>
              <a:rPr lang="en-US" altLang="ja-JP" dirty="0" smtClean="0"/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ASE </a:t>
            </a:r>
            <a:r>
              <a:rPr lang="en-US" altLang="ja-JP" b="1" dirty="0">
                <a:solidFill>
                  <a:srgbClr val="FF0000"/>
                </a:solidFill>
              </a:rPr>
              <a:t>reduction is required</a:t>
            </a:r>
            <a:r>
              <a:rPr lang="en-US" altLang="ja-JP" dirty="0"/>
              <a:t>.</a:t>
            </a:r>
          </a:p>
          <a:p>
            <a:r>
              <a:rPr lang="en-US" altLang="ja-JP" dirty="0" err="1"/>
              <a:t>Yb</a:t>
            </a:r>
            <a:r>
              <a:rPr lang="en-US" altLang="ja-JP" dirty="0"/>
              <a:t>-fiber </a:t>
            </a:r>
            <a:r>
              <a:rPr lang="en-US" altLang="ja-JP" dirty="0" smtClean="0"/>
              <a:t>amplifier</a:t>
            </a:r>
          </a:p>
          <a:p>
            <a:pPr lvl="1"/>
            <a:r>
              <a:rPr lang="en-US" altLang="ja-JP" b="1" dirty="0" smtClean="0">
                <a:solidFill>
                  <a:srgbClr val="FF0000"/>
                </a:solidFill>
              </a:rPr>
              <a:t>Lack of pulse </a:t>
            </a:r>
            <a:r>
              <a:rPr lang="en-US" altLang="ja-JP" b="1" dirty="0" smtClean="0">
                <a:solidFill>
                  <a:srgbClr val="FF0000"/>
                </a:solidFill>
              </a:rPr>
              <a:t>energy  =&gt;  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pPr lvl="1"/>
            <a:r>
              <a:rPr lang="en-US" altLang="ja-JP" b="1" dirty="0" smtClean="0">
                <a:solidFill>
                  <a:srgbClr val="FF0000"/>
                </a:solidFill>
              </a:rPr>
              <a:t>Lifetime </a:t>
            </a:r>
            <a:r>
              <a:rPr lang="en-US" altLang="ja-JP" b="1" dirty="0">
                <a:solidFill>
                  <a:srgbClr val="FF0000"/>
                </a:solidFill>
              </a:rPr>
              <a:t>and stability of PCF </a:t>
            </a:r>
            <a:r>
              <a:rPr lang="en-US" altLang="ja-JP" b="1" dirty="0" smtClean="0">
                <a:solidFill>
                  <a:srgbClr val="FF0000"/>
                </a:solidFill>
              </a:rPr>
              <a:t>fiber</a:t>
            </a:r>
            <a:r>
              <a:rPr lang="en-US" altLang="ja-JP" dirty="0"/>
              <a:t> </a:t>
            </a:r>
            <a:r>
              <a:rPr lang="en-US" altLang="ja-JP" dirty="0" smtClean="0"/>
              <a:t>=&gt; Improve the injection</a:t>
            </a:r>
            <a:endParaRPr lang="en-US" altLang="ja-JP" dirty="0"/>
          </a:p>
          <a:p>
            <a:r>
              <a:rPr lang="en-US" altLang="ja-JP" dirty="0" err="1"/>
              <a:t>Yb</a:t>
            </a:r>
            <a:r>
              <a:rPr lang="en-US" altLang="ja-JP" dirty="0"/>
              <a:t>-disk </a:t>
            </a:r>
            <a:r>
              <a:rPr lang="en-US" altLang="ja-JP" dirty="0" smtClean="0"/>
              <a:t>amplifier:  (Regenerative amplifiers were failed)</a:t>
            </a:r>
            <a:br>
              <a:rPr lang="en-US" altLang="ja-JP" dirty="0" smtClean="0"/>
            </a:br>
            <a:r>
              <a:rPr lang="en-US" altLang="ja-JP" dirty="0" smtClean="0"/>
              <a:t>  =&gt; Multi-pass amplifier for 2-bunch operation.</a:t>
            </a:r>
            <a:br>
              <a:rPr lang="en-US" altLang="ja-JP" dirty="0" smtClean="0"/>
            </a:br>
            <a:r>
              <a:rPr lang="en-US" altLang="ja-JP" dirty="0" smtClean="0"/>
              <a:t>	  =&gt; </a:t>
            </a:r>
            <a:r>
              <a:rPr lang="en-US" altLang="ja-JP" b="1" dirty="0" smtClean="0">
                <a:solidFill>
                  <a:srgbClr val="FF0000"/>
                </a:solidFill>
              </a:rPr>
              <a:t>More gain is required for balanced 2-bunch energy</a:t>
            </a:r>
            <a:r>
              <a:rPr lang="en-US" altLang="ja-JP" dirty="0" smtClean="0"/>
              <a:t>.</a:t>
            </a:r>
          </a:p>
          <a:p>
            <a:pPr lvl="1"/>
            <a:r>
              <a:rPr lang="en-US" altLang="ja-JP" dirty="0" smtClean="0"/>
              <a:t>5 </a:t>
            </a:r>
            <a:r>
              <a:rPr lang="en-US" altLang="ja-JP" dirty="0"/>
              <a:t>Hz </a:t>
            </a:r>
            <a:r>
              <a:rPr lang="en-US" altLang="ja-JP" dirty="0" smtClean="0"/>
              <a:t>=&gt; </a:t>
            </a:r>
            <a:r>
              <a:rPr lang="en-US" altLang="ja-JP" b="1" dirty="0" smtClean="0">
                <a:solidFill>
                  <a:srgbClr val="00CC00"/>
                </a:solidFill>
              </a:rPr>
              <a:t>Soldered </a:t>
            </a:r>
            <a:r>
              <a:rPr lang="en-US" altLang="ja-JP" b="1" dirty="0" err="1" smtClean="0">
                <a:solidFill>
                  <a:srgbClr val="00CC00"/>
                </a:solidFill>
              </a:rPr>
              <a:t>cryatal</a:t>
            </a:r>
            <a:r>
              <a:rPr lang="en-US" altLang="ja-JP" b="1" dirty="0" smtClean="0">
                <a:solidFill>
                  <a:srgbClr val="00CC00"/>
                </a:solidFill>
              </a:rPr>
              <a:t>  =&gt; </a:t>
            </a:r>
            <a:r>
              <a:rPr lang="en-US" altLang="ja-JP" b="1" dirty="0">
                <a:solidFill>
                  <a:srgbClr val="00CC00"/>
                </a:solidFill>
              </a:rPr>
              <a:t>25 Hz operation 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/>
              <a:t> =&gt;  </a:t>
            </a:r>
            <a:r>
              <a:rPr lang="en-US" altLang="ja-JP" b="1" dirty="0" smtClean="0">
                <a:solidFill>
                  <a:srgbClr val="C00000"/>
                </a:solidFill>
              </a:rPr>
              <a:t>x </a:t>
            </a:r>
            <a:r>
              <a:rPr lang="en-US" altLang="ja-JP" b="1" dirty="0">
                <a:solidFill>
                  <a:srgbClr val="C00000"/>
                </a:solidFill>
              </a:rPr>
              <a:t>2 system =&gt; </a:t>
            </a:r>
            <a:r>
              <a:rPr lang="en-US" altLang="ja-JP" b="1" dirty="0" smtClean="0">
                <a:solidFill>
                  <a:srgbClr val="C00000"/>
                </a:solidFill>
              </a:rPr>
              <a:t>50Hz  before  May 2015</a:t>
            </a:r>
          </a:p>
          <a:p>
            <a:pPr lvl="1"/>
            <a:r>
              <a:rPr lang="en-US" altLang="ja-JP" b="1" dirty="0" smtClean="0"/>
              <a:t>Reduce thermal lens effect and simplify laser system </a:t>
            </a:r>
            <a:r>
              <a:rPr lang="en-US" altLang="ja-JP" b="1" dirty="0" smtClean="0">
                <a:solidFill>
                  <a:srgbClr val="C00000"/>
                </a:solidFill>
              </a:rPr>
              <a:t/>
            </a:r>
            <a:br>
              <a:rPr lang="en-US" altLang="ja-JP" b="1" dirty="0" smtClean="0">
                <a:solidFill>
                  <a:srgbClr val="C00000"/>
                </a:solidFill>
              </a:rPr>
            </a:br>
            <a:r>
              <a:rPr lang="en-US" altLang="ja-JP" b="1" dirty="0" smtClean="0">
                <a:solidFill>
                  <a:srgbClr val="C00000"/>
                </a:solidFill>
              </a:rPr>
              <a:t>=&gt;  </a:t>
            </a:r>
            <a:r>
              <a:rPr lang="en-US" altLang="ja-JP" b="1" dirty="0" smtClean="0">
                <a:solidFill>
                  <a:srgbClr val="00CC00"/>
                </a:solidFill>
              </a:rPr>
              <a:t>Focused type </a:t>
            </a:r>
            <a:r>
              <a:rPr lang="en-US" altLang="ja-JP" b="1" dirty="0" smtClean="0">
                <a:solidFill>
                  <a:srgbClr val="00CC00"/>
                </a:solidFill>
              </a:rPr>
              <a:t>high gain </a:t>
            </a:r>
            <a:r>
              <a:rPr lang="en-US" altLang="ja-JP" b="1" dirty="0" err="1" smtClean="0">
                <a:solidFill>
                  <a:srgbClr val="00CC00"/>
                </a:solidFill>
              </a:rPr>
              <a:t>multipass</a:t>
            </a:r>
            <a:r>
              <a:rPr lang="en-US" altLang="ja-JP" b="1" dirty="0" smtClean="0">
                <a:solidFill>
                  <a:srgbClr val="00CC00"/>
                </a:solidFill>
              </a:rPr>
              <a:t> </a:t>
            </a:r>
            <a:r>
              <a:rPr lang="en-US" altLang="ja-JP" b="1" dirty="0" smtClean="0">
                <a:solidFill>
                  <a:srgbClr val="00CC00"/>
                </a:solidFill>
              </a:rPr>
              <a:t>amplifier x2 </a:t>
            </a:r>
            <a:r>
              <a:rPr lang="en-US" altLang="ja-JP" b="1" dirty="0" smtClean="0">
                <a:solidFill>
                  <a:srgbClr val="00CC00"/>
                </a:solidFill>
              </a:rPr>
              <a:t/>
            </a:r>
            <a:br>
              <a:rPr lang="en-US" altLang="ja-JP" b="1" dirty="0" smtClean="0">
                <a:solidFill>
                  <a:srgbClr val="00CC00"/>
                </a:solidFill>
              </a:rPr>
            </a:br>
            <a:r>
              <a:rPr lang="en-US" altLang="ja-JP" b="1" dirty="0" smtClean="0">
                <a:solidFill>
                  <a:srgbClr val="00CC00"/>
                </a:solidFill>
              </a:rPr>
              <a:t>	    + </a:t>
            </a:r>
            <a:r>
              <a:rPr lang="en-US" altLang="ja-JP" b="1" dirty="0" smtClean="0">
                <a:solidFill>
                  <a:srgbClr val="00CC00"/>
                </a:solidFill>
              </a:rPr>
              <a:t>Non-focused </a:t>
            </a:r>
            <a:r>
              <a:rPr lang="en-US" altLang="ja-JP" b="1" dirty="0" err="1" smtClean="0">
                <a:solidFill>
                  <a:srgbClr val="00CC00"/>
                </a:solidFill>
              </a:rPr>
              <a:t>multipass</a:t>
            </a:r>
            <a:r>
              <a:rPr lang="en-US" altLang="ja-JP" b="1" dirty="0" smtClean="0">
                <a:solidFill>
                  <a:srgbClr val="00CC00"/>
                </a:solidFill>
              </a:rPr>
              <a:t> </a:t>
            </a:r>
            <a:r>
              <a:rPr lang="en-US" altLang="ja-JP" b="1" dirty="0" smtClean="0">
                <a:solidFill>
                  <a:srgbClr val="00CC00"/>
                </a:solidFill>
              </a:rPr>
              <a:t>amplifier</a:t>
            </a:r>
            <a:endParaRPr lang="en-US" altLang="ja-JP" b="1" dirty="0">
              <a:solidFill>
                <a:srgbClr val="C00000"/>
              </a:solidFill>
            </a:endParaRPr>
          </a:p>
          <a:p>
            <a:r>
              <a:rPr lang="en-US" altLang="ja-JP" dirty="0" smtClean="0"/>
              <a:t>Stability </a:t>
            </a:r>
            <a:r>
              <a:rPr lang="en-US" altLang="ja-JP" dirty="0" smtClean="0"/>
              <a:t>improvement</a:t>
            </a:r>
          </a:p>
          <a:p>
            <a:pPr lvl="1"/>
            <a:r>
              <a:rPr lang="en-US" altLang="ja-JP" dirty="0" smtClean="0">
                <a:solidFill>
                  <a:srgbClr val="C00000"/>
                </a:solidFill>
              </a:rPr>
              <a:t>Casing of each block.</a:t>
            </a:r>
          </a:p>
          <a:p>
            <a:pPr lvl="1"/>
            <a:r>
              <a:rPr lang="en-US" altLang="ja-JP" dirty="0" smtClean="0">
                <a:solidFill>
                  <a:srgbClr val="C00000"/>
                </a:solidFill>
              </a:rPr>
              <a:t>Gas filled or vacuum laser transportation to improve pointing stability.</a:t>
            </a:r>
          </a:p>
          <a:p>
            <a:pPr lvl="1"/>
            <a:r>
              <a:rPr lang="en-US" altLang="ja-JP" dirty="0" smtClean="0">
                <a:solidFill>
                  <a:srgbClr val="C00000"/>
                </a:solidFill>
              </a:rPr>
              <a:t>Assemble on one large optical table (new laser room).</a:t>
            </a:r>
          </a:p>
          <a:p>
            <a:pPr lvl="1"/>
            <a:r>
              <a:rPr lang="en-US" altLang="ja-JP" dirty="0" smtClean="0">
                <a:solidFill>
                  <a:srgbClr val="C00000"/>
                </a:solidFill>
              </a:rPr>
              <a:t>Feedback (pointing / amplitude).</a:t>
            </a:r>
          </a:p>
          <a:p>
            <a:pPr lvl="1"/>
            <a:r>
              <a:rPr lang="en-US" altLang="ja-JP" dirty="0" smtClean="0">
                <a:solidFill>
                  <a:srgbClr val="C00000"/>
                </a:solidFill>
              </a:rPr>
              <a:t>Increase monitor points (pointing / power / beam pattern).</a:t>
            </a:r>
            <a:endParaRPr lang="en-US" altLang="ja-JP" dirty="0">
              <a:solidFill>
                <a:srgbClr val="C00000"/>
              </a:solidFill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6069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err="1" smtClean="0"/>
              <a:t>Comissioning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of </a:t>
            </a:r>
            <a:r>
              <a:rPr kumimoji="1" lang="en-US" altLang="ja-JP" dirty="0" smtClean="0"/>
              <a:t>A-1 RF-Gun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347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RF voltage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104382"/>
              </p:ext>
            </p:extLst>
          </p:nvPr>
        </p:nvGraphicFramePr>
        <p:xfrm>
          <a:off x="179512" y="1052736"/>
          <a:ext cx="6120680" cy="1879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1498"/>
                <a:gridCol w="1889575"/>
                <a:gridCol w="1999607"/>
              </a:tblGrid>
              <a:tr h="572093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RF power</a:t>
                      </a:r>
                    </a:p>
                    <a:p>
                      <a:pPr algn="ctr"/>
                      <a:r>
                        <a:rPr kumimoji="1" lang="en-US" altLang="ja-JP" dirty="0" smtClean="0"/>
                        <a:t>[MW]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Maximum</a:t>
                      </a:r>
                      <a:r>
                        <a:rPr kumimoji="1" lang="en-US" altLang="ja-JP" baseline="0" dirty="0" smtClean="0"/>
                        <a:t> surface E-field [MV/m]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2691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DAW @ 3-2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3.5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150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2691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QTW @ A-1 </a:t>
                      </a:r>
                      <a:r>
                        <a:rPr kumimoji="1" lang="en-US" altLang="ja-JP" dirty="0" smtClean="0"/>
                        <a:t>target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120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5078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QTW </a:t>
                      </a:r>
                      <a:r>
                        <a:rPr lang="en-US" altLang="ja-JP" dirty="0" smtClean="0">
                          <a:solidFill>
                            <a:srgbClr val="FF0000"/>
                          </a:solidFill>
                        </a:rPr>
                        <a:t>achieved</a:t>
                      </a: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 @ A-1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14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85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" name="直線矢印コネクタ 5"/>
          <p:cNvCxnSpPr/>
          <p:nvPr/>
        </p:nvCxnSpPr>
        <p:spPr>
          <a:xfrm flipH="1">
            <a:off x="5796136" y="1892608"/>
            <a:ext cx="86409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6693866" y="1569442"/>
            <a:ext cx="2078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One week RF ageing</a:t>
            </a:r>
            <a:br>
              <a:rPr lang="en-US" altLang="ja-JP" dirty="0" smtClean="0"/>
            </a:br>
            <a:r>
              <a:rPr lang="en-US" altLang="ja-JP" dirty="0" smtClean="0"/>
              <a:t>reach this target.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t="34089" r="25100" b="5312"/>
          <a:stretch/>
        </p:blipFill>
        <p:spPr bwMode="auto">
          <a:xfrm>
            <a:off x="4420222" y="3284984"/>
            <a:ext cx="4547649" cy="334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線矢印コネクタ 8"/>
          <p:cNvCxnSpPr/>
          <p:nvPr/>
        </p:nvCxnSpPr>
        <p:spPr>
          <a:xfrm flipV="1">
            <a:off x="5188585" y="5946942"/>
            <a:ext cx="2365911" cy="21602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4722706" y="5514399"/>
            <a:ext cx="1302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cathode</a:t>
            </a:r>
            <a:endParaRPr kumimoji="1" lang="ja-JP" altLang="en-US" sz="2400" dirty="0"/>
          </a:p>
        </p:txBody>
      </p:sp>
      <p:sp>
        <p:nvSpPr>
          <p:cNvPr id="11" name="円/楕円 10"/>
          <p:cNvSpPr/>
          <p:nvPr/>
        </p:nvSpPr>
        <p:spPr>
          <a:xfrm>
            <a:off x="6879639" y="5257141"/>
            <a:ext cx="1512167" cy="1352359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 l="1805" t="56600" r="41331" b="5182"/>
          <a:stretch>
            <a:fillRect/>
          </a:stretch>
        </p:blipFill>
        <p:spPr bwMode="auto">
          <a:xfrm>
            <a:off x="23863" y="3704173"/>
            <a:ext cx="4497685" cy="2313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直線矢印コネクタ 12"/>
          <p:cNvCxnSpPr/>
          <p:nvPr/>
        </p:nvCxnSpPr>
        <p:spPr>
          <a:xfrm flipV="1">
            <a:off x="1443854" y="5529208"/>
            <a:ext cx="1866966" cy="21602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4835715" y="3140968"/>
            <a:ext cx="4308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Beam hits anode.</a:t>
            </a:r>
          </a:p>
          <a:p>
            <a:r>
              <a:rPr lang="en-US" altLang="ja-JP" sz="2400" dirty="0" smtClean="0"/>
              <a:t>Anode shape should be changed. (large beam hole)</a:t>
            </a:r>
            <a:endParaRPr kumimoji="1" lang="ja-JP" altLang="en-US" sz="2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95536" y="3298189"/>
            <a:ext cx="3588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DAW type RF gun is effective shape for </a:t>
            </a:r>
            <a:r>
              <a:rPr lang="en-US" altLang="ja-JP" sz="2400" dirty="0" err="1" smtClean="0"/>
              <a:t>multipactoring</a:t>
            </a:r>
            <a:r>
              <a:rPr lang="en-US" altLang="ja-JP" sz="2400" dirty="0" smtClean="0"/>
              <a:t>?</a:t>
            </a:r>
            <a:r>
              <a:rPr kumimoji="1" lang="en-US" altLang="ja-JP" sz="2400" dirty="0" smtClean="0"/>
              <a:t> 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3148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8" t="16000" r="13234"/>
          <a:stretch/>
        </p:blipFill>
        <p:spPr bwMode="auto">
          <a:xfrm>
            <a:off x="480070" y="643154"/>
            <a:ext cx="3252159" cy="247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115616" y="44624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 smtClean="0"/>
              <a:t>A-1  RF gun  results</a:t>
            </a:r>
            <a:endParaRPr kumimoji="1" lang="ja-JP" altLang="en-US" sz="3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851919" y="1305507"/>
            <a:ext cx="4248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5.6 </a:t>
            </a:r>
            <a:r>
              <a:rPr lang="en-US" altLang="ja-JP" sz="2000" dirty="0" err="1" smtClean="0"/>
              <a:t>nC</a:t>
            </a:r>
            <a:r>
              <a:rPr lang="en-US" altLang="ja-JP" sz="2000" dirty="0" smtClean="0"/>
              <a:t>  was  achieved.</a:t>
            </a:r>
            <a:endParaRPr lang="en-US" altLang="ja-JP" sz="2000" dirty="0"/>
          </a:p>
          <a:p>
            <a:r>
              <a:rPr lang="en-US" altLang="ja-JP" sz="2000" dirty="0" smtClean="0"/>
              <a:t>However  beam profile is not good.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29" y="3389393"/>
            <a:ext cx="4536504" cy="270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004048" y="3969929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3 </a:t>
            </a:r>
            <a:r>
              <a:rPr kumimoji="1" lang="en-US" altLang="ja-JP" dirty="0" err="1" smtClean="0"/>
              <a:t>nC</a:t>
            </a:r>
            <a:r>
              <a:rPr kumimoji="1" lang="en-US" altLang="ja-JP" dirty="0" smtClean="0"/>
              <a:t> beam delivery was achieved.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6E378-F17A-4CB8-B0D6-FF3E43A45A62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578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../../opelog2/php/upload/uploadfile/2014-12/01/CSSArchiver-20141201-0819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2" y="908720"/>
            <a:ext cx="902509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US" altLang="ja-JP" sz="3200" dirty="0" smtClean="0"/>
              <a:t>Charge history of A-1 RF-Gun (3nC)</a:t>
            </a:r>
            <a:endParaRPr kumimoji="1" lang="ja-JP" altLang="en-US" sz="3200" dirty="0"/>
          </a:p>
        </p:txBody>
      </p:sp>
      <p:sp>
        <p:nvSpPr>
          <p:cNvPr id="7" name="正方形/長方形 6"/>
          <p:cNvSpPr/>
          <p:nvPr/>
        </p:nvSpPr>
        <p:spPr>
          <a:xfrm>
            <a:off x="1559062" y="5733256"/>
            <a:ext cx="55178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QE  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:    3nC </a:t>
            </a:r>
            <a:r>
              <a:rPr lang="en-US" altLang="ja-JP" sz="2400" dirty="0"/>
              <a:t>= 14nJ / 300μJ = 4.5×10</a:t>
            </a:r>
            <a:r>
              <a:rPr lang="en-US" altLang="ja-JP" sz="2400" baseline="30000" dirty="0"/>
              <a:t>-5</a:t>
            </a:r>
            <a:r>
              <a:rPr lang="en-US" altLang="ja-JP" sz="2400" dirty="0"/>
              <a:t> (QE)</a:t>
            </a:r>
          </a:p>
        </p:txBody>
      </p:sp>
    </p:spTree>
    <p:extLst>
      <p:ext uri="{BB962C8B-B14F-4D97-AF65-F5344CB8AC3E}">
        <p14:creationId xmlns:p14="http://schemas.microsoft.com/office/powerpoint/2010/main" val="33089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3451763" cy="258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53759"/>
            <a:ext cx="3470978" cy="260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545148" y="143466"/>
            <a:ext cx="4110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Emittance measurement</a:t>
            </a:r>
            <a:endParaRPr kumimoji="1" lang="ja-JP" altLang="en-US" sz="2800" dirty="0"/>
          </a:p>
        </p:txBody>
      </p:sp>
      <p:sp>
        <p:nvSpPr>
          <p:cNvPr id="5" name="正方形/長方形 4"/>
          <p:cNvSpPr/>
          <p:nvPr/>
        </p:nvSpPr>
        <p:spPr>
          <a:xfrm>
            <a:off x="62528" y="1370385"/>
            <a:ext cx="16049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Q scan </a:t>
            </a:r>
            <a:r>
              <a:rPr lang="en-US" altLang="ja-JP" dirty="0" smtClean="0"/>
              <a:t>method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/>
              <a:t>using screen</a:t>
            </a:r>
          </a:p>
          <a:p>
            <a:r>
              <a:rPr lang="en-US" altLang="ja-JP" dirty="0" smtClean="0"/>
              <a:t>monitor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43808" y="908720"/>
            <a:ext cx="4824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0000FF"/>
                </a:solidFill>
              </a:rPr>
              <a:t>Normalized emittance</a:t>
            </a:r>
          </a:p>
          <a:p>
            <a:r>
              <a:rPr kumimoji="1" lang="en-US" altLang="ja-JP" sz="2800" dirty="0" smtClean="0">
                <a:solidFill>
                  <a:srgbClr val="0000FF"/>
                </a:solidFill>
              </a:rPr>
              <a:t>X : 13.4 +/- 5.9 [mm-mrad]</a:t>
            </a:r>
          </a:p>
          <a:p>
            <a:r>
              <a:rPr lang="en-US" altLang="ja-JP" sz="2800" dirty="0" smtClean="0">
                <a:solidFill>
                  <a:srgbClr val="0000FF"/>
                </a:solidFill>
              </a:rPr>
              <a:t>Y : 8.05 +/- 0.47 [mm-mrad]</a:t>
            </a:r>
            <a:endParaRPr kumimoji="1" lang="ja-JP" altLang="en-US" sz="2800" dirty="0">
              <a:solidFill>
                <a:srgbClr val="0000FF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516216" y="81910"/>
            <a:ext cx="2534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beam charge : 0.6nC</a:t>
            </a:r>
          </a:p>
          <a:p>
            <a:r>
              <a:rPr lang="en-US" altLang="ja-JP" dirty="0"/>
              <a:t>beam energy : 30 MeV</a:t>
            </a:r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477148"/>
            <a:ext cx="4069259" cy="3281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4948213" y="4149080"/>
            <a:ext cx="40162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Normalized emittance </a:t>
            </a:r>
            <a:endParaRPr lang="en-US" altLang="ja-JP" sz="2800" dirty="0"/>
          </a:p>
          <a:p>
            <a:r>
              <a:rPr kumimoji="1" lang="en-US" altLang="ja-JP" sz="2800" dirty="0" smtClean="0">
                <a:solidFill>
                  <a:srgbClr val="0000CC"/>
                </a:solidFill>
              </a:rPr>
              <a:t>X: 95.0 ±27.4 mm-</a:t>
            </a:r>
            <a:r>
              <a:rPr kumimoji="1" lang="en-US" altLang="ja-JP" sz="2800" dirty="0" err="1" smtClean="0">
                <a:solidFill>
                  <a:srgbClr val="0000CC"/>
                </a:solidFill>
              </a:rPr>
              <a:t>mrad</a:t>
            </a:r>
            <a:r>
              <a:rPr kumimoji="1" lang="en-US" altLang="ja-JP" sz="2800" dirty="0" smtClean="0">
                <a:solidFill>
                  <a:srgbClr val="0000CC"/>
                </a:solidFill>
              </a:rPr>
              <a:t> </a:t>
            </a:r>
            <a:endParaRPr kumimoji="1" lang="en-US" altLang="ja-JP" sz="2800" dirty="0" smtClean="0">
              <a:solidFill>
                <a:srgbClr val="0000CC"/>
              </a:solidFill>
            </a:endParaRPr>
          </a:p>
          <a:p>
            <a:r>
              <a:rPr kumimoji="1" lang="en-US" altLang="ja-JP" sz="2800" dirty="0" smtClean="0">
                <a:solidFill>
                  <a:srgbClr val="0000CC"/>
                </a:solidFill>
              </a:rPr>
              <a:t>Y</a:t>
            </a:r>
            <a:r>
              <a:rPr kumimoji="1" lang="en-US" altLang="ja-JP" sz="2800" dirty="0" smtClean="0">
                <a:solidFill>
                  <a:srgbClr val="0000CC"/>
                </a:solidFill>
              </a:rPr>
              <a:t>: 42.0</a:t>
            </a:r>
            <a:r>
              <a:rPr lang="en-US" altLang="ja-JP" sz="2800" dirty="0">
                <a:solidFill>
                  <a:srgbClr val="0000CC"/>
                </a:solidFill>
              </a:rPr>
              <a:t> </a:t>
            </a:r>
            <a:r>
              <a:rPr lang="en-US" altLang="ja-JP" sz="2800" dirty="0" smtClean="0">
                <a:solidFill>
                  <a:srgbClr val="0000CC"/>
                </a:solidFill>
              </a:rPr>
              <a:t>±</a:t>
            </a:r>
            <a:r>
              <a:rPr kumimoji="1" lang="en-US" altLang="ja-JP" sz="2800" dirty="0" smtClean="0">
                <a:solidFill>
                  <a:srgbClr val="0000CC"/>
                </a:solidFill>
              </a:rPr>
              <a:t>31.1 mm-</a:t>
            </a:r>
            <a:r>
              <a:rPr kumimoji="1" lang="en-US" altLang="ja-JP" sz="2800" dirty="0" err="1" smtClean="0">
                <a:solidFill>
                  <a:srgbClr val="0000CC"/>
                </a:solidFill>
              </a:rPr>
              <a:t>mrad</a:t>
            </a:r>
            <a:endParaRPr kumimoji="1" lang="en-US" altLang="ja-JP" sz="2800" dirty="0" smtClean="0">
              <a:solidFill>
                <a:srgbClr val="0000CC"/>
              </a:solidFill>
            </a:endParaRPr>
          </a:p>
          <a:p>
            <a:r>
              <a:rPr lang="en-US" altLang="ja-JP" sz="2800" dirty="0">
                <a:solidFill>
                  <a:srgbClr val="0000CC"/>
                </a:solidFill>
              </a:rPr>
              <a:t> </a:t>
            </a:r>
            <a:r>
              <a:rPr lang="en-US" altLang="ja-JP" sz="2800" dirty="0" smtClean="0">
                <a:solidFill>
                  <a:srgbClr val="0000CC"/>
                </a:solidFill>
              </a:rPr>
              <a:t>(including the beam position jitter.)</a:t>
            </a:r>
            <a:endParaRPr kumimoji="1" lang="en-US" altLang="ja-JP" sz="2800" dirty="0" smtClean="0">
              <a:solidFill>
                <a:srgbClr val="0000CC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79512" y="4437112"/>
            <a:ext cx="1476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Wire scanner </a:t>
            </a:r>
            <a:endParaRPr lang="en-US" altLang="ja-JP" dirty="0" smtClean="0"/>
          </a:p>
          <a:p>
            <a:r>
              <a:rPr lang="en-US" altLang="ja-JP" dirty="0" smtClean="0"/>
              <a:t>at </a:t>
            </a:r>
            <a:r>
              <a:rPr lang="en-US" altLang="ja-JP" dirty="0"/>
              <a:t>B sector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0676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../../opelog2/php/upload/uploadfile/2014-10/22/20141022-155929-A1Streak_0.2ns_100um_singl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" r="45867" b="6460"/>
          <a:stretch/>
        </p:blipFill>
        <p:spPr bwMode="auto">
          <a:xfrm>
            <a:off x="-13709" y="2533280"/>
            <a:ext cx="4390561" cy="375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../../opelog2/php/upload/uploadfile/2014-10/22/20141022-162139-2405_BM_OFF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" t="4043" r="45751" b="6460"/>
          <a:stretch/>
        </p:blipFill>
        <p:spPr bwMode="auto">
          <a:xfrm>
            <a:off x="4644008" y="2492896"/>
            <a:ext cx="4320480" cy="381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-linac2.kek.jp/cont/linacelement/SecA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1" r="13839" b="38229"/>
          <a:stretch/>
        </p:blipFill>
        <p:spPr bwMode="auto">
          <a:xfrm>
            <a:off x="3275856" y="443573"/>
            <a:ext cx="5669369" cy="23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758861" y="44624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Bunch compression and streak camera</a:t>
            </a:r>
            <a:endParaRPr kumimoji="1" lang="ja-JP" altLang="en-US" sz="2800" dirty="0"/>
          </a:p>
        </p:txBody>
      </p:sp>
      <p:sp>
        <p:nvSpPr>
          <p:cNvPr id="3" name="円/楕円 2"/>
          <p:cNvSpPr/>
          <p:nvPr/>
        </p:nvSpPr>
        <p:spPr>
          <a:xfrm>
            <a:off x="3707904" y="1412776"/>
            <a:ext cx="288032" cy="72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12807" y="6251002"/>
            <a:ext cx="3283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u="sng" dirty="0" smtClean="0">
                <a:solidFill>
                  <a:srgbClr val="33CC33"/>
                </a:solidFill>
              </a:rPr>
              <a:t>Compression at chicane</a:t>
            </a:r>
            <a:endParaRPr kumimoji="1" lang="ja-JP" altLang="en-US" sz="2400" b="1" u="sng" dirty="0">
              <a:solidFill>
                <a:srgbClr val="33CC33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627784" y="450912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10 </a:t>
            </a:r>
            <a:r>
              <a:rPr kumimoji="1" lang="en-US" altLang="ja-JP" sz="2400" dirty="0" err="1" smtClean="0"/>
              <a:t>psec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72100" y="6311973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No compression 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020272" y="4500907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20 </a:t>
            </a:r>
            <a:r>
              <a:rPr kumimoji="1" lang="en-US" altLang="ja-JP" sz="2400" dirty="0" err="1" smtClean="0"/>
              <a:t>psec</a:t>
            </a:r>
            <a:endParaRPr kumimoji="1" lang="ja-JP" altLang="en-US" sz="2400" dirty="0"/>
          </a:p>
        </p:txBody>
      </p:sp>
      <p:pic>
        <p:nvPicPr>
          <p:cNvPr id="11" name="コンテンツ プレースホルダー 4" descr="A1_シケイン等2.png"/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r="10714"/>
          <a:stretch>
            <a:fillRect/>
          </a:stretch>
        </p:blipFill>
        <p:spPr bwMode="auto">
          <a:xfrm>
            <a:off x="127170" y="528706"/>
            <a:ext cx="3086583" cy="1964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69177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76200"/>
            <a:ext cx="8928992" cy="609600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S-band RF-Gun development strategy for </a:t>
            </a:r>
            <a:r>
              <a:rPr lang="en-US" altLang="ja-JP" sz="3200" dirty="0" err="1" smtClean="0"/>
              <a:t>SuperKEKB</a:t>
            </a:r>
            <a:endParaRPr lang="ja-JP" altLang="en-US" sz="32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488" y="692696"/>
            <a:ext cx="8763000" cy="61206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ja-JP" sz="2800" dirty="0" smtClean="0"/>
              <a:t>Cavity : Strong electric field focusing structure</a:t>
            </a:r>
            <a:endParaRPr lang="en-US" altLang="ja-JP" sz="2800" dirty="0"/>
          </a:p>
          <a:p>
            <a:pPr lvl="1">
              <a:lnSpc>
                <a:spcPct val="90000"/>
              </a:lnSpc>
            </a:pPr>
            <a:r>
              <a:rPr lang="en-US" altLang="ja-JP" sz="2400" b="1" u="sng" dirty="0"/>
              <a:t>Disk And Washer (DAW)</a:t>
            </a:r>
            <a:r>
              <a:rPr lang="en-US" altLang="ja-JP" sz="2400" dirty="0"/>
              <a:t>		</a:t>
            </a:r>
            <a:r>
              <a:rPr lang="en-US" altLang="ja-JP" sz="2400" dirty="0" smtClean="0"/>
              <a:t>=&gt; 3-2</a:t>
            </a:r>
            <a:endParaRPr lang="en-US" altLang="ja-JP" sz="2400" dirty="0"/>
          </a:p>
          <a:p>
            <a:pPr lvl="1">
              <a:lnSpc>
                <a:spcPct val="90000"/>
              </a:lnSpc>
            </a:pPr>
            <a:r>
              <a:rPr lang="en-US" altLang="ja-JP" sz="2400" b="1" u="sng" dirty="0">
                <a:solidFill>
                  <a:srgbClr val="FF0000"/>
                </a:solidFill>
              </a:rPr>
              <a:t>Quasi Traveling </a:t>
            </a:r>
            <a:r>
              <a:rPr lang="en-US" altLang="ja-JP" sz="2400" b="1" u="sng" dirty="0" smtClean="0">
                <a:solidFill>
                  <a:srgbClr val="FF0000"/>
                </a:solidFill>
              </a:rPr>
              <a:t>Wave Side </a:t>
            </a:r>
            <a:r>
              <a:rPr lang="en-US" altLang="ja-JP" sz="2400" b="1" u="sng" dirty="0">
                <a:solidFill>
                  <a:srgbClr val="FF0000"/>
                </a:solidFill>
              </a:rPr>
              <a:t>Couple</a:t>
            </a:r>
            <a:r>
              <a:rPr lang="en-US" altLang="ja-JP" sz="2400" dirty="0"/>
              <a:t>	</a:t>
            </a:r>
            <a:r>
              <a:rPr lang="en-US" altLang="ja-JP" sz="2400" dirty="0" smtClean="0"/>
              <a:t>=&gt; </a:t>
            </a:r>
            <a:r>
              <a:rPr lang="en-US" altLang="ja-JP" sz="2400" dirty="0"/>
              <a:t>A-1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=&gt;  Reduce beam divergence and projected </a:t>
            </a:r>
            <a:r>
              <a:rPr lang="en-US" altLang="ja-JP" sz="2400" dirty="0" err="1" smtClean="0"/>
              <a:t>emittance</a:t>
            </a:r>
            <a:r>
              <a:rPr lang="en-US" altLang="ja-JP" sz="2400" dirty="0" smtClean="0"/>
              <a:t> dilution  </a:t>
            </a:r>
            <a:endParaRPr lang="ja-JP" altLang="en-US" sz="2400" dirty="0"/>
          </a:p>
          <a:p>
            <a:pPr>
              <a:lnSpc>
                <a:spcPct val="90000"/>
              </a:lnSpc>
            </a:pPr>
            <a:r>
              <a:rPr lang="en-US" altLang="ja-JP" sz="2800" dirty="0" smtClean="0"/>
              <a:t>Cathode : Long term stable cathode</a:t>
            </a:r>
            <a:endParaRPr lang="en-US" altLang="ja-JP" sz="2800" dirty="0"/>
          </a:p>
          <a:p>
            <a:pPr lvl="1">
              <a:lnSpc>
                <a:spcPct val="90000"/>
              </a:lnSpc>
            </a:pPr>
            <a:r>
              <a:rPr lang="en-US" altLang="ja-JP" sz="2400" dirty="0" smtClean="0"/>
              <a:t>Middle QE (QE=10</a:t>
            </a:r>
            <a:r>
              <a:rPr lang="en-US" altLang="ja-JP" sz="2400" baseline="30000" dirty="0" smtClean="0"/>
              <a:t>-4</a:t>
            </a:r>
            <a:r>
              <a:rPr lang="ja-JP" altLang="en-US" sz="2400" dirty="0"/>
              <a:t>～</a:t>
            </a:r>
            <a:r>
              <a:rPr lang="en-US" altLang="ja-JP" sz="2400" dirty="0"/>
              <a:t>10</a:t>
            </a:r>
            <a:r>
              <a:rPr lang="en-US" altLang="ja-JP" sz="2400" baseline="30000" dirty="0"/>
              <a:t>-3 </a:t>
            </a:r>
            <a:r>
              <a:rPr lang="en-US" altLang="ja-JP" sz="2400" dirty="0"/>
              <a:t>@266nm</a:t>
            </a:r>
            <a:r>
              <a:rPr lang="en-US" altLang="ja-JP" sz="2400" dirty="0" smtClean="0"/>
              <a:t>) and long lifetime </a:t>
            </a:r>
            <a:endParaRPr lang="ja-JP" altLang="en-US" sz="2400" dirty="0"/>
          </a:p>
          <a:p>
            <a:pPr lvl="1">
              <a:lnSpc>
                <a:spcPct val="90000"/>
              </a:lnSpc>
            </a:pPr>
            <a:r>
              <a:rPr lang="en-US" altLang="ja-JP" sz="2400" dirty="0" smtClean="0"/>
              <a:t>Solid material (no thin film)</a:t>
            </a:r>
            <a:r>
              <a:rPr lang="ja-JP" altLang="en-US" sz="2400" dirty="0" smtClean="0"/>
              <a:t>  </a:t>
            </a:r>
            <a:r>
              <a:rPr lang="en-US" altLang="ja-JP" sz="2400" dirty="0" smtClean="0"/>
              <a:t>=&gt;</a:t>
            </a:r>
            <a:r>
              <a:rPr lang="ja-JP" altLang="en-US" sz="2400" dirty="0" smtClean="0"/>
              <a:t> 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Metal composite cathode</a:t>
            </a:r>
            <a:endParaRPr lang="ja-JP" altLang="en-US" sz="2400" dirty="0"/>
          </a:p>
          <a:p>
            <a:pPr lvl="1">
              <a:lnSpc>
                <a:spcPct val="90000"/>
              </a:lnSpc>
              <a:buFontTx/>
              <a:buNone/>
            </a:pPr>
            <a:r>
              <a:rPr lang="ja-JP" altLang="en-US" sz="2400" dirty="0"/>
              <a:t> </a:t>
            </a:r>
            <a:r>
              <a:rPr lang="ja-JP" altLang="en-US" sz="2400" dirty="0" smtClean="0"/>
              <a:t>   </a:t>
            </a:r>
            <a:r>
              <a:rPr lang="en-US" altLang="ja-JP" sz="2400" dirty="0" smtClean="0"/>
              <a:t>=&gt; 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Started from LaB</a:t>
            </a:r>
            <a:r>
              <a:rPr lang="en-US" altLang="ja-JP" sz="2400" baseline="-25000" dirty="0" smtClean="0"/>
              <a:t>6</a:t>
            </a:r>
            <a:r>
              <a:rPr lang="en-US" altLang="ja-JP" sz="2400" dirty="0" smtClean="0"/>
              <a:t> (short life time)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 smtClean="0"/>
              <a:t>   =&gt; </a:t>
            </a:r>
            <a:r>
              <a:rPr lang="ja-JP" altLang="en-US" sz="2400" dirty="0" smtClean="0"/>
              <a:t> </a:t>
            </a:r>
            <a:r>
              <a:rPr lang="en-US" altLang="ja-JP" sz="2400" b="1" u="sng" dirty="0">
                <a:solidFill>
                  <a:srgbClr val="00CC00"/>
                </a:solidFill>
              </a:rPr>
              <a:t>Ir</a:t>
            </a:r>
            <a:r>
              <a:rPr lang="en-US" altLang="ja-JP" sz="2400" b="1" u="sng" baseline="-25000" dirty="0">
                <a:solidFill>
                  <a:srgbClr val="00CC00"/>
                </a:solidFill>
              </a:rPr>
              <a:t>5</a:t>
            </a:r>
            <a:r>
              <a:rPr lang="en-US" altLang="ja-JP" sz="2400" b="1" u="sng" dirty="0">
                <a:solidFill>
                  <a:srgbClr val="00CC00"/>
                </a:solidFill>
              </a:rPr>
              <a:t>Ce </a:t>
            </a:r>
            <a:r>
              <a:rPr lang="en-US" altLang="ja-JP" sz="2400" b="1" u="sng" dirty="0" smtClean="0">
                <a:solidFill>
                  <a:srgbClr val="00CC00"/>
                </a:solidFill>
              </a:rPr>
              <a:t>has very long life time and</a:t>
            </a:r>
            <a:r>
              <a:rPr lang="ja-JP" altLang="en-US" sz="2400" b="1" u="sng" dirty="0" smtClean="0">
                <a:solidFill>
                  <a:srgbClr val="00CC00"/>
                </a:solidFill>
              </a:rPr>
              <a:t> </a:t>
            </a:r>
            <a:r>
              <a:rPr lang="en-US" altLang="ja-JP" sz="2400" b="1" u="sng" dirty="0" smtClean="0">
                <a:solidFill>
                  <a:srgbClr val="00CC00"/>
                </a:solidFill>
              </a:rPr>
              <a:t>QE&gt;10</a:t>
            </a:r>
            <a:r>
              <a:rPr lang="en-US" altLang="ja-JP" sz="2400" b="1" u="sng" baseline="30000" dirty="0" smtClean="0">
                <a:solidFill>
                  <a:srgbClr val="00CC00"/>
                </a:solidFill>
              </a:rPr>
              <a:t>-4</a:t>
            </a:r>
            <a:r>
              <a:rPr lang="en-US" altLang="ja-JP" sz="2400" dirty="0" smtClean="0">
                <a:solidFill>
                  <a:srgbClr val="00CC00"/>
                </a:solidFill>
              </a:rPr>
              <a:t> </a:t>
            </a:r>
            <a:r>
              <a:rPr lang="en-US" altLang="ja-JP" sz="2400" dirty="0"/>
              <a:t>@266nm</a:t>
            </a:r>
          </a:p>
          <a:p>
            <a:pPr>
              <a:lnSpc>
                <a:spcPct val="90000"/>
              </a:lnSpc>
            </a:pPr>
            <a:r>
              <a:rPr lang="en-US" altLang="ja-JP" sz="2800" dirty="0" smtClean="0"/>
              <a:t>Laser :  Stable laser with temporal manipulation</a:t>
            </a:r>
            <a:endParaRPr lang="en-US" altLang="ja-JP" sz="2800" dirty="0"/>
          </a:p>
          <a:p>
            <a:pPr lvl="1">
              <a:lnSpc>
                <a:spcPct val="90000"/>
              </a:lnSpc>
            </a:pPr>
            <a:r>
              <a:rPr lang="en-US" altLang="ja-JP" sz="2400" dirty="0" smtClean="0"/>
              <a:t>LD pumped laser medium</a:t>
            </a:r>
          </a:p>
          <a:p>
            <a:pPr lvl="2">
              <a:lnSpc>
                <a:spcPct val="90000"/>
              </a:lnSpc>
            </a:pPr>
            <a:r>
              <a:rPr lang="en-US" altLang="ja-JP" sz="2000" dirty="0" err="1" smtClean="0"/>
              <a:t>Nd</a:t>
            </a:r>
            <a:r>
              <a:rPr lang="en-US" altLang="ja-JP" sz="2000" dirty="0" smtClean="0"/>
              <a:t> doped solid laser  			=&gt; 3-2</a:t>
            </a:r>
          </a:p>
          <a:p>
            <a:pPr lvl="2">
              <a:lnSpc>
                <a:spcPct val="90000"/>
              </a:lnSpc>
            </a:pPr>
            <a:r>
              <a:rPr lang="en-US" altLang="ja-JP" sz="2000" b="1" u="sng" dirty="0" err="1" smtClean="0">
                <a:solidFill>
                  <a:srgbClr val="FF0000"/>
                </a:solidFill>
              </a:rPr>
              <a:t>Yb</a:t>
            </a:r>
            <a:r>
              <a:rPr lang="en-US" altLang="ja-JP" sz="2000" b="1" u="sng" dirty="0" smtClean="0">
                <a:solidFill>
                  <a:srgbClr val="FF0000"/>
                </a:solidFill>
              </a:rPr>
              <a:t> doped fiber and solid hybrid laser</a:t>
            </a:r>
            <a:r>
              <a:rPr lang="en-US" altLang="ja-JP" sz="2000" dirty="0"/>
              <a:t>	</a:t>
            </a:r>
            <a:r>
              <a:rPr lang="en-US" altLang="ja-JP" sz="2000" dirty="0" smtClean="0"/>
              <a:t>=&gt; A-1</a:t>
            </a:r>
            <a:endParaRPr lang="ja-JP" altLang="en-US" sz="1600" dirty="0"/>
          </a:p>
          <a:p>
            <a:pPr lvl="1">
              <a:lnSpc>
                <a:spcPct val="90000"/>
              </a:lnSpc>
            </a:pPr>
            <a:r>
              <a:rPr lang="en-US" altLang="ja-JP" sz="2400" dirty="0" smtClean="0"/>
              <a:t>Temporal manipulation   =&gt;  </a:t>
            </a:r>
            <a:r>
              <a:rPr lang="en-US" altLang="ja-JP" sz="2400" dirty="0" err="1" smtClean="0"/>
              <a:t>Yb</a:t>
            </a:r>
            <a:r>
              <a:rPr lang="en-US" altLang="ja-JP" sz="2400" dirty="0" smtClean="0"/>
              <a:t> doped</a:t>
            </a:r>
            <a:r>
              <a:rPr lang="ja-JP" altLang="en-US" sz="2400" dirty="0"/>
              <a:t/>
            </a:r>
            <a:br>
              <a:rPr lang="ja-JP" altLang="en-US" sz="2400" dirty="0"/>
            </a:br>
            <a:r>
              <a:rPr lang="ja-JP" altLang="en-US" sz="2400" dirty="0"/>
              <a:t>	</a:t>
            </a:r>
            <a:r>
              <a:rPr lang="ja-JP" altLang="en-US" sz="2400" dirty="0" smtClean="0"/>
              <a:t>  </a:t>
            </a:r>
            <a:r>
              <a:rPr lang="en-US" altLang="ja-JP" sz="2400" dirty="0" smtClean="0"/>
              <a:t>=&gt; 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Minimum energy spread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3306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11156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Summary of issues </a:t>
            </a:r>
            <a:endParaRPr kumimoji="1" lang="ja-JP" altLang="en-US" sz="40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79512" y="620688"/>
            <a:ext cx="8858312" cy="5976664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dirty="0" smtClean="0"/>
              <a:t>RF-Gun cavity</a:t>
            </a:r>
          </a:p>
          <a:p>
            <a:pPr lvl="1"/>
            <a:r>
              <a:rPr lang="en-US" altLang="ja-JP" dirty="0" smtClean="0"/>
              <a:t>Disk and washer (DAW) : very fast RF ageing,  2 MeV is not enough.</a:t>
            </a:r>
            <a:endParaRPr kumimoji="1" lang="en-US" altLang="ja-JP" dirty="0" smtClean="0"/>
          </a:p>
          <a:p>
            <a:pPr lvl="1"/>
            <a:r>
              <a:rPr lang="en-US" altLang="ja-JP" b="1" dirty="0" smtClean="0">
                <a:solidFill>
                  <a:srgbClr val="FF0000"/>
                </a:solidFill>
              </a:rPr>
              <a:t>Quasi travelling wave side couple structure</a:t>
            </a:r>
            <a:r>
              <a:rPr lang="en-US" altLang="ja-JP" dirty="0" smtClean="0"/>
              <a:t> :</a:t>
            </a:r>
          </a:p>
          <a:p>
            <a:pPr lvl="2"/>
            <a:r>
              <a:rPr lang="en-US" altLang="ja-JP" b="1" dirty="0" smtClean="0">
                <a:solidFill>
                  <a:srgbClr val="FF0000"/>
                </a:solidFill>
              </a:rPr>
              <a:t>Lower electric field than designed value</a:t>
            </a:r>
            <a:r>
              <a:rPr lang="en-US" altLang="ja-JP" dirty="0" smtClean="0"/>
              <a:t>.</a:t>
            </a:r>
            <a:br>
              <a:rPr lang="en-US" altLang="ja-JP" dirty="0" smtClean="0"/>
            </a:br>
            <a:r>
              <a:rPr lang="en-US" altLang="ja-JP" dirty="0" smtClean="0"/>
              <a:t>=&gt; </a:t>
            </a:r>
            <a:r>
              <a:rPr lang="en-US" altLang="ja-JP" dirty="0" smtClean="0">
                <a:solidFill>
                  <a:srgbClr val="C00000"/>
                </a:solidFill>
              </a:rPr>
              <a:t>Thermal electron gun will recover for positron generation in May 2015</a:t>
            </a:r>
            <a:r>
              <a:rPr lang="en-US" altLang="ja-JP" dirty="0" smtClean="0"/>
              <a:t>.</a:t>
            </a:r>
            <a:endParaRPr kumimoji="1" lang="en-US" altLang="ja-JP" dirty="0" smtClean="0"/>
          </a:p>
          <a:p>
            <a:r>
              <a:rPr lang="en-US" altLang="ja-JP" dirty="0" smtClean="0"/>
              <a:t>Cathode</a:t>
            </a:r>
          </a:p>
          <a:p>
            <a:pPr lvl="1"/>
            <a:r>
              <a:rPr lang="en-US" altLang="ja-JP" dirty="0" smtClean="0"/>
              <a:t>Room temperature </a:t>
            </a:r>
            <a:r>
              <a:rPr lang="en-US" altLang="ja-JP" b="1" dirty="0" smtClean="0">
                <a:solidFill>
                  <a:srgbClr val="00CC00"/>
                </a:solidFill>
              </a:rPr>
              <a:t>Ir</a:t>
            </a:r>
            <a:r>
              <a:rPr lang="en-US" altLang="ja-JP" b="1" baseline="-25000" dirty="0" smtClean="0">
                <a:solidFill>
                  <a:srgbClr val="00CC00"/>
                </a:solidFill>
              </a:rPr>
              <a:t>5</a:t>
            </a:r>
            <a:r>
              <a:rPr lang="en-US" altLang="ja-JP" b="1" dirty="0" smtClean="0">
                <a:solidFill>
                  <a:srgbClr val="00CC00"/>
                </a:solidFill>
              </a:rPr>
              <a:t>Ce</a:t>
            </a:r>
            <a:r>
              <a:rPr lang="en-US" altLang="ja-JP" dirty="0" smtClean="0"/>
              <a:t> cathode seems best cathode !</a:t>
            </a:r>
          </a:p>
          <a:p>
            <a:pPr lvl="1"/>
            <a:r>
              <a:rPr lang="en-US" altLang="ja-JP" dirty="0"/>
              <a:t>L</a:t>
            </a:r>
            <a:r>
              <a:rPr lang="en-US" altLang="ja-JP" dirty="0" smtClean="0"/>
              <a:t>aser injection angle for surface </a:t>
            </a:r>
            <a:r>
              <a:rPr lang="en-US" altLang="ja-JP" dirty="0" err="1" smtClean="0"/>
              <a:t>plasmon</a:t>
            </a:r>
            <a:r>
              <a:rPr lang="en-US" altLang="ja-JP" dirty="0" smtClean="0"/>
              <a:t> is effective</a:t>
            </a:r>
            <a:r>
              <a:rPr kumimoji="1" lang="en-US" altLang="ja-JP" dirty="0" smtClean="0"/>
              <a:t>.</a:t>
            </a:r>
          </a:p>
          <a:p>
            <a:pPr lvl="1"/>
            <a:r>
              <a:rPr lang="en-US" altLang="ja-JP" b="1" dirty="0" smtClean="0">
                <a:solidFill>
                  <a:schemeClr val="accent2"/>
                </a:solidFill>
              </a:rPr>
              <a:t>R&amp;D for the QE improvement and cleaning</a:t>
            </a:r>
            <a:r>
              <a:rPr lang="en-US" altLang="ja-JP" dirty="0" smtClean="0"/>
              <a:t>.</a:t>
            </a:r>
          </a:p>
          <a:p>
            <a:pPr lvl="1"/>
            <a:r>
              <a:rPr kumimoji="1" lang="en-US" altLang="ja-JP" dirty="0" smtClean="0"/>
              <a:t>Preparation </a:t>
            </a:r>
            <a:r>
              <a:rPr lang="en-US" altLang="ja-JP" dirty="0" smtClean="0"/>
              <a:t>to use a</a:t>
            </a:r>
            <a:r>
              <a:rPr kumimoji="1" lang="en-US" altLang="ja-JP" dirty="0" smtClean="0"/>
              <a:t>lkaline cathode </a:t>
            </a:r>
          </a:p>
          <a:p>
            <a:r>
              <a:rPr lang="en-US" altLang="ja-JP" dirty="0" smtClean="0"/>
              <a:t>Laser &amp; control</a:t>
            </a:r>
          </a:p>
          <a:p>
            <a:pPr lvl="1"/>
            <a:r>
              <a:rPr lang="en-US" altLang="ja-JP" dirty="0" err="1" smtClean="0"/>
              <a:t>Nd</a:t>
            </a:r>
            <a:r>
              <a:rPr lang="en-US" altLang="ja-JP" dirty="0" smtClean="0"/>
              <a:t> based laser system :  3-2 RF-Gun</a:t>
            </a:r>
          </a:p>
          <a:p>
            <a:pPr lvl="2"/>
            <a:r>
              <a:rPr lang="en-US" altLang="ja-JP" dirty="0" smtClean="0"/>
              <a:t>Oscillator:		RF synchronization precision is not enough.</a:t>
            </a:r>
          </a:p>
          <a:p>
            <a:pPr lvl="2"/>
            <a:r>
              <a:rPr lang="en-US" altLang="ja-JP" dirty="0" smtClean="0"/>
              <a:t>Repetition rate		10 Hz operation =&gt;  </a:t>
            </a:r>
            <a:r>
              <a:rPr lang="en-US" altLang="ja-JP" b="1" dirty="0" smtClean="0">
                <a:solidFill>
                  <a:srgbClr val="FF0000"/>
                </a:solidFill>
              </a:rPr>
              <a:t>how to upgrade to 50 Hz ?</a:t>
            </a:r>
          </a:p>
          <a:p>
            <a:pPr lvl="1"/>
            <a:r>
              <a:rPr lang="en-US" altLang="ja-JP" b="1" dirty="0" err="1" smtClean="0">
                <a:solidFill>
                  <a:srgbClr val="FF0000"/>
                </a:solidFill>
              </a:rPr>
              <a:t>Yb</a:t>
            </a:r>
            <a:r>
              <a:rPr lang="en-US" altLang="ja-JP" b="1" dirty="0" smtClean="0">
                <a:solidFill>
                  <a:srgbClr val="FF0000"/>
                </a:solidFill>
              </a:rPr>
              <a:t> based laser system :  A-1 RF-Gun		=&gt; next page</a:t>
            </a:r>
          </a:p>
          <a:p>
            <a:r>
              <a:rPr lang="en-US" altLang="ja-JP" dirty="0" smtClean="0"/>
              <a:t>Beam transportation and diagnostics</a:t>
            </a:r>
          </a:p>
          <a:p>
            <a:pPr lvl="1"/>
            <a:r>
              <a:rPr lang="en-US" altLang="ja-JP" dirty="0" smtClean="0">
                <a:solidFill>
                  <a:srgbClr val="C00000"/>
                </a:solidFill>
              </a:rPr>
              <a:t>Beam loss in first accelerating structure</a:t>
            </a:r>
            <a:r>
              <a:rPr lang="en-US" altLang="ja-JP" dirty="0" smtClean="0"/>
              <a:t> (will be solved in May 2015.)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Old streak camera for beam diagnostics.</a:t>
            </a:r>
            <a:r>
              <a:rPr lang="en-US" altLang="ja-JP" dirty="0" smtClean="0"/>
              <a:t> (renewed for laser diagnostics)</a:t>
            </a:r>
          </a:p>
          <a:p>
            <a:pPr lvl="1"/>
            <a:r>
              <a:rPr lang="en-US" altLang="ja-JP" dirty="0" smtClean="0">
                <a:solidFill>
                  <a:schemeClr val="accent2"/>
                </a:solidFill>
              </a:rPr>
              <a:t>Single cavity RF-Deflector installation.</a:t>
            </a:r>
          </a:p>
        </p:txBody>
      </p:sp>
      <p:sp>
        <p:nvSpPr>
          <p:cNvPr id="4" name="左カーブ矢印 3"/>
          <p:cNvSpPr/>
          <p:nvPr/>
        </p:nvSpPr>
        <p:spPr>
          <a:xfrm>
            <a:off x="7956376" y="1052736"/>
            <a:ext cx="216024" cy="3600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0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844825"/>
            <a:ext cx="7772400" cy="1755626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Plans &amp; Schedule </a:t>
            </a:r>
            <a:br>
              <a:rPr lang="en-US" altLang="ja-JP" dirty="0" smtClean="0"/>
            </a:br>
            <a:r>
              <a:rPr lang="en-US" altLang="ja-JP" dirty="0" smtClean="0"/>
              <a:t>following </a:t>
            </a:r>
            <a:br>
              <a:rPr lang="en-US" altLang="ja-JP" dirty="0" smtClean="0"/>
            </a:br>
            <a:r>
              <a:rPr lang="en-US" altLang="ja-JP" dirty="0" smtClean="0"/>
              <a:t>LINAC group strategy</a:t>
            </a:r>
            <a:br>
              <a:rPr lang="en-US" altLang="ja-JP" dirty="0" smtClean="0"/>
            </a:br>
            <a:r>
              <a:rPr lang="en-US" altLang="ja-JP" dirty="0" smtClean="0"/>
              <a:t>and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/>
              <a:t>RF-Gun review (last week)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31640" y="4725144"/>
            <a:ext cx="6400800" cy="1752600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13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Schedule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495" y="260649"/>
            <a:ext cx="9001001" cy="3888432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/>
              <a:t>These few months:</a:t>
            </a:r>
          </a:p>
          <a:p>
            <a:pPr lvl="1"/>
            <a:r>
              <a:rPr lang="en-US" altLang="ja-JP" dirty="0"/>
              <a:t>Reconfigure thermal gun for positron </a:t>
            </a:r>
            <a:r>
              <a:rPr lang="en-US" altLang="ja-JP" dirty="0" smtClean="0"/>
              <a:t>generation</a:t>
            </a:r>
          </a:p>
          <a:p>
            <a:pPr lvl="1"/>
            <a:r>
              <a:rPr lang="en-US" altLang="ja-JP" b="1" u="sng" dirty="0" smtClean="0">
                <a:solidFill>
                  <a:srgbClr val="00B0F0"/>
                </a:solidFill>
              </a:rPr>
              <a:t>Step </a:t>
            </a:r>
            <a:r>
              <a:rPr lang="en-US" altLang="ja-JP" b="1" u="sng" dirty="0">
                <a:solidFill>
                  <a:srgbClr val="00B0F0"/>
                </a:solidFill>
              </a:rPr>
              <a:t>by step </a:t>
            </a:r>
            <a:r>
              <a:rPr lang="en-US" altLang="ja-JP" b="1" u="sng" dirty="0" smtClean="0">
                <a:solidFill>
                  <a:srgbClr val="00B0F0"/>
                </a:solidFill>
              </a:rPr>
              <a:t>RF-Gun RF ageing</a:t>
            </a:r>
            <a:r>
              <a:rPr lang="en-US" altLang="ja-JP" dirty="0" smtClean="0"/>
              <a:t>.</a:t>
            </a:r>
            <a:endParaRPr lang="en-US" altLang="ja-JP" dirty="0"/>
          </a:p>
          <a:p>
            <a:pPr lvl="1"/>
            <a:r>
              <a:rPr lang="en-US" altLang="ja-JP" dirty="0"/>
              <a:t>New laser system in ground laser </a:t>
            </a:r>
            <a:r>
              <a:rPr lang="en-US" altLang="ja-JP" dirty="0" smtClean="0"/>
              <a:t>room</a:t>
            </a:r>
            <a:r>
              <a:rPr lang="en-US" altLang="ja-JP" dirty="0" smtClean="0"/>
              <a:t>.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Increase pulse energy from fiber laser</a:t>
            </a:r>
          </a:p>
          <a:p>
            <a:pPr lvl="2"/>
            <a:r>
              <a:rPr lang="en-US" altLang="ja-JP" dirty="0" smtClean="0"/>
              <a:t>Simplify the laser </a:t>
            </a:r>
            <a:r>
              <a:rPr lang="en-US" altLang="ja-JP" dirty="0" smtClean="0"/>
              <a:t>system (new multi-pass amplifier)</a:t>
            </a:r>
            <a:endParaRPr lang="en-US" altLang="ja-JP" dirty="0" smtClean="0"/>
          </a:p>
          <a:p>
            <a:r>
              <a:rPr lang="en-US" altLang="ja-JP" dirty="0" smtClean="0"/>
              <a:t>Next summer:</a:t>
            </a:r>
          </a:p>
          <a:p>
            <a:pPr lvl="1"/>
            <a:r>
              <a:rPr lang="en-US" altLang="ja-JP" b="1" u="sng" dirty="0" smtClean="0">
                <a:solidFill>
                  <a:srgbClr val="00B0F0"/>
                </a:solidFill>
              </a:rPr>
              <a:t>Second </a:t>
            </a:r>
            <a:r>
              <a:rPr lang="en-US" altLang="ja-JP" b="1" u="sng" dirty="0" smtClean="0">
                <a:solidFill>
                  <a:srgbClr val="00B0F0"/>
                </a:solidFill>
              </a:rPr>
              <a:t>RF-Gun </a:t>
            </a:r>
            <a:r>
              <a:rPr lang="en-US" altLang="ja-JP" b="1" dirty="0" smtClean="0">
                <a:solidFill>
                  <a:srgbClr val="00B0F0"/>
                </a:solidFill>
              </a:rPr>
              <a:t>(</a:t>
            </a:r>
            <a:r>
              <a:rPr lang="en-US" altLang="ja-JP" sz="1900" b="1" dirty="0" err="1" smtClean="0">
                <a:solidFill>
                  <a:srgbClr val="00B0F0"/>
                </a:solidFill>
              </a:rPr>
              <a:t>nomal</a:t>
            </a:r>
            <a:r>
              <a:rPr lang="en-US" altLang="ja-JP" sz="1900" b="1" dirty="0" smtClean="0">
                <a:solidFill>
                  <a:srgbClr val="00B0F0"/>
                </a:solidFill>
              </a:rPr>
              <a:t> laser injection / </a:t>
            </a:r>
            <a:r>
              <a:rPr lang="en-US" altLang="ja-JP" sz="1900" b="1" dirty="0" smtClean="0">
                <a:solidFill>
                  <a:srgbClr val="00B0F0"/>
                </a:solidFill>
              </a:rPr>
              <a:t>cavity modification / </a:t>
            </a:r>
            <a:r>
              <a:rPr lang="en-US" altLang="ja-JP" sz="1900" b="1" dirty="0" smtClean="0">
                <a:solidFill>
                  <a:srgbClr val="00B0F0"/>
                </a:solidFill>
              </a:rPr>
              <a:t>cathode change</a:t>
            </a:r>
            <a:r>
              <a:rPr lang="en-US" altLang="ja-JP" b="1" dirty="0" smtClean="0">
                <a:solidFill>
                  <a:srgbClr val="00B0F0"/>
                </a:solidFill>
              </a:rPr>
              <a:t>)</a:t>
            </a:r>
          </a:p>
          <a:p>
            <a:pPr lvl="1"/>
            <a:r>
              <a:rPr lang="en-US" altLang="ja-JP" b="1" u="sng" dirty="0" smtClean="0">
                <a:solidFill>
                  <a:srgbClr val="00B0F0"/>
                </a:solidFill>
              </a:rPr>
              <a:t>Simple </a:t>
            </a:r>
            <a:r>
              <a:rPr lang="en-US" altLang="ja-JP" b="1" u="sng" dirty="0" err="1" smtClean="0">
                <a:solidFill>
                  <a:srgbClr val="00B0F0"/>
                </a:solidFill>
              </a:rPr>
              <a:t>Nd</a:t>
            </a:r>
            <a:r>
              <a:rPr lang="en-US" altLang="ja-JP" b="1" u="sng" dirty="0" smtClean="0">
                <a:solidFill>
                  <a:srgbClr val="00B0F0"/>
                </a:solidFill>
              </a:rPr>
              <a:t> amplifier for Phase-I &amp; II stable injection</a:t>
            </a:r>
            <a:endParaRPr lang="en-US" altLang="ja-JP" b="1" u="sng" dirty="0" smtClean="0">
              <a:solidFill>
                <a:srgbClr val="00B0F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9552" y="3717032"/>
            <a:ext cx="8396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solidFill>
                  <a:srgbClr val="00B0F0"/>
                </a:solidFill>
              </a:rPr>
              <a:t>10 </a:t>
            </a:r>
            <a:r>
              <a:rPr lang="en-US" altLang="ja-JP" sz="1600" b="1" dirty="0" err="1" smtClean="0">
                <a:solidFill>
                  <a:srgbClr val="00B0F0"/>
                </a:solidFill>
              </a:rPr>
              <a:t>ps</a:t>
            </a:r>
            <a:r>
              <a:rPr lang="en-US" altLang="ja-JP" sz="1600" b="1" dirty="0" smtClean="0">
                <a:solidFill>
                  <a:srgbClr val="00B0F0"/>
                </a:solidFill>
              </a:rPr>
              <a:t> </a:t>
            </a:r>
            <a:r>
              <a:rPr lang="en-US" altLang="ja-JP" sz="1600" b="1" dirty="0" err="1" smtClean="0">
                <a:solidFill>
                  <a:srgbClr val="00B0F0"/>
                </a:solidFill>
              </a:rPr>
              <a:t>gaussian</a:t>
            </a:r>
            <a:r>
              <a:rPr lang="en-US" altLang="ja-JP" sz="1600" b="1" dirty="0" smtClean="0">
                <a:solidFill>
                  <a:srgbClr val="00B0F0"/>
                </a:solidFill>
              </a:rPr>
              <a:t> is enough for Phase-I (1nC) &amp; II (2nC),  postponed the pulse </a:t>
            </a:r>
            <a:r>
              <a:rPr lang="en-US" altLang="ja-JP" sz="1600" b="1" dirty="0">
                <a:solidFill>
                  <a:srgbClr val="00B0F0"/>
                </a:solidFill>
              </a:rPr>
              <a:t>shaping until </a:t>
            </a:r>
            <a:r>
              <a:rPr lang="en-US" altLang="ja-JP" sz="1600" b="1" dirty="0" smtClean="0">
                <a:solidFill>
                  <a:srgbClr val="00B0F0"/>
                </a:solidFill>
              </a:rPr>
              <a:t>Phase-III</a:t>
            </a:r>
            <a:endParaRPr lang="ja-JP" altLang="en-US" sz="1600" b="1" dirty="0">
              <a:solidFill>
                <a:srgbClr val="00B0F0"/>
              </a:solidFill>
            </a:endParaRPr>
          </a:p>
          <a:p>
            <a:r>
              <a:rPr lang="en-US" altLang="ja-JP" sz="1600" b="1" dirty="0" smtClean="0">
                <a:solidFill>
                  <a:srgbClr val="00B0F0"/>
                </a:solidFill>
              </a:rPr>
              <a:t> </a:t>
            </a:r>
            <a:endParaRPr kumimoji="1" lang="ja-JP" altLang="en-US" sz="1600" b="1" dirty="0">
              <a:solidFill>
                <a:srgbClr val="00B0F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280891"/>
            <a:ext cx="9001001" cy="253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6865717" y="1196752"/>
            <a:ext cx="2231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 smtClean="0">
                <a:solidFill>
                  <a:srgbClr val="00B0F0"/>
                </a:solidFill>
              </a:rPr>
              <a:t>Following the RF-Gun</a:t>
            </a:r>
            <a:r>
              <a:rPr lang="en-US" altLang="ja-JP" b="1" u="sng" dirty="0">
                <a:solidFill>
                  <a:srgbClr val="00B0F0"/>
                </a:solidFill>
              </a:rPr>
              <a:t/>
            </a:r>
            <a:br>
              <a:rPr lang="en-US" altLang="ja-JP" b="1" u="sng" dirty="0">
                <a:solidFill>
                  <a:srgbClr val="00B0F0"/>
                </a:solidFill>
              </a:rPr>
            </a:br>
            <a:r>
              <a:rPr lang="en-US" altLang="ja-JP" b="1" u="sng" dirty="0" smtClean="0">
                <a:solidFill>
                  <a:srgbClr val="00B0F0"/>
                </a:solidFill>
              </a:rPr>
              <a:t>r</a:t>
            </a:r>
            <a:r>
              <a:rPr kumimoji="1" lang="en-US" altLang="ja-JP" b="1" u="sng" dirty="0" smtClean="0">
                <a:solidFill>
                  <a:srgbClr val="00B0F0"/>
                </a:solidFill>
              </a:rPr>
              <a:t>eviewer’s comments</a:t>
            </a:r>
            <a:endParaRPr kumimoji="1" lang="ja-JP" altLang="en-US" b="1" u="sng" dirty="0">
              <a:solidFill>
                <a:srgbClr val="00B0F0"/>
              </a:solidFill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6012160" y="3789040"/>
            <a:ext cx="216024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708890" y="2555058"/>
            <a:ext cx="449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B0F0"/>
                </a:solidFill>
              </a:rPr>
              <a:t>(Postponed the pulse shaping until Phase-III )</a:t>
            </a:r>
            <a:endParaRPr kumimoji="1" lang="ja-JP" altLang="en-US" b="1" dirty="0">
              <a:solidFill>
                <a:srgbClr val="00B0F0"/>
              </a:solidFill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3131840" y="1412776"/>
            <a:ext cx="2016224" cy="38884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2987824" y="3356992"/>
            <a:ext cx="2736304" cy="19442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1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648072"/>
          </a:xfrm>
        </p:spPr>
        <p:txBody>
          <a:bodyPr>
            <a:normAutofit fontScale="90000"/>
          </a:bodyPr>
          <a:lstStyle/>
          <a:p>
            <a:r>
              <a:rPr kumimoji="1" lang="en-US" altLang="ja-JP" sz="3200" dirty="0" smtClean="0"/>
              <a:t>Strategy for </a:t>
            </a:r>
            <a:r>
              <a:rPr kumimoji="1" lang="en-US" altLang="ja-JP" sz="3200" dirty="0" err="1" smtClean="0"/>
              <a:t>emittance</a:t>
            </a:r>
            <a:r>
              <a:rPr kumimoji="1" lang="en-US" altLang="ja-JP" sz="3200" dirty="0" smtClean="0"/>
              <a:t> </a:t>
            </a:r>
            <a:r>
              <a:rPr kumimoji="1" lang="en-US" altLang="ja-JP" sz="3200" dirty="0" smtClean="0"/>
              <a:t>preservation and energy spread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836712"/>
            <a:ext cx="8928992" cy="5688632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err="1" smtClean="0"/>
              <a:t>Emittance</a:t>
            </a:r>
            <a:r>
              <a:rPr lang="en-US" altLang="ja-JP" dirty="0" smtClean="0"/>
              <a:t> preservation </a:t>
            </a:r>
          </a:p>
          <a:p>
            <a:pPr lvl="1"/>
            <a:r>
              <a:rPr lang="en-US" altLang="ja-JP" dirty="0" smtClean="0"/>
              <a:t>Alignment : Initial alignment / Continuous </a:t>
            </a:r>
            <a:r>
              <a:rPr lang="en-US" altLang="ja-JP" dirty="0"/>
              <a:t>monitor </a:t>
            </a:r>
            <a:r>
              <a:rPr lang="en-US" altLang="ja-JP" dirty="0"/>
              <a:t>/</a:t>
            </a:r>
            <a:r>
              <a:rPr lang="en-US" altLang="ja-JP" dirty="0" smtClean="0"/>
              <a:t> </a:t>
            </a:r>
            <a:r>
              <a:rPr lang="en-US" altLang="ja-JP" dirty="0"/>
              <a:t>Active </a:t>
            </a:r>
            <a:r>
              <a:rPr lang="en-US" altLang="ja-JP" dirty="0" smtClean="0"/>
              <a:t>mover / Beam </a:t>
            </a:r>
            <a:r>
              <a:rPr lang="en-US" altLang="ja-JP" dirty="0"/>
              <a:t>based </a:t>
            </a:r>
            <a:r>
              <a:rPr lang="en-US" altLang="ja-JP" dirty="0" smtClean="0"/>
              <a:t>alignment</a:t>
            </a:r>
            <a:br>
              <a:rPr lang="en-US" altLang="ja-JP" dirty="0" smtClean="0"/>
            </a:br>
            <a:r>
              <a:rPr lang="en-US" altLang="ja-JP" dirty="0" smtClean="0"/>
              <a:t>	0.3 mm </a:t>
            </a:r>
            <a:r>
              <a:rPr lang="en-US" altLang="ja-JP" dirty="0" err="1" smtClean="0"/>
              <a:t>mis</a:t>
            </a:r>
            <a:r>
              <a:rPr lang="en-US" altLang="ja-JP" dirty="0" smtClean="0"/>
              <a:t>-alignment tolerance for 2 </a:t>
            </a:r>
            <a:r>
              <a:rPr lang="en-US" altLang="ja-JP" dirty="0" err="1" smtClean="0"/>
              <a:t>nC</a:t>
            </a:r>
            <a:r>
              <a:rPr lang="en-US" altLang="ja-JP" dirty="0" smtClean="0"/>
              <a:t> (until Phase-II)</a:t>
            </a:r>
            <a:br>
              <a:rPr lang="en-US" altLang="ja-JP" dirty="0" smtClean="0"/>
            </a:br>
            <a:r>
              <a:rPr lang="en-US" altLang="ja-JP" dirty="0" smtClean="0"/>
              <a:t>	0.1 mm </a:t>
            </a:r>
            <a:r>
              <a:rPr lang="en-US" altLang="ja-JP" dirty="0" err="1" smtClean="0"/>
              <a:t>mis</a:t>
            </a:r>
            <a:r>
              <a:rPr lang="en-US" altLang="ja-JP" dirty="0" smtClean="0"/>
              <a:t>-alignment </a:t>
            </a:r>
            <a:r>
              <a:rPr lang="en-US" altLang="ja-JP" dirty="0" smtClean="0"/>
              <a:t>tolerance </a:t>
            </a:r>
            <a:r>
              <a:rPr lang="en-US" altLang="ja-JP" dirty="0" smtClean="0"/>
              <a:t>for 5 </a:t>
            </a:r>
            <a:r>
              <a:rPr lang="en-US" altLang="ja-JP" dirty="0" err="1" smtClean="0"/>
              <a:t>nC</a:t>
            </a:r>
            <a:r>
              <a:rPr lang="en-US" altLang="ja-JP" dirty="0" smtClean="0"/>
              <a:t> (Phase-III) </a:t>
            </a:r>
            <a:br>
              <a:rPr lang="en-US" altLang="ja-JP" dirty="0" smtClean="0"/>
            </a:br>
            <a:r>
              <a:rPr lang="en-US" altLang="ja-JP" dirty="0" smtClean="0"/>
              <a:t>	  =&gt; shorter bunch (5 </a:t>
            </a:r>
            <a:r>
              <a:rPr lang="en-US" altLang="ja-JP" dirty="0" err="1" smtClean="0"/>
              <a:t>ps</a:t>
            </a:r>
            <a:r>
              <a:rPr lang="en-US" altLang="ja-JP" dirty="0" smtClean="0"/>
              <a:t>) is required for 0.3mm </a:t>
            </a:r>
            <a:br>
              <a:rPr lang="en-US" altLang="ja-JP" dirty="0" smtClean="0"/>
            </a:br>
            <a:r>
              <a:rPr lang="en-US" altLang="ja-JP" dirty="0" smtClean="0"/>
              <a:t>          </a:t>
            </a:r>
            <a:r>
              <a:rPr lang="en-US" altLang="ja-JP" dirty="0" err="1" smtClean="0"/>
              <a:t>mis</a:t>
            </a:r>
            <a:r>
              <a:rPr lang="en-US" altLang="ja-JP" dirty="0" smtClean="0"/>
              <a:t>-alignment</a:t>
            </a:r>
          </a:p>
          <a:p>
            <a:pPr lvl="1"/>
            <a:r>
              <a:rPr lang="en-US" altLang="ja-JP" dirty="0" smtClean="0"/>
              <a:t>Offset injection compensate the transverse </a:t>
            </a:r>
            <a:r>
              <a:rPr lang="en-US" altLang="ja-JP" dirty="0" err="1" smtClean="0"/>
              <a:t>wakefield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(RF Deflector will be installed for beam </a:t>
            </a:r>
            <a:r>
              <a:rPr lang="en-US" altLang="ja-JP" dirty="0"/>
              <a:t>diagnostics for offset </a:t>
            </a:r>
            <a:r>
              <a:rPr lang="en-US" altLang="ja-JP" dirty="0" smtClean="0"/>
              <a:t>injection)</a:t>
            </a:r>
            <a:endParaRPr lang="en-US" altLang="ja-JP" dirty="0" smtClean="0"/>
          </a:p>
          <a:p>
            <a:r>
              <a:rPr lang="en-US" altLang="ja-JP" dirty="0" smtClean="0"/>
              <a:t>Energy spread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0.1 % is required for </a:t>
            </a:r>
            <a:r>
              <a:rPr lang="en-US" altLang="ja-JP" dirty="0" err="1" smtClean="0"/>
              <a:t>SuperKEB</a:t>
            </a:r>
            <a:r>
              <a:rPr lang="en-US" altLang="ja-JP" dirty="0" smtClean="0"/>
              <a:t> injection</a:t>
            </a:r>
          </a:p>
          <a:p>
            <a:pPr lvl="1"/>
            <a:r>
              <a:rPr lang="en-US" altLang="ja-JP" dirty="0" smtClean="0"/>
              <a:t>10 </a:t>
            </a:r>
            <a:r>
              <a:rPr lang="en-US" altLang="ja-JP" dirty="0" err="1" smtClean="0"/>
              <a:t>ps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gaussian</a:t>
            </a:r>
            <a:r>
              <a:rPr lang="en-US" altLang="ja-JP" dirty="0" smtClean="0"/>
              <a:t> pulse is enough for 2 </a:t>
            </a:r>
            <a:r>
              <a:rPr lang="en-US" altLang="ja-JP" dirty="0" err="1" smtClean="0"/>
              <a:t>nC</a:t>
            </a:r>
            <a:r>
              <a:rPr lang="en-US" altLang="ja-JP" dirty="0" smtClean="0"/>
              <a:t> (until Phase-II)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Laser </a:t>
            </a:r>
            <a:r>
              <a:rPr lang="en-US" altLang="ja-JP" dirty="0" smtClean="0"/>
              <a:t>pulse </a:t>
            </a:r>
            <a:r>
              <a:rPr lang="en-US" altLang="ja-JP" dirty="0" smtClean="0"/>
              <a:t>shaping is only required for Phase-III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Bunch </a:t>
            </a:r>
            <a:r>
              <a:rPr lang="en-US" altLang="ja-JP" dirty="0" smtClean="0"/>
              <a:t>compression to 5 </a:t>
            </a:r>
            <a:r>
              <a:rPr lang="en-US" altLang="ja-JP" dirty="0" err="1" smtClean="0"/>
              <a:t>ps</a:t>
            </a:r>
            <a:r>
              <a:rPr lang="en-US" altLang="ja-JP" dirty="0" smtClean="0"/>
              <a:t> is required for Phase-III depending on the </a:t>
            </a:r>
            <a:r>
              <a:rPr lang="en-US" altLang="ja-JP" dirty="0" err="1" smtClean="0"/>
              <a:t>mis</a:t>
            </a:r>
            <a:r>
              <a:rPr lang="en-US" altLang="ja-JP" dirty="0" smtClean="0"/>
              <a:t>-alignment.</a:t>
            </a:r>
            <a:endParaRPr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8736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7629538" y="2490953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Thermionic DC gun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700357" y="3861859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RF gun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943541" y="262945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SHB1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23461" y="262945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SHB2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83301" y="2635909"/>
            <a:ext cx="147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0000"/>
                </a:solidFill>
              </a:rPr>
              <a:t>prebuncher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05102" y="2635909"/>
            <a:ext cx="11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0000"/>
                </a:solidFill>
              </a:rPr>
              <a:t>buncher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516970" y="263233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0000"/>
                </a:solidFill>
              </a:rPr>
              <a:t>Acc.tube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台形 10"/>
          <p:cNvSpPr/>
          <p:nvPr/>
        </p:nvSpPr>
        <p:spPr>
          <a:xfrm rot="9123984">
            <a:off x="1920547" y="2659092"/>
            <a:ext cx="360040" cy="310054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台形 11"/>
          <p:cNvSpPr/>
          <p:nvPr/>
        </p:nvSpPr>
        <p:spPr>
          <a:xfrm rot="19819073">
            <a:off x="769916" y="3826173"/>
            <a:ext cx="360040" cy="310054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4029990" y="3805080"/>
            <a:ext cx="1044116" cy="50405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err="1" smtClean="0">
                <a:solidFill>
                  <a:srgbClr val="0000FF"/>
                </a:solidFill>
              </a:rPr>
              <a:t>Acc.tube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13114" y="3388039"/>
            <a:ext cx="140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Energy slope </a:t>
            </a:r>
            <a:endParaRPr kumimoji="1" lang="en-US" altLang="ja-JP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38764" y="4170636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30 MeV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r>
              <a:rPr kumimoji="1" lang="en-US" altLang="ja-JP" dirty="0" smtClean="0">
                <a:solidFill>
                  <a:srgbClr val="0070C0"/>
                </a:solidFill>
              </a:rPr>
              <a:t>20 </a:t>
            </a:r>
            <a:r>
              <a:rPr kumimoji="1" lang="en-US" altLang="ja-JP" dirty="0" err="1" smtClean="0">
                <a:solidFill>
                  <a:srgbClr val="0070C0"/>
                </a:solidFill>
              </a:rPr>
              <a:t>psec</a:t>
            </a:r>
            <a:endParaRPr kumimoji="1" lang="en-US" altLang="ja-JP" dirty="0" smtClean="0">
              <a:solidFill>
                <a:srgbClr val="0070C0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flipH="1">
            <a:off x="3030772" y="4010514"/>
            <a:ext cx="980364" cy="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1734628" y="3758486"/>
            <a:ext cx="1296144" cy="50405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rgbClr val="0000FF"/>
                </a:solidFill>
              </a:rPr>
              <a:t>Chicane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724882" y="4287882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Bunch compression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1040807" y="4309136"/>
            <a:ext cx="895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20 </a:t>
            </a:r>
            <a:r>
              <a:rPr lang="en-US" altLang="ja-JP" dirty="0" err="1">
                <a:solidFill>
                  <a:srgbClr val="0070C0"/>
                </a:solidFill>
              </a:rPr>
              <a:t>psec</a:t>
            </a:r>
            <a:endParaRPr lang="en-US" altLang="ja-JP" dirty="0">
              <a:solidFill>
                <a:srgbClr val="0070C0"/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685322" y="3860759"/>
            <a:ext cx="819806" cy="3686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矢印コネクタ 23"/>
          <p:cNvCxnSpPr>
            <a:stCxn id="23" idx="1"/>
            <a:endCxn id="13" idx="3"/>
          </p:cNvCxnSpPr>
          <p:nvPr/>
        </p:nvCxnSpPr>
        <p:spPr>
          <a:xfrm flipH="1">
            <a:off x="5074106" y="4045068"/>
            <a:ext cx="611216" cy="1204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>
            <a:stCxn id="17" idx="1"/>
          </p:cNvCxnSpPr>
          <p:nvPr/>
        </p:nvCxnSpPr>
        <p:spPr>
          <a:xfrm flipH="1" flipV="1">
            <a:off x="226588" y="3998639"/>
            <a:ext cx="1508040" cy="1187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30"/>
          <p:cNvSpPr/>
          <p:nvPr/>
        </p:nvSpPr>
        <p:spPr>
          <a:xfrm>
            <a:off x="2510935" y="2629452"/>
            <a:ext cx="1021951" cy="3686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3728921" y="2633049"/>
            <a:ext cx="948289" cy="3686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4855309" y="2625069"/>
            <a:ext cx="1224136" cy="3686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6214764" y="2619972"/>
            <a:ext cx="656769" cy="3686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7015550" y="2625069"/>
            <a:ext cx="568954" cy="3686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7701546" y="2490952"/>
            <a:ext cx="121346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3" name="直線コネクタ 42"/>
          <p:cNvCxnSpPr>
            <a:stCxn id="36" idx="3"/>
            <a:endCxn id="37" idx="1"/>
          </p:cNvCxnSpPr>
          <p:nvPr/>
        </p:nvCxnSpPr>
        <p:spPr>
          <a:xfrm>
            <a:off x="7584504" y="2809378"/>
            <a:ext cx="117042" cy="4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>
            <a:stCxn id="35" idx="3"/>
            <a:endCxn id="36" idx="1"/>
          </p:cNvCxnSpPr>
          <p:nvPr/>
        </p:nvCxnSpPr>
        <p:spPr>
          <a:xfrm>
            <a:off x="6871533" y="2804281"/>
            <a:ext cx="144017" cy="50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>
            <a:stCxn id="11" idx="3"/>
          </p:cNvCxnSpPr>
          <p:nvPr/>
        </p:nvCxnSpPr>
        <p:spPr>
          <a:xfrm flipH="1">
            <a:off x="980608" y="2880293"/>
            <a:ext cx="995154" cy="110090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>
            <a:stCxn id="9" idx="1"/>
          </p:cNvCxnSpPr>
          <p:nvPr/>
        </p:nvCxnSpPr>
        <p:spPr>
          <a:xfrm flipH="1">
            <a:off x="2100567" y="2817001"/>
            <a:ext cx="416403" cy="357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>
            <a:stCxn id="35" idx="1"/>
            <a:endCxn id="34" idx="3"/>
          </p:cNvCxnSpPr>
          <p:nvPr/>
        </p:nvCxnSpPr>
        <p:spPr>
          <a:xfrm flipH="1">
            <a:off x="6079445" y="2804281"/>
            <a:ext cx="135319" cy="50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>
            <a:stCxn id="34" idx="1"/>
            <a:endCxn id="32" idx="3"/>
          </p:cNvCxnSpPr>
          <p:nvPr/>
        </p:nvCxnSpPr>
        <p:spPr>
          <a:xfrm flipH="1">
            <a:off x="4677210" y="2809378"/>
            <a:ext cx="178099" cy="79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32" idx="1"/>
            <a:endCxn id="31" idx="3"/>
          </p:cNvCxnSpPr>
          <p:nvPr/>
        </p:nvCxnSpPr>
        <p:spPr>
          <a:xfrm flipH="1" flipV="1">
            <a:off x="3532886" y="2813761"/>
            <a:ext cx="196035" cy="35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/>
          <p:cNvSpPr/>
          <p:nvPr/>
        </p:nvSpPr>
        <p:spPr>
          <a:xfrm rot="18720469">
            <a:off x="1703579" y="2817278"/>
            <a:ext cx="226151" cy="4976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/>
          <p:cNvSpPr/>
          <p:nvPr/>
        </p:nvSpPr>
        <p:spPr>
          <a:xfrm rot="18720469">
            <a:off x="1443020" y="3100602"/>
            <a:ext cx="226151" cy="4976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/>
          <p:cNvSpPr/>
          <p:nvPr/>
        </p:nvSpPr>
        <p:spPr>
          <a:xfrm rot="18720469">
            <a:off x="1169914" y="3386609"/>
            <a:ext cx="226151" cy="4976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 rot="18750400">
            <a:off x="775581" y="2699989"/>
            <a:ext cx="1060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triplet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112912" y="4309136"/>
            <a:ext cx="2108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5 nC</a:t>
            </a:r>
          </a:p>
          <a:p>
            <a:pPr algn="ctr"/>
            <a:r>
              <a:rPr lang="en-US" altLang="ja-JP" sz="2400" dirty="0" smtClean="0"/>
              <a:t>Low emittance</a:t>
            </a:r>
            <a:endParaRPr kumimoji="1" lang="ja-JP" altLang="en-US" sz="2400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110014" y="1573558"/>
            <a:ext cx="2887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10 nC</a:t>
            </a:r>
          </a:p>
          <a:p>
            <a:pPr algn="ctr"/>
            <a:r>
              <a:rPr lang="en-US" altLang="ja-JP" sz="2400" dirty="0" smtClean="0"/>
              <a:t>for positron primary</a:t>
            </a:r>
            <a:endParaRPr kumimoji="1" lang="ja-JP" altLang="en-US" sz="2400" dirty="0"/>
          </a:p>
        </p:txBody>
      </p:sp>
      <p:sp>
        <p:nvSpPr>
          <p:cNvPr id="39" name="正方形/長方形 38"/>
          <p:cNvSpPr/>
          <p:nvPr/>
        </p:nvSpPr>
        <p:spPr>
          <a:xfrm>
            <a:off x="2012217" y="216496"/>
            <a:ext cx="5585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/>
              <a:t>Beam line will be upgrade on up and down.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06771" y="1147417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</a:t>
            </a:r>
            <a:r>
              <a:rPr lang="en-US" altLang="ja-JP" dirty="0" smtClean="0"/>
              <a:t>he</a:t>
            </a:r>
            <a:r>
              <a:rPr kumimoji="1" lang="en-US" altLang="ja-JP" dirty="0" smtClean="0"/>
              <a:t>rmionic DC gun </a:t>
            </a:r>
            <a:r>
              <a:rPr lang="en-US" altLang="ja-JP" dirty="0" smtClean="0"/>
              <a:t>will be installed to upper beam line. </a:t>
            </a:r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228938" y="2184239"/>
            <a:ext cx="1065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70 MeV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067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89" y="3259965"/>
            <a:ext cx="6840762" cy="356947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16"/>
          <a:stretch/>
        </p:blipFill>
        <p:spPr>
          <a:xfrm>
            <a:off x="2123728" y="798366"/>
            <a:ext cx="6264697" cy="284665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516217" y="3147245"/>
            <a:ext cx="1080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KL_A1_A</a:t>
            </a:r>
            <a:endParaRPr kumimoji="1" lang="ja-JP" altLang="en-US" sz="1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95937" y="3147245"/>
            <a:ext cx="1080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KL_A1_B</a:t>
            </a:r>
            <a:endParaRPr kumimoji="1" lang="ja-JP" altLang="en-US" sz="1600" dirty="0"/>
          </a:p>
        </p:txBody>
      </p:sp>
      <p:sp>
        <p:nvSpPr>
          <p:cNvPr id="10" name="テキスト ボックス 9"/>
          <p:cNvSpPr txBox="1"/>
          <p:nvPr/>
        </p:nvSpPr>
        <p:spPr>
          <a:xfrm rot="19614522">
            <a:off x="7128558" y="4651136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FF00"/>
                </a:solidFill>
              </a:rPr>
              <a:t>RF-Gun1</a:t>
            </a:r>
            <a:endParaRPr kumimoji="1" lang="ja-JP" altLang="en-US" sz="1400" dirty="0">
              <a:solidFill>
                <a:srgbClr val="FFFF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018731" y="5074923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FF00"/>
                </a:solidFill>
              </a:rPr>
              <a:t>RF-Gun2</a:t>
            </a:r>
            <a:endParaRPr kumimoji="1" lang="ja-JP" altLang="en-US" sz="1400" dirty="0">
              <a:solidFill>
                <a:srgbClr val="FFFF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 rot="19614522">
            <a:off x="4962365" y="5931147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加速管</a:t>
            </a:r>
            <a:endParaRPr kumimoji="1" lang="ja-JP" altLang="en-US" sz="1400" dirty="0"/>
          </a:p>
        </p:txBody>
      </p:sp>
      <p:sp>
        <p:nvSpPr>
          <p:cNvPr id="12" name="タイトル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Reconfiguration of A-1 injector area</a:t>
            </a:r>
            <a:endParaRPr kumimoji="1" lang="ja-JP" altLang="en-US" dirty="0"/>
          </a:p>
        </p:txBody>
      </p:sp>
      <p:pic>
        <p:nvPicPr>
          <p:cNvPr id="14" name="Picture 3" descr="D:\home\SkyDrive\slide\150219review\A1図\A1_改造後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8" y="3019265"/>
            <a:ext cx="3939590" cy="205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65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home\SkyDrive\slide\150219review\A1図\A1_改造後_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52" y="734876"/>
            <a:ext cx="7618871" cy="397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331640" y="188640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/>
              <a:t>Second RF </a:t>
            </a:r>
            <a:r>
              <a:rPr kumimoji="1" lang="en-US" altLang="ja-JP" sz="2800" dirty="0" smtClean="0"/>
              <a:t>gun on the 45 degree line</a:t>
            </a:r>
            <a:endParaRPr kumimoji="1"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11560" y="4725144"/>
            <a:ext cx="83529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/>
              <a:t>Studies on</a:t>
            </a:r>
          </a:p>
          <a:p>
            <a:pPr marL="285750" indent="-285750">
              <a:buFontTx/>
              <a:buChar char="-"/>
            </a:pPr>
            <a:r>
              <a:rPr lang="en-US" altLang="ja-JP" sz="3200" dirty="0" smtClean="0"/>
              <a:t>Improv</a:t>
            </a:r>
            <a:r>
              <a:rPr kumimoji="1" lang="en-US" altLang="ja-JP" sz="3200" dirty="0" smtClean="0"/>
              <a:t>ed RF-Gun cavity</a:t>
            </a:r>
          </a:p>
          <a:p>
            <a:pPr marL="285750" indent="-285750">
              <a:buFontTx/>
              <a:buChar char="-"/>
            </a:pPr>
            <a:r>
              <a:rPr lang="en-US" altLang="ja-JP" sz="3200" dirty="0" smtClean="0"/>
              <a:t>Normal laser injection</a:t>
            </a:r>
            <a:endParaRPr kumimoji="1" lang="en-US" altLang="ja-JP" sz="3200" dirty="0" smtClean="0"/>
          </a:p>
          <a:p>
            <a:pPr marL="285750" indent="-285750">
              <a:buFontTx/>
              <a:buChar char="-"/>
            </a:pPr>
            <a:r>
              <a:rPr lang="en-US" altLang="ja-JP" sz="3200" dirty="0" smtClean="0"/>
              <a:t>Cathode change including alkaline cathode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3851920" y="1772816"/>
            <a:ext cx="1800200" cy="18722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>
            <a:off x="5675708" y="3121247"/>
            <a:ext cx="40196" cy="4002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2490600" y="2524254"/>
            <a:ext cx="229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Normal laser injection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36096" y="2753969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Angled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 laser injection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01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99477" y="188640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 smtClean="0"/>
              <a:t>Second Side coupled Quasi-travelling wave RF-Gun</a:t>
            </a:r>
            <a:endParaRPr kumimoji="1" lang="ja-JP" altLang="en-US" sz="3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23813" y="782687"/>
            <a:ext cx="56886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Conditioning progress was too slow. 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Frequently </a:t>
            </a:r>
            <a:r>
              <a:rPr lang="en-US" altLang="ja-JP" sz="2000" dirty="0" smtClean="0"/>
              <a:t>brake down is big problem</a:t>
            </a:r>
            <a:r>
              <a:rPr lang="en-US" altLang="ja-JP" sz="2000" dirty="0" smtClean="0"/>
              <a:t>.</a:t>
            </a:r>
            <a:endParaRPr kumimoji="1" lang="en-US" altLang="ja-JP" sz="2000" dirty="0"/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	Cathode rod contact?</a:t>
            </a:r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	Cathode material fixation</a:t>
            </a:r>
            <a:r>
              <a:rPr lang="en-US" altLang="ja-JP" sz="2000" dirty="0">
                <a:solidFill>
                  <a:srgbClr val="FF0000"/>
                </a:solidFill>
              </a:rPr>
              <a:t>?</a:t>
            </a:r>
            <a:endParaRPr lang="en-US" altLang="ja-JP" sz="2000" dirty="0" smtClean="0">
              <a:solidFill>
                <a:srgbClr val="FF0000"/>
              </a:solidFill>
            </a:endParaRPr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	Cathode material sputtering due to laser</a:t>
            </a:r>
            <a:r>
              <a:rPr lang="en-US" altLang="ja-JP" sz="2000" dirty="0" smtClean="0">
                <a:solidFill>
                  <a:srgbClr val="FF0000"/>
                </a:solidFill>
              </a:rPr>
              <a:t>?</a:t>
            </a:r>
            <a:endParaRPr kumimoji="1" lang="en-US" altLang="ja-JP" sz="2000" dirty="0" smtClean="0"/>
          </a:p>
          <a:p>
            <a:r>
              <a:rPr lang="en-US" altLang="ja-JP" sz="2000" dirty="0" smtClean="0"/>
              <a:t>We have to separate causes of brake down.</a:t>
            </a:r>
          </a:p>
          <a:p>
            <a:pPr marL="342900" indent="-342900">
              <a:buAutoNum type="arabicPeriod"/>
            </a:pPr>
            <a:r>
              <a:rPr kumimoji="1" lang="en-US" altLang="ja-JP" sz="2000" dirty="0" smtClean="0"/>
              <a:t>Cavity conditioning, used dummy cathode rod with out cathode material (all Cu).</a:t>
            </a:r>
          </a:p>
          <a:p>
            <a:pPr marL="342900" indent="-342900">
              <a:buAutoNum type="arabicPeriod"/>
            </a:pPr>
            <a:r>
              <a:rPr kumimoji="1" lang="en-US" altLang="ja-JP" sz="2000" dirty="0" smtClean="0"/>
              <a:t>Replace new cathode rod with material (new fixation is </a:t>
            </a:r>
            <a:r>
              <a:rPr lang="en-US" altLang="ja-JP" sz="2000" dirty="0" smtClean="0"/>
              <a:t>shrinkage fit).</a:t>
            </a:r>
            <a:r>
              <a:rPr kumimoji="1" lang="en-US" altLang="ja-JP" sz="2000" dirty="0" smtClean="0"/>
              <a:t> </a:t>
            </a:r>
          </a:p>
          <a:p>
            <a:pPr marL="342900" indent="-342900">
              <a:buAutoNum type="arabicPeriod"/>
            </a:pPr>
            <a:r>
              <a:rPr lang="en-US" altLang="ja-JP" sz="2000" dirty="0" smtClean="0"/>
              <a:t>For reduce </a:t>
            </a:r>
            <a:r>
              <a:rPr lang="en-US" altLang="ja-JP" sz="2000" dirty="0" err="1" smtClean="0"/>
              <a:t>multipactoring</a:t>
            </a:r>
            <a:r>
              <a:rPr lang="en-US" altLang="ja-JP" sz="2000" dirty="0" smtClean="0"/>
              <a:t> effect, another cathode cell design is required.</a:t>
            </a:r>
          </a:p>
        </p:txBody>
      </p:sp>
      <p:pic>
        <p:nvPicPr>
          <p:cNvPr id="4" name="Picture 2" descr="C:\Users\takuya\GoogleDrive\写真\20150223_1429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3" t="10682" r="4694" b="15552"/>
          <a:stretch/>
        </p:blipFill>
        <p:spPr bwMode="auto">
          <a:xfrm>
            <a:off x="107504" y="1016264"/>
            <a:ext cx="2809268" cy="331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92156" y="620688"/>
            <a:ext cx="3018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Second RF-Gun </a:t>
            </a:r>
            <a:r>
              <a:rPr lang="en-US" altLang="ja-JP" dirty="0" smtClean="0"/>
              <a:t>under brazing</a:t>
            </a:r>
            <a:endParaRPr kumimoji="1" lang="en-US" altLang="ja-JP" dirty="0" smtClean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71" y="5157192"/>
            <a:ext cx="3197349" cy="154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右矢印 7"/>
          <p:cNvSpPr/>
          <p:nvPr/>
        </p:nvSpPr>
        <p:spPr>
          <a:xfrm>
            <a:off x="2380987" y="5858983"/>
            <a:ext cx="864096" cy="14401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右矢印 8"/>
          <p:cNvSpPr/>
          <p:nvPr/>
        </p:nvSpPr>
        <p:spPr>
          <a:xfrm>
            <a:off x="1885901" y="5779699"/>
            <a:ext cx="135046" cy="29530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99" y="5157192"/>
            <a:ext cx="1661783" cy="153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右矢印 10"/>
          <p:cNvSpPr/>
          <p:nvPr/>
        </p:nvSpPr>
        <p:spPr>
          <a:xfrm rot="10800000">
            <a:off x="6015727" y="5783337"/>
            <a:ext cx="216024" cy="29530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/>
          <p:cNvSpPr/>
          <p:nvPr/>
        </p:nvSpPr>
        <p:spPr>
          <a:xfrm>
            <a:off x="195639" y="4653135"/>
            <a:ext cx="3960440" cy="2124237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 12"/>
          <p:cNvSpPr/>
          <p:nvPr/>
        </p:nvSpPr>
        <p:spPr>
          <a:xfrm>
            <a:off x="4516119" y="4653136"/>
            <a:ext cx="4104455" cy="2124236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6212986" y="6083167"/>
            <a:ext cx="1842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shrinkage fit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43711" y="4688630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Current </a:t>
            </a:r>
            <a:r>
              <a:rPr kumimoji="1" lang="en-US" altLang="ja-JP" sz="2400" dirty="0" smtClean="0"/>
              <a:t>cathode</a:t>
            </a:r>
            <a:endParaRPr kumimoji="1"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272202" y="4708515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New </a:t>
            </a:r>
            <a:r>
              <a:rPr kumimoji="1" lang="en-US" altLang="ja-JP" sz="2400" dirty="0" smtClean="0"/>
              <a:t>cathode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5400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30" y="1764226"/>
            <a:ext cx="1430729" cy="135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01000" cy="504056"/>
          </a:xfrm>
        </p:spPr>
        <p:txBody>
          <a:bodyPr>
            <a:noAutofit/>
          </a:bodyPr>
          <a:lstStyle/>
          <a:p>
            <a:r>
              <a:rPr lang="en-US" altLang="ja-JP" sz="2800" dirty="0" smtClean="0"/>
              <a:t>Simplify and stabilize our laser system without pulse shaping</a:t>
            </a:r>
            <a:endParaRPr kumimoji="1"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07308" y="1171842"/>
            <a:ext cx="1728192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Yb-doped fiber oscillator</a:t>
            </a:r>
            <a:r>
              <a:rPr lang="ja-JP" altLang="en-US" sz="1400" dirty="0"/>
              <a:t> </a:t>
            </a:r>
            <a:r>
              <a:rPr lang="en-US" altLang="ja-JP" sz="1400" dirty="0" smtClean="0"/>
              <a:t>with Transmission grating</a:t>
            </a:r>
            <a:endParaRPr kumimoji="1" lang="ja-JP" altLang="en-US" sz="1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633063" y="1155735"/>
            <a:ext cx="1415713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/>
              <a:t>PCF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Yb</a:t>
            </a:r>
            <a:r>
              <a:rPr kumimoji="1" lang="en-US" altLang="ja-JP" dirty="0" smtClean="0"/>
              <a:t>-doped fiber  amplifier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477703" y="1260248"/>
            <a:ext cx="77668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Pulse picker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73107" y="3270924"/>
            <a:ext cx="365933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err="1" smtClean="0"/>
              <a:t>Commertial</a:t>
            </a:r>
            <a:r>
              <a:rPr lang="en-US" altLang="ja-JP" b="1" dirty="0" smtClean="0"/>
              <a:t> </a:t>
            </a:r>
            <a:r>
              <a:rPr lang="en-US" altLang="ja-JP" b="1" dirty="0" err="1" smtClean="0"/>
              <a:t>Nd</a:t>
            </a:r>
            <a:r>
              <a:rPr kumimoji="1" lang="en-US" altLang="ja-JP" b="1" dirty="0" err="1" smtClean="0"/>
              <a:t>:YAG</a:t>
            </a:r>
            <a:r>
              <a:rPr lang="en-US" altLang="ja-JP" dirty="0" smtClean="0"/>
              <a:t> rod</a:t>
            </a:r>
            <a:endParaRPr kumimoji="1" lang="en-US" altLang="ja-JP" dirty="0" smtClean="0"/>
          </a:p>
          <a:p>
            <a:pPr algn="ctr"/>
            <a:r>
              <a:rPr kumimoji="1" lang="en-US" altLang="ja-JP" dirty="0" err="1" smtClean="0"/>
              <a:t>multipass</a:t>
            </a:r>
            <a:r>
              <a:rPr kumimoji="1" lang="en-US" altLang="ja-JP" dirty="0" smtClean="0"/>
              <a:t> amplifier (10 Hz 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=&gt; 50 Hz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790235" y="1124744"/>
            <a:ext cx="2200459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/>
              <a:t>Yb:YAG</a:t>
            </a:r>
            <a:r>
              <a:rPr kumimoji="1" lang="en-US" altLang="ja-JP" dirty="0" smtClean="0"/>
              <a:t> thin-disk </a:t>
            </a:r>
            <a:r>
              <a:rPr kumimoji="1" lang="en-US" altLang="ja-JP" dirty="0" err="1" smtClean="0"/>
              <a:t>multipass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/>
              <a:t>amplifier</a:t>
            </a:r>
          </a:p>
          <a:p>
            <a:pPr algn="ctr"/>
            <a:r>
              <a:rPr lang="en-US" altLang="ja-JP" dirty="0" smtClean="0"/>
              <a:t>(25 Hz x 2)</a:t>
            </a:r>
            <a:endParaRPr kumimoji="1" lang="ja-JP" altLang="en-US" dirty="0"/>
          </a:p>
        </p:txBody>
      </p:sp>
      <p:sp>
        <p:nvSpPr>
          <p:cNvPr id="12" name="右矢印 11"/>
          <p:cNvSpPr/>
          <p:nvPr/>
        </p:nvSpPr>
        <p:spPr>
          <a:xfrm>
            <a:off x="2763228" y="1465753"/>
            <a:ext cx="842598" cy="2140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右矢印 13"/>
          <p:cNvSpPr/>
          <p:nvPr/>
        </p:nvSpPr>
        <p:spPr>
          <a:xfrm>
            <a:off x="5078050" y="1465753"/>
            <a:ext cx="399653" cy="2140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矢印 17"/>
          <p:cNvSpPr/>
          <p:nvPr/>
        </p:nvSpPr>
        <p:spPr>
          <a:xfrm>
            <a:off x="4290566" y="3503251"/>
            <a:ext cx="432048" cy="2140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175661" y="884348"/>
            <a:ext cx="1145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114.2</a:t>
            </a: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MHz</a:t>
            </a:r>
            <a:endParaRPr kumimoji="1" lang="ja-JP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320893" y="1069014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@ 1030 nm</a:t>
            </a:r>
            <a:endParaRPr kumimoji="1"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右矢印 40"/>
          <p:cNvSpPr/>
          <p:nvPr/>
        </p:nvSpPr>
        <p:spPr>
          <a:xfrm rot="5400000">
            <a:off x="1370413" y="2382732"/>
            <a:ext cx="1158455" cy="2140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930818" y="2027562"/>
            <a:ext cx="1128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@ 1064 nm</a:t>
            </a:r>
            <a:endParaRPr kumimoji="1"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348788" y="3153742"/>
            <a:ext cx="1415713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/>
              <a:t>LIEKKI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Yb</a:t>
            </a:r>
            <a:r>
              <a:rPr kumimoji="1" lang="en-US" altLang="ja-JP" dirty="0" smtClean="0"/>
              <a:t>-doped fiber  amplifier</a:t>
            </a:r>
            <a:endParaRPr kumimoji="1" lang="ja-JP" altLang="en-US" dirty="0"/>
          </a:p>
        </p:txBody>
      </p:sp>
      <p:sp>
        <p:nvSpPr>
          <p:cNvPr id="44" name="右矢印 43"/>
          <p:cNvSpPr/>
          <p:nvPr/>
        </p:nvSpPr>
        <p:spPr>
          <a:xfrm>
            <a:off x="6367823" y="1465753"/>
            <a:ext cx="399653" cy="2140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378037" y="3292094"/>
            <a:ext cx="77668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Pulse picker</a:t>
            </a:r>
            <a:endParaRPr kumimoji="1" lang="ja-JP" altLang="en-US" dirty="0"/>
          </a:p>
        </p:txBody>
      </p:sp>
      <p:sp>
        <p:nvSpPr>
          <p:cNvPr id="46" name="右矢印 45"/>
          <p:cNvSpPr/>
          <p:nvPr/>
        </p:nvSpPr>
        <p:spPr>
          <a:xfrm>
            <a:off x="2862770" y="3487088"/>
            <a:ext cx="399653" cy="2140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48"/>
          <p:cNvSpPr txBox="1">
            <a:spLocks noChangeArrowheads="1"/>
          </p:cNvSpPr>
          <p:nvPr/>
        </p:nvSpPr>
        <p:spPr bwMode="auto">
          <a:xfrm>
            <a:off x="2907138" y="4486465"/>
            <a:ext cx="127967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100" dirty="0">
                <a:latin typeface="Times New Roman" pitchFamily="18" charset="0"/>
                <a:ea typeface="HG明朝E" pitchFamily="17" charset="-128"/>
              </a:rPr>
              <a:t>Grating pair</a:t>
            </a:r>
            <a:endParaRPr lang="ja-JP" altLang="en-US" sz="1100" dirty="0">
              <a:latin typeface="Times New Roman" pitchFamily="18" charset="0"/>
              <a:ea typeface="HG明朝E" pitchFamily="17" charset="-128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6053585" y="4567181"/>
            <a:ext cx="2026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Fiber Amplifier @1030 nm</a:t>
            </a:r>
            <a:endParaRPr kumimoji="1" lang="ja-JP" altLang="en-US" dirty="0"/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6033917" y="5749654"/>
            <a:ext cx="2026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Fiber Amplifier</a:t>
            </a:r>
            <a:r>
              <a:rPr lang="ja-JP" altLang="en-US" dirty="0"/>
              <a:t> </a:t>
            </a:r>
            <a:r>
              <a:rPr lang="en-US" altLang="ja-JP" dirty="0" smtClean="0"/>
              <a:t>@1064 nm</a:t>
            </a:r>
            <a:endParaRPr kumimoji="1" lang="en-US" altLang="ja-JP" dirty="0" smtClean="0"/>
          </a:p>
        </p:txBody>
      </p:sp>
      <p:grpSp>
        <p:nvGrpSpPr>
          <p:cNvPr id="100" name="グループ化 99"/>
          <p:cNvGrpSpPr/>
          <p:nvPr/>
        </p:nvGrpSpPr>
        <p:grpSpPr>
          <a:xfrm flipH="1">
            <a:off x="1086915" y="2849984"/>
            <a:ext cx="5106229" cy="5331544"/>
            <a:chOff x="2820856" y="2842432"/>
            <a:chExt cx="5106229" cy="5331544"/>
          </a:xfrm>
        </p:grpSpPr>
        <p:cxnSp>
          <p:nvCxnSpPr>
            <p:cNvPr id="47" name="AutoShape 14"/>
            <p:cNvCxnSpPr>
              <a:cxnSpLocks noChangeShapeType="1"/>
              <a:endCxn id="50" idx="1"/>
            </p:cNvCxnSpPr>
            <p:nvPr/>
          </p:nvCxnSpPr>
          <p:spPr bwMode="auto">
            <a:xfrm>
              <a:off x="6507602" y="4765630"/>
              <a:ext cx="878014" cy="11963"/>
            </a:xfrm>
            <a:prstGeom prst="straightConnector1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</p:spPr>
        </p:cxnSp>
        <p:cxnSp>
          <p:nvCxnSpPr>
            <p:cNvPr id="48" name="AutoShape 17"/>
            <p:cNvCxnSpPr>
              <a:cxnSpLocks noChangeShapeType="1"/>
              <a:endCxn id="50" idx="1"/>
            </p:cNvCxnSpPr>
            <p:nvPr/>
          </p:nvCxnSpPr>
          <p:spPr bwMode="auto">
            <a:xfrm flipV="1">
              <a:off x="7353641" y="4777593"/>
              <a:ext cx="31975" cy="760421"/>
            </a:xfrm>
            <a:prstGeom prst="straightConnector1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</p:spPr>
        </p:cxnSp>
        <p:sp>
          <p:nvSpPr>
            <p:cNvPr id="50" name="Rectangle 16"/>
            <p:cNvSpPr>
              <a:spLocks noChangeArrowheads="1"/>
            </p:cNvSpPr>
            <p:nvPr/>
          </p:nvSpPr>
          <p:spPr bwMode="auto">
            <a:xfrm rot="18900000" flipV="1">
              <a:off x="7372044" y="4648154"/>
              <a:ext cx="92677" cy="193347"/>
            </a:xfrm>
            <a:prstGeom prst="rect">
              <a:avLst/>
            </a:prstGeom>
            <a:solidFill>
              <a:srgbClr val="C0C0C0">
                <a:alpha val="50195"/>
              </a:srgbClr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z="110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2" name="Group 3"/>
            <p:cNvGrpSpPr>
              <a:grpSpLocks/>
            </p:cNvGrpSpPr>
            <p:nvPr/>
          </p:nvGrpSpPr>
          <p:grpSpPr bwMode="auto">
            <a:xfrm rot="20040000" flipH="1">
              <a:off x="6470439" y="4463727"/>
              <a:ext cx="74325" cy="693948"/>
              <a:chOff x="3605" y="12072"/>
              <a:chExt cx="540" cy="1716"/>
            </a:xfrm>
          </p:grpSpPr>
          <p:sp>
            <p:nvSpPr>
              <p:cNvPr id="53" name="Rectangle 4"/>
              <p:cNvSpPr>
                <a:spLocks noChangeArrowheads="1"/>
              </p:cNvSpPr>
              <p:nvPr/>
            </p:nvSpPr>
            <p:spPr bwMode="auto">
              <a:xfrm>
                <a:off x="3605" y="12072"/>
                <a:ext cx="360" cy="171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1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" name="Rectangle 5"/>
              <p:cNvSpPr>
                <a:spLocks noChangeArrowheads="1"/>
              </p:cNvSpPr>
              <p:nvPr/>
            </p:nvSpPr>
            <p:spPr bwMode="auto">
              <a:xfrm>
                <a:off x="3965" y="12072"/>
                <a:ext cx="180" cy="1716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1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5" name="Line 7"/>
            <p:cNvSpPr>
              <a:spLocks noChangeShapeType="1"/>
            </p:cNvSpPr>
            <p:nvPr/>
          </p:nvSpPr>
          <p:spPr bwMode="auto">
            <a:xfrm flipH="1">
              <a:off x="5584691" y="4769884"/>
              <a:ext cx="922910" cy="27386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Line 8"/>
            <p:cNvSpPr>
              <a:spLocks noChangeShapeType="1"/>
            </p:cNvSpPr>
            <p:nvPr/>
          </p:nvSpPr>
          <p:spPr bwMode="auto">
            <a:xfrm flipH="1">
              <a:off x="6046145" y="4769883"/>
              <a:ext cx="461453" cy="123447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Line 10"/>
            <p:cNvSpPr>
              <a:spLocks noChangeShapeType="1"/>
            </p:cNvSpPr>
            <p:nvPr/>
          </p:nvSpPr>
          <p:spPr bwMode="auto">
            <a:xfrm flipH="1" flipV="1">
              <a:off x="4964898" y="5374543"/>
              <a:ext cx="38398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8" name="直線コネクタ 72"/>
            <p:cNvCxnSpPr>
              <a:cxnSpLocks noChangeShapeType="1"/>
            </p:cNvCxnSpPr>
            <p:nvPr/>
          </p:nvCxnSpPr>
          <p:spPr bwMode="auto">
            <a:xfrm flipH="1" flipV="1">
              <a:off x="4975525" y="5158994"/>
              <a:ext cx="385110" cy="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  <p:grpSp>
          <p:nvGrpSpPr>
            <p:cNvPr id="59" name="Group 3"/>
            <p:cNvGrpSpPr>
              <a:grpSpLocks/>
            </p:cNvGrpSpPr>
            <p:nvPr/>
          </p:nvGrpSpPr>
          <p:grpSpPr bwMode="auto">
            <a:xfrm rot="20040000" flipH="1">
              <a:off x="5805406" y="4912058"/>
              <a:ext cx="139237" cy="1229441"/>
              <a:chOff x="3605" y="12072"/>
              <a:chExt cx="540" cy="1716"/>
            </a:xfrm>
          </p:grpSpPr>
          <p:sp>
            <p:nvSpPr>
              <p:cNvPr id="60" name="Rectangle 4"/>
              <p:cNvSpPr>
                <a:spLocks noChangeArrowheads="1"/>
              </p:cNvSpPr>
              <p:nvPr/>
            </p:nvSpPr>
            <p:spPr bwMode="auto">
              <a:xfrm>
                <a:off x="3605" y="12072"/>
                <a:ext cx="360" cy="171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1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3965" y="12072"/>
                <a:ext cx="180" cy="1716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1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2" name="円/楕円 61"/>
            <p:cNvSpPr/>
            <p:nvPr/>
          </p:nvSpPr>
          <p:spPr>
            <a:xfrm>
              <a:off x="4873705" y="5017683"/>
              <a:ext cx="101819" cy="4781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4652944" y="6156397"/>
              <a:ext cx="135485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/>
                <a:t>Spatially </a:t>
              </a:r>
              <a:r>
                <a:rPr lang="en-US" altLang="ja-JP" sz="1200" dirty="0"/>
                <a:t>dispersed</a:t>
              </a:r>
              <a:endParaRPr lang="ja-JP" altLang="en-US" sz="1200" dirty="0"/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6750943" y="5518332"/>
              <a:ext cx="1176142" cy="52322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 err="1" smtClean="0"/>
                <a:t>Yb</a:t>
              </a:r>
              <a:r>
                <a:rPr kumimoji="1" lang="en-US" altLang="ja-JP" sz="1400" dirty="0" smtClean="0"/>
                <a:t> fiber Oscillator</a:t>
              </a:r>
              <a:endParaRPr kumimoji="1" lang="ja-JP" altLang="en-US" sz="1400" dirty="0"/>
            </a:p>
          </p:txBody>
        </p:sp>
        <p:sp>
          <p:nvSpPr>
            <p:cNvPr id="67" name="Line 7"/>
            <p:cNvSpPr>
              <a:spLocks noChangeShapeType="1"/>
            </p:cNvSpPr>
            <p:nvPr/>
          </p:nvSpPr>
          <p:spPr bwMode="auto">
            <a:xfrm flipH="1">
              <a:off x="4940989" y="5644116"/>
              <a:ext cx="40789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4" name="グループ化 73"/>
            <p:cNvGrpSpPr/>
            <p:nvPr/>
          </p:nvGrpSpPr>
          <p:grpSpPr>
            <a:xfrm>
              <a:off x="5348443" y="4845952"/>
              <a:ext cx="0" cy="1308925"/>
              <a:chOff x="5076056" y="4670515"/>
              <a:chExt cx="0" cy="1308925"/>
            </a:xfrm>
          </p:grpSpPr>
          <p:cxnSp>
            <p:nvCxnSpPr>
              <p:cNvPr id="69" name="直線コネクタ 68"/>
              <p:cNvCxnSpPr/>
              <p:nvPr/>
            </p:nvCxnSpPr>
            <p:spPr>
              <a:xfrm>
                <a:off x="5076056" y="4670515"/>
                <a:ext cx="0" cy="31111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線コネクタ 71"/>
              <p:cNvCxnSpPr/>
              <p:nvPr/>
            </p:nvCxnSpPr>
            <p:spPr>
              <a:xfrm>
                <a:off x="5076056" y="5668322"/>
                <a:ext cx="0" cy="31111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コネクタ 72"/>
              <p:cNvCxnSpPr/>
              <p:nvPr/>
            </p:nvCxnSpPr>
            <p:spPr>
              <a:xfrm>
                <a:off x="5076056" y="5157561"/>
                <a:ext cx="0" cy="31111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Line 7"/>
            <p:cNvSpPr>
              <a:spLocks noChangeShapeType="1"/>
            </p:cNvSpPr>
            <p:nvPr/>
          </p:nvSpPr>
          <p:spPr bwMode="auto">
            <a:xfrm flipH="1">
              <a:off x="4940989" y="5843759"/>
              <a:ext cx="45389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Line 7"/>
            <p:cNvSpPr>
              <a:spLocks noChangeShapeType="1"/>
            </p:cNvSpPr>
            <p:nvPr/>
          </p:nvSpPr>
          <p:spPr bwMode="auto">
            <a:xfrm flipH="1">
              <a:off x="5360635" y="6004363"/>
              <a:ext cx="66737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Line 7"/>
            <p:cNvSpPr>
              <a:spLocks noChangeShapeType="1"/>
            </p:cNvSpPr>
            <p:nvPr/>
          </p:nvSpPr>
          <p:spPr bwMode="auto">
            <a:xfrm flipH="1">
              <a:off x="5379419" y="5043748"/>
              <a:ext cx="20527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9" name="グループ化 78"/>
            <p:cNvGrpSpPr/>
            <p:nvPr/>
          </p:nvGrpSpPr>
          <p:grpSpPr>
            <a:xfrm rot="10800000">
              <a:off x="2820856" y="5665561"/>
              <a:ext cx="2640072" cy="2508415"/>
              <a:chOff x="6002292" y="3199518"/>
              <a:chExt cx="4264493" cy="4051828"/>
            </a:xfrm>
          </p:grpSpPr>
          <p:sp>
            <p:nvSpPr>
              <p:cNvPr id="80" name="円弧 79"/>
              <p:cNvSpPr/>
              <p:nvPr/>
            </p:nvSpPr>
            <p:spPr>
              <a:xfrm flipV="1">
                <a:off x="6002292" y="3199518"/>
                <a:ext cx="4264493" cy="3910054"/>
              </a:xfrm>
              <a:prstGeom prst="arc">
                <a:avLst>
                  <a:gd name="adj1" fmla="val 15871355"/>
                  <a:gd name="adj2" fmla="val 19854470"/>
                </a:avLst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800"/>
              </a:p>
            </p:txBody>
          </p:sp>
          <p:sp>
            <p:nvSpPr>
              <p:cNvPr id="81" name="フローチャート: 手作業 80"/>
              <p:cNvSpPr/>
              <p:nvPr/>
            </p:nvSpPr>
            <p:spPr>
              <a:xfrm rot="16200000" flipH="1">
                <a:off x="7782054" y="6765737"/>
                <a:ext cx="303692" cy="667526"/>
              </a:xfrm>
              <a:prstGeom prst="flowChartManualOperation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800"/>
              </a:p>
            </p:txBody>
          </p:sp>
        </p:grpSp>
        <p:grpSp>
          <p:nvGrpSpPr>
            <p:cNvPr id="83" name="グループ化 82"/>
            <p:cNvGrpSpPr/>
            <p:nvPr/>
          </p:nvGrpSpPr>
          <p:grpSpPr>
            <a:xfrm rot="10800000" flipV="1">
              <a:off x="2820857" y="2842432"/>
              <a:ext cx="2640072" cy="2508415"/>
              <a:chOff x="6002292" y="3199518"/>
              <a:chExt cx="4264493" cy="4051828"/>
            </a:xfrm>
          </p:grpSpPr>
          <p:sp>
            <p:nvSpPr>
              <p:cNvPr id="84" name="円弧 83"/>
              <p:cNvSpPr/>
              <p:nvPr/>
            </p:nvSpPr>
            <p:spPr>
              <a:xfrm flipV="1">
                <a:off x="6002292" y="3199518"/>
                <a:ext cx="4264493" cy="3910054"/>
              </a:xfrm>
              <a:prstGeom prst="arc">
                <a:avLst>
                  <a:gd name="adj1" fmla="val 15871355"/>
                  <a:gd name="adj2" fmla="val 19854470"/>
                </a:avLst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800"/>
              </a:p>
            </p:txBody>
          </p:sp>
          <p:sp>
            <p:nvSpPr>
              <p:cNvPr id="85" name="フローチャート: 手作業 84"/>
              <p:cNvSpPr/>
              <p:nvPr/>
            </p:nvSpPr>
            <p:spPr>
              <a:xfrm rot="16200000" flipH="1">
                <a:off x="7782054" y="6765737"/>
                <a:ext cx="303692" cy="667526"/>
              </a:xfrm>
              <a:prstGeom prst="flowChartManualOperation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800"/>
              </a:p>
            </p:txBody>
          </p:sp>
        </p:grpSp>
        <p:cxnSp>
          <p:nvCxnSpPr>
            <p:cNvPr id="90" name="直線コネクタ 72"/>
            <p:cNvCxnSpPr>
              <a:cxnSpLocks noChangeShapeType="1"/>
            </p:cNvCxnSpPr>
            <p:nvPr/>
          </p:nvCxnSpPr>
          <p:spPr bwMode="auto">
            <a:xfrm flipH="1">
              <a:off x="4488595" y="5157070"/>
              <a:ext cx="411100" cy="977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92" name="直線コネクタ 72"/>
            <p:cNvCxnSpPr>
              <a:cxnSpLocks noChangeShapeType="1"/>
            </p:cNvCxnSpPr>
            <p:nvPr/>
          </p:nvCxnSpPr>
          <p:spPr bwMode="auto">
            <a:xfrm flipH="1" flipV="1">
              <a:off x="4488595" y="5256777"/>
              <a:ext cx="385110" cy="9407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95" name="円/楕円 94"/>
            <p:cNvSpPr/>
            <p:nvPr/>
          </p:nvSpPr>
          <p:spPr>
            <a:xfrm>
              <a:off x="4863079" y="5526174"/>
              <a:ext cx="101819" cy="4781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6" name="直線コネクタ 72"/>
            <p:cNvCxnSpPr>
              <a:cxnSpLocks noChangeShapeType="1"/>
            </p:cNvCxnSpPr>
            <p:nvPr/>
          </p:nvCxnSpPr>
          <p:spPr bwMode="auto">
            <a:xfrm flipH="1">
              <a:off x="4477969" y="5665561"/>
              <a:ext cx="411100" cy="977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97" name="直線コネクタ 72"/>
            <p:cNvCxnSpPr>
              <a:cxnSpLocks noChangeShapeType="1"/>
            </p:cNvCxnSpPr>
            <p:nvPr/>
          </p:nvCxnSpPr>
          <p:spPr bwMode="auto">
            <a:xfrm flipH="1" flipV="1">
              <a:off x="4477969" y="5765268"/>
              <a:ext cx="385110" cy="9407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5" name="テキスト ボックス 4"/>
          <p:cNvSpPr txBox="1"/>
          <p:nvPr/>
        </p:nvSpPr>
        <p:spPr>
          <a:xfrm>
            <a:off x="131728" y="1472672"/>
            <a:ext cx="775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0070C0"/>
                </a:solidFill>
              </a:rPr>
              <a:t>Menlo</a:t>
            </a:r>
            <a:endParaRPr kumimoji="1" lang="ja-JP" altLang="en-US" sz="1600" b="1" dirty="0">
              <a:solidFill>
                <a:srgbClr val="0070C0"/>
              </a:solidFill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269773" y="4023473"/>
            <a:ext cx="2419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i="1" dirty="0" err="1" smtClean="0"/>
              <a:t>Optilab</a:t>
            </a:r>
            <a:r>
              <a:rPr lang="en-US" altLang="ja-JP" sz="1600" b="1" i="1" dirty="0" smtClean="0"/>
              <a:t> </a:t>
            </a:r>
            <a:r>
              <a:rPr lang="en-US" altLang="ja-JP" sz="1600" b="1" i="1" dirty="0"/>
              <a:t> </a:t>
            </a:r>
            <a:r>
              <a:rPr lang="en-US" altLang="ja-JP" sz="1600" b="1" i="1" dirty="0" smtClean="0"/>
              <a:t>YDFA-r-40-S</a:t>
            </a:r>
            <a:r>
              <a:rPr lang="en-US" altLang="ja-JP" sz="1600" b="1" i="1" dirty="0" smtClean="0"/>
              <a:t>, </a:t>
            </a:r>
            <a:r>
              <a:rPr lang="en-US" altLang="ja-JP" sz="1600" i="1" dirty="0" smtClean="0"/>
              <a:t>Output power of</a:t>
            </a:r>
            <a:r>
              <a:rPr lang="en-US" altLang="ja-JP" sz="1600" b="1" i="1" dirty="0" smtClean="0"/>
              <a:t> </a:t>
            </a:r>
            <a:r>
              <a:rPr lang="en-US" altLang="ja-JP" sz="1600" b="1" i="1" dirty="0" smtClean="0"/>
              <a:t>20W</a:t>
            </a:r>
            <a:endParaRPr kumimoji="1" lang="en-US" altLang="ja-JP" sz="1600" b="1" i="1" dirty="0" smtClean="0"/>
          </a:p>
          <a:p>
            <a:r>
              <a:rPr lang="en-US" altLang="ja-JP" sz="1600" b="1" i="1" dirty="0" smtClean="0"/>
              <a:t>\3,500,000</a:t>
            </a:r>
            <a:endParaRPr kumimoji="1" lang="ja-JP" altLang="en-US" sz="1600" b="1" i="1" dirty="0"/>
          </a:p>
        </p:txBody>
      </p:sp>
      <p:sp>
        <p:nvSpPr>
          <p:cNvPr id="9" name="角丸四角形 8"/>
          <p:cNvSpPr/>
          <p:nvPr/>
        </p:nvSpPr>
        <p:spPr>
          <a:xfrm>
            <a:off x="107504" y="884347"/>
            <a:ext cx="8928992" cy="1513894"/>
          </a:xfrm>
          <a:prstGeom prst="roundRect">
            <a:avLst/>
          </a:prstGeom>
          <a:noFill/>
          <a:ln w="5715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角丸四角形 65"/>
          <p:cNvSpPr/>
          <p:nvPr/>
        </p:nvSpPr>
        <p:spPr>
          <a:xfrm>
            <a:off x="107504" y="3110426"/>
            <a:ext cx="8928992" cy="3630941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959631" y="548680"/>
            <a:ext cx="2145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CC00"/>
                </a:solidFill>
              </a:rPr>
              <a:t>Existing laser system</a:t>
            </a:r>
            <a:endParaRPr kumimoji="1" lang="ja-JP" altLang="en-US" b="1" dirty="0">
              <a:solidFill>
                <a:srgbClr val="00CC00"/>
              </a:solidFill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3490617" y="2492896"/>
            <a:ext cx="5473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B0F0"/>
                </a:solidFill>
              </a:rPr>
              <a:t>Simple </a:t>
            </a:r>
            <a:r>
              <a:rPr lang="en-US" altLang="ja-JP" b="1" dirty="0" err="1" smtClean="0">
                <a:solidFill>
                  <a:srgbClr val="00B0F0"/>
                </a:solidFill>
              </a:rPr>
              <a:t>Nd</a:t>
            </a:r>
            <a:r>
              <a:rPr lang="en-US" altLang="ja-JP" b="1" dirty="0">
                <a:solidFill>
                  <a:srgbClr val="00B0F0"/>
                </a:solidFill>
              </a:rPr>
              <a:t> </a:t>
            </a:r>
            <a:r>
              <a:rPr lang="en-US" altLang="ja-JP" b="1" dirty="0" smtClean="0">
                <a:solidFill>
                  <a:srgbClr val="00B0F0"/>
                </a:solidFill>
              </a:rPr>
              <a:t>amplifier laser system without pulse shaping</a:t>
            </a:r>
            <a:br>
              <a:rPr lang="en-US" altLang="ja-JP" b="1" dirty="0" smtClean="0">
                <a:solidFill>
                  <a:srgbClr val="00B0F0"/>
                </a:solidFill>
              </a:rPr>
            </a:br>
            <a:r>
              <a:rPr lang="en-US" altLang="ja-JP" b="1" dirty="0" smtClean="0">
                <a:solidFill>
                  <a:srgbClr val="00B0F0"/>
                </a:solidFill>
              </a:rPr>
              <a:t>according to RF-Gun reviewer’s comment</a:t>
            </a:r>
            <a:endParaRPr kumimoji="1" lang="ja-JP" alt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altLang="ja-JP" dirty="0" err="1" smtClean="0"/>
              <a:t>Strecher</a:t>
            </a:r>
            <a:r>
              <a:rPr lang="en-US" altLang="ja-JP" dirty="0" smtClean="0"/>
              <a:t> </a:t>
            </a:r>
            <a:r>
              <a:rPr lang="en-US" altLang="ja-JP" dirty="0" smtClean="0"/>
              <a:t>for </a:t>
            </a:r>
            <a:r>
              <a:rPr lang="en-US" altLang="ja-JP" dirty="0" err="1" smtClean="0"/>
              <a:t>Yb:YAG</a:t>
            </a:r>
            <a:r>
              <a:rPr lang="en-US" altLang="ja-JP" dirty="0" smtClean="0"/>
              <a:t> </a:t>
            </a:r>
            <a:r>
              <a:rPr lang="en-US" altLang="ja-JP" dirty="0" smtClean="0"/>
              <a:t>&amp; </a:t>
            </a:r>
            <a:r>
              <a:rPr lang="en-US" altLang="ja-JP" dirty="0" err="1" smtClean="0"/>
              <a:t>Nd:YAG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827584" y="3956998"/>
            <a:ext cx="3292758" cy="2793784"/>
            <a:chOff x="1387475" y="1576000"/>
            <a:chExt cx="4064000" cy="3448154"/>
          </a:xfrm>
        </p:grpSpPr>
        <p:pic>
          <p:nvPicPr>
            <p:cNvPr id="3" name="図 2" descr="Copy20140624_000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7475" y="1576000"/>
              <a:ext cx="4064000" cy="3048000"/>
            </a:xfrm>
            <a:prstGeom prst="rect">
              <a:avLst/>
            </a:prstGeom>
          </p:spPr>
        </p:pic>
        <p:cxnSp>
          <p:nvCxnSpPr>
            <p:cNvPr id="4" name="直線矢印コネクタ 3"/>
            <p:cNvCxnSpPr/>
            <p:nvPr/>
          </p:nvCxnSpPr>
          <p:spPr>
            <a:xfrm>
              <a:off x="3228975" y="3904453"/>
              <a:ext cx="381000" cy="1588"/>
            </a:xfrm>
            <a:prstGeom prst="straightConnector1">
              <a:avLst/>
            </a:prstGeom>
            <a:ln>
              <a:solidFill>
                <a:srgbClr val="FF66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テキスト ボックス 24"/>
            <p:cNvSpPr txBox="1"/>
            <p:nvPr/>
          </p:nvSpPr>
          <p:spPr>
            <a:xfrm>
              <a:off x="3114675" y="4629999"/>
              <a:ext cx="974318" cy="394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1600" b="1" dirty="0" smtClean="0">
                  <a:solidFill>
                    <a:srgbClr val="FF6600"/>
                  </a:solidFill>
                </a:rPr>
                <a:t>2.0nm</a:t>
              </a:r>
              <a:endParaRPr kumimoji="1" lang="ja-JP" altLang="en-US" sz="1600" b="1" dirty="0">
                <a:solidFill>
                  <a:srgbClr val="FF6600"/>
                </a:solidFill>
              </a:endParaRPr>
            </a:p>
          </p:txBody>
        </p:sp>
      </p:grp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751619"/>
              </p:ext>
            </p:extLst>
          </p:nvPr>
        </p:nvGraphicFramePr>
        <p:xfrm>
          <a:off x="1524000" y="1268761"/>
          <a:ext cx="6096000" cy="2227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576063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 smtClean="0"/>
                        <a:t>Yb:YAG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 smtClean="0"/>
                        <a:t>Nd:YAG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Center wavelength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1030 nm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1064 nm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Gain spectrum</a:t>
                      </a:r>
                      <a:r>
                        <a:rPr kumimoji="1" lang="en-US" altLang="ja-JP" baseline="0" dirty="0" smtClean="0"/>
                        <a:t> width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~2 ns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~0.5ns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Distance of the Stretcher to 30 </a:t>
                      </a:r>
                      <a:r>
                        <a:rPr kumimoji="1" lang="en-US" altLang="ja-JP" dirty="0" err="1" smtClean="0"/>
                        <a:t>ps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1.5 m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6 m (</a:t>
                      </a:r>
                      <a:r>
                        <a:rPr kumimoji="1" lang="en-US" altLang="ja-JP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kumimoji="1" lang="en-US" altLang="ja-JP" dirty="0" smtClean="0"/>
                        <a:t>4)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</a:tbl>
          </a:graphicData>
        </a:graphic>
      </p:graphicFrame>
      <p:cxnSp>
        <p:nvCxnSpPr>
          <p:cNvPr id="8" name="AutoShape 14"/>
          <p:cNvCxnSpPr>
            <a:cxnSpLocks noChangeShapeType="1"/>
          </p:cNvCxnSpPr>
          <p:nvPr/>
        </p:nvCxnSpPr>
        <p:spPr bwMode="auto">
          <a:xfrm>
            <a:off x="7294295" y="4546325"/>
            <a:ext cx="822694" cy="1507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sp>
        <p:nvSpPr>
          <p:cNvPr id="9" name="Rectangle 16"/>
          <p:cNvSpPr>
            <a:spLocks noChangeArrowheads="1"/>
          </p:cNvSpPr>
          <p:nvPr/>
        </p:nvSpPr>
        <p:spPr bwMode="auto">
          <a:xfrm rot="18900000" flipV="1">
            <a:off x="7664110" y="4339723"/>
            <a:ext cx="158574" cy="330825"/>
          </a:xfrm>
          <a:prstGeom prst="rect">
            <a:avLst/>
          </a:prstGeom>
          <a:solidFill>
            <a:srgbClr val="C0C0C0">
              <a:alpha val="50195"/>
            </a:srgbClr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 sz="11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テキスト ボックス 48"/>
          <p:cNvSpPr txBox="1">
            <a:spLocks noChangeArrowheads="1"/>
          </p:cNvSpPr>
          <p:nvPr/>
        </p:nvSpPr>
        <p:spPr bwMode="auto">
          <a:xfrm>
            <a:off x="5789601" y="6186614"/>
            <a:ext cx="21895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>
                <a:latin typeface="Times New Roman" pitchFamily="18" charset="0"/>
                <a:ea typeface="HG明朝E" pitchFamily="17" charset="-128"/>
              </a:rPr>
              <a:t>Grating pair</a:t>
            </a:r>
            <a:endParaRPr lang="ja-JP" altLang="en-US" sz="1600" dirty="0">
              <a:latin typeface="Times New Roman" pitchFamily="18" charset="0"/>
              <a:ea typeface="HG明朝E" pitchFamily="17" charset="-128"/>
            </a:endParaRPr>
          </a:p>
        </p:txBody>
      </p:sp>
      <p:grpSp>
        <p:nvGrpSpPr>
          <p:cNvPr id="11" name="Group 3"/>
          <p:cNvGrpSpPr>
            <a:grpSpLocks/>
          </p:cNvGrpSpPr>
          <p:nvPr/>
        </p:nvGrpSpPr>
        <p:grpSpPr bwMode="auto">
          <a:xfrm rot="20040000" flipH="1">
            <a:off x="7255178" y="4231545"/>
            <a:ext cx="78227" cy="636838"/>
            <a:chOff x="3605" y="12072"/>
            <a:chExt cx="540" cy="1716"/>
          </a:xfrm>
        </p:grpSpPr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3605" y="12072"/>
              <a:ext cx="360" cy="171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z="11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3965" y="12072"/>
              <a:ext cx="180" cy="171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z="11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Line 7"/>
          <p:cNvSpPr>
            <a:spLocks noChangeShapeType="1"/>
          </p:cNvSpPr>
          <p:nvPr/>
        </p:nvSpPr>
        <p:spPr bwMode="auto">
          <a:xfrm flipH="1">
            <a:off x="6005883" y="4546325"/>
            <a:ext cx="1288410" cy="118905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 flipH="1">
            <a:off x="6105351" y="4549964"/>
            <a:ext cx="1235816" cy="138617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H="1" flipV="1">
            <a:off x="5219955" y="5936136"/>
            <a:ext cx="9051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直線コネクタ 72"/>
          <p:cNvCxnSpPr>
            <a:cxnSpLocks noChangeShapeType="1"/>
          </p:cNvCxnSpPr>
          <p:nvPr/>
        </p:nvCxnSpPr>
        <p:spPr bwMode="auto">
          <a:xfrm rot="10800000">
            <a:off x="5219959" y="5735381"/>
            <a:ext cx="7859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grpSp>
        <p:nvGrpSpPr>
          <p:cNvPr id="18" name="Group 3"/>
          <p:cNvGrpSpPr>
            <a:grpSpLocks/>
          </p:cNvGrpSpPr>
          <p:nvPr/>
        </p:nvGrpSpPr>
        <p:grpSpPr bwMode="auto">
          <a:xfrm rot="20040000" flipH="1">
            <a:off x="6054520" y="5391282"/>
            <a:ext cx="78227" cy="821153"/>
            <a:chOff x="3605" y="12072"/>
            <a:chExt cx="540" cy="1716"/>
          </a:xfrm>
        </p:grpSpPr>
        <p:sp>
          <p:nvSpPr>
            <p:cNvPr id="19" name="Rectangle 4"/>
            <p:cNvSpPr>
              <a:spLocks noChangeArrowheads="1"/>
            </p:cNvSpPr>
            <p:nvPr/>
          </p:nvSpPr>
          <p:spPr bwMode="auto">
            <a:xfrm>
              <a:off x="3605" y="12072"/>
              <a:ext cx="360" cy="171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z="11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Rectangle 5"/>
            <p:cNvSpPr>
              <a:spLocks noChangeArrowheads="1"/>
            </p:cNvSpPr>
            <p:nvPr/>
          </p:nvSpPr>
          <p:spPr bwMode="auto">
            <a:xfrm>
              <a:off x="3965" y="12072"/>
              <a:ext cx="180" cy="171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z="11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25" name="AutoShape 14"/>
          <p:cNvCxnSpPr>
            <a:cxnSpLocks noChangeShapeType="1"/>
          </p:cNvCxnSpPr>
          <p:nvPr/>
        </p:nvCxnSpPr>
        <p:spPr bwMode="auto">
          <a:xfrm flipH="1">
            <a:off x="7681107" y="4538238"/>
            <a:ext cx="24535" cy="877451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</p:cxnSp>
      <p:sp>
        <p:nvSpPr>
          <p:cNvPr id="27" name="テキスト ボックス 26"/>
          <p:cNvSpPr txBox="1"/>
          <p:nvPr/>
        </p:nvSpPr>
        <p:spPr>
          <a:xfrm>
            <a:off x="7422159" y="5574812"/>
            <a:ext cx="694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30 </a:t>
            </a:r>
            <a:r>
              <a:rPr kumimoji="1" lang="en-US" altLang="ja-JP" dirty="0" err="1" smtClean="0"/>
              <a:t>ps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/>
        </p:nvSpPr>
        <p:spPr>
          <a:xfrm>
            <a:off x="4948637" y="5438550"/>
            <a:ext cx="271318" cy="748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43866" y="358766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Gain spectrum of </a:t>
            </a:r>
            <a:r>
              <a:rPr kumimoji="1" lang="en-US" altLang="ja-JP" dirty="0" err="1" smtClean="0"/>
              <a:t>Yb:YAG</a:t>
            </a:r>
            <a:endParaRPr kumimoji="1" lang="ja-JP" altLang="en-US" dirty="0"/>
          </a:p>
        </p:txBody>
      </p:sp>
      <p:cxnSp>
        <p:nvCxnSpPr>
          <p:cNvPr id="31" name="直線矢印コネクタ 30"/>
          <p:cNvCxnSpPr/>
          <p:nvPr/>
        </p:nvCxnSpPr>
        <p:spPr>
          <a:xfrm flipV="1">
            <a:off x="6005884" y="4437112"/>
            <a:ext cx="1014388" cy="75467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48"/>
          <p:cNvSpPr txBox="1">
            <a:spLocks noChangeArrowheads="1"/>
          </p:cNvSpPr>
          <p:nvPr/>
        </p:nvSpPr>
        <p:spPr bwMode="auto">
          <a:xfrm>
            <a:off x="5221381" y="4144724"/>
            <a:ext cx="15690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smtClean="0">
                <a:latin typeface="Times New Roman" pitchFamily="18" charset="0"/>
                <a:ea typeface="HG明朝E" pitchFamily="17" charset="-128"/>
              </a:rPr>
              <a:t>Distance of grating pair</a:t>
            </a:r>
            <a:endParaRPr lang="ja-JP" altLang="en-US" sz="1600" dirty="0">
              <a:latin typeface="Times New Roman" pitchFamily="18" charset="0"/>
              <a:ea typeface="HG明朝E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055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6E378-F17A-4CB8-B0D6-FF3E43A45A62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37" y="2420888"/>
            <a:ext cx="2964072" cy="1705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00" y="4797152"/>
            <a:ext cx="3001747" cy="151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032" y="2199781"/>
            <a:ext cx="3025678" cy="221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056" y="4581128"/>
            <a:ext cx="2977267" cy="2168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直線コネクタ 14"/>
          <p:cNvCxnSpPr/>
          <p:nvPr/>
        </p:nvCxnSpPr>
        <p:spPr>
          <a:xfrm>
            <a:off x="4572000" y="105320"/>
            <a:ext cx="0" cy="648072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3153045" y="2492896"/>
            <a:ext cx="1164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Field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203848" y="3941911"/>
            <a:ext cx="1164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rgbClr val="FF0000"/>
                </a:solidFill>
              </a:rPr>
              <a:t>Focussing</a:t>
            </a:r>
            <a:r>
              <a:rPr lang="en-US" altLang="ja-JP" dirty="0" smtClean="0">
                <a:solidFill>
                  <a:srgbClr val="FF0000"/>
                </a:solidFill>
              </a:rPr>
              <a:t> field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616400" y="3972688"/>
            <a:ext cx="1510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00CC"/>
                </a:solidFill>
              </a:rPr>
              <a:t>Accelerating field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152807" y="284331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rgbClr val="FF0000"/>
                </a:solidFill>
              </a:rPr>
              <a:t>Focussing</a:t>
            </a:r>
            <a:r>
              <a:rPr lang="en-US" altLang="ja-JP" dirty="0" smtClean="0">
                <a:solidFill>
                  <a:srgbClr val="FF0000"/>
                </a:solidFill>
              </a:rPr>
              <a:t> field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566104" y="2420888"/>
            <a:ext cx="1164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Field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891626" y="4612486"/>
            <a:ext cx="1405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Given force 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566104" y="4612486"/>
            <a:ext cx="1353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Given force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174335" y="5939709"/>
            <a:ext cx="1164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rgbClr val="FF0000"/>
                </a:solidFill>
              </a:rPr>
              <a:t>Focussing</a:t>
            </a:r>
            <a:r>
              <a:rPr lang="en-US" altLang="ja-JP" dirty="0" smtClean="0">
                <a:solidFill>
                  <a:srgbClr val="FF0000"/>
                </a:solidFill>
              </a:rPr>
              <a:t> field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837379" y="5931144"/>
            <a:ext cx="1164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rgbClr val="FF0000"/>
                </a:solidFill>
              </a:rPr>
              <a:t>Focussing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field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26" y="534284"/>
            <a:ext cx="2088232" cy="1829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680" y="534285"/>
            <a:ext cx="2402632" cy="159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テキスト ボックス 33"/>
          <p:cNvSpPr txBox="1"/>
          <p:nvPr/>
        </p:nvSpPr>
        <p:spPr>
          <a:xfrm>
            <a:off x="2536599" y="1700808"/>
            <a:ext cx="2026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=&gt; Weak focus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732241" y="1665587"/>
            <a:ext cx="2221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=&gt; Strong focus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941853" y="87015"/>
            <a:ext cx="241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Pill-box cavity</a:t>
            </a:r>
            <a:endParaRPr kumimoji="1" lang="ja-JP" altLang="en-US" sz="24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626526" y="87015"/>
            <a:ext cx="4409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Annular coupled cavity with nose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681322" y="646331"/>
            <a:ext cx="133558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solidFill>
                  <a:srgbClr val="0000CC"/>
                </a:solidFill>
              </a:rPr>
              <a:t>Accelerating field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364757" y="557656"/>
            <a:ext cx="128438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solidFill>
                  <a:srgbClr val="0000CC"/>
                </a:solidFill>
              </a:rPr>
              <a:t>Accelerating field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932040" y="1052524"/>
            <a:ext cx="59891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rgbClr val="00FF00"/>
                </a:solidFill>
              </a:rPr>
              <a:t>Beam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39552" y="1193607"/>
            <a:ext cx="59891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rgbClr val="00FF00"/>
                </a:solidFill>
              </a:rPr>
              <a:t>Beam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034805" y="4581128"/>
            <a:ext cx="1510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00CC"/>
                </a:solidFill>
              </a:rPr>
              <a:t>Accelerating field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320836" y="4579588"/>
            <a:ext cx="1510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00CC"/>
                </a:solidFill>
              </a:rPr>
              <a:t>Accelerating field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797630" y="4057327"/>
            <a:ext cx="1510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00CC"/>
                </a:solidFill>
              </a:rPr>
              <a:t>Accelerating field</a:t>
            </a:r>
          </a:p>
        </p:txBody>
      </p:sp>
    </p:spTree>
    <p:extLst>
      <p:ext uri="{BB962C8B-B14F-4D97-AF65-F5344CB8AC3E}">
        <p14:creationId xmlns:p14="http://schemas.microsoft.com/office/powerpoint/2010/main" val="366850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1259632" y="880053"/>
            <a:ext cx="6840760" cy="2465501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87965"/>
            <a:ext cx="8229600" cy="562074"/>
          </a:xfrm>
        </p:spPr>
        <p:txBody>
          <a:bodyPr>
            <a:normAutofit fontScale="90000"/>
          </a:bodyPr>
          <a:lstStyle/>
          <a:p>
            <a:r>
              <a:rPr kumimoji="1" lang="en-US" altLang="ja-JP" sz="3200" dirty="0" smtClean="0"/>
              <a:t>Improvement of fiber collimation</a:t>
            </a:r>
            <a:endParaRPr kumimoji="1" lang="ja-JP" altLang="en-US" sz="3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47664" y="1528125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Fiber coupler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Cooling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ja-JP" altLang="en-US" sz="2400" dirty="0"/>
          </a:p>
        </p:txBody>
      </p:sp>
      <p:pic>
        <p:nvPicPr>
          <p:cNvPr id="1026" name="Picture 2" descr="C:\Users\ZXY\Documents\2015-02-20 163729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96077"/>
            <a:ext cx="2471070" cy="18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5074363" y="297622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Fiber coupler in ERL</a:t>
            </a:r>
            <a:endParaRPr kumimoji="1" lang="ja-JP" altLang="en-US" dirty="0"/>
          </a:p>
        </p:txBody>
      </p:sp>
      <p:pic>
        <p:nvPicPr>
          <p:cNvPr id="7" name="Picture 5" descr="スクリーンショット 2015-02-20 14.17.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66018"/>
            <a:ext cx="2374571" cy="2217575"/>
          </a:xfrm>
          <a:prstGeom prst="rect">
            <a:avLst/>
          </a:prstGeom>
        </p:spPr>
      </p:pic>
      <p:sp>
        <p:nvSpPr>
          <p:cNvPr id="8" name="角丸四角形 7"/>
          <p:cNvSpPr/>
          <p:nvPr/>
        </p:nvSpPr>
        <p:spPr>
          <a:xfrm>
            <a:off x="1259632" y="3472341"/>
            <a:ext cx="6840760" cy="2404931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21267" y="4074641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Drum Lens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55576" y="491347"/>
            <a:ext cx="618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PCF fiber damage is one issue  =&gt;   Improve the fiber collimation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23528" y="5949280"/>
            <a:ext cx="8621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Higher output pulse energy from fiber amplifier </a:t>
            </a:r>
          </a:p>
          <a:p>
            <a:r>
              <a:rPr lang="en-US" altLang="ja-JP" sz="2400" dirty="0"/>
              <a:t>	</a:t>
            </a:r>
            <a:r>
              <a:rPr kumimoji="1" lang="en-US" altLang="ja-JP" sz="2400" dirty="0" smtClean="0"/>
              <a:t>=&gt;   Reduce number of stages of </a:t>
            </a:r>
            <a:r>
              <a:rPr kumimoji="1" lang="en-US" altLang="ja-JP" sz="2400" dirty="0" err="1" smtClean="0"/>
              <a:t>Yb:YAG</a:t>
            </a:r>
            <a:r>
              <a:rPr kumimoji="1" lang="en-US" altLang="ja-JP" sz="2400" dirty="0" smtClean="0"/>
              <a:t> multi-pass amplifier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1660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3" y="1678889"/>
            <a:ext cx="3842362" cy="268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634082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/>
              <a:t>Temperature dependence of  </a:t>
            </a:r>
            <a:r>
              <a:rPr kumimoji="1" lang="en-US" altLang="ja-JP" sz="3200" dirty="0" err="1" smtClean="0"/>
              <a:t>Yb:YAG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631229"/>
            <a:ext cx="8640960" cy="4525963"/>
          </a:xfrm>
        </p:spPr>
        <p:txBody>
          <a:bodyPr/>
          <a:lstStyle/>
          <a:p>
            <a:r>
              <a:rPr lang="en-US" altLang="ja-JP" dirty="0" smtClean="0"/>
              <a:t>Improvement of thermal and emission property</a:t>
            </a:r>
            <a:r>
              <a:rPr lang="ja-JP" altLang="en-US" dirty="0" smtClean="0"/>
              <a:t>  </a:t>
            </a:r>
            <a:r>
              <a:rPr lang="en-US" altLang="ja-JP" dirty="0" smtClean="0"/>
              <a:t>(Thermal lens effect)</a:t>
            </a:r>
            <a:r>
              <a:rPr lang="ja-JP" altLang="en-US" dirty="0" smtClean="0"/>
              <a:t>　         </a:t>
            </a:r>
            <a:r>
              <a:rPr lang="en-US" altLang="ja-JP" dirty="0" smtClean="0"/>
              <a:t>(Excitation density)</a:t>
            </a:r>
            <a:endParaRPr kumimoji="1" lang="ja-JP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707" y="3933056"/>
            <a:ext cx="4945592" cy="267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678889"/>
            <a:ext cx="5112568" cy="220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8089297" y="4898932"/>
            <a:ext cx="954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/>
              <a:t>300K</a:t>
            </a:r>
            <a:endParaRPr kumimoji="1" lang="en-US" altLang="ja-JP" sz="1400" dirty="0" smtClean="0"/>
          </a:p>
          <a:p>
            <a:pPr algn="ctr"/>
            <a:r>
              <a:rPr lang="en-US" altLang="ja-JP" sz="1400" dirty="0" smtClean="0"/>
              <a:t>30kW/cm</a:t>
            </a:r>
            <a:r>
              <a:rPr lang="en-US" altLang="ja-JP" sz="1400" baseline="30000" dirty="0" smtClean="0"/>
              <a:t>2</a:t>
            </a:r>
            <a:endParaRPr kumimoji="1" lang="ja-JP" altLang="en-US" sz="1400" baseline="30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35923" y="4615769"/>
            <a:ext cx="819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Pertier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971637" y="4063161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GM+He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3509148" y="6206481"/>
            <a:ext cx="26900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300K</a:t>
            </a:r>
            <a:r>
              <a:rPr lang="ja-JP" altLang="en-US" dirty="0" smtClean="0"/>
              <a:t>     </a:t>
            </a:r>
            <a:r>
              <a:rPr lang="en-US" altLang="ja-JP" dirty="0" smtClean="0"/>
              <a:t>P/P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 </a:t>
            </a:r>
            <a:r>
              <a:rPr lang="en-US" altLang="ja-JP" dirty="0"/>
              <a:t>= </a:t>
            </a:r>
            <a:r>
              <a:rPr lang="en-US" altLang="ja-JP" dirty="0" err="1" smtClean="0"/>
              <a:t>exp</a:t>
            </a:r>
            <a:r>
              <a:rPr lang="en-US" altLang="ja-JP" dirty="0" smtClean="0"/>
              <a:t>(g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z) </a:t>
            </a:r>
            <a:r>
              <a:rPr lang="ja-JP" altLang="en-US" dirty="0" smtClean="0"/>
              <a:t>～</a:t>
            </a:r>
            <a:r>
              <a:rPr lang="en-US" altLang="ja-JP" dirty="0" smtClean="0"/>
              <a:t>2</a:t>
            </a:r>
            <a:br>
              <a:rPr lang="en-US" altLang="ja-JP" dirty="0" smtClean="0"/>
            </a:br>
            <a:r>
              <a:rPr lang="en-US" altLang="ja-JP" dirty="0" smtClean="0"/>
              <a:t>150K</a:t>
            </a:r>
            <a:r>
              <a:rPr lang="ja-JP" altLang="en-US" dirty="0" smtClean="0"/>
              <a:t>　　　→ </a:t>
            </a:r>
            <a:r>
              <a:rPr lang="en-US" altLang="ja-JP" dirty="0" smtClean="0"/>
              <a:t>g = 7 [cm</a:t>
            </a:r>
            <a:r>
              <a:rPr lang="en-US" altLang="ja-JP" baseline="30000" dirty="0" smtClean="0"/>
              <a:t>-1</a:t>
            </a:r>
            <a:r>
              <a:rPr lang="en-US" altLang="ja-JP" dirty="0" smtClean="0"/>
              <a:t>] </a:t>
            </a:r>
            <a:endParaRPr lang="ja-JP" altLang="en-US" dirty="0"/>
          </a:p>
        </p:txBody>
      </p:sp>
      <p:sp>
        <p:nvSpPr>
          <p:cNvPr id="16" name="円/楕円 15"/>
          <p:cNvSpPr/>
          <p:nvPr/>
        </p:nvSpPr>
        <p:spPr>
          <a:xfrm>
            <a:off x="8536688" y="4800435"/>
            <a:ext cx="144016" cy="13601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7888616" y="4008347"/>
            <a:ext cx="0" cy="20162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V="1">
            <a:off x="6016408" y="3989645"/>
            <a:ext cx="0" cy="20162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V="1">
            <a:off x="2771800" y="1844824"/>
            <a:ext cx="0" cy="21569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V="1">
            <a:off x="1331640" y="1844824"/>
            <a:ext cx="0" cy="21201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107504" y="4509120"/>
            <a:ext cx="410375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10 W/m/K , </a:t>
            </a:r>
            <a:r>
              <a:rPr lang="en-US" altLang="ja-JP" dirty="0" err="1" smtClean="0"/>
              <a:t>dn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dT</a:t>
            </a:r>
            <a:r>
              <a:rPr lang="en-US" altLang="ja-JP" dirty="0" smtClean="0"/>
              <a:t> = 8ppm/K @  300K</a:t>
            </a:r>
          </a:p>
          <a:p>
            <a:r>
              <a:rPr lang="en-US" altLang="ja-JP" dirty="0" smtClean="0"/>
              <a:t>25</a:t>
            </a:r>
            <a:r>
              <a:rPr kumimoji="1" lang="en-US" altLang="ja-JP" dirty="0" smtClean="0"/>
              <a:t> W/m/K , </a:t>
            </a:r>
            <a:r>
              <a:rPr kumimoji="1" lang="en-US" altLang="ja-JP" dirty="0" err="1" smtClean="0"/>
              <a:t>dn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dT</a:t>
            </a:r>
            <a:r>
              <a:rPr kumimoji="1" lang="en-US" altLang="ja-JP" dirty="0" smtClean="0"/>
              <a:t> = 3ppm/K @  150K</a:t>
            </a:r>
          </a:p>
          <a:p>
            <a:r>
              <a:rPr lang="en-US" altLang="ja-JP" dirty="0" smtClean="0"/>
              <a:t> </a:t>
            </a:r>
            <a:r>
              <a:rPr lang="ja-JP" altLang="en-US" dirty="0" smtClean="0"/>
              <a:t>↑</a:t>
            </a:r>
            <a:r>
              <a:rPr lang="en-US" altLang="ja-JP" dirty="0" smtClean="0"/>
              <a:t>150K 1/6 </a:t>
            </a:r>
            <a:r>
              <a:rPr lang="ja-JP" altLang="en-US" dirty="0"/>
              <a:t> </a:t>
            </a:r>
            <a:r>
              <a:rPr lang="en-US" altLang="ja-JP" dirty="0" smtClean="0"/>
              <a:t>Thermal lens</a:t>
            </a:r>
          </a:p>
          <a:p>
            <a:endParaRPr lang="en-US" altLang="ja-JP" dirty="0"/>
          </a:p>
          <a:p>
            <a:r>
              <a:rPr lang="en-US" altLang="ja-JP" dirty="0" smtClean="0"/>
              <a:t>Same gain @ 1/3 excitation density </a:t>
            </a:r>
            <a:r>
              <a:rPr lang="ja-JP" altLang="en-US" dirty="0" smtClean="0"/>
              <a:t> 　　→</a:t>
            </a:r>
            <a:endParaRPr lang="en-US" altLang="ja-JP" dirty="0" smtClean="0"/>
          </a:p>
          <a:p>
            <a:r>
              <a:rPr kumimoji="1" lang="en-US" altLang="ja-JP" dirty="0"/>
              <a:t>	</a:t>
            </a:r>
            <a:r>
              <a:rPr lang="ja-JP" altLang="en-US" dirty="0"/>
              <a:t>　</a:t>
            </a:r>
            <a:r>
              <a:rPr lang="ja-JP" altLang="en-US" dirty="0" smtClean="0"/>
              <a:t>　　↓</a:t>
            </a:r>
            <a:endParaRPr lang="en-US" altLang="ja-JP" dirty="0" smtClean="0"/>
          </a:p>
          <a:p>
            <a:r>
              <a:rPr lang="ja-JP" altLang="en-US" dirty="0" smtClean="0"/>
              <a:t>　</a:t>
            </a:r>
            <a:r>
              <a:rPr lang="en-US" altLang="ja-JP" dirty="0" smtClean="0"/>
              <a:t>150K =&gt; 1/20 thermal lens</a:t>
            </a:r>
            <a:endParaRPr kumimoji="1" lang="ja-JP" altLang="en-US" dirty="0"/>
          </a:p>
        </p:txBody>
      </p:sp>
      <p:cxnSp>
        <p:nvCxnSpPr>
          <p:cNvPr id="29" name="直線コネクタ 28"/>
          <p:cNvCxnSpPr/>
          <p:nvPr/>
        </p:nvCxnSpPr>
        <p:spPr>
          <a:xfrm flipV="1">
            <a:off x="3491880" y="1838768"/>
            <a:ext cx="0" cy="21569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円/楕円 29"/>
          <p:cNvSpPr/>
          <p:nvPr/>
        </p:nvSpPr>
        <p:spPr>
          <a:xfrm>
            <a:off x="5946015" y="4800435"/>
            <a:ext cx="144016" cy="13601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069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Schedule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495" y="260649"/>
            <a:ext cx="9001001" cy="3888432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/>
              <a:t>These few months:</a:t>
            </a:r>
          </a:p>
          <a:p>
            <a:pPr lvl="1"/>
            <a:r>
              <a:rPr lang="en-US" altLang="ja-JP" dirty="0"/>
              <a:t>Reconfigure thermal gun for positron </a:t>
            </a:r>
            <a:r>
              <a:rPr lang="en-US" altLang="ja-JP" dirty="0" smtClean="0"/>
              <a:t>generation</a:t>
            </a:r>
          </a:p>
          <a:p>
            <a:pPr lvl="1"/>
            <a:r>
              <a:rPr lang="en-US" altLang="ja-JP" b="1" u="sng" dirty="0" smtClean="0">
                <a:solidFill>
                  <a:srgbClr val="00B0F0"/>
                </a:solidFill>
              </a:rPr>
              <a:t>Step </a:t>
            </a:r>
            <a:r>
              <a:rPr lang="en-US" altLang="ja-JP" b="1" u="sng" dirty="0">
                <a:solidFill>
                  <a:srgbClr val="00B0F0"/>
                </a:solidFill>
              </a:rPr>
              <a:t>by step </a:t>
            </a:r>
            <a:r>
              <a:rPr lang="en-US" altLang="ja-JP" b="1" u="sng" dirty="0" smtClean="0">
                <a:solidFill>
                  <a:srgbClr val="00B0F0"/>
                </a:solidFill>
              </a:rPr>
              <a:t>RF-Gun RF ageing</a:t>
            </a:r>
            <a:r>
              <a:rPr lang="en-US" altLang="ja-JP" dirty="0" smtClean="0"/>
              <a:t>.</a:t>
            </a:r>
            <a:endParaRPr lang="en-US" altLang="ja-JP" dirty="0"/>
          </a:p>
          <a:p>
            <a:pPr lvl="1"/>
            <a:r>
              <a:rPr lang="en-US" altLang="ja-JP" dirty="0"/>
              <a:t>New laser system in ground laser </a:t>
            </a:r>
            <a:r>
              <a:rPr lang="en-US" altLang="ja-JP" dirty="0" smtClean="0"/>
              <a:t>room</a:t>
            </a:r>
            <a:r>
              <a:rPr lang="en-US" altLang="ja-JP" dirty="0" smtClean="0"/>
              <a:t>.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Increase pulse energy from fiber laser</a:t>
            </a:r>
          </a:p>
          <a:p>
            <a:pPr lvl="2"/>
            <a:r>
              <a:rPr lang="en-US" altLang="ja-JP" dirty="0" smtClean="0"/>
              <a:t>Simplify the laser </a:t>
            </a:r>
            <a:r>
              <a:rPr lang="en-US" altLang="ja-JP" dirty="0" smtClean="0"/>
              <a:t>system (new multi-pass amplifier)</a:t>
            </a:r>
            <a:endParaRPr lang="en-US" altLang="ja-JP" dirty="0" smtClean="0"/>
          </a:p>
          <a:p>
            <a:r>
              <a:rPr lang="en-US" altLang="ja-JP" dirty="0" smtClean="0"/>
              <a:t>Next summer:</a:t>
            </a:r>
          </a:p>
          <a:p>
            <a:pPr lvl="1"/>
            <a:r>
              <a:rPr lang="en-US" altLang="ja-JP" b="1" u="sng" dirty="0" smtClean="0">
                <a:solidFill>
                  <a:srgbClr val="00B0F0"/>
                </a:solidFill>
              </a:rPr>
              <a:t>Second </a:t>
            </a:r>
            <a:r>
              <a:rPr lang="en-US" altLang="ja-JP" b="1" u="sng" dirty="0" smtClean="0">
                <a:solidFill>
                  <a:srgbClr val="00B0F0"/>
                </a:solidFill>
              </a:rPr>
              <a:t>RF-Gun </a:t>
            </a:r>
            <a:r>
              <a:rPr lang="en-US" altLang="ja-JP" b="1" dirty="0" smtClean="0">
                <a:solidFill>
                  <a:srgbClr val="00B0F0"/>
                </a:solidFill>
              </a:rPr>
              <a:t>(</a:t>
            </a:r>
            <a:r>
              <a:rPr lang="en-US" altLang="ja-JP" sz="1900" b="1" dirty="0" err="1" smtClean="0">
                <a:solidFill>
                  <a:srgbClr val="00B0F0"/>
                </a:solidFill>
              </a:rPr>
              <a:t>nomal</a:t>
            </a:r>
            <a:r>
              <a:rPr lang="en-US" altLang="ja-JP" sz="1900" b="1" dirty="0" smtClean="0">
                <a:solidFill>
                  <a:srgbClr val="00B0F0"/>
                </a:solidFill>
              </a:rPr>
              <a:t> laser injection / </a:t>
            </a:r>
            <a:r>
              <a:rPr lang="en-US" altLang="ja-JP" sz="1900" b="1" dirty="0" smtClean="0">
                <a:solidFill>
                  <a:srgbClr val="00B0F0"/>
                </a:solidFill>
              </a:rPr>
              <a:t>cavity modification / </a:t>
            </a:r>
            <a:r>
              <a:rPr lang="en-US" altLang="ja-JP" sz="1900" b="1" dirty="0" smtClean="0">
                <a:solidFill>
                  <a:srgbClr val="00B0F0"/>
                </a:solidFill>
              </a:rPr>
              <a:t>cathode change</a:t>
            </a:r>
            <a:r>
              <a:rPr lang="en-US" altLang="ja-JP" b="1" dirty="0" smtClean="0">
                <a:solidFill>
                  <a:srgbClr val="00B0F0"/>
                </a:solidFill>
              </a:rPr>
              <a:t>)</a:t>
            </a:r>
          </a:p>
          <a:p>
            <a:pPr lvl="1"/>
            <a:r>
              <a:rPr lang="en-US" altLang="ja-JP" b="1" u="sng" dirty="0" smtClean="0">
                <a:solidFill>
                  <a:srgbClr val="00B0F0"/>
                </a:solidFill>
              </a:rPr>
              <a:t>Simple </a:t>
            </a:r>
            <a:r>
              <a:rPr lang="en-US" altLang="ja-JP" b="1" u="sng" dirty="0" err="1" smtClean="0">
                <a:solidFill>
                  <a:srgbClr val="00B0F0"/>
                </a:solidFill>
              </a:rPr>
              <a:t>Nd</a:t>
            </a:r>
            <a:r>
              <a:rPr lang="en-US" altLang="ja-JP" b="1" u="sng" dirty="0" smtClean="0">
                <a:solidFill>
                  <a:srgbClr val="00B0F0"/>
                </a:solidFill>
              </a:rPr>
              <a:t> amplifier for Phase-I &amp; II stable injection</a:t>
            </a:r>
            <a:endParaRPr lang="en-US" altLang="ja-JP" b="1" u="sng" dirty="0" smtClean="0">
              <a:solidFill>
                <a:srgbClr val="00B0F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9552" y="3717032"/>
            <a:ext cx="8396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solidFill>
                  <a:srgbClr val="00B0F0"/>
                </a:solidFill>
              </a:rPr>
              <a:t>10 </a:t>
            </a:r>
            <a:r>
              <a:rPr lang="en-US" altLang="ja-JP" sz="1600" b="1" dirty="0" err="1" smtClean="0">
                <a:solidFill>
                  <a:srgbClr val="00B0F0"/>
                </a:solidFill>
              </a:rPr>
              <a:t>ps</a:t>
            </a:r>
            <a:r>
              <a:rPr lang="en-US" altLang="ja-JP" sz="1600" b="1" dirty="0" smtClean="0">
                <a:solidFill>
                  <a:srgbClr val="00B0F0"/>
                </a:solidFill>
              </a:rPr>
              <a:t> </a:t>
            </a:r>
            <a:r>
              <a:rPr lang="en-US" altLang="ja-JP" sz="1600" b="1" dirty="0" err="1" smtClean="0">
                <a:solidFill>
                  <a:srgbClr val="00B0F0"/>
                </a:solidFill>
              </a:rPr>
              <a:t>gaussian</a:t>
            </a:r>
            <a:r>
              <a:rPr lang="en-US" altLang="ja-JP" sz="1600" b="1" dirty="0" smtClean="0">
                <a:solidFill>
                  <a:srgbClr val="00B0F0"/>
                </a:solidFill>
              </a:rPr>
              <a:t> is enough for Phase-I (1nC) &amp; II (2nC),  postponed the pulse </a:t>
            </a:r>
            <a:r>
              <a:rPr lang="en-US" altLang="ja-JP" sz="1600" b="1" dirty="0">
                <a:solidFill>
                  <a:srgbClr val="00B0F0"/>
                </a:solidFill>
              </a:rPr>
              <a:t>shaping until </a:t>
            </a:r>
            <a:r>
              <a:rPr lang="en-US" altLang="ja-JP" sz="1600" b="1" dirty="0" smtClean="0">
                <a:solidFill>
                  <a:srgbClr val="00B0F0"/>
                </a:solidFill>
              </a:rPr>
              <a:t>Phase-III</a:t>
            </a:r>
            <a:endParaRPr lang="ja-JP" altLang="en-US" sz="1600" b="1" dirty="0">
              <a:solidFill>
                <a:srgbClr val="00B0F0"/>
              </a:solidFill>
            </a:endParaRPr>
          </a:p>
          <a:p>
            <a:r>
              <a:rPr lang="en-US" altLang="ja-JP" sz="1600" b="1" dirty="0" smtClean="0">
                <a:solidFill>
                  <a:srgbClr val="00B0F0"/>
                </a:solidFill>
              </a:rPr>
              <a:t> </a:t>
            </a:r>
            <a:endParaRPr kumimoji="1" lang="ja-JP" altLang="en-US" sz="1600" b="1" dirty="0">
              <a:solidFill>
                <a:srgbClr val="00B0F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280891"/>
            <a:ext cx="9001001" cy="253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6865717" y="1196752"/>
            <a:ext cx="2231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 smtClean="0">
                <a:solidFill>
                  <a:srgbClr val="00B0F0"/>
                </a:solidFill>
              </a:rPr>
              <a:t>Following the RF-Gun</a:t>
            </a:r>
            <a:r>
              <a:rPr lang="en-US" altLang="ja-JP" b="1" u="sng" dirty="0">
                <a:solidFill>
                  <a:srgbClr val="00B0F0"/>
                </a:solidFill>
              </a:rPr>
              <a:t/>
            </a:r>
            <a:br>
              <a:rPr lang="en-US" altLang="ja-JP" b="1" u="sng" dirty="0">
                <a:solidFill>
                  <a:srgbClr val="00B0F0"/>
                </a:solidFill>
              </a:rPr>
            </a:br>
            <a:r>
              <a:rPr lang="en-US" altLang="ja-JP" b="1" u="sng" dirty="0" smtClean="0">
                <a:solidFill>
                  <a:srgbClr val="00B0F0"/>
                </a:solidFill>
              </a:rPr>
              <a:t>r</a:t>
            </a:r>
            <a:r>
              <a:rPr kumimoji="1" lang="en-US" altLang="ja-JP" b="1" u="sng" dirty="0" smtClean="0">
                <a:solidFill>
                  <a:srgbClr val="00B0F0"/>
                </a:solidFill>
              </a:rPr>
              <a:t>eviewer’s comments</a:t>
            </a:r>
            <a:endParaRPr kumimoji="1" lang="ja-JP" altLang="en-US" b="1" u="sng" dirty="0">
              <a:solidFill>
                <a:srgbClr val="00B0F0"/>
              </a:solidFill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6012160" y="3789040"/>
            <a:ext cx="216024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708890" y="2555058"/>
            <a:ext cx="449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B0F0"/>
                </a:solidFill>
              </a:rPr>
              <a:t>(Postponed the pulse shaping until Phase-III )</a:t>
            </a:r>
            <a:endParaRPr kumimoji="1" lang="ja-JP" altLang="en-US" b="1" dirty="0">
              <a:solidFill>
                <a:srgbClr val="00B0F0"/>
              </a:solidFill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3131840" y="1412776"/>
            <a:ext cx="2016224" cy="38884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2987824" y="3356992"/>
            <a:ext cx="2736304" cy="19442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0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3401" y="1376461"/>
            <a:ext cx="5044559" cy="31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直線矢印コネクタ 2"/>
          <p:cNvCxnSpPr/>
          <p:nvPr/>
        </p:nvCxnSpPr>
        <p:spPr>
          <a:xfrm flipV="1">
            <a:off x="2035463" y="3275824"/>
            <a:ext cx="576064" cy="1513793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円/楕円 3"/>
          <p:cNvSpPr/>
          <p:nvPr/>
        </p:nvSpPr>
        <p:spPr>
          <a:xfrm>
            <a:off x="3029637" y="2768629"/>
            <a:ext cx="792089" cy="432048"/>
          </a:xfrm>
          <a:prstGeom prst="ellipse">
            <a:avLst/>
          </a:prstGeom>
          <a:noFill/>
          <a:ln>
            <a:solidFill>
              <a:srgbClr val="FF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29438" y="4784853"/>
            <a:ext cx="2188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Concentrated field has focusing effect</a:t>
            </a:r>
            <a:endParaRPr kumimoji="1"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 flipH="1" flipV="1">
            <a:off x="3533694" y="3200679"/>
            <a:ext cx="576064" cy="158417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3852008" y="4830688"/>
            <a:ext cx="3384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This structure has long drift space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1560" y="188640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Closed gap </a:t>
            </a:r>
            <a:r>
              <a:rPr lang="en-US" altLang="ja-JP" sz="2400" dirty="0" smtClean="0"/>
              <a:t>makes focus field</a:t>
            </a:r>
          </a:p>
          <a:p>
            <a:r>
              <a:rPr kumimoji="1" lang="en-US" altLang="ja-JP" sz="2400" dirty="0" smtClean="0"/>
              <a:t>Side coupled cavity is one candidate (or DAW / ACS / CDS …)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5536" y="5589240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This structure has focusing field.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L</a:t>
            </a:r>
            <a:r>
              <a:rPr lang="en-US" altLang="ja-JP" sz="2400" dirty="0" smtClean="0">
                <a:solidFill>
                  <a:srgbClr val="FF0000"/>
                </a:solidFill>
              </a:rPr>
              <a:t>ong drift space is problem.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 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6E378-F17A-4CB8-B0D6-FF3E43A45A62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11" name="Picture 16" descr="lina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2" t="13901" r="7990" b="16656"/>
          <a:stretch/>
        </p:blipFill>
        <p:spPr bwMode="auto">
          <a:xfrm>
            <a:off x="6181976" y="1268760"/>
            <a:ext cx="2846671" cy="258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08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home\share\slide\KEKprezen2013\animationSingl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9" y="3608004"/>
            <a:ext cx="4438778" cy="310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358892"/>
            <a:ext cx="3744416" cy="2342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home\share\slide\KEKprezen2013\animationDoubl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987" y="3608003"/>
            <a:ext cx="4438780" cy="310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237" y="1142984"/>
            <a:ext cx="4090684" cy="302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500034" y="642918"/>
            <a:ext cx="3609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 smtClean="0"/>
              <a:t>Normal side couple structure</a:t>
            </a:r>
            <a:endParaRPr lang="ja-JP" altLang="en-US" sz="2000" dirty="0"/>
          </a:p>
        </p:txBody>
      </p:sp>
      <p:sp>
        <p:nvSpPr>
          <p:cNvPr id="9" name="正方形/長方形 8"/>
          <p:cNvSpPr/>
          <p:nvPr/>
        </p:nvSpPr>
        <p:spPr>
          <a:xfrm>
            <a:off x="4429124" y="642918"/>
            <a:ext cx="45005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 smtClean="0"/>
              <a:t>Quasi traveling wave </a:t>
            </a:r>
            <a:r>
              <a:rPr lang="en-US" altLang="ja-JP" sz="2000" dirty="0" err="1" smtClean="0"/>
              <a:t>sidecouple</a:t>
            </a:r>
            <a:r>
              <a:rPr lang="en-US" altLang="ja-JP" sz="2000" dirty="0" smtClean="0"/>
              <a:t> structure</a:t>
            </a:r>
            <a:endParaRPr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2844" y="71414"/>
            <a:ext cx="885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 smtClean="0"/>
              <a:t>Design of a q</a:t>
            </a:r>
            <a:r>
              <a:rPr kumimoji="1" lang="en-US" altLang="ja-JP" sz="3200" dirty="0" smtClean="0"/>
              <a:t>uasi traveling wave side couple RF gun</a:t>
            </a:r>
            <a:endParaRPr lang="en-US" altLang="ja-JP" sz="3200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1472" y="6027027"/>
            <a:ext cx="8087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0000CC"/>
                </a:solidFill>
              </a:rPr>
              <a:t>Quasi traveling wave side couple has stronger focusing and accelerated gradient than DAW.</a:t>
            </a:r>
            <a:endParaRPr kumimoji="1" lang="ja-JP" alt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7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 descr="C:\home\slide\S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852738"/>
            <a:ext cx="8785225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テキスト ボックス 4"/>
          <p:cNvSpPr txBox="1">
            <a:spLocks noChangeArrowheads="1"/>
          </p:cNvSpPr>
          <p:nvPr/>
        </p:nvSpPr>
        <p:spPr bwMode="auto">
          <a:xfrm>
            <a:off x="1042988" y="5589588"/>
            <a:ext cx="5903912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>
                <a:solidFill>
                  <a:srgbClr val="0000CC"/>
                </a:solidFill>
                <a:latin typeface="Calibri" pitchFamily="34" charset="0"/>
              </a:rPr>
              <a:t>Emittance: 5.5 mm-mrad @ 5 nC</a:t>
            </a:r>
          </a:p>
          <a:p>
            <a:pPr>
              <a:lnSpc>
                <a:spcPct val="120000"/>
              </a:lnSpc>
            </a:pPr>
            <a:r>
              <a:rPr lang="en-US" altLang="ja-JP" sz="2800">
                <a:solidFill>
                  <a:srgbClr val="0000CC"/>
                </a:solidFill>
                <a:latin typeface="Calibri" pitchFamily="34" charset="0"/>
              </a:rPr>
              <a:t>This RF gun can generate 10 nC beam</a:t>
            </a:r>
          </a:p>
        </p:txBody>
      </p:sp>
      <p:sp>
        <p:nvSpPr>
          <p:cNvPr id="28675" name="テキスト ボックス 1"/>
          <p:cNvSpPr txBox="1">
            <a:spLocks noChangeArrowheads="1"/>
          </p:cNvSpPr>
          <p:nvPr/>
        </p:nvSpPr>
        <p:spPr bwMode="auto">
          <a:xfrm>
            <a:off x="468313" y="116632"/>
            <a:ext cx="84241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3200" dirty="0" smtClean="0"/>
              <a:t>Quasi </a:t>
            </a:r>
            <a:r>
              <a:rPr lang="en-US" altLang="ja-JP" sz="3200" dirty="0"/>
              <a:t>traveling wave side couple RF gun</a:t>
            </a:r>
            <a:endParaRPr lang="ja-JP" altLang="en-US" sz="3200" dirty="0">
              <a:latin typeface="Calibri" pitchFamily="34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27496" y="764704"/>
            <a:ext cx="8345487" cy="7016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ja-JP" sz="2000" dirty="0">
                <a:latin typeface="+mn-lt"/>
                <a:ea typeface="+mj-ea"/>
              </a:rPr>
              <a:t>This RF gun has total of seven acceleration cavities. These are divided into two standing wave structure of 3 </a:t>
            </a:r>
            <a:r>
              <a:rPr lang="en-US" altLang="ja-JP" sz="2000" dirty="0">
                <a:latin typeface="+mn-lt"/>
                <a:ea typeface="+mj-ea"/>
              </a:rPr>
              <a:t>and</a:t>
            </a:r>
            <a:r>
              <a:rPr lang="ja-JP" altLang="ja-JP" sz="2000" dirty="0">
                <a:latin typeface="+mn-lt"/>
                <a:ea typeface="+mj-ea"/>
              </a:rPr>
              <a:t> 4 side coupled cavities</a:t>
            </a:r>
            <a:r>
              <a:rPr lang="ja-JP" altLang="en-US" sz="2000" dirty="0">
                <a:latin typeface="+mn-lt"/>
                <a:ea typeface="+mj-ea"/>
              </a:rPr>
              <a:t> </a:t>
            </a:r>
            <a:r>
              <a:rPr lang="en-US" altLang="ja-JP" sz="2000" dirty="0">
                <a:latin typeface="+mn-lt"/>
                <a:ea typeface="+mj-ea"/>
              </a:rPr>
              <a:t>respectively</a:t>
            </a:r>
            <a:r>
              <a:rPr lang="ja-JP" altLang="ja-JP" sz="2000" dirty="0" err="1">
                <a:latin typeface="+mn-lt"/>
                <a:ea typeface="+mj-ea"/>
              </a:rPr>
              <a:t>.</a:t>
            </a:r>
            <a:r>
              <a:rPr lang="ja-JP" altLang="ja-JP" sz="2000" dirty="0">
                <a:latin typeface="+mn-lt"/>
                <a:ea typeface="+mj-ea"/>
              </a:rPr>
              <a:t> </a:t>
            </a:r>
            <a:endParaRPr lang="ja-JP" altLang="en-US" sz="2000" dirty="0">
              <a:latin typeface="+mn-lt"/>
              <a:ea typeface="+mj-ea"/>
            </a:endParaRPr>
          </a:p>
        </p:txBody>
      </p:sp>
      <p:sp>
        <p:nvSpPr>
          <p:cNvPr id="4" name="左中かっこ 3"/>
          <p:cNvSpPr>
            <a:spLocks/>
          </p:cNvSpPr>
          <p:nvPr/>
        </p:nvSpPr>
        <p:spPr bwMode="auto">
          <a:xfrm rot="-5400000">
            <a:off x="5487193" y="1605757"/>
            <a:ext cx="360363" cy="6597650"/>
          </a:xfrm>
          <a:prstGeom prst="leftBrace">
            <a:avLst>
              <a:gd name="adj1" fmla="val 8307"/>
              <a:gd name="adj2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28678" name="正方形/長方形 4"/>
          <p:cNvSpPr>
            <a:spLocks noChangeArrowheads="1"/>
          </p:cNvSpPr>
          <p:nvPr/>
        </p:nvSpPr>
        <p:spPr bwMode="auto">
          <a:xfrm>
            <a:off x="3733800" y="5084763"/>
            <a:ext cx="38496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Calibri" pitchFamily="34" charset="0"/>
              </a:rPr>
              <a:t>Maximum E-field at surface: </a:t>
            </a:r>
            <a:r>
              <a:rPr lang="en-US" altLang="ja-JP">
                <a:solidFill>
                  <a:srgbClr val="FF0000"/>
                </a:solidFill>
                <a:latin typeface="Calibri" pitchFamily="34" charset="0"/>
              </a:rPr>
              <a:t>100 MV/m</a:t>
            </a:r>
          </a:p>
        </p:txBody>
      </p:sp>
      <p:sp>
        <p:nvSpPr>
          <p:cNvPr id="28679" name="正方形/長方形 9"/>
          <p:cNvSpPr>
            <a:spLocks noChangeArrowheads="1"/>
          </p:cNvSpPr>
          <p:nvPr/>
        </p:nvSpPr>
        <p:spPr bwMode="auto">
          <a:xfrm>
            <a:off x="190500" y="4806950"/>
            <a:ext cx="20431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Maximum E-field at surface: </a:t>
            </a:r>
            <a:r>
              <a:rPr lang="en-US" altLang="ja-JP">
                <a:solidFill>
                  <a:srgbClr val="FF0000"/>
                </a:solidFill>
                <a:latin typeface="Calibri" pitchFamily="34" charset="0"/>
              </a:rPr>
              <a:t>120 MV/m</a:t>
            </a:r>
          </a:p>
        </p:txBody>
      </p:sp>
      <p:sp>
        <p:nvSpPr>
          <p:cNvPr id="6" name="右矢印 5"/>
          <p:cNvSpPr>
            <a:spLocks noChangeArrowheads="1"/>
          </p:cNvSpPr>
          <p:nvPr/>
        </p:nvSpPr>
        <p:spPr bwMode="auto">
          <a:xfrm rot="-5400000">
            <a:off x="907257" y="4531518"/>
            <a:ext cx="215900" cy="4619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2627784" y="1687850"/>
            <a:ext cx="3744912" cy="10795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altLang="ja-JP" sz="1600">
                <a:solidFill>
                  <a:srgbClr val="0000FF"/>
                </a:solidFill>
              </a:rPr>
              <a:t>Cathode cell</a:t>
            </a:r>
          </a:p>
          <a:p>
            <a:r>
              <a:rPr lang="en-GB" altLang="ja-JP" sz="1600"/>
              <a:t>To avoid beam defocusing, emittance growth and field concentration, a lot of parameters were searched for design.</a:t>
            </a:r>
            <a:endParaRPr lang="ja-JP" altLang="en-US" sz="1600"/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 flipH="1">
            <a:off x="1547813" y="2845476"/>
            <a:ext cx="0" cy="223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cxnSp>
        <p:nvCxnSpPr>
          <p:cNvPr id="5" name="直線矢印コネクタ 4"/>
          <p:cNvCxnSpPr/>
          <p:nvPr/>
        </p:nvCxnSpPr>
        <p:spPr>
          <a:xfrm flipH="1">
            <a:off x="468313" y="4077072"/>
            <a:ext cx="503287" cy="3600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719956" y="3753644"/>
            <a:ext cx="946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cathode</a:t>
            </a:r>
            <a:endParaRPr kumimoji="1" lang="ja-JP" alt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8" y="1609725"/>
            <a:ext cx="1864467" cy="123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10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テキスト ボックス 1"/>
          <p:cNvSpPr txBox="1">
            <a:spLocks noChangeArrowheads="1"/>
          </p:cNvSpPr>
          <p:nvPr/>
        </p:nvSpPr>
        <p:spPr bwMode="auto">
          <a:xfrm>
            <a:off x="1187625" y="44624"/>
            <a:ext cx="70562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3200" dirty="0" smtClean="0">
                <a:latin typeface="Calibri" pitchFamily="34" charset="0"/>
              </a:rPr>
              <a:t>Beam tracking simulation result</a:t>
            </a:r>
            <a:endParaRPr lang="ja-JP" altLang="en-US" sz="3200" dirty="0">
              <a:latin typeface="Calibri" pitchFamily="34" charset="0"/>
            </a:endParaRPr>
          </a:p>
        </p:txBody>
      </p:sp>
      <p:pic>
        <p:nvPicPr>
          <p:cNvPr id="21506" name="Picture 2" descr="D:\home\newRFgun\autoModeling\1stCellDHS\1stCellDHS_120MV-100MV_phs20\data\size.png"/>
          <p:cNvPicPr>
            <a:picLocks noChangeAspect="1" noChangeArrowheads="1"/>
          </p:cNvPicPr>
          <p:nvPr/>
        </p:nvPicPr>
        <p:blipFill>
          <a:blip r:embed="rId3"/>
          <a:srcRect t="22098" b="20862"/>
          <a:stretch>
            <a:fillRect/>
          </a:stretch>
        </p:blipFill>
        <p:spPr bwMode="auto">
          <a:xfrm>
            <a:off x="290513" y="2204864"/>
            <a:ext cx="4213225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D:\home\newRFgun\autoModeling\1stCellDHS\1stCellDHS_120MV-100MV_phs20\data\emit.png"/>
          <p:cNvPicPr>
            <a:picLocks noChangeAspect="1" noChangeArrowheads="1"/>
          </p:cNvPicPr>
          <p:nvPr/>
        </p:nvPicPr>
        <p:blipFill>
          <a:blip r:embed="rId4"/>
          <a:srcRect t="20209" b="20786"/>
          <a:stretch>
            <a:fillRect/>
          </a:stretch>
        </p:blipFill>
        <p:spPr bwMode="auto">
          <a:xfrm>
            <a:off x="295275" y="476672"/>
            <a:ext cx="4208463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 descr="D:\home\newRFgun\autoModeling\1stCellDHS\1stCellDHS_120MV-100MV_phs20\data\energyStd.png"/>
          <p:cNvPicPr>
            <a:picLocks noChangeAspect="1" noChangeArrowheads="1"/>
          </p:cNvPicPr>
          <p:nvPr/>
        </p:nvPicPr>
        <p:blipFill>
          <a:blip r:embed="rId5"/>
          <a:srcRect t="19197" b="16551"/>
          <a:stretch>
            <a:fillRect/>
          </a:stretch>
        </p:blipFill>
        <p:spPr bwMode="auto">
          <a:xfrm>
            <a:off x="274638" y="3840956"/>
            <a:ext cx="4205287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3142" y="4893876"/>
            <a:ext cx="3036978" cy="190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テキスト ボックス 3"/>
          <p:cNvSpPr txBox="1">
            <a:spLocks noChangeArrowheads="1"/>
          </p:cNvSpPr>
          <p:nvPr/>
        </p:nvSpPr>
        <p:spPr bwMode="auto">
          <a:xfrm>
            <a:off x="1838325" y="848147"/>
            <a:ext cx="26654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rgbClr val="0000CC"/>
                </a:solidFill>
                <a:latin typeface="Calibri" pitchFamily="34" charset="0"/>
              </a:rPr>
              <a:t>Emittance </a:t>
            </a:r>
            <a:r>
              <a:rPr lang="en-US" altLang="ja-JP" dirty="0" smtClean="0">
                <a:solidFill>
                  <a:srgbClr val="0000CC"/>
                </a:solidFill>
                <a:latin typeface="Calibri" pitchFamily="34" charset="0"/>
              </a:rPr>
              <a:t>5.5 </a:t>
            </a:r>
            <a:r>
              <a:rPr lang="en-US" altLang="ja-JP" dirty="0">
                <a:solidFill>
                  <a:srgbClr val="0000CC"/>
                </a:solidFill>
                <a:latin typeface="Calibri" pitchFamily="34" charset="0"/>
              </a:rPr>
              <a:t>mm-mrad</a:t>
            </a:r>
            <a:endParaRPr lang="ja-JP" altLang="en-US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1512" name="テキスト ボックス 10"/>
          <p:cNvSpPr txBox="1">
            <a:spLocks noChangeArrowheads="1"/>
          </p:cNvSpPr>
          <p:nvPr/>
        </p:nvSpPr>
        <p:spPr bwMode="auto">
          <a:xfrm>
            <a:off x="2051050" y="2646189"/>
            <a:ext cx="1584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solidFill>
                  <a:srgbClr val="0000CC"/>
                </a:solidFill>
                <a:latin typeface="Calibri" pitchFamily="34" charset="0"/>
              </a:rPr>
              <a:t>Size 0.4 mm</a:t>
            </a:r>
            <a:endParaRPr lang="ja-JP" altLang="en-US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1513" name="テキスト ボックス 11"/>
          <p:cNvSpPr txBox="1">
            <a:spLocks noChangeArrowheads="1"/>
          </p:cNvSpPr>
          <p:nvPr/>
        </p:nvSpPr>
        <p:spPr bwMode="auto">
          <a:xfrm>
            <a:off x="1979712" y="5013176"/>
            <a:ext cx="18703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0000CC"/>
                </a:solidFill>
                <a:latin typeface="Calibri" pitchFamily="34" charset="0"/>
              </a:rPr>
              <a:t>Energy spread 0.6%</a:t>
            </a:r>
            <a:endParaRPr lang="ja-JP" altLang="en-US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1514" name="テキスト ボックス 12"/>
          <p:cNvSpPr txBox="1">
            <a:spLocks noChangeArrowheads="1"/>
          </p:cNvSpPr>
          <p:nvPr/>
        </p:nvSpPr>
        <p:spPr bwMode="auto">
          <a:xfrm>
            <a:off x="2832359" y="5733256"/>
            <a:ext cx="12864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0000CC"/>
                </a:solidFill>
                <a:latin typeface="Calibri" pitchFamily="34" charset="0"/>
              </a:rPr>
              <a:t>Bunch shape</a:t>
            </a:r>
            <a:endParaRPr lang="ja-JP" altLang="en-US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02715" y="2276857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Gun Exit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1691680" y="2646189"/>
            <a:ext cx="0" cy="100855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957184" y="630731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5 </a:t>
            </a:r>
            <a:r>
              <a:rPr kumimoji="1" lang="en-US" altLang="ja-JP" sz="2400" dirty="0" err="1" smtClean="0"/>
              <a:t>nC</a:t>
            </a:r>
            <a:endParaRPr kumimoji="1" lang="ja-JP" altLang="en-US" sz="2400" dirty="0"/>
          </a:p>
        </p:txBody>
      </p:sp>
      <p:pic>
        <p:nvPicPr>
          <p:cNvPr id="15" name="Picture 3" descr="D:\home\newRFgun\autoModeling\1stCellDHS\1stCellDHS_120MV-100MV_phs20_highCherge\data\emit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4" b="19685"/>
          <a:stretch/>
        </p:blipFill>
        <p:spPr bwMode="auto">
          <a:xfrm>
            <a:off x="4663355" y="476672"/>
            <a:ext cx="4301133" cy="178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:\home\newRFgun\autoModeling\1stCellDHS\1stCellDHS_120MV-100MV_phs20_highCherge\data\size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9" b="20180"/>
          <a:stretch/>
        </p:blipFill>
        <p:spPr bwMode="auto">
          <a:xfrm>
            <a:off x="4586958" y="2132857"/>
            <a:ext cx="4377530" cy="175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D:\home\newRFgun\autoModeling\1stCellDHS\1stCellDHS_120MV-100MV_phs20_highCherge\data\energyStd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0" b="17037"/>
          <a:stretch/>
        </p:blipFill>
        <p:spPr bwMode="auto">
          <a:xfrm>
            <a:off x="4663355" y="3789040"/>
            <a:ext cx="4301133" cy="19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テキスト ボックス 18"/>
          <p:cNvSpPr txBox="1"/>
          <p:nvPr/>
        </p:nvSpPr>
        <p:spPr>
          <a:xfrm>
            <a:off x="7668344" y="620688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10</a:t>
            </a:r>
            <a:r>
              <a:rPr kumimoji="1" lang="en-US" altLang="ja-JP" sz="2400" dirty="0" smtClean="0"/>
              <a:t> </a:t>
            </a:r>
            <a:r>
              <a:rPr kumimoji="1" lang="en-US" altLang="ja-JP" sz="2400" dirty="0" err="1" smtClean="0"/>
              <a:t>nC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1654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12843</TotalTime>
  <Words>2367</Words>
  <Application>Microsoft Office PowerPoint</Application>
  <PresentationFormat>画面に合わせる (4:3)</PresentationFormat>
  <Paragraphs>703</Paragraphs>
  <Slides>52</Slides>
  <Notes>9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52</vt:i4>
      </vt:variant>
    </vt:vector>
  </HeadingPairs>
  <TitlesOfParts>
    <vt:vector size="53" baseType="lpstr">
      <vt:lpstr>Office ​​テーマ</vt:lpstr>
      <vt:lpstr>SuperKEKB Review / Electron gun and transport</vt:lpstr>
      <vt:lpstr>PowerPoint プレゼンテーション</vt:lpstr>
      <vt:lpstr>RF-Gun for 5 nC</vt:lpstr>
      <vt:lpstr>S-band RF-Gun development strategy for SuperKEKB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IrCe cathode</vt:lpstr>
      <vt:lpstr>Cathode : Advantage of metal composite cathode (LaB6 or Ir5Ce )</vt:lpstr>
      <vt:lpstr>PowerPoint プレゼンテーション</vt:lpstr>
      <vt:lpstr>Ir5Ce Cathode</vt:lpstr>
      <vt:lpstr>Laser system for A-1 RF-Gun</vt:lpstr>
      <vt:lpstr>Requirement of laser system for RF-Gun</vt:lpstr>
      <vt:lpstr>Required laser pulse energy</vt:lpstr>
      <vt:lpstr>How to generate 2-bunch</vt:lpstr>
      <vt:lpstr>PowerPoint プレゼンテーション</vt:lpstr>
      <vt:lpstr>Energy spread reduction by pulse shaping</vt:lpstr>
      <vt:lpstr>Properties of laser medium</vt:lpstr>
      <vt:lpstr>Yb laser system (Present status)</vt:lpstr>
      <vt:lpstr>PowerPoint プレゼンテーション</vt:lpstr>
      <vt:lpstr>PowerPoint プレゼンテーション</vt:lpstr>
      <vt:lpstr>Pulse shaping using strecher</vt:lpstr>
      <vt:lpstr>Yb:YAG solid state amplifier</vt:lpstr>
      <vt:lpstr>PowerPoint プレゼンテーション</vt:lpstr>
      <vt:lpstr>PowerPoint プレゼンテーション</vt:lpstr>
      <vt:lpstr>Issues on Yb based laser system</vt:lpstr>
      <vt:lpstr>Comissioning of A-1 RF-Gun</vt:lpstr>
      <vt:lpstr>RF voltage</vt:lpstr>
      <vt:lpstr>PowerPoint プレゼンテーション</vt:lpstr>
      <vt:lpstr>Charge history of A-1 RF-Gun (3nC)</vt:lpstr>
      <vt:lpstr>PowerPoint プレゼンテーション</vt:lpstr>
      <vt:lpstr>PowerPoint プレゼンテーション</vt:lpstr>
      <vt:lpstr>Summary of issues </vt:lpstr>
      <vt:lpstr>Plans &amp; Schedule  following  LINAC group strategy and RF-Gun review (last week)</vt:lpstr>
      <vt:lpstr>Schedule</vt:lpstr>
      <vt:lpstr>Strategy for emittance preservation and energy spread</vt:lpstr>
      <vt:lpstr>PowerPoint プレゼンテーション</vt:lpstr>
      <vt:lpstr>Reconfiguration of A-1 injector area</vt:lpstr>
      <vt:lpstr>PowerPoint プレゼンテーション</vt:lpstr>
      <vt:lpstr>PowerPoint プレゼンテーション</vt:lpstr>
      <vt:lpstr>Simplify and stabilize our laser system without pulse shaping</vt:lpstr>
      <vt:lpstr>Strecher for Yb:YAG &amp; Nd:YAG</vt:lpstr>
      <vt:lpstr>Improvement of fiber collimation</vt:lpstr>
      <vt:lpstr>Temperature dependence of  Yb:YAG</vt:lpstr>
      <vt:lpstr>Schedule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吉田光宏</dc:creator>
  <cp:lastModifiedBy>吉田光宏</cp:lastModifiedBy>
  <cp:revision>166</cp:revision>
  <dcterms:created xsi:type="dcterms:W3CDTF">2015-02-11T03:53:59Z</dcterms:created>
  <dcterms:modified xsi:type="dcterms:W3CDTF">2015-02-24T00:39:26Z</dcterms:modified>
</cp:coreProperties>
</file>