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310" r:id="rId4"/>
    <p:sldId id="258" r:id="rId5"/>
    <p:sldId id="259" r:id="rId6"/>
    <p:sldId id="260" r:id="rId7"/>
    <p:sldId id="263" r:id="rId8"/>
    <p:sldId id="311" r:id="rId9"/>
    <p:sldId id="304" r:id="rId10"/>
    <p:sldId id="302" r:id="rId11"/>
    <p:sldId id="333" r:id="rId12"/>
    <p:sldId id="301" r:id="rId13"/>
    <p:sldId id="305" r:id="rId14"/>
    <p:sldId id="316" r:id="rId15"/>
    <p:sldId id="317" r:id="rId16"/>
    <p:sldId id="313" r:id="rId17"/>
    <p:sldId id="314" r:id="rId18"/>
    <p:sldId id="315" r:id="rId19"/>
    <p:sldId id="312" r:id="rId20"/>
    <p:sldId id="265" r:id="rId21"/>
    <p:sldId id="322" r:id="rId22"/>
    <p:sldId id="325" r:id="rId23"/>
    <p:sldId id="306" r:id="rId24"/>
    <p:sldId id="320" r:id="rId25"/>
    <p:sldId id="343" r:id="rId26"/>
    <p:sldId id="326" r:id="rId27"/>
    <p:sldId id="268" r:id="rId28"/>
    <p:sldId id="266" r:id="rId29"/>
    <p:sldId id="269" r:id="rId30"/>
    <p:sldId id="281" r:id="rId31"/>
    <p:sldId id="285" r:id="rId32"/>
    <p:sldId id="286" r:id="rId33"/>
    <p:sldId id="293" r:id="rId34"/>
    <p:sldId id="279" r:id="rId35"/>
    <p:sldId id="284" r:id="rId36"/>
    <p:sldId id="290" r:id="rId37"/>
    <p:sldId id="283" r:id="rId38"/>
    <p:sldId id="291" r:id="rId39"/>
    <p:sldId id="294" r:id="rId40"/>
    <p:sldId id="335" r:id="rId41"/>
    <p:sldId id="336" r:id="rId42"/>
    <p:sldId id="287" r:id="rId43"/>
    <p:sldId id="340" r:id="rId44"/>
    <p:sldId id="329" r:id="rId45"/>
    <p:sldId id="330" r:id="rId46"/>
    <p:sldId id="331" r:id="rId47"/>
    <p:sldId id="332" r:id="rId48"/>
    <p:sldId id="341" r:id="rId49"/>
    <p:sldId id="338" r:id="rId50"/>
    <p:sldId id="339" r:id="rId51"/>
    <p:sldId id="342" r:id="rId52"/>
    <p:sldId id="303" r:id="rId53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DDDDDD"/>
    <a:srgbClr val="0066FF"/>
    <a:srgbClr val="33CCFF"/>
    <a:srgbClr val="E2AC00"/>
    <a:srgbClr val="3366FF"/>
    <a:srgbClr val="FF3399"/>
    <a:srgbClr val="FF66FF"/>
    <a:srgbClr val="C49500"/>
    <a:srgbClr val="FFC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63" autoAdjust="0"/>
    <p:restoredTop sz="85664" autoAdjust="0"/>
  </p:normalViewPr>
  <p:slideViewPr>
    <p:cSldViewPr snapToGrid="0">
      <p:cViewPr varScale="1">
        <p:scale>
          <a:sx n="55" d="100"/>
          <a:sy n="55" d="100"/>
        </p:scale>
        <p:origin x="43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0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be\w\SuperKEKB\Review\JFY2016\&#21513;&#37326;&#12373;&#12435;&#12363;&#12425;&#12398;&#36039;&#26009;\pH\&#12304;&#38463;&#37096;&#12364;&#26356;&#26032;&#12305;&#12467;&#12500;&#12540;&#12481;&#12521;&#12540;PH&#28204;&#23450;&#32080;&#2652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 sz="2000" dirty="0" smtClean="0"/>
              <a:t>pH</a:t>
            </a:r>
            <a:r>
              <a:rPr lang="en-US" altLang="ja-JP" sz="2000" baseline="0" dirty="0" smtClean="0"/>
              <a:t> of the coolant in each chiller</a:t>
            </a:r>
          </a:p>
          <a:p>
            <a:pPr>
              <a:defRPr/>
            </a:pPr>
            <a:r>
              <a:rPr lang="en-US" altLang="ja-JP" sz="2000" baseline="0" dirty="0" smtClean="0"/>
              <a:t>(measured on June 2, 2016)</a:t>
            </a:r>
            <a:endParaRPr lang="en-US" altLang="ja-JP" sz="20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Sheet1!$C$22</c:f>
              <c:strCache>
                <c:ptCount val="1"/>
                <c:pt idx="0">
                  <c:v>PH</c:v>
                </c:pt>
              </c:strCache>
            </c:strRef>
          </c:tx>
          <c:invertIfNegative val="0"/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cat>
            <c:strRef>
              <c:f>Sheet1!$B$23:$B$37</c:f>
              <c:strCache>
                <c:ptCount val="15"/>
                <c:pt idx="0">
                  <c:v>D4-A</c:v>
                </c:pt>
                <c:pt idx="1">
                  <c:v>D4-C</c:v>
                </c:pt>
                <c:pt idx="2">
                  <c:v>D4-E,F</c:v>
                </c:pt>
                <c:pt idx="3">
                  <c:v>D4-G,H</c:v>
                </c:pt>
                <c:pt idx="4">
                  <c:v>D5-A,B</c:v>
                </c:pt>
                <c:pt idx="5">
                  <c:v>D5-C,D</c:v>
                </c:pt>
                <c:pt idx="6">
                  <c:v>D5-E,F</c:v>
                </c:pt>
                <c:pt idx="7">
                  <c:v>D7-A</c:v>
                </c:pt>
                <c:pt idx="8">
                  <c:v>D7-B</c:v>
                </c:pt>
                <c:pt idx="9">
                  <c:v>D7-C,D</c:v>
                </c:pt>
                <c:pt idx="10">
                  <c:v>D7-E</c:v>
                </c:pt>
                <c:pt idx="11">
                  <c:v>D8-A</c:v>
                </c:pt>
                <c:pt idx="12">
                  <c:v>D8-B</c:v>
                </c:pt>
                <c:pt idx="13">
                  <c:v>D8-C,D</c:v>
                </c:pt>
                <c:pt idx="14">
                  <c:v>D8-E</c:v>
                </c:pt>
              </c:strCache>
            </c:strRef>
          </c:cat>
          <c:val>
            <c:numRef>
              <c:f>Sheet1!$C$23:$C$37</c:f>
              <c:numCache>
                <c:formatCode>General</c:formatCode>
                <c:ptCount val="15"/>
                <c:pt idx="0">
                  <c:v>6</c:v>
                </c:pt>
                <c:pt idx="1">
                  <c:v>6.3</c:v>
                </c:pt>
                <c:pt idx="2">
                  <c:v>6.1</c:v>
                </c:pt>
                <c:pt idx="3">
                  <c:v>6.1</c:v>
                </c:pt>
                <c:pt idx="4">
                  <c:v>6</c:v>
                </c:pt>
                <c:pt idx="5">
                  <c:v>6</c:v>
                </c:pt>
                <c:pt idx="6">
                  <c:v>6.1</c:v>
                </c:pt>
                <c:pt idx="7">
                  <c:v>6.6</c:v>
                </c:pt>
                <c:pt idx="8">
                  <c:v>6.6</c:v>
                </c:pt>
                <c:pt idx="9">
                  <c:v>6.7</c:v>
                </c:pt>
                <c:pt idx="10">
                  <c:v>7.2</c:v>
                </c:pt>
                <c:pt idx="11">
                  <c:v>6.4</c:v>
                </c:pt>
                <c:pt idx="12">
                  <c:v>5.9</c:v>
                </c:pt>
                <c:pt idx="13">
                  <c:v>6.1</c:v>
                </c:pt>
                <c:pt idx="14">
                  <c:v>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522932976"/>
        <c:axId val="522941992"/>
      </c:barChart>
      <c:catAx>
        <c:axId val="522932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522941992"/>
        <c:crosses val="autoZero"/>
        <c:auto val="1"/>
        <c:lblAlgn val="ctr"/>
        <c:lblOffset val="100"/>
        <c:noMultiLvlLbl val="0"/>
      </c:catAx>
      <c:valAx>
        <c:axId val="522941992"/>
        <c:scaling>
          <c:orientation val="minMax"/>
          <c:min val="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altLang="ja-JP" sz="1800" dirty="0"/>
                  <a:t>pH</a:t>
                </a:r>
                <a:endParaRPr lang="ja-JP" alt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5229329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6363" cy="513508"/>
          </a:xfrm>
          <a:prstGeom prst="rect">
            <a:avLst/>
          </a:prstGeom>
        </p:spPr>
        <p:txBody>
          <a:bodyPr vert="horz" lIns="99025" tIns="49513" rIns="99025" bIns="49513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2"/>
            <a:ext cx="3076363" cy="513508"/>
          </a:xfrm>
          <a:prstGeom prst="rect">
            <a:avLst/>
          </a:prstGeom>
        </p:spPr>
        <p:txBody>
          <a:bodyPr vert="horz" lIns="99025" tIns="49513" rIns="99025" bIns="49513" rtlCol="0"/>
          <a:lstStyle>
            <a:lvl1pPr algn="r">
              <a:defRPr sz="1300"/>
            </a:lvl1pPr>
          </a:lstStyle>
          <a:p>
            <a:fld id="{8DC2FBE3-CA80-432F-9036-83AF8257731C}" type="datetimeFigureOut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25" tIns="49513" rIns="99025" bIns="49513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925409"/>
            <a:ext cx="5679440" cy="4029879"/>
          </a:xfrm>
          <a:prstGeom prst="rect">
            <a:avLst/>
          </a:prstGeom>
        </p:spPr>
        <p:txBody>
          <a:bodyPr vert="horz" lIns="99025" tIns="49513" rIns="99025" bIns="49513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3507"/>
          </a:xfrm>
          <a:prstGeom prst="rect">
            <a:avLst/>
          </a:prstGeom>
        </p:spPr>
        <p:txBody>
          <a:bodyPr vert="horz" lIns="99025" tIns="49513" rIns="99025" bIns="49513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25" tIns="49513" rIns="99025" bIns="49513" rtlCol="0" anchor="b"/>
          <a:lstStyle>
            <a:lvl1pPr algn="r">
              <a:defRPr sz="1300"/>
            </a:lvl1pPr>
          </a:lstStyle>
          <a:p>
            <a:fld id="{EE6D37C3-A0A9-4FEF-980A-A5C3819FBC2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382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37C3-A0A9-4FEF-980A-A5C3819FBC25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1586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184F32-B962-40B7-A846-B2F21ECC5422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8166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37C3-A0A9-4FEF-980A-A5C3819FBC25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870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33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804583" indent="-309454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237820" indent="-247565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732948" indent="-247565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228076" indent="-247565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723204" indent="-247565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218331" indent="-247565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713458" indent="-247565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208587" indent="-247565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149B97D6-195F-4319-B17A-277E2D57F3F7}" type="slidenum">
              <a:rPr lang="ja-JP" altLang="en-US" sz="1400"/>
              <a:pPr>
                <a:spcBef>
                  <a:spcPct val="0"/>
                </a:spcBef>
              </a:pPr>
              <a:t>13</a:t>
            </a:fld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2690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37C3-A0A9-4FEF-980A-A5C3819FBC25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6612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37C3-A0A9-4FEF-980A-A5C3819FBC25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4433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37C3-A0A9-4FEF-980A-A5C3819FBC25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7409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dirty="0"/>
          </a:p>
        </p:txBody>
      </p:sp>
      <p:sp>
        <p:nvSpPr>
          <p:cNvPr id="717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871523" indent="-335201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340807" indent="-268162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877130" indent="-268162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413452" indent="-268162">
              <a:spcBef>
                <a:spcPct val="30000"/>
              </a:spcBef>
              <a:defRPr kumimoji="1"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949774" indent="-268162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486097" indent="-268162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22418" indent="-268162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58742" indent="-268162" eaLnBrk="0" fontAlgn="base" hangingPunct="0">
              <a:spcBef>
                <a:spcPct val="3000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82609776-F677-4B6F-8220-9B2D68160257}" type="slidenum">
              <a:rPr lang="ja-JP" altLang="en-US" sz="1500"/>
              <a:pPr>
                <a:spcBef>
                  <a:spcPct val="0"/>
                </a:spcBef>
              </a:pPr>
              <a:t>27</a:t>
            </a:fld>
            <a:endParaRPr lang="ja-JP" altLang="en-US" sz="1500" dirty="0"/>
          </a:p>
        </p:txBody>
      </p:sp>
    </p:spTree>
    <p:extLst>
      <p:ext uri="{BB962C8B-B14F-4D97-AF65-F5344CB8AC3E}">
        <p14:creationId xmlns:p14="http://schemas.microsoft.com/office/powerpoint/2010/main" val="1104427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220AA-DD48-4C9C-85BA-18A719F0E02E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6739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184F32-B962-40B7-A846-B2F21ECC5422}" type="slidenum">
              <a:rPr lang="ja-JP" altLang="en-US" smtClean="0"/>
              <a:pPr>
                <a:defRPr/>
              </a:pPr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7163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903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37C3-A0A9-4FEF-980A-A5C3819FBC2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626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184F32-B962-40B7-A846-B2F21ECC5422}" type="slidenum">
              <a:rPr lang="ja-JP" altLang="en-US" smtClean="0"/>
              <a:pPr>
                <a:defRPr/>
              </a:pPr>
              <a:t>35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0062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37C3-A0A9-4FEF-980A-A5C3819FBC25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2178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37C3-A0A9-4FEF-980A-A5C3819FBC25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6678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D37C3-A0A9-4FEF-980A-A5C3819FBC25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050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220AA-DD48-4C9C-85BA-18A719F0E02E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9414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220AA-DD48-4C9C-85BA-18A719F0E02E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907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220AA-DD48-4C9C-85BA-18A719F0E02E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5956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220AA-DD48-4C9C-85BA-18A719F0E02E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3671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220AA-DD48-4C9C-85BA-18A719F0E02E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7696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184F32-B962-40B7-A846-B2F21ECC5422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81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933" y="898619"/>
            <a:ext cx="7996136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96594"/>
            <a:ext cx="6858000" cy="217619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96" y="6419242"/>
            <a:ext cx="2057400" cy="365125"/>
          </a:xfrm>
        </p:spPr>
        <p:txBody>
          <a:bodyPr/>
          <a:lstStyle/>
          <a:p>
            <a:fld id="{A4606FC6-0629-419D-996F-470C16BB58F6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25497" y="6424781"/>
            <a:ext cx="4893008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8504" y="6424781"/>
            <a:ext cx="2057400" cy="365125"/>
          </a:xfrm>
        </p:spPr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579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2600-FB56-45F1-87A2-096EDD484271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545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5E8C-263D-4B49-B58D-5738C75C5E15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6573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4765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F3A65-9076-46FA-B4A0-E0A222880422}" type="datetime1">
              <a:rPr lang="ja-JP" altLang="en-US" smtClean="0"/>
              <a:t>2016/6/23</a:t>
            </a:fld>
            <a:endParaRPr lang="en-US" altLang="ja-JP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3413126" y="6245225"/>
            <a:ext cx="24034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A816BC-1B8A-4E17-98E2-8513C7C36FA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0369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6" y="136187"/>
            <a:ext cx="8998080" cy="924128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47" y="1322964"/>
            <a:ext cx="8618706" cy="4931923"/>
          </a:xfrm>
        </p:spPr>
        <p:txBody>
          <a:bodyPr/>
          <a:lstStyle>
            <a:lvl1pPr marL="360363" indent="-360363">
              <a:buFont typeface="Wingdings" panose="05000000000000000000" pitchFamily="2" charset="2"/>
              <a:buChar char="n"/>
              <a:defRPr/>
            </a:lvl1pPr>
            <a:lvl2pPr marL="808038" indent="-350838">
              <a:buFont typeface="Wingdings" panose="05000000000000000000" pitchFamily="2" charset="2"/>
              <a:buChar char="l"/>
              <a:defRPr/>
            </a:lvl2pPr>
            <a:lvl3pPr marL="1166813" indent="-252413">
              <a:buFont typeface="Wingdings" panose="05000000000000000000" pitchFamily="2" charset="2"/>
              <a:buChar char="Ø"/>
              <a:defRPr/>
            </a:lvl3pPr>
            <a:lvl4pPr marL="1527175" indent="-155575">
              <a:buFont typeface="Calibri" panose="020F0502020204030204" pitchFamily="34" charset="0"/>
              <a:buChar char="̶"/>
              <a:defRPr/>
            </a:lvl4pPr>
            <a:lvl5pPr marL="1887538" indent="-185738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96" y="6424781"/>
            <a:ext cx="2057400" cy="365125"/>
          </a:xfrm>
        </p:spPr>
        <p:txBody>
          <a:bodyPr/>
          <a:lstStyle/>
          <a:p>
            <a:fld id="{829FE389-E317-4E9F-93C4-282FC5BF93C4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25496" y="6424780"/>
            <a:ext cx="4883280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8776" y="6429307"/>
            <a:ext cx="2057400" cy="365125"/>
          </a:xfrm>
        </p:spPr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3043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096" y="6424781"/>
            <a:ext cx="2057400" cy="365125"/>
          </a:xfrm>
        </p:spPr>
        <p:txBody>
          <a:bodyPr/>
          <a:lstStyle/>
          <a:p>
            <a:fld id="{C57B7C25-DE4D-4A18-8A3A-0091DCB1952C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5496" y="6424779"/>
            <a:ext cx="4883280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8776" y="6424780"/>
            <a:ext cx="2057400" cy="365125"/>
          </a:xfrm>
        </p:spPr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096" y="136187"/>
            <a:ext cx="8998080" cy="924128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28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8368" y="6424781"/>
            <a:ext cx="2057400" cy="365125"/>
          </a:xfrm>
        </p:spPr>
        <p:txBody>
          <a:bodyPr/>
          <a:lstStyle/>
          <a:p>
            <a:fld id="{36DFB578-27F8-4A2C-BCAD-B14FE0C54E56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15769" y="6424779"/>
            <a:ext cx="4893008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8776" y="6424780"/>
            <a:ext cx="2057400" cy="365125"/>
          </a:xfrm>
        </p:spPr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798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01285-60D4-4E50-8FCD-361FE63A43C7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4292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E4ED-708C-44D3-8AA7-30433C6882F1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511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1A58-1EFD-4D7D-B613-BAAF28090B39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128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0D8C-AC48-47F4-AC56-305FFF71AEF3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917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A6BFA-6831-4454-BE1F-5925DC850A67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669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A495B-2996-4051-8AB9-8E2DAD7A7F71}" type="datetime1">
              <a:rPr kumimoji="1" lang="ja-JP" altLang="en-US" smtClean="0"/>
              <a:t>2016/6/23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87FBE-B749-4FC1-A111-1C696CF8D94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005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asj.jp/web_publish/pasj8/proceedings/poster/TUPS126.pdf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video" Target="NULL" TargetMode="External"/><Relationship Id="rId7" Type="http://schemas.openxmlformats.org/officeDocument/2006/relationships/hyperlink" Target="http://ccdb5fs.kek.jp/tiff/2015/1527/1527025.pdf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journals.aps.org/prab/abstract/10.1103/PhysRevSTAB.13.102001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wmf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3796594"/>
            <a:ext cx="9144000" cy="2437802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3600" dirty="0">
                <a:solidFill>
                  <a:schemeClr val="bg1">
                    <a:lumMod val="50000"/>
                  </a:schemeClr>
                </a:solidFill>
              </a:rPr>
              <a:t>Tetsuo ABE</a:t>
            </a:r>
          </a:p>
          <a:p>
            <a:r>
              <a:rPr lang="en-US" altLang="ja-JP" sz="2600" dirty="0">
                <a:solidFill>
                  <a:schemeClr val="bg1">
                    <a:lumMod val="50000"/>
                  </a:schemeClr>
                </a:solidFill>
              </a:rPr>
              <a:t>For SuperKEKB-RF / ARES-Cavity Group</a:t>
            </a:r>
          </a:p>
          <a:p>
            <a:r>
              <a:rPr lang="en-US" altLang="ja-JP" sz="2600" dirty="0">
                <a:solidFill>
                  <a:schemeClr val="bg1">
                    <a:lumMod val="50000"/>
                  </a:schemeClr>
                </a:solidFill>
              </a:rPr>
              <a:t>(T. Abe, T. Kageyama, H. Sakai, Y. Takeuchi, and K. Yoshino)</a:t>
            </a:r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sz="2300" i="1" dirty="0">
                <a:solidFill>
                  <a:schemeClr val="bg1">
                    <a:lumMod val="50000"/>
                  </a:schemeClr>
                </a:solidFill>
              </a:rPr>
              <a:t>The 21th KEKB Accelerator Review Committee Meeting</a:t>
            </a:r>
          </a:p>
          <a:p>
            <a:r>
              <a:rPr lang="en-US" altLang="ja-JP" sz="2300" i="1" dirty="0">
                <a:solidFill>
                  <a:schemeClr val="bg1">
                    <a:lumMod val="50000"/>
                  </a:schemeClr>
                </a:solidFill>
              </a:rPr>
              <a:t>2016-06-13</a:t>
            </a:r>
            <a:endParaRPr lang="ja-JP" altLang="en-US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73634" y="3473426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u="sng" dirty="0" smtClean="0"/>
              <a:t>MR</a:t>
            </a:r>
            <a:r>
              <a:rPr lang="en-US" altLang="ja-JP" sz="1400" dirty="0" smtClean="0"/>
              <a:t>: </a:t>
            </a:r>
            <a:r>
              <a:rPr lang="en-US" altLang="ja-JP" sz="1400" u="sng" dirty="0" smtClean="0"/>
              <a:t>M</a:t>
            </a:r>
            <a:r>
              <a:rPr lang="en-US" altLang="ja-JP" sz="1400" dirty="0" smtClean="0"/>
              <a:t>ain </a:t>
            </a:r>
            <a:r>
              <a:rPr lang="en-US" altLang="ja-JP" sz="1400" u="sng" dirty="0" smtClean="0"/>
              <a:t>R</a:t>
            </a:r>
            <a:r>
              <a:rPr lang="en-US" altLang="ja-JP" sz="1400" dirty="0" smtClean="0"/>
              <a:t>ing</a:t>
            </a:r>
          </a:p>
          <a:p>
            <a:r>
              <a:rPr kumimoji="1" lang="en-US" altLang="ja-JP" sz="1400" u="sng" dirty="0" smtClean="0"/>
              <a:t>DR</a:t>
            </a:r>
            <a:r>
              <a:rPr kumimoji="1" lang="en-US" altLang="ja-JP" sz="1400" dirty="0" smtClean="0"/>
              <a:t>:  </a:t>
            </a:r>
            <a:r>
              <a:rPr kumimoji="1" lang="en-US" altLang="ja-JP" sz="1400" u="sng" dirty="0" smtClean="0"/>
              <a:t>D</a:t>
            </a:r>
            <a:r>
              <a:rPr kumimoji="1" lang="en-US" altLang="ja-JP" sz="1400" dirty="0" smtClean="0"/>
              <a:t>amping </a:t>
            </a:r>
            <a:r>
              <a:rPr kumimoji="1" lang="en-US" altLang="ja-JP" sz="1400" u="sng" dirty="0" smtClean="0"/>
              <a:t>R</a:t>
            </a:r>
            <a:r>
              <a:rPr kumimoji="1" lang="en-US" altLang="ja-JP" sz="1400" dirty="0" smtClean="0"/>
              <a:t>ing</a:t>
            </a:r>
            <a:endParaRPr kumimoji="1" lang="ja-JP" altLang="en-US" sz="14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1658" y="1168924"/>
            <a:ext cx="8575642" cy="197858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tx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000"/>
              </a:lnSpc>
              <a:tabLst>
                <a:tab pos="3586163" algn="l"/>
              </a:tabLst>
              <a:defRPr/>
            </a:pPr>
            <a:r>
              <a:rPr lang="en-US" altLang="ja-JP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Normal-Conducting RF Cavities</a:t>
            </a:r>
            <a:br>
              <a:rPr lang="en-US" altLang="ja-JP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</a:br>
            <a:r>
              <a:rPr lang="en-US" altLang="ja-JP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for SuperKEKB / MR &amp; DR</a:t>
            </a:r>
            <a:endParaRPr lang="ja-JP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JULIAN" panose="02000000000000000000" pitchFamily="2" charset="0"/>
              <a:ea typeface="Adobe Gothic Std B" panose="020B0800000000000000" pitchFamily="34" charset="-128"/>
            </a:endParaRPr>
          </a:p>
        </p:txBody>
      </p:sp>
      <p:sp>
        <p:nvSpPr>
          <p:cNvPr id="2" name="大かっこ 1"/>
          <p:cNvSpPr/>
          <p:nvPr/>
        </p:nvSpPr>
        <p:spPr>
          <a:xfrm>
            <a:off x="7365300" y="3473426"/>
            <a:ext cx="1512000" cy="523220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48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9144000" cy="44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 descr="スクリーンショット 2014-01-28 10.44.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3352800"/>
            <a:ext cx="4343400" cy="3087046"/>
          </a:xfrm>
          <a:prstGeom prst="rect">
            <a:avLst/>
          </a:prstGeom>
        </p:spPr>
      </p:pic>
      <p:pic>
        <p:nvPicPr>
          <p:cNvPr id="12" name="図 11" descr="スクリーンショット 2014-01-28 16.11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90" y="838200"/>
            <a:ext cx="4953610" cy="3842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6439846"/>
            <a:ext cx="3338737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3D Transparent </a:t>
            </a:r>
            <a:r>
              <a:rPr lang="en-US" altLang="ja-JP" sz="1400" dirty="0"/>
              <a:t>V</a:t>
            </a:r>
            <a:r>
              <a:rPr kumimoji="1" lang="en-US" altLang="ja-JP" sz="1400" dirty="0" smtClean="0"/>
              <a:t>iew of ARES Cavity </a:t>
            </a:r>
            <a:r>
              <a:rPr lang="en-US" altLang="ja-JP" sz="1400" dirty="0"/>
              <a:t>S</a:t>
            </a:r>
            <a:r>
              <a:rPr kumimoji="1" lang="en-US" altLang="ja-JP" sz="1400" dirty="0" smtClean="0"/>
              <a:t>ystem</a:t>
            </a:r>
            <a:endParaRPr kumimoji="1" lang="ja-JP" altLang="en-US" sz="1400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5105402" y="4681080"/>
            <a:ext cx="461680" cy="285367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57600" y="4342524"/>
            <a:ext cx="1447800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Input Coupler</a:t>
            </a:r>
            <a:endParaRPr kumimoji="1" lang="ja-JP" altLang="en-US" sz="1600" dirty="0">
              <a:ln>
                <a:solidFill>
                  <a:srgbClr val="FFFF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1353" y="76200"/>
            <a:ext cx="496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FF00"/>
                </a:solidFill>
              </a:rPr>
              <a:t>High-Power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Input Coupler / Performance Upgrade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29" name="角丸四角形吹き出し 28"/>
          <p:cNvSpPr/>
          <p:nvPr/>
        </p:nvSpPr>
        <p:spPr>
          <a:xfrm>
            <a:off x="5464685" y="533400"/>
            <a:ext cx="3298315" cy="914400"/>
          </a:xfrm>
          <a:prstGeom prst="wedgeRoundRectCallout">
            <a:avLst>
              <a:gd name="adj1" fmla="val -98720"/>
              <a:gd name="adj2" fmla="val 16323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kumimoji="1" lang="en-US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 grooving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1400" dirty="0" smtClean="0">
                <a:solidFill>
                  <a:schemeClr val="tx1"/>
                </a:solidFill>
              </a:rPr>
              <a:t>inside the outer conductor of the coaxial line to suppress multipactoring  discharge.</a:t>
            </a:r>
          </a:p>
        </p:txBody>
      </p:sp>
      <p:sp>
        <p:nvSpPr>
          <p:cNvPr id="30" name="角丸四角形吹き出し 29"/>
          <p:cNvSpPr/>
          <p:nvPr/>
        </p:nvSpPr>
        <p:spPr>
          <a:xfrm>
            <a:off x="5462855" y="1981200"/>
            <a:ext cx="3300146" cy="1143000"/>
          </a:xfrm>
          <a:prstGeom prst="wedgeRoundRectCallout">
            <a:avLst>
              <a:gd name="adj1" fmla="val -84117"/>
              <a:gd name="adj2" fmla="val 2036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The coupling loop is extended to increase the input coupling factor</a:t>
            </a:r>
            <a:r>
              <a:rPr lang="ja-JP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(up to </a:t>
            </a:r>
            <a:r>
              <a:rPr lang="en-US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r>
              <a:rPr lang="en-US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6).</a:t>
            </a:r>
            <a:endParaRPr lang="en-US" altLang="ja-JP" sz="14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1200" dirty="0" smtClean="0">
                <a:solidFill>
                  <a:srgbClr val="000000"/>
                </a:solidFill>
              </a:rPr>
              <a:t>The optimum input coupling factor </a:t>
            </a:r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β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opt</a:t>
            </a:r>
            <a:r>
              <a:rPr lang="en-US" altLang="ja-JP" sz="1200" dirty="0" smtClean="0">
                <a:solidFill>
                  <a:srgbClr val="000000"/>
                </a:solidFill>
              </a:rPr>
              <a:t> is given by  </a:t>
            </a:r>
            <a:r>
              <a:rPr lang="en-US" altLang="ja-JP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β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opt</a:t>
            </a:r>
            <a:r>
              <a:rPr lang="en-US" altLang="ja-JP" sz="1200" dirty="0" smtClean="0">
                <a:solidFill>
                  <a:srgbClr val="000000"/>
                </a:solidFill>
                <a:latin typeface="Times"/>
                <a:cs typeface="Times"/>
              </a:rPr>
              <a:t> = 1 + </a:t>
            </a:r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beam</a:t>
            </a:r>
            <a:r>
              <a:rPr lang="en-US" altLang="ja-JP" sz="1200" dirty="0" smtClean="0">
                <a:solidFill>
                  <a:srgbClr val="000000"/>
                </a:solidFill>
                <a:latin typeface="Times"/>
                <a:cs typeface="Times"/>
              </a:rPr>
              <a:t>/</a:t>
            </a:r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c</a:t>
            </a:r>
            <a:r>
              <a:rPr lang="en-US" altLang="ja-JP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. </a:t>
            </a:r>
            <a:r>
              <a:rPr lang="en-US" altLang="ja-JP" sz="1200" dirty="0" smtClean="0">
                <a:solidFill>
                  <a:schemeClr val="tx1"/>
                </a:solidFill>
              </a:rPr>
              <a:t> 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2" name="角丸四角形吹き出し 31"/>
          <p:cNvSpPr/>
          <p:nvPr/>
        </p:nvSpPr>
        <p:spPr>
          <a:xfrm>
            <a:off x="914400" y="4876801"/>
            <a:ext cx="3581400" cy="1676399"/>
          </a:xfrm>
          <a:prstGeom prst="wedgeRoundRectCallout">
            <a:avLst>
              <a:gd name="adj1" fmla="val -20199"/>
              <a:gd name="adj2" fmla="val -7177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      </a:t>
            </a:r>
            <a:r>
              <a:rPr lang="en-US" altLang="ja-JP" sz="1400" dirty="0" smtClean="0">
                <a:solidFill>
                  <a:srgbClr val="000000"/>
                </a:solidFill>
              </a:rPr>
              <a:t>Power Handling Capability (Spec.)</a:t>
            </a:r>
          </a:p>
          <a:p>
            <a:r>
              <a:rPr lang="en-US" altLang="ja-JP" sz="1400" dirty="0" smtClean="0">
                <a:solidFill>
                  <a:srgbClr val="000000"/>
                </a:solidFill>
              </a:rPr>
              <a:t>                          </a:t>
            </a:r>
            <a:r>
              <a:rPr lang="en-US" altLang="ja-JP" sz="14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400" i="1" baseline="-25000" dirty="0" smtClean="0">
                <a:solidFill>
                  <a:srgbClr val="000000"/>
                </a:solidFill>
                <a:latin typeface="Times"/>
                <a:cs typeface="Times"/>
              </a:rPr>
              <a:t>input</a:t>
            </a:r>
            <a:r>
              <a:rPr lang="en-US" altLang="ja-JP" sz="1400" dirty="0" smtClean="0">
                <a:solidFill>
                  <a:srgbClr val="000000"/>
                </a:solidFill>
                <a:latin typeface="Times"/>
                <a:cs typeface="Times"/>
              </a:rPr>
              <a:t>           </a:t>
            </a:r>
            <a:r>
              <a:rPr lang="en-US" altLang="ja-JP" sz="14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400" baseline="-25000" dirty="0" smtClean="0">
                <a:solidFill>
                  <a:srgbClr val="000000"/>
                </a:solidFill>
                <a:latin typeface="Times"/>
                <a:cs typeface="Times"/>
              </a:rPr>
              <a:t>c </a:t>
            </a:r>
            <a:r>
              <a:rPr lang="en-US" altLang="ja-JP" sz="1400" dirty="0" smtClean="0">
                <a:solidFill>
                  <a:srgbClr val="000000"/>
                </a:solidFill>
                <a:latin typeface="Times"/>
                <a:cs typeface="Times"/>
              </a:rPr>
              <a:t>           </a:t>
            </a:r>
            <a:r>
              <a:rPr lang="en-US" altLang="ja-JP" sz="14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400" baseline="-25000" dirty="0" smtClean="0">
                <a:solidFill>
                  <a:srgbClr val="000000"/>
                </a:solidFill>
                <a:latin typeface="Times"/>
                <a:cs typeface="Times"/>
              </a:rPr>
              <a:t>beam</a:t>
            </a:r>
          </a:p>
          <a:p>
            <a:r>
              <a:rPr lang="en-US" altLang="ja-JP" sz="1400" dirty="0" smtClean="0">
                <a:solidFill>
                  <a:srgbClr val="000000"/>
                </a:solidFill>
              </a:rPr>
              <a:t>SuperKEKB	: 750 kW = 150 kW + 600 kW</a:t>
            </a:r>
          </a:p>
          <a:p>
            <a:r>
              <a:rPr lang="en-US" altLang="ja-JP" sz="1400" dirty="0" smtClean="0">
                <a:solidFill>
                  <a:srgbClr val="000000"/>
                </a:solidFill>
              </a:rPr>
              <a:t>KEKB	: 350 kW = 150 kW + 200 kW</a:t>
            </a:r>
          </a:p>
          <a:p>
            <a:endParaRPr kumimoji="1" lang="en-US" altLang="ja-JP" sz="1400" dirty="0" smtClean="0">
              <a:solidFill>
                <a:srgbClr val="000000"/>
              </a:solidFill>
            </a:endParaRPr>
          </a:p>
          <a:p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c</a:t>
            </a:r>
            <a:r>
              <a:rPr lang="en-US" altLang="ja-JP" sz="1200" dirty="0" smtClean="0">
                <a:solidFill>
                  <a:srgbClr val="000000"/>
                </a:solidFill>
              </a:rPr>
              <a:t> = 150 kW generating </a:t>
            </a:r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V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c</a:t>
            </a:r>
            <a:r>
              <a:rPr lang="en-US" altLang="ja-JP" sz="1200" dirty="0" smtClean="0">
                <a:solidFill>
                  <a:srgbClr val="000000"/>
                </a:solidFill>
              </a:rPr>
              <a:t> = 0.5 MV per ARES cavity.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0105" y="6593734"/>
            <a:ext cx="1023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T. Kageyama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3911" y="3209926"/>
            <a:ext cx="1268943" cy="8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5635891" y="3113476"/>
            <a:ext cx="2826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 smtClean="0">
                <a:hlinkClick r:id="rId6"/>
              </a:rPr>
              <a:t>(T</a:t>
            </a:r>
            <a:r>
              <a:rPr lang="en-US" altLang="ja-JP" sz="1000" i="1" dirty="0">
                <a:hlinkClick r:id="rId6"/>
              </a:rPr>
              <a:t>. </a:t>
            </a:r>
            <a:r>
              <a:rPr lang="en-US" altLang="ja-JP" sz="1000" i="1" dirty="0" smtClean="0">
                <a:hlinkClick r:id="rId6"/>
              </a:rPr>
              <a:t>Kageyama, </a:t>
            </a:r>
            <a:r>
              <a:rPr lang="en-US" altLang="ja-JP" sz="1000" i="1" dirty="0">
                <a:hlinkClick r:id="rId6"/>
              </a:rPr>
              <a:t>et al., </a:t>
            </a:r>
            <a:r>
              <a:rPr lang="en-US" altLang="ja-JP" sz="1000" i="1" dirty="0" smtClean="0">
                <a:hlinkClick r:id="rId6"/>
              </a:rPr>
              <a:t>Proc. of PASJ, TUPS126</a:t>
            </a:r>
            <a:r>
              <a:rPr lang="en-US" altLang="ja-JP" sz="1000" i="1" dirty="0">
                <a:hlinkClick r:id="rId6"/>
              </a:rPr>
              <a:t>, 2011)</a:t>
            </a:r>
            <a:endParaRPr lang="ja-JP" altLang="en-US" sz="1000" i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319749" y="1395507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(Appendix B)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917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7"/>
          <p:cNvSpPr>
            <a:spLocks noGrp="1"/>
          </p:cNvSpPr>
          <p:nvPr>
            <p:ph type="title"/>
          </p:nvPr>
        </p:nvSpPr>
        <p:spPr>
          <a:xfrm>
            <a:off x="588169" y="350197"/>
            <a:ext cx="7664580" cy="967230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Upgraded Input Coupler</a:t>
            </a:r>
            <a:r>
              <a:rPr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1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</a:t>
            </a:r>
            <a:r>
              <a:rPr lang="en-US" altLang="ja-JP" sz="31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Input Coupling Factor</a:t>
            </a:r>
            <a:endParaRPr lang="ja-JP" altLang="en-US" sz="31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コンテンツ プレースホルダ 8"/>
          <p:cNvSpPr>
            <a:spLocks noGrp="1"/>
          </p:cNvSpPr>
          <p:nvPr>
            <p:ph idx="1"/>
          </p:nvPr>
        </p:nvSpPr>
        <p:spPr>
          <a:xfrm>
            <a:off x="347240" y="1378446"/>
            <a:ext cx="8322197" cy="5361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1800" dirty="0"/>
              <a:t>Input couplers with increased input coupling (</a:t>
            </a:r>
            <a:r>
              <a:rPr lang="en-US" altLang="ja-JP" sz="1800" dirty="0">
                <a:latin typeface="Symbol" panose="05050102010706020507" pitchFamily="18" charset="2"/>
              </a:rPr>
              <a:t>b</a:t>
            </a:r>
            <a:r>
              <a:rPr lang="en-US" altLang="ja-JP" sz="1800" baseline="-25000" dirty="0"/>
              <a:t>max</a:t>
            </a:r>
            <a:r>
              <a:rPr lang="en-US" altLang="ja-JP" sz="1800" dirty="0"/>
              <a:t> = 5</a:t>
            </a:r>
            <a:r>
              <a:rPr lang="en-US" altLang="ja-JP" sz="1800" dirty="0">
                <a:sym typeface="Wingdings" panose="05000000000000000000" pitchFamily="2" charset="2"/>
              </a:rPr>
              <a:t>6) needed for the stations with the </a:t>
            </a:r>
            <a:r>
              <a:rPr lang="en-US" altLang="ja-JP" sz="1800" dirty="0" smtClean="0">
                <a:sym typeface="Wingdings" panose="05000000000000000000" pitchFamily="2" charset="2"/>
              </a:rPr>
              <a:t>N</a:t>
            </a:r>
            <a:r>
              <a:rPr lang="en-US" altLang="ja-JP" sz="1800" baseline="-25000" dirty="0" smtClean="0">
                <a:sym typeface="Wingdings" panose="05000000000000000000" pitchFamily="2" charset="2"/>
              </a:rPr>
              <a:t>klys</a:t>
            </a:r>
            <a:r>
              <a:rPr lang="en-US" altLang="ja-JP" sz="1800" dirty="0" smtClean="0">
                <a:sym typeface="Wingdings" panose="05000000000000000000" pitchFamily="2" charset="2"/>
              </a:rPr>
              <a:t>:N</a:t>
            </a:r>
            <a:r>
              <a:rPr lang="en-US" altLang="ja-JP" sz="1800" baseline="-25000" dirty="0" smtClean="0">
                <a:sym typeface="Wingdings" panose="05000000000000000000" pitchFamily="2" charset="2"/>
              </a:rPr>
              <a:t>cav</a:t>
            </a:r>
            <a:r>
              <a:rPr lang="en-US" altLang="ja-JP" sz="1800" dirty="0" smtClean="0">
                <a:sym typeface="Wingdings" panose="05000000000000000000" pitchFamily="2" charset="2"/>
              </a:rPr>
              <a:t>=1:1 </a:t>
            </a:r>
            <a:r>
              <a:rPr lang="en-US" altLang="ja-JP" sz="1800" dirty="0">
                <a:sym typeface="Wingdings" panose="05000000000000000000" pitchFamily="2" charset="2"/>
              </a:rPr>
              <a:t>configuration to accelerate beams with the design </a:t>
            </a:r>
            <a:r>
              <a:rPr lang="en-US" altLang="ja-JP" sz="1800" dirty="0" smtClean="0">
                <a:sym typeface="Wingdings" panose="05000000000000000000" pitchFamily="2" charset="2"/>
              </a:rPr>
              <a:t>current.</a:t>
            </a:r>
            <a:endParaRPr lang="en-US" altLang="ja-JP" sz="1800" dirty="0">
              <a:solidFill>
                <a:schemeClr val="bg1"/>
              </a:solidFill>
            </a:endParaRPr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20813" r="9859" b="5740"/>
          <a:stretch>
            <a:fillRect/>
          </a:stretch>
        </p:blipFill>
        <p:spPr bwMode="auto">
          <a:xfrm>
            <a:off x="4379119" y="2542361"/>
            <a:ext cx="30670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:\Users\tabe\w\ARES\DR\Cav0_HPT\photos\IMG_1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01892"/>
            <a:ext cx="2109788" cy="185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ストライプ矢印 7"/>
          <p:cNvSpPr/>
          <p:nvPr/>
        </p:nvSpPr>
        <p:spPr>
          <a:xfrm>
            <a:off x="3649267" y="3109099"/>
            <a:ext cx="564356" cy="862013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350" dirty="0"/>
          </a:p>
        </p:txBody>
      </p:sp>
      <p:sp>
        <p:nvSpPr>
          <p:cNvPr id="11273" name="テキスト ボックス 8"/>
          <p:cNvSpPr txBox="1">
            <a:spLocks noChangeArrowheads="1"/>
          </p:cNvSpPr>
          <p:nvPr/>
        </p:nvSpPr>
        <p:spPr bwMode="auto">
          <a:xfrm>
            <a:off x="1533526" y="4452125"/>
            <a:ext cx="17828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>
                <a:latin typeface="Arial" panose="020B0604020202020204" pitchFamily="34" charset="0"/>
              </a:rPr>
              <a:t>Used at the KEKB/MRs</a:t>
            </a:r>
            <a:endParaRPr lang="ja-JP" altLang="en-US" sz="1200" dirty="0">
              <a:latin typeface="Arial" panose="020B0604020202020204" pitchFamily="34" charset="0"/>
            </a:endParaRPr>
          </a:p>
        </p:txBody>
      </p:sp>
      <p:sp>
        <p:nvSpPr>
          <p:cNvPr id="11274" name="テキスト ボックス 9"/>
          <p:cNvSpPr txBox="1">
            <a:spLocks noChangeArrowheads="1"/>
          </p:cNvSpPr>
          <p:nvPr/>
        </p:nvSpPr>
        <p:spPr bwMode="auto">
          <a:xfrm>
            <a:off x="3689685" y="4504512"/>
            <a:ext cx="40612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>
                <a:latin typeface="Arial" panose="020B0604020202020204" pitchFamily="34" charset="0"/>
              </a:rPr>
              <a:t>With increased input coupling for the </a:t>
            </a:r>
            <a:r>
              <a:rPr lang="en-US" altLang="ja-JP" sz="1200" dirty="0" smtClean="0">
                <a:latin typeface="Arial" panose="020B0604020202020204" pitchFamily="34" charset="0"/>
              </a:rPr>
              <a:t>SuperKEKB</a:t>
            </a:r>
            <a:endParaRPr lang="ja-JP" altLang="en-US" sz="1200" dirty="0">
              <a:latin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63929" y="5210850"/>
            <a:ext cx="7488820" cy="738664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100" b="1" dirty="0" smtClean="0">
                <a:solidFill>
                  <a:srgbClr val="FF0000"/>
                </a:solidFill>
              </a:rPr>
              <a:t>The high-power performance was demonstrated both at the test stand and </a:t>
            </a:r>
            <a:r>
              <a:rPr lang="en-US" altLang="ja-JP" sz="2100" b="1" u="sng" dirty="0" smtClean="0">
                <a:solidFill>
                  <a:srgbClr val="FF0000"/>
                </a:solidFill>
              </a:rPr>
              <a:t>in the KEKB operation</a:t>
            </a:r>
            <a:r>
              <a:rPr lang="en-US" altLang="ja-JP" sz="2100" b="1" dirty="0" smtClean="0">
                <a:solidFill>
                  <a:srgbClr val="FF0000"/>
                </a:solidFill>
              </a:rPr>
              <a:t>.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02086" y="6146957"/>
            <a:ext cx="403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/>
              <a:t>P</a:t>
            </a:r>
            <a:r>
              <a:rPr lang="en-US" altLang="ja-JP" sz="1600" baseline="-25000" dirty="0" smtClean="0"/>
              <a:t>input</a:t>
            </a:r>
            <a:r>
              <a:rPr lang="en-US" altLang="ja-JP" sz="1600" dirty="0" smtClean="0"/>
              <a:t> </a:t>
            </a:r>
            <a:r>
              <a:rPr lang="en-US" altLang="ja-JP" sz="1600" dirty="0"/>
              <a:t>= </a:t>
            </a:r>
            <a:r>
              <a:rPr lang="en-US" altLang="ja-JP" sz="1600" dirty="0" smtClean="0"/>
              <a:t>740 </a:t>
            </a:r>
            <a:r>
              <a:rPr lang="en-US" altLang="ja-JP" sz="1600" dirty="0"/>
              <a:t>kW (= </a:t>
            </a:r>
            <a:r>
              <a:rPr lang="en-US" altLang="ja-JP" sz="1600" i="1" dirty="0" smtClean="0"/>
              <a:t>P</a:t>
            </a:r>
            <a:r>
              <a:rPr lang="en-US" altLang="ja-JP" sz="1600" baseline="-25000" dirty="0" smtClean="0"/>
              <a:t>c</a:t>
            </a:r>
            <a:r>
              <a:rPr lang="en-US" altLang="ja-JP" sz="1600" dirty="0" smtClean="0"/>
              <a:t>: 130kW + </a:t>
            </a:r>
            <a:r>
              <a:rPr lang="en-US" altLang="ja-JP" sz="1600" i="1" dirty="0" smtClean="0"/>
              <a:t>P</a:t>
            </a:r>
            <a:r>
              <a:rPr lang="en-US" altLang="ja-JP" sz="1600" baseline="-25000" dirty="0" smtClean="0"/>
              <a:t>beam</a:t>
            </a:r>
            <a:r>
              <a:rPr lang="en-US" altLang="ja-JP" sz="1600" dirty="0" smtClean="0"/>
              <a:t>: 610 </a:t>
            </a:r>
            <a:r>
              <a:rPr lang="en-US" altLang="ja-JP" sz="1600" dirty="0"/>
              <a:t>kW</a:t>
            </a:r>
            <a:r>
              <a:rPr lang="en-US" altLang="ja-JP" sz="1600" dirty="0" smtClean="0"/>
              <a:t>)</a:t>
            </a:r>
          </a:p>
        </p:txBody>
      </p:sp>
      <p:cxnSp>
        <p:nvCxnSpPr>
          <p:cNvPr id="13" name="カギ線コネクタ 12"/>
          <p:cNvCxnSpPr/>
          <p:nvPr/>
        </p:nvCxnSpPr>
        <p:spPr>
          <a:xfrm rot="10800000">
            <a:off x="3084441" y="5880690"/>
            <a:ext cx="153707" cy="432000"/>
          </a:xfrm>
          <a:prstGeom prst="bentConnector2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6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0" y="0"/>
            <a:ext cx="9144000" cy="4455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69" y="1468332"/>
            <a:ext cx="3057485" cy="2296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9804" y="3610875"/>
            <a:ext cx="1804438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High Power </a:t>
            </a:r>
            <a:r>
              <a:rPr lang="en-US" altLang="ja-JP" sz="1400" dirty="0"/>
              <a:t>T</a:t>
            </a:r>
            <a:r>
              <a:rPr kumimoji="1" lang="en-US" altLang="ja-JP" sz="1400" dirty="0" smtClean="0"/>
              <a:t>est </a:t>
            </a:r>
            <a:r>
              <a:rPr lang="en-US" altLang="ja-JP" sz="1400" dirty="0"/>
              <a:t>S</a:t>
            </a:r>
            <a:r>
              <a:rPr kumimoji="1" lang="en-US" altLang="ja-JP" sz="1400" dirty="0" smtClean="0"/>
              <a:t>tand</a:t>
            </a:r>
            <a:endParaRPr kumimoji="1" lang="ja-JP" alt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1215088" y="76200"/>
            <a:ext cx="703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ARES Cavity System / 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Upgraded</a:t>
            </a:r>
            <a:r>
              <a:rPr kumimoji="1"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Input Coupler / Production &amp; Processing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角丸四角形吹き出し 28"/>
          <p:cNvSpPr/>
          <p:nvPr/>
        </p:nvSpPr>
        <p:spPr>
          <a:xfrm>
            <a:off x="1982375" y="538661"/>
            <a:ext cx="1143415" cy="506438"/>
          </a:xfrm>
          <a:prstGeom prst="wedgeRoundRectCallout">
            <a:avLst>
              <a:gd name="adj1" fmla="val -31123"/>
              <a:gd name="adj2" fmla="val 15168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ARES 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S</a:t>
            </a:r>
            <a:r>
              <a:rPr lang="en-US" altLang="ja-JP" sz="1200" dirty="0" smtClean="0">
                <a:solidFill>
                  <a:schemeClr val="tx1"/>
                </a:solidFill>
              </a:rPr>
              <a:t>torage </a:t>
            </a:r>
            <a:r>
              <a:rPr lang="en-US" altLang="ja-JP" sz="1200" dirty="0">
                <a:solidFill>
                  <a:schemeClr val="tx1"/>
                </a:solidFill>
              </a:rPr>
              <a:t>C</a:t>
            </a:r>
            <a:r>
              <a:rPr lang="en-US" altLang="ja-JP" sz="1200" dirty="0" smtClean="0">
                <a:solidFill>
                  <a:schemeClr val="tx1"/>
                </a:solidFill>
              </a:rPr>
              <a:t>avity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0" name="角丸四角形吹き出し 29"/>
          <p:cNvSpPr/>
          <p:nvPr/>
        </p:nvSpPr>
        <p:spPr>
          <a:xfrm>
            <a:off x="2743200" y="1318535"/>
            <a:ext cx="1152484" cy="669416"/>
          </a:xfrm>
          <a:prstGeom prst="wedgeRoundRectCallout">
            <a:avLst>
              <a:gd name="adj1" fmla="val -33357"/>
              <a:gd name="adj2" fmla="val 17160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Input C</a:t>
            </a:r>
            <a:r>
              <a:rPr kumimoji="1" lang="en-US" altLang="ja-JP" sz="1200" dirty="0" smtClean="0">
                <a:solidFill>
                  <a:schemeClr val="tx1"/>
                </a:solidFill>
              </a:rPr>
              <a:t>oupler </a:t>
            </a:r>
          </a:p>
          <a:p>
            <a:pPr algn="ctr"/>
            <a:r>
              <a:rPr kumimoji="1" lang="en-US" altLang="ja-JP" sz="1200" dirty="0" smtClean="0">
                <a:solidFill>
                  <a:schemeClr val="tx1"/>
                </a:solidFill>
              </a:rPr>
              <a:t>Under Test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3" name="角丸四角形吹き出し 12"/>
          <p:cNvSpPr/>
          <p:nvPr/>
        </p:nvSpPr>
        <p:spPr>
          <a:xfrm>
            <a:off x="76200" y="843461"/>
            <a:ext cx="1295400" cy="739697"/>
          </a:xfrm>
          <a:prstGeom prst="wedgeRoundRectCallout">
            <a:avLst>
              <a:gd name="adj1" fmla="val 33612"/>
              <a:gd name="adj2" fmla="val 21079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Input C</a:t>
            </a:r>
            <a:r>
              <a:rPr kumimoji="1" lang="en-US" altLang="ja-JP" sz="1200" dirty="0" smtClean="0">
                <a:solidFill>
                  <a:schemeClr val="tx1"/>
                </a:solidFill>
              </a:rPr>
              <a:t>oupler 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u</a:t>
            </a:r>
            <a:r>
              <a:rPr lang="en-US" altLang="ja-JP" sz="1200" dirty="0" smtClean="0">
                <a:solidFill>
                  <a:schemeClr val="tx1"/>
                </a:solidFill>
              </a:rPr>
              <a:t>sed as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O</a:t>
            </a:r>
            <a:r>
              <a:rPr lang="en-US" altLang="ja-JP" sz="1200" dirty="0" smtClean="0">
                <a:solidFill>
                  <a:schemeClr val="tx1"/>
                </a:solidFill>
              </a:rPr>
              <a:t>utput </a:t>
            </a:r>
            <a:r>
              <a:rPr lang="en-US" altLang="ja-JP" sz="1200" dirty="0">
                <a:solidFill>
                  <a:schemeClr val="tx1"/>
                </a:solidFill>
              </a:rPr>
              <a:t>C</a:t>
            </a:r>
            <a:r>
              <a:rPr lang="en-US" altLang="ja-JP" sz="1200" dirty="0" smtClean="0">
                <a:solidFill>
                  <a:schemeClr val="tx1"/>
                </a:solidFill>
              </a:rPr>
              <a:t>oupler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3" name="角丸四角形吹き出し 32"/>
          <p:cNvSpPr/>
          <p:nvPr/>
        </p:nvSpPr>
        <p:spPr>
          <a:xfrm>
            <a:off x="2239925" y="4050629"/>
            <a:ext cx="1771732" cy="597932"/>
          </a:xfrm>
          <a:prstGeom prst="wedgeRoundRectCallout">
            <a:avLst>
              <a:gd name="adj1" fmla="val -14485"/>
              <a:gd name="adj2" fmla="val -49543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RF Power from</a:t>
            </a:r>
          </a:p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1MW CW Klystron</a:t>
            </a:r>
          </a:p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 (TOSHIBA E3786)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0" name="角丸四角形吹き出し 39"/>
          <p:cNvSpPr/>
          <p:nvPr/>
        </p:nvSpPr>
        <p:spPr>
          <a:xfrm>
            <a:off x="210642" y="4050629"/>
            <a:ext cx="1771732" cy="597932"/>
          </a:xfrm>
          <a:prstGeom prst="wedgeRoundRectCallout">
            <a:avLst>
              <a:gd name="adj1" fmla="val -14485"/>
              <a:gd name="adj2" fmla="val -49543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To 1MW Water </a:t>
            </a:r>
            <a:r>
              <a:rPr lang="en-US" altLang="ja-JP" sz="1200" dirty="0">
                <a:solidFill>
                  <a:schemeClr val="tx1"/>
                </a:solidFill>
              </a:rPr>
              <a:t>L</a:t>
            </a:r>
            <a:r>
              <a:rPr lang="en-US" altLang="ja-JP" sz="1200" dirty="0" smtClean="0">
                <a:solidFill>
                  <a:schemeClr val="tx1"/>
                </a:solidFill>
              </a:rPr>
              <a:t>oad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49857" y="4167799"/>
            <a:ext cx="3440427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Snapshot of Status </a:t>
            </a:r>
            <a:r>
              <a:rPr lang="en-US" altLang="ja-JP" sz="1400" dirty="0"/>
              <a:t>M</a:t>
            </a:r>
            <a:r>
              <a:rPr kumimoji="1" lang="en-US" altLang="ja-JP" sz="1400" dirty="0" smtClean="0"/>
              <a:t>onitor for RF Processing</a:t>
            </a:r>
            <a:endParaRPr kumimoji="1" lang="ja-JP" altLang="en-US" sz="1400" dirty="0"/>
          </a:p>
        </p:txBody>
      </p:sp>
      <p:grpSp>
        <p:nvGrpSpPr>
          <p:cNvPr id="2" name="図形グループ 43"/>
          <p:cNvGrpSpPr/>
          <p:nvPr/>
        </p:nvGrpSpPr>
        <p:grpSpPr>
          <a:xfrm>
            <a:off x="4011657" y="538661"/>
            <a:ext cx="5004066" cy="3577165"/>
            <a:chOff x="3962400" y="445532"/>
            <a:chExt cx="5004066" cy="3577165"/>
          </a:xfrm>
        </p:grpSpPr>
        <p:pic>
          <p:nvPicPr>
            <p:cNvPr id="15" name="図 14" descr="2013_12_16_16_57_09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2400" y="445532"/>
              <a:ext cx="5004066" cy="3577165"/>
            </a:xfrm>
            <a:prstGeom prst="rect">
              <a:avLst/>
            </a:prstGeom>
          </p:spPr>
        </p:pic>
        <p:sp>
          <p:nvSpPr>
            <p:cNvPr id="42" name="正方形/長方形 41"/>
            <p:cNvSpPr/>
            <p:nvPr/>
          </p:nvSpPr>
          <p:spPr>
            <a:xfrm>
              <a:off x="4800600" y="1000249"/>
              <a:ext cx="1524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4648200" y="1038349"/>
              <a:ext cx="152400" cy="76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0" y="4794810"/>
            <a:ext cx="9115295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9875" indent="-269875">
              <a:buFont typeface="Wingdings" panose="05000000000000000000" pitchFamily="2" charset="2"/>
              <a:buChar char="ü"/>
            </a:pPr>
            <a:r>
              <a:rPr lang="en-US" altLang="ja-JP" dirty="0" smtClean="0"/>
              <a:t>For the first two production couplers, stable power feeding was demonstrated</a:t>
            </a:r>
          </a:p>
          <a:p>
            <a:pPr marL="627063" lvl="1" indent="-269875">
              <a:buFont typeface="Wingdings" panose="05000000000000000000" pitchFamily="2" charset="2"/>
              <a:buChar char="Ø"/>
            </a:pPr>
            <a:r>
              <a:rPr lang="en-US" altLang="ja-JP" dirty="0"/>
              <a:t>U</a:t>
            </a:r>
            <a:r>
              <a:rPr lang="en-US" altLang="ja-JP" dirty="0" smtClean="0"/>
              <a:t>p to </a:t>
            </a:r>
            <a:r>
              <a:rPr lang="en-US" altLang="ja-JP" i="1" dirty="0" smtClean="0">
                <a:solidFill>
                  <a:srgbClr val="FF0000"/>
                </a:solidFill>
              </a:rPr>
              <a:t>P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input</a:t>
            </a:r>
            <a:r>
              <a:rPr lang="en-US" altLang="ja-JP" dirty="0" smtClean="0">
                <a:solidFill>
                  <a:srgbClr val="FF0000"/>
                </a:solidFill>
              </a:rPr>
              <a:t> = 800 kW (= </a:t>
            </a:r>
            <a:r>
              <a:rPr lang="en-US" altLang="ja-JP" dirty="0">
                <a:solidFill>
                  <a:srgbClr val="FF0000"/>
                </a:solidFill>
              </a:rPr>
              <a:t>750 kW + 5</a:t>
            </a:r>
            <a:r>
              <a:rPr lang="en-US" altLang="ja-JP" dirty="0" smtClean="0">
                <a:solidFill>
                  <a:srgbClr val="FF0000"/>
                </a:solidFill>
              </a:rPr>
              <a:t>0 </a:t>
            </a:r>
            <a:r>
              <a:rPr lang="en-US" altLang="ja-JP" dirty="0">
                <a:solidFill>
                  <a:srgbClr val="FF0000"/>
                </a:solidFill>
              </a:rPr>
              <a:t>kW</a:t>
            </a:r>
            <a:r>
              <a:rPr lang="en-US" altLang="ja-JP" dirty="0" smtClean="0">
                <a:solidFill>
                  <a:srgbClr val="FF0000"/>
                </a:solidFill>
              </a:rPr>
              <a:t>) </a:t>
            </a:r>
            <a:r>
              <a:rPr lang="en-US" altLang="ja-JP" dirty="0" smtClean="0">
                <a:solidFill>
                  <a:schemeClr val="tx1"/>
                </a:solidFill>
              </a:rPr>
              <a:t>at the test stand.</a:t>
            </a:r>
          </a:p>
          <a:p>
            <a:pPr marL="269875" indent="-269875">
              <a:buFont typeface="Wingdings" panose="05000000000000000000" pitchFamily="2" charset="2"/>
              <a:buChar char="ü"/>
            </a:pPr>
            <a:r>
              <a:rPr lang="en-US" altLang="ja-JP" dirty="0" smtClean="0"/>
              <a:t>So far, </a:t>
            </a:r>
            <a:r>
              <a:rPr lang="ja-JP" altLang="ja-JP" dirty="0" smtClean="0"/>
              <a:t>1</a:t>
            </a:r>
            <a:r>
              <a:rPr lang="en-US" altLang="ja-JP" dirty="0" smtClean="0"/>
              <a:t>3</a:t>
            </a:r>
            <a:r>
              <a:rPr lang="ja-JP" altLang="en-US" dirty="0" smtClean="0"/>
              <a:t> </a:t>
            </a:r>
            <a:r>
              <a:rPr kumimoji="1" lang="en-US" altLang="ja-JP" dirty="0" smtClean="0"/>
              <a:t>couplers have been processed up to 750-800 </a:t>
            </a:r>
            <a:r>
              <a:rPr lang="en-US" altLang="ja-JP" dirty="0" smtClean="0"/>
              <a:t>kW</a:t>
            </a:r>
            <a:r>
              <a:rPr kumimoji="1" lang="en-US" altLang="ja-JP" dirty="0" smtClean="0"/>
              <a:t>.</a:t>
            </a:r>
          </a:p>
          <a:p>
            <a:pPr marL="644525" lvl="1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The same shown in the last report</a:t>
            </a:r>
            <a:endParaRPr kumimoji="1" lang="en-US" altLang="ja-JP" dirty="0" smtClean="0"/>
          </a:p>
          <a:p>
            <a:pPr marL="269875" indent="-269875">
              <a:buFont typeface="Wingdings" panose="05000000000000000000" pitchFamily="2" charset="2"/>
              <a:buChar char="ü"/>
            </a:pPr>
            <a:r>
              <a:rPr lang="en-US" altLang="ja-JP" dirty="0" smtClean="0"/>
              <a:t>As of June, 2016, 5 couplers are waiting for high power test.</a:t>
            </a:r>
          </a:p>
          <a:p>
            <a:pPr marL="627063" lvl="1" indent="-269875">
              <a:buFont typeface="Wingdings" panose="05000000000000000000" pitchFamily="2" charset="2"/>
              <a:buChar char="Ø"/>
            </a:pPr>
            <a:r>
              <a:rPr lang="en-US" altLang="ja-JP" i="1" u="sng" dirty="0" smtClean="0">
                <a:solidFill>
                  <a:srgbClr val="FF0000"/>
                </a:solidFill>
              </a:rPr>
              <a:t>P</a:t>
            </a:r>
            <a:r>
              <a:rPr lang="en-US" altLang="ja-JP" u="sng" baseline="-25000" dirty="0" smtClean="0">
                <a:solidFill>
                  <a:srgbClr val="FF0000"/>
                </a:solidFill>
              </a:rPr>
              <a:t>input</a:t>
            </a:r>
            <a:r>
              <a:rPr lang="en-US" altLang="ja-JP" u="sng" dirty="0" smtClean="0">
                <a:solidFill>
                  <a:srgbClr val="FF0000"/>
                </a:solidFill>
              </a:rPr>
              <a:t> = 850 kW</a:t>
            </a:r>
            <a:r>
              <a:rPr lang="en-US" altLang="ja-JP" dirty="0" smtClean="0">
                <a:solidFill>
                  <a:srgbClr val="FF0000"/>
                </a:solidFill>
              </a:rPr>
              <a:t> (= 750 kW + 100 kW)  to be demonstrated (after Phase 1)</a:t>
            </a:r>
          </a:p>
        </p:txBody>
      </p:sp>
      <p:cxnSp>
        <p:nvCxnSpPr>
          <p:cNvPr id="23" name="直線矢印コネクタ 22"/>
          <p:cNvCxnSpPr/>
          <p:nvPr/>
        </p:nvCxnSpPr>
        <p:spPr>
          <a:xfrm rot="5400000">
            <a:off x="721161" y="3791654"/>
            <a:ext cx="750698" cy="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stCxn id="33" idx="0"/>
          </p:cNvCxnSpPr>
          <p:nvPr/>
        </p:nvCxnSpPr>
        <p:spPr>
          <a:xfrm rot="5400000" flipH="1" flipV="1">
            <a:off x="2759815" y="3684653"/>
            <a:ext cx="731953" cy="15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842270" y="4498726"/>
            <a:ext cx="2284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(Photo and </a:t>
            </a:r>
            <a:r>
              <a:rPr lang="en-US" altLang="ja-JP" sz="1100" dirty="0" smtClean="0"/>
              <a:t>diagram by </a:t>
            </a:r>
            <a:r>
              <a:rPr kumimoji="1" lang="en-US" altLang="ja-JP" sz="1100" dirty="0" smtClean="0"/>
              <a:t>T. Kageyama)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55520" y="6549730"/>
            <a:ext cx="440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1400" dirty="0" smtClean="0"/>
              <a:t>(Max. </a:t>
            </a:r>
            <a:r>
              <a:rPr lang="en-US" altLang="ja-JP" sz="1400" dirty="0"/>
              <a:t>RF power stably supplied by the high power </a:t>
            </a:r>
            <a:r>
              <a:rPr lang="en-US" altLang="ja-JP" sz="1400" dirty="0" smtClean="0"/>
              <a:t>source</a:t>
            </a:r>
            <a:r>
              <a:rPr lang="en-US" altLang="ja-JP" sz="1400" dirty="0"/>
              <a:t>)</a:t>
            </a:r>
          </a:p>
        </p:txBody>
      </p:sp>
      <p:sp>
        <p:nvSpPr>
          <p:cNvPr id="35" name="スライド番号プレースホルダ 6"/>
          <p:cNvSpPr>
            <a:spLocks noGrp="1"/>
          </p:cNvSpPr>
          <p:nvPr>
            <p:ph type="sldNum" sz="quarter" idx="12"/>
          </p:nvPr>
        </p:nvSpPr>
        <p:spPr bwMode="auto">
          <a:xfrm>
            <a:off x="7057895" y="6594446"/>
            <a:ext cx="2057400" cy="2557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000" dirty="0" smtClean="0">
                <a:solidFill>
                  <a:srgbClr val="898989"/>
                </a:solidFill>
              </a:rPr>
              <a:t>12</a:t>
            </a:r>
            <a:endParaRPr lang="en-US" altLang="ja-JP" sz="1000" dirty="0">
              <a:solidFill>
                <a:srgbClr val="898989"/>
              </a:solidFill>
            </a:endParaRPr>
          </a:p>
        </p:txBody>
      </p:sp>
      <p:cxnSp>
        <p:nvCxnSpPr>
          <p:cNvPr id="36" name="カギ線コネクタ 35"/>
          <p:cNvCxnSpPr/>
          <p:nvPr/>
        </p:nvCxnSpPr>
        <p:spPr>
          <a:xfrm rot="10800000">
            <a:off x="1560441" y="6467881"/>
            <a:ext cx="153707" cy="252000"/>
          </a:xfrm>
          <a:prstGeom prst="bentConnector2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3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スクリーンショット 2014-10-30 15.14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189" y="1405074"/>
            <a:ext cx="5946045" cy="5384831"/>
          </a:xfrm>
          <a:prstGeom prst="rect">
            <a:avLst/>
          </a:prstGeom>
        </p:spPr>
      </p:pic>
      <p:sp>
        <p:nvSpPr>
          <p:cNvPr id="12291" name="スライド番号プレースホル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609A33-CAC4-4E43-9F42-8859B6ABD290}" type="slidenum">
              <a:rPr lang="en-US" altLang="ja-JP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ja-JP" sz="900" dirty="0">
              <a:solidFill>
                <a:srgbClr val="898989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5640274" y="4189043"/>
            <a:ext cx="792424" cy="893319"/>
          </a:xfrm>
          <a:prstGeom prst="roundRect">
            <a:avLst>
              <a:gd name="adj" fmla="val 7378"/>
            </a:avLst>
          </a:prstGeom>
          <a:noFill/>
          <a:ln w="38100"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350" dirty="0"/>
          </a:p>
        </p:txBody>
      </p:sp>
      <p:sp>
        <p:nvSpPr>
          <p:cNvPr id="10" name="角丸四角形 9"/>
          <p:cNvSpPr/>
          <p:nvPr/>
        </p:nvSpPr>
        <p:spPr>
          <a:xfrm>
            <a:off x="3165646" y="5851447"/>
            <a:ext cx="114763" cy="692228"/>
          </a:xfrm>
          <a:prstGeom prst="roundRect">
            <a:avLst/>
          </a:prstGeom>
          <a:noFill/>
          <a:ln w="38100">
            <a:solidFill>
              <a:srgbClr val="33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350" dirty="0"/>
          </a:p>
        </p:txBody>
      </p:sp>
      <p:sp>
        <p:nvSpPr>
          <p:cNvPr id="11" name="角丸四角形 10"/>
          <p:cNvSpPr/>
          <p:nvPr/>
        </p:nvSpPr>
        <p:spPr>
          <a:xfrm>
            <a:off x="3280409" y="5851447"/>
            <a:ext cx="148591" cy="69222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35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2846258" y="5198742"/>
            <a:ext cx="2788997" cy="1569897"/>
          </a:xfrm>
          <a:prstGeom prst="roundRect">
            <a:avLst/>
          </a:prstGeom>
          <a:noFill/>
          <a:ln w="38100">
            <a:solidFill>
              <a:srgbClr val="00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19" name="角丸四角形 18"/>
          <p:cNvSpPr/>
          <p:nvPr/>
        </p:nvSpPr>
        <p:spPr>
          <a:xfrm>
            <a:off x="6296203" y="2888918"/>
            <a:ext cx="712573" cy="545398"/>
          </a:xfrm>
          <a:prstGeom prst="roundRect">
            <a:avLst>
              <a:gd name="adj" fmla="val 7378"/>
            </a:avLst>
          </a:prstGeom>
          <a:noFill/>
          <a:ln w="38100"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35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66969" y="4908428"/>
            <a:ext cx="2868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Almost no vacuum break before T=0</a:t>
            </a:r>
            <a:endParaRPr lang="ja-JP" altLang="en-US" sz="1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44"/>
          <p:cNvSpPr txBox="1"/>
          <p:nvPr/>
        </p:nvSpPr>
        <p:spPr>
          <a:xfrm>
            <a:off x="449964" y="149452"/>
            <a:ext cx="84388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the Input </a:t>
            </a:r>
            <a:r>
              <a:rPr lang="en-US" altLang="ja-JP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couplers for </a:t>
            </a:r>
            <a:r>
              <a:rPr lang="en-US" altLang="ja-JP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baseline="-25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Klys</a:t>
            </a:r>
            <a:r>
              <a:rPr lang="en-US" altLang="ja-JP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:N</a:t>
            </a:r>
            <a:r>
              <a:rPr lang="en-US" altLang="ja-JP" baseline="-25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</a:t>
            </a:r>
            <a:r>
              <a:rPr lang="en-US" altLang="ja-JP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=1:1 stations in OHO D4&amp;D5  have been replaced by upgraded couplers.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coupler has been replaced by an upgraded one for one of the FUJI D8 stations.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altLang="ja-JP" dirty="0" smtClean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other </a:t>
            </a:r>
            <a:r>
              <a:rPr lang="en-US" altLang="ja-JP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baseline="-25000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Klys</a:t>
            </a:r>
            <a:r>
              <a:rPr lang="en-US" altLang="ja-JP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:N</a:t>
            </a:r>
            <a:r>
              <a:rPr lang="en-US" altLang="ja-JP" baseline="-25000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</a:t>
            </a:r>
            <a:r>
              <a:rPr lang="en-US" altLang="ja-JP" dirty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=1:1 </a:t>
            </a:r>
            <a:r>
              <a:rPr lang="en-US" altLang="ja-JP" dirty="0" smtClean="0">
                <a:solidFill>
                  <a:srgbClr val="E2A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stations,  to be replaced before starting Phase 2. 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5013024" y="5237471"/>
            <a:ext cx="313356" cy="69811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35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89052"/>
            <a:ext cx="8998080" cy="92412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Two ARES Cavities Newly </a:t>
            </a:r>
            <a:r>
              <a:rPr lang="en-US" altLang="ja-JP" dirty="0"/>
              <a:t>I</a:t>
            </a:r>
            <a:r>
              <a:rPr kumimoji="1" lang="en-US" altLang="ja-JP" dirty="0" smtClean="0"/>
              <a:t>nstalled in OHO </a:t>
            </a:r>
            <a:r>
              <a:rPr kumimoji="1" lang="en-US" altLang="ja-JP" u="sng" dirty="0" smtClean="0">
                <a:solidFill>
                  <a:srgbClr val="FF66FF"/>
                </a:solidFill>
              </a:rPr>
              <a:t>D4-E,F</a:t>
            </a:r>
            <a:endParaRPr kumimoji="1" lang="ja-JP" altLang="en-US" u="sng" dirty="0">
              <a:solidFill>
                <a:srgbClr val="FF66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9901" y="1434892"/>
            <a:ext cx="3652885" cy="27396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2646" y="4484491"/>
            <a:ext cx="2636720" cy="197754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272"/>
            <a:ext cx="4983637" cy="3737728"/>
          </a:xfrm>
          <a:prstGeom prst="rect">
            <a:avLst/>
          </a:prstGeom>
        </p:spPr>
      </p:pic>
      <p:pic>
        <p:nvPicPr>
          <p:cNvPr id="7" name="図 6" descr="スクリーンショット 2014-10-30 15.14.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041" y="953421"/>
            <a:ext cx="3393543" cy="3073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角丸四角形 7"/>
          <p:cNvSpPr/>
          <p:nvPr/>
        </p:nvSpPr>
        <p:spPr>
          <a:xfrm>
            <a:off x="5589270" y="1971674"/>
            <a:ext cx="400050" cy="137161"/>
          </a:xfrm>
          <a:prstGeom prst="roundRect">
            <a:avLst/>
          </a:prstGeom>
          <a:noFill/>
          <a:ln w="19050"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350" dirty="0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5989321" y="744718"/>
            <a:ext cx="2306267" cy="1226956"/>
          </a:xfrm>
          <a:prstGeom prst="straightConnector1">
            <a:avLst/>
          </a:prstGeom>
          <a:ln w="38100">
            <a:solidFill>
              <a:srgbClr val="FF66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095323" y="5113395"/>
            <a:ext cx="219156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Pressure-sensitive paper </a:t>
            </a:r>
            <a:r>
              <a:rPr lang="en-US" altLang="ja-JP" sz="1400" dirty="0" smtClean="0">
                <a:sym typeface="Wingdings" panose="05000000000000000000" pitchFamily="2" charset="2"/>
              </a:rPr>
              <a:t></a:t>
            </a:r>
            <a:endParaRPr lang="en-US" altLang="ja-JP" sz="1400" dirty="0" smtClean="0"/>
          </a:p>
          <a:p>
            <a:r>
              <a:rPr kumimoji="1" lang="en-US" altLang="ja-JP" sz="1400" dirty="0" smtClean="0"/>
              <a:t>to check the RF contact</a:t>
            </a:r>
          </a:p>
          <a:p>
            <a:r>
              <a:rPr lang="en-US" altLang="ja-JP" sz="1400" dirty="0" smtClean="0"/>
              <a:t>between CC and SC</a:t>
            </a:r>
            <a:endParaRPr kumimoji="1" lang="ja-JP" altLang="en-US" sz="1400" dirty="0"/>
          </a:p>
        </p:txBody>
      </p:sp>
      <p:cxnSp>
        <p:nvCxnSpPr>
          <p:cNvPr id="13" name="直線矢印コネクタ 12"/>
          <p:cNvCxnSpPr>
            <a:stCxn id="5" idx="1"/>
          </p:cNvCxnSpPr>
          <p:nvPr/>
        </p:nvCxnSpPr>
        <p:spPr>
          <a:xfrm flipV="1">
            <a:off x="7741006" y="3554618"/>
            <a:ext cx="107011" cy="60028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49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Crack found on the welding lip of the D4-F Cavity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1376" y="3585376"/>
            <a:ext cx="4195823" cy="234942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565"/>
            <a:ext cx="4053025" cy="30397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33" y="1629843"/>
            <a:ext cx="2432934" cy="3246699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11" name="正方形/長方形 10"/>
          <p:cNvSpPr/>
          <p:nvPr/>
        </p:nvSpPr>
        <p:spPr>
          <a:xfrm>
            <a:off x="2489200" y="2662176"/>
            <a:ext cx="317275" cy="467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62864" y="5112833"/>
            <a:ext cx="5104303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S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ealed with a O-ring (non-metal)</a:t>
            </a:r>
          </a:p>
          <a:p>
            <a:pPr marL="263525" indent="-263525"/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The vacuum pressure in this cavity is one order of magnitude higher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than others.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ストライプ矢印 14"/>
          <p:cNvSpPr/>
          <p:nvPr/>
        </p:nvSpPr>
        <p:spPr>
          <a:xfrm>
            <a:off x="154884" y="5110222"/>
            <a:ext cx="553673" cy="609986"/>
          </a:xfrm>
          <a:prstGeom prst="stripedRight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2549" y="4382907"/>
            <a:ext cx="3348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kumimoji="1" lang="en-US" altLang="ja-JP" dirty="0" smtClean="0">
                <a:sym typeface="Wingdings" panose="05000000000000000000" pitchFamily="2" charset="2"/>
              </a:rPr>
              <a:t> Vacuum sealing impossible with </a:t>
            </a:r>
            <a:r>
              <a:rPr kumimoji="1" lang="en-US" altLang="ja-JP" dirty="0" smtClean="0"/>
              <a:t>lip welding</a:t>
            </a:r>
            <a:endParaRPr kumimoji="1" lang="ja-JP" altLang="en-US" dirty="0"/>
          </a:p>
        </p:txBody>
      </p:sp>
      <p:sp>
        <p:nvSpPr>
          <p:cNvPr id="13" name="ストライプ矢印 12"/>
          <p:cNvSpPr/>
          <p:nvPr/>
        </p:nvSpPr>
        <p:spPr>
          <a:xfrm>
            <a:off x="154883" y="6164572"/>
            <a:ext cx="553673" cy="609986"/>
          </a:xfrm>
          <a:prstGeom prst="stripedRight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78901" y="6264792"/>
            <a:ext cx="323460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To be fixed after Phase 1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44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65067"/>
            <a:ext cx="8998080" cy="924128"/>
          </a:xfrm>
        </p:spPr>
        <p:txBody>
          <a:bodyPr>
            <a:normAutofit/>
          </a:bodyPr>
          <a:lstStyle/>
          <a:p>
            <a:pPr>
              <a:tabLst>
                <a:tab pos="3941763" algn="l"/>
              </a:tabLst>
            </a:pPr>
            <a:r>
              <a:rPr lang="en-US" altLang="ja-JP" sz="3200" dirty="0" smtClean="0"/>
              <a:t>Monitoring ALL the Cavities with TV Cameras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5" y="1648725"/>
            <a:ext cx="2117035" cy="15877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758" y="3640183"/>
            <a:ext cx="4063282" cy="32094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09" y="4031936"/>
            <a:ext cx="3756991" cy="28177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/>
          <a:srcRect l="18713" t="20189" r="52367" b="45854"/>
          <a:stretch/>
        </p:blipFill>
        <p:spPr>
          <a:xfrm rot="16200000">
            <a:off x="1885739" y="1811657"/>
            <a:ext cx="4073698" cy="2571015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2686042" y="3096716"/>
            <a:ext cx="536129" cy="1466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62880" y="1241736"/>
            <a:ext cx="3760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TV camera attached in the opposite side of the input coupler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During the KEKB operation, only some cavities were monitored.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For SuperKEKB, a</a:t>
            </a:r>
            <a:r>
              <a:rPr lang="en-US" altLang="ja-JP" dirty="0" smtClean="0"/>
              <a:t>ll the cavities are to be monitored and recorded.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1235403" y="5005446"/>
            <a:ext cx="824358" cy="6289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189765" y="3236501"/>
            <a:ext cx="1045638" cy="22847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2059761" y="3236501"/>
            <a:ext cx="247040" cy="23979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>
            <a:off x="1976846" y="3439886"/>
            <a:ext cx="1245325" cy="1694128"/>
          </a:xfrm>
          <a:prstGeom prst="line">
            <a:avLst/>
          </a:prstGeom>
          <a:ln w="50800">
            <a:solidFill>
              <a:srgbClr val="FF66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4764967" y="3513776"/>
            <a:ext cx="0" cy="1008000"/>
          </a:xfrm>
          <a:prstGeom prst="line">
            <a:avLst/>
          </a:prstGeom>
          <a:ln w="50800">
            <a:solidFill>
              <a:srgbClr val="FF66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756258" y="4513067"/>
            <a:ext cx="2380346" cy="389858"/>
          </a:xfrm>
          <a:prstGeom prst="line">
            <a:avLst/>
          </a:prstGeom>
          <a:ln w="50800">
            <a:solidFill>
              <a:srgbClr val="FF66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444348" y="752538"/>
            <a:ext cx="956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(Top View)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9301" y="989195"/>
            <a:ext cx="18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TV Camera (NTSC)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58745" y="3460674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Input Coupler</a:t>
            </a:r>
            <a:endParaRPr kumimoji="1" lang="ja-JP" altLang="en-US" dirty="0"/>
          </a:p>
        </p:txBody>
      </p:sp>
      <p:cxnSp>
        <p:nvCxnSpPr>
          <p:cNvPr id="18" name="直線コネクタ 17"/>
          <p:cNvCxnSpPr>
            <a:endCxn id="17" idx="2"/>
          </p:cNvCxnSpPr>
          <p:nvPr/>
        </p:nvCxnSpPr>
        <p:spPr>
          <a:xfrm flipV="1">
            <a:off x="7658745" y="3830006"/>
            <a:ext cx="737542" cy="999292"/>
          </a:xfrm>
          <a:prstGeom prst="line">
            <a:avLst/>
          </a:prstGeom>
          <a:ln w="38100">
            <a:solidFill>
              <a:schemeClr val="tx1"/>
            </a:solidFill>
            <a:head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endCxn id="3" idx="2"/>
          </p:cNvCxnSpPr>
          <p:nvPr/>
        </p:nvCxnSpPr>
        <p:spPr>
          <a:xfrm flipV="1">
            <a:off x="1111630" y="1358527"/>
            <a:ext cx="39852" cy="71168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head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4985134" y="2049381"/>
            <a:ext cx="351000" cy="0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921041" y="1737325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4A76AC"/>
                </a:solidFill>
              </a:rPr>
              <a:t>beam</a:t>
            </a:r>
            <a:endParaRPr lang="ja-JP" altLang="en-US" sz="1350" b="1" dirty="0">
              <a:solidFill>
                <a:srgbClr val="4A76AC"/>
              </a:solidFill>
            </a:endParaRPr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492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b="5580"/>
          <a:stretch/>
        </p:blipFill>
        <p:spPr>
          <a:xfrm>
            <a:off x="24713" y="1075221"/>
            <a:ext cx="9053385" cy="48083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45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Example of the Recorded Videos</a:t>
            </a:r>
            <a:endParaRPr kumimoji="1" lang="ja-JP" altLang="en-US" sz="3200" dirty="0"/>
          </a:p>
        </p:txBody>
      </p:sp>
      <p:pic>
        <p:nvPicPr>
          <p:cNvPr id="4" name="ARES_D5-B__Pkout=62kW__20151211-1120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4808" y="1194834"/>
            <a:ext cx="5209192" cy="399400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66791" y="5883529"/>
            <a:ext cx="7093738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/>
              <a:t>Useful for isolating problems caused by input couplers</a:t>
            </a:r>
          </a:p>
          <a:p>
            <a:pPr algn="ctr"/>
            <a:r>
              <a:rPr kumimoji="1" lang="en-US" altLang="ja-JP" sz="2400" b="1" dirty="0" smtClean="0"/>
              <a:t>(Note: Input couplers are removable.)</a:t>
            </a:r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32456" y="2383051"/>
            <a:ext cx="956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(Top View)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5235" y="1005492"/>
            <a:ext cx="358496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D5-B</a:t>
            </a:r>
            <a:r>
              <a:rPr lang="ja-JP" altLang="en-US" dirty="0"/>
              <a:t> </a:t>
            </a:r>
            <a:r>
              <a:rPr lang="en-US" altLang="ja-JP" dirty="0" smtClean="0"/>
              <a:t>cavity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Vacuum interlock activated with RF input power of 60 kW during the RF conditioning.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l="18713" t="20189" r="52367" b="45854"/>
          <a:stretch/>
        </p:blipFill>
        <p:spPr>
          <a:xfrm rot="16200000">
            <a:off x="505139" y="3216059"/>
            <a:ext cx="3068095" cy="1936353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1107440" y="4281207"/>
            <a:ext cx="372616" cy="881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/>
          <p:cNvCxnSpPr>
            <a:stCxn id="21" idx="0"/>
          </p:cNvCxnSpPr>
          <p:nvPr/>
        </p:nvCxnSpPr>
        <p:spPr>
          <a:xfrm flipV="1">
            <a:off x="600517" y="4378960"/>
            <a:ext cx="879539" cy="636233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702560" y="4378960"/>
            <a:ext cx="741788" cy="899850"/>
          </a:xfrm>
          <a:prstGeom prst="line">
            <a:avLst/>
          </a:prstGeom>
          <a:ln w="50800">
            <a:solidFill>
              <a:srgbClr val="FF66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090208" y="5278810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FF"/>
                </a:solidFill>
              </a:rPr>
              <a:t>Input Cou</a:t>
            </a:r>
            <a:r>
              <a:rPr lang="en-US" altLang="ja-JP" dirty="0" smtClean="0">
                <a:solidFill>
                  <a:srgbClr val="FF66FF"/>
                </a:solidFill>
              </a:rPr>
              <a:t>pler</a:t>
            </a:r>
            <a:endParaRPr kumimoji="1" lang="ja-JP" altLang="en-US" dirty="0">
              <a:solidFill>
                <a:srgbClr val="FF66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5015193"/>
            <a:ext cx="120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TV Camera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2810894" y="3395581"/>
            <a:ext cx="351000" cy="0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746801" y="3083525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4A76AC"/>
                </a:solidFill>
              </a:rPr>
              <a:t>beam</a:t>
            </a:r>
            <a:endParaRPr lang="ja-JP" altLang="en-US" sz="1350" b="1" dirty="0">
              <a:solidFill>
                <a:srgbClr val="4A76AC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69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56838"/>
            <a:ext cx="9144000" cy="1673759"/>
          </a:xfrm>
        </p:spPr>
        <p:txBody>
          <a:bodyPr>
            <a:normAutofit/>
          </a:bodyPr>
          <a:lstStyle/>
          <a:p>
            <a:r>
              <a:rPr lang="en-US" altLang="ja-JP" sz="5400" dirty="0" smtClean="0">
                <a:latin typeface="MoolBoran" panose="020B0100010101010101" pitchFamily="34" charset="0"/>
                <a:cs typeface="MoolBoran" panose="020B0100010101010101" pitchFamily="34" charset="0"/>
              </a:rPr>
              <a:t>Operational Status of the </a:t>
            </a:r>
            <a:r>
              <a:rPr kumimoji="1" lang="en-US" altLang="ja-JP" sz="5400" dirty="0" smtClean="0">
                <a:latin typeface="MoolBoran" panose="020B0100010101010101" pitchFamily="34" charset="0"/>
                <a:cs typeface="MoolBoran" panose="020B0100010101010101" pitchFamily="34" charset="0"/>
              </a:rPr>
              <a:t>ARES in Phase1</a:t>
            </a:r>
            <a:endParaRPr kumimoji="1" lang="ja-JP" altLang="en-US" sz="5400" dirty="0">
              <a:latin typeface="MoolBoran" panose="020B0100010101010101" pitchFamily="34" charset="0"/>
              <a:cs typeface="MoolBoran" panose="020B0100010101010101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165371"/>
            <a:ext cx="8998080" cy="924128"/>
          </a:xfrm>
        </p:spPr>
        <p:txBody>
          <a:bodyPr/>
          <a:lstStyle/>
          <a:p>
            <a:r>
              <a:rPr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8213" y="1517516"/>
            <a:ext cx="8122595" cy="4776283"/>
          </a:xfrm>
        </p:spPr>
        <p:txBody>
          <a:bodyPr/>
          <a:lstStyle/>
          <a:p>
            <a:r>
              <a:rPr lang="en-US" altLang="ja-JP" dirty="0" smtClean="0"/>
              <a:t>RF cavities for the Main Rings (MRs) (“ARES”)</a:t>
            </a:r>
          </a:p>
          <a:p>
            <a:pPr lvl="1"/>
            <a:r>
              <a:rPr kumimoji="1" lang="en-US" altLang="ja-JP" dirty="0" smtClean="0"/>
              <a:t>Introduction</a:t>
            </a:r>
          </a:p>
          <a:p>
            <a:pPr lvl="1"/>
            <a:r>
              <a:rPr kumimoji="1" lang="en-US" altLang="ja-JP" dirty="0" smtClean="0"/>
              <a:t>Operational status in Phase 1</a:t>
            </a:r>
          </a:p>
          <a:p>
            <a:pPr lvl="1"/>
            <a:r>
              <a:rPr kumimoji="1" lang="en-US" altLang="ja-JP" dirty="0" smtClean="0"/>
              <a:t>Two serious troubles</a:t>
            </a:r>
          </a:p>
          <a:p>
            <a:pPr lvl="1"/>
            <a:endParaRPr kumimoji="1" lang="en-US" altLang="ja-JP" dirty="0"/>
          </a:p>
          <a:p>
            <a:r>
              <a:rPr lang="en-US" altLang="ja-JP" dirty="0" smtClean="0"/>
              <a:t>RF Cavities for the Damping Ring (DR) (“DR Cavity”)</a:t>
            </a:r>
          </a:p>
          <a:p>
            <a:pPr lvl="1"/>
            <a:r>
              <a:rPr kumimoji="1" lang="en-US" altLang="ja-JP" dirty="0" smtClean="0"/>
              <a:t>Introduction</a:t>
            </a:r>
          </a:p>
          <a:p>
            <a:pPr lvl="1"/>
            <a:r>
              <a:rPr kumimoji="1" lang="en-US" altLang="ja-JP" dirty="0" smtClean="0"/>
              <a:t>Results of the performance tests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877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128"/>
          </a:xfrm>
        </p:spPr>
        <p:txBody>
          <a:bodyPr/>
          <a:lstStyle/>
          <a:p>
            <a:r>
              <a:rPr kumimoji="1" lang="en-US" altLang="ja-JP" dirty="0" smtClean="0"/>
              <a:t>Operation Summary in Phase 1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86813" y="1395994"/>
            <a:ext cx="277037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</a:t>
            </a:r>
            <a:r>
              <a:rPr kumimoji="1" lang="en-US" altLang="ja-JP" sz="2400" dirty="0" smtClean="0"/>
              <a:t>wo serious troubles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94307"/>
            <a:ext cx="9144000" cy="3344258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35737" y="922920"/>
            <a:ext cx="4072525" cy="46166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Successful operation except for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833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Vacuum Trouble of the </a:t>
            </a:r>
            <a:r>
              <a:rPr lang="en-US" altLang="ja-JP" sz="3600" dirty="0" smtClean="0"/>
              <a:t>D8-D </a:t>
            </a:r>
            <a:r>
              <a:rPr lang="en-US" altLang="ja-JP" sz="3600" dirty="0"/>
              <a:t>Cavity </a:t>
            </a:r>
            <a:endParaRPr kumimoji="1" lang="ja-JP" altLang="en-US" sz="3600" dirty="0"/>
          </a:p>
        </p:txBody>
      </p:sp>
      <p:pic>
        <p:nvPicPr>
          <p:cNvPr id="3" name="図 2" descr="スクリーンショット 2016-06-08 12.43.14.png"/>
          <p:cNvPicPr>
            <a:picLocks noChangeAspect="1"/>
          </p:cNvPicPr>
          <p:nvPr/>
        </p:nvPicPr>
        <p:blipFill rotWithShape="1">
          <a:blip r:embed="rId3"/>
          <a:srcRect b="7839"/>
          <a:stretch/>
        </p:blipFill>
        <p:spPr>
          <a:xfrm>
            <a:off x="1269232" y="1282345"/>
            <a:ext cx="6999965" cy="418663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260190" y="5568183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Vacuum</a:t>
            </a:r>
            <a:r>
              <a:rPr lang="en-US" altLang="ja-JP" dirty="0"/>
              <a:t>-</a:t>
            </a:r>
            <a:r>
              <a:rPr lang="en-US" altLang="ja-JP" dirty="0" smtClean="0"/>
              <a:t>pressure</a:t>
            </a:r>
            <a:r>
              <a:rPr lang="en-US" altLang="en-US" dirty="0" smtClean="0"/>
              <a:t> behavior for the ARES D8-D cavity, </a:t>
            </a:r>
          </a:p>
          <a:p>
            <a:r>
              <a:rPr lang="en-US" altLang="en-US" dirty="0" smtClean="0"/>
              <a:t>plotted together with the RF input power.</a:t>
            </a:r>
            <a:endParaRPr lang="en-US" altLang="ja-JP" dirty="0"/>
          </a:p>
        </p:txBody>
      </p:sp>
      <p:sp>
        <p:nvSpPr>
          <p:cNvPr id="5" name="TextBox 5"/>
          <p:cNvSpPr txBox="1"/>
          <p:nvPr/>
        </p:nvSpPr>
        <p:spPr>
          <a:xfrm rot="16200000">
            <a:off x="-146232" y="2870429"/>
            <a:ext cx="31504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FF0000"/>
                </a:solidFill>
                <a:latin typeface="Times"/>
                <a:cs typeface="Times"/>
              </a:rPr>
              <a:t>RF Input Power  [kW]</a:t>
            </a:r>
            <a:endParaRPr kumimoji="1" lang="ja-JP" altLang="en-US" sz="24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6" name="TextBox 6"/>
          <p:cNvSpPr txBox="1"/>
          <p:nvPr/>
        </p:nvSpPr>
        <p:spPr>
          <a:xfrm rot="5400000">
            <a:off x="6463127" y="2922683"/>
            <a:ext cx="32375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Times"/>
                <a:cs typeface="Times"/>
              </a:rPr>
              <a:t>Vacuum </a:t>
            </a:r>
            <a:r>
              <a:rPr kumimoji="1" lang="en-US" altLang="ja-JP" sz="2400" dirty="0" smtClean="0">
                <a:latin typeface="Times"/>
                <a:cs typeface="Times"/>
              </a:rPr>
              <a:t>CCG   [V] </a:t>
            </a:r>
            <a:endParaRPr kumimoji="1" lang="ja-JP" altLang="en-US" sz="2400" dirty="0">
              <a:latin typeface="Times"/>
              <a:cs typeface="Time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23910" y="6175214"/>
            <a:ext cx="1047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(T. Kageyama)</a:t>
            </a: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11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Vacuum Trouble of </a:t>
            </a:r>
            <a:r>
              <a:rPr lang="en-US" altLang="ja-JP" sz="3600" dirty="0" smtClean="0"/>
              <a:t>the D8-D Cavity</a:t>
            </a:r>
            <a:endParaRPr kumimoji="1" lang="ja-JP" altLang="en-US" sz="36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385" y="1201044"/>
            <a:ext cx="8219502" cy="493192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The ARES cavity D8-D at the FUJI RF section for LER could not be operated due to abnormal vacuum pressure rise, sometimes observed other than during the RF operation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The gas source may be some subsurface defects, possibly between the copper plating layer and the carbon steel structure of the storage cavity.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Now detuned </a:t>
            </a:r>
            <a:r>
              <a:rPr lang="en-US" altLang="ja-JP" dirty="0" smtClean="0">
                <a:sym typeface="Wingdings" panose="05000000000000000000" pitchFamily="2" charset="2"/>
              </a:rPr>
              <a:t></a:t>
            </a:r>
            <a:r>
              <a:rPr lang="en-US" altLang="ja-JP" dirty="0" smtClean="0"/>
              <a:t> out </a:t>
            </a:r>
            <a:r>
              <a:rPr lang="en-US" altLang="ja-JP" dirty="0"/>
              <a:t>of </a:t>
            </a:r>
            <a:r>
              <a:rPr lang="en-US" altLang="ja-JP" dirty="0" smtClean="0"/>
              <a:t>operation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Plans </a:t>
            </a:r>
            <a:r>
              <a:rPr lang="en-US" altLang="ja-JP" dirty="0" smtClean="0"/>
              <a:t>toward Phase 2:</a:t>
            </a:r>
            <a:endParaRPr lang="en-US" altLang="ja-JP" dirty="0"/>
          </a:p>
          <a:p>
            <a:pPr lvl="1"/>
            <a:r>
              <a:rPr lang="en-US" altLang="ja-JP" dirty="0"/>
              <a:t>Plan A:</a:t>
            </a:r>
            <a:r>
              <a:rPr lang="en-US" altLang="en-US" dirty="0"/>
              <a:t> hopefully </a:t>
            </a:r>
            <a:r>
              <a:rPr lang="en-US" altLang="ja-JP" dirty="0"/>
              <a:t>locate and remove the defects in </a:t>
            </a:r>
            <a:r>
              <a:rPr lang="en-US" altLang="ja-JP" dirty="0" smtClean="0"/>
              <a:t>situ, followed </a:t>
            </a:r>
            <a:r>
              <a:rPr lang="en-US" altLang="ja-JP" dirty="0"/>
              <a:t>by high power testing for confirmation.</a:t>
            </a:r>
          </a:p>
          <a:p>
            <a:pPr lvl="1"/>
            <a:r>
              <a:rPr lang="en-US" altLang="ja-JP" dirty="0"/>
              <a:t>Plan B: replace </a:t>
            </a:r>
            <a:r>
              <a:rPr lang="en-US" altLang="ja-JP" dirty="0" smtClean="0"/>
              <a:t>this </a:t>
            </a:r>
            <a:r>
              <a:rPr lang="en-US" altLang="ja-JP" dirty="0"/>
              <a:t>ARES cavity </a:t>
            </a:r>
            <a:r>
              <a:rPr lang="en-US" altLang="ja-JP" dirty="0" smtClean="0"/>
              <a:t>by </a:t>
            </a:r>
            <a:r>
              <a:rPr lang="en-US" altLang="ja-JP" dirty="0"/>
              <a:t>a spare one. </a:t>
            </a:r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44889" y="6290807"/>
            <a:ext cx="2241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(Original version </a:t>
            </a:r>
            <a:r>
              <a:rPr lang="en-US" altLang="ja-JP" sz="1200" dirty="0" smtClean="0"/>
              <a:t>by </a:t>
            </a:r>
            <a:r>
              <a:rPr kumimoji="1" lang="en-US" altLang="ja-JP" sz="1200" dirty="0" smtClean="0"/>
              <a:t>T. Kageyama)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835804" y="3857712"/>
            <a:ext cx="323037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&lt;Notes&gt;</a:t>
            </a:r>
          </a:p>
          <a:p>
            <a:pPr marL="285750" indent="-201613">
              <a:buFont typeface="Wingdings" panose="05000000000000000000" pitchFamily="2" charset="2"/>
              <a:buChar char="ü"/>
            </a:pPr>
            <a:r>
              <a:rPr lang="en-US" altLang="ja-JP" dirty="0" smtClean="0"/>
              <a:t>Successful </a:t>
            </a:r>
            <a:r>
              <a:rPr lang="en-US" altLang="ja-JP" dirty="0"/>
              <a:t>operation at KEKB</a:t>
            </a:r>
          </a:p>
          <a:p>
            <a:pPr marL="285750" indent="-201613">
              <a:buFont typeface="Wingdings" panose="05000000000000000000" pitchFamily="2" charset="2"/>
              <a:buChar char="ü"/>
            </a:pPr>
            <a:r>
              <a:rPr lang="en-US" altLang="ja-JP" dirty="0"/>
              <a:t>No vacuum break since KEKB 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95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211"/>
            <a:ext cx="9144000" cy="95240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Other </a:t>
            </a:r>
            <a:r>
              <a:rPr lang="en-US" altLang="ja-JP" dirty="0"/>
              <a:t>Serious Trouble: </a:t>
            </a:r>
            <a:r>
              <a:rPr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Chillers</a:t>
            </a:r>
            <a:r>
              <a:rPr lang="en-US" altLang="ja-JP" dirty="0" smtClean="0"/>
              <a:t> for RF Windows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426" y="947193"/>
            <a:ext cx="1918548" cy="229563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56653" y="1185487"/>
            <a:ext cx="2295630" cy="1819046"/>
          </a:xfrm>
          <a:prstGeom prst="rect">
            <a:avLst/>
          </a:prstGeom>
        </p:spPr>
      </p:pic>
      <p:pic>
        <p:nvPicPr>
          <p:cNvPr id="5" name="図 4" descr="スクリーンショット 2014-01-28 16.11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526" y="731010"/>
            <a:ext cx="2847430" cy="220896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0" y="3393444"/>
            <a:ext cx="48985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>
              <a:buFont typeface="Wingdings" panose="05000000000000000000" pitchFamily="2" charset="2"/>
              <a:buChar char="ü"/>
            </a:pPr>
            <a:r>
              <a:rPr lang="en-US" altLang="ja-JP" dirty="0" smtClean="0"/>
              <a:t>Object to be cooled:  RF Ceramic Windows</a:t>
            </a:r>
          </a:p>
          <a:p>
            <a:pPr marL="263525" indent="-263525">
              <a:buFont typeface="Wingdings" panose="05000000000000000000" pitchFamily="2" charset="2"/>
              <a:buChar char="ü"/>
            </a:pPr>
            <a:r>
              <a:rPr lang="en-US" altLang="ja-JP" dirty="0" smtClean="0"/>
              <a:t>Coolant:  water </a:t>
            </a:r>
            <a:r>
              <a:rPr lang="en-US" altLang="ja-JP" dirty="0"/>
              <a:t>+ </a:t>
            </a:r>
            <a:r>
              <a:rPr lang="en-US" altLang="ja-JP" dirty="0" smtClean="0"/>
              <a:t>antirust(5%), pH: 6</a:t>
            </a:r>
            <a:r>
              <a:rPr lang="ja-JP" altLang="en-US" dirty="0" smtClean="0"/>
              <a:t> </a:t>
            </a:r>
            <a:r>
              <a:rPr lang="en-US" altLang="ja-JP" dirty="0" smtClean="0"/>
              <a:t>to 7 %</a:t>
            </a:r>
          </a:p>
          <a:p>
            <a:pPr marL="263525" indent="-263525">
              <a:buFont typeface="Wingdings" panose="05000000000000000000" pitchFamily="2" charset="2"/>
              <a:buChar char="ü"/>
            </a:pPr>
            <a:r>
              <a:rPr lang="en-US" altLang="ja-JP" dirty="0"/>
              <a:t>Coolant pressure: </a:t>
            </a:r>
            <a:r>
              <a:rPr lang="en-US" altLang="ja-JP" dirty="0" smtClean="0"/>
              <a:t> 0.2 to 0.3 MPa ( &lt; 0.4 MPa)</a:t>
            </a:r>
          </a:p>
          <a:p>
            <a:pPr marL="263525" indent="-263525">
              <a:buFont typeface="Wingdings" panose="05000000000000000000" pitchFamily="2" charset="2"/>
              <a:buChar char="ü"/>
            </a:pPr>
            <a:r>
              <a:rPr lang="en-US" altLang="ja-JP" dirty="0" smtClean="0"/>
              <a:t>Put in the sub-tunnel (not seen from the beam)</a:t>
            </a:r>
          </a:p>
          <a:p>
            <a:pPr marL="263525" indent="-263525">
              <a:buFont typeface="Wingdings" panose="05000000000000000000" pitchFamily="2" charset="2"/>
              <a:buChar char="ü"/>
            </a:pPr>
            <a:r>
              <a:rPr lang="en-US" altLang="ja-JP" dirty="0"/>
              <a:t>N</a:t>
            </a:r>
            <a:r>
              <a:rPr lang="en-US" altLang="ja-JP" dirty="0" smtClean="0"/>
              <a:t>o </a:t>
            </a:r>
            <a:r>
              <a:rPr lang="en-US" altLang="ja-JP" dirty="0"/>
              <a:t>trouble related to the chillers </a:t>
            </a:r>
            <a:r>
              <a:rPr lang="en-US" altLang="ja-JP" dirty="0" smtClean="0"/>
              <a:t>used at KEKB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l="26901" t="19261" r="5213" b="9793"/>
          <a:stretch/>
        </p:blipFill>
        <p:spPr>
          <a:xfrm rot="5400000">
            <a:off x="4902477" y="1938842"/>
            <a:ext cx="2172314" cy="1670142"/>
          </a:xfrm>
          <a:prstGeom prst="rect">
            <a:avLst/>
          </a:prstGeom>
          <a:ln w="444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正方形/長方形 8"/>
          <p:cNvSpPr/>
          <p:nvPr/>
        </p:nvSpPr>
        <p:spPr>
          <a:xfrm>
            <a:off x="7543376" y="1493520"/>
            <a:ext cx="492294" cy="666195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5400000">
            <a:off x="6998675" y="2709508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</a:t>
            </a:r>
            <a:endParaRPr kumimoji="1" lang="ja-JP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80967" y="3234141"/>
            <a:ext cx="111177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RF Ceramic</a:t>
            </a:r>
          </a:p>
          <a:p>
            <a:r>
              <a:rPr lang="en-US" altLang="ja-JP" sz="1600" dirty="0" smtClean="0"/>
              <a:t>Window</a:t>
            </a:r>
            <a:endParaRPr kumimoji="1" lang="ja-JP" altLang="en-US" sz="1600" dirty="0"/>
          </a:p>
        </p:txBody>
      </p:sp>
      <p:cxnSp>
        <p:nvCxnSpPr>
          <p:cNvPr id="16" name="直線コネクタ 15"/>
          <p:cNvCxnSpPr/>
          <p:nvPr/>
        </p:nvCxnSpPr>
        <p:spPr>
          <a:xfrm flipH="1">
            <a:off x="6858000" y="2159715"/>
            <a:ext cx="1177670" cy="1700355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5145520" y="1493520"/>
            <a:ext cx="2397856" cy="157480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5094" y="3610114"/>
            <a:ext cx="2751851" cy="3669876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800461" y="4267881"/>
            <a:ext cx="878767" cy="584775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Cooling</a:t>
            </a:r>
          </a:p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Channel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TextBox 23"/>
          <p:cNvSpPr txBox="1"/>
          <p:nvPr/>
        </p:nvSpPr>
        <p:spPr>
          <a:xfrm>
            <a:off x="4585583" y="5087772"/>
            <a:ext cx="14478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Coupling-Cavity Damper</a:t>
            </a:r>
            <a:endParaRPr kumimoji="1" lang="ja-JP" altLang="en-US" sz="1600" b="1" dirty="0">
              <a:ln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直線コネクタ 20"/>
          <p:cNvCxnSpPr>
            <a:stCxn id="17" idx="3"/>
          </p:cNvCxnSpPr>
          <p:nvPr/>
        </p:nvCxnSpPr>
        <p:spPr>
          <a:xfrm>
            <a:off x="6679228" y="4560269"/>
            <a:ext cx="628346" cy="33504"/>
          </a:xfrm>
          <a:prstGeom prst="line">
            <a:avLst/>
          </a:prstGeom>
          <a:ln w="3175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732420" y="6507068"/>
            <a:ext cx="18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99CCFF"/>
                </a:solidFill>
              </a:rPr>
              <a:t>(Solid Model by K. Yoshino)</a:t>
            </a:r>
            <a:endParaRPr kumimoji="1" lang="ja-JP" altLang="en-US" sz="1200" dirty="0">
              <a:solidFill>
                <a:srgbClr val="99CC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15597" y="3642505"/>
            <a:ext cx="111177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RF Ceramic</a:t>
            </a:r>
          </a:p>
          <a:p>
            <a:r>
              <a:rPr lang="en-US" altLang="ja-JP" sz="1600" dirty="0" smtClean="0"/>
              <a:t>Window</a:t>
            </a:r>
            <a:endParaRPr kumimoji="1" lang="ja-JP" altLang="en-US" sz="1600" dirty="0"/>
          </a:p>
        </p:txBody>
      </p:sp>
      <p:sp>
        <p:nvSpPr>
          <p:cNvPr id="6" name="TextBox 23"/>
          <p:cNvSpPr txBox="1"/>
          <p:nvPr/>
        </p:nvSpPr>
        <p:spPr>
          <a:xfrm>
            <a:off x="5076561" y="1227592"/>
            <a:ext cx="144780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 Coupler</a:t>
            </a:r>
            <a:endParaRPr kumimoji="1" lang="ja-JP" altLang="en-US" sz="1600" b="1" dirty="0">
              <a:ln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直線コネクタ 33"/>
          <p:cNvCxnSpPr>
            <a:stCxn id="17" idx="3"/>
          </p:cNvCxnSpPr>
          <p:nvPr/>
        </p:nvCxnSpPr>
        <p:spPr>
          <a:xfrm>
            <a:off x="6679228" y="4560269"/>
            <a:ext cx="1509732" cy="871872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22" idx="2"/>
          </p:cNvCxnSpPr>
          <p:nvPr/>
        </p:nvCxnSpPr>
        <p:spPr>
          <a:xfrm flipH="1">
            <a:off x="7587352" y="4227280"/>
            <a:ext cx="284135" cy="490962"/>
          </a:xfrm>
          <a:prstGeom prst="line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5309483" y="2958348"/>
            <a:ext cx="490979" cy="391412"/>
          </a:xfrm>
          <a:prstGeom prst="line">
            <a:avLst/>
          </a:prstGeom>
          <a:ln w="3175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697032" y="3231867"/>
            <a:ext cx="878767" cy="584775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Cooling</a:t>
            </a:r>
          </a:p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Channel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45" name="直線コネクタ 44"/>
          <p:cNvCxnSpPr>
            <a:stCxn id="12" idx="0"/>
          </p:cNvCxnSpPr>
          <p:nvPr/>
        </p:nvCxnSpPr>
        <p:spPr>
          <a:xfrm flipH="1" flipV="1">
            <a:off x="5986315" y="2725927"/>
            <a:ext cx="250542" cy="508214"/>
          </a:xfrm>
          <a:prstGeom prst="line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66527" y="5380159"/>
            <a:ext cx="393530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We have replaced all the 15 chillers</a:t>
            </a:r>
            <a:br>
              <a:rPr lang="en-US" altLang="ja-JP" sz="2000" b="1" dirty="0"/>
            </a:br>
            <a:r>
              <a:rPr lang="en-US" altLang="ja-JP" sz="2000" b="1" dirty="0"/>
              <a:t>used at KEKB for a long time.</a:t>
            </a:r>
            <a:endParaRPr kumimoji="1" lang="ja-JP" altLang="en-US" sz="20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94539" y="6201509"/>
            <a:ext cx="3358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(Further details on the chillers are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described in Appendix C.)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43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136187"/>
            <a:ext cx="8998080" cy="6040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During Phase 1 Operation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2646" y="940526"/>
            <a:ext cx="8881353" cy="5340487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We observed </a:t>
            </a:r>
            <a:r>
              <a:rPr lang="en-US" altLang="ja-JP" dirty="0" smtClean="0"/>
              <a:t>precipitates </a:t>
            </a:r>
            <a:r>
              <a:rPr lang="en-US" altLang="ja-JP" dirty="0"/>
              <a:t>growing in </a:t>
            </a:r>
            <a:r>
              <a:rPr lang="en-US" altLang="ja-JP" dirty="0" smtClean="0"/>
              <a:t>the coolant.</a:t>
            </a:r>
          </a:p>
          <a:p>
            <a:pPr lvl="1"/>
            <a:r>
              <a:rPr lang="en-US" altLang="ja-JP" dirty="0" smtClean="0"/>
              <a:t>Especially in the FUJI D8 stations</a:t>
            </a:r>
          </a:p>
          <a:p>
            <a:pPr lvl="1"/>
            <a:r>
              <a:rPr lang="en-US" altLang="ja-JP" dirty="0" smtClean="0"/>
              <a:t>Triggered LER beam aborts at </a:t>
            </a:r>
            <a:r>
              <a:rPr lang="en-US" altLang="ja-JP" b="1" dirty="0" smtClean="0">
                <a:solidFill>
                  <a:srgbClr val="FF0000"/>
                </a:solidFill>
              </a:rPr>
              <a:t>D8-B</a:t>
            </a:r>
            <a:r>
              <a:rPr lang="en-US" altLang="ja-JP" dirty="0" smtClean="0"/>
              <a:t> (3 times)</a:t>
            </a:r>
          </a:p>
          <a:p>
            <a:pPr lvl="2"/>
            <a:r>
              <a:rPr lang="en-US" altLang="ja-JP" dirty="0" smtClean="0"/>
              <a:t>The flow rate of the coolant decreased with precipitates.</a:t>
            </a:r>
          </a:p>
          <a:p>
            <a:pPr lvl="1"/>
            <a:r>
              <a:rPr lang="en-US" altLang="ja-JP" dirty="0" smtClean="0"/>
              <a:t>Principal </a:t>
            </a:r>
            <a:r>
              <a:rPr lang="en-US" altLang="ja-JP" dirty="0"/>
              <a:t>component : para tertiary butyl benzoic </a:t>
            </a:r>
            <a:r>
              <a:rPr lang="en-US" altLang="ja-JP" dirty="0" smtClean="0"/>
              <a:t>acid</a:t>
            </a:r>
          </a:p>
          <a:p>
            <a:pPr lvl="2"/>
            <a:r>
              <a:rPr lang="en-US" altLang="ja-JP" dirty="0" smtClean="0"/>
              <a:t>Widely used as antirust</a:t>
            </a:r>
            <a:endParaRPr lang="en-US" altLang="ja-JP" dirty="0"/>
          </a:p>
          <a:p>
            <a:r>
              <a:rPr lang="en-US" altLang="ja-JP" dirty="0" smtClean="0"/>
              <a:t>Temporary treatment</a:t>
            </a:r>
          </a:p>
          <a:p>
            <a:pPr lvl="1"/>
            <a:r>
              <a:rPr kumimoji="1" lang="en-US" altLang="ja-JP" dirty="0" smtClean="0"/>
              <a:t>Cleaning the filers</a:t>
            </a:r>
          </a:p>
          <a:p>
            <a:pPr lvl="1"/>
            <a:r>
              <a:rPr lang="en-US" altLang="ja-JP" dirty="0" smtClean="0"/>
              <a:t>Replacement of the coolant by new one</a:t>
            </a:r>
          </a:p>
          <a:p>
            <a:r>
              <a:rPr lang="en-US" altLang="ja-JP" dirty="0" smtClean="0"/>
              <a:t>Measures toward Phase 2</a:t>
            </a:r>
          </a:p>
          <a:p>
            <a:pPr lvl="1"/>
            <a:r>
              <a:rPr lang="en-US" altLang="ja-JP" dirty="0" smtClean="0"/>
              <a:t>Understanding of the chemical process of the precipitate creation (on-going)</a:t>
            </a:r>
          </a:p>
          <a:p>
            <a:pPr lvl="2"/>
            <a:r>
              <a:rPr lang="en-US" altLang="ja-JP" dirty="0"/>
              <a:t>Including </a:t>
            </a:r>
            <a:r>
              <a:rPr lang="en-US" altLang="ja-JP" dirty="0" smtClean="0"/>
              <a:t>basic test (beaker test)</a:t>
            </a:r>
          </a:p>
          <a:p>
            <a:pPr lvl="1"/>
            <a:r>
              <a:rPr lang="en-US" altLang="ja-JP" dirty="0" smtClean="0"/>
              <a:t>Sealing the reservoir tanks against the (activated) air in the tunnel</a:t>
            </a:r>
          </a:p>
          <a:p>
            <a:pPr lvl="2"/>
            <a:r>
              <a:rPr lang="en-US" altLang="ja-JP" dirty="0" smtClean="0"/>
              <a:t>From the </a:t>
            </a:r>
            <a:r>
              <a:rPr lang="en-US" altLang="ja-JP" dirty="0"/>
              <a:t>basic </a:t>
            </a:r>
            <a:r>
              <a:rPr lang="en-US" altLang="ja-JP" dirty="0" smtClean="0"/>
              <a:t>test </a:t>
            </a:r>
            <a:r>
              <a:rPr lang="en-US" altLang="ja-JP" dirty="0"/>
              <a:t>(beaker </a:t>
            </a:r>
            <a:r>
              <a:rPr lang="en-US" altLang="ja-JP" dirty="0" smtClean="0"/>
              <a:t>test) with H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O+antirust(5%)+Cu+Mo</a:t>
            </a:r>
          </a:p>
          <a:p>
            <a:pPr lvl="3"/>
            <a:r>
              <a:rPr lang="en-US" altLang="ja-JP" dirty="0" smtClean="0"/>
              <a:t>Precipitates created in the </a:t>
            </a:r>
            <a:r>
              <a:rPr lang="en-US" altLang="ja-JP" dirty="0"/>
              <a:t>beaker </a:t>
            </a:r>
            <a:r>
              <a:rPr lang="en-US" altLang="ja-JP" dirty="0" smtClean="0"/>
              <a:t>open to the air</a:t>
            </a:r>
          </a:p>
          <a:p>
            <a:pPr lvl="3"/>
            <a:r>
              <a:rPr lang="en-US" altLang="ja-JP" dirty="0" smtClean="0"/>
              <a:t>No precipitates </a:t>
            </a:r>
            <a:r>
              <a:rPr lang="en-US" altLang="ja-JP" dirty="0"/>
              <a:t>created in the beaker sealed against the air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Monitoring of pH of the coolant during operation</a:t>
            </a:r>
            <a:endParaRPr lang="en-US" altLang="ja-JP" dirty="0"/>
          </a:p>
          <a:p>
            <a:pPr lvl="2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36" y="1658985"/>
            <a:ext cx="1749464" cy="172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7245752" y="3357995"/>
            <a:ext cx="18982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 smtClean="0"/>
              <a:t>Example of the filters with huge amount of precipitates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886023" y="318248"/>
            <a:ext cx="1441533" cy="107442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655820" y="660396"/>
            <a:ext cx="34933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 smtClean="0"/>
              <a:t>Example of the filters with small amount of precipitates</a:t>
            </a:r>
            <a:r>
              <a:rPr lang="en-US" altLang="ja-JP" sz="1100" dirty="0" smtClean="0">
                <a:sym typeface="Wingdings" panose="05000000000000000000" pitchFamily="2" charset="2"/>
              </a:rPr>
              <a:t></a:t>
            </a:r>
            <a:endParaRPr lang="en-US" altLang="ja-JP" sz="1100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07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pH and </a:t>
            </a:r>
            <a:r>
              <a:rPr lang="en-US" altLang="ja-JP" dirty="0"/>
              <a:t>Water </a:t>
            </a:r>
            <a:r>
              <a:rPr lang="en-US" altLang="ja-JP" dirty="0" smtClean="0"/>
              <a:t>Solubility 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113147"/>
              </p:ext>
            </p:extLst>
          </p:nvPr>
        </p:nvGraphicFramePr>
        <p:xfrm>
          <a:off x="0" y="1555215"/>
          <a:ext cx="5026606" cy="3827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5130285" y="2313644"/>
            <a:ext cx="37132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Water </a:t>
            </a:r>
            <a:r>
              <a:rPr lang="en-US" altLang="ja-JP" sz="2000" dirty="0" smtClean="0"/>
              <a:t>solubility of the antirust</a:t>
            </a:r>
          </a:p>
          <a:p>
            <a:r>
              <a:rPr lang="en-US" altLang="ja-JP" sz="2000" dirty="0" smtClean="0"/>
              <a:t>   -  12600 mg/L </a:t>
            </a:r>
            <a:r>
              <a:rPr lang="en-US" altLang="ja-JP" sz="2000" dirty="0"/>
              <a:t>at </a:t>
            </a:r>
            <a:r>
              <a:rPr lang="en-US" altLang="ja-JP" sz="2000" dirty="0" smtClean="0"/>
              <a:t>20degC (pH7)</a:t>
            </a:r>
            <a:endParaRPr lang="ja-JP" altLang="en-US" sz="2000" dirty="0"/>
          </a:p>
          <a:p>
            <a:r>
              <a:rPr lang="ja-JP" altLang="en-US" sz="2000" dirty="0"/>
              <a:t>  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-     47.1 mg/L </a:t>
            </a:r>
            <a:r>
              <a:rPr lang="en-US" altLang="ja-JP" sz="2000" dirty="0"/>
              <a:t>at </a:t>
            </a:r>
            <a:r>
              <a:rPr lang="en-US" altLang="ja-JP" sz="2000" dirty="0" smtClean="0"/>
              <a:t>20degC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(pH4.3)</a:t>
            </a:r>
            <a:endParaRPr kumimoji="1"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6240" y="5382227"/>
            <a:ext cx="1158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(K. Yoshino)</a:t>
            </a:r>
            <a:endParaRPr kumimoji="1" lang="ja-JP" altLang="en-US" sz="16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40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342598"/>
            <a:ext cx="9144000" cy="3053191"/>
          </a:xfrm>
        </p:spPr>
        <p:txBody>
          <a:bodyPr>
            <a:noAutofit/>
          </a:bodyPr>
          <a:lstStyle/>
          <a:p>
            <a:r>
              <a:rPr lang="en-US" altLang="ja-JP" sz="8000" dirty="0" smtClean="0">
                <a:latin typeface="MoolBoran" panose="020B0100010101010101" pitchFamily="34" charset="0"/>
                <a:cs typeface="MoolBoran" panose="020B0100010101010101" pitchFamily="34" charset="0"/>
              </a:rPr>
              <a:t> RF Cavities for the DR</a:t>
            </a:r>
            <a:br>
              <a:rPr lang="en-US" altLang="ja-JP" sz="8000" dirty="0" smtClean="0">
                <a:latin typeface="MoolBoran" panose="020B0100010101010101" pitchFamily="34" charset="0"/>
                <a:cs typeface="MoolBoran" panose="020B0100010101010101" pitchFamily="34" charset="0"/>
              </a:rPr>
            </a:br>
            <a:r>
              <a:rPr lang="en-US" altLang="ja-JP" sz="8000" dirty="0" smtClean="0">
                <a:latin typeface="MoolBoran" panose="020B0100010101010101" pitchFamily="34" charset="0"/>
                <a:cs typeface="MoolBoran" panose="020B0100010101010101" pitchFamily="34" charset="0"/>
              </a:rPr>
              <a:t>(“DR Cavities”)</a:t>
            </a:r>
            <a:endParaRPr kumimoji="1" lang="ja-JP" altLang="en-US" sz="8000" dirty="0">
              <a:latin typeface="MoolBoran" panose="020B0100010101010101" pitchFamily="34" charset="0"/>
              <a:cs typeface="MoolBoran" panose="020B0100010101010101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13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 smtClean="0"/>
              <a:t>NC RF </a:t>
            </a:r>
            <a:r>
              <a:rPr lang="en-US" altLang="ja-JP" b="1" dirty="0"/>
              <a:t>Accelerating Structure for the DR</a:t>
            </a:r>
            <a:endParaRPr lang="ja-JP" altLang="en-US" sz="1800" dirty="0"/>
          </a:p>
        </p:txBody>
      </p:sp>
      <p:pic>
        <p:nvPicPr>
          <p:cNvPr id="118" name="図 117"/>
          <p:cNvPicPr>
            <a:picLocks noChangeAspect="1"/>
          </p:cNvPicPr>
          <p:nvPr/>
        </p:nvPicPr>
        <p:blipFill rotWithShape="1">
          <a:blip r:embed="rId3"/>
          <a:srcRect l="19815" t="1872" r="19982" b="25086"/>
          <a:stretch/>
        </p:blipFill>
        <p:spPr>
          <a:xfrm>
            <a:off x="0" y="2199352"/>
            <a:ext cx="4052623" cy="27657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l="10374" t="26018" r="12903" b="20062"/>
          <a:stretch/>
        </p:blipFill>
        <p:spPr>
          <a:xfrm>
            <a:off x="-1" y="5118824"/>
            <a:ext cx="4052623" cy="1602023"/>
          </a:xfrm>
          <a:prstGeom prst="rect">
            <a:avLst/>
          </a:prstGeom>
        </p:spPr>
      </p:pic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47795" y="1097280"/>
            <a:ext cx="4918382" cy="4698460"/>
          </a:xfrm>
        </p:spPr>
        <p:txBody>
          <a:bodyPr>
            <a:noAutofit/>
          </a:bodyPr>
          <a:lstStyle/>
          <a:p>
            <a:pPr marL="180975" indent="-180975"/>
            <a:r>
              <a:rPr kumimoji="1" lang="en-US" altLang="ja-JP" sz="1100" dirty="0" smtClean="0"/>
              <a:t>RF operating frequency: 508.9 MHz</a:t>
            </a:r>
          </a:p>
          <a:p>
            <a:pPr marL="628650" lvl="1" indent="-180975"/>
            <a:r>
              <a:rPr lang="en-US" altLang="ja-JP" sz="1050" dirty="0" smtClean="0"/>
              <a:t>Same as that of the MRs</a:t>
            </a:r>
            <a:endParaRPr kumimoji="1" lang="en-US" altLang="ja-JP" sz="1050" dirty="0" smtClean="0"/>
          </a:p>
          <a:p>
            <a:pPr marL="180975" indent="-180975"/>
            <a:r>
              <a:rPr kumimoji="1" lang="en-US" altLang="ja-JP" sz="1100" dirty="0" smtClean="0"/>
              <a:t>Based on the HOM-damped structure of the successful ARES cavity system</a:t>
            </a:r>
          </a:p>
          <a:p>
            <a:pPr marL="180975" indent="-180975"/>
            <a:r>
              <a:rPr kumimoji="1" lang="en-US" altLang="ja-JP" sz="1100" dirty="0" smtClean="0"/>
              <a:t>Three cavities at max. to be installed in a </a:t>
            </a:r>
            <a:r>
              <a:rPr lang="en-US" altLang="ja-JP" sz="1100" dirty="0" smtClean="0"/>
              <a:t>limited</a:t>
            </a:r>
            <a:r>
              <a:rPr kumimoji="1" lang="en-US" altLang="ja-JP" sz="1100" dirty="0" smtClean="0"/>
              <a:t> space originally designed for one cavity (3.8 m in the beam direction, excluding the taper sections)</a:t>
            </a:r>
          </a:p>
          <a:p>
            <a:pPr marL="628650" lvl="1" indent="-180975"/>
            <a:r>
              <a:rPr lang="en-US" altLang="ja-JP" sz="1050" dirty="0" smtClean="0"/>
              <a:t>T</a:t>
            </a:r>
            <a:r>
              <a:rPr kumimoji="1" lang="en-US" altLang="ja-JP" sz="1050" dirty="0" smtClean="0"/>
              <a:t>otal V</a:t>
            </a:r>
            <a:r>
              <a:rPr kumimoji="1" lang="en-US" altLang="ja-JP" sz="1050" baseline="-25000" dirty="0" smtClean="0"/>
              <a:t>c</a:t>
            </a:r>
            <a:r>
              <a:rPr kumimoji="1" lang="en-US" altLang="ja-JP" sz="1050" dirty="0" smtClean="0"/>
              <a:t> = 2.4 MV at max. with 0.8 MV/cavity </a:t>
            </a:r>
          </a:p>
          <a:p>
            <a:pPr marL="180975" indent="-180975"/>
            <a:r>
              <a:rPr lang="en-US" altLang="ja-JP" sz="1100" dirty="0"/>
              <a:t>Apart from the </a:t>
            </a:r>
            <a:r>
              <a:rPr lang="en-US" altLang="ja-JP" sz="1100" dirty="0" smtClean="0"/>
              <a:t>CC </a:t>
            </a:r>
            <a:r>
              <a:rPr lang="en-US" altLang="ja-JP" sz="1100" dirty="0"/>
              <a:t>and </a:t>
            </a:r>
            <a:r>
              <a:rPr lang="en-US" altLang="ja-JP" sz="1100" dirty="0" smtClean="0"/>
              <a:t>SC of the ARES, this </a:t>
            </a:r>
            <a:r>
              <a:rPr lang="en-US" altLang="ja-JP" sz="1100" dirty="0"/>
              <a:t>DR cavity has </a:t>
            </a:r>
            <a:r>
              <a:rPr lang="en-US" altLang="ja-JP" sz="1100" dirty="0" smtClean="0"/>
              <a:t>the following </a:t>
            </a:r>
            <a:r>
              <a:rPr lang="en-US" altLang="ja-JP" sz="1100" dirty="0"/>
              <a:t>space saving features that are not included in the ARES:</a:t>
            </a:r>
          </a:p>
          <a:p>
            <a:pPr marL="628650" lvl="1" indent="-180975"/>
            <a:r>
              <a:rPr lang="en-US" altLang="ja-JP" sz="1050" dirty="0" smtClean="0"/>
              <a:t>The </a:t>
            </a:r>
            <a:r>
              <a:rPr lang="en-US" altLang="ja-JP" sz="1050" dirty="0"/>
              <a:t>HOM absorbers are all compact tile-shaped </a:t>
            </a:r>
            <a:r>
              <a:rPr lang="en-US" altLang="ja-JP" sz="1050" dirty="0" err="1" smtClean="0"/>
              <a:t>SiC</a:t>
            </a:r>
            <a:r>
              <a:rPr lang="en-US" altLang="ja-JP" sz="1050" dirty="0" smtClean="0"/>
              <a:t> ceramics;</a:t>
            </a:r>
            <a:endParaRPr lang="en-US" altLang="ja-JP" sz="1050" dirty="0"/>
          </a:p>
          <a:p>
            <a:pPr marL="628650" lvl="1" indent="-180975"/>
            <a:r>
              <a:rPr lang="en-US" altLang="ja-JP" sz="1050" dirty="0" smtClean="0"/>
              <a:t>The </a:t>
            </a:r>
            <a:r>
              <a:rPr lang="en-US" altLang="ja-JP" sz="1050" dirty="0"/>
              <a:t>neighboring cavities share a GBP </a:t>
            </a:r>
            <a:r>
              <a:rPr lang="en-US" altLang="ja-JP" sz="1050" dirty="0" smtClean="0"/>
              <a:t>in-between; and</a:t>
            </a:r>
          </a:p>
          <a:p>
            <a:pPr marL="628650" lvl="1" indent="-180975"/>
            <a:r>
              <a:rPr lang="en-US" altLang="ja-JP" sz="1050" dirty="0" smtClean="0"/>
              <a:t>The </a:t>
            </a:r>
            <a:r>
              <a:rPr lang="en-US" altLang="ja-JP" sz="1050" dirty="0"/>
              <a:t>cavity is connected directly to GBPs with lip welding for vacuum </a:t>
            </a:r>
            <a:r>
              <a:rPr lang="en-US" altLang="ja-JP" sz="1050" dirty="0" smtClean="0"/>
              <a:t>sealing at </a:t>
            </a:r>
            <a:r>
              <a:rPr lang="en-US" altLang="ja-JP" sz="1050" dirty="0"/>
              <a:t>the outer periphery </a:t>
            </a:r>
            <a:r>
              <a:rPr lang="en-US" altLang="ja-JP" sz="1050" dirty="0" smtClean="0"/>
              <a:t>(“weld </a:t>
            </a:r>
            <a:r>
              <a:rPr lang="en-US" altLang="ja-JP" sz="1050" dirty="0"/>
              <a:t>ring gasket</a:t>
            </a:r>
            <a:r>
              <a:rPr lang="en-US" altLang="ja-JP" sz="1050" dirty="0" smtClean="0"/>
              <a:t>”).</a:t>
            </a:r>
          </a:p>
          <a:p>
            <a:pPr marL="180975" indent="-180975"/>
            <a:r>
              <a:rPr lang="en-US" altLang="ja-JP" sz="1200" dirty="0" smtClean="0"/>
              <a:t>“Multi Single Cell” structure</a:t>
            </a:r>
          </a:p>
          <a:p>
            <a:pPr marL="628650" lvl="1" indent="-180975"/>
            <a:r>
              <a:rPr lang="en-US" altLang="ja-JP" sz="1100" dirty="0" smtClean="0"/>
              <a:t>Coupling of the Accel. mode and HOMs among the cavities significantly suppressed by the HOM </a:t>
            </a:r>
            <a:r>
              <a:rPr lang="en-US" altLang="ja-JP" sz="1100" dirty="0"/>
              <a:t>absorbers on </a:t>
            </a:r>
            <a:r>
              <a:rPr lang="en-US" altLang="ja-JP" sz="1100" dirty="0" smtClean="0"/>
              <a:t>the GBPs</a:t>
            </a:r>
          </a:p>
          <a:p>
            <a:pPr marL="628650" lvl="1" indent="-180975"/>
            <a:r>
              <a:rPr lang="en-US" altLang="ja-JP" sz="1100" dirty="0" smtClean="0"/>
              <a:t>One big mechanical structure with solid connections of the components</a:t>
            </a:r>
          </a:p>
          <a:p>
            <a:pPr marL="180975" indent="-180975"/>
            <a:r>
              <a:rPr lang="en-US" altLang="ja-JP" sz="1200" dirty="0" smtClean="0"/>
              <a:t>Loss factor of this structure: 2.3 V/pC (bunch length: 6.0mm)</a:t>
            </a:r>
          </a:p>
          <a:p>
            <a:pPr marL="180975" indent="-180975"/>
            <a:r>
              <a:rPr lang="en-US" altLang="ja-JP" sz="1200" dirty="0" smtClean="0"/>
              <a:t>Vacuum pumps directly attached to each cavity</a:t>
            </a:r>
          </a:p>
          <a:p>
            <a:pPr marL="180975" indent="-180975"/>
            <a:r>
              <a:rPr lang="en-US" altLang="ja-JP" sz="1200" dirty="0" smtClean="0"/>
              <a:t>In the DR tunnel, we will assemble the cavities separating them with GBPs similar to LEGO blocks.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1536" y="1353065"/>
            <a:ext cx="40410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100" dirty="0" smtClean="0"/>
              <a:t>The </a:t>
            </a:r>
            <a:r>
              <a:rPr lang="en-US" altLang="ja-JP" sz="1100" dirty="0"/>
              <a:t>blue, gray, green, and magenta regions indicate </a:t>
            </a:r>
            <a:r>
              <a:rPr lang="en-US" altLang="ja-JP" sz="1100" dirty="0" smtClean="0"/>
              <a:t>a  </a:t>
            </a:r>
            <a:r>
              <a:rPr lang="en-US" altLang="ja-JP" sz="1100" dirty="0"/>
              <a:t>vacuum, HOM absorbers, coaxial lines of input couplers, and plungers of movable tuners, respectively.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100" dirty="0"/>
              <a:t>The colored arrows indicate the direction of the positron beam.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85661" y="5457109"/>
            <a:ext cx="18095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u="sng" dirty="0" smtClean="0"/>
              <a:t>NC</a:t>
            </a:r>
            <a:r>
              <a:rPr lang="en-US" altLang="ja-JP" sz="1200" dirty="0" smtClean="0"/>
              <a:t> :  </a:t>
            </a:r>
            <a:r>
              <a:rPr lang="en-US" altLang="ja-JP" sz="1200" u="sng" dirty="0" smtClean="0"/>
              <a:t>N</a:t>
            </a:r>
            <a:r>
              <a:rPr lang="en-US" altLang="ja-JP" sz="1200" dirty="0" smtClean="0"/>
              <a:t>ormal-</a:t>
            </a:r>
            <a:r>
              <a:rPr lang="en-US" altLang="ja-JP" sz="1200" u="sng" dirty="0" smtClean="0"/>
              <a:t>C</a:t>
            </a:r>
            <a:r>
              <a:rPr lang="en-US" altLang="ja-JP" sz="1200" dirty="0" smtClean="0"/>
              <a:t>onducting</a:t>
            </a:r>
          </a:p>
          <a:p>
            <a:r>
              <a:rPr kumimoji="1" lang="en-US" altLang="ja-JP" sz="1200" u="sng" dirty="0" smtClean="0"/>
              <a:t>HOM</a:t>
            </a:r>
            <a:r>
              <a:rPr kumimoji="1" lang="en-US" altLang="ja-JP" sz="1200" dirty="0" smtClean="0"/>
              <a:t>: </a:t>
            </a:r>
            <a:r>
              <a:rPr kumimoji="1" lang="en-US" altLang="ja-JP" sz="1200" u="sng" dirty="0" smtClean="0"/>
              <a:t>H</a:t>
            </a:r>
            <a:r>
              <a:rPr kumimoji="1" lang="en-US" altLang="ja-JP" sz="1200" dirty="0" smtClean="0"/>
              <a:t>igher </a:t>
            </a:r>
            <a:r>
              <a:rPr kumimoji="1" lang="en-US" altLang="ja-JP" sz="1200" u="sng" dirty="0" smtClean="0"/>
              <a:t>O</a:t>
            </a:r>
            <a:r>
              <a:rPr kumimoji="1" lang="en-US" altLang="ja-JP" sz="1200" dirty="0" smtClean="0"/>
              <a:t>rder </a:t>
            </a:r>
            <a:r>
              <a:rPr kumimoji="1" lang="en-US" altLang="ja-JP" sz="1200" u="sng" dirty="0" smtClean="0"/>
              <a:t>M</a:t>
            </a:r>
            <a:r>
              <a:rPr kumimoji="1" lang="en-US" altLang="ja-JP" sz="1200" dirty="0" smtClean="0"/>
              <a:t>ode</a:t>
            </a:r>
          </a:p>
          <a:p>
            <a:r>
              <a:rPr kumimoji="1" lang="en-US" altLang="ja-JP" sz="1200" u="sng" dirty="0" smtClean="0"/>
              <a:t>MR</a:t>
            </a:r>
            <a:r>
              <a:rPr kumimoji="1" lang="en-US" altLang="ja-JP" sz="1200" dirty="0" smtClean="0"/>
              <a:t>: </a:t>
            </a:r>
            <a:r>
              <a:rPr kumimoji="1" lang="en-US" altLang="ja-JP" sz="1200" u="sng" dirty="0" smtClean="0"/>
              <a:t>M</a:t>
            </a:r>
            <a:r>
              <a:rPr kumimoji="1" lang="en-US" altLang="ja-JP" sz="1200" dirty="0" smtClean="0"/>
              <a:t>ain </a:t>
            </a:r>
            <a:r>
              <a:rPr kumimoji="1" lang="en-US" altLang="ja-JP" sz="1200" u="sng" dirty="0" smtClean="0"/>
              <a:t>R</a:t>
            </a:r>
            <a:r>
              <a:rPr kumimoji="1" lang="en-US" altLang="ja-JP" sz="1200" dirty="0" smtClean="0"/>
              <a:t>ing</a:t>
            </a:r>
          </a:p>
          <a:p>
            <a:r>
              <a:rPr kumimoji="1" lang="en-US" altLang="ja-JP" sz="1200" u="sng" dirty="0" smtClean="0"/>
              <a:t>DR</a:t>
            </a:r>
            <a:r>
              <a:rPr kumimoji="1" lang="en-US" altLang="ja-JP" sz="1200" dirty="0" smtClean="0"/>
              <a:t> :  </a:t>
            </a:r>
            <a:r>
              <a:rPr kumimoji="1" lang="en-US" altLang="ja-JP" sz="1200" u="sng" dirty="0" smtClean="0"/>
              <a:t>D</a:t>
            </a:r>
            <a:r>
              <a:rPr kumimoji="1" lang="en-US" altLang="ja-JP" sz="1200" dirty="0" smtClean="0"/>
              <a:t>amping </a:t>
            </a:r>
            <a:r>
              <a:rPr kumimoji="1" lang="en-US" altLang="ja-JP" sz="1200" u="sng" dirty="0" smtClean="0"/>
              <a:t>R</a:t>
            </a:r>
            <a:r>
              <a:rPr kumimoji="1" lang="en-US" altLang="ja-JP" sz="1200" dirty="0" smtClean="0"/>
              <a:t>ing</a:t>
            </a:r>
          </a:p>
          <a:p>
            <a:r>
              <a:rPr lang="en-US" altLang="ja-JP" sz="1200" u="sng" dirty="0" smtClean="0"/>
              <a:t>CC</a:t>
            </a:r>
            <a:r>
              <a:rPr lang="en-US" altLang="ja-JP" sz="1200" dirty="0" smtClean="0"/>
              <a:t>:   </a:t>
            </a:r>
            <a:r>
              <a:rPr lang="en-US" altLang="ja-JP" sz="1200" u="sng" dirty="0" smtClean="0"/>
              <a:t>C</a:t>
            </a:r>
            <a:r>
              <a:rPr lang="en-US" altLang="ja-JP" sz="1200" dirty="0" smtClean="0"/>
              <a:t>oupling </a:t>
            </a:r>
            <a:r>
              <a:rPr lang="en-US" altLang="ja-JP" sz="1200" u="sng" dirty="0" smtClean="0"/>
              <a:t>C</a:t>
            </a:r>
            <a:r>
              <a:rPr lang="en-US" altLang="ja-JP" sz="1200" dirty="0" smtClean="0"/>
              <a:t>avity</a:t>
            </a:r>
          </a:p>
          <a:p>
            <a:r>
              <a:rPr lang="en-US" altLang="ja-JP" sz="1200" u="sng" dirty="0" smtClean="0"/>
              <a:t>SC</a:t>
            </a:r>
            <a:r>
              <a:rPr lang="en-US" altLang="ja-JP" sz="1200" dirty="0" smtClean="0"/>
              <a:t>:   </a:t>
            </a:r>
            <a:r>
              <a:rPr lang="en-US" altLang="ja-JP" sz="1200" u="sng" dirty="0" smtClean="0"/>
              <a:t>S</a:t>
            </a:r>
            <a:r>
              <a:rPr lang="en-US" altLang="ja-JP" sz="1200" dirty="0" smtClean="0"/>
              <a:t>torage </a:t>
            </a:r>
            <a:r>
              <a:rPr lang="en-US" altLang="ja-JP" sz="1200" u="sng" dirty="0" smtClean="0"/>
              <a:t>C</a:t>
            </a:r>
            <a:r>
              <a:rPr lang="en-US" altLang="ja-JP" sz="1200" dirty="0" smtClean="0"/>
              <a:t>avity</a:t>
            </a:r>
          </a:p>
          <a:p>
            <a:r>
              <a:rPr lang="en-US" altLang="ja-JP" sz="1200" u="sng" dirty="0" smtClean="0"/>
              <a:t>GBP</a:t>
            </a:r>
            <a:r>
              <a:rPr lang="en-US" altLang="ja-JP" sz="1200" dirty="0" smtClean="0"/>
              <a:t>: </a:t>
            </a:r>
            <a:r>
              <a:rPr lang="en-US" altLang="ja-JP" sz="1200" u="sng" dirty="0" smtClean="0"/>
              <a:t>G</a:t>
            </a:r>
            <a:r>
              <a:rPr lang="en-US" altLang="ja-JP" sz="1200" dirty="0" smtClean="0"/>
              <a:t>rooved </a:t>
            </a:r>
            <a:r>
              <a:rPr lang="en-US" altLang="ja-JP" sz="1200" u="sng" dirty="0" smtClean="0"/>
              <a:t>B</a:t>
            </a:r>
            <a:r>
              <a:rPr lang="en-US" altLang="ja-JP" sz="1200" dirty="0" smtClean="0"/>
              <a:t>eam </a:t>
            </a:r>
            <a:r>
              <a:rPr lang="en-US" altLang="ja-JP" sz="1200" u="sng" dirty="0" smtClean="0"/>
              <a:t>P</a:t>
            </a:r>
            <a:r>
              <a:rPr lang="en-US" altLang="ja-JP" sz="1200" dirty="0" smtClean="0"/>
              <a:t>ipe</a:t>
            </a:r>
            <a:endParaRPr kumimoji="1" lang="ja-JP" altLang="en-US" sz="1200" dirty="0"/>
          </a:p>
        </p:txBody>
      </p:sp>
      <p:sp>
        <p:nvSpPr>
          <p:cNvPr id="12" name="大かっこ 11"/>
          <p:cNvSpPr/>
          <p:nvPr/>
        </p:nvSpPr>
        <p:spPr>
          <a:xfrm>
            <a:off x="6515100" y="5473006"/>
            <a:ext cx="1889760" cy="1325774"/>
          </a:xfrm>
          <a:prstGeom prst="bracketPair">
            <a:avLst>
              <a:gd name="adj" fmla="val 132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 rot="5400000">
            <a:off x="3414713" y="6144086"/>
            <a:ext cx="389850" cy="215444"/>
          </a:xfrm>
          <a:prstGeom prst="rect">
            <a:avLst/>
          </a:prstGeom>
          <a:solidFill>
            <a:srgbClr val="EAEAEA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EAEAEA"/>
                </a:solidFill>
              </a:rPr>
              <a:t>1225</a:t>
            </a:r>
            <a:endParaRPr kumimoji="1" lang="ja-JP" altLang="en-US" sz="800" dirty="0">
              <a:solidFill>
                <a:srgbClr val="EAEAEA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5400000">
            <a:off x="3352796" y="617742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/>
              <a:t>1225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5052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Main Characteristics of the DR Cavity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23284" y="1322964"/>
            <a:ext cx="8920716" cy="531798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3 cavities (max) i</a:t>
            </a:r>
            <a:r>
              <a:rPr kumimoji="1" lang="en-US" altLang="ja-JP" dirty="0" smtClean="0"/>
              <a:t>n a limited space (3.8 m) originally designed for one cavity</a:t>
            </a:r>
          </a:p>
          <a:p>
            <a:pPr lvl="1"/>
            <a:r>
              <a:rPr lang="en-US" altLang="ja-JP" dirty="0" smtClean="0"/>
              <a:t>Required Total V</a:t>
            </a:r>
            <a:r>
              <a:rPr lang="en-US" altLang="ja-JP" baseline="-25000" dirty="0" smtClean="0"/>
              <a:t>c</a:t>
            </a:r>
            <a:r>
              <a:rPr lang="en-US" altLang="ja-JP" dirty="0" smtClean="0"/>
              <a:t> = 0.26 MV (until 2010) </a:t>
            </a:r>
            <a:r>
              <a:rPr lang="en-US" altLang="ja-JP" dirty="0" smtClean="0">
                <a:sym typeface="Wingdings" panose="05000000000000000000" pitchFamily="2" charset="2"/>
              </a:rPr>
              <a:t> 1.4 MV (from 2011)</a:t>
            </a:r>
          </a:p>
          <a:p>
            <a:pPr lvl="1"/>
            <a:r>
              <a:rPr lang="en-US" altLang="ja-JP" dirty="0" smtClean="0">
                <a:sym typeface="Wingdings" panose="05000000000000000000" pitchFamily="2" charset="2"/>
              </a:rPr>
              <a:t>Three cavities with 0.7 MV/cav ( tot. 2.1 MV) in operation</a:t>
            </a:r>
          </a:p>
          <a:p>
            <a:pPr lvl="1"/>
            <a:r>
              <a:rPr lang="en-US" altLang="ja-JP" dirty="0" smtClean="0">
                <a:sym typeface="Wingdings" panose="05000000000000000000" pitchFamily="2" charset="2"/>
              </a:rPr>
              <a:t>Up-down separation of the HOM waveguides</a:t>
            </a:r>
          </a:p>
          <a:p>
            <a:pPr lvl="1"/>
            <a:r>
              <a:rPr lang="en-US" altLang="ja-JP" dirty="0" smtClean="0"/>
              <a:t>The neighboring </a:t>
            </a:r>
            <a:r>
              <a:rPr lang="en-US" altLang="ja-JP" dirty="0"/>
              <a:t>cavities share a G</a:t>
            </a:r>
            <a:r>
              <a:rPr lang="en-US" altLang="ja-JP" dirty="0" smtClean="0"/>
              <a:t>rooved Beam </a:t>
            </a:r>
            <a:r>
              <a:rPr lang="en-US" altLang="ja-JP" dirty="0"/>
              <a:t>P</a:t>
            </a:r>
            <a:r>
              <a:rPr lang="en-US" altLang="ja-JP" dirty="0" smtClean="0"/>
              <a:t>ipe in-between.</a:t>
            </a:r>
            <a:endParaRPr kumimoji="1" lang="en-US" altLang="ja-JP" dirty="0" smtClean="0"/>
          </a:p>
          <a:p>
            <a:pPr lvl="1"/>
            <a:r>
              <a:rPr lang="en-US" altLang="ja-JP" dirty="0"/>
              <a:t>The cavity is connected directly to Grooved Beam </a:t>
            </a:r>
            <a:r>
              <a:rPr lang="en-US" altLang="ja-JP" dirty="0" smtClean="0"/>
              <a:t>Pipes </a:t>
            </a:r>
            <a:r>
              <a:rPr lang="en-US" altLang="ja-JP" dirty="0"/>
              <a:t>with lip welding for vacuum sealing at the outer </a:t>
            </a:r>
            <a:r>
              <a:rPr lang="en-US" altLang="ja-JP" dirty="0" smtClean="0"/>
              <a:t>periphery</a:t>
            </a:r>
            <a:r>
              <a:rPr lang="en-US" altLang="ja-JP" sz="1600" dirty="0" smtClean="0"/>
              <a:t> (weld </a:t>
            </a:r>
            <a:r>
              <a:rPr lang="en-US" altLang="ja-JP" sz="1600" dirty="0"/>
              <a:t>ring </a:t>
            </a:r>
            <a:r>
              <a:rPr lang="en-US" altLang="ja-JP" sz="1600" dirty="0" smtClean="0"/>
              <a:t>gasket</a:t>
            </a:r>
            <a:r>
              <a:rPr lang="en-US" altLang="ja-JP" sz="1600" dirty="0"/>
              <a:t>)</a:t>
            </a:r>
            <a:endParaRPr lang="en-US" altLang="ja-JP" sz="1600" dirty="0" smtClean="0"/>
          </a:p>
          <a:p>
            <a:pPr lvl="1"/>
            <a:r>
              <a:rPr lang="en-US" altLang="ja-JP" dirty="0" smtClean="0"/>
              <a:t>Compact HOM absorbers (SiC tiles)</a:t>
            </a:r>
          </a:p>
          <a:p>
            <a:pPr lvl="1"/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 smtClean="0"/>
              <a:t>Complete HOM-damped structure</a:t>
            </a:r>
          </a:p>
          <a:p>
            <a:pPr lvl="1"/>
            <a:r>
              <a:rPr lang="en-US" altLang="ja-JP" dirty="0" smtClean="0"/>
              <a:t>Based on the ARES cavity system</a:t>
            </a:r>
          </a:p>
          <a:p>
            <a:pPr lvl="1"/>
            <a:r>
              <a:rPr lang="en-US" altLang="ja-JP" dirty="0" smtClean="0"/>
              <a:t>CBIs suppressed (Appendix D)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723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l="21017" t="5936" r="18588" b="14048"/>
          <a:stretch/>
        </p:blipFill>
        <p:spPr>
          <a:xfrm>
            <a:off x="68095" y="2593511"/>
            <a:ext cx="4048936" cy="30174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242" name="タイトル 4"/>
          <p:cNvSpPr>
            <a:spLocks noGrp="1"/>
          </p:cNvSpPr>
          <p:nvPr>
            <p:ph type="title"/>
          </p:nvPr>
        </p:nvSpPr>
        <p:spPr>
          <a:xfrm>
            <a:off x="68096" y="136186"/>
            <a:ext cx="8998080" cy="1231127"/>
          </a:xfrm>
        </p:spPr>
        <p:txBody>
          <a:bodyPr>
            <a:normAutofit/>
          </a:bodyPr>
          <a:lstStyle/>
          <a:p>
            <a:r>
              <a:rPr lang="en-US" altLang="ja-JP" sz="3200" b="1" dirty="0" smtClean="0"/>
              <a:t>Components of the RF Structure except for the cavity</a:t>
            </a:r>
            <a:endParaRPr lang="ja-JP" altLang="en-US" sz="3200" b="1" dirty="0" smtClean="0"/>
          </a:p>
        </p:txBody>
      </p:sp>
      <p:sp>
        <p:nvSpPr>
          <p:cNvPr id="10243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9B080D-240B-40D6-9A2D-F46C2F1BFFCA}" type="slidenum">
              <a:rPr lang="ja-JP" altLang="en-US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ja-JP" altLang="en-US" sz="900" dirty="0">
              <a:solidFill>
                <a:srgbClr val="898989"/>
              </a:solidFill>
            </a:endParaRPr>
          </a:p>
        </p:txBody>
      </p:sp>
      <p:pic>
        <p:nvPicPr>
          <p:cNvPr id="10245" name="Picture 2" descr="F:\DCIM\101CANON\IMG_1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84" y="3807303"/>
            <a:ext cx="3637359" cy="20240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4" descr="F:\DCIM\101CANON\IMG_13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43" y="2459939"/>
            <a:ext cx="1761971" cy="1145542"/>
          </a:xfrm>
          <a:prstGeom prst="rect">
            <a:avLst/>
          </a:prstGeom>
          <a:noFill/>
          <a:ln w="38100">
            <a:solidFill>
              <a:srgbClr val="FF66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tabe\w\ARES\DR\Cav0_HPT\GBP\photos\After_HPT_in_2012-09__Downstream\IMG_2120.JPG"/>
          <p:cNvPicPr>
            <a:picLocks noChangeAspect="1" noChangeArrowheads="1"/>
          </p:cNvPicPr>
          <p:nvPr/>
        </p:nvPicPr>
        <p:blipFill>
          <a:blip r:embed="rId6"/>
          <a:srcRect l="50471" t="7117" b="22678"/>
          <a:stretch>
            <a:fillRect/>
          </a:stretch>
        </p:blipFill>
        <p:spPr bwMode="auto">
          <a:xfrm rot="5400000">
            <a:off x="7623663" y="4334751"/>
            <a:ext cx="1367096" cy="1453331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447616" y="2404522"/>
            <a:ext cx="2353401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350" b="1" dirty="0" smtClean="0"/>
              <a:t>One Set of six SiC </a:t>
            </a:r>
            <a:r>
              <a:rPr lang="en-US" altLang="ja-JP" sz="1350" b="1" dirty="0"/>
              <a:t>ceramic tiles</a:t>
            </a:r>
            <a:endParaRPr lang="ja-JP" altLang="en-US" sz="135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65256" y="3663274"/>
            <a:ext cx="484428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350" b="1" dirty="0"/>
              <a:t>GBP</a:t>
            </a:r>
            <a:endParaRPr lang="ja-JP" altLang="en-US" sz="135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675" y="2463632"/>
            <a:ext cx="403976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dirty="0"/>
              <a:t>Solid connection between the cavity and GBP</a:t>
            </a:r>
            <a:endParaRPr lang="ja-JP" altLang="en-US" sz="1600" b="1" dirty="0"/>
          </a:p>
        </p:txBody>
      </p:sp>
      <p:pic>
        <p:nvPicPr>
          <p:cNvPr id="1025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84" y="1862889"/>
            <a:ext cx="1674019" cy="170735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8"/>
          <a:srcRect l="28115" t="42722" r="14082" b="34910"/>
          <a:stretch/>
        </p:blipFill>
        <p:spPr>
          <a:xfrm>
            <a:off x="5901968" y="1701926"/>
            <a:ext cx="2782913" cy="605522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テキスト ボックス 12"/>
          <p:cNvSpPr txBox="1"/>
          <p:nvPr/>
        </p:nvSpPr>
        <p:spPr>
          <a:xfrm>
            <a:off x="4443513" y="1717018"/>
            <a:ext cx="1248547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350" b="1" dirty="0"/>
              <a:t>HOM WG Load</a:t>
            </a:r>
            <a:endParaRPr lang="ja-JP" altLang="en-US" sz="1350" b="1" dirty="0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 flipH="1">
            <a:off x="6204319" y="3605480"/>
            <a:ext cx="1237874" cy="1070366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H="1" flipV="1">
            <a:off x="5369027" y="2938761"/>
            <a:ext cx="1191488" cy="9527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6204318" y="3605479"/>
            <a:ext cx="1237874" cy="175022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7442192" y="3618615"/>
            <a:ext cx="644668" cy="672851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3626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82965"/>
            <a:ext cx="9144000" cy="1673759"/>
          </a:xfrm>
        </p:spPr>
        <p:txBody>
          <a:bodyPr>
            <a:normAutofit/>
          </a:bodyPr>
          <a:lstStyle/>
          <a:p>
            <a:r>
              <a:rPr kumimoji="1" lang="en-US" altLang="ja-JP" sz="8000" dirty="0" smtClean="0">
                <a:latin typeface="MoolBoran" panose="020B0100010101010101" pitchFamily="34" charset="0"/>
                <a:cs typeface="MoolBoran" panose="020B0100010101010101" pitchFamily="34" charset="0"/>
              </a:rPr>
              <a:t>ARES </a:t>
            </a:r>
            <a:r>
              <a:rPr lang="en-US" altLang="ja-JP" sz="8000" dirty="0" smtClean="0">
                <a:latin typeface="MoolBoran" panose="020B0100010101010101" pitchFamily="34" charset="0"/>
                <a:cs typeface="MoolBoran" panose="020B0100010101010101" pitchFamily="34" charset="0"/>
              </a:rPr>
              <a:t>for the MRs</a:t>
            </a:r>
            <a:endParaRPr kumimoji="1" lang="ja-JP" altLang="en-US" sz="8000" dirty="0">
              <a:latin typeface="MoolBoran" panose="020B0100010101010101" pitchFamily="34" charset="0"/>
              <a:cs typeface="MoolBoran" panose="020B0100010101010101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74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4744" t="16786" r="25384" b="2356"/>
          <a:stretch/>
        </p:blipFill>
        <p:spPr>
          <a:xfrm>
            <a:off x="4556173" y="1774524"/>
            <a:ext cx="4552755" cy="3304891"/>
          </a:xfrm>
          <a:prstGeom prst="rect">
            <a:avLst/>
          </a:prstGeom>
        </p:spPr>
      </p:pic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0" y="148562"/>
            <a:ext cx="9143999" cy="710300"/>
          </a:xfrm>
        </p:spPr>
        <p:txBody>
          <a:bodyPr/>
          <a:lstStyle/>
          <a:p>
            <a:pPr>
              <a:lnSpc>
                <a:spcPts val="3750"/>
              </a:lnSpc>
            </a:pPr>
            <a:r>
              <a:rPr lang="en-US" altLang="ja-JP" sz="3600" dirty="0"/>
              <a:t>RF Cavity for the DR (DR Cavity)</a:t>
            </a:r>
            <a:endParaRPr lang="ja-JP" altLang="en-US" sz="2700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95218" y="1423847"/>
            <a:ext cx="22960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Parameters</a:t>
            </a:r>
            <a:endParaRPr lang="ja-JP" altLang="en-US" sz="2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l="15059" t="13342" r="16535" b="6829"/>
          <a:stretch/>
        </p:blipFill>
        <p:spPr>
          <a:xfrm>
            <a:off x="0" y="2009167"/>
            <a:ext cx="4505544" cy="295752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9126" y="1185134"/>
            <a:ext cx="3327324" cy="2718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altLang="ja-JP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 </a:t>
            </a:r>
            <a:r>
              <a:rPr lang="en-US" altLang="ja-JP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Waveguide </a:t>
            </a:r>
            <a:r>
              <a:rPr lang="en-US" altLang="ja-JP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 with </a:t>
            </a:r>
            <a:r>
              <a:rPr lang="en-US" altLang="ja-JP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 Tiles Inside</a:t>
            </a:r>
            <a:endParaRPr lang="ja-JP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96478" y="1549340"/>
            <a:ext cx="1669624" cy="4514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rgbClr val="33CC33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altLang="ja-JP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Grooved </a:t>
            </a:r>
            <a:r>
              <a:rPr lang="en-US" altLang="ja-JP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</a:t>
            </a:r>
            <a:r>
              <a:rPr lang="en-US" altLang="ja-JP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Pipes</a:t>
            </a:r>
          </a:p>
          <a:p>
            <a:pPr>
              <a:lnSpc>
                <a:spcPts val="1350"/>
              </a:lnSpc>
            </a:pPr>
            <a:r>
              <a:rPr lang="en-US" altLang="ja-JP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altLang="ja-JP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 Tiles Inside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357" y="5326013"/>
            <a:ext cx="1714817" cy="2718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altLang="ja-JP" sz="1200" dirty="0"/>
              <a:t>Turbo-Molecular Pump</a:t>
            </a:r>
          </a:p>
        </p:txBody>
      </p:sp>
      <p:cxnSp>
        <p:nvCxnSpPr>
          <p:cNvPr id="13" name="直線矢印コネクタ 12"/>
          <p:cNvCxnSpPr>
            <a:stCxn id="9" idx="2"/>
          </p:cNvCxnSpPr>
          <p:nvPr/>
        </p:nvCxnSpPr>
        <p:spPr>
          <a:xfrm>
            <a:off x="3331290" y="2000746"/>
            <a:ext cx="378032" cy="991959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141120" y="5326013"/>
            <a:ext cx="1353815" cy="2718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altLang="ja-JP" sz="1200" dirty="0"/>
              <a:t>Sputter Ion Pump</a:t>
            </a:r>
          </a:p>
        </p:txBody>
      </p:sp>
      <p:cxnSp>
        <p:nvCxnSpPr>
          <p:cNvPr id="19" name="直線矢印コネクタ 18"/>
          <p:cNvCxnSpPr>
            <a:stCxn id="18" idx="0"/>
          </p:cNvCxnSpPr>
          <p:nvPr/>
        </p:nvCxnSpPr>
        <p:spPr>
          <a:xfrm flipH="1" flipV="1">
            <a:off x="2730097" y="4300655"/>
            <a:ext cx="87931" cy="102535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stCxn id="11" idx="0"/>
          </p:cNvCxnSpPr>
          <p:nvPr/>
        </p:nvCxnSpPr>
        <p:spPr>
          <a:xfrm flipV="1">
            <a:off x="930766" y="3753398"/>
            <a:ext cx="471314" cy="157261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stCxn id="8" idx="2"/>
          </p:cNvCxnSpPr>
          <p:nvPr/>
        </p:nvCxnSpPr>
        <p:spPr>
          <a:xfrm flipH="1">
            <a:off x="967362" y="1457003"/>
            <a:ext cx="755426" cy="828084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stCxn id="18" idx="0"/>
          </p:cNvCxnSpPr>
          <p:nvPr/>
        </p:nvCxnSpPr>
        <p:spPr>
          <a:xfrm flipH="1" flipV="1">
            <a:off x="1838803" y="4162705"/>
            <a:ext cx="979225" cy="116330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>
            <a:stCxn id="9" idx="2"/>
          </p:cNvCxnSpPr>
          <p:nvPr/>
        </p:nvCxnSpPr>
        <p:spPr>
          <a:xfrm flipH="1">
            <a:off x="1053737" y="2000746"/>
            <a:ext cx="2277553" cy="1221429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38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651772"/>
            <a:ext cx="8998080" cy="62547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History of the DR Cavity Development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lum contras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981"/>
            <a:ext cx="3392906" cy="254468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10454" y="1954220"/>
            <a:ext cx="638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/>
              <a:t>No.2</a:t>
            </a:r>
            <a:endParaRPr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57750" y="2021198"/>
            <a:ext cx="638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No.1</a:t>
            </a:r>
            <a:endParaRPr lang="ja-JP" altLang="en-US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36027" y="3624163"/>
            <a:ext cx="5193092" cy="138499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100" b="1" dirty="0"/>
              <a:t>No difference between No.1 and No.2 in the:</a:t>
            </a:r>
          </a:p>
          <a:p>
            <a:pPr marL="667941" indent="-269081">
              <a:buFont typeface="Wingdings" panose="05000000000000000000" pitchFamily="2" charset="2"/>
              <a:buChar char="ü"/>
            </a:pPr>
            <a:r>
              <a:rPr lang="en-US" altLang="ja-JP" sz="2100" b="1" dirty="0"/>
              <a:t>Electric design</a:t>
            </a:r>
          </a:p>
          <a:p>
            <a:pPr marL="667941" indent="-269081">
              <a:buFont typeface="Wingdings" panose="05000000000000000000" pitchFamily="2" charset="2"/>
              <a:buChar char="ü"/>
            </a:pPr>
            <a:r>
              <a:rPr lang="en-US" altLang="ja-JP" sz="2100" b="1" dirty="0"/>
              <a:t>Mechanical structure, and</a:t>
            </a:r>
          </a:p>
          <a:p>
            <a:pPr marL="667941" indent="-269081">
              <a:buFont typeface="Wingdings" panose="05000000000000000000" pitchFamily="2" charset="2"/>
              <a:buChar char="ü"/>
            </a:pPr>
            <a:r>
              <a:rPr lang="en-US" altLang="ja-JP" sz="2100" b="1" dirty="0"/>
              <a:t>Fabrication method</a:t>
            </a:r>
            <a:endParaRPr lang="ja-JP" altLang="en-US" sz="2100" b="1" dirty="0"/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3489808" y="2127345"/>
            <a:ext cx="568553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500" dirty="0">
                <a:latin typeface="Arial" panose="020B0604020202020204" pitchFamily="34" charset="0"/>
              </a:rPr>
              <a:t>0. Cavity No.0 (prototype) developed in JFY2011</a:t>
            </a:r>
          </a:p>
          <a:p>
            <a:pPr marL="482203"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Arial" panose="020B0604020202020204" pitchFamily="34" charset="0"/>
              </a:rPr>
              <a:t>Surface protection of the endplates: </a:t>
            </a:r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</a:rPr>
              <a:t>acid cleaning followed by chromating </a:t>
            </a:r>
          </a:p>
          <a:p>
            <a:pPr>
              <a:spcBef>
                <a:spcPct val="0"/>
              </a:spcBef>
              <a:buNone/>
            </a:pPr>
            <a:r>
              <a:rPr lang="en-US" altLang="ja-JP" sz="1500" dirty="0">
                <a:latin typeface="Arial" panose="020B0604020202020204" pitchFamily="34" charset="0"/>
              </a:rPr>
              <a:t>1.</a:t>
            </a:r>
            <a:r>
              <a:rPr lang="en-US" altLang="ja-JP" sz="1500" b="1" dirty="0">
                <a:latin typeface="Arial" panose="020B0604020202020204" pitchFamily="34" charset="0"/>
              </a:rPr>
              <a:t> Cavity No.1 </a:t>
            </a:r>
            <a:r>
              <a:rPr lang="en-US" altLang="ja-JP" sz="1500" dirty="0">
                <a:latin typeface="Arial" panose="020B0604020202020204" pitchFamily="34" charset="0"/>
              </a:rPr>
              <a:t>fabricated in JFY2012</a:t>
            </a:r>
          </a:p>
          <a:p>
            <a:pPr marL="482203"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Arial" panose="020B0604020202020204" pitchFamily="34" charset="0"/>
              </a:rPr>
              <a:t>Surface protection of the endplates: </a:t>
            </a:r>
            <a:r>
              <a:rPr lang="en-US" altLang="ja-JP" sz="1200" dirty="0">
                <a:solidFill>
                  <a:srgbClr val="0066FF"/>
                </a:solidFill>
                <a:latin typeface="Arial" panose="020B0604020202020204" pitchFamily="34" charset="0"/>
              </a:rPr>
              <a:t>Electropolishing (EP)</a:t>
            </a:r>
          </a:p>
          <a:p>
            <a:pPr>
              <a:spcBef>
                <a:spcPct val="0"/>
              </a:spcBef>
              <a:buNone/>
            </a:pPr>
            <a:r>
              <a:rPr lang="en-US" altLang="ja-JP" sz="1500" dirty="0">
                <a:latin typeface="Arial" panose="020B0604020202020204" pitchFamily="34" charset="0"/>
              </a:rPr>
              <a:t>2.</a:t>
            </a:r>
            <a:r>
              <a:rPr lang="en-US" altLang="ja-JP" sz="1500" b="1" dirty="0">
                <a:latin typeface="Arial" panose="020B0604020202020204" pitchFamily="34" charset="0"/>
              </a:rPr>
              <a:t> Cavity No.2 </a:t>
            </a:r>
            <a:r>
              <a:rPr lang="en-US" altLang="ja-JP" sz="1500" dirty="0">
                <a:latin typeface="Arial" panose="020B0604020202020204" pitchFamily="34" charset="0"/>
              </a:rPr>
              <a:t>fabricated in JFY2013</a:t>
            </a:r>
          </a:p>
          <a:p>
            <a:pPr marL="482203"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Arial" panose="020B0604020202020204" pitchFamily="34" charset="0"/>
              </a:rPr>
              <a:t>Surface protection of the endplates: </a:t>
            </a:r>
            <a:r>
              <a:rPr lang="en-US" altLang="ja-JP" sz="1200" dirty="0">
                <a:solidFill>
                  <a:srgbClr val="0066FF"/>
                </a:solidFill>
                <a:latin typeface="Arial" panose="020B0604020202020204" pitchFamily="34" charset="0"/>
              </a:rPr>
              <a:t>Electropolishing (EP)</a:t>
            </a:r>
          </a:p>
        </p:txBody>
      </p:sp>
      <p:sp>
        <p:nvSpPr>
          <p:cNvPr id="11" name="テキスト ボックス 1"/>
          <p:cNvSpPr txBox="1">
            <a:spLocks noChangeArrowheads="1"/>
          </p:cNvSpPr>
          <p:nvPr/>
        </p:nvSpPr>
        <p:spPr bwMode="auto">
          <a:xfrm>
            <a:off x="3480572" y="5243721"/>
            <a:ext cx="41200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500" dirty="0" smtClean="0">
                <a:latin typeface="Arial" panose="020B0604020202020204" pitchFamily="34" charset="0"/>
              </a:rPr>
              <a:t>(3.</a:t>
            </a:r>
            <a:r>
              <a:rPr lang="en-US" altLang="ja-JP" sz="1500" b="1" dirty="0" smtClean="0">
                <a:latin typeface="Arial" panose="020B0604020202020204" pitchFamily="34" charset="0"/>
              </a:rPr>
              <a:t> </a:t>
            </a:r>
            <a:r>
              <a:rPr lang="en-US" altLang="ja-JP" sz="1500" b="1" dirty="0">
                <a:latin typeface="Arial" panose="020B0604020202020204" pitchFamily="34" charset="0"/>
              </a:rPr>
              <a:t>Cavity </a:t>
            </a:r>
            <a:r>
              <a:rPr lang="en-US" altLang="ja-JP" sz="1500" b="1" dirty="0" smtClean="0">
                <a:latin typeface="Arial" panose="020B0604020202020204" pitchFamily="34" charset="0"/>
              </a:rPr>
              <a:t>No.3 </a:t>
            </a:r>
            <a:r>
              <a:rPr lang="en-US" altLang="ja-JP" sz="1500" dirty="0" smtClean="0">
                <a:latin typeface="Arial" panose="020B0604020202020204" pitchFamily="34" charset="0"/>
              </a:rPr>
              <a:t>to be fabricated </a:t>
            </a:r>
            <a:r>
              <a:rPr lang="en-US" altLang="ja-JP" sz="1500" dirty="0">
                <a:latin typeface="Arial" panose="020B0604020202020204" pitchFamily="34" charset="0"/>
              </a:rPr>
              <a:t>in </a:t>
            </a:r>
            <a:r>
              <a:rPr lang="en-US" altLang="ja-JP" sz="1500" dirty="0" smtClean="0">
                <a:latin typeface="Arial" panose="020B0604020202020204" pitchFamily="34" charset="0"/>
              </a:rPr>
              <a:t>JFY2017?)</a:t>
            </a:r>
            <a:endParaRPr lang="en-US" altLang="ja-JP" sz="15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5646"/>
            <a:ext cx="9144000" cy="92412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V</a:t>
            </a:r>
            <a:r>
              <a:rPr kumimoji="1" lang="en-US" altLang="ja-JP" baseline="-25000" dirty="0" smtClean="0"/>
              <a:t>c</a:t>
            </a:r>
            <a:r>
              <a:rPr kumimoji="1" lang="en-US" altLang="ja-JP" dirty="0" smtClean="0"/>
              <a:t> = 0.95 MV/cav demonstrated at the Test Stand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0438" y="1957109"/>
            <a:ext cx="3523858" cy="407195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734447" y="6040477"/>
            <a:ext cx="3998373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36922" indent="-136922">
              <a:buFont typeface="Wingdings" panose="05000000000000000000" pitchFamily="2" charset="2"/>
              <a:buChar char="ü"/>
            </a:pPr>
            <a:r>
              <a:rPr lang="en-US" altLang="ja-JP" sz="1050" dirty="0"/>
              <a:t>P</a:t>
            </a:r>
            <a:r>
              <a:rPr lang="en-US" altLang="ja-JP" sz="1050" baseline="-25000" dirty="0"/>
              <a:t>in</a:t>
            </a:r>
            <a:r>
              <a:rPr lang="en-US" altLang="ja-JP" sz="1050" dirty="0"/>
              <a:t> (P</a:t>
            </a:r>
            <a:r>
              <a:rPr lang="en-US" altLang="ja-JP" sz="1050" baseline="-25000" dirty="0"/>
              <a:t>refl</a:t>
            </a:r>
            <a:r>
              <a:rPr lang="en-US" altLang="ja-JP" sz="1050" dirty="0"/>
              <a:t>) : input power to (reflected power from) the cavity </a:t>
            </a:r>
          </a:p>
          <a:p>
            <a:pPr marL="136922" indent="-136922">
              <a:buFont typeface="Wingdings" panose="05000000000000000000" pitchFamily="2" charset="2"/>
              <a:buChar char="ü"/>
            </a:pPr>
            <a:r>
              <a:rPr lang="en-US" altLang="ja-JP" sz="1050" dirty="0"/>
              <a:t>Wall-loss power: P</a:t>
            </a:r>
            <a:r>
              <a:rPr lang="en-US" altLang="ja-JP" sz="1050" baseline="-25000" dirty="0"/>
              <a:t>wall</a:t>
            </a:r>
            <a:r>
              <a:rPr lang="en-US" altLang="ja-JP" sz="1050" dirty="0"/>
              <a:t> = P</a:t>
            </a:r>
            <a:r>
              <a:rPr lang="en-US" altLang="ja-JP" sz="1050" baseline="-25000" dirty="0"/>
              <a:t>in</a:t>
            </a:r>
            <a:r>
              <a:rPr lang="en-US" altLang="ja-JP" sz="1050" dirty="0"/>
              <a:t> – P</a:t>
            </a:r>
            <a:r>
              <a:rPr lang="en-US" altLang="ja-JP" sz="1050" baseline="-25000" dirty="0"/>
              <a:t>refl</a:t>
            </a:r>
            <a:r>
              <a:rPr lang="en-US" altLang="ja-JP" sz="1050" dirty="0"/>
              <a:t> = ~0.99 x P</a:t>
            </a:r>
            <a:r>
              <a:rPr lang="en-US" altLang="ja-JP" sz="1050" baseline="-25000" dirty="0"/>
              <a:t>in</a:t>
            </a:r>
            <a:endParaRPr lang="en-US" altLang="ja-JP" sz="1050" dirty="0"/>
          </a:p>
          <a:p>
            <a:pPr marL="136922" indent="-136922">
              <a:buFont typeface="Wingdings" panose="05000000000000000000" pitchFamily="2" charset="2"/>
              <a:buChar char="ü"/>
            </a:pPr>
            <a:r>
              <a:rPr lang="en-US" altLang="ja-JP" sz="1400" b="1" dirty="0">
                <a:solidFill>
                  <a:srgbClr val="FF0000"/>
                </a:solidFill>
              </a:rPr>
              <a:t>Cavity No.2 reached 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0.95MV/cav </a:t>
            </a:r>
            <a:r>
              <a:rPr lang="en-US" altLang="ja-JP" sz="1400" b="1" dirty="0">
                <a:solidFill>
                  <a:srgbClr val="FF0000"/>
                </a:solidFill>
              </a:rPr>
              <a:t>successfully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.</a:t>
            </a:r>
            <a:endParaRPr lang="en-US" altLang="ja-JP" sz="14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47398" y="748500"/>
            <a:ext cx="401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(&gt; 0.7 MV/cav required </a:t>
            </a:r>
            <a:r>
              <a:rPr lang="en-US" altLang="ja-JP" dirty="0" smtClean="0"/>
              <a:t>for</a:t>
            </a:r>
            <a:r>
              <a:rPr kumimoji="1" lang="en-US" altLang="ja-JP" dirty="0" smtClean="0"/>
              <a:t> DR operation)</a:t>
            </a:r>
            <a:endParaRPr kumimoji="1" lang="ja-JP" altLang="en-US" dirty="0"/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75935"/>
              </p:ext>
            </p:extLst>
          </p:nvPr>
        </p:nvGraphicFramePr>
        <p:xfrm>
          <a:off x="64073" y="2588251"/>
          <a:ext cx="4125234" cy="276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200"/>
                <a:gridCol w="1064871"/>
                <a:gridCol w="1180618"/>
                <a:gridCol w="894545"/>
              </a:tblGrid>
              <a:tr h="78074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V</a:t>
                      </a:r>
                      <a:r>
                        <a:rPr kumimoji="1" lang="en-US" altLang="ja-JP" sz="2400" baseline="-25000" dirty="0" smtClean="0"/>
                        <a:t>c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[MV/cav]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Wall-Loss Power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[kW]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Total</a:t>
                      </a:r>
                      <a:r>
                        <a:rPr kumimoji="1" lang="en-US" altLang="ja-JP" sz="1600" baseline="0" dirty="0" smtClean="0"/>
                        <a:t> Holding Time [hours]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Number  of Cavity Trips</a:t>
                      </a:r>
                    </a:p>
                  </a:txBody>
                  <a:tcPr marL="68581" marR="68581" marT="34284" marB="34284"/>
                </a:tc>
              </a:tr>
              <a:tr h="42040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FF"/>
                          </a:solidFill>
                        </a:rPr>
                        <a:t>0.80</a:t>
                      </a:r>
                      <a:endParaRPr kumimoji="1" lang="ja-JP" altLang="en-US" sz="1600" dirty="0">
                        <a:solidFill>
                          <a:srgbClr val="FF00FF"/>
                        </a:solidFill>
                      </a:endParaRPr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FF"/>
                          </a:solidFill>
                        </a:rPr>
                        <a:t>144</a:t>
                      </a:r>
                      <a:endParaRPr kumimoji="1" lang="ja-JP" altLang="en-US" sz="1600" dirty="0">
                        <a:solidFill>
                          <a:srgbClr val="FF00FF"/>
                        </a:solidFill>
                      </a:endParaRPr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FF"/>
                          </a:solidFill>
                        </a:rPr>
                        <a:t>30.5</a:t>
                      </a:r>
                      <a:endParaRPr kumimoji="1" lang="ja-JP" altLang="en-US" sz="1600" dirty="0">
                        <a:solidFill>
                          <a:srgbClr val="FF00FF"/>
                        </a:solidFill>
                      </a:endParaRPr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FF"/>
                          </a:solidFill>
                        </a:rPr>
                        <a:t>1</a:t>
                      </a:r>
                      <a:endParaRPr kumimoji="1" lang="ja-JP" altLang="en-US" sz="1600" dirty="0">
                        <a:solidFill>
                          <a:srgbClr val="FF00FF"/>
                        </a:solidFill>
                      </a:endParaRPr>
                    </a:p>
                  </a:txBody>
                  <a:tcPr marL="68581" marR="68581" marT="34284" marB="34284"/>
                </a:tc>
              </a:tr>
              <a:tr h="42040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0.85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164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18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</a:tr>
              <a:tr h="42040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0.90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186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14.5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</a:t>
                      </a:r>
                      <a:endParaRPr kumimoji="1" lang="ja-JP" altLang="en-US" sz="1600" dirty="0"/>
                    </a:p>
                  </a:txBody>
                  <a:tcPr marL="68581" marR="68581" marT="34284" marB="34284"/>
                </a:tc>
              </a:tr>
              <a:tr h="45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0.95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210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68581" marR="68581" marT="34284" marB="3428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68581" marR="68581" marT="34284" marB="34284"/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841169" y="1840686"/>
            <a:ext cx="257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During the stability test after the RF conditioning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17200" y="1279204"/>
            <a:ext cx="141897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+mj-ea"/>
                <a:ea typeface="+mj-ea"/>
              </a:rPr>
              <a:t>Cavity No.1</a:t>
            </a:r>
            <a:endParaRPr kumimoji="1" lang="ja-JP" altLang="en-US" sz="2000" b="1" dirty="0">
              <a:latin typeface="+mj-ea"/>
              <a:ea typeface="+mj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29175" y="1233066"/>
            <a:ext cx="143020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+mj-ea"/>
                <a:ea typeface="+mj-ea"/>
              </a:rPr>
              <a:t>Cavity No.2</a:t>
            </a:r>
          </a:p>
        </p:txBody>
      </p:sp>
      <p:cxnSp>
        <p:nvCxnSpPr>
          <p:cNvPr id="17" name="直線コネクタ 16"/>
          <p:cNvCxnSpPr/>
          <p:nvPr/>
        </p:nvCxnSpPr>
        <p:spPr>
          <a:xfrm flipH="1">
            <a:off x="4572000" y="1253789"/>
            <a:ext cx="0" cy="5076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586630" y="1608968"/>
            <a:ext cx="277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During the RF conditioning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99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469"/>
            <a:ext cx="9144000" cy="322051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Configuration in the DR Tunnel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531" y="1292943"/>
            <a:ext cx="455060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At the beginning of the DR commissioning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652" y="5188078"/>
            <a:ext cx="195412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Total </a:t>
            </a:r>
            <a:r>
              <a:rPr kumimoji="1" lang="en-US" altLang="ja-JP" sz="2000" i="1" dirty="0" err="1" smtClean="0"/>
              <a:t>V</a:t>
            </a:r>
            <a:r>
              <a:rPr kumimoji="1" lang="en-US" altLang="ja-JP" sz="2000" baseline="-25000" dirty="0" err="1" smtClean="0"/>
              <a:t>c</a:t>
            </a:r>
            <a:r>
              <a:rPr kumimoji="1" lang="en-US" altLang="ja-JP" sz="2000" dirty="0" smtClean="0"/>
              <a:t> = 1.4 MV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39919" y="1292943"/>
            <a:ext cx="109324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Ultimate</a:t>
            </a:r>
            <a:endParaRPr kumimoji="1" lang="en-US" altLang="ja-JP" sz="2000" dirty="0" smtClean="0"/>
          </a:p>
        </p:txBody>
      </p:sp>
      <p:sp>
        <p:nvSpPr>
          <p:cNvPr id="7" name="ストライプ矢印 6"/>
          <p:cNvSpPr/>
          <p:nvPr/>
        </p:nvSpPr>
        <p:spPr>
          <a:xfrm>
            <a:off x="4331845" y="2879835"/>
            <a:ext cx="576000" cy="1224000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67242" y="5949067"/>
            <a:ext cx="3320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If we need this,</a:t>
            </a:r>
          </a:p>
          <a:p>
            <a:r>
              <a:rPr lang="en-US" altLang="ja-JP" sz="1600" dirty="0" smtClean="0">
                <a:solidFill>
                  <a:schemeClr val="bg1"/>
                </a:solidFill>
              </a:rPr>
              <a:t>depending on results of the DR commissioning and the 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budget.p</a:t>
            </a:r>
            <a:endParaRPr lang="en-US" altLang="ja-JP" sz="1600" dirty="0" smtClean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46584" y="5188078"/>
            <a:ext cx="195412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Total </a:t>
            </a:r>
            <a:r>
              <a:rPr kumimoji="1" lang="en-US" altLang="ja-JP" sz="2000" i="1" dirty="0" err="1" smtClean="0"/>
              <a:t>V</a:t>
            </a:r>
            <a:r>
              <a:rPr kumimoji="1" lang="en-US" altLang="ja-JP" sz="2000" baseline="-25000" dirty="0" err="1" smtClean="0"/>
              <a:t>c</a:t>
            </a:r>
            <a:r>
              <a:rPr kumimoji="1" lang="en-US" altLang="ja-JP" sz="2000" dirty="0" smtClean="0"/>
              <a:t> = 2.1 MV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06086" y="5338557"/>
            <a:ext cx="13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Dummy </a:t>
            </a:r>
            <a:r>
              <a:rPr lang="en-US" altLang="ja-JP" dirty="0" smtClean="0"/>
              <a:t>duct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>
            <a:stCxn id="6" idx="0"/>
          </p:cNvCxnSpPr>
          <p:nvPr/>
        </p:nvCxnSpPr>
        <p:spPr>
          <a:xfrm flipH="1" flipV="1">
            <a:off x="2115312" y="3389376"/>
            <a:ext cx="785292" cy="19491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408178" y="5391070"/>
            <a:ext cx="125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Cavity No.3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>
            <a:stCxn id="15" idx="0"/>
          </p:cNvCxnSpPr>
          <p:nvPr/>
        </p:nvCxnSpPr>
        <p:spPr>
          <a:xfrm flipV="1">
            <a:off x="5033991" y="3238500"/>
            <a:ext cx="1974785" cy="21525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06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 We Learnt from the R&amp;D of the DR Cavities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294683"/>
            <a:ext cx="9143999" cy="553503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lectro-polishing (EP)</a:t>
            </a:r>
            <a:r>
              <a:rPr lang="en-US" altLang="ja-JP" dirty="0" smtClean="0"/>
              <a:t> for the end plates gives significant improvement in:</a:t>
            </a:r>
          </a:p>
          <a:p>
            <a:pPr lvl="1"/>
            <a:r>
              <a:rPr lang="en-US" altLang="ja-JP" dirty="0" smtClean="0"/>
              <a:t>Q</a:t>
            </a:r>
            <a:r>
              <a:rPr lang="en-US" altLang="ja-JP" baseline="-25000" dirty="0" smtClean="0"/>
              <a:t>0</a:t>
            </a:r>
          </a:p>
          <a:p>
            <a:pPr lvl="1"/>
            <a:r>
              <a:rPr lang="en-US" altLang="ja-JP" dirty="0" smtClean="0"/>
              <a:t>Field emission </a:t>
            </a:r>
            <a:r>
              <a:rPr lang="en-US" altLang="ja-JP" sz="1600" dirty="0" smtClean="0"/>
              <a:t>during RF conditioning</a:t>
            </a:r>
            <a:endParaRPr lang="en-US" altLang="ja-JP" sz="1600" dirty="0"/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performance </a:t>
            </a:r>
            <a:r>
              <a:rPr kumimoji="1" lang="en-US" altLang="ja-JP" dirty="0" smtClean="0"/>
              <a:t>between DR Cavity No.1 and No.2 in:</a:t>
            </a:r>
          </a:p>
          <a:p>
            <a:pPr marL="803275" lvl="1" indent="-35560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en-US" altLang="ja-JP" dirty="0"/>
              <a:t>Q</a:t>
            </a:r>
            <a:r>
              <a:rPr lang="en-US" altLang="ja-JP" baseline="-25000" dirty="0"/>
              <a:t>0</a:t>
            </a:r>
          </a:p>
          <a:p>
            <a:pPr marL="803275" lvl="1" indent="-35560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en-US" altLang="ja-JP" dirty="0"/>
              <a:t>Field emission</a:t>
            </a:r>
          </a:p>
          <a:p>
            <a:pPr marL="803275" lvl="1" indent="-35560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en-US" altLang="ja-JP" dirty="0"/>
              <a:t>RF conditioning speed</a:t>
            </a:r>
          </a:p>
          <a:p>
            <a:pPr marL="803275" lvl="1" indent="-35560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en-US" altLang="ja-JP" dirty="0"/>
              <a:t>Vacuum performance</a:t>
            </a:r>
          </a:p>
          <a:p>
            <a:pPr marL="803275" lvl="1" indent="-355600">
              <a:lnSpc>
                <a:spcPts val="2400"/>
              </a:lnSpc>
              <a:buFont typeface="Wingdings" panose="05000000000000000000" pitchFamily="2" charset="2"/>
              <a:buChar char="ü"/>
            </a:pPr>
            <a:r>
              <a:rPr lang="en-US" altLang="ja-JP" dirty="0" smtClean="0"/>
              <a:t>High-gradient performance: </a:t>
            </a:r>
          </a:p>
          <a:p>
            <a:pPr marL="720725" lvl="1" indent="-273050">
              <a:lnSpc>
                <a:spcPts val="2400"/>
              </a:lnSpc>
              <a:buFont typeface="Wingdings" panose="05000000000000000000" pitchFamily="2" charset="2"/>
              <a:buChar char="ü"/>
            </a:pP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Findings</a:t>
            </a:r>
            <a:r>
              <a:rPr lang="en-US" altLang="ja-JP" dirty="0" smtClean="0"/>
              <a:t> directly related to c</a:t>
            </a:r>
            <a:r>
              <a:rPr kumimoji="1" lang="en-US" altLang="ja-JP" dirty="0" smtClean="0"/>
              <a:t>avity breakdown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55436" y="1028639"/>
            <a:ext cx="30337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(Note:  No EP applied to the </a:t>
            </a:r>
            <a:r>
              <a:rPr lang="en-US" altLang="ja-JP" sz="1350" dirty="0" smtClean="0"/>
              <a:t>barrel part.)</a:t>
            </a:r>
            <a:endParaRPr lang="ja-JP" altLang="en-US" sz="1350" dirty="0"/>
          </a:p>
        </p:txBody>
      </p:sp>
      <p:sp>
        <p:nvSpPr>
          <p:cNvPr id="5" name="コンテンツ プレースホルダー 5"/>
          <p:cNvSpPr txBox="1">
            <a:spLocks/>
          </p:cNvSpPr>
          <p:nvPr/>
        </p:nvSpPr>
        <p:spPr>
          <a:xfrm>
            <a:off x="4523274" y="5238958"/>
            <a:ext cx="4600869" cy="10739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00"/>
              </a:lnSpc>
              <a:buNone/>
            </a:pPr>
            <a:r>
              <a:rPr lang="en-US" altLang="ja-JP" sz="1600" dirty="0" smtClean="0"/>
              <a:t>Breakdown Rate at V</a:t>
            </a:r>
            <a:r>
              <a:rPr lang="en-US" altLang="ja-JP" sz="1600" baseline="-25000" dirty="0" smtClean="0"/>
              <a:t>c</a:t>
            </a:r>
            <a:r>
              <a:rPr lang="en-US" altLang="ja-JP" sz="1600" dirty="0" smtClean="0"/>
              <a:t>=0.90 MV/cav </a:t>
            </a:r>
            <a:r>
              <a:rPr lang="en-US" altLang="ja-JP" sz="1200" dirty="0" smtClean="0"/>
              <a:t>(after RF conditioning)</a:t>
            </a:r>
          </a:p>
          <a:p>
            <a:pPr marL="0" indent="0">
              <a:lnSpc>
                <a:spcPts val="1000"/>
              </a:lnSpc>
              <a:buNone/>
            </a:pPr>
            <a:r>
              <a:rPr lang="en-US" altLang="ja-JP" sz="1600" dirty="0" smtClean="0"/>
              <a:t>   Cavity No.1:   </a:t>
            </a:r>
            <a:r>
              <a:rPr lang="en-US" altLang="ja-JP" sz="1600" b="1" dirty="0" smtClean="0"/>
              <a:t>5.0</a:t>
            </a:r>
            <a:r>
              <a:rPr lang="en-US" altLang="ja-JP" sz="1600" b="1" baseline="30000" dirty="0" smtClean="0"/>
              <a:t>+4.8</a:t>
            </a:r>
            <a:r>
              <a:rPr lang="en-US" altLang="ja-JP" sz="1600" b="1" baseline="-25000" dirty="0" smtClean="0"/>
              <a:t>-2.7 </a:t>
            </a:r>
            <a:r>
              <a:rPr lang="en-US" altLang="ja-JP" sz="1600" b="1" dirty="0" smtClean="0"/>
              <a:t>/24hrs</a:t>
            </a:r>
          </a:p>
          <a:p>
            <a:pPr marL="0" indent="0">
              <a:lnSpc>
                <a:spcPts val="1000"/>
              </a:lnSpc>
              <a:buNone/>
            </a:pPr>
            <a:r>
              <a:rPr lang="en-US" altLang="ja-JP" sz="1600" dirty="0" smtClean="0"/>
              <a:t>   Cavity No.2:   </a:t>
            </a:r>
            <a:r>
              <a:rPr lang="en-US" altLang="ja-JP" sz="1600" b="1" dirty="0" smtClean="0"/>
              <a:t>3.3</a:t>
            </a:r>
            <a:r>
              <a:rPr lang="en-US" altLang="ja-JP" sz="1600" b="1" baseline="30000" dirty="0" smtClean="0"/>
              <a:t>+1.3</a:t>
            </a:r>
            <a:r>
              <a:rPr lang="en-US" altLang="ja-JP" sz="1600" b="1" baseline="-25000" dirty="0" smtClean="0"/>
              <a:t>-1.0 </a:t>
            </a:r>
            <a:r>
              <a:rPr lang="en-US" altLang="ja-JP" sz="1600" b="1" dirty="0" smtClean="0"/>
              <a:t>/24hrs</a:t>
            </a:r>
            <a:endParaRPr lang="ja-JP" altLang="en-US" sz="1600" b="1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27246" t="24001" r="7197" b="34101"/>
          <a:stretch/>
        </p:blipFill>
        <p:spPr>
          <a:xfrm>
            <a:off x="4802807" y="1691765"/>
            <a:ext cx="4206809" cy="1715398"/>
          </a:xfrm>
          <a:prstGeom prst="rect">
            <a:avLst/>
          </a:prstGeom>
        </p:spPr>
      </p:pic>
      <p:sp>
        <p:nvSpPr>
          <p:cNvPr id="6" name="左中かっこ 5"/>
          <p:cNvSpPr/>
          <p:nvPr/>
        </p:nvSpPr>
        <p:spPr>
          <a:xfrm>
            <a:off x="4431834" y="5193147"/>
            <a:ext cx="182880" cy="868564"/>
          </a:xfrm>
          <a:prstGeom prst="leftBrace">
            <a:avLst>
              <a:gd name="adj1" fmla="val 24646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08776" y="6438734"/>
            <a:ext cx="2057400" cy="365125"/>
          </a:xfrm>
        </p:spPr>
        <p:txBody>
          <a:bodyPr/>
          <a:lstStyle/>
          <a:p>
            <a:fld id="{96287FBE-B749-4FC1-A111-1C696CF8D94C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520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4"/>
          <p:cNvSpPr>
            <a:spLocks noGrp="1"/>
          </p:cNvSpPr>
          <p:nvPr>
            <p:ph type="title"/>
          </p:nvPr>
        </p:nvSpPr>
        <p:spPr>
          <a:xfrm>
            <a:off x="0" y="190983"/>
            <a:ext cx="9144000" cy="625233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1. Improvements with the </a:t>
            </a:r>
            <a:r>
              <a:rPr lang="en-US" altLang="ja-JP" b="1" dirty="0" smtClean="0">
                <a:solidFill>
                  <a:srgbClr val="FF0000"/>
                </a:solidFill>
              </a:rPr>
              <a:t>EP</a:t>
            </a:r>
            <a:endParaRPr lang="ja-JP" altLang="en-US" sz="2700" i="1" dirty="0">
              <a:solidFill>
                <a:srgbClr val="FF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19727" t="8815" r="24067" b="2081"/>
          <a:stretch/>
        </p:blipFill>
        <p:spPr>
          <a:xfrm>
            <a:off x="0" y="1350083"/>
            <a:ext cx="4520161" cy="385161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826365"/>
              </p:ext>
            </p:extLst>
          </p:nvPr>
        </p:nvGraphicFramePr>
        <p:xfrm>
          <a:off x="1010805" y="5357662"/>
          <a:ext cx="320877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060"/>
                <a:gridCol w="1995710"/>
              </a:tblGrid>
              <a:tr h="208085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Q</a:t>
                      </a:r>
                      <a:r>
                        <a:rPr kumimoji="1" lang="en-US" altLang="ja-JP" sz="1800" baseline="-25000" dirty="0" smtClean="0"/>
                        <a:t>0</a:t>
                      </a:r>
                      <a:r>
                        <a:rPr kumimoji="1" lang="en-US" altLang="ja-JP" sz="1800" dirty="0" smtClean="0"/>
                        <a:t>(meas) / Q</a:t>
                      </a:r>
                      <a:r>
                        <a:rPr kumimoji="1" lang="en-US" altLang="ja-JP" sz="1800" baseline="-25000" dirty="0" smtClean="0"/>
                        <a:t>0</a:t>
                      </a:r>
                      <a:r>
                        <a:rPr kumimoji="1" lang="en-US" altLang="ja-JP" sz="1800" dirty="0" smtClean="0"/>
                        <a:t>(sim)</a:t>
                      </a:r>
                      <a:endParaRPr kumimoji="1" lang="ja-JP" altLang="en-US" sz="1800" dirty="0"/>
                    </a:p>
                  </a:txBody>
                  <a:tcPr marL="68580" marR="68580" marT="34290" marB="34290"/>
                </a:tc>
              </a:tr>
              <a:tr h="208085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Prototype</a:t>
                      </a:r>
                      <a:endParaRPr kumimoji="1" lang="ja-JP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92.9%IACS</a:t>
                      </a:r>
                      <a:endParaRPr kumimoji="1" lang="ja-JP" altLang="en-US" sz="1800" dirty="0"/>
                    </a:p>
                  </a:txBody>
                  <a:tcPr marL="68580" marR="68580" marT="34290" marB="34290"/>
                </a:tc>
              </a:tr>
              <a:tr h="208085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Cavity No.1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97.1%IACS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08085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Cavity No.2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97.3%IACS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3"/>
          <a:stretch/>
        </p:blipFill>
        <p:spPr>
          <a:xfrm>
            <a:off x="4742065" y="1350083"/>
            <a:ext cx="4401936" cy="380644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39180" y="5357662"/>
            <a:ext cx="419634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= Indirect observation of the </a:t>
            </a:r>
            <a:r>
              <a:rPr lang="en-US" altLang="ja-JP" b="1" dirty="0" smtClean="0"/>
              <a:t>dark current:</a:t>
            </a:r>
            <a:endParaRPr kumimoji="1" lang="en-US" altLang="ja-JP" b="1" dirty="0" smtClean="0"/>
          </a:p>
          <a:p>
            <a:r>
              <a:rPr lang="en-US" altLang="ja-JP" sz="1400" dirty="0" smtClean="0"/>
              <a:t>        Field emission</a:t>
            </a:r>
            <a:endParaRPr lang="en-US" altLang="ja-JP" sz="1400" dirty="0"/>
          </a:p>
          <a:p>
            <a:pPr marL="623888" indent="-177800">
              <a:tabLst>
                <a:tab pos="623888" algn="l"/>
              </a:tabLst>
            </a:pPr>
            <a:r>
              <a:rPr kumimoji="1" lang="en-US" altLang="ja-JP" sz="1400" dirty="0" smtClean="0">
                <a:sym typeface="Wingdings" panose="05000000000000000000" pitchFamily="2" charset="2"/>
              </a:rPr>
              <a:t></a:t>
            </a:r>
            <a:r>
              <a:rPr lang="en-US" altLang="ja-JP" sz="1400" dirty="0" smtClean="0">
                <a:sym typeface="Wingdings" panose="05000000000000000000" pitchFamily="2" charset="2"/>
              </a:rPr>
              <a:t>Acceleration</a:t>
            </a:r>
            <a:endParaRPr kumimoji="1" lang="en-US" altLang="ja-JP" sz="1400" dirty="0" smtClean="0"/>
          </a:p>
          <a:p>
            <a:pPr marL="623888" indent="-177800">
              <a:tabLst>
                <a:tab pos="623888" algn="l"/>
              </a:tabLst>
            </a:pPr>
            <a:r>
              <a:rPr kumimoji="1" lang="en-US" altLang="ja-JP" sz="1400" dirty="0" smtClean="0">
                <a:sym typeface="Wingdings" panose="05000000000000000000" pitchFamily="2" charset="2"/>
              </a:rPr>
              <a:t>Impact on the inner surface</a:t>
            </a:r>
            <a:endParaRPr kumimoji="1" lang="en-US" altLang="ja-JP" sz="1400" dirty="0" smtClean="0"/>
          </a:p>
          <a:p>
            <a:pPr marL="623888" indent="-177800">
              <a:tabLst>
                <a:tab pos="623888" algn="l"/>
              </a:tabLst>
            </a:pPr>
            <a:r>
              <a:rPr kumimoji="1" lang="en-US" altLang="ja-JP" sz="1400" dirty="0" smtClean="0">
                <a:sym typeface="Wingdings" panose="05000000000000000000" pitchFamily="2" charset="2"/>
              </a:rPr>
              <a:t>Emission of </a:t>
            </a:r>
            <a:r>
              <a:rPr lang="en-US" altLang="ja-JP" sz="1400" dirty="0" smtClean="0">
                <a:sym typeface="Wingdings" panose="05000000000000000000" pitchFamily="2" charset="2"/>
              </a:rPr>
              <a:t>X-ray</a:t>
            </a:r>
            <a:endParaRPr kumimoji="1" lang="ja-JP" altLang="en-US" sz="1400" dirty="0"/>
          </a:p>
        </p:txBody>
      </p:sp>
      <p:sp>
        <p:nvSpPr>
          <p:cNvPr id="8" name="ストライプ矢印 7"/>
          <p:cNvSpPr/>
          <p:nvPr/>
        </p:nvSpPr>
        <p:spPr>
          <a:xfrm rot="5400000">
            <a:off x="7661238" y="2174561"/>
            <a:ext cx="409575" cy="342900"/>
          </a:xfrm>
          <a:prstGeom prst="stripedRight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4657001" y="1152525"/>
            <a:ext cx="0" cy="5172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46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4747"/>
            <a:ext cx="9144000" cy="924128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 smtClean="0"/>
              <a:t>3. </a:t>
            </a:r>
            <a:r>
              <a:rPr lang="en-US" altLang="ja-JP" sz="3200" dirty="0"/>
              <a:t>Significant Findings directly related to cavity breakdown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0241"/>
            <a:ext cx="7564874" cy="397256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096" y="783731"/>
            <a:ext cx="7089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</a:t>
            </a:r>
            <a:r>
              <a:rPr lang="en-US" altLang="ja-JP" dirty="0" smtClean="0"/>
              <a:t>y the </a:t>
            </a:r>
            <a:r>
              <a:rPr lang="en-US" altLang="ja-JP" sz="2400" b="1" dirty="0" smtClean="0"/>
              <a:t>direct in-situ observation </a:t>
            </a:r>
            <a:r>
              <a:rPr lang="en-US" altLang="ja-JP" dirty="0" smtClean="0"/>
              <a:t>of the inside of DR Cavity No.2</a:t>
            </a:r>
          </a:p>
          <a:p>
            <a:r>
              <a:rPr lang="en-US" altLang="ja-JP" dirty="0"/>
              <a:t>u</a:t>
            </a:r>
            <a:r>
              <a:rPr lang="en-US" altLang="ja-JP" dirty="0" smtClean="0"/>
              <a:t>sing 3 </a:t>
            </a:r>
            <a:r>
              <a:rPr lang="en-US" altLang="ja-JP" dirty="0"/>
              <a:t>TV cameras for </a:t>
            </a:r>
            <a:r>
              <a:rPr lang="en-US" altLang="ja-JP" u="sng" dirty="0">
                <a:latin typeface="+mj-ea"/>
              </a:rPr>
              <a:t>Multi-directional and wide-field </a:t>
            </a:r>
            <a:r>
              <a:rPr lang="en-US" altLang="ja-JP" dirty="0" smtClean="0"/>
              <a:t>observation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during the high-gradient test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1278" y="6044841"/>
            <a:ext cx="8324900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All of the cavity-breakdown events recorded in storage media </a:t>
            </a:r>
            <a:r>
              <a:rPr lang="en-US" altLang="ja-JP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automatically</a:t>
            </a:r>
          </a:p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(</a:t>
            </a:r>
            <a:r>
              <a:rPr lang="en-US" altLang="ja-JP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5 seconds before, until 1 second after 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the moment of the breakdown)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3" descr="C:\Users\tabe\w\ARES\DR\Cav0_HPT\photos\IMG_16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91381" y="924517"/>
            <a:ext cx="1020357" cy="168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 flipV="1">
            <a:off x="7488685" y="2043060"/>
            <a:ext cx="326387" cy="4360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ストライプ矢印 12"/>
          <p:cNvSpPr/>
          <p:nvPr/>
        </p:nvSpPr>
        <p:spPr>
          <a:xfrm>
            <a:off x="68096" y="6076344"/>
            <a:ext cx="576000" cy="644880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53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75227"/>
            <a:ext cx="8998080" cy="924128"/>
          </a:xfrm>
        </p:spPr>
        <p:txBody>
          <a:bodyPr/>
          <a:lstStyle/>
          <a:p>
            <a:r>
              <a:rPr lang="en-US" altLang="ja-JP" dirty="0" smtClean="0"/>
              <a:t>S</a:t>
            </a:r>
            <a:r>
              <a:rPr kumimoji="1" lang="en-US" altLang="ja-JP" dirty="0" smtClean="0"/>
              <a:t>ignificant Finding (1)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9153" y="832694"/>
            <a:ext cx="8675965" cy="400110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FF0000"/>
                </a:solidFill>
              </a:rPr>
              <a:t>60% of the cavity breakdown events are accompanied with a spot-type explosion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7930" y="1232804"/>
            <a:ext cx="426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without any other significant phenomena.</a:t>
            </a:r>
            <a:endParaRPr kumimoji="1" lang="ja-JP" altLang="en-US" dirty="0"/>
          </a:p>
        </p:txBody>
      </p:sp>
      <p:pic>
        <p:nvPicPr>
          <p:cNvPr id="3" name="Fig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5032" y="1334294"/>
            <a:ext cx="4220627" cy="504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26317" y="2112132"/>
            <a:ext cx="376776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Example of the spot-type explosion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</a:t>
            </a:r>
            <a:endParaRPr kumimoji="1" lang="en-US" altLang="ja-JP" dirty="0" smtClean="0"/>
          </a:p>
          <a:p>
            <a:r>
              <a:rPr lang="en-US" altLang="ja-JP" dirty="0" smtClean="0"/>
              <a:t>at the moment of the breakdown</a:t>
            </a:r>
          </a:p>
          <a:p>
            <a:r>
              <a:rPr lang="en-US" altLang="ja-JP" dirty="0"/>
              <a:t> (</a:t>
            </a:r>
            <a:r>
              <a:rPr kumimoji="1" lang="en-US" altLang="ja-JP" dirty="0" smtClean="0"/>
              <a:t>V</a:t>
            </a:r>
            <a:r>
              <a:rPr kumimoji="1" lang="en-US" altLang="ja-JP" baseline="-25000" dirty="0" smtClean="0"/>
              <a:t>c</a:t>
            </a:r>
            <a:r>
              <a:rPr kumimoji="1" lang="en-US" altLang="ja-JP" dirty="0" smtClean="0"/>
              <a:t> = 0.56 MV/cav)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06097" y="6353723"/>
            <a:ext cx="144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Frame Number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3513038" y="5284964"/>
            <a:ext cx="1867755" cy="483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ja-JP" sz="1600" dirty="0" smtClean="0"/>
              <a:t>Intensity in the</a:t>
            </a:r>
          </a:p>
          <a:p>
            <a:pPr algn="ctr">
              <a:lnSpc>
                <a:spcPts val="1500"/>
              </a:lnSpc>
            </a:pPr>
            <a:r>
              <a:rPr lang="en-US" altLang="ja-JP" sz="1600" dirty="0" smtClean="0"/>
              <a:t>green-square region</a:t>
            </a:r>
            <a:endParaRPr kumimoji="1" lang="ja-JP" altLang="en-US" sz="160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/>
          <a:srcRect l="31501" t="20166" r="47783" b="42971"/>
          <a:stretch/>
        </p:blipFill>
        <p:spPr>
          <a:xfrm>
            <a:off x="626317" y="3433785"/>
            <a:ext cx="3131963" cy="29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7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75227"/>
            <a:ext cx="8998080" cy="924128"/>
          </a:xfrm>
        </p:spPr>
        <p:txBody>
          <a:bodyPr/>
          <a:lstStyle/>
          <a:p>
            <a:r>
              <a:rPr lang="en-US" altLang="ja-JP" dirty="0" smtClean="0"/>
              <a:t>S</a:t>
            </a:r>
            <a:r>
              <a:rPr kumimoji="1" lang="en-US" altLang="ja-JP" dirty="0" smtClean="0"/>
              <a:t>ignificant Finding (2)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8431" y="821293"/>
            <a:ext cx="8977745" cy="707886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i="1" dirty="0">
                <a:solidFill>
                  <a:srgbClr val="FF0000"/>
                </a:solidFill>
              </a:rPr>
              <a:t>2</a:t>
            </a:r>
            <a:r>
              <a:rPr kumimoji="1" lang="en-US" altLang="ja-JP" sz="2000" b="1" i="1" dirty="0" smtClean="0">
                <a:solidFill>
                  <a:srgbClr val="FF0000"/>
                </a:solidFill>
              </a:rPr>
              <a:t>0% of the cavity breakdown events are accompanied with </a:t>
            </a:r>
            <a:r>
              <a:rPr lang="en-US" altLang="ja-JP" sz="2000" b="1" i="1" dirty="0" smtClean="0">
                <a:solidFill>
                  <a:srgbClr val="FF0000"/>
                </a:solidFill>
              </a:rPr>
              <a:t>an </a:t>
            </a:r>
            <a:r>
              <a:rPr kumimoji="1" lang="en-US" altLang="ja-JP" sz="2000" b="1" i="1" dirty="0" smtClean="0">
                <a:solidFill>
                  <a:srgbClr val="FF0000"/>
                </a:solidFill>
              </a:rPr>
              <a:t>explosion </a:t>
            </a:r>
            <a:r>
              <a:rPr lang="en-US" altLang="ja-JP" sz="2000" b="1" i="1" dirty="0">
                <a:solidFill>
                  <a:srgbClr val="FF0000"/>
                </a:solidFill>
              </a:rPr>
              <a:t>and </a:t>
            </a:r>
            <a:r>
              <a:rPr lang="en-US" altLang="ja-JP" sz="2000" b="1" i="1" dirty="0" smtClean="0">
                <a:solidFill>
                  <a:srgbClr val="FF0000"/>
                </a:solidFill>
              </a:rPr>
              <a:t>disappearance of </a:t>
            </a:r>
            <a:r>
              <a:rPr kumimoji="1" lang="en-US" altLang="ja-JP" sz="2000" b="1" i="1" dirty="0" smtClean="0">
                <a:solidFill>
                  <a:srgbClr val="FF0000"/>
                </a:solidFill>
              </a:rPr>
              <a:t>a stable bright spot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78643" y="1155378"/>
            <a:ext cx="426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without any other significant phenomena.</a:t>
            </a:r>
            <a:endParaRPr kumimoji="1" lang="ja-JP" altLang="en-US" dirty="0"/>
          </a:p>
        </p:txBody>
      </p:sp>
      <p:pic>
        <p:nvPicPr>
          <p:cNvPr id="4" name="Fig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4008" y="1564113"/>
            <a:ext cx="4244995" cy="5040000"/>
          </a:xfrm>
          <a:prstGeom prst="rect">
            <a:avLst/>
          </a:prstGeom>
        </p:spPr>
      </p:pic>
      <p:sp>
        <p:nvSpPr>
          <p:cNvPr id="8" name="爆発 1 7"/>
          <p:cNvSpPr/>
          <p:nvPr/>
        </p:nvSpPr>
        <p:spPr>
          <a:xfrm>
            <a:off x="6384176" y="2058872"/>
            <a:ext cx="2565400" cy="678180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00653" y="2214895"/>
            <a:ext cx="1406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solidFill>
                  <a:srgbClr val="FF0000"/>
                </a:solidFill>
              </a:rPr>
              <a:t>Mini-Supernova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67057" y="6533686"/>
            <a:ext cx="144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Frame Number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 rot="16200000">
            <a:off x="3513038" y="5528804"/>
            <a:ext cx="1867755" cy="483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ja-JP" sz="1600" dirty="0" smtClean="0"/>
              <a:t>Intensity in the</a:t>
            </a:r>
          </a:p>
          <a:p>
            <a:pPr algn="ctr">
              <a:lnSpc>
                <a:spcPts val="1500"/>
              </a:lnSpc>
            </a:pPr>
            <a:r>
              <a:rPr lang="en-US" altLang="ja-JP" sz="1600" dirty="0" smtClean="0"/>
              <a:t>green-square region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3300" y="2793825"/>
            <a:ext cx="398044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Example of the bright-spot explosion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</a:t>
            </a:r>
            <a:endParaRPr kumimoji="1" lang="en-US" altLang="ja-JP" dirty="0" smtClean="0"/>
          </a:p>
          <a:p>
            <a:r>
              <a:rPr lang="en-US" altLang="ja-JP" dirty="0" smtClean="0"/>
              <a:t>at the moment of the breakdown</a:t>
            </a:r>
          </a:p>
          <a:p>
            <a:r>
              <a:rPr kumimoji="1" lang="en-US" altLang="ja-JP" dirty="0" smtClean="0"/>
              <a:t>(V</a:t>
            </a:r>
            <a:r>
              <a:rPr kumimoji="1" lang="en-US" altLang="ja-JP" baseline="-25000" dirty="0" smtClean="0"/>
              <a:t>c</a:t>
            </a:r>
            <a:r>
              <a:rPr kumimoji="1" lang="en-US" altLang="ja-JP" dirty="0" smtClean="0"/>
              <a:t> = 0.95 MV/cav)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8431" y="4299396"/>
            <a:ext cx="32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ym typeface="Wingdings" panose="05000000000000000000" pitchFamily="2" charset="2"/>
              </a:rPr>
              <a:t> This bright spot </a:t>
            </a:r>
            <a:r>
              <a:rPr lang="en-US" altLang="ja-JP" dirty="0" smtClean="0">
                <a:sym typeface="Wingdings" panose="05000000000000000000" pitchFamily="2" charset="2"/>
              </a:rPr>
              <a:t>disappeared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6"/>
          <a:srcRect l="34462" t="18062" r="7148" b="4520"/>
          <a:stretch/>
        </p:blipFill>
        <p:spPr>
          <a:xfrm>
            <a:off x="513900" y="4642232"/>
            <a:ext cx="2351861" cy="2127875"/>
          </a:xfrm>
          <a:prstGeom prst="rect">
            <a:avLst/>
          </a:prstGeom>
        </p:spPr>
      </p:pic>
      <p:sp>
        <p:nvSpPr>
          <p:cNvPr id="3" name="ストライプ矢印 2"/>
          <p:cNvSpPr/>
          <p:nvPr/>
        </p:nvSpPr>
        <p:spPr>
          <a:xfrm rot="8940361">
            <a:off x="3319165" y="4184897"/>
            <a:ext cx="960840" cy="914668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79896" y="6480107"/>
            <a:ext cx="2057400" cy="365125"/>
          </a:xfrm>
        </p:spPr>
        <p:txBody>
          <a:bodyPr/>
          <a:lstStyle/>
          <a:p>
            <a:fld id="{96287FBE-B749-4FC1-A111-1C696CF8D94C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908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136186"/>
            <a:ext cx="8998080" cy="1032213"/>
          </a:xfrm>
        </p:spPr>
        <p:txBody>
          <a:bodyPr/>
          <a:lstStyle/>
          <a:p>
            <a:r>
              <a:rPr lang="en-US" altLang="ja-JP" dirty="0"/>
              <a:t>Pyrotechnical phenomena are minority!</a:t>
            </a:r>
            <a:endParaRPr kumimoji="1" lang="ja-JP" altLang="en-US" dirty="0"/>
          </a:p>
        </p:txBody>
      </p:sp>
      <p:pic>
        <p:nvPicPr>
          <p:cNvPr id="5" name="20140603-1040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54" t="5238" r="23913" b="14562"/>
          <a:stretch>
            <a:fillRect/>
          </a:stretch>
        </p:blipFill>
        <p:spPr>
          <a:xfrm>
            <a:off x="4548409" y="1791854"/>
            <a:ext cx="4321271" cy="362342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725184" y="5661890"/>
            <a:ext cx="391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 few % of the cavity breakdown events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30929" y="1330189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Flash</a:t>
            </a:r>
            <a:endParaRPr kumimoji="1" lang="ja-JP" altLang="en-US" sz="2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30653" y="1330189"/>
            <a:ext cx="135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Lightning</a:t>
            </a:r>
            <a:endParaRPr kumimoji="1" lang="ja-JP" altLang="en-US" sz="28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096" y="6202894"/>
            <a:ext cx="8923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5825" indent="-2155825"/>
            <a:r>
              <a:rPr kumimoji="1" lang="en-US" altLang="ja-JP" sz="1200" dirty="0" smtClean="0"/>
              <a:t>For more details </a:t>
            </a:r>
            <a:r>
              <a:rPr kumimoji="1" lang="en-US" altLang="ja-JP" sz="1200" dirty="0" smtClean="0">
                <a:sym typeface="Wingdings" panose="05000000000000000000" pitchFamily="2" charset="2"/>
              </a:rPr>
              <a:t></a:t>
            </a:r>
            <a:r>
              <a:rPr lang="en-US" altLang="ja-JP" sz="1200" dirty="0">
                <a:sym typeface="Wingdings" panose="05000000000000000000" pitchFamily="2" charset="2"/>
              </a:rPr>
              <a:t>T. Abe </a:t>
            </a:r>
            <a:r>
              <a:rPr lang="en-US" altLang="ja-JP" sz="1200" i="1" dirty="0">
                <a:sym typeface="Wingdings" panose="05000000000000000000" pitchFamily="2" charset="2"/>
              </a:rPr>
              <a:t>et al</a:t>
            </a:r>
            <a:r>
              <a:rPr lang="en-US" altLang="ja-JP" sz="1200" dirty="0">
                <a:sym typeface="Wingdings" panose="05000000000000000000" pitchFamily="2" charset="2"/>
              </a:rPr>
              <a:t>., “Breakdown study based on the direct in-situ observation of inner surfaces of an </a:t>
            </a:r>
            <a:r>
              <a:rPr lang="en-US" altLang="ja-JP" sz="1200" dirty="0" smtClean="0">
                <a:sym typeface="Wingdings" panose="05000000000000000000" pitchFamily="2" charset="2"/>
              </a:rPr>
              <a:t>RF accelerating </a:t>
            </a:r>
            <a:r>
              <a:rPr lang="en-US" altLang="ja-JP" sz="1200" dirty="0">
                <a:sym typeface="Wingdings" panose="05000000000000000000" pitchFamily="2" charset="2"/>
              </a:rPr>
              <a:t>cavity during a high-gradient test</a:t>
            </a:r>
            <a:r>
              <a:rPr lang="en-US" altLang="ja-JP" sz="1200" dirty="0" smtClean="0">
                <a:sym typeface="Wingdings" panose="05000000000000000000" pitchFamily="2" charset="2"/>
              </a:rPr>
              <a:t>”,</a:t>
            </a:r>
            <a:r>
              <a:rPr lang="en-US" altLang="ja-JP" sz="1200" dirty="0">
                <a:sym typeface="Wingdings" panose="05000000000000000000" pitchFamily="2" charset="2"/>
              </a:rPr>
              <a:t> </a:t>
            </a:r>
            <a:r>
              <a:rPr lang="en-US" altLang="ja-JP" sz="1200" dirty="0" smtClean="0">
                <a:sym typeface="Wingdings" panose="05000000000000000000" pitchFamily="2" charset="2"/>
              </a:rPr>
              <a:t> submitted  to PRAB.</a:t>
            </a:r>
          </a:p>
          <a:p>
            <a:pPr marL="2155825" indent="-2155825"/>
            <a:r>
              <a:rPr lang="en-US" altLang="ja-JP" sz="1200" dirty="0" smtClean="0">
                <a:sym typeface="Wingdings" panose="05000000000000000000" pitchFamily="2" charset="2"/>
              </a:rPr>
              <a:t>                                              (</a:t>
            </a:r>
            <a:r>
              <a:rPr lang="en-US" altLang="ja-JP" sz="1200" dirty="0">
                <a:sym typeface="Wingdings" panose="05000000000000000000" pitchFamily="2" charset="2"/>
              </a:rPr>
              <a:t>Preprint: </a:t>
            </a:r>
            <a:r>
              <a:rPr lang="en-US" altLang="ja-JP" sz="1200" dirty="0" smtClean="0">
                <a:sym typeface="Wingdings" panose="05000000000000000000" pitchFamily="2" charset="2"/>
                <a:hlinkClick r:id="rId7"/>
              </a:rPr>
              <a:t>KEK-Preprint_2015-25</a:t>
            </a:r>
            <a:r>
              <a:rPr lang="en-US" altLang="ja-JP" sz="1200" dirty="0" smtClean="0">
                <a:sym typeface="Wingdings" panose="05000000000000000000" pitchFamily="2" charset="2"/>
              </a:rPr>
              <a:t> )</a:t>
            </a:r>
            <a:endParaRPr kumimoji="1" lang="ja-JP" altLang="en-US" sz="1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  <p:pic>
        <p:nvPicPr>
          <p:cNvPr id="11" name="20140604-10171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000" end="53.9523"/>
                </p14:media>
              </p:ext>
            </p:extLst>
          </p:nvPr>
        </p:nvPicPr>
        <p:blipFill rotWithShape="1">
          <a:blip r:embed="rId8"/>
          <a:srcRect l="23230" r="13230" b="19314"/>
          <a:stretch/>
        </p:blipFill>
        <p:spPr>
          <a:xfrm>
            <a:off x="291051" y="1791854"/>
            <a:ext cx="3721654" cy="362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7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18685" t="14980" r="17412" b="2954"/>
          <a:stretch/>
        </p:blipFill>
        <p:spPr>
          <a:xfrm>
            <a:off x="0" y="1409396"/>
            <a:ext cx="5287859" cy="365014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1236"/>
          </a:xfrm>
        </p:spPr>
        <p:txBody>
          <a:bodyPr>
            <a:normAutofit fontScale="90000"/>
          </a:bodyPr>
          <a:lstStyle/>
          <a:p>
            <a:r>
              <a:rPr lang="en-US" altLang="ja-JP" sz="3300" dirty="0"/>
              <a:t>NC </a:t>
            </a:r>
            <a:r>
              <a:rPr lang="en-US" altLang="ja-JP" sz="3300" dirty="0" smtClean="0"/>
              <a:t>RF Cavity System for SuperKEKB </a:t>
            </a:r>
            <a:r>
              <a:rPr lang="en-US" altLang="ja-JP" sz="3300" dirty="0"/>
              <a:t>(</a:t>
            </a:r>
            <a:r>
              <a:rPr lang="en-US" altLang="ja-JP" sz="3300" u="sng" dirty="0"/>
              <a:t>ARES</a:t>
            </a:r>
            <a:r>
              <a:rPr lang="en-US" altLang="ja-JP" sz="3300" dirty="0"/>
              <a:t>)</a:t>
            </a: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r>
              <a:rPr lang="en-US" altLang="ja-JP" sz="2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325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ja-JP" sz="2325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ccelerator </a:t>
            </a:r>
            <a:r>
              <a:rPr lang="en-US" altLang="ja-JP" sz="2325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altLang="ja-JP" sz="2325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esonantly coupled with </a:t>
            </a:r>
            <a:r>
              <a:rPr lang="en-US" altLang="ja-JP" sz="2325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ja-JP" sz="2325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nergy </a:t>
            </a:r>
            <a:r>
              <a:rPr lang="en-US" altLang="ja-JP" sz="2325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ja-JP" sz="2325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torage)</a:t>
            </a:r>
            <a:br>
              <a:rPr lang="en-US" altLang="ja-JP" sz="2325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325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</a:t>
            </a:r>
            <a:r>
              <a:rPr lang="en-US" altLang="ja-JP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cavity system</a:t>
            </a:r>
            <a:r>
              <a:rPr lang="ja-JP" alt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stabilized with the accelerating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 </a:t>
            </a:r>
            <a:r>
              <a:rPr lang="en-US" altLang="ja-JP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 --</a:t>
            </a:r>
            <a:endParaRPr lang="ja-JP" altLang="en-US" sz="2325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44" descr="IMG_01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489" y="3757469"/>
            <a:ext cx="3071056" cy="230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468936" y="1292818"/>
            <a:ext cx="3393237" cy="237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1350" dirty="0"/>
              <a:t>High-Purity Copper Resonators</a:t>
            </a:r>
          </a:p>
          <a:p>
            <a:pPr>
              <a:buFont typeface="Wingdings" pitchFamily="2" charset="2"/>
              <a:buChar char="n"/>
            </a:pPr>
            <a:r>
              <a:rPr lang="en-US" altLang="ja-JP" sz="1350" dirty="0"/>
              <a:t>Gap length: 256 mm</a:t>
            </a:r>
            <a:endParaRPr lang="ja-JP" altLang="en-US" sz="1350" dirty="0"/>
          </a:p>
          <a:p>
            <a:pPr>
              <a:buFont typeface="Wingdings" pitchFamily="2" charset="2"/>
              <a:buChar char="n"/>
            </a:pPr>
            <a:r>
              <a:rPr lang="en-US" altLang="ja-JP" sz="1350" dirty="0"/>
              <a:t>Three-cavity system (unique)</a:t>
            </a:r>
            <a:endParaRPr lang="ja-JP" altLang="en-US" sz="1350" dirty="0"/>
          </a:p>
          <a:p>
            <a:pPr>
              <a:buFont typeface="Wingdings" pitchFamily="2" charset="2"/>
              <a:buChar char="n"/>
            </a:pPr>
            <a:r>
              <a:rPr lang="en-US" altLang="ja-JP" sz="1350" dirty="0"/>
              <a:t>R</a:t>
            </a:r>
            <a:r>
              <a:rPr lang="en-US" altLang="ja-JP" sz="1350" baseline="-25000" dirty="0"/>
              <a:t>sh</a:t>
            </a:r>
            <a:r>
              <a:rPr lang="en-US" altLang="ja-JP" sz="1350" dirty="0"/>
              <a:t>/Q</a:t>
            </a:r>
            <a:r>
              <a:rPr lang="en-US" altLang="ja-JP" sz="1350" baseline="-25000" dirty="0"/>
              <a:t>0</a:t>
            </a:r>
            <a:r>
              <a:rPr lang="en-US" altLang="ja-JP" sz="1350" dirty="0"/>
              <a:t>=15 Ohms</a:t>
            </a:r>
          </a:p>
          <a:p>
            <a:pPr>
              <a:buFont typeface="Wingdings" pitchFamily="2" charset="2"/>
              <a:buChar char="n"/>
            </a:pPr>
            <a:r>
              <a:rPr lang="en-US" altLang="ja-JP" sz="1350" dirty="0"/>
              <a:t>Q</a:t>
            </a:r>
            <a:r>
              <a:rPr lang="en-US" altLang="ja-JP" sz="1350" baseline="-25000" dirty="0"/>
              <a:t>0</a:t>
            </a:r>
            <a:r>
              <a:rPr lang="en-US" altLang="ja-JP" sz="1350" dirty="0"/>
              <a:t>=~1.1x10</a:t>
            </a:r>
            <a:r>
              <a:rPr lang="en-US" altLang="ja-JP" sz="1350" baseline="30000" dirty="0"/>
              <a:t>5</a:t>
            </a:r>
          </a:p>
          <a:p>
            <a:pPr>
              <a:buFont typeface="Wingdings" pitchFamily="2" charset="2"/>
              <a:buChar char="n"/>
            </a:pPr>
            <a:r>
              <a:rPr lang="en-US" altLang="ja-JP" sz="1350" dirty="0"/>
              <a:t>V</a:t>
            </a:r>
            <a:r>
              <a:rPr lang="en-US" altLang="ja-JP" sz="1350" baseline="-25000" dirty="0"/>
              <a:t>c</a:t>
            </a:r>
            <a:r>
              <a:rPr lang="en-US" altLang="ja-JP" sz="1350" dirty="0"/>
              <a:t>=0.5 MV/cav</a:t>
            </a:r>
          </a:p>
          <a:p>
            <a:pPr>
              <a:buFont typeface="Wingdings" pitchFamily="2" charset="2"/>
              <a:buChar char="n"/>
            </a:pPr>
            <a:r>
              <a:rPr lang="en-US" altLang="ja-JP" sz="1350" dirty="0"/>
              <a:t>P</a:t>
            </a:r>
            <a:r>
              <a:rPr lang="en-US" altLang="ja-JP" sz="1350" baseline="-25000" dirty="0"/>
              <a:t>c</a:t>
            </a:r>
            <a:r>
              <a:rPr lang="en-US" altLang="ja-JP" sz="1350" dirty="0"/>
              <a:t>=150kW (60kW in AC, 90kW in SC)</a:t>
            </a:r>
          </a:p>
          <a:p>
            <a:pPr>
              <a:buFont typeface="Wingdings" pitchFamily="2" charset="2"/>
              <a:buChar char="n"/>
            </a:pPr>
            <a:r>
              <a:rPr lang="en-US" altLang="ja-JP" sz="1350" dirty="0"/>
              <a:t>Loss factor: 0.48 V/pC (bunch length: 5 mm)</a:t>
            </a:r>
          </a:p>
          <a:p>
            <a:pPr>
              <a:buFont typeface="Wingdings" pitchFamily="2" charset="2"/>
              <a:buChar char="n"/>
            </a:pPr>
            <a:r>
              <a:rPr lang="en-US" altLang="ja-JP" sz="1350" dirty="0"/>
              <a:t>E</a:t>
            </a:r>
            <a:r>
              <a:rPr lang="en-US" altLang="ja-JP" sz="1350" baseline="-25000" dirty="0"/>
              <a:t>sp</a:t>
            </a:r>
            <a:r>
              <a:rPr lang="en-US" altLang="ja-JP" sz="1350" dirty="0"/>
              <a:t>/E</a:t>
            </a:r>
            <a:r>
              <a:rPr lang="en-US" altLang="ja-JP" sz="1350" baseline="-25000" dirty="0"/>
              <a:t>acc</a:t>
            </a:r>
            <a:r>
              <a:rPr lang="en-US" altLang="ja-JP" sz="1350" dirty="0"/>
              <a:t> = </a:t>
            </a:r>
            <a:r>
              <a:rPr lang="en-US" altLang="ja-JP" sz="1350" dirty="0" smtClean="0"/>
              <a:t>3.8</a:t>
            </a:r>
            <a:endParaRPr lang="en-US" altLang="ja-JP" sz="1350" dirty="0"/>
          </a:p>
          <a:p>
            <a:pPr>
              <a:buFont typeface="Wingdings" pitchFamily="2" charset="2"/>
              <a:buChar char="n"/>
            </a:pPr>
            <a:r>
              <a:rPr lang="en-US" altLang="ja-JP" sz="1350" dirty="0"/>
              <a:t>(Cavity trip rate) &lt; 1 /cav/3months</a:t>
            </a:r>
          </a:p>
          <a:p>
            <a:pPr>
              <a:buFont typeface="Wingdings" pitchFamily="2" charset="2"/>
              <a:buChar char="n"/>
            </a:pPr>
            <a:r>
              <a:rPr lang="en-US" altLang="ja-JP" sz="1350" dirty="0"/>
              <a:t>U</a:t>
            </a:r>
            <a:r>
              <a:rPr lang="en-US" altLang="ja-JP" sz="1350" baseline="-25000" dirty="0"/>
              <a:t>s</a:t>
            </a:r>
            <a:r>
              <a:rPr lang="en-US" altLang="ja-JP" sz="1350" dirty="0"/>
              <a:t>/U</a:t>
            </a:r>
            <a:r>
              <a:rPr lang="en-US" altLang="ja-JP" sz="1350" baseline="-25000" dirty="0"/>
              <a:t>a</a:t>
            </a:r>
            <a:r>
              <a:rPr lang="en-US" altLang="ja-JP" sz="1350" dirty="0"/>
              <a:t>=9 </a:t>
            </a:r>
            <a:r>
              <a:rPr lang="en-US" altLang="ja-JP" sz="1350" dirty="0" smtClean="0"/>
              <a:t>(explained in </a:t>
            </a:r>
            <a:r>
              <a:rPr lang="en-US" altLang="ja-JP" sz="1350" dirty="0"/>
              <a:t>the next page)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1920" y="5631363"/>
            <a:ext cx="41304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b="1" dirty="0">
                <a:solidFill>
                  <a:srgbClr val="FF0000"/>
                </a:solidFill>
              </a:rPr>
              <a:t>High energy (U</a:t>
            </a:r>
            <a:r>
              <a:rPr lang="en-US" altLang="ja-JP" sz="1500" b="1" baseline="-25000" dirty="0">
                <a:solidFill>
                  <a:srgbClr val="FF0000"/>
                </a:solidFill>
              </a:rPr>
              <a:t>s</a:t>
            </a:r>
            <a:r>
              <a:rPr lang="en-US" altLang="ja-JP" sz="1500" b="1" dirty="0">
                <a:solidFill>
                  <a:srgbClr val="FF0000"/>
                </a:solidFill>
              </a:rPr>
              <a:t>) stored as a low-loss mode (TE</a:t>
            </a:r>
            <a:r>
              <a:rPr lang="en-US" altLang="ja-JP" sz="1500" b="1" baseline="-25000" dirty="0">
                <a:solidFill>
                  <a:srgbClr val="FF0000"/>
                </a:solidFill>
              </a:rPr>
              <a:t>013</a:t>
            </a:r>
            <a:r>
              <a:rPr lang="en-US" altLang="ja-JP" sz="1500" b="1" dirty="0">
                <a:solidFill>
                  <a:srgbClr val="FF0000"/>
                </a:solidFill>
              </a:rPr>
              <a:t>)</a:t>
            </a:r>
            <a:endParaRPr lang="ja-JP" altLang="en-US" sz="1500" b="1" dirty="0">
              <a:solidFill>
                <a:srgbClr val="FF00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792481" y="4093029"/>
            <a:ext cx="226422" cy="15383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stCxn id="3" idx="3"/>
          </p:cNvCxnSpPr>
          <p:nvPr/>
        </p:nvCxnSpPr>
        <p:spPr>
          <a:xfrm flipV="1">
            <a:off x="4252346" y="4885509"/>
            <a:ext cx="1434351" cy="9074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9" descr="A-Ca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8849" y="5443680"/>
            <a:ext cx="1792008" cy="134476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024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2646" y="1322964"/>
            <a:ext cx="8881353" cy="4931923"/>
          </a:xfrm>
        </p:spPr>
        <p:txBody>
          <a:bodyPr/>
          <a:lstStyle/>
          <a:p>
            <a:r>
              <a:rPr lang="en-US" altLang="ja-JP" dirty="0" smtClean="0"/>
              <a:t>ARES cavities for the MRs</a:t>
            </a:r>
          </a:p>
          <a:p>
            <a:pPr lvl="1"/>
            <a:r>
              <a:rPr lang="en-US" altLang="ja-JP" dirty="0" smtClean="0"/>
              <a:t>Successful operation except for the two serious troubles:</a:t>
            </a:r>
          </a:p>
          <a:p>
            <a:pPr lvl="2"/>
            <a:r>
              <a:rPr kumimoji="1" lang="en-US" altLang="ja-JP" dirty="0" smtClean="0"/>
              <a:t>Vacuum trouble on the D8-D cavity</a:t>
            </a:r>
          </a:p>
          <a:p>
            <a:pPr lvl="2"/>
            <a:r>
              <a:rPr lang="en-US" altLang="ja-JP" dirty="0" smtClean="0"/>
              <a:t>Precipitate growth of </a:t>
            </a:r>
            <a:r>
              <a:rPr lang="en-US" altLang="ja-JP" dirty="0"/>
              <a:t>the </a:t>
            </a:r>
            <a:r>
              <a:rPr lang="en-US" altLang="ja-JP" dirty="0" smtClean="0"/>
              <a:t>antirust</a:t>
            </a:r>
            <a:r>
              <a:rPr lang="en-US" altLang="ja-JP" dirty="0"/>
              <a:t> </a:t>
            </a:r>
            <a:r>
              <a:rPr lang="en-US" altLang="ja-JP" dirty="0" smtClean="0"/>
              <a:t>in the chillers</a:t>
            </a:r>
            <a:endParaRPr lang="en-US" altLang="ja-JP" dirty="0"/>
          </a:p>
          <a:p>
            <a:pPr lvl="2"/>
            <a:endParaRPr kumimoji="1" lang="en-US" altLang="ja-JP" dirty="0" smtClean="0"/>
          </a:p>
          <a:p>
            <a:pPr lvl="2"/>
            <a:endParaRPr kumimoji="1" lang="en-US" altLang="ja-JP" dirty="0"/>
          </a:p>
          <a:p>
            <a:r>
              <a:rPr lang="en-US" altLang="ja-JP" dirty="0" smtClean="0"/>
              <a:t>DR Cavities</a:t>
            </a:r>
          </a:p>
          <a:p>
            <a:pPr lvl="1"/>
            <a:r>
              <a:rPr kumimoji="1" lang="en-US" altLang="ja-JP" dirty="0" smtClean="0"/>
              <a:t>Good performance demonstrated</a:t>
            </a:r>
          </a:p>
          <a:p>
            <a:pPr lvl="1"/>
            <a:r>
              <a:rPr kumimoji="1" lang="en-US" altLang="ja-JP" dirty="0" smtClean="0"/>
              <a:t>Significant findings directly related to cavity breakdown on the NC CW UHF </a:t>
            </a:r>
            <a:r>
              <a:rPr lang="en-US" altLang="ja-JP" dirty="0"/>
              <a:t>cavities </a:t>
            </a:r>
            <a:r>
              <a:rPr lang="en-US" altLang="ja-JP" dirty="0" smtClean="0"/>
              <a:t>obtained through the high-gradient test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08776" y="2852461"/>
            <a:ext cx="18770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u="sng" dirty="0" smtClean="0"/>
              <a:t>MR</a:t>
            </a:r>
            <a:r>
              <a:rPr lang="en-US" altLang="ja-JP" sz="1200" dirty="0" smtClean="0"/>
              <a:t>: </a:t>
            </a:r>
            <a:r>
              <a:rPr lang="en-US" altLang="ja-JP" sz="1200" u="sng" dirty="0" smtClean="0"/>
              <a:t>M</a:t>
            </a:r>
            <a:r>
              <a:rPr lang="en-US" altLang="ja-JP" sz="1200" dirty="0" smtClean="0"/>
              <a:t>ain </a:t>
            </a:r>
            <a:r>
              <a:rPr lang="en-US" altLang="ja-JP" sz="1200" u="sng" dirty="0" smtClean="0"/>
              <a:t>R</a:t>
            </a:r>
            <a:r>
              <a:rPr lang="en-US" altLang="ja-JP" sz="1200" dirty="0" smtClean="0"/>
              <a:t>ing</a:t>
            </a:r>
          </a:p>
          <a:p>
            <a:r>
              <a:rPr kumimoji="1" lang="en-US" altLang="ja-JP" sz="1200" u="sng" dirty="0" smtClean="0"/>
              <a:t>DR</a:t>
            </a:r>
            <a:r>
              <a:rPr kumimoji="1" lang="en-US" altLang="ja-JP" sz="1200" dirty="0" smtClean="0"/>
              <a:t>:  </a:t>
            </a:r>
            <a:r>
              <a:rPr kumimoji="1" lang="en-US" altLang="ja-JP" sz="1200" u="sng" dirty="0" smtClean="0"/>
              <a:t>D</a:t>
            </a:r>
            <a:r>
              <a:rPr kumimoji="1" lang="en-US" altLang="ja-JP" sz="1200" dirty="0" smtClean="0"/>
              <a:t>amping </a:t>
            </a:r>
            <a:r>
              <a:rPr kumimoji="1" lang="en-US" altLang="ja-JP" sz="1200" u="sng" dirty="0" smtClean="0"/>
              <a:t>R</a:t>
            </a:r>
            <a:r>
              <a:rPr lang="en-US" altLang="ja-JP" sz="1200" dirty="0" smtClean="0"/>
              <a:t>ing</a:t>
            </a:r>
          </a:p>
          <a:p>
            <a:r>
              <a:rPr kumimoji="1" lang="en-US" altLang="ja-JP" sz="1200" u="sng" dirty="0" smtClean="0"/>
              <a:t>NC:</a:t>
            </a:r>
            <a:r>
              <a:rPr kumimoji="1" lang="en-US" altLang="ja-JP" sz="1200" dirty="0" smtClean="0"/>
              <a:t>  </a:t>
            </a:r>
            <a:r>
              <a:rPr kumimoji="1" lang="en-US" altLang="ja-JP" sz="1200" u="sng" dirty="0" smtClean="0"/>
              <a:t>N</a:t>
            </a:r>
            <a:r>
              <a:rPr kumimoji="1" lang="en-US" altLang="ja-JP" sz="1200" dirty="0" smtClean="0"/>
              <a:t>ormal-</a:t>
            </a:r>
            <a:r>
              <a:rPr kumimoji="1" lang="en-US" altLang="ja-JP" sz="1200" u="sng" dirty="0" smtClean="0"/>
              <a:t>C</a:t>
            </a:r>
            <a:r>
              <a:rPr kumimoji="1" lang="en-US" altLang="ja-JP" sz="1200" dirty="0" smtClean="0"/>
              <a:t>onducting</a:t>
            </a:r>
          </a:p>
          <a:p>
            <a:r>
              <a:rPr lang="en-US" altLang="ja-JP" sz="1200" u="sng" dirty="0" smtClean="0"/>
              <a:t>CW</a:t>
            </a:r>
            <a:r>
              <a:rPr lang="en-US" altLang="ja-JP" sz="1200" dirty="0" smtClean="0"/>
              <a:t>: </a:t>
            </a:r>
            <a:r>
              <a:rPr lang="en-US" altLang="ja-JP" sz="1200" u="sng" dirty="0" smtClean="0"/>
              <a:t>C</a:t>
            </a:r>
            <a:r>
              <a:rPr lang="en-US" altLang="ja-JP" sz="1200" dirty="0" smtClean="0"/>
              <a:t>ontinuous </a:t>
            </a:r>
            <a:r>
              <a:rPr lang="en-US" altLang="ja-JP" sz="1200" u="sng" dirty="0" smtClean="0"/>
              <a:t>W</a:t>
            </a:r>
            <a:r>
              <a:rPr lang="en-US" altLang="ja-JP" sz="1200" dirty="0" smtClean="0"/>
              <a:t>ave</a:t>
            </a:r>
          </a:p>
          <a:p>
            <a:r>
              <a:rPr lang="en-US" altLang="ja-JP" sz="1200" u="sng" dirty="0" smtClean="0"/>
              <a:t>UHF</a:t>
            </a:r>
            <a:r>
              <a:rPr lang="en-US" altLang="ja-JP" sz="1200" dirty="0" smtClean="0"/>
              <a:t>:  </a:t>
            </a:r>
            <a:r>
              <a:rPr lang="en-US" altLang="ja-JP" sz="1200" u="sng" dirty="0" smtClean="0"/>
              <a:t>U</a:t>
            </a:r>
            <a:r>
              <a:rPr lang="en-US" altLang="ja-JP" sz="1200" dirty="0" smtClean="0"/>
              <a:t>ltra </a:t>
            </a:r>
            <a:r>
              <a:rPr lang="en-US" altLang="ja-JP" sz="1200" u="sng" dirty="0" smtClean="0"/>
              <a:t>H</a:t>
            </a:r>
            <a:r>
              <a:rPr lang="en-US" altLang="ja-JP" sz="1200" dirty="0" smtClean="0"/>
              <a:t>igh </a:t>
            </a:r>
            <a:r>
              <a:rPr lang="en-US" altLang="ja-JP" sz="1200" u="sng" dirty="0" smtClean="0"/>
              <a:t>F</a:t>
            </a:r>
            <a:r>
              <a:rPr lang="en-US" altLang="ja-JP" sz="1200" dirty="0" smtClean="0"/>
              <a:t>requency</a:t>
            </a:r>
          </a:p>
        </p:txBody>
      </p:sp>
      <p:sp>
        <p:nvSpPr>
          <p:cNvPr id="5" name="大かっこ 4"/>
          <p:cNvSpPr/>
          <p:nvPr/>
        </p:nvSpPr>
        <p:spPr>
          <a:xfrm>
            <a:off x="6911027" y="2842734"/>
            <a:ext cx="2016000" cy="1044000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40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531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317358" y="5236680"/>
            <a:ext cx="440995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prstShdw prst="shdw11">
              <a:srgbClr val="808080"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7200" dirty="0" smtClean="0">
                <a:solidFill>
                  <a:srgbClr val="B2B2B2"/>
                </a:solidFill>
                <a:latin typeface="Monotype Corsiva" pitchFamily="66" charset="0"/>
              </a:rPr>
              <a:t>Thank You!</a:t>
            </a:r>
            <a:endParaRPr lang="en-US" altLang="ja-JP" sz="7200" dirty="0">
              <a:solidFill>
                <a:srgbClr val="B2B2B2"/>
              </a:solidFill>
              <a:latin typeface="Monotype Corsiva" pitchFamily="66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41</a:t>
            </a:fld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1" y="1405858"/>
            <a:ext cx="4295553" cy="322166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78466" y="1036526"/>
            <a:ext cx="4492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Photo on June 10, 2016, in the DR/RF section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77926" y="4627523"/>
            <a:ext cx="190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(Assembly testing)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040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812081"/>
            <a:ext cx="9144000" cy="924128"/>
          </a:xfrm>
        </p:spPr>
        <p:txBody>
          <a:bodyPr>
            <a:normAutofit/>
          </a:bodyPr>
          <a:lstStyle/>
          <a:p>
            <a:r>
              <a:rPr kumimoji="1" lang="en-US" altLang="ja-JP" sz="5400" dirty="0" smtClean="0"/>
              <a:t>Appendices</a:t>
            </a:r>
            <a:endParaRPr kumimoji="1" lang="ja-JP" altLang="en-US" sz="5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42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8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68096" y="846090"/>
            <a:ext cx="8998080" cy="693096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/>
              <a:t>Longitudinal CBI driven by the accelerating </a:t>
            </a:r>
            <a:r>
              <a:rPr kumimoji="1" lang="en-US" altLang="ja-JP" sz="3200" b="1" dirty="0" smtClean="0">
                <a:latin typeface="Symbol" panose="05050102010706020507" pitchFamily="18" charset="2"/>
              </a:rPr>
              <a:t>p</a:t>
            </a:r>
            <a:r>
              <a:rPr kumimoji="1" lang="en-US" altLang="ja-JP" sz="3200" b="1" dirty="0" smtClean="0"/>
              <a:t>/2 mode</a:t>
            </a:r>
            <a:endParaRPr kumimoji="1" lang="ja-JP" altLang="en-US" sz="3200" b="1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l="26389" t="21755" r="25417" b="4162"/>
          <a:stretch/>
        </p:blipFill>
        <p:spPr>
          <a:xfrm>
            <a:off x="68097" y="1660369"/>
            <a:ext cx="4121480" cy="340528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l="26705" t="20284" r="23362" b="6808"/>
          <a:stretch/>
        </p:blipFill>
        <p:spPr>
          <a:xfrm>
            <a:off x="4362450" y="1630894"/>
            <a:ext cx="4524286" cy="355070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419386" y="5340578"/>
            <a:ext cx="469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100" b="1" dirty="0">
                <a:solidFill>
                  <a:srgbClr val="FF0000"/>
                </a:solidFill>
              </a:rPr>
              <a:t>To be cured by the RF feedback systems </a:t>
            </a:r>
          </a:p>
          <a:p>
            <a:pPr algn="r"/>
            <a:r>
              <a:rPr lang="en-US" altLang="ja-JP" sz="1500" b="1" dirty="0">
                <a:solidFill>
                  <a:srgbClr val="FF0000"/>
                </a:solidFill>
              </a:rPr>
              <a:t>(shown in the next page)</a:t>
            </a:r>
            <a:endParaRPr lang="ja-JP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V="1">
            <a:off x="4324350" y="4074239"/>
            <a:ext cx="1512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343915" y="4068060"/>
            <a:ext cx="0" cy="14850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 flipH="1" flipV="1">
            <a:off x="4340824" y="5543791"/>
            <a:ext cx="297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2" name="正方形/長方形 1"/>
          <p:cNvSpPr/>
          <p:nvPr/>
        </p:nvSpPr>
        <p:spPr>
          <a:xfrm>
            <a:off x="7528576" y="212581"/>
            <a:ext cx="1537600" cy="300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b="1" dirty="0">
                <a:latin typeface="Arial" panose="020B0604020202020204" pitchFamily="34" charset="0"/>
              </a:rPr>
              <a:t>Appendix A (1/5)</a:t>
            </a:r>
            <a:endParaRPr lang="ja-JP" altLang="en-US" sz="135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43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54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0573" t="15680" r="17034" b="8599"/>
          <a:stretch/>
        </p:blipFill>
        <p:spPr>
          <a:xfrm>
            <a:off x="74282" y="783771"/>
            <a:ext cx="7233796" cy="471882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579090" y="1183175"/>
            <a:ext cx="11911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(S. Yoshimoto)</a:t>
            </a:r>
            <a:endParaRPr lang="ja-JP" altLang="en-US" sz="1350" dirty="0"/>
          </a:p>
        </p:txBody>
      </p:sp>
      <p:sp>
        <p:nvSpPr>
          <p:cNvPr id="5" name="正方形/長方形 4"/>
          <p:cNvSpPr/>
          <p:nvPr/>
        </p:nvSpPr>
        <p:spPr>
          <a:xfrm>
            <a:off x="874506" y="5645669"/>
            <a:ext cx="748360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i="1" dirty="0">
                <a:latin typeface="Times New Roman" panose="02020603050405020304" pitchFamily="18" charset="0"/>
              </a:rPr>
              <a:t>S. Yoshimoto, et al., presented in the 14th Symposium on Accelerator Science and Technology, Tsukuba, Japan, 2003 (PaperID: 1P072)</a:t>
            </a:r>
            <a:endParaRPr lang="ja-JP" altLang="en-US" sz="105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29518" t="26995" r="23855" b="8516"/>
          <a:stretch/>
        </p:blipFill>
        <p:spPr>
          <a:xfrm>
            <a:off x="6834880" y="3352292"/>
            <a:ext cx="2309121" cy="171661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7420976" y="247540"/>
            <a:ext cx="1537600" cy="300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b="1" dirty="0">
                <a:latin typeface="Arial" panose="020B0604020202020204" pitchFamily="34" charset="0"/>
              </a:rPr>
              <a:t>Appendix A (2/5)</a:t>
            </a:r>
            <a:endParaRPr lang="ja-JP" altLang="en-US" sz="135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44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67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440985"/>
            <a:ext cx="8998080" cy="924128"/>
          </a:xfrm>
        </p:spPr>
        <p:txBody>
          <a:bodyPr>
            <a:normAutofit/>
          </a:bodyPr>
          <a:lstStyle/>
          <a:p>
            <a:r>
              <a:rPr lang="en-US" altLang="ja-JP" sz="3200" b="1" dirty="0"/>
              <a:t>Longitudinal CBI driven by the </a:t>
            </a:r>
            <a:r>
              <a:rPr lang="en-US" altLang="ja-JP" sz="3200" b="1" dirty="0" smtClean="0"/>
              <a:t>parasitic 0 and </a:t>
            </a:r>
            <a:r>
              <a:rPr lang="en-US" altLang="ja-JP" sz="3200" b="1" dirty="0" smtClean="0">
                <a:latin typeface="Symbol" panose="05050102010706020507" pitchFamily="18" charset="2"/>
              </a:rPr>
              <a:t>p</a:t>
            </a:r>
            <a:r>
              <a:rPr lang="en-US" altLang="ja-JP" sz="3200" b="1" dirty="0" smtClean="0"/>
              <a:t> modes</a:t>
            </a:r>
            <a:endParaRPr kumimoji="1" lang="ja-JP" altLang="en-US" sz="3200" b="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6723" t="15680" r="25308" b="1110"/>
          <a:stretch/>
        </p:blipFill>
        <p:spPr>
          <a:xfrm>
            <a:off x="822791" y="1687813"/>
            <a:ext cx="4435010" cy="413520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185516" y="5246381"/>
            <a:ext cx="39766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b="1" dirty="0">
                <a:solidFill>
                  <a:srgbClr val="FF0000"/>
                </a:solidFill>
              </a:rPr>
              <a:t>To be cured by the longitudinal</a:t>
            </a:r>
          </a:p>
          <a:p>
            <a:r>
              <a:rPr lang="en-US" altLang="ja-JP" sz="2100" b="1" dirty="0">
                <a:solidFill>
                  <a:srgbClr val="FF0000"/>
                </a:solidFill>
              </a:rPr>
              <a:t>bunch-by-bunch feedback system </a:t>
            </a:r>
            <a:endParaRPr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 flipV="1">
            <a:off x="5006031" y="3944147"/>
            <a:ext cx="729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5755495" y="3934559"/>
            <a:ext cx="0" cy="13230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8" name="正方形/長方形 7"/>
          <p:cNvSpPr/>
          <p:nvPr/>
        </p:nvSpPr>
        <p:spPr>
          <a:xfrm>
            <a:off x="7522033" y="140903"/>
            <a:ext cx="1537600" cy="300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b="1" dirty="0">
                <a:latin typeface="Arial" panose="020B0604020202020204" pitchFamily="34" charset="0"/>
              </a:rPr>
              <a:t>Appendix A (3/5)</a:t>
            </a:r>
            <a:endParaRPr lang="ja-JP" altLang="en-US" sz="135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665" y="1752807"/>
            <a:ext cx="2152736" cy="26113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13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be02 [更新済み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2329" y="3355248"/>
            <a:ext cx="1364400" cy="1009798"/>
          </a:xfrm>
          <a:noFill/>
        </p:spPr>
      </p:pic>
      <p:pic>
        <p:nvPicPr>
          <p:cNvPr id="8194" name="Picture 10" descr="C:\Users\tabe\w\ARES\DR\pres\2013-03-0X__KEKB_Review_2013\kumacs\Zll_Sim_ARES\Zll_Sim_A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4" y="1785693"/>
            <a:ext cx="5273919" cy="421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タイトル 1"/>
          <p:cNvSpPr>
            <a:spLocks noGrp="1"/>
          </p:cNvSpPr>
          <p:nvPr>
            <p:ph type="title" sz="quarter"/>
          </p:nvPr>
        </p:nvSpPr>
        <p:spPr>
          <a:xfrm>
            <a:off x="311613" y="480819"/>
            <a:ext cx="6858000" cy="997322"/>
          </a:xfrm>
        </p:spPr>
        <p:txBody>
          <a:bodyPr/>
          <a:lstStyle/>
          <a:p>
            <a:pPr algn="ctr">
              <a:lnSpc>
                <a:spcPts val="2400"/>
              </a:lnSpc>
            </a:pPr>
            <a:r>
              <a:rPr lang="en-US" altLang="ja-JP" sz="2400" b="1" dirty="0"/>
              <a:t>Longitudinal HOM Impedance </a:t>
            </a:r>
            <a:r>
              <a:rPr lang="en-US" altLang="ja-JP" sz="2100" b="1" i="1" dirty="0"/>
              <a:t>(Simulation Results) </a:t>
            </a:r>
            <a:r>
              <a:rPr lang="en-US" altLang="ja-JP" sz="2400" b="1" dirty="0"/>
              <a:t>and</a:t>
            </a:r>
            <a:br>
              <a:rPr lang="en-US" altLang="ja-JP" sz="2400" b="1" dirty="0"/>
            </a:br>
            <a:r>
              <a:rPr lang="en-US" altLang="ja-JP" sz="2400" b="1" dirty="0"/>
              <a:t>CBI Threshold at SuperKEKB/LER</a:t>
            </a:r>
            <a:endParaRPr lang="ja-JP" altLang="en-US" sz="2400" b="1" i="1" dirty="0"/>
          </a:p>
        </p:txBody>
      </p:sp>
      <p:sp>
        <p:nvSpPr>
          <p:cNvPr id="8196" name="スライド番号プレースホルダ 6"/>
          <p:cNvSpPr>
            <a:spLocks noGrp="1"/>
          </p:cNvSpPr>
          <p:nvPr>
            <p:ph type="sldNum" sz="quarter" idx="12"/>
          </p:nvPr>
        </p:nvSpPr>
        <p:spPr bwMode="auto">
          <a:xfrm>
            <a:off x="6938588" y="6443820"/>
            <a:ext cx="2133600" cy="357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kumimoji="1"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DD35FA-41BB-44EF-95BE-8ACCF61BF1EC}" type="slidenum">
              <a:rPr lang="en-US" altLang="ja-JP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ja-JP" sz="1000" dirty="0">
              <a:solidFill>
                <a:srgbClr val="898989"/>
              </a:solidFill>
            </a:endParaRPr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 flipH="1">
            <a:off x="2686224" y="3456362"/>
            <a:ext cx="390351" cy="3417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2320230" y="3018212"/>
            <a:ext cx="3149203" cy="62324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50" dirty="0">
                <a:solidFill>
                  <a:srgbClr val="FF0000"/>
                </a:solidFill>
                <a:latin typeface="Arial" panose="020B0604020202020204" pitchFamily="34" charset="0"/>
              </a:rPr>
              <a:t>τ=13ms</a:t>
            </a:r>
            <a:r>
              <a:rPr lang="ja-JP" altLang="en-US" sz="1050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ja-JP" sz="1050" dirty="0">
                <a:solidFill>
                  <a:srgbClr val="FF0000"/>
                </a:solidFill>
                <a:latin typeface="Arial" panose="020B0604020202020204" pitchFamily="34" charset="0"/>
              </a:rPr>
              <a:t>for SuperKEKB/LER / 22 ARES cavities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050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  with 3.6 A beam current</a:t>
            </a:r>
          </a:p>
        </p:txBody>
      </p:sp>
      <p:sp>
        <p:nvSpPr>
          <p:cNvPr id="8199" name="テキスト ボックス 6"/>
          <p:cNvSpPr txBox="1">
            <a:spLocks noChangeArrowheads="1"/>
          </p:cNvSpPr>
          <p:nvPr/>
        </p:nvSpPr>
        <p:spPr bwMode="auto">
          <a:xfrm>
            <a:off x="4809672" y="2120585"/>
            <a:ext cx="316304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50" dirty="0">
                <a:latin typeface="Arial" panose="020B0604020202020204" pitchFamily="34" charset="0"/>
                <a:sym typeface="Wingdings" panose="05000000000000000000" pitchFamily="2" charset="2"/>
              </a:rPr>
              <a:t> With the full structure (including </a:t>
            </a:r>
            <a:r>
              <a:rPr lang="en-US" altLang="ja-JP" sz="1350" dirty="0">
                <a:latin typeface="Arial" panose="020B0604020202020204" pitchFamily="34" charset="0"/>
              </a:rPr>
              <a:t>SC)</a:t>
            </a:r>
            <a:endParaRPr lang="ja-JP" altLang="en-US" sz="1350" dirty="0">
              <a:latin typeface="Arial" panose="020B0604020202020204" pitchFamily="34" charset="0"/>
            </a:endParaRPr>
          </a:p>
        </p:txBody>
      </p:sp>
      <p:sp>
        <p:nvSpPr>
          <p:cNvPr id="8200" name="テキスト ボックス 7"/>
          <p:cNvSpPr txBox="1">
            <a:spLocks noChangeArrowheads="1"/>
          </p:cNvSpPr>
          <p:nvPr/>
        </p:nvSpPr>
        <p:spPr bwMode="auto">
          <a:xfrm>
            <a:off x="4810864" y="2439912"/>
            <a:ext cx="281205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50" dirty="0">
                <a:solidFill>
                  <a:srgbClr val="678EBD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 Only AC + half CC (without SC)</a:t>
            </a:r>
            <a:endParaRPr lang="ja-JP" altLang="en-US" sz="1350" dirty="0">
              <a:solidFill>
                <a:srgbClr val="678EBD"/>
              </a:solidFill>
              <a:latin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l="20643" t="54421" r="50437" b="7853"/>
          <a:stretch/>
        </p:blipFill>
        <p:spPr>
          <a:xfrm>
            <a:off x="5988725" y="2786707"/>
            <a:ext cx="2361777" cy="1656068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>
          <a:xfrm>
            <a:off x="7333736" y="2811683"/>
            <a:ext cx="592416" cy="1631092"/>
          </a:xfrm>
          <a:prstGeom prst="roundRect">
            <a:avLst/>
          </a:prstGeom>
          <a:noFill/>
          <a:ln w="38100">
            <a:solidFill>
              <a:srgbClr val="678E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73176" y="4866093"/>
            <a:ext cx="3870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350" dirty="0"/>
              <a:t>&lt; 21.6 ms</a:t>
            </a:r>
            <a:r>
              <a:rPr lang="ja-JP" altLang="en-US" sz="1350" dirty="0"/>
              <a:t> </a:t>
            </a:r>
            <a:r>
              <a:rPr lang="en-US" altLang="ja-JP" sz="1350" dirty="0"/>
              <a:t>(Longitudinal rad. damping time of LER)</a:t>
            </a:r>
          </a:p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350" dirty="0"/>
              <a:t>Fastest longitudinal CBI source</a:t>
            </a:r>
          </a:p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350" dirty="0"/>
              <a:t>To be cured by the longitudinal bunch-by-bunch feedback system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42330" y="1530706"/>
            <a:ext cx="23650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i="1" dirty="0"/>
              <a:t>Both impedances from</a:t>
            </a:r>
          </a:p>
          <a:p>
            <a:r>
              <a:rPr lang="en-US" altLang="ja-JP" sz="1350" i="1" dirty="0"/>
              <a:t>wakepotentials in time-domain</a:t>
            </a:r>
            <a:endParaRPr lang="ja-JP" altLang="en-US" sz="1350" i="1" dirty="0"/>
          </a:p>
        </p:txBody>
      </p:sp>
      <p:sp>
        <p:nvSpPr>
          <p:cNvPr id="4" name="大かっこ 3"/>
          <p:cNvSpPr/>
          <p:nvPr/>
        </p:nvSpPr>
        <p:spPr>
          <a:xfrm>
            <a:off x="6424602" y="1530706"/>
            <a:ext cx="2332592" cy="484748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15" name="正方形/長方形 14"/>
          <p:cNvSpPr/>
          <p:nvPr/>
        </p:nvSpPr>
        <p:spPr>
          <a:xfrm>
            <a:off x="7535907" y="137645"/>
            <a:ext cx="1537600" cy="300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b="1" dirty="0">
                <a:latin typeface="Arial" panose="020B0604020202020204" pitchFamily="34" charset="0"/>
              </a:rPr>
              <a:t>Appendix A (4/5)</a:t>
            </a:r>
            <a:endParaRPr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919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68096" y="593772"/>
            <a:ext cx="8998080" cy="978747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Horizontal HOM Impedance </a:t>
            </a:r>
            <a:r>
              <a:rPr lang="en-US" altLang="ja-JP" sz="2400" i="1" dirty="0"/>
              <a:t>(Simulation Result)</a:t>
            </a:r>
            <a:br>
              <a:rPr lang="en-US" altLang="ja-JP" sz="2400" i="1" dirty="0"/>
            </a:br>
            <a:r>
              <a:rPr lang="en-US" altLang="ja-JP" sz="2800" dirty="0"/>
              <a:t>and CBI Threshold at SuperKEKB/LER</a:t>
            </a:r>
            <a:endParaRPr lang="ja-JP" altLang="en-US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023" y="1863930"/>
            <a:ext cx="5867297" cy="411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743790" y="2731770"/>
            <a:ext cx="4229106" cy="57708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</a:rPr>
              <a:t>τ=300ms</a:t>
            </a:r>
            <a:r>
              <a:rPr lang="ja-JP" altLang="en-US" sz="1350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ja-JP" sz="1350" dirty="0">
                <a:solidFill>
                  <a:srgbClr val="FF0000"/>
                </a:solidFill>
                <a:latin typeface="Arial" panose="020B0604020202020204" pitchFamily="34" charset="0"/>
              </a:rPr>
              <a:t>for SuperKEKB/LER / 22 ARES cavities</a:t>
            </a:r>
          </a:p>
          <a:p>
            <a:pPr>
              <a:spcBef>
                <a:spcPct val="0"/>
              </a:spcBef>
            </a:pPr>
            <a:r>
              <a:rPr lang="en-US" altLang="ja-JP" sz="1350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  with 3.6 A beam current</a:t>
            </a:r>
          </a:p>
        </p:txBody>
      </p:sp>
      <p:cxnSp>
        <p:nvCxnSpPr>
          <p:cNvPr id="12" name="直線コネクタ 11"/>
          <p:cNvCxnSpPr/>
          <p:nvPr/>
        </p:nvCxnSpPr>
        <p:spPr>
          <a:xfrm>
            <a:off x="1889760" y="3682741"/>
            <a:ext cx="3699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5611620" y="3682731"/>
            <a:ext cx="46829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>
            <a:off x="6079918" y="3285768"/>
            <a:ext cx="861902" cy="3969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012181" y="3682731"/>
            <a:ext cx="31189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/>
              <a:t>&gt;&gt; Transverse radiation damping time</a:t>
            </a:r>
          </a:p>
          <a:p>
            <a:r>
              <a:rPr lang="en-US" altLang="ja-JP" sz="1500" dirty="0"/>
              <a:t>      of LER:  43.2 ms</a:t>
            </a:r>
            <a:endParaRPr lang="ja-JP" altLang="en-US" sz="15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49179" y="4310964"/>
            <a:ext cx="2777363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From wakepotentials in time-domain</a:t>
            </a:r>
            <a:endParaRPr lang="ja-JP" altLang="en-US" sz="135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91091" y="4734594"/>
            <a:ext cx="1970989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From eigenmode analysis</a:t>
            </a:r>
            <a:endParaRPr lang="ja-JP" altLang="en-US" sz="1350" dirty="0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3315128" y="4879374"/>
            <a:ext cx="873813" cy="19770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3880407" y="4446889"/>
            <a:ext cx="228214" cy="28585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35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65516" y="5646095"/>
            <a:ext cx="9229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Frequency</a:t>
            </a:r>
            <a:endParaRPr lang="ja-JP" altLang="en-US" sz="135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45870" y="5508032"/>
            <a:ext cx="5180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1GHz</a:t>
            </a:r>
            <a:endParaRPr lang="ja-JP" altLang="en-US" sz="135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70743" y="5478992"/>
            <a:ext cx="4113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 0</a:t>
            </a:r>
            <a:endParaRPr lang="ja-JP" altLang="en-US" sz="1350" dirty="0"/>
          </a:p>
        </p:txBody>
      </p:sp>
      <p:sp>
        <p:nvSpPr>
          <p:cNvPr id="20" name="テキスト ボックス 19"/>
          <p:cNvSpPr txBox="1"/>
          <p:nvPr/>
        </p:nvSpPr>
        <p:spPr>
          <a:xfrm rot="5400000">
            <a:off x="3769114" y="5623373"/>
            <a:ext cx="63190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ym typeface="Wingdings" panose="05000000000000000000" pitchFamily="2" charset="2"/>
              </a:rPr>
              <a:t></a:t>
            </a:r>
            <a:r>
              <a:rPr lang="en-US" altLang="ja-JP" sz="900" dirty="0"/>
              <a:t>0.6GHz</a:t>
            </a:r>
            <a:endParaRPr lang="ja-JP" altLang="en-US" sz="105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43790" y="2419072"/>
            <a:ext cx="1230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(by T. Kageyama)</a:t>
            </a:r>
            <a:endParaRPr lang="ja-JP" altLang="en-US" sz="1200" dirty="0"/>
          </a:p>
        </p:txBody>
      </p:sp>
      <p:sp>
        <p:nvSpPr>
          <p:cNvPr id="21" name="正方形/長方形 20"/>
          <p:cNvSpPr/>
          <p:nvPr/>
        </p:nvSpPr>
        <p:spPr>
          <a:xfrm>
            <a:off x="7528576" y="125800"/>
            <a:ext cx="1537600" cy="300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b="1" dirty="0">
                <a:latin typeface="Arial" panose="020B0604020202020204" pitchFamily="34" charset="0"/>
              </a:rPr>
              <a:t>Appendix A (5/5)</a:t>
            </a:r>
            <a:endParaRPr lang="ja-JP" altLang="en-US" sz="135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52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359480"/>
            <a:ext cx="8998080" cy="924128"/>
          </a:xfrm>
        </p:spPr>
        <p:txBody>
          <a:bodyPr>
            <a:noAutofit/>
          </a:bodyPr>
          <a:lstStyle/>
          <a:p>
            <a:r>
              <a:rPr lang="en-US" altLang="ja-JP" sz="2400" dirty="0">
                <a:latin typeface="+mj-ea"/>
              </a:rPr>
              <a:t>Multipactoring suppression by fine grooving of conductor surfaces of</a:t>
            </a:r>
            <a:br>
              <a:rPr lang="en-US" altLang="ja-JP" sz="2400" dirty="0">
                <a:latin typeface="+mj-ea"/>
              </a:rPr>
            </a:br>
            <a:r>
              <a:rPr lang="en-US" altLang="ja-JP" sz="2400" dirty="0">
                <a:latin typeface="+mj-ea"/>
              </a:rPr>
              <a:t>coaxial-line input couplers</a:t>
            </a:r>
            <a:endParaRPr kumimoji="1" lang="ja-JP" altLang="en-US" sz="2400" dirty="0">
              <a:latin typeface="+mj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0" y="1255542"/>
            <a:ext cx="7443003" cy="4933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2040236" y="6348682"/>
            <a:ext cx="4968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hlinkClick r:id="rId4"/>
              </a:rPr>
              <a:t>T</a:t>
            </a:r>
            <a:r>
              <a:rPr lang="en-US" altLang="ja-JP" sz="1600" i="1" dirty="0">
                <a:hlinkClick r:id="rId4"/>
              </a:rPr>
              <a:t>. Abe, et al., </a:t>
            </a:r>
            <a:r>
              <a:rPr lang="en-US" altLang="ja-JP" sz="1600" i="1" dirty="0" smtClean="0">
                <a:hlinkClick r:id="rId4"/>
              </a:rPr>
              <a:t>Phys</a:t>
            </a:r>
            <a:r>
              <a:rPr lang="en-US" altLang="ja-JP" sz="1600" i="1" dirty="0">
                <a:hlinkClick r:id="rId4"/>
              </a:rPr>
              <a:t>. Rev. ST Accel. Beams 13, </a:t>
            </a:r>
            <a:r>
              <a:rPr lang="en-US" altLang="ja-JP" sz="1600" i="1" dirty="0" smtClean="0">
                <a:hlinkClick r:id="rId4"/>
              </a:rPr>
              <a:t>102001, 2010</a:t>
            </a:r>
            <a:endParaRPr lang="ja-JP" altLang="en-US" sz="1600" i="1" dirty="0"/>
          </a:p>
        </p:txBody>
      </p:sp>
      <p:sp>
        <p:nvSpPr>
          <p:cNvPr id="5" name="正方形/長方形 4"/>
          <p:cNvSpPr/>
          <p:nvPr/>
        </p:nvSpPr>
        <p:spPr>
          <a:xfrm>
            <a:off x="7741230" y="115167"/>
            <a:ext cx="1146468" cy="300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b="1" dirty="0">
                <a:latin typeface="Arial" panose="020B0604020202020204" pitchFamily="34" charset="0"/>
              </a:rPr>
              <a:t>Appendix </a:t>
            </a:r>
            <a:r>
              <a:rPr lang="en-US" altLang="ja-JP" sz="1350" b="1" dirty="0" smtClean="0">
                <a:latin typeface="Arial" panose="020B0604020202020204" pitchFamily="34" charset="0"/>
              </a:rPr>
              <a:t>B</a:t>
            </a:r>
            <a:endParaRPr lang="ja-JP" altLang="en-US" sz="1350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8265654" y="1905345"/>
            <a:ext cx="0" cy="360000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5602781" y="5524743"/>
            <a:ext cx="32400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5602781" y="1919790"/>
            <a:ext cx="32400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 rot="5400000">
            <a:off x="7910393" y="3491435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Ø</a:t>
            </a:r>
            <a:r>
              <a:rPr kumimoji="1" lang="en-US" altLang="ja-JP" sz="2400" dirty="0" smtClean="0"/>
              <a:t>77mm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7475" y="5446411"/>
            <a:ext cx="22957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Outer conductor o</a:t>
            </a:r>
            <a:r>
              <a:rPr lang="en-US" altLang="ja-JP" dirty="0" smtClean="0"/>
              <a:t>f the coaxial line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23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200" dirty="0"/>
              <a:t>We </a:t>
            </a:r>
            <a:r>
              <a:rPr lang="en-US" altLang="ja-JP" sz="3200" dirty="0" smtClean="0"/>
              <a:t>have replaced all </a:t>
            </a:r>
            <a:r>
              <a:rPr lang="en-US" altLang="ja-JP" sz="3200" dirty="0"/>
              <a:t>the 15 </a:t>
            </a:r>
            <a:r>
              <a:rPr lang="en-US" altLang="ja-JP" sz="3200" dirty="0" smtClean="0"/>
              <a:t>chillers</a:t>
            </a:r>
            <a:br>
              <a:rPr lang="en-US" altLang="ja-JP" sz="3200" dirty="0" smtClean="0"/>
            </a:br>
            <a:r>
              <a:rPr lang="en-US" altLang="ja-JP" sz="3200" dirty="0" smtClean="0"/>
              <a:t>used </a:t>
            </a:r>
            <a:r>
              <a:rPr lang="en-US" altLang="ja-JP" sz="3200" dirty="0"/>
              <a:t>at </a:t>
            </a:r>
            <a:r>
              <a:rPr lang="en-US" altLang="ja-JP" sz="3200" dirty="0" smtClean="0"/>
              <a:t>KEKB for a long time.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First, we used the same type of chiller with the almost the </a:t>
            </a:r>
            <a:r>
              <a:rPr lang="en-US" altLang="ja-JP" dirty="0"/>
              <a:t>same specifications (ORION </a:t>
            </a:r>
            <a:r>
              <a:rPr lang="en-US" altLang="ja-JP" dirty="0" smtClean="0"/>
              <a:t>RKE-1500A-VW) at </a:t>
            </a:r>
            <a:r>
              <a:rPr lang="en-US" altLang="ja-JP" dirty="0"/>
              <a:t>the test stand (D1-A) on the ground.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Performance and stability demonstrated</a:t>
            </a:r>
          </a:p>
          <a:p>
            <a:pPr lvl="1"/>
            <a:r>
              <a:rPr lang="en-US" altLang="ja-JP" dirty="0" smtClean="0"/>
              <a:t>No trouble so far for 8-year operation</a:t>
            </a:r>
          </a:p>
          <a:p>
            <a:r>
              <a:rPr lang="en-US" altLang="ja-JP" dirty="0"/>
              <a:t>We purchased succession </a:t>
            </a:r>
            <a:r>
              <a:rPr lang="en-US" altLang="ja-JP" dirty="0" smtClean="0"/>
              <a:t>machines (ORION </a:t>
            </a:r>
            <a:r>
              <a:rPr lang="en-US" altLang="ja-JP" dirty="0"/>
              <a:t>RKE-1500B1-V</a:t>
            </a:r>
            <a:r>
              <a:rPr lang="en-US" altLang="ja-JP" dirty="0" smtClean="0"/>
              <a:t>) for MR and DR operation, and replaced the old 15 chillers (</a:t>
            </a:r>
            <a:r>
              <a:rPr lang="en-US" altLang="ja-JP" dirty="0"/>
              <a:t>ORION </a:t>
            </a:r>
            <a:r>
              <a:rPr lang="en-US" altLang="ja-JP" dirty="0" smtClean="0"/>
              <a:t>RKS-1500-V-C) by these (</a:t>
            </a:r>
            <a:r>
              <a:rPr lang="en-US" altLang="ja-JP" dirty="0"/>
              <a:t>ORION </a:t>
            </a:r>
            <a:r>
              <a:rPr lang="en-US" altLang="ja-JP" dirty="0" smtClean="0"/>
              <a:t>RKE-1500B1-V).</a:t>
            </a:r>
          </a:p>
          <a:p>
            <a:pPr lvl="1"/>
            <a:r>
              <a:rPr lang="en-US" altLang="ja-JP" dirty="0"/>
              <a:t>S</a:t>
            </a:r>
            <a:r>
              <a:rPr lang="en-US" altLang="ja-JP" dirty="0" smtClean="0"/>
              <a:t>mall amount of precipitates observed in </a:t>
            </a:r>
            <a:r>
              <a:rPr lang="en-US" altLang="ja-JP" dirty="0"/>
              <a:t>the </a:t>
            </a:r>
            <a:r>
              <a:rPr lang="en-US" altLang="ja-JP" dirty="0" smtClean="0"/>
              <a:t>reservoir tanks in two of the chillers in FUJI D8 on 2015-10-07</a:t>
            </a:r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7570426" y="23150"/>
            <a:ext cx="1550424" cy="300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b="1" dirty="0">
                <a:latin typeface="Arial" panose="020B0604020202020204" pitchFamily="34" charset="0"/>
              </a:rPr>
              <a:t>Appendix C</a:t>
            </a:r>
            <a:r>
              <a:rPr lang="en-US" altLang="ja-JP" sz="1350" b="1" dirty="0" smtClean="0">
                <a:latin typeface="Arial" panose="020B0604020202020204" pitchFamily="34" charset="0"/>
              </a:rPr>
              <a:t> (1/2)</a:t>
            </a:r>
            <a:endParaRPr lang="ja-JP" altLang="en-US" sz="135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544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68097" y="825754"/>
            <a:ext cx="6277525" cy="6032245"/>
          </a:xfrm>
        </p:spPr>
        <p:txBody>
          <a:bodyPr>
            <a:normAutofit fontScale="85000" lnSpcReduction="20000"/>
          </a:bodyPr>
          <a:lstStyle/>
          <a:p>
            <a:pPr marL="358775" indent="-358775">
              <a:buFont typeface="+mj-lt"/>
              <a:buAutoNum type="arabicPeriod"/>
            </a:pPr>
            <a:r>
              <a:rPr lang="en-US" altLang="ja-JP" b="1" dirty="0" smtClean="0"/>
              <a:t>Large Storage Cavity (</a:t>
            </a:r>
            <a:r>
              <a:rPr lang="en-US" altLang="ja-JP" b="1" dirty="0" smtClean="0">
                <a:solidFill>
                  <a:srgbClr val="FF0000"/>
                </a:solidFill>
              </a:rPr>
              <a:t>SC</a:t>
            </a:r>
            <a:r>
              <a:rPr lang="en-US" altLang="ja-JP" b="1" dirty="0" smtClean="0"/>
              <a:t>)</a:t>
            </a:r>
          </a:p>
          <a:p>
            <a:pPr lvl="1"/>
            <a:r>
              <a:rPr lang="en-US" altLang="ja-JP" dirty="0" smtClean="0"/>
              <a:t>Optimum detuning </a:t>
            </a:r>
            <a:r>
              <a:rPr lang="en-US" altLang="ja-JP" dirty="0"/>
              <a:t>suppressed by </a:t>
            </a:r>
            <a:r>
              <a:rPr lang="en-US" altLang="ja-JP" dirty="0" smtClean="0"/>
              <a:t>U</a:t>
            </a:r>
            <a:r>
              <a:rPr lang="en-US" altLang="ja-JP" baseline="-25000" dirty="0" smtClean="0"/>
              <a:t>s</a:t>
            </a:r>
            <a:r>
              <a:rPr lang="en-US" altLang="ja-JP" dirty="0" smtClean="0"/>
              <a:t>/U</a:t>
            </a:r>
            <a:r>
              <a:rPr lang="en-US" altLang="ja-JP" baseline="-25000" dirty="0" smtClean="0"/>
              <a:t>a</a:t>
            </a:r>
            <a:r>
              <a:rPr lang="en-US" altLang="ja-JP" dirty="0" smtClean="0"/>
              <a:t>(=9)</a:t>
            </a:r>
            <a:endParaRPr lang="en-US" altLang="ja-JP" dirty="0"/>
          </a:p>
          <a:p>
            <a:pPr lvl="2"/>
            <a:r>
              <a:rPr lang="en-US" altLang="ja-JP" dirty="0" smtClean="0">
                <a:solidFill>
                  <a:srgbClr val="FF0000"/>
                </a:solidFill>
              </a:rPr>
              <a:t>SC</a:t>
            </a:r>
            <a:r>
              <a:rPr lang="en-US" altLang="ja-JP" dirty="0" smtClean="0"/>
              <a:t> </a:t>
            </a:r>
            <a:r>
              <a:rPr lang="en-US" altLang="ja-JP" dirty="0"/>
              <a:t>acts as an electromagnetic flywheel</a:t>
            </a:r>
            <a:r>
              <a:rPr lang="en-US" altLang="ja-JP" dirty="0" smtClean="0"/>
              <a:t>.</a:t>
            </a:r>
            <a:endParaRPr lang="en-US" altLang="ja-JP" dirty="0" smtClean="0">
              <a:latin typeface="Symbol" panose="05050102010706020507" pitchFamily="18" charset="2"/>
            </a:endParaRPr>
          </a:p>
          <a:p>
            <a:pPr lvl="2"/>
            <a:r>
              <a:rPr lang="en-US" altLang="ja-JP" dirty="0" smtClean="0">
                <a:latin typeface="Symbol" panose="05050102010706020507" pitchFamily="18" charset="2"/>
              </a:rPr>
              <a:t>D</a:t>
            </a:r>
            <a:r>
              <a:rPr lang="en-US" altLang="ja-JP" dirty="0" smtClean="0"/>
              <a:t>f</a:t>
            </a:r>
            <a:r>
              <a:rPr lang="en-US" altLang="ja-JP" baseline="-25000" dirty="0" smtClean="0">
                <a:latin typeface="Symbol" panose="05050102010706020507" pitchFamily="18" charset="2"/>
              </a:rPr>
              <a:t>p/2</a:t>
            </a:r>
            <a:r>
              <a:rPr lang="en-US" altLang="ja-JP" dirty="0" smtClean="0"/>
              <a:t> </a:t>
            </a:r>
            <a:r>
              <a:rPr lang="en-US" altLang="ja-JP" dirty="0"/>
              <a:t>= </a:t>
            </a:r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f</a:t>
            </a:r>
            <a:r>
              <a:rPr lang="en-US" altLang="ja-JP" baseline="-25000" dirty="0"/>
              <a:t>a</a:t>
            </a:r>
            <a:r>
              <a:rPr lang="en-US" altLang="ja-JP" dirty="0"/>
              <a:t> / (1 + U</a:t>
            </a:r>
            <a:r>
              <a:rPr lang="en-US" altLang="ja-JP" baseline="-25000" dirty="0"/>
              <a:t>s</a:t>
            </a:r>
            <a:r>
              <a:rPr lang="en-US" altLang="ja-JP" dirty="0"/>
              <a:t>/U</a:t>
            </a:r>
            <a:r>
              <a:rPr lang="en-US" altLang="ja-JP" baseline="-25000" dirty="0"/>
              <a:t>a</a:t>
            </a:r>
            <a:r>
              <a:rPr lang="en-US" altLang="ja-JP" dirty="0" smtClean="0"/>
              <a:t>) = </a:t>
            </a:r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f</a:t>
            </a:r>
            <a:r>
              <a:rPr lang="en-US" altLang="ja-JP" baseline="-25000" dirty="0"/>
              <a:t>a</a:t>
            </a:r>
            <a:r>
              <a:rPr lang="en-US" altLang="ja-JP" dirty="0"/>
              <a:t> </a:t>
            </a:r>
            <a:r>
              <a:rPr lang="en-US" altLang="ja-JP" dirty="0" smtClean="0"/>
              <a:t>/10  &lt;  </a:t>
            </a:r>
            <a:r>
              <a:rPr lang="en-US" altLang="ja-JP" i="1" dirty="0" smtClean="0"/>
              <a:t>f</a:t>
            </a:r>
            <a:r>
              <a:rPr lang="en-US" altLang="ja-JP" baseline="-25000" dirty="0" smtClean="0"/>
              <a:t>rev</a:t>
            </a:r>
            <a:endParaRPr lang="en-US" altLang="ja-JP" baseline="-25000" dirty="0"/>
          </a:p>
          <a:p>
            <a:pPr lvl="3"/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i="1" dirty="0"/>
              <a:t>f</a:t>
            </a:r>
            <a:r>
              <a:rPr lang="en-US" altLang="ja-JP" baseline="-25000" dirty="0"/>
              <a:t>a</a:t>
            </a:r>
            <a:r>
              <a:rPr lang="en-US" altLang="ja-JP" dirty="0"/>
              <a:t> = -200kHz (KEKB design), </a:t>
            </a:r>
            <a:r>
              <a:rPr lang="en-US" altLang="ja-JP" dirty="0" smtClean="0"/>
              <a:t>-280kHz </a:t>
            </a:r>
            <a:r>
              <a:rPr lang="en-US" altLang="ja-JP" dirty="0"/>
              <a:t>(SuperKEKB design)  </a:t>
            </a:r>
          </a:p>
          <a:p>
            <a:pPr lvl="3"/>
            <a:r>
              <a:rPr lang="en-US" altLang="ja-JP" i="1" dirty="0"/>
              <a:t>f</a:t>
            </a:r>
            <a:r>
              <a:rPr lang="en-US" altLang="ja-JP" baseline="-25000" dirty="0"/>
              <a:t>rev</a:t>
            </a:r>
            <a:r>
              <a:rPr lang="en-US" altLang="ja-JP" dirty="0"/>
              <a:t> = </a:t>
            </a:r>
            <a:r>
              <a:rPr lang="en-US" altLang="ja-JP" dirty="0" smtClean="0"/>
              <a:t>99kHz</a:t>
            </a:r>
          </a:p>
          <a:p>
            <a:pPr lvl="2"/>
            <a:r>
              <a:rPr lang="en-US" altLang="ja-JP" dirty="0" smtClean="0"/>
              <a:t>Therefore, </a:t>
            </a:r>
            <a:r>
              <a:rPr lang="en-US" altLang="ja-JP" dirty="0"/>
              <a:t>c</a:t>
            </a:r>
            <a:r>
              <a:rPr lang="en-US" altLang="ja-JP" dirty="0" smtClean="0"/>
              <a:t>oupled bunch instabilities (CBIs) driven by the accelerating mode are suppressed (Appendix A).</a:t>
            </a:r>
            <a:endParaRPr kumimoji="1" lang="en-US" altLang="ja-JP" dirty="0" smtClean="0"/>
          </a:p>
          <a:p>
            <a:pPr marL="358775" indent="-358775">
              <a:buFont typeface="+mj-lt"/>
              <a:buAutoNum type="arabicPeriod"/>
            </a:pPr>
            <a:r>
              <a:rPr kumimoji="1" lang="en-US" altLang="ja-JP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/2-mode</a:t>
            </a:r>
            <a:r>
              <a:rPr kumimoji="1" lang="en-US" altLang="ja-JP" b="1" dirty="0" smtClean="0"/>
              <a:t> operation</a:t>
            </a:r>
          </a:p>
          <a:p>
            <a:pPr lvl="1"/>
            <a:r>
              <a:rPr lang="en-US" altLang="ja-JP" dirty="0" smtClean="0"/>
              <a:t>Stable against the detuning and</a:t>
            </a:r>
            <a:r>
              <a:rPr kumimoji="1" lang="en-US" altLang="ja-JP" dirty="0" smtClean="0"/>
              <a:t> deformation</a:t>
            </a:r>
          </a:p>
          <a:p>
            <a:pPr lvl="1"/>
            <a:r>
              <a:rPr kumimoji="1" lang="en-US" altLang="ja-JP" dirty="0" smtClean="0"/>
              <a:t>The stored-energy ratio: U</a:t>
            </a:r>
            <a:r>
              <a:rPr kumimoji="1" lang="en-US" altLang="ja-JP" baseline="-25000" dirty="0" smtClean="0"/>
              <a:t>s</a:t>
            </a:r>
            <a:r>
              <a:rPr kumimoji="1" lang="en-US" altLang="ja-JP" dirty="0" smtClean="0"/>
              <a:t>/U</a:t>
            </a:r>
            <a:r>
              <a:rPr kumimoji="1" lang="en-US" altLang="ja-JP" baseline="-25000" dirty="0" smtClean="0"/>
              <a:t>a</a:t>
            </a:r>
            <a:r>
              <a:rPr kumimoji="1" lang="en-US" altLang="ja-JP" dirty="0" smtClean="0"/>
              <a:t> changeable</a:t>
            </a:r>
          </a:p>
          <a:p>
            <a:pPr lvl="2"/>
            <a:r>
              <a:rPr lang="en-US" altLang="ja-JP" dirty="0" smtClean="0"/>
              <a:t>U</a:t>
            </a:r>
            <a:r>
              <a:rPr lang="en-US" altLang="ja-JP" baseline="-25000" dirty="0" smtClean="0"/>
              <a:t>s</a:t>
            </a:r>
            <a:r>
              <a:rPr lang="en-US" altLang="ja-JP" dirty="0" smtClean="0"/>
              <a:t>/U</a:t>
            </a:r>
            <a:r>
              <a:rPr lang="en-US" altLang="ja-JP" baseline="-25000" dirty="0" smtClean="0"/>
              <a:t>a</a:t>
            </a:r>
            <a:r>
              <a:rPr lang="en-US" altLang="ja-JP" dirty="0" smtClean="0"/>
              <a:t>  </a:t>
            </a:r>
            <a:r>
              <a:rPr lang="en-US" altLang="ja-JP" dirty="0"/>
              <a:t>=  k</a:t>
            </a:r>
            <a:r>
              <a:rPr lang="en-US" altLang="ja-JP" baseline="-25000" dirty="0"/>
              <a:t>a</a:t>
            </a:r>
            <a:r>
              <a:rPr lang="en-US" altLang="ja-JP" baseline="30000" dirty="0"/>
              <a:t>2</a:t>
            </a:r>
            <a:r>
              <a:rPr lang="en-US" altLang="ja-JP" dirty="0"/>
              <a:t>/ </a:t>
            </a:r>
            <a:r>
              <a:rPr lang="en-US" altLang="ja-JP" dirty="0" smtClean="0"/>
              <a:t>k</a:t>
            </a:r>
            <a:r>
              <a:rPr lang="en-US" altLang="ja-JP" baseline="-25000" dirty="0" smtClean="0"/>
              <a:t>s</a:t>
            </a:r>
            <a:r>
              <a:rPr lang="en-US" altLang="ja-JP" baseline="30000" dirty="0" smtClean="0"/>
              <a:t>2</a:t>
            </a:r>
            <a:endParaRPr kumimoji="1" lang="en-US" altLang="ja-JP" dirty="0" smtClean="0"/>
          </a:p>
          <a:p>
            <a:pPr lvl="1"/>
            <a:r>
              <a:rPr lang="en-US" altLang="ja-JP" dirty="0">
                <a:solidFill>
                  <a:srgbClr val="00B050"/>
                </a:solidFill>
              </a:rPr>
              <a:t>P</a:t>
            </a:r>
            <a:r>
              <a:rPr kumimoji="1" lang="en-US" altLang="ja-JP" dirty="0" smtClean="0">
                <a:solidFill>
                  <a:srgbClr val="00B050"/>
                </a:solidFill>
              </a:rPr>
              <a:t>arasitic 0 and </a:t>
            </a:r>
            <a:r>
              <a:rPr kumimoji="1" lang="en-US" altLang="ja-JP" dirty="0" smtClean="0">
                <a:solidFill>
                  <a:srgbClr val="00B05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dirty="0" smtClean="0">
                <a:solidFill>
                  <a:srgbClr val="00B050"/>
                </a:solidFill>
              </a:rPr>
              <a:t> modes</a:t>
            </a:r>
          </a:p>
          <a:p>
            <a:pPr lvl="2"/>
            <a:r>
              <a:rPr lang="en-US" altLang="ja-JP" dirty="0"/>
              <a:t>D</a:t>
            </a:r>
            <a:r>
              <a:rPr kumimoji="1" lang="en-US" altLang="ja-JP" dirty="0" smtClean="0"/>
              <a:t>amped selectively out of CC </a:t>
            </a:r>
            <a:r>
              <a:rPr lang="en-US" altLang="ja-JP" dirty="0" smtClean="0"/>
              <a:t>by an antenna-type damper (</a:t>
            </a:r>
            <a:r>
              <a:rPr kumimoji="1" lang="en-US" altLang="ja-JP" dirty="0" smtClean="0"/>
              <a:t>“</a:t>
            </a:r>
            <a:r>
              <a:rPr kumimoji="1" lang="en-US" altLang="ja-JP" b="1" u="sng" dirty="0" smtClean="0">
                <a:solidFill>
                  <a:srgbClr val="FF66FF"/>
                </a:solidFill>
              </a:rPr>
              <a:t>Coupling-Cavity Damper</a:t>
            </a:r>
            <a:r>
              <a:rPr kumimoji="1" lang="en-US" altLang="ja-JP" dirty="0" smtClean="0"/>
              <a:t>”)</a:t>
            </a:r>
          </a:p>
          <a:p>
            <a:pPr lvl="2"/>
            <a:r>
              <a:rPr kumimoji="1" lang="en-US" altLang="ja-JP" dirty="0" smtClean="0"/>
              <a:t>Have a almost symmetric impedance w.r.t. </a:t>
            </a:r>
            <a:r>
              <a:rPr kumimoji="1" lang="en-US" altLang="ja-JP" i="1" dirty="0" smtClean="0"/>
              <a:t>f</a:t>
            </a:r>
            <a:r>
              <a:rPr kumimoji="1" lang="en-US" altLang="ja-JP" baseline="-25000" dirty="0" smtClean="0"/>
              <a:t>RF</a:t>
            </a: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marL="358775" indent="-358775">
              <a:buFont typeface="+mj-lt"/>
              <a:buAutoNum type="arabicPeriod"/>
            </a:pPr>
            <a:r>
              <a:rPr lang="en-US" altLang="ja-JP" b="1" dirty="0" smtClean="0"/>
              <a:t>Hybrid HOM-Damped Structure</a:t>
            </a:r>
          </a:p>
          <a:p>
            <a:pPr lvl="1"/>
            <a:r>
              <a:rPr lang="en-US" altLang="ja-JP" dirty="0" smtClean="0"/>
              <a:t>Explained in the next page</a:t>
            </a:r>
            <a:endParaRPr kumimoji="1" lang="en-US" altLang="ja-JP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/>
          <a:srcRect l="25512" t="18276" r="21533" b="9117"/>
          <a:stretch/>
        </p:blipFill>
        <p:spPr>
          <a:xfrm>
            <a:off x="5750273" y="3734595"/>
            <a:ext cx="991698" cy="73086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103483"/>
            <a:ext cx="9144000" cy="677568"/>
          </a:xfrm>
        </p:spPr>
        <p:txBody>
          <a:bodyPr>
            <a:normAutofit/>
          </a:bodyPr>
          <a:lstStyle/>
          <a:p>
            <a:r>
              <a:rPr lang="en-US" altLang="ja-JP" sz="3100" dirty="0" smtClean="0"/>
              <a:t> Three Main Characteristics</a:t>
            </a:r>
            <a:r>
              <a:rPr lang="ja-JP" altLang="en-US" sz="3100" dirty="0"/>
              <a:t> </a:t>
            </a:r>
            <a:r>
              <a:rPr lang="en-US" altLang="ja-JP" sz="3100" dirty="0" smtClean="0"/>
              <a:t>of the ARES Cavity System</a:t>
            </a:r>
            <a:endParaRPr lang="ja-JP" altLang="en-US" sz="2700" dirty="0"/>
          </a:p>
        </p:txBody>
      </p:sp>
      <p:graphicFrame>
        <p:nvGraphicFramePr>
          <p:cNvPr id="36" name="Object 2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82012670"/>
              </p:ext>
            </p:extLst>
          </p:nvPr>
        </p:nvGraphicFramePr>
        <p:xfrm>
          <a:off x="4440624" y="771176"/>
          <a:ext cx="2242979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" name="Equation" r:id="rId5" imgW="2616120" imgH="838080" progId="Equation.DSMT4">
                  <p:embed/>
                </p:oleObj>
              </mc:Choice>
              <mc:Fallback>
                <p:oleObj name="Equation" r:id="rId5" imgW="261612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624" y="771176"/>
                        <a:ext cx="2242979" cy="7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/>
          <a:srcRect l="20643" t="54421" r="50437" b="7853"/>
          <a:stretch/>
        </p:blipFill>
        <p:spPr>
          <a:xfrm>
            <a:off x="6462858" y="1418100"/>
            <a:ext cx="2681142" cy="1880004"/>
          </a:xfrm>
          <a:prstGeom prst="rect">
            <a:avLst/>
          </a:prstGeom>
        </p:spPr>
      </p:pic>
      <p:pic>
        <p:nvPicPr>
          <p:cNvPr id="8" name="Picture 44" descr="IMG_0116"/>
          <p:cNvPicPr>
            <a:picLocks noChangeAspect="1" noChangeArrowheads="1"/>
          </p:cNvPicPr>
          <p:nvPr/>
        </p:nvPicPr>
        <p:blipFill rotWithShape="1">
          <a:blip r:embed="rId8" cstate="print"/>
          <a:srcRect l="33284" t="21158" r="23821" b="11914"/>
          <a:stretch/>
        </p:blipFill>
        <p:spPr bwMode="auto">
          <a:xfrm>
            <a:off x="5137608" y="5024062"/>
            <a:ext cx="1545995" cy="18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線矢印コネクタ 9"/>
          <p:cNvCxnSpPr/>
          <p:nvPr/>
        </p:nvCxnSpPr>
        <p:spPr>
          <a:xfrm flipH="1">
            <a:off x="5846125" y="4535084"/>
            <a:ext cx="200" cy="864000"/>
          </a:xfrm>
          <a:prstGeom prst="straightConnector1">
            <a:avLst/>
          </a:prstGeom>
          <a:ln w="38100">
            <a:solidFill>
              <a:srgbClr val="FF66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角丸四角形 2"/>
          <p:cNvSpPr/>
          <p:nvPr/>
        </p:nvSpPr>
        <p:spPr>
          <a:xfrm>
            <a:off x="6561039" y="1457960"/>
            <a:ext cx="403642" cy="197969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63081" y="6005106"/>
            <a:ext cx="19399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 smtClean="0"/>
              <a:t>SC</a:t>
            </a:r>
            <a:r>
              <a:rPr kumimoji="1" lang="en-US" altLang="ja-JP" sz="1400" dirty="0" smtClean="0"/>
              <a:t> :  </a:t>
            </a:r>
            <a:r>
              <a:rPr kumimoji="1" lang="en-US" altLang="ja-JP" sz="1400" u="sng" dirty="0" smtClean="0"/>
              <a:t>S</a:t>
            </a:r>
            <a:r>
              <a:rPr kumimoji="1" lang="en-US" altLang="ja-JP" sz="1400" dirty="0" smtClean="0"/>
              <a:t>torage </a:t>
            </a:r>
            <a:r>
              <a:rPr kumimoji="1" lang="en-US" altLang="ja-JP" sz="1400" u="sng" dirty="0" smtClean="0"/>
              <a:t>C</a:t>
            </a:r>
            <a:r>
              <a:rPr kumimoji="1" lang="en-US" altLang="ja-JP" sz="1400" dirty="0" smtClean="0"/>
              <a:t>avity</a:t>
            </a:r>
          </a:p>
          <a:p>
            <a:r>
              <a:rPr lang="en-US" altLang="ja-JP" sz="1400" u="sng" dirty="0" smtClean="0"/>
              <a:t>CC</a:t>
            </a:r>
            <a:r>
              <a:rPr lang="en-US" altLang="ja-JP" sz="1400" dirty="0" smtClean="0"/>
              <a:t> :  </a:t>
            </a:r>
            <a:r>
              <a:rPr lang="en-US" altLang="ja-JP" sz="1400" u="sng" dirty="0" smtClean="0"/>
              <a:t>C</a:t>
            </a:r>
            <a:r>
              <a:rPr lang="en-US" altLang="ja-JP" sz="1400" dirty="0" smtClean="0"/>
              <a:t>oupling </a:t>
            </a:r>
            <a:r>
              <a:rPr lang="en-US" altLang="ja-JP" sz="1400" u="sng" dirty="0" smtClean="0"/>
              <a:t>C</a:t>
            </a:r>
            <a:r>
              <a:rPr lang="en-US" altLang="ja-JP" sz="1400" dirty="0" smtClean="0"/>
              <a:t>avity</a:t>
            </a:r>
          </a:p>
          <a:p>
            <a:r>
              <a:rPr kumimoji="1" lang="en-US" altLang="ja-JP" sz="1400" u="sng" dirty="0" smtClean="0"/>
              <a:t>AC</a:t>
            </a:r>
            <a:r>
              <a:rPr kumimoji="1" lang="en-US" altLang="ja-JP" sz="1400" dirty="0" smtClean="0"/>
              <a:t> :  </a:t>
            </a:r>
            <a:r>
              <a:rPr kumimoji="1" lang="en-US" altLang="ja-JP" sz="1400" u="sng" dirty="0" smtClean="0"/>
              <a:t>A</a:t>
            </a:r>
            <a:r>
              <a:rPr kumimoji="1" lang="en-US" altLang="ja-JP" sz="1400" dirty="0" smtClean="0"/>
              <a:t>ccelerating </a:t>
            </a:r>
            <a:r>
              <a:rPr kumimoji="1" lang="en-US" altLang="ja-JP" sz="1400" u="sng" dirty="0" smtClean="0"/>
              <a:t>C</a:t>
            </a:r>
            <a:r>
              <a:rPr kumimoji="1" lang="en-US" altLang="ja-JP" sz="1400" dirty="0" smtClean="0"/>
              <a:t>avity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9"/>
          <a:srcRect l="26723" t="15679" r="25308" b="49009"/>
          <a:stretch/>
        </p:blipFill>
        <p:spPr>
          <a:xfrm>
            <a:off x="2090496" y="4967085"/>
            <a:ext cx="2179010" cy="862216"/>
          </a:xfrm>
          <a:prstGeom prst="rect">
            <a:avLst/>
          </a:prstGeom>
        </p:spPr>
      </p:pic>
      <p:sp>
        <p:nvSpPr>
          <p:cNvPr id="14" name="大かっこ 13"/>
          <p:cNvSpPr/>
          <p:nvPr/>
        </p:nvSpPr>
        <p:spPr>
          <a:xfrm>
            <a:off x="6863080" y="6005106"/>
            <a:ext cx="1939955" cy="738664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フリーフォーム 4"/>
          <p:cNvSpPr/>
          <p:nvPr/>
        </p:nvSpPr>
        <p:spPr>
          <a:xfrm>
            <a:off x="4319036" y="700391"/>
            <a:ext cx="2490326" cy="872546"/>
          </a:xfrm>
          <a:custGeom>
            <a:avLst/>
            <a:gdLst>
              <a:gd name="connsiteX0" fmla="*/ 45 w 2490326"/>
              <a:gd name="connsiteY0" fmla="*/ 184826 h 872546"/>
              <a:gd name="connsiteX1" fmla="*/ 77866 w 2490326"/>
              <a:gd name="connsiteY1" fmla="*/ 301558 h 872546"/>
              <a:gd name="connsiteX2" fmla="*/ 126504 w 2490326"/>
              <a:gd name="connsiteY2" fmla="*/ 340469 h 872546"/>
              <a:gd name="connsiteX3" fmla="*/ 145960 w 2490326"/>
              <a:gd name="connsiteY3" fmla="*/ 369652 h 872546"/>
              <a:gd name="connsiteX4" fmla="*/ 184870 w 2490326"/>
              <a:gd name="connsiteY4" fmla="*/ 379379 h 872546"/>
              <a:gd name="connsiteX5" fmla="*/ 214053 w 2490326"/>
              <a:gd name="connsiteY5" fmla="*/ 398835 h 872546"/>
              <a:gd name="connsiteX6" fmla="*/ 369696 w 2490326"/>
              <a:gd name="connsiteY6" fmla="*/ 428018 h 872546"/>
              <a:gd name="connsiteX7" fmla="*/ 1021449 w 2490326"/>
              <a:gd name="connsiteY7" fmla="*/ 447473 h 872546"/>
              <a:gd name="connsiteX8" fmla="*/ 1128453 w 2490326"/>
              <a:gd name="connsiteY8" fmla="*/ 457200 h 872546"/>
              <a:gd name="connsiteX9" fmla="*/ 1206275 w 2490326"/>
              <a:gd name="connsiteY9" fmla="*/ 466928 h 872546"/>
              <a:gd name="connsiteX10" fmla="*/ 1225730 w 2490326"/>
              <a:gd name="connsiteY10" fmla="*/ 496111 h 872546"/>
              <a:gd name="connsiteX11" fmla="*/ 1254913 w 2490326"/>
              <a:gd name="connsiteY11" fmla="*/ 515566 h 872546"/>
              <a:gd name="connsiteX12" fmla="*/ 1274368 w 2490326"/>
              <a:gd name="connsiteY12" fmla="*/ 564205 h 872546"/>
              <a:gd name="connsiteX13" fmla="*/ 1293824 w 2490326"/>
              <a:gd name="connsiteY13" fmla="*/ 661481 h 872546"/>
              <a:gd name="connsiteX14" fmla="*/ 1332734 w 2490326"/>
              <a:gd name="connsiteY14" fmla="*/ 710120 h 872546"/>
              <a:gd name="connsiteX15" fmla="*/ 1410555 w 2490326"/>
              <a:gd name="connsiteY15" fmla="*/ 787941 h 872546"/>
              <a:gd name="connsiteX16" fmla="*/ 1488377 w 2490326"/>
              <a:gd name="connsiteY16" fmla="*/ 807396 h 872546"/>
              <a:gd name="connsiteX17" fmla="*/ 1556470 w 2490326"/>
              <a:gd name="connsiteY17" fmla="*/ 826852 h 872546"/>
              <a:gd name="connsiteX18" fmla="*/ 1887211 w 2490326"/>
              <a:gd name="connsiteY18" fmla="*/ 856035 h 872546"/>
              <a:gd name="connsiteX19" fmla="*/ 2110947 w 2490326"/>
              <a:gd name="connsiteY19" fmla="*/ 856035 h 872546"/>
              <a:gd name="connsiteX20" fmla="*/ 2130402 w 2490326"/>
              <a:gd name="connsiteY20" fmla="*/ 836579 h 872546"/>
              <a:gd name="connsiteX21" fmla="*/ 2169313 w 2490326"/>
              <a:gd name="connsiteY21" fmla="*/ 817124 h 872546"/>
              <a:gd name="connsiteX22" fmla="*/ 2188768 w 2490326"/>
              <a:gd name="connsiteY22" fmla="*/ 787941 h 872546"/>
              <a:gd name="connsiteX23" fmla="*/ 2208224 w 2490326"/>
              <a:gd name="connsiteY23" fmla="*/ 729575 h 872546"/>
              <a:gd name="connsiteX24" fmla="*/ 2227679 w 2490326"/>
              <a:gd name="connsiteY24" fmla="*/ 700392 h 872546"/>
              <a:gd name="connsiteX25" fmla="*/ 2237407 w 2490326"/>
              <a:gd name="connsiteY25" fmla="*/ 642026 h 872546"/>
              <a:gd name="connsiteX26" fmla="*/ 2256862 w 2490326"/>
              <a:gd name="connsiteY26" fmla="*/ 603115 h 872546"/>
              <a:gd name="connsiteX27" fmla="*/ 2334683 w 2490326"/>
              <a:gd name="connsiteY27" fmla="*/ 515566 h 872546"/>
              <a:gd name="connsiteX28" fmla="*/ 2373594 w 2490326"/>
              <a:gd name="connsiteY28" fmla="*/ 486383 h 872546"/>
              <a:gd name="connsiteX29" fmla="*/ 2393049 w 2490326"/>
              <a:gd name="connsiteY29" fmla="*/ 457200 h 872546"/>
              <a:gd name="connsiteX30" fmla="*/ 2441687 w 2490326"/>
              <a:gd name="connsiteY30" fmla="*/ 408562 h 872546"/>
              <a:gd name="connsiteX31" fmla="*/ 2451415 w 2490326"/>
              <a:gd name="connsiteY31" fmla="*/ 379379 h 872546"/>
              <a:gd name="connsiteX32" fmla="*/ 2480598 w 2490326"/>
              <a:gd name="connsiteY32" fmla="*/ 340469 h 872546"/>
              <a:gd name="connsiteX33" fmla="*/ 2490326 w 2490326"/>
              <a:gd name="connsiteY33" fmla="*/ 291830 h 872546"/>
              <a:gd name="connsiteX34" fmla="*/ 2480598 w 2490326"/>
              <a:gd name="connsiteY34" fmla="*/ 116732 h 872546"/>
              <a:gd name="connsiteX35" fmla="*/ 2441687 w 2490326"/>
              <a:gd name="connsiteY35" fmla="*/ 107005 h 872546"/>
              <a:gd name="connsiteX36" fmla="*/ 2334683 w 2490326"/>
              <a:gd name="connsiteY36" fmla="*/ 77822 h 872546"/>
              <a:gd name="connsiteX37" fmla="*/ 2286045 w 2490326"/>
              <a:gd name="connsiteY37" fmla="*/ 58366 h 872546"/>
              <a:gd name="connsiteX38" fmla="*/ 2256862 w 2490326"/>
              <a:gd name="connsiteY38" fmla="*/ 48639 h 872546"/>
              <a:gd name="connsiteX39" fmla="*/ 2130402 w 2490326"/>
              <a:gd name="connsiteY39" fmla="*/ 38911 h 872546"/>
              <a:gd name="connsiteX40" fmla="*/ 1721841 w 2490326"/>
              <a:gd name="connsiteY40" fmla="*/ 29183 h 872546"/>
              <a:gd name="connsiteX41" fmla="*/ 1517560 w 2490326"/>
              <a:gd name="connsiteY41" fmla="*/ 9728 h 872546"/>
              <a:gd name="connsiteX42" fmla="*/ 1420283 w 2490326"/>
              <a:gd name="connsiteY42" fmla="*/ 0 h 872546"/>
              <a:gd name="connsiteX43" fmla="*/ 321058 w 2490326"/>
              <a:gd name="connsiteY43" fmla="*/ 19456 h 872546"/>
              <a:gd name="connsiteX44" fmla="*/ 223781 w 2490326"/>
              <a:gd name="connsiteY44" fmla="*/ 48639 h 872546"/>
              <a:gd name="connsiteX45" fmla="*/ 155687 w 2490326"/>
              <a:gd name="connsiteY45" fmla="*/ 87549 h 872546"/>
              <a:gd name="connsiteX46" fmla="*/ 107049 w 2490326"/>
              <a:gd name="connsiteY46" fmla="*/ 126460 h 872546"/>
              <a:gd name="connsiteX47" fmla="*/ 68138 w 2490326"/>
              <a:gd name="connsiteY47" fmla="*/ 136188 h 872546"/>
              <a:gd name="connsiteX48" fmla="*/ 45 w 2490326"/>
              <a:gd name="connsiteY48" fmla="*/ 184826 h 87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490326" h="872546">
                <a:moveTo>
                  <a:pt x="45" y="184826"/>
                </a:moveTo>
                <a:cubicBezTo>
                  <a:pt x="1666" y="212388"/>
                  <a:pt x="38955" y="275618"/>
                  <a:pt x="77866" y="301558"/>
                </a:cubicBezTo>
                <a:cubicBezTo>
                  <a:pt x="99539" y="316006"/>
                  <a:pt x="110661" y="320665"/>
                  <a:pt x="126504" y="340469"/>
                </a:cubicBezTo>
                <a:cubicBezTo>
                  <a:pt x="133807" y="349598"/>
                  <a:pt x="136232" y="363167"/>
                  <a:pt x="145960" y="369652"/>
                </a:cubicBezTo>
                <a:cubicBezTo>
                  <a:pt x="157084" y="377068"/>
                  <a:pt x="171900" y="376137"/>
                  <a:pt x="184870" y="379379"/>
                </a:cubicBezTo>
                <a:cubicBezTo>
                  <a:pt x="194598" y="385864"/>
                  <a:pt x="203066" y="394840"/>
                  <a:pt x="214053" y="398835"/>
                </a:cubicBezTo>
                <a:cubicBezTo>
                  <a:pt x="252970" y="412987"/>
                  <a:pt x="328175" y="426357"/>
                  <a:pt x="369696" y="428018"/>
                </a:cubicBezTo>
                <a:cubicBezTo>
                  <a:pt x="586870" y="436705"/>
                  <a:pt x="804198" y="440988"/>
                  <a:pt x="1021449" y="447473"/>
                </a:cubicBezTo>
                <a:lnTo>
                  <a:pt x="1128453" y="457200"/>
                </a:lnTo>
                <a:cubicBezTo>
                  <a:pt x="1154452" y="459937"/>
                  <a:pt x="1182002" y="457219"/>
                  <a:pt x="1206275" y="466928"/>
                </a:cubicBezTo>
                <a:cubicBezTo>
                  <a:pt x="1217130" y="471270"/>
                  <a:pt x="1217463" y="487844"/>
                  <a:pt x="1225730" y="496111"/>
                </a:cubicBezTo>
                <a:cubicBezTo>
                  <a:pt x="1233997" y="504378"/>
                  <a:pt x="1245185" y="509081"/>
                  <a:pt x="1254913" y="515566"/>
                </a:cubicBezTo>
                <a:cubicBezTo>
                  <a:pt x="1261398" y="531779"/>
                  <a:pt x="1270133" y="547265"/>
                  <a:pt x="1274368" y="564205"/>
                </a:cubicBezTo>
                <a:cubicBezTo>
                  <a:pt x="1283331" y="600057"/>
                  <a:pt x="1277836" y="629505"/>
                  <a:pt x="1293824" y="661481"/>
                </a:cubicBezTo>
                <a:cubicBezTo>
                  <a:pt x="1317627" y="709088"/>
                  <a:pt x="1305592" y="673930"/>
                  <a:pt x="1332734" y="710120"/>
                </a:cubicBezTo>
                <a:cubicBezTo>
                  <a:pt x="1371435" y="761722"/>
                  <a:pt x="1355849" y="769706"/>
                  <a:pt x="1410555" y="787941"/>
                </a:cubicBezTo>
                <a:cubicBezTo>
                  <a:pt x="1435922" y="796396"/>
                  <a:pt x="1462541" y="800506"/>
                  <a:pt x="1488377" y="807396"/>
                </a:cubicBezTo>
                <a:cubicBezTo>
                  <a:pt x="1511186" y="813478"/>
                  <a:pt x="1533038" y="823994"/>
                  <a:pt x="1556470" y="826852"/>
                </a:cubicBezTo>
                <a:cubicBezTo>
                  <a:pt x="1666331" y="840250"/>
                  <a:pt x="1776964" y="846307"/>
                  <a:pt x="1887211" y="856035"/>
                </a:cubicBezTo>
                <a:cubicBezTo>
                  <a:pt x="1976109" y="878258"/>
                  <a:pt x="1958288" y="877843"/>
                  <a:pt x="2110947" y="856035"/>
                </a:cubicBezTo>
                <a:cubicBezTo>
                  <a:pt x="2120026" y="854738"/>
                  <a:pt x="2122771" y="841666"/>
                  <a:pt x="2130402" y="836579"/>
                </a:cubicBezTo>
                <a:cubicBezTo>
                  <a:pt x="2142468" y="828535"/>
                  <a:pt x="2156343" y="823609"/>
                  <a:pt x="2169313" y="817124"/>
                </a:cubicBezTo>
                <a:cubicBezTo>
                  <a:pt x="2175798" y="807396"/>
                  <a:pt x="2184020" y="798624"/>
                  <a:pt x="2188768" y="787941"/>
                </a:cubicBezTo>
                <a:cubicBezTo>
                  <a:pt x="2197097" y="769201"/>
                  <a:pt x="2196848" y="746639"/>
                  <a:pt x="2208224" y="729575"/>
                </a:cubicBezTo>
                <a:lnTo>
                  <a:pt x="2227679" y="700392"/>
                </a:lnTo>
                <a:cubicBezTo>
                  <a:pt x="2230922" y="680937"/>
                  <a:pt x="2231739" y="660918"/>
                  <a:pt x="2237407" y="642026"/>
                </a:cubicBezTo>
                <a:cubicBezTo>
                  <a:pt x="2241574" y="628136"/>
                  <a:pt x="2249176" y="615412"/>
                  <a:pt x="2256862" y="603115"/>
                </a:cubicBezTo>
                <a:cubicBezTo>
                  <a:pt x="2273829" y="575968"/>
                  <a:pt x="2311313" y="533093"/>
                  <a:pt x="2334683" y="515566"/>
                </a:cubicBezTo>
                <a:lnTo>
                  <a:pt x="2373594" y="486383"/>
                </a:lnTo>
                <a:cubicBezTo>
                  <a:pt x="2380079" y="476655"/>
                  <a:pt x="2385350" y="465998"/>
                  <a:pt x="2393049" y="457200"/>
                </a:cubicBezTo>
                <a:cubicBezTo>
                  <a:pt x="2408147" y="439945"/>
                  <a:pt x="2441687" y="408562"/>
                  <a:pt x="2441687" y="408562"/>
                </a:cubicBezTo>
                <a:cubicBezTo>
                  <a:pt x="2444930" y="398834"/>
                  <a:pt x="2446328" y="388282"/>
                  <a:pt x="2451415" y="379379"/>
                </a:cubicBezTo>
                <a:cubicBezTo>
                  <a:pt x="2459459" y="365303"/>
                  <a:pt x="2474013" y="355284"/>
                  <a:pt x="2480598" y="340469"/>
                </a:cubicBezTo>
                <a:cubicBezTo>
                  <a:pt x="2487313" y="325360"/>
                  <a:pt x="2487083" y="308043"/>
                  <a:pt x="2490326" y="291830"/>
                </a:cubicBezTo>
                <a:cubicBezTo>
                  <a:pt x="2487083" y="233464"/>
                  <a:pt x="2495475" y="173263"/>
                  <a:pt x="2480598" y="116732"/>
                </a:cubicBezTo>
                <a:cubicBezTo>
                  <a:pt x="2477196" y="103803"/>
                  <a:pt x="2454370" y="111233"/>
                  <a:pt x="2441687" y="107005"/>
                </a:cubicBezTo>
                <a:cubicBezTo>
                  <a:pt x="2347951" y="75760"/>
                  <a:pt x="2440528" y="95462"/>
                  <a:pt x="2334683" y="77822"/>
                </a:cubicBezTo>
                <a:cubicBezTo>
                  <a:pt x="2318470" y="71337"/>
                  <a:pt x="2302395" y="64497"/>
                  <a:pt x="2286045" y="58366"/>
                </a:cubicBezTo>
                <a:cubicBezTo>
                  <a:pt x="2276444" y="54766"/>
                  <a:pt x="2267037" y="49911"/>
                  <a:pt x="2256862" y="48639"/>
                </a:cubicBezTo>
                <a:cubicBezTo>
                  <a:pt x="2214911" y="43395"/>
                  <a:pt x="2172652" y="40447"/>
                  <a:pt x="2130402" y="38911"/>
                </a:cubicBezTo>
                <a:cubicBezTo>
                  <a:pt x="1994266" y="33960"/>
                  <a:pt x="1858028" y="32426"/>
                  <a:pt x="1721841" y="29183"/>
                </a:cubicBezTo>
                <a:lnTo>
                  <a:pt x="1517560" y="9728"/>
                </a:lnTo>
                <a:lnTo>
                  <a:pt x="1420283" y="0"/>
                </a:lnTo>
                <a:lnTo>
                  <a:pt x="321058" y="19456"/>
                </a:lnTo>
                <a:cubicBezTo>
                  <a:pt x="294727" y="20125"/>
                  <a:pt x="246127" y="36224"/>
                  <a:pt x="223781" y="48639"/>
                </a:cubicBezTo>
                <a:cubicBezTo>
                  <a:pt x="135451" y="97712"/>
                  <a:pt x="226318" y="64007"/>
                  <a:pt x="155687" y="87549"/>
                </a:cubicBezTo>
                <a:cubicBezTo>
                  <a:pt x="139997" y="103240"/>
                  <a:pt x="128526" y="117256"/>
                  <a:pt x="107049" y="126460"/>
                </a:cubicBezTo>
                <a:cubicBezTo>
                  <a:pt x="94760" y="131726"/>
                  <a:pt x="80993" y="132515"/>
                  <a:pt x="68138" y="136188"/>
                </a:cubicBezTo>
                <a:cubicBezTo>
                  <a:pt x="40086" y="144203"/>
                  <a:pt x="-1576" y="157264"/>
                  <a:pt x="45" y="184826"/>
                </a:cubicBez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4440624" y="4556945"/>
            <a:ext cx="1427953" cy="0"/>
          </a:xfrm>
          <a:prstGeom prst="straightConnector1">
            <a:avLst/>
          </a:prstGeom>
          <a:ln w="38100">
            <a:solidFill>
              <a:srgbClr val="FF66FF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9"/>
          <a:srcRect l="26723" t="82355" r="25308" b="9212"/>
          <a:stretch/>
        </p:blipFill>
        <p:spPr>
          <a:xfrm>
            <a:off x="2079066" y="5739292"/>
            <a:ext cx="2179010" cy="20591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6587" y="3369041"/>
            <a:ext cx="2070564" cy="25116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105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136186"/>
            <a:ext cx="8998080" cy="1044431"/>
          </a:xfrm>
        </p:spPr>
        <p:txBody>
          <a:bodyPr/>
          <a:lstStyle/>
          <a:p>
            <a:r>
              <a:rPr kumimoji="1" lang="en-US" altLang="ja-JP" dirty="0" smtClean="0"/>
              <a:t>Comparison between the Chillers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2237532"/>
              </p:ext>
            </p:extLst>
          </p:nvPr>
        </p:nvGraphicFramePr>
        <p:xfrm>
          <a:off x="257069" y="1383021"/>
          <a:ext cx="8620125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787"/>
                <a:gridCol w="1435260"/>
                <a:gridCol w="1539433"/>
                <a:gridCol w="1643620"/>
                <a:gridCol w="1724025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Capacity of the</a:t>
                      </a:r>
                      <a:r>
                        <a:rPr lang="en-US" altLang="ja-JP" baseline="0" dirty="0" smtClean="0"/>
                        <a:t> </a:t>
                      </a:r>
                      <a:r>
                        <a:rPr lang="en-US" altLang="ja-JP" dirty="0" smtClean="0"/>
                        <a:t>reservoir  tank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Top cover on the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lang="en-US" altLang="ja-JP" dirty="0" smtClean="0"/>
                        <a:t>reservoir  tank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Feed-water inlet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Overflow-water outlet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ORION RKS-1500-V-C</a:t>
                      </a:r>
                    </a:p>
                    <a:p>
                      <a:r>
                        <a:rPr kumimoji="1" lang="en-US" altLang="ja-JP" dirty="0" smtClean="0"/>
                        <a:t>(used in</a:t>
                      </a:r>
                      <a:r>
                        <a:rPr kumimoji="1" lang="en-US" altLang="ja-JP" baseline="0" dirty="0" smtClean="0"/>
                        <a:t> the</a:t>
                      </a:r>
                      <a:r>
                        <a:rPr kumimoji="1" lang="en-US" altLang="ja-JP" dirty="0" smtClean="0"/>
                        <a:t> KEKB tunnel)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45 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Yes</a:t>
                      </a:r>
                    </a:p>
                    <a:p>
                      <a:r>
                        <a:rPr kumimoji="1" lang="en-US" altLang="ja-JP" dirty="0" smtClean="0"/>
                        <a:t>(in addition to the top</a:t>
                      </a:r>
                      <a:r>
                        <a:rPr kumimoji="1" lang="en-US" altLang="ja-JP" baseline="0" dirty="0" smtClean="0"/>
                        <a:t> cover on the c</a:t>
                      </a:r>
                      <a:r>
                        <a:rPr kumimoji="1" lang="en-US" altLang="ja-JP" dirty="0" smtClean="0"/>
                        <a:t>hassis)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Closed</a:t>
                      </a:r>
                    </a:p>
                    <a:p>
                      <a:r>
                        <a:rPr kumimoji="1" lang="en-US" altLang="ja-JP" dirty="0" smtClean="0"/>
                        <a:t>in operation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Closed</a:t>
                      </a:r>
                    </a:p>
                    <a:p>
                      <a:r>
                        <a:rPr kumimoji="1" lang="en-US" altLang="ja-JP" dirty="0" smtClean="0"/>
                        <a:t>in operation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ORION</a:t>
                      </a:r>
                      <a:r>
                        <a:rPr lang="en-US" altLang="ja-JP" baseline="0" dirty="0" smtClean="0"/>
                        <a:t> </a:t>
                      </a:r>
                      <a:r>
                        <a:rPr lang="en-US" altLang="ja-JP" dirty="0" smtClean="0"/>
                        <a:t>RKE-1500A-VW</a:t>
                      </a:r>
                    </a:p>
                    <a:p>
                      <a:r>
                        <a:rPr kumimoji="1" lang="en-US" altLang="ja-JP" dirty="0" smtClean="0"/>
                        <a:t>(used at the</a:t>
                      </a:r>
                      <a:r>
                        <a:rPr kumimoji="1" lang="en-US" altLang="ja-JP" baseline="0" dirty="0" smtClean="0"/>
                        <a:t> test stand (D1-A) on the ground)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 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None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(only the top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 cover on the c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hassis)</a:t>
                      </a:r>
                      <a:endParaRPr kumimoji="1" lang="ja-JP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Closed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in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operation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Open</a:t>
                      </a:r>
                    </a:p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always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ORION RKE-1500B1-V</a:t>
                      </a:r>
                    </a:p>
                    <a:p>
                      <a:r>
                        <a:rPr kumimoji="1" lang="en-US" altLang="ja-JP" dirty="0" smtClean="0"/>
                        <a:t>(used in</a:t>
                      </a:r>
                      <a:r>
                        <a:rPr kumimoji="1" lang="en-US" altLang="ja-JP" baseline="0" dirty="0" smtClean="0"/>
                        <a:t> the</a:t>
                      </a:r>
                      <a:r>
                        <a:rPr kumimoji="1" lang="en-US" altLang="ja-JP" dirty="0" smtClean="0"/>
                        <a:t> SuperKEKB tunnel)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15 L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None </a:t>
                      </a:r>
                    </a:p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(only the top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 cover on the c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hassis)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Closed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in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operation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Open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always</a:t>
                      </a:r>
                      <a:endParaRPr kumimoji="1" lang="ja-JP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7570426" y="23150"/>
            <a:ext cx="1550424" cy="300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b="1" dirty="0">
                <a:latin typeface="Arial" panose="020B0604020202020204" pitchFamily="34" charset="0"/>
              </a:rPr>
              <a:t>Appendix C</a:t>
            </a:r>
            <a:r>
              <a:rPr lang="en-US" altLang="ja-JP" sz="1350" b="1" dirty="0" smtClean="0">
                <a:latin typeface="Arial" panose="020B0604020202020204" pitchFamily="34" charset="0"/>
              </a:rPr>
              <a:t> (2/2)</a:t>
            </a:r>
            <a:endParaRPr lang="ja-JP" altLang="en-US" sz="135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640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96" y="497840"/>
            <a:ext cx="6072573" cy="1028751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CBIs driven by the HOM Impedances</a:t>
            </a:r>
            <a:endParaRPr kumimoji="1" lang="ja-JP" altLang="en-US" b="1" dirty="0"/>
          </a:p>
        </p:txBody>
      </p:sp>
      <p:pic>
        <p:nvPicPr>
          <p:cNvPr id="3" name="Picture 4" descr="C:\Users\tabe\w\ARES\DR\pres\2011-02-08_KEKB_Review\kumacs\Zll_3Cav_v8\zll_smax1000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63" y="1934001"/>
            <a:ext cx="3616670" cy="36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973" y="2176601"/>
            <a:ext cx="3638333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080512" y="1473202"/>
            <a:ext cx="54584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350" dirty="0"/>
              <a:t>From wakepotentials calculated, using GdfidL, for the whole RF section</a:t>
            </a:r>
            <a:r>
              <a:rPr lang="en-US" altLang="ja-JP" sz="1350" dirty="0">
                <a:sym typeface="Wingdings" panose="05000000000000000000" pitchFamily="2" charset="2"/>
              </a:rPr>
              <a:t></a:t>
            </a:r>
            <a:endParaRPr lang="en-US" altLang="ja-JP" sz="1350" dirty="0"/>
          </a:p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350" dirty="0"/>
              <a:t>CBI thresholds for the DR design</a:t>
            </a:r>
            <a:endParaRPr lang="ja-JP" altLang="en-US" sz="135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88235" y="5562169"/>
            <a:ext cx="312617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200" dirty="0">
                <a:latin typeface="Arial" charset="0"/>
              </a:rPr>
              <a:t>Growth Time</a:t>
            </a:r>
            <a:r>
              <a:rPr lang="ja-JP" altLang="en-US" sz="1200" dirty="0">
                <a:latin typeface="Arial" charset="0"/>
              </a:rPr>
              <a:t>　＞</a:t>
            </a:r>
            <a:r>
              <a:rPr lang="en-US" altLang="ja-JP" sz="1200" dirty="0">
                <a:latin typeface="Arial" charset="0"/>
              </a:rPr>
              <a:t> 30ms</a:t>
            </a:r>
          </a:p>
          <a:p>
            <a:pPr eaLnBrk="1" hangingPunct="1">
              <a:defRPr/>
            </a:pPr>
            <a:r>
              <a:rPr lang="en-US" altLang="ja-JP" sz="1200" dirty="0">
                <a:latin typeface="Arial" charset="0"/>
              </a:rPr>
              <a:t>                       </a:t>
            </a:r>
            <a:r>
              <a:rPr lang="ja-JP" altLang="en-US" sz="1200" dirty="0">
                <a:latin typeface="Arial" charset="0"/>
              </a:rPr>
              <a:t>＞</a:t>
            </a:r>
            <a:r>
              <a:rPr lang="en-US" altLang="ja-JP" sz="1200" dirty="0">
                <a:latin typeface="Arial" charset="0"/>
              </a:rPr>
              <a:t> 10ms</a:t>
            </a:r>
            <a:r>
              <a:rPr lang="ja-JP" altLang="en-US" sz="1200" dirty="0">
                <a:latin typeface="Arial" charset="0"/>
              </a:rPr>
              <a:t> </a:t>
            </a:r>
            <a:r>
              <a:rPr lang="en-US" altLang="ja-JP" sz="1200" dirty="0">
                <a:latin typeface="Arial" charset="0"/>
              </a:rPr>
              <a:t>(rad. damping time)</a:t>
            </a:r>
            <a:endParaRPr lang="ja-JP" altLang="en-US" sz="1200" dirty="0">
              <a:latin typeface="Arial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12338" y="5552001"/>
            <a:ext cx="312777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200" dirty="0">
                <a:latin typeface="Arial" charset="0"/>
              </a:rPr>
              <a:t>Growth Time</a:t>
            </a:r>
            <a:r>
              <a:rPr lang="ja-JP" altLang="en-US" sz="1200" dirty="0">
                <a:latin typeface="Arial" charset="0"/>
              </a:rPr>
              <a:t>　＞</a:t>
            </a:r>
            <a:r>
              <a:rPr lang="en-US" altLang="ja-JP" sz="1200" dirty="0">
                <a:latin typeface="Arial" charset="0"/>
              </a:rPr>
              <a:t> 20ms</a:t>
            </a:r>
          </a:p>
          <a:p>
            <a:pPr eaLnBrk="1" hangingPunct="1">
              <a:defRPr/>
            </a:pPr>
            <a:r>
              <a:rPr lang="en-US" altLang="ja-JP" sz="1200" dirty="0">
                <a:latin typeface="Arial" charset="0"/>
              </a:rPr>
              <a:t>                       </a:t>
            </a:r>
            <a:r>
              <a:rPr lang="ja-JP" altLang="en-US" sz="1200" dirty="0">
                <a:latin typeface="Arial" charset="0"/>
              </a:rPr>
              <a:t>＞</a:t>
            </a:r>
            <a:r>
              <a:rPr lang="en-US" altLang="ja-JP" sz="1200" dirty="0">
                <a:latin typeface="Arial" charset="0"/>
              </a:rPr>
              <a:t> </a:t>
            </a:r>
            <a:r>
              <a:rPr lang="ja-JP" altLang="en-US" sz="1200" dirty="0">
                <a:latin typeface="Arial" charset="0"/>
              </a:rPr>
              <a:t>  </a:t>
            </a:r>
            <a:r>
              <a:rPr lang="en-US" altLang="ja-JP" sz="1200" dirty="0">
                <a:latin typeface="Arial" charset="0"/>
              </a:rPr>
              <a:t>5ms</a:t>
            </a:r>
            <a:r>
              <a:rPr lang="ja-JP" altLang="en-US" sz="1200" dirty="0">
                <a:latin typeface="Arial" charset="0"/>
              </a:rPr>
              <a:t> </a:t>
            </a:r>
            <a:r>
              <a:rPr lang="en-US" altLang="ja-JP" sz="1200" dirty="0">
                <a:latin typeface="Arial" charset="0"/>
              </a:rPr>
              <a:t>(rad. damping time)</a:t>
            </a:r>
            <a:endParaRPr lang="ja-JP" altLang="en-US" sz="1200" dirty="0">
              <a:latin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12502" y="2790543"/>
            <a:ext cx="1370888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Longitudinal</a:t>
            </a:r>
            <a:endParaRPr lang="ja-JP" altLang="en-US" b="1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l="10374" t="26018" r="12903" b="20062"/>
          <a:stretch/>
        </p:blipFill>
        <p:spPr>
          <a:xfrm>
            <a:off x="6420153" y="857250"/>
            <a:ext cx="2723847" cy="107675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488898" y="4066619"/>
            <a:ext cx="1196802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Transverse</a:t>
            </a:r>
            <a:endParaRPr lang="ja-JP" altLang="en-US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7840762" y="135794"/>
            <a:ext cx="1146468" cy="300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350" b="1" dirty="0">
                <a:latin typeface="Arial" panose="020B0604020202020204" pitchFamily="34" charset="0"/>
              </a:rPr>
              <a:t>Appendix D</a:t>
            </a:r>
            <a:endParaRPr lang="ja-JP" altLang="en-US" sz="135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49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960962" y="4912589"/>
            <a:ext cx="2772048" cy="1599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prstShdw prst="shdw11">
              <a:srgbClr val="808080"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B2B2B2"/>
                </a:solidFill>
                <a:latin typeface="Monotype Corsiva" pitchFamily="66" charset="0"/>
              </a:rPr>
              <a:t>EOF</a:t>
            </a:r>
            <a:endParaRPr lang="en-US" altLang="ja-JP" sz="9600" dirty="0">
              <a:solidFill>
                <a:srgbClr val="B2B2B2"/>
              </a:solidFill>
              <a:latin typeface="Monotype Corsiva" pitchFamily="66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05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134537"/>
            <a:ext cx="9144000" cy="693096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The ARES has</a:t>
            </a: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r>
              <a:rPr lang="en-US" altLang="ja-JP" sz="2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-- Two-types of HOM-Damped </a:t>
            </a:r>
            <a:r>
              <a:rPr lang="en-US" altLang="ja-JP" sz="2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Structures. </a:t>
            </a:r>
            <a:r>
              <a:rPr lang="en-US" altLang="ja-JP" sz="2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endParaRPr lang="ja-JP" altLang="en-US" sz="2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E:\DCIM\100CANON\IMG_1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66" y="1713042"/>
            <a:ext cx="2860020" cy="214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1699215" y="1316462"/>
            <a:ext cx="2597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Type_1: HOM WG (HWG)</a:t>
            </a:r>
            <a:endPara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76693" y="1324586"/>
            <a:ext cx="347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Type_2: Grooved Beam Pipe (GBP)</a:t>
            </a:r>
            <a:endPara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H="1">
            <a:off x="4654635" y="1535263"/>
            <a:ext cx="0" cy="5076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0" descr="CIMG07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85" y="1714479"/>
            <a:ext cx="2858657" cy="214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/>
          <a:srcRect l="49739" t="54194" r="20928" b="9862"/>
          <a:stretch/>
        </p:blipFill>
        <p:spPr>
          <a:xfrm>
            <a:off x="3604891" y="3992737"/>
            <a:ext cx="2095526" cy="138025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cxnSp>
        <p:nvCxnSpPr>
          <p:cNvPr id="24" name="直線矢印コネクタ 23"/>
          <p:cNvCxnSpPr/>
          <p:nvPr/>
        </p:nvCxnSpPr>
        <p:spPr>
          <a:xfrm flipV="1">
            <a:off x="5310254" y="4590832"/>
            <a:ext cx="351000" cy="0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644311" y="4452332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solidFill>
                  <a:srgbClr val="678EBD"/>
                </a:solidFill>
              </a:rPr>
              <a:t>beam</a:t>
            </a:r>
            <a:endParaRPr lang="ja-JP" altLang="en-US" sz="1350" dirty="0">
              <a:solidFill>
                <a:srgbClr val="678EBD"/>
              </a:solidFill>
            </a:endParaRPr>
          </a:p>
        </p:txBody>
      </p:sp>
      <p:pic>
        <p:nvPicPr>
          <p:cNvPr id="11" name="Picture 4" descr="HOM_coupl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08" y="4940818"/>
            <a:ext cx="1727597" cy="158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6" name="直線コネクタ 15"/>
          <p:cNvCxnSpPr/>
          <p:nvPr/>
        </p:nvCxnSpPr>
        <p:spPr>
          <a:xfrm>
            <a:off x="176313" y="6422702"/>
            <a:ext cx="0" cy="351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48926" y="6425621"/>
            <a:ext cx="0" cy="351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1165130" y="6428539"/>
            <a:ext cx="0" cy="351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31085" y="6428328"/>
            <a:ext cx="0" cy="351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8" descr="DSC0005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910026"/>
            <a:ext cx="1217906" cy="4246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0" y="2489362"/>
            <a:ext cx="1849865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100" dirty="0"/>
              <a:t>Bullet-shaped SiC ceramics</a:t>
            </a:r>
          </a:p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100" dirty="0"/>
              <a:t>Directly water-cooled</a:t>
            </a:r>
          </a:p>
        </p:txBody>
      </p:sp>
      <p:pic>
        <p:nvPicPr>
          <p:cNvPr id="25" name="Picture 9" descr="SiC_bull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46224" y="3118164"/>
            <a:ext cx="1408118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10839" y="1618943"/>
            <a:ext cx="1339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/>
              <a:t>HOM absorber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9"/>
          <a:srcRect l="40230" t="36772" r="27971" b="39607"/>
          <a:stretch/>
        </p:blipFill>
        <p:spPr>
          <a:xfrm>
            <a:off x="37908" y="1066584"/>
            <a:ext cx="1363718" cy="569815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959537" y="5894545"/>
            <a:ext cx="24682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For damping</a:t>
            </a:r>
          </a:p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200" dirty="0"/>
              <a:t>Monopole HOMs</a:t>
            </a:r>
          </a:p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200" dirty="0"/>
              <a:t>Vertically-polarized dipole modes</a:t>
            </a:r>
            <a:endParaRPr lang="ja-JP" altLang="en-US" sz="1200" dirty="0"/>
          </a:p>
        </p:txBody>
      </p:sp>
      <p:pic>
        <p:nvPicPr>
          <p:cNvPr id="29" name="Picture 4" descr="B1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8495" y="4316919"/>
            <a:ext cx="1553765" cy="8998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" name="テキスト ボックス 29"/>
          <p:cNvSpPr txBox="1"/>
          <p:nvPr/>
        </p:nvSpPr>
        <p:spPr>
          <a:xfrm>
            <a:off x="6623272" y="5226539"/>
            <a:ext cx="1953292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350" dirty="0"/>
              <a:t>SiC ceramics tiles</a:t>
            </a:r>
          </a:p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350" dirty="0"/>
              <a:t>Indirectly water-cooled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797864" y="4009636"/>
            <a:ext cx="1339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/>
              <a:t>HOM absorber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743211" y="6403514"/>
            <a:ext cx="3054590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000" dirty="0"/>
              <a:t>T. Kageyama, “Grooved Beam Pipe for Damping Dipole Modes in RF Cavities," KEK-PREPRINT- 91-133, 1991.</a:t>
            </a:r>
            <a:endParaRPr lang="ja-JP" altLang="en-US" sz="10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743211" y="5876004"/>
            <a:ext cx="267214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For damping</a:t>
            </a:r>
          </a:p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200" dirty="0"/>
              <a:t>Horizontally-polarized dipole modes</a:t>
            </a:r>
            <a:endParaRPr lang="ja-JP" altLang="en-US" sz="1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6224" y="4055971"/>
            <a:ext cx="18177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Note:</a:t>
            </a:r>
          </a:p>
          <a:p>
            <a:r>
              <a:rPr lang="en-US" altLang="ja-JP" sz="1100" dirty="0"/>
              <a:t>No HWG in the horizontal direction due to the (H)CC</a:t>
            </a:r>
            <a:endParaRPr lang="ja-JP" altLang="en-US" sz="1100" dirty="0"/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5"/>
          <a:srcRect l="31697" t="54421" r="50437" b="16078"/>
          <a:stretch/>
        </p:blipFill>
        <p:spPr>
          <a:xfrm>
            <a:off x="1770928" y="3997364"/>
            <a:ext cx="1382512" cy="1227097"/>
          </a:xfrm>
          <a:prstGeom prst="rect">
            <a:avLst/>
          </a:prstGeom>
        </p:spPr>
      </p:pic>
      <p:sp>
        <p:nvSpPr>
          <p:cNvPr id="2" name="フリーフォーム 1"/>
          <p:cNvSpPr/>
          <p:nvPr/>
        </p:nvSpPr>
        <p:spPr>
          <a:xfrm>
            <a:off x="18233" y="3900668"/>
            <a:ext cx="3268977" cy="1493135"/>
          </a:xfrm>
          <a:custGeom>
            <a:avLst/>
            <a:gdLst>
              <a:gd name="connsiteX0" fmla="*/ 62790 w 3268977"/>
              <a:gd name="connsiteY0" fmla="*/ 462988 h 1493135"/>
              <a:gd name="connsiteX1" fmla="*/ 39640 w 3268977"/>
              <a:gd name="connsiteY1" fmla="*/ 520861 h 1493135"/>
              <a:gd name="connsiteX2" fmla="*/ 51215 w 3268977"/>
              <a:gd name="connsiteY2" fmla="*/ 763929 h 1493135"/>
              <a:gd name="connsiteX3" fmla="*/ 97514 w 3268977"/>
              <a:gd name="connsiteY3" fmla="*/ 810228 h 1493135"/>
              <a:gd name="connsiteX4" fmla="*/ 120663 w 3268977"/>
              <a:gd name="connsiteY4" fmla="*/ 844952 h 1493135"/>
              <a:gd name="connsiteX5" fmla="*/ 213261 w 3268977"/>
              <a:gd name="connsiteY5" fmla="*/ 891251 h 1493135"/>
              <a:gd name="connsiteX6" fmla="*/ 294283 w 3268977"/>
              <a:gd name="connsiteY6" fmla="*/ 914400 h 1493135"/>
              <a:gd name="connsiteX7" fmla="*/ 896167 w 3268977"/>
              <a:gd name="connsiteY7" fmla="*/ 902826 h 1493135"/>
              <a:gd name="connsiteX8" fmla="*/ 977190 w 3268977"/>
              <a:gd name="connsiteY8" fmla="*/ 868102 h 1493135"/>
              <a:gd name="connsiteX9" fmla="*/ 1069787 w 3268977"/>
              <a:gd name="connsiteY9" fmla="*/ 856527 h 1493135"/>
              <a:gd name="connsiteX10" fmla="*/ 1127661 w 3268977"/>
              <a:gd name="connsiteY10" fmla="*/ 833378 h 1493135"/>
              <a:gd name="connsiteX11" fmla="*/ 1417028 w 3268977"/>
              <a:gd name="connsiteY11" fmla="*/ 833378 h 1493135"/>
              <a:gd name="connsiteX12" fmla="*/ 1532775 w 3268977"/>
              <a:gd name="connsiteY12" fmla="*/ 914400 h 1493135"/>
              <a:gd name="connsiteX13" fmla="*/ 1567499 w 3268977"/>
              <a:gd name="connsiteY13" fmla="*/ 949124 h 1493135"/>
              <a:gd name="connsiteX14" fmla="*/ 1590648 w 3268977"/>
              <a:gd name="connsiteY14" fmla="*/ 972274 h 1493135"/>
              <a:gd name="connsiteX15" fmla="*/ 1613797 w 3268977"/>
              <a:gd name="connsiteY15" fmla="*/ 1006998 h 1493135"/>
              <a:gd name="connsiteX16" fmla="*/ 1625372 w 3268977"/>
              <a:gd name="connsiteY16" fmla="*/ 1041722 h 1493135"/>
              <a:gd name="connsiteX17" fmla="*/ 1660096 w 3268977"/>
              <a:gd name="connsiteY17" fmla="*/ 1064871 h 1493135"/>
              <a:gd name="connsiteX18" fmla="*/ 1694820 w 3268977"/>
              <a:gd name="connsiteY18" fmla="*/ 1203767 h 1493135"/>
              <a:gd name="connsiteX19" fmla="*/ 1717970 w 3268977"/>
              <a:gd name="connsiteY19" fmla="*/ 1354238 h 1493135"/>
              <a:gd name="connsiteX20" fmla="*/ 1741119 w 3268977"/>
              <a:gd name="connsiteY20" fmla="*/ 1388962 h 1493135"/>
              <a:gd name="connsiteX21" fmla="*/ 1833716 w 3268977"/>
              <a:gd name="connsiteY21" fmla="*/ 1423686 h 1493135"/>
              <a:gd name="connsiteX22" fmla="*/ 1856866 w 3268977"/>
              <a:gd name="connsiteY22" fmla="*/ 1446836 h 1493135"/>
              <a:gd name="connsiteX23" fmla="*/ 1903164 w 3268977"/>
              <a:gd name="connsiteY23" fmla="*/ 1458410 h 1493135"/>
              <a:gd name="connsiteX24" fmla="*/ 1995762 w 3268977"/>
              <a:gd name="connsiteY24" fmla="*/ 1493135 h 1493135"/>
              <a:gd name="connsiteX25" fmla="*/ 2678668 w 3268977"/>
              <a:gd name="connsiteY25" fmla="*/ 1469985 h 1493135"/>
              <a:gd name="connsiteX26" fmla="*/ 2771266 w 3268977"/>
              <a:gd name="connsiteY26" fmla="*/ 1446836 h 1493135"/>
              <a:gd name="connsiteX27" fmla="*/ 2840714 w 3268977"/>
              <a:gd name="connsiteY27" fmla="*/ 1435261 h 1493135"/>
              <a:gd name="connsiteX28" fmla="*/ 2933311 w 3268977"/>
              <a:gd name="connsiteY28" fmla="*/ 1365813 h 1493135"/>
              <a:gd name="connsiteX29" fmla="*/ 2968035 w 3268977"/>
              <a:gd name="connsiteY29" fmla="*/ 1354238 h 1493135"/>
              <a:gd name="connsiteX30" fmla="*/ 3025909 w 3268977"/>
              <a:gd name="connsiteY30" fmla="*/ 1307940 h 1493135"/>
              <a:gd name="connsiteX31" fmla="*/ 3095357 w 3268977"/>
              <a:gd name="connsiteY31" fmla="*/ 1250066 h 1493135"/>
              <a:gd name="connsiteX32" fmla="*/ 3106932 w 3268977"/>
              <a:gd name="connsiteY32" fmla="*/ 1215342 h 1493135"/>
              <a:gd name="connsiteX33" fmla="*/ 3176380 w 3268977"/>
              <a:gd name="connsiteY33" fmla="*/ 1145894 h 1493135"/>
              <a:gd name="connsiteX34" fmla="*/ 3211104 w 3268977"/>
              <a:gd name="connsiteY34" fmla="*/ 1053297 h 1493135"/>
              <a:gd name="connsiteX35" fmla="*/ 3222678 w 3268977"/>
              <a:gd name="connsiteY35" fmla="*/ 1006998 h 1493135"/>
              <a:gd name="connsiteX36" fmla="*/ 3234253 w 3268977"/>
              <a:gd name="connsiteY36" fmla="*/ 972274 h 1493135"/>
              <a:gd name="connsiteX37" fmla="*/ 3245828 w 3268977"/>
              <a:gd name="connsiteY37" fmla="*/ 925975 h 1493135"/>
              <a:gd name="connsiteX38" fmla="*/ 3257402 w 3268977"/>
              <a:gd name="connsiteY38" fmla="*/ 891251 h 1493135"/>
              <a:gd name="connsiteX39" fmla="*/ 3268977 w 3268977"/>
              <a:gd name="connsiteY39" fmla="*/ 833378 h 1493135"/>
              <a:gd name="connsiteX40" fmla="*/ 3257402 w 3268977"/>
              <a:gd name="connsiteY40" fmla="*/ 335666 h 1493135"/>
              <a:gd name="connsiteX41" fmla="*/ 3153230 w 3268977"/>
              <a:gd name="connsiteY41" fmla="*/ 185195 h 1493135"/>
              <a:gd name="connsiteX42" fmla="*/ 3060633 w 3268977"/>
              <a:gd name="connsiteY42" fmla="*/ 81023 h 1493135"/>
              <a:gd name="connsiteX43" fmla="*/ 3037483 w 3268977"/>
              <a:gd name="connsiteY43" fmla="*/ 57874 h 1493135"/>
              <a:gd name="connsiteX44" fmla="*/ 2968035 w 3268977"/>
              <a:gd name="connsiteY44" fmla="*/ 34724 h 1493135"/>
              <a:gd name="connsiteX45" fmla="*/ 2910162 w 3268977"/>
              <a:gd name="connsiteY45" fmla="*/ 11575 h 1493135"/>
              <a:gd name="connsiteX46" fmla="*/ 2759691 w 3268977"/>
              <a:gd name="connsiteY46" fmla="*/ 0 h 1493135"/>
              <a:gd name="connsiteX47" fmla="*/ 1822142 w 3268977"/>
              <a:gd name="connsiteY47" fmla="*/ 23150 h 1493135"/>
              <a:gd name="connsiteX48" fmla="*/ 1706395 w 3268977"/>
              <a:gd name="connsiteY48" fmla="*/ 34724 h 1493135"/>
              <a:gd name="connsiteX49" fmla="*/ 1648521 w 3268977"/>
              <a:gd name="connsiteY49" fmla="*/ 69448 h 1493135"/>
              <a:gd name="connsiteX50" fmla="*/ 1567499 w 3268977"/>
              <a:gd name="connsiteY50" fmla="*/ 92598 h 1493135"/>
              <a:gd name="connsiteX51" fmla="*/ 1347580 w 3268977"/>
              <a:gd name="connsiteY51" fmla="*/ 115747 h 1493135"/>
              <a:gd name="connsiteX52" fmla="*/ 896167 w 3268977"/>
              <a:gd name="connsiteY52" fmla="*/ 104173 h 1493135"/>
              <a:gd name="connsiteX53" fmla="*/ 861443 w 3268977"/>
              <a:gd name="connsiteY53" fmla="*/ 69448 h 1493135"/>
              <a:gd name="connsiteX54" fmla="*/ 734121 w 3268977"/>
              <a:gd name="connsiteY54" fmla="*/ 46299 h 1493135"/>
              <a:gd name="connsiteX55" fmla="*/ 687823 w 3268977"/>
              <a:gd name="connsiteY55" fmla="*/ 23150 h 1493135"/>
              <a:gd name="connsiteX56" fmla="*/ 595225 w 3268977"/>
              <a:gd name="connsiteY56" fmla="*/ 11575 h 1493135"/>
              <a:gd name="connsiteX57" fmla="*/ 85939 w 3268977"/>
              <a:gd name="connsiteY57" fmla="*/ 23150 h 1493135"/>
              <a:gd name="connsiteX58" fmla="*/ 28066 w 3268977"/>
              <a:gd name="connsiteY58" fmla="*/ 46299 h 1493135"/>
              <a:gd name="connsiteX59" fmla="*/ 16491 w 3268977"/>
              <a:gd name="connsiteY59" fmla="*/ 231494 h 1493135"/>
              <a:gd name="connsiteX60" fmla="*/ 28066 w 3268977"/>
              <a:gd name="connsiteY60" fmla="*/ 324091 h 1493135"/>
              <a:gd name="connsiteX61" fmla="*/ 51215 w 3268977"/>
              <a:gd name="connsiteY61" fmla="*/ 358816 h 1493135"/>
              <a:gd name="connsiteX62" fmla="*/ 62790 w 3268977"/>
              <a:gd name="connsiteY62" fmla="*/ 462988 h 149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268977" h="1493135">
                <a:moveTo>
                  <a:pt x="62790" y="462988"/>
                </a:moveTo>
                <a:cubicBezTo>
                  <a:pt x="60861" y="489996"/>
                  <a:pt x="40439" y="500099"/>
                  <a:pt x="39640" y="520861"/>
                </a:cubicBezTo>
                <a:cubicBezTo>
                  <a:pt x="36522" y="601916"/>
                  <a:pt x="35307" y="684390"/>
                  <a:pt x="51215" y="763929"/>
                </a:cubicBezTo>
                <a:cubicBezTo>
                  <a:pt x="55495" y="785331"/>
                  <a:pt x="83310" y="793657"/>
                  <a:pt x="97514" y="810228"/>
                </a:cubicBezTo>
                <a:cubicBezTo>
                  <a:pt x="106567" y="820790"/>
                  <a:pt x="109267" y="836975"/>
                  <a:pt x="120663" y="844952"/>
                </a:cubicBezTo>
                <a:cubicBezTo>
                  <a:pt x="148934" y="864742"/>
                  <a:pt x="179782" y="882881"/>
                  <a:pt x="213261" y="891251"/>
                </a:cubicBezTo>
                <a:cubicBezTo>
                  <a:pt x="271395" y="905785"/>
                  <a:pt x="244468" y="897796"/>
                  <a:pt x="294283" y="914400"/>
                </a:cubicBezTo>
                <a:lnTo>
                  <a:pt x="896167" y="902826"/>
                </a:lnTo>
                <a:cubicBezTo>
                  <a:pt x="993055" y="899366"/>
                  <a:pt x="896793" y="890029"/>
                  <a:pt x="977190" y="868102"/>
                </a:cubicBezTo>
                <a:cubicBezTo>
                  <a:pt x="1007200" y="859917"/>
                  <a:pt x="1038921" y="860385"/>
                  <a:pt x="1069787" y="856527"/>
                </a:cubicBezTo>
                <a:cubicBezTo>
                  <a:pt x="1089078" y="848811"/>
                  <a:pt x="1108207" y="840673"/>
                  <a:pt x="1127661" y="833378"/>
                </a:cubicBezTo>
                <a:cubicBezTo>
                  <a:pt x="1231567" y="794413"/>
                  <a:pt x="1229769" y="824866"/>
                  <a:pt x="1417028" y="833378"/>
                </a:cubicBezTo>
                <a:cubicBezTo>
                  <a:pt x="1500231" y="866659"/>
                  <a:pt x="1460210" y="841836"/>
                  <a:pt x="1532775" y="914400"/>
                </a:cubicBezTo>
                <a:lnTo>
                  <a:pt x="1567499" y="949124"/>
                </a:lnTo>
                <a:cubicBezTo>
                  <a:pt x="1575215" y="956841"/>
                  <a:pt x="1584595" y="963194"/>
                  <a:pt x="1590648" y="972274"/>
                </a:cubicBezTo>
                <a:cubicBezTo>
                  <a:pt x="1598364" y="983849"/>
                  <a:pt x="1607576" y="994556"/>
                  <a:pt x="1613797" y="1006998"/>
                </a:cubicBezTo>
                <a:cubicBezTo>
                  <a:pt x="1619253" y="1017911"/>
                  <a:pt x="1617750" y="1032195"/>
                  <a:pt x="1625372" y="1041722"/>
                </a:cubicBezTo>
                <a:cubicBezTo>
                  <a:pt x="1634062" y="1052585"/>
                  <a:pt x="1648521" y="1057155"/>
                  <a:pt x="1660096" y="1064871"/>
                </a:cubicBezTo>
                <a:cubicBezTo>
                  <a:pt x="1684184" y="1137135"/>
                  <a:pt x="1685468" y="1128954"/>
                  <a:pt x="1694820" y="1203767"/>
                </a:cubicBezTo>
                <a:cubicBezTo>
                  <a:pt x="1699247" y="1239181"/>
                  <a:pt x="1696764" y="1311826"/>
                  <a:pt x="1717970" y="1354238"/>
                </a:cubicBezTo>
                <a:cubicBezTo>
                  <a:pt x="1724191" y="1366680"/>
                  <a:pt x="1731283" y="1379125"/>
                  <a:pt x="1741119" y="1388962"/>
                </a:cubicBezTo>
                <a:cubicBezTo>
                  <a:pt x="1770924" y="1418767"/>
                  <a:pt x="1792307" y="1415405"/>
                  <a:pt x="1833716" y="1423686"/>
                </a:cubicBezTo>
                <a:cubicBezTo>
                  <a:pt x="1841433" y="1431403"/>
                  <a:pt x="1847105" y="1441956"/>
                  <a:pt x="1856866" y="1446836"/>
                </a:cubicBezTo>
                <a:cubicBezTo>
                  <a:pt x="1871094" y="1453950"/>
                  <a:pt x="1887868" y="1454040"/>
                  <a:pt x="1903164" y="1458410"/>
                </a:cubicBezTo>
                <a:cubicBezTo>
                  <a:pt x="1934920" y="1467483"/>
                  <a:pt x="1965183" y="1480903"/>
                  <a:pt x="1995762" y="1493135"/>
                </a:cubicBezTo>
                <a:cubicBezTo>
                  <a:pt x="2223397" y="1485418"/>
                  <a:pt x="2451307" y="1483559"/>
                  <a:pt x="2678668" y="1469985"/>
                </a:cubicBezTo>
                <a:cubicBezTo>
                  <a:pt x="2710427" y="1468089"/>
                  <a:pt x="2740156" y="1453502"/>
                  <a:pt x="2771266" y="1446836"/>
                </a:cubicBezTo>
                <a:cubicBezTo>
                  <a:pt x="2794214" y="1441919"/>
                  <a:pt x="2817565" y="1439119"/>
                  <a:pt x="2840714" y="1435261"/>
                </a:cubicBezTo>
                <a:cubicBezTo>
                  <a:pt x="2854915" y="1423900"/>
                  <a:pt x="2908739" y="1378099"/>
                  <a:pt x="2933311" y="1365813"/>
                </a:cubicBezTo>
                <a:cubicBezTo>
                  <a:pt x="2944224" y="1360357"/>
                  <a:pt x="2956460" y="1358096"/>
                  <a:pt x="2968035" y="1354238"/>
                </a:cubicBezTo>
                <a:cubicBezTo>
                  <a:pt x="2987326" y="1338805"/>
                  <a:pt x="3007317" y="1324208"/>
                  <a:pt x="3025909" y="1307940"/>
                </a:cubicBezTo>
                <a:cubicBezTo>
                  <a:pt x="3097213" y="1245550"/>
                  <a:pt x="3024285" y="1297448"/>
                  <a:pt x="3095357" y="1250066"/>
                </a:cubicBezTo>
                <a:cubicBezTo>
                  <a:pt x="3099215" y="1238491"/>
                  <a:pt x="3099441" y="1224973"/>
                  <a:pt x="3106932" y="1215342"/>
                </a:cubicBezTo>
                <a:cubicBezTo>
                  <a:pt x="3127031" y="1189500"/>
                  <a:pt x="3176380" y="1145894"/>
                  <a:pt x="3176380" y="1145894"/>
                </a:cubicBezTo>
                <a:cubicBezTo>
                  <a:pt x="3188606" y="1115329"/>
                  <a:pt x="3202034" y="1085044"/>
                  <a:pt x="3211104" y="1053297"/>
                </a:cubicBezTo>
                <a:cubicBezTo>
                  <a:pt x="3215474" y="1038001"/>
                  <a:pt x="3218308" y="1022294"/>
                  <a:pt x="3222678" y="1006998"/>
                </a:cubicBezTo>
                <a:cubicBezTo>
                  <a:pt x="3226030" y="995267"/>
                  <a:pt x="3230901" y="984005"/>
                  <a:pt x="3234253" y="972274"/>
                </a:cubicBezTo>
                <a:cubicBezTo>
                  <a:pt x="3238623" y="956978"/>
                  <a:pt x="3241458" y="941271"/>
                  <a:pt x="3245828" y="925975"/>
                </a:cubicBezTo>
                <a:cubicBezTo>
                  <a:pt x="3249180" y="914244"/>
                  <a:pt x="3254443" y="903087"/>
                  <a:pt x="3257402" y="891251"/>
                </a:cubicBezTo>
                <a:cubicBezTo>
                  <a:pt x="3262173" y="872165"/>
                  <a:pt x="3265119" y="852669"/>
                  <a:pt x="3268977" y="833378"/>
                </a:cubicBezTo>
                <a:cubicBezTo>
                  <a:pt x="3265119" y="667474"/>
                  <a:pt x="3267543" y="501305"/>
                  <a:pt x="3257402" y="335666"/>
                </a:cubicBezTo>
                <a:cubicBezTo>
                  <a:pt x="3251723" y="242912"/>
                  <a:pt x="3205257" y="263237"/>
                  <a:pt x="3153230" y="185195"/>
                </a:cubicBezTo>
                <a:cubicBezTo>
                  <a:pt x="3111922" y="123232"/>
                  <a:pt x="3139916" y="160305"/>
                  <a:pt x="3060633" y="81023"/>
                </a:cubicBezTo>
                <a:cubicBezTo>
                  <a:pt x="3052916" y="73307"/>
                  <a:pt x="3047836" y="61325"/>
                  <a:pt x="3037483" y="57874"/>
                </a:cubicBezTo>
                <a:cubicBezTo>
                  <a:pt x="3014334" y="50157"/>
                  <a:pt x="2990691" y="43786"/>
                  <a:pt x="2968035" y="34724"/>
                </a:cubicBezTo>
                <a:cubicBezTo>
                  <a:pt x="2948744" y="27008"/>
                  <a:pt x="2930656" y="14991"/>
                  <a:pt x="2910162" y="11575"/>
                </a:cubicBezTo>
                <a:cubicBezTo>
                  <a:pt x="2860541" y="3305"/>
                  <a:pt x="2809848" y="3858"/>
                  <a:pt x="2759691" y="0"/>
                </a:cubicBezTo>
                <a:lnTo>
                  <a:pt x="1822142" y="23150"/>
                </a:lnTo>
                <a:cubicBezTo>
                  <a:pt x="1783388" y="24428"/>
                  <a:pt x="1743861" y="24733"/>
                  <a:pt x="1706395" y="34724"/>
                </a:cubicBezTo>
                <a:cubicBezTo>
                  <a:pt x="1684657" y="40521"/>
                  <a:pt x="1669288" y="60795"/>
                  <a:pt x="1648521" y="69448"/>
                </a:cubicBezTo>
                <a:cubicBezTo>
                  <a:pt x="1622594" y="80251"/>
                  <a:pt x="1594748" y="85785"/>
                  <a:pt x="1567499" y="92598"/>
                </a:cubicBezTo>
                <a:cubicBezTo>
                  <a:pt x="1487597" y="112574"/>
                  <a:pt x="1443716" y="108880"/>
                  <a:pt x="1347580" y="115747"/>
                </a:cubicBezTo>
                <a:cubicBezTo>
                  <a:pt x="1197109" y="111889"/>
                  <a:pt x="1046009" y="118444"/>
                  <a:pt x="896167" y="104173"/>
                </a:cubicBezTo>
                <a:cubicBezTo>
                  <a:pt x="879871" y="102621"/>
                  <a:pt x="875656" y="77569"/>
                  <a:pt x="861443" y="69448"/>
                </a:cubicBezTo>
                <a:cubicBezTo>
                  <a:pt x="843255" y="59055"/>
                  <a:pt x="737291" y="46752"/>
                  <a:pt x="734121" y="46299"/>
                </a:cubicBezTo>
                <a:cubicBezTo>
                  <a:pt x="718688" y="38583"/>
                  <a:pt x="704562" y="27335"/>
                  <a:pt x="687823" y="23150"/>
                </a:cubicBezTo>
                <a:cubicBezTo>
                  <a:pt x="657646" y="15606"/>
                  <a:pt x="626331" y="11575"/>
                  <a:pt x="595225" y="11575"/>
                </a:cubicBezTo>
                <a:cubicBezTo>
                  <a:pt x="425419" y="11575"/>
                  <a:pt x="255701" y="19292"/>
                  <a:pt x="85939" y="23150"/>
                </a:cubicBezTo>
                <a:cubicBezTo>
                  <a:pt x="66648" y="30866"/>
                  <a:pt x="44973" y="34223"/>
                  <a:pt x="28066" y="46299"/>
                </a:cubicBezTo>
                <a:cubicBezTo>
                  <a:pt x="-25787" y="84765"/>
                  <a:pt x="13966" y="204981"/>
                  <a:pt x="16491" y="231494"/>
                </a:cubicBezTo>
                <a:cubicBezTo>
                  <a:pt x="19440" y="262460"/>
                  <a:pt x="19882" y="294081"/>
                  <a:pt x="28066" y="324091"/>
                </a:cubicBezTo>
                <a:cubicBezTo>
                  <a:pt x="31726" y="337512"/>
                  <a:pt x="45565" y="346104"/>
                  <a:pt x="51215" y="358816"/>
                </a:cubicBezTo>
                <a:cubicBezTo>
                  <a:pt x="76804" y="416393"/>
                  <a:pt x="64719" y="435980"/>
                  <a:pt x="62790" y="462988"/>
                </a:cubicBez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98505" y="896203"/>
            <a:ext cx="455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 suppress CBIs driven by HOMs (Appendix A)</a:t>
            </a:r>
            <a:endParaRPr kumimoji="1" lang="ja-JP" altLang="en-US" dirty="0"/>
          </a:p>
        </p:txBody>
      </p:sp>
      <p:sp>
        <p:nvSpPr>
          <p:cNvPr id="37" name="大かっこ 36"/>
          <p:cNvSpPr/>
          <p:nvPr/>
        </p:nvSpPr>
        <p:spPr>
          <a:xfrm>
            <a:off x="5761136" y="6339304"/>
            <a:ext cx="2934393" cy="523220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8776" y="6424780"/>
            <a:ext cx="2057400" cy="365125"/>
          </a:xfrm>
        </p:spPr>
        <p:txBody>
          <a:bodyPr/>
          <a:lstStyle/>
          <a:p>
            <a:fld id="{96287FBE-B749-4FC1-A111-1C696CF8D94C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928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M:\var\results\ARES\g3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17" y="3614447"/>
            <a:ext cx="3687060" cy="28089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M:\var\results\ARES\g2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3156" y="919154"/>
            <a:ext cx="2786986" cy="3298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タイトル 3"/>
          <p:cNvSpPr>
            <a:spLocks noGrp="1"/>
          </p:cNvSpPr>
          <p:nvPr>
            <p:ph type="title"/>
          </p:nvPr>
        </p:nvSpPr>
        <p:spPr>
          <a:xfrm>
            <a:off x="0" y="311085"/>
            <a:ext cx="9144000" cy="534372"/>
          </a:xfrm>
        </p:spPr>
        <p:txBody>
          <a:bodyPr>
            <a:noAutofit/>
          </a:bodyPr>
          <a:lstStyle/>
          <a:p>
            <a:r>
              <a:rPr lang="en-US" altLang="ja-JP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Type_2: Grooved Beam Pipe (GBP)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ja-JP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75518" y="1168283"/>
            <a:ext cx="2392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i="1" dirty="0"/>
              <a:t>Electric-field Vectors</a:t>
            </a:r>
            <a:endParaRPr lang="ja-JP" altLang="en-US" sz="2100" i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59638" y="448062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TM</a:t>
            </a:r>
            <a:r>
              <a:rPr lang="en-US" altLang="ja-JP" sz="2400" baseline="-25000" dirty="0"/>
              <a:t>110</a:t>
            </a:r>
            <a:endParaRPr lang="ja-JP" altLang="en-US" sz="2400" baseline="-25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7459" y="2783450"/>
            <a:ext cx="265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TE mode </a:t>
            </a:r>
            <a:r>
              <a:rPr lang="en-US" altLang="ja-JP" sz="2400" dirty="0" smtClean="0"/>
              <a:t>in the</a:t>
            </a:r>
          </a:p>
          <a:p>
            <a:r>
              <a:rPr lang="en-US" altLang="ja-JP" sz="2400" dirty="0" smtClean="0"/>
              <a:t>Grooved Beam Pipe</a:t>
            </a:r>
            <a:endParaRPr lang="ja-JP" altLang="en-US" sz="2400" baseline="-25000" dirty="0"/>
          </a:p>
        </p:txBody>
      </p:sp>
      <p:pic>
        <p:nvPicPr>
          <p:cNvPr id="18" name="Picture 2" descr="M:\var\results\ARES\g1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4597" y="2122170"/>
            <a:ext cx="3703934" cy="2657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425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30711"/>
            <a:ext cx="9144000" cy="1673759"/>
          </a:xfrm>
        </p:spPr>
        <p:txBody>
          <a:bodyPr>
            <a:normAutofit/>
          </a:bodyPr>
          <a:lstStyle/>
          <a:p>
            <a:r>
              <a:rPr kumimoji="1" lang="en-US" altLang="ja-JP" sz="6000" dirty="0" smtClean="0">
                <a:latin typeface="MoolBoran" panose="020B0100010101010101" pitchFamily="34" charset="0"/>
                <a:cs typeface="MoolBoran" panose="020B0100010101010101" pitchFamily="34" charset="0"/>
              </a:rPr>
              <a:t>Upgrade </a:t>
            </a:r>
            <a:r>
              <a:rPr lang="en-US" altLang="ja-JP" sz="6000" dirty="0" smtClean="0">
                <a:latin typeface="MoolBoran" panose="020B0100010101010101" pitchFamily="34" charset="0"/>
                <a:cs typeface="MoolBoran" panose="020B0100010101010101" pitchFamily="34" charset="0"/>
              </a:rPr>
              <a:t>of the </a:t>
            </a:r>
            <a:r>
              <a:rPr kumimoji="1" lang="en-US" altLang="ja-JP" sz="6000" dirty="0" smtClean="0">
                <a:latin typeface="MoolBoran" panose="020B0100010101010101" pitchFamily="34" charset="0"/>
                <a:cs typeface="MoolBoran" panose="020B0100010101010101" pitchFamily="34" charset="0"/>
              </a:rPr>
              <a:t>ARES for SuperKEKB</a:t>
            </a:r>
            <a:endParaRPr kumimoji="1" lang="ja-JP" altLang="en-US" sz="6000" dirty="0">
              <a:latin typeface="MoolBoran" panose="020B0100010101010101" pitchFamily="34" charset="0"/>
              <a:cs typeface="MoolBoran" panose="020B0100010101010101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40404" y="3817856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/>
              <a:t>(Selection)</a:t>
            </a:r>
            <a:endParaRPr kumimoji="1" lang="ja-JP" altLang="en-US" sz="2800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FBE-B749-4FC1-A111-1C696CF8D94C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396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146765" y="6599519"/>
            <a:ext cx="3034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(Shown by T. Kageyama at KEKB Review 2011)</a:t>
            </a:r>
            <a:endParaRPr lang="ja-JP" altLang="en-US" sz="1200" dirty="0"/>
          </a:p>
        </p:txBody>
      </p:sp>
      <p:sp>
        <p:nvSpPr>
          <p:cNvPr id="6" name="ストライプ矢印 5"/>
          <p:cNvSpPr/>
          <p:nvPr/>
        </p:nvSpPr>
        <p:spPr>
          <a:xfrm>
            <a:off x="4535090" y="2392151"/>
            <a:ext cx="553673" cy="1951825"/>
          </a:xfrm>
          <a:prstGeom prst="stripedRight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76365" y="2967954"/>
            <a:ext cx="218681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SuperKEKB Phase 1</a:t>
            </a:r>
            <a:endParaRPr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88413" y="2976690"/>
            <a:ext cx="71526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KEKB</a:t>
            </a:r>
            <a:endParaRPr lang="ja-JP" altLang="en-US" sz="2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l="13670" t="1494" r="13570" b="2920"/>
          <a:stretch/>
        </p:blipFill>
        <p:spPr>
          <a:xfrm>
            <a:off x="1" y="3407482"/>
            <a:ext cx="4220084" cy="311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l="19970" t="16202" r="17568" b="16047"/>
          <a:stretch/>
        </p:blipFill>
        <p:spPr>
          <a:xfrm>
            <a:off x="634213" y="416866"/>
            <a:ext cx="2998625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/>
          <a:srcRect l="20432" t="16308" r="19323" b="18814"/>
          <a:stretch/>
        </p:blipFill>
        <p:spPr>
          <a:xfrm>
            <a:off x="5482459" y="416866"/>
            <a:ext cx="3020295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1422016" y="27622"/>
            <a:ext cx="14494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N</a:t>
            </a:r>
            <a:r>
              <a:rPr lang="en-US" altLang="ja-JP" b="1" baseline="-25000" dirty="0" smtClean="0"/>
              <a:t>Klys</a:t>
            </a:r>
            <a:r>
              <a:rPr lang="en-US" altLang="ja-JP" b="1" dirty="0" smtClean="0"/>
              <a:t>:N</a:t>
            </a:r>
            <a:r>
              <a:rPr lang="en-US" altLang="ja-JP" b="1" baseline="-25000" dirty="0" smtClean="0"/>
              <a:t>Cav</a:t>
            </a:r>
            <a:r>
              <a:rPr lang="en-US" altLang="ja-JP" b="1" dirty="0" smtClean="0"/>
              <a:t>=1:2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81097" y="27622"/>
            <a:ext cx="14494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/>
              <a:t>N</a:t>
            </a:r>
            <a:r>
              <a:rPr lang="en-US" altLang="ja-JP" b="1" baseline="-25000" dirty="0"/>
              <a:t>Klys</a:t>
            </a:r>
            <a:r>
              <a:rPr lang="en-US" altLang="ja-JP" b="1" dirty="0"/>
              <a:t>:N</a:t>
            </a:r>
            <a:r>
              <a:rPr lang="en-US" altLang="ja-JP" b="1" baseline="-25000" dirty="0"/>
              <a:t>Cav</a:t>
            </a:r>
            <a:r>
              <a:rPr lang="en-US" altLang="ja-JP" b="1" dirty="0"/>
              <a:t>=1:1</a:t>
            </a:r>
            <a:endParaRPr kumimoji="1" lang="ja-JP" altLang="en-US" b="1" dirty="0"/>
          </a:p>
        </p:txBody>
      </p:sp>
      <p:pic>
        <p:nvPicPr>
          <p:cNvPr id="13" name="図 12" descr="スクリーンショット 2014-10-30 15.14.1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937" y="3386581"/>
            <a:ext cx="3833217" cy="3471420"/>
          </a:xfrm>
          <a:prstGeom prst="rect">
            <a:avLst/>
          </a:prstGeom>
        </p:spPr>
      </p:pic>
      <p:sp>
        <p:nvSpPr>
          <p:cNvPr id="14" name="角丸四角形 13"/>
          <p:cNvSpPr/>
          <p:nvPr/>
        </p:nvSpPr>
        <p:spPr>
          <a:xfrm>
            <a:off x="3173730" y="4850675"/>
            <a:ext cx="708660" cy="7195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角丸四角形 14"/>
          <p:cNvSpPr/>
          <p:nvPr/>
        </p:nvSpPr>
        <p:spPr>
          <a:xfrm>
            <a:off x="7898130" y="5132998"/>
            <a:ext cx="708660" cy="7195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6" name="直線矢印コネクタ 15"/>
          <p:cNvCxnSpPr>
            <a:stCxn id="14" idx="3"/>
            <a:endCxn id="15" idx="1"/>
          </p:cNvCxnSpPr>
          <p:nvPr/>
        </p:nvCxnSpPr>
        <p:spPr>
          <a:xfrm>
            <a:off x="3882390" y="5210448"/>
            <a:ext cx="4015740" cy="28232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 rot="240000">
            <a:off x="4564313" y="5146959"/>
            <a:ext cx="2616807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Relocation: </a:t>
            </a:r>
            <a:r>
              <a:rPr kumimoji="1" lang="en-US" altLang="ja-JP" sz="2000" b="1" dirty="0" smtClean="0">
                <a:solidFill>
                  <a:srgbClr val="0066FF"/>
                </a:solidFill>
              </a:rPr>
              <a:t>HER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000" b="1" dirty="0" smtClean="0">
                <a:sym typeface="Wingdings" panose="05000000000000000000" pitchFamily="2" charset="2"/>
              </a:rPr>
              <a:t> </a:t>
            </a:r>
            <a:r>
              <a:rPr kumimoji="1" lang="en-US" altLang="ja-JP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LER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E_NormalSiz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E_NormalSize" id="{8C38FA24-84B7-4048-BD31-0444D31BE10C}" vid="{E2D5B031-411A-4732-B2E4-B39F0B6813C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ABE_NormalSize</Template>
  <TotalTime>0</TotalTime>
  <Words>3223</Words>
  <Application>Microsoft Office PowerPoint</Application>
  <PresentationFormat>画面に合わせる (4:3)</PresentationFormat>
  <Paragraphs>584</Paragraphs>
  <Slides>52</Slides>
  <Notes>22</Notes>
  <HiddenSlides>0</HiddenSlides>
  <MMClips>5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6" baseType="lpstr">
      <vt:lpstr>Adobe Gothic Std B</vt:lpstr>
      <vt:lpstr>ＭＳ Ｐゴシック</vt:lpstr>
      <vt:lpstr>AR JULIAN</vt:lpstr>
      <vt:lpstr>Arial</vt:lpstr>
      <vt:lpstr>Calibri</vt:lpstr>
      <vt:lpstr>Calibri Light</vt:lpstr>
      <vt:lpstr>Monotype Corsiva</vt:lpstr>
      <vt:lpstr>MoolBoran</vt:lpstr>
      <vt:lpstr>Symbol</vt:lpstr>
      <vt:lpstr>Times</vt:lpstr>
      <vt:lpstr>Times New Roman</vt:lpstr>
      <vt:lpstr>Wingdings</vt:lpstr>
      <vt:lpstr>ABE_NormalSize</vt:lpstr>
      <vt:lpstr>Equation</vt:lpstr>
      <vt:lpstr>PowerPoint プレゼンテーション</vt:lpstr>
      <vt:lpstr>Contents</vt:lpstr>
      <vt:lpstr>ARES for the MRs</vt:lpstr>
      <vt:lpstr>NC RF Cavity System for SuperKEKB (ARES) (Accelerator Resonantly coupled with Energy Storage) -- Three cavity system stabilized with the accelerating p/2 mode --</vt:lpstr>
      <vt:lpstr> Three Main Characteristics of the ARES Cavity System</vt:lpstr>
      <vt:lpstr>The ARES has  -- Two-types of HOM-Damped Structures. --</vt:lpstr>
      <vt:lpstr> Type_2: Grooved Beam Pipe (GBP) </vt:lpstr>
      <vt:lpstr>Upgrade of the ARES for SuperKEKB</vt:lpstr>
      <vt:lpstr>PowerPoint プレゼンテーション</vt:lpstr>
      <vt:lpstr>PowerPoint プレゼンテーション</vt:lpstr>
      <vt:lpstr>Upgraded Input Coupler Increasing the Input Coupling Factor</vt:lpstr>
      <vt:lpstr>PowerPoint プレゼンテーション</vt:lpstr>
      <vt:lpstr>PowerPoint プレゼンテーション</vt:lpstr>
      <vt:lpstr>Two ARES Cavities Newly Installed in OHO D4-E,F</vt:lpstr>
      <vt:lpstr>Crack found on the welding lip of the D4-F Cavity</vt:lpstr>
      <vt:lpstr>Monitoring ALL the Cavities with TV Cameras</vt:lpstr>
      <vt:lpstr>PowerPoint プレゼンテーション</vt:lpstr>
      <vt:lpstr>Example of the Recorded Videos</vt:lpstr>
      <vt:lpstr>Operational Status of the ARES in Phase1</vt:lpstr>
      <vt:lpstr>Operation Summary in Phase 1</vt:lpstr>
      <vt:lpstr>Vacuum Trouble of the D8-D Cavity </vt:lpstr>
      <vt:lpstr>Vacuum Trouble of the D8-D Cavity</vt:lpstr>
      <vt:lpstr>Other Serious Trouble: Chillers for RF Windows</vt:lpstr>
      <vt:lpstr>During Phase 1 Operation</vt:lpstr>
      <vt:lpstr>pH and Water Solubility </vt:lpstr>
      <vt:lpstr> RF Cavities for the DR (“DR Cavities”)</vt:lpstr>
      <vt:lpstr>NC RF Accelerating Structure for the DR</vt:lpstr>
      <vt:lpstr>Main Characteristics of the DR Cavity</vt:lpstr>
      <vt:lpstr>Components of the RF Structure except for the cavity</vt:lpstr>
      <vt:lpstr>RF Cavity for the DR (DR Cavity)</vt:lpstr>
      <vt:lpstr>History of the DR Cavity Development</vt:lpstr>
      <vt:lpstr>Vc = 0.95 MV/cav demonstrated at the Test Stand</vt:lpstr>
      <vt:lpstr>Configuration in the DR Tunnel</vt:lpstr>
      <vt:lpstr>What We Learnt from the R&amp;D of the DR Cavities</vt:lpstr>
      <vt:lpstr>1. Improvements with the EP</vt:lpstr>
      <vt:lpstr>3. Significant Findings directly related to cavity breakdown</vt:lpstr>
      <vt:lpstr>Significant Finding (1)</vt:lpstr>
      <vt:lpstr>Significant Finding (2)</vt:lpstr>
      <vt:lpstr>Pyrotechnical phenomena are minority!</vt:lpstr>
      <vt:lpstr>Summary</vt:lpstr>
      <vt:lpstr>PowerPoint プレゼンテーション</vt:lpstr>
      <vt:lpstr>Appendices</vt:lpstr>
      <vt:lpstr>Longitudinal CBI driven by the accelerating p/2 mode</vt:lpstr>
      <vt:lpstr>PowerPoint プレゼンテーション</vt:lpstr>
      <vt:lpstr>Longitudinal CBI driven by the parasitic 0 and p modes</vt:lpstr>
      <vt:lpstr>Longitudinal HOM Impedance (Simulation Results) and CBI Threshold at SuperKEKB/LER</vt:lpstr>
      <vt:lpstr>Horizontal HOM Impedance (Simulation Result) and CBI Threshold at SuperKEKB/LER</vt:lpstr>
      <vt:lpstr>Multipactoring suppression by fine grooving of conductor surfaces of coaxial-line input couplers</vt:lpstr>
      <vt:lpstr>We have replaced all the 15 chillers used at KEKB for a long time.</vt:lpstr>
      <vt:lpstr>Comparison between the Chillers</vt:lpstr>
      <vt:lpstr>CBIs driven by the HOM Impedances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Tetsuo ABE (KEK)</dc:creator>
  <cp:lastModifiedBy/>
  <cp:revision>1</cp:revision>
  <dcterms:created xsi:type="dcterms:W3CDTF">2016-06-14T08:54:06Z</dcterms:created>
  <dcterms:modified xsi:type="dcterms:W3CDTF">2016-06-23T04:06:31Z</dcterms:modified>
</cp:coreProperties>
</file>