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76" r:id="rId3"/>
    <p:sldId id="274" r:id="rId4"/>
    <p:sldId id="278" r:id="rId5"/>
    <p:sldId id="320" r:id="rId6"/>
    <p:sldId id="322" r:id="rId7"/>
    <p:sldId id="353" r:id="rId8"/>
    <p:sldId id="303" r:id="rId9"/>
    <p:sldId id="336" r:id="rId10"/>
    <p:sldId id="334" r:id="rId11"/>
    <p:sldId id="335" r:id="rId12"/>
    <p:sldId id="325" r:id="rId13"/>
    <p:sldId id="285" r:id="rId14"/>
    <p:sldId id="328" r:id="rId15"/>
    <p:sldId id="329" r:id="rId16"/>
    <p:sldId id="332" r:id="rId17"/>
    <p:sldId id="331" r:id="rId18"/>
    <p:sldId id="288" r:id="rId19"/>
    <p:sldId id="289" r:id="rId20"/>
    <p:sldId id="337" r:id="rId21"/>
    <p:sldId id="290" r:id="rId22"/>
    <p:sldId id="344" r:id="rId23"/>
    <p:sldId id="345" r:id="rId24"/>
    <p:sldId id="346" r:id="rId25"/>
    <p:sldId id="291" r:id="rId26"/>
    <p:sldId id="294" r:id="rId27"/>
    <p:sldId id="295" r:id="rId28"/>
    <p:sldId id="347" r:id="rId29"/>
    <p:sldId id="348" r:id="rId30"/>
    <p:sldId id="296" r:id="rId31"/>
    <p:sldId id="297" r:id="rId32"/>
    <p:sldId id="349" r:id="rId33"/>
    <p:sldId id="352" r:id="rId34"/>
    <p:sldId id="350" r:id="rId35"/>
    <p:sldId id="351" r:id="rId36"/>
    <p:sldId id="343" r:id="rId37"/>
    <p:sldId id="311" r:id="rId38"/>
    <p:sldId id="354" r:id="rId39"/>
    <p:sldId id="355" r:id="rId40"/>
    <p:sldId id="356" r:id="rId41"/>
    <p:sldId id="341" r:id="rId42"/>
    <p:sldId id="342" r:id="rId43"/>
    <p:sldId id="327" r:id="rId44"/>
    <p:sldId id="317" r:id="rId45"/>
    <p:sldId id="313" r:id="rId46"/>
    <p:sldId id="314" r:id="rId47"/>
    <p:sldId id="321" r:id="rId48"/>
    <p:sldId id="323" r:id="rId49"/>
    <p:sldId id="333" r:id="rId50"/>
    <p:sldId id="338" r:id="rId51"/>
    <p:sldId id="339" r:id="rId5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2EB3"/>
    <a:srgbClr val="0A2F9F"/>
    <a:srgbClr val="72629F"/>
    <a:srgbClr val="000090"/>
    <a:srgbClr val="664E9F"/>
    <a:srgbClr val="535F9F"/>
    <a:srgbClr val="2A599F"/>
    <a:srgbClr val="2F5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682"/>
    <p:restoredTop sz="93710"/>
  </p:normalViewPr>
  <p:slideViewPr>
    <p:cSldViewPr snapToGrid="0" snapToObjects="1">
      <p:cViewPr varScale="1">
        <p:scale>
          <a:sx n="82" d="100"/>
          <a:sy n="82" d="100"/>
        </p:scale>
        <p:origin x="184" y="1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DD1EB-86A3-8B49-B40B-C71F850E5629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8AEA-B8B7-944D-9713-9ADAEF4EFE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99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EBD1F-EBC0-444C-B302-9159FE08244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65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B33DB0-7599-F643-B177-C61518673C09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892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altLang="ja-JP" sz="2700" dirty="0" smtClean="0"/>
          </a:p>
          <a:p>
            <a:r>
              <a:rPr lang="en-US" altLang="ja-JP" sz="2700" dirty="0" err="1" smtClean="0"/>
              <a:t>aHigher</a:t>
            </a:r>
            <a:r>
              <a:rPr lang="en-US" altLang="ja-JP" sz="2700" dirty="0" smtClean="0"/>
              <a:t>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Lower-emittance Injection Beam </a:t>
            </a:r>
          </a:p>
          <a:p>
            <a:pPr lvl="1"/>
            <a:r>
              <a:rPr lang="en-US" altLang="ja-JP" sz="2300" dirty="0" smtClean="0"/>
              <a:t>To meet nano-beam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smtClean="0"/>
              <a:t>Emittance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2474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55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96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65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rker Felt Thin" charset="0"/>
                <a:ea typeface="Marker Felt Thin" charset="0"/>
                <a:cs typeface="Marker Felt Thin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935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04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54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30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rker Felt Thin" charset="0"/>
                <a:ea typeface="Marker Felt Thin" charset="0"/>
                <a:cs typeface="Marker Felt Thin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72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6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65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33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C2A1D-7F1C-6841-96BD-67206F9C27C0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AB12-0E8E-454D-BB7B-66B4CAB73F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413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b="1" i="0" kern="1200">
          <a:solidFill>
            <a:srgbClr val="000090"/>
          </a:solidFill>
          <a:latin typeface="メイリオ"/>
          <a:ea typeface="メイリオ"/>
          <a:cs typeface="メイリオ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emf"/><Relationship Id="rId10" Type="http://schemas.openxmlformats.org/officeDocument/2006/relationships/image" Target="../media/image55.emf"/><Relationship Id="rId11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EKair2004-01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22144"/>
            <a:ext cx="7772400" cy="261461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Marker Felt Thin" charset="0"/>
                <a:ea typeface="Marker Felt Thin" charset="0"/>
                <a:cs typeface="Marker Felt Thin" charset="0"/>
              </a:rPr>
              <a:t>Overview of Phase 1 Commissioning</a:t>
            </a:r>
            <a:endParaRPr kumimoji="1" lang="ja-JP" altLang="en-US" dirty="0">
              <a:solidFill>
                <a:schemeClr val="bg1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73304" y="4759503"/>
            <a:ext cx="7397392" cy="1752600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Y. Funakoshi for SuperKEKB Commissioning Group</a:t>
            </a: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Accelerator </a:t>
            </a:r>
            <a:r>
              <a:rPr lang="en-US" altLang="ja-JP" sz="2800" dirty="0">
                <a:solidFill>
                  <a:schemeClr val="bg1"/>
                </a:solidFill>
              </a:rPr>
              <a:t>Laboratory, KEK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>
                <a:solidFill>
                  <a:schemeClr val="bg1"/>
                </a:solidFill>
              </a:rPr>
              <a:t>2016.06.13@21th KEKB Review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</a:t>
            </a:r>
            <a:r>
              <a:rPr lang="en-US" smtClean="0"/>
              <a:t>background study using Beast detector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</a:rPr>
              <a:t>Touschek</a:t>
            </a:r>
            <a:r>
              <a:rPr lang="en-US" dirty="0" smtClean="0">
                <a:solidFill>
                  <a:srgbClr val="0070C0"/>
                </a:solidFill>
              </a:rPr>
              <a:t> background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Change vertical beam size by using ECK (Emittance Control Knob)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Vacuum background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Vacuum bump study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Injection background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Collimator study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68187" y="5783283"/>
            <a:ext cx="433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etails </a:t>
            </a:r>
            <a:r>
              <a:rPr kumimoji="1" lang="en-US" altLang="ja-JP" dirty="0" smtClean="0"/>
              <a:t>are given in the talk by H. Nakayama.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5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r="18992" b="29479"/>
          <a:stretch/>
        </p:blipFill>
        <p:spPr>
          <a:xfrm>
            <a:off x="323528" y="980728"/>
            <a:ext cx="8208912" cy="4763266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H="1">
            <a:off x="6804248" y="2051556"/>
            <a:ext cx="720080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4644008" y="3347700"/>
            <a:ext cx="432048" cy="17281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3563888" y="1979548"/>
            <a:ext cx="720080" cy="1152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5292080" y="3491716"/>
            <a:ext cx="1008112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35" idx="0"/>
          </p:cNvCxnSpPr>
          <p:nvPr/>
        </p:nvCxnSpPr>
        <p:spPr>
          <a:xfrm flipV="1">
            <a:off x="3383868" y="3779748"/>
            <a:ext cx="468052" cy="15841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 flipV="1">
            <a:off x="5220072" y="3491716"/>
            <a:ext cx="720080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1691680" y="3347700"/>
            <a:ext cx="2088232" cy="1656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" y="188640"/>
            <a:ext cx="2026920" cy="202692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7164288" y="1475492"/>
            <a:ext cx="169168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LYSO/</a:t>
            </a:r>
            <a:r>
              <a:rPr kumimoji="1" lang="en-US" altLang="ja-JP" dirty="0" err="1" smtClean="0"/>
              <a:t>CsI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crystals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228184" y="3779748"/>
            <a:ext cx="201622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He3 tubes</a:t>
            </a:r>
          </a:p>
          <a:p>
            <a:pPr algn="ctr"/>
            <a:r>
              <a:rPr lang="en-US" altLang="ja-JP" dirty="0" smtClean="0"/>
              <a:t>(thermal neutrons)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796136" y="4715852"/>
            <a:ext cx="172819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Micro TPCs</a:t>
            </a:r>
          </a:p>
          <a:p>
            <a:pPr algn="ctr"/>
            <a:r>
              <a:rPr lang="ja-JP" altLang="en-US" dirty="0" smtClean="0"/>
              <a:t>（</a:t>
            </a:r>
            <a:r>
              <a:rPr lang="en-US" altLang="ja-JP" dirty="0" smtClean="0"/>
              <a:t>fast neutrons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11960" y="4931876"/>
            <a:ext cx="136815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CLAWS scintillators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71800" y="1331476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PIN diodes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71600" y="5003884"/>
            <a:ext cx="144016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BGO</a:t>
            </a:r>
            <a:r>
              <a:rPr lang="ja-JP" altLang="en-US" dirty="0"/>
              <a:t> </a:t>
            </a:r>
            <a:r>
              <a:rPr lang="en-US" altLang="ja-JP" dirty="0" smtClean="0"/>
              <a:t>crystals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627784" y="5363924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Diamonds</a:t>
            </a:r>
            <a:endParaRPr kumimoji="1" lang="en-US" altLang="ja-JP" dirty="0" smtClean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267744" y="404664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BEAST Phase1 sensors at IP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5576" y="587727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Various measurements (fast charged particle, high-energy photons, thermal/MeV neutron, dosimetry, etc..) </a:t>
            </a:r>
            <a:r>
              <a:rPr lang="en-US" altLang="ja-JP" sz="2000" dirty="0" smtClean="0"/>
              <a:t>t</a:t>
            </a:r>
            <a:r>
              <a:rPr kumimoji="1" lang="en-US" altLang="ja-JP" sz="2000" dirty="0" smtClean="0"/>
              <a:t>o </a:t>
            </a:r>
            <a:r>
              <a:rPr kumimoji="1" lang="en-US" altLang="ja-JP" sz="2000" b="1" dirty="0" smtClean="0"/>
              <a:t>validate beam loss simulation</a:t>
            </a:r>
            <a:r>
              <a:rPr kumimoji="1" lang="en-US" altLang="ja-JP" sz="2000" dirty="0" smtClean="0"/>
              <a:t> </a:t>
            </a:r>
            <a:endParaRPr kumimoji="1"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52863" y="195209"/>
            <a:ext cx="14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 Nakayama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2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Issues with high beam currents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/>
              <a:t>Nonlinear vacuum pressure rise as function of beam current (LER</a:t>
            </a:r>
            <a:r>
              <a:rPr lang="en-US" altLang="ja-JP" dirty="0" smtClean="0"/>
              <a:t>)</a:t>
            </a:r>
          </a:p>
          <a:p>
            <a:r>
              <a:rPr lang="en-US" altLang="ja-JP" dirty="0"/>
              <a:t>Vertical beam size blowup as function of beam current (LER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kumimoji="1" lang="en-US" altLang="ja-JP" dirty="0" smtClean="0"/>
              <a:t>Frequent beam aborts associated with vacuum burst (LER)</a:t>
            </a:r>
          </a:p>
          <a:p>
            <a:r>
              <a:rPr lang="en-US" altLang="ja-JP" dirty="0" smtClean="0"/>
              <a:t>Longitudinal coupled bunch instability (LER)</a:t>
            </a:r>
          </a:p>
          <a:p>
            <a:pPr lvl="1"/>
            <a:r>
              <a:rPr lang="en-US" altLang="ja-JP" dirty="0" smtClean="0"/>
              <a:t>Instability was first observed around 660mA. The mode number is ~600. We needed the use of longitudinal feedback system to suppress it. The source of the instability is still unknown. At KEKB, we never needed the longitudinal feedback system.</a:t>
            </a:r>
          </a:p>
          <a:p>
            <a:r>
              <a:rPr kumimoji="1" lang="en-US" altLang="ja-JP" dirty="0" smtClean="0"/>
              <a:t>Longitudinal coupled bunch instability (HER)</a:t>
            </a:r>
          </a:p>
          <a:p>
            <a:pPr lvl="1"/>
            <a:r>
              <a:rPr lang="en-US" altLang="ja-JP" dirty="0" smtClean="0"/>
              <a:t>Sometimes, detuned cavities induce the instability due to the fundamental mode. -1 mode damper was set up to suppress the instability.</a:t>
            </a:r>
          </a:p>
          <a:p>
            <a:r>
              <a:rPr kumimoji="1" lang="en-US" altLang="ja-JP" dirty="0" smtClean="0"/>
              <a:t>Hardware troubles due to the high beam currents</a:t>
            </a:r>
          </a:p>
          <a:p>
            <a:pPr lvl="1"/>
            <a:r>
              <a:rPr lang="en-US" altLang="ja-JP" dirty="0" smtClean="0"/>
              <a:t>Vacuum leakage by the direct hit by the beam at bellows near the abort kickers (HER) (</a:t>
            </a:r>
            <a:r>
              <a:rPr lang="en-US" altLang="ja-JP" dirty="0" err="1" smtClean="0"/>
              <a:t>Suetsugu’s</a:t>
            </a:r>
            <a:r>
              <a:rPr lang="en-US" altLang="ja-JP" dirty="0" smtClean="0"/>
              <a:t> talk)</a:t>
            </a:r>
          </a:p>
          <a:p>
            <a:pPr lvl="1"/>
            <a:r>
              <a:rPr kumimoji="1" lang="en-US" altLang="ja-JP" dirty="0" smtClean="0"/>
              <a:t>Damage to the feedthrough of the transverse FB kicker (LER) (</a:t>
            </a:r>
            <a:r>
              <a:rPr kumimoji="1" lang="en-US" altLang="ja-JP" dirty="0" err="1" smtClean="0"/>
              <a:t>Tobiyama’s</a:t>
            </a:r>
            <a:r>
              <a:rPr kumimoji="1" lang="en-US" altLang="ja-JP" dirty="0" smtClean="0"/>
              <a:t> talk)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32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300357"/>
            <a:ext cx="9144000" cy="664689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Nonlinear </a:t>
            </a:r>
            <a:r>
              <a:rPr lang="en-US" altLang="ja-JP" sz="2800" dirty="0"/>
              <a:t>pressure rise against beam current </a:t>
            </a:r>
            <a:r>
              <a:rPr lang="en-US" altLang="ja-JP" sz="2800"/>
              <a:t>in </a:t>
            </a:r>
            <a:r>
              <a:rPr lang="en-US" altLang="ja-JP" sz="2800" smtClean="0"/>
              <a:t>LER</a:t>
            </a:r>
            <a:endParaRPr lang="ja-JP" altLang="en-US" sz="3600" dirty="0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altLang="ja-JP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コンテンツ プレースホルダ 2"/>
          <p:cNvSpPr txBox="1">
            <a:spLocks/>
          </p:cNvSpPr>
          <p:nvPr/>
        </p:nvSpPr>
        <p:spPr bwMode="gray">
          <a:xfrm>
            <a:off x="2" y="894872"/>
            <a:ext cx="8686798" cy="17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2031" kern="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pressures at whole LER ring showed the nonlinear behavior against the beam current.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The behavior is quite similar to that of electron currents measured at aluminum parts without </a:t>
            </a:r>
            <a:r>
              <a:rPr lang="en-US" altLang="ja-JP" sz="2031" kern="0" dirty="0" err="1">
                <a:latin typeface="Arial" pitchFamily="34" charset="0"/>
                <a:cs typeface="Arial" pitchFamily="34" charset="0"/>
              </a:rPr>
              <a:t>TiN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 coating.</a:t>
            </a: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 bwMode="gray">
          <a:xfrm>
            <a:off x="-261257" y="2804150"/>
            <a:ext cx="5355771" cy="278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846" kern="0" dirty="0" smtClean="0">
                <a:latin typeface="Arial" pitchFamily="34" charset="0"/>
                <a:cs typeface="Arial" pitchFamily="34" charset="0"/>
              </a:rPr>
              <a:t>We have </a:t>
            </a:r>
            <a:r>
              <a:rPr lang="en-US" altLang="ja-JP" sz="1846" kern="0" dirty="0">
                <a:latin typeface="Arial" pitchFamily="34" charset="0"/>
                <a:cs typeface="Arial" pitchFamily="34" charset="0"/>
              </a:rPr>
              <a:t>aluminum bellows chambers along the ring without </a:t>
            </a:r>
            <a:r>
              <a:rPr lang="en-US" altLang="ja-JP" sz="1846" kern="0" dirty="0" err="1">
                <a:latin typeface="Arial" pitchFamily="34" charset="0"/>
                <a:cs typeface="Arial" pitchFamily="34" charset="0"/>
              </a:rPr>
              <a:t>TiN</a:t>
            </a:r>
            <a:r>
              <a:rPr lang="en-US" altLang="ja-JP" sz="1846" kern="0" dirty="0">
                <a:latin typeface="Arial" pitchFamily="34" charset="0"/>
                <a:cs typeface="Arial" pitchFamily="34" charset="0"/>
              </a:rPr>
              <a:t> coating. The bellows chamber has a length of 0.2 m and located every 3 m on average</a:t>
            </a:r>
            <a:r>
              <a:rPr lang="en-US" altLang="ja-JP" sz="1846" kern="0" dirty="0" smtClean="0">
                <a:latin typeface="Arial" pitchFamily="34" charset="0"/>
                <a:cs typeface="Arial" pitchFamily="34" charset="0"/>
              </a:rPr>
              <a:t>. Number of such bellows chamber is 810.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846" kern="0" dirty="0" smtClean="0">
                <a:latin typeface="Arial" pitchFamily="34" charset="0"/>
                <a:cs typeface="Arial" pitchFamily="34" charset="0"/>
              </a:rPr>
              <a:t>Countermeasure</a:t>
            </a:r>
          </a:p>
          <a:p>
            <a:pPr marL="1195772" lvl="2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846" kern="0" dirty="0" smtClean="0">
                <a:latin typeface="Arial" pitchFamily="34" charset="0"/>
                <a:cs typeface="Arial" pitchFamily="34" charset="0"/>
              </a:rPr>
              <a:t>Installation of solenoid magnets at the bellows.</a:t>
            </a:r>
          </a:p>
          <a:p>
            <a:pPr marL="1195772" lvl="2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846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 have installed permanent</a:t>
            </a:r>
            <a:br>
              <a:rPr lang="en-US" altLang="ja-JP" sz="1846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1846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solenoid magnets at all of bellows chambers during short break (June 02-05)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63052" y="6463225"/>
            <a:ext cx="5323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details are discussed in the talk by Y. </a:t>
            </a:r>
            <a:r>
              <a:rPr lang="en-US" dirty="0" err="1" smtClean="0"/>
              <a:t>Suetsugu</a:t>
            </a:r>
            <a:r>
              <a:rPr lang="en-US" dirty="0" smtClean="0"/>
              <a:t> .</a:t>
            </a:r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80246" y="7641"/>
            <a:ext cx="124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Suetsugu</a:t>
            </a:r>
            <a:endParaRPr lang="en-US" dirty="0"/>
          </a:p>
        </p:txBody>
      </p:sp>
      <p:pic>
        <p:nvPicPr>
          <p:cNvPr id="10" name="Picture 2" descr="C:\Users\suetsugu\Desktop\Pressure_20160514_1000-1100_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"/>
          <a:stretch>
            <a:fillRect/>
          </a:stretch>
        </p:blipFill>
        <p:spPr bwMode="auto">
          <a:xfrm>
            <a:off x="4801618" y="2669370"/>
            <a:ext cx="4220827" cy="31614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605154" y="3975245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Solenoid: 50~100Gauss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94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LER vertical beam size blowup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277" t="13003" r="42442" b="9530"/>
          <a:stretch/>
        </p:blipFill>
        <p:spPr>
          <a:xfrm>
            <a:off x="-261646" y="1865700"/>
            <a:ext cx="5090787" cy="344108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95939" y="5754848"/>
            <a:ext cx="4383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June 1st (before installation of solenoids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at bellows chambers)</a:t>
            </a:r>
            <a:endParaRPr kumimoji="1" lang="en-US" altLang="ja-JP" sz="20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5200" t="7196" r="44400" b="5134"/>
          <a:stretch/>
        </p:blipFill>
        <p:spPr>
          <a:xfrm>
            <a:off x="4680000" y="1620867"/>
            <a:ext cx="4464000" cy="381654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829141" y="5754848"/>
            <a:ext cx="4239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June 6th </a:t>
            </a:r>
            <a:r>
              <a:rPr kumimoji="1" lang="en-US" altLang="ja-JP" sz="2000" smtClean="0"/>
              <a:t>(after installation </a:t>
            </a:r>
            <a:r>
              <a:rPr kumimoji="1" lang="en-US" altLang="ja-JP" sz="2000" dirty="0" smtClean="0"/>
              <a:t>of solenoids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at bellows chambers)</a:t>
            </a:r>
            <a:endParaRPr kumimoji="1" lang="en-US" altLang="ja-JP" sz="2000" dirty="0" smtClean="0"/>
          </a:p>
        </p:txBody>
      </p:sp>
      <p:sp>
        <p:nvSpPr>
          <p:cNvPr id="11" name="上カーブ矢印 10"/>
          <p:cNvSpPr/>
          <p:nvPr/>
        </p:nvSpPr>
        <p:spPr>
          <a:xfrm>
            <a:off x="3331029" y="5159827"/>
            <a:ext cx="2743200" cy="480813"/>
          </a:xfrm>
          <a:prstGeom prst="curvedUp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371600" y="3249386"/>
            <a:ext cx="881743" cy="1094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>
            <a:endCxn id="12" idx="0"/>
          </p:cNvCxnSpPr>
          <p:nvPr/>
        </p:nvCxnSpPr>
        <p:spPr>
          <a:xfrm>
            <a:off x="979714" y="1865700"/>
            <a:ext cx="832758" cy="1383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42900" y="1506659"/>
            <a:ext cx="405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Blowup study with shorter bunch spacing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7200" y="5159827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3.06 spacing (</a:t>
            </a:r>
            <a:r>
              <a:rPr kumimoji="1" lang="en-US" altLang="ja-JP" smtClean="0"/>
              <a:t>1576 bunches)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52974" y="5030901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3.06 spacing (</a:t>
            </a:r>
            <a:r>
              <a:rPr kumimoji="1" lang="en-US" altLang="ja-JP" smtClean="0"/>
              <a:t>1576 bunches)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56544" y="4225221"/>
            <a:ext cx="207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w/o emittance knob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839382" y="2352487"/>
            <a:ext cx="19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w/ </a:t>
            </a:r>
            <a:r>
              <a:rPr kumimoji="1" lang="en-US" altLang="ja-JP" dirty="0" smtClean="0"/>
              <a:t>emittance knob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3053832" y="2692418"/>
            <a:ext cx="381080" cy="51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 flipV="1">
            <a:off x="3185037" y="3977201"/>
            <a:ext cx="375920" cy="2480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657089" y="2372877"/>
            <a:ext cx="207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w/o emittance knob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71500" y="6482440"/>
            <a:ext cx="849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One of the motivation of </a:t>
            </a:r>
            <a:r>
              <a:rPr kumimoji="1" lang="en-US" altLang="ja-JP" smtClean="0">
                <a:solidFill>
                  <a:srgbClr val="FF0000"/>
                </a:solidFill>
              </a:rPr>
              <a:t>installing solenoids </a:t>
            </a:r>
            <a:r>
              <a:rPr kumimoji="1" lang="en-US" altLang="ja-JP" dirty="0" smtClean="0">
                <a:solidFill>
                  <a:srgbClr val="FF0000"/>
                </a:solidFill>
              </a:rPr>
              <a:t>was to check their effects to the beam size.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9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98895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Blowup study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69" y="653139"/>
            <a:ext cx="4715961" cy="37882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6" y="811437"/>
            <a:ext cx="4711186" cy="366259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829141" y="4579184"/>
            <a:ext cx="4239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June 8th (after installation of solenoids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at bellows chambers)</a:t>
            </a:r>
            <a:endParaRPr kumimoji="1" lang="en-US" altLang="ja-JP" sz="20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5939" y="4546528"/>
            <a:ext cx="4383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June 1st (before installation of solenoids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at bellows chambers)</a:t>
            </a:r>
            <a:endParaRPr kumimoji="1" lang="en-US" altLang="ja-JP" sz="20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36914" y="1583867"/>
            <a:ext cx="1138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smtClean="0"/>
              <a:t>before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56505" y="1583867"/>
            <a:ext cx="882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after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6623" y="5505783"/>
            <a:ext cx="8140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solenoids at bellows were effective to raise the blowup threshold by </a:t>
            </a:r>
            <a:r>
              <a:rPr lang="en-US" altLang="ja-JP" dirty="0" smtClean="0"/>
              <a:t>a factor 1.5.</a:t>
            </a:r>
          </a:p>
          <a:p>
            <a:r>
              <a:rPr kumimoji="1" lang="en-US" altLang="ja-JP" dirty="0" smtClean="0"/>
              <a:t>The electron clouds seem to be responsible for the beam blowup.</a:t>
            </a:r>
          </a:p>
          <a:p>
            <a:r>
              <a:rPr lang="en-US" altLang="ja-JP" dirty="0" smtClean="0"/>
              <a:t>We may need more solenoids for higher beam operation.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36914" y="6515099"/>
            <a:ext cx="632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More details will be given in the talks by Y. </a:t>
            </a:r>
            <a:r>
              <a:rPr kumimoji="1" lang="en-US" altLang="ja-JP" dirty="0" err="1" smtClean="0"/>
              <a:t>Suetsubu</a:t>
            </a:r>
            <a:r>
              <a:rPr kumimoji="1" lang="en-US" altLang="ja-JP" dirty="0" smtClean="0"/>
              <a:t> and K. </a:t>
            </a:r>
            <a:r>
              <a:rPr kumimoji="1" lang="en-US" altLang="ja-JP" dirty="0" err="1" smtClean="0"/>
              <a:t>Ohmi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38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0038" y="100993"/>
            <a:ext cx="8059357" cy="664689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Vacuum </a:t>
            </a:r>
            <a:r>
              <a:rPr lang="en-US" altLang="ja-JP" sz="4000" smtClean="0"/>
              <a:t>burst in LER</a:t>
            </a:r>
            <a:endParaRPr lang="ja-JP" altLang="en-US" sz="5400" dirty="0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altLang="ja-JP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コンテンツ プレースホルダ 2"/>
          <p:cNvSpPr txBox="1">
            <a:spLocks/>
          </p:cNvSpPr>
          <p:nvPr/>
        </p:nvSpPr>
        <p:spPr bwMode="gray">
          <a:xfrm>
            <a:off x="-349251" y="747984"/>
            <a:ext cx="8684763" cy="99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316531" indent="-316531"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ja-JP" sz="2215" b="1" kern="0" dirty="0">
                <a:latin typeface="Arial" panose="020B0604020202020204" pitchFamily="34" charset="0"/>
                <a:cs typeface="Arial" pitchFamily="34" charset="0"/>
              </a:rPr>
              <a:t>Pressure bursts accompanying beam loss in LER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846" kern="0" dirty="0">
                <a:latin typeface="Arial" pitchFamily="34" charset="0"/>
                <a:cs typeface="Arial" pitchFamily="34" charset="0"/>
              </a:rPr>
              <a:t>One big concern is that beam aborts accompanied by localized pressure bursts have been frequently observed from the early stage of the commissioning in the LER. 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846" kern="0" dirty="0">
                <a:latin typeface="Arial" pitchFamily="34" charset="0"/>
                <a:cs typeface="Arial" pitchFamily="34" charset="0"/>
              </a:rPr>
              <a:t>The beam loss monitors trigger the beam aborts. 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846" kern="0" dirty="0" smtClean="0">
                <a:latin typeface="Arial" pitchFamily="34" charset="0"/>
                <a:cs typeface="Arial" pitchFamily="34" charset="0"/>
              </a:rPr>
              <a:t>Frequent pressure </a:t>
            </a:r>
            <a:r>
              <a:rPr lang="en-US" altLang="ja-JP" sz="1846" kern="0" dirty="0">
                <a:latin typeface="Arial" pitchFamily="34" charset="0"/>
                <a:cs typeface="Arial" pitchFamily="34" charset="0"/>
              </a:rPr>
              <a:t>bursts have occurred near or inside the aluminum beam pipes in dipole magnets. </a:t>
            </a:r>
          </a:p>
          <a:p>
            <a:pPr marL="1160614" lvl="2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662" kern="0" dirty="0">
                <a:latin typeface="Arial" pitchFamily="34" charset="0"/>
                <a:cs typeface="Arial" pitchFamily="34" charset="0"/>
              </a:rPr>
              <a:t>Our beam pipes for dipole magnets have a groove structure as a counter measure against </a:t>
            </a:r>
            <a:r>
              <a:rPr lang="en-US" altLang="ja-JP" sz="1662" kern="0" dirty="0" smtClean="0">
                <a:latin typeface="Arial" pitchFamily="34" charset="0"/>
                <a:cs typeface="Arial" pitchFamily="34" charset="0"/>
              </a:rPr>
              <a:t>electron cloud effects.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The beam current where the bursts occurred </a:t>
            </a: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> has </a:t>
            </a:r>
            <a:br>
              <a:rPr lang="en-US" altLang="ja-JP" sz="1600" kern="0" dirty="0" smtClean="0">
                <a:latin typeface="Arial" pitchFamily="34" charset="0"/>
                <a:cs typeface="Arial" pitchFamily="34" charset="0"/>
              </a:rPr>
            </a:b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>Increased </a:t>
            </a: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gradually. 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The reason for the pressure bursts is not well </a:t>
            </a: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>understood</a:t>
            </a: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Possible causes are the discharge at poor </a:t>
            </a: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1600" kern="0" dirty="0" smtClean="0">
                <a:latin typeface="Arial" pitchFamily="34" charset="0"/>
                <a:cs typeface="Arial" pitchFamily="34" charset="0"/>
              </a:rPr>
            </a:b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>electrical </a:t>
            </a: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contacts by the wall current and </a:t>
            </a: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1600" kern="0" dirty="0" smtClean="0">
                <a:latin typeface="Arial" pitchFamily="34" charset="0"/>
                <a:cs typeface="Arial" pitchFamily="34" charset="0"/>
              </a:rPr>
            </a:b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collision of dusts (small particle) with circulating </a:t>
            </a: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1600" kern="0" dirty="0" smtClean="0">
                <a:latin typeface="Arial" pitchFamily="34" charset="0"/>
                <a:cs typeface="Arial" pitchFamily="34" charset="0"/>
              </a:rPr>
            </a:br>
            <a:r>
              <a:rPr lang="en-US" altLang="ja-JP" sz="1600" kern="0" dirty="0" smtClean="0">
                <a:latin typeface="Arial" pitchFamily="34" charset="0"/>
                <a:cs typeface="Arial" pitchFamily="34" charset="0"/>
              </a:rPr>
              <a:t>beams</a:t>
            </a:r>
            <a:r>
              <a:rPr lang="en-US" altLang="ja-JP" sz="1600" kern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ja-JP" sz="1600" dirty="0" smtClean="0"/>
              <a:t>A knocker </a:t>
            </a:r>
            <a:r>
              <a:rPr lang="en-US" altLang="ja-JP" sz="1600" dirty="0"/>
              <a:t>against vacuum chamber </a:t>
            </a:r>
            <a:r>
              <a:rPr lang="en-US" altLang="ja-JP" sz="1600" dirty="0" smtClean="0"/>
              <a:t>could </a:t>
            </a:r>
            <a:br>
              <a:rPr lang="en-US" altLang="ja-JP" sz="1600" dirty="0" smtClean="0"/>
            </a:br>
            <a:r>
              <a:rPr lang="en-US" altLang="ja-JP" sz="1600" dirty="0" smtClean="0"/>
              <a:t>reproduce the vacuum burst. This result seem to support</a:t>
            </a:r>
            <a:br>
              <a:rPr lang="en-US" altLang="ja-JP" sz="1600" dirty="0" smtClean="0"/>
            </a:br>
            <a:r>
              <a:rPr lang="en-US" altLang="ja-JP" sz="1600" dirty="0" smtClean="0"/>
              <a:t>the hypothesis that the burst is induced by dust particles.</a:t>
            </a:r>
            <a:endParaRPr lang="en-US" altLang="ja-JP" sz="1600" kern="0" dirty="0">
              <a:latin typeface="Arial" pitchFamily="34" charset="0"/>
              <a:cs typeface="Arial" pitchFamily="34" charset="0"/>
            </a:endParaRPr>
          </a:p>
          <a:p>
            <a:pPr marL="703414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endParaRPr lang="en-US" altLang="ja-JP" sz="1662" kern="0" dirty="0">
              <a:latin typeface="Arial" pitchFamily="34" charset="0"/>
              <a:cs typeface="Arial" pitchFamily="34" charset="0"/>
            </a:endParaRP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endParaRPr lang="en-US" altLang="ja-JP" sz="1846" kern="0" dirty="0" smtClean="0">
              <a:latin typeface="Arial" pitchFamily="34" charset="0"/>
              <a:cs typeface="Arial" pitchFamily="34" charset="0"/>
            </a:endParaRPr>
          </a:p>
          <a:p>
            <a:pPr marL="738572" lvl="1" indent="-316531">
              <a:buClr>
                <a:srgbClr val="006600"/>
              </a:buClr>
              <a:buSzPct val="70000"/>
              <a:buFont typeface="Wingdings" panose="05000000000000000000" pitchFamily="2" charset="2"/>
              <a:buChar char="n"/>
              <a:defRPr/>
            </a:pPr>
            <a:endParaRPr lang="en-US" altLang="ja-JP" sz="1846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4491" r="16061" b="4000"/>
          <a:stretch/>
        </p:blipFill>
        <p:spPr>
          <a:xfrm>
            <a:off x="5639333" y="3311330"/>
            <a:ext cx="3545398" cy="3364773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7706246" y="3233914"/>
            <a:ext cx="166154" cy="1661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0" name="円/楕円 9"/>
          <p:cNvSpPr/>
          <p:nvPr/>
        </p:nvSpPr>
        <p:spPr>
          <a:xfrm>
            <a:off x="7606264" y="3215357"/>
            <a:ext cx="166154" cy="1661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1" name="円/楕円 10"/>
          <p:cNvSpPr/>
          <p:nvPr/>
        </p:nvSpPr>
        <p:spPr>
          <a:xfrm>
            <a:off x="7135736" y="3220793"/>
            <a:ext cx="166154" cy="1661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2" name="円/楕円 11"/>
          <p:cNvSpPr/>
          <p:nvPr/>
        </p:nvSpPr>
        <p:spPr>
          <a:xfrm>
            <a:off x="6961926" y="3221482"/>
            <a:ext cx="166154" cy="1661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3" name="円/楕円 12"/>
          <p:cNvSpPr/>
          <p:nvPr/>
        </p:nvSpPr>
        <p:spPr>
          <a:xfrm>
            <a:off x="6881883" y="3232437"/>
            <a:ext cx="166154" cy="1661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4" name="円/楕円 13"/>
          <p:cNvSpPr/>
          <p:nvPr/>
        </p:nvSpPr>
        <p:spPr>
          <a:xfrm>
            <a:off x="7420688" y="3220688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5" name="円/楕円 14"/>
          <p:cNvSpPr/>
          <p:nvPr/>
        </p:nvSpPr>
        <p:spPr>
          <a:xfrm>
            <a:off x="7950172" y="3273494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7" name="円/楕円 16"/>
          <p:cNvSpPr/>
          <p:nvPr/>
        </p:nvSpPr>
        <p:spPr>
          <a:xfrm>
            <a:off x="8146919" y="3356117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8" name="円/楕円 17"/>
          <p:cNvSpPr/>
          <p:nvPr/>
        </p:nvSpPr>
        <p:spPr>
          <a:xfrm>
            <a:off x="8316319" y="3479714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19" name="円/楕円 18"/>
          <p:cNvSpPr/>
          <p:nvPr/>
        </p:nvSpPr>
        <p:spPr>
          <a:xfrm>
            <a:off x="6186843" y="3558729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20" name="円/楕円 19"/>
          <p:cNvSpPr/>
          <p:nvPr/>
        </p:nvSpPr>
        <p:spPr>
          <a:xfrm>
            <a:off x="6527086" y="3324688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21" name="円/楕円 20"/>
          <p:cNvSpPr/>
          <p:nvPr/>
        </p:nvSpPr>
        <p:spPr>
          <a:xfrm>
            <a:off x="5862083" y="5220944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22" name="円/楕円 21"/>
          <p:cNvSpPr/>
          <p:nvPr/>
        </p:nvSpPr>
        <p:spPr>
          <a:xfrm>
            <a:off x="6766599" y="6133743"/>
            <a:ext cx="166154" cy="166154"/>
          </a:xfrm>
          <a:prstGeom prst="ellipse">
            <a:avLst/>
          </a:prstGeom>
          <a:noFill/>
          <a:ln w="190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91802" y="6356350"/>
            <a:ext cx="517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details are discussed in the talk by Y. </a:t>
            </a:r>
            <a:r>
              <a:rPr lang="en-US" dirty="0" err="1" smtClean="0"/>
              <a:t>Suetsugu</a:t>
            </a:r>
            <a:r>
              <a:rPr lang="en-US" dirty="0"/>
              <a:t>.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" y="5675176"/>
            <a:ext cx="1167961" cy="104629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7479587" y="154112"/>
            <a:ext cx="124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Suetsugu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457950" y="6121902"/>
            <a:ext cx="2057400" cy="337038"/>
          </a:xfrm>
        </p:spPr>
        <p:txBody>
          <a:bodyPr/>
          <a:lstStyle/>
          <a:p>
            <a:fld id="{09805E25-CF23-4BC4-8F09-36FBE61CFEC5}" type="slidenum">
              <a:rPr kumimoji="1" lang="ja-JP" altLang="en-US" smtClean="0">
                <a:latin typeface="+mn-ea"/>
              </a:rPr>
              <a:t>17</a:t>
            </a:fld>
            <a:endParaRPr kumimoji="1" lang="ja-JP" altLang="en-US" dirty="0">
              <a:latin typeface="+mn-ea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70060" y="278723"/>
            <a:ext cx="8445483" cy="457913"/>
          </a:xfrm>
          <a:prstGeom prst="rect">
            <a:avLst/>
          </a:prstGeom>
        </p:spPr>
        <p:txBody>
          <a:bodyPr vert="horz" lIns="84406" tIns="42203" rIns="84406" bIns="4220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4800" dirty="0" smtClean="0">
                <a:solidFill>
                  <a:srgbClr val="0A2F9F"/>
                </a:solidFill>
                <a:latin typeface="Marker Felt Thin" charset="0"/>
                <a:ea typeface="Marker Felt Thin" charset="0"/>
                <a:cs typeface="Marker Felt Thin" charset="0"/>
              </a:rPr>
              <a:t>Locations of vacuum burst in LER</a:t>
            </a:r>
            <a:endParaRPr lang="en-US" altLang="ja-JP" sz="4800" dirty="0">
              <a:solidFill>
                <a:srgbClr val="0A2F9F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/>
          <a:stretch/>
        </p:blipFill>
        <p:spPr>
          <a:xfrm>
            <a:off x="407240" y="1135668"/>
            <a:ext cx="8571125" cy="51524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819165" y="2860893"/>
            <a:ext cx="910827" cy="34810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0000FF"/>
                </a:solidFill>
              </a:rPr>
              <a:t>Artificial</a:t>
            </a:r>
            <a:endParaRPr lang="ja-JP" altLang="en-US" sz="1662" dirty="0">
              <a:solidFill>
                <a:srgbClr val="0000FF"/>
              </a:solidFill>
            </a:endParaRPr>
          </a:p>
        </p:txBody>
      </p:sp>
      <p:sp>
        <p:nvSpPr>
          <p:cNvPr id="8" name="円弧 7"/>
          <p:cNvSpPr/>
          <p:nvPr/>
        </p:nvSpPr>
        <p:spPr>
          <a:xfrm rot="17067965">
            <a:off x="7096046" y="2987457"/>
            <a:ext cx="1265216" cy="1265216"/>
          </a:xfrm>
          <a:prstGeom prst="arc">
            <a:avLst>
              <a:gd name="adj1" fmla="val 16200000"/>
              <a:gd name="adj2" fmla="val 20952578"/>
            </a:avLst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2043427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 corrections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25366"/>
            <a:ext cx="8229600" cy="51781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Base measurements for hardware system check</a:t>
            </a:r>
          </a:p>
          <a:p>
            <a:pPr lvl="1"/>
            <a:r>
              <a:rPr lang="en-US" dirty="0" smtClean="0"/>
              <a:t>BPMs</a:t>
            </a:r>
          </a:p>
          <a:p>
            <a:pPr lvl="2"/>
            <a:r>
              <a:rPr lang="en-US" dirty="0" smtClean="0"/>
              <a:t>BPM check with beams (orbit bumps) -&gt; We found </a:t>
            </a:r>
            <a:r>
              <a:rPr lang="en-US" dirty="0" err="1" smtClean="0"/>
              <a:t>mis</a:t>
            </a:r>
            <a:r>
              <a:rPr lang="en-US" dirty="0" smtClean="0"/>
              <a:t>-connection or </a:t>
            </a:r>
            <a:r>
              <a:rPr lang="en-US" dirty="0" err="1" smtClean="0"/>
              <a:t>mis</a:t>
            </a:r>
            <a:r>
              <a:rPr lang="en-US" dirty="0" smtClean="0"/>
              <a:t>-cabling of BPM cables with ~&gt;20 BPMs.</a:t>
            </a:r>
          </a:p>
          <a:p>
            <a:pPr lvl="2"/>
            <a:r>
              <a:rPr lang="en-US" dirty="0" smtClean="0"/>
              <a:t>Gain calibrations of BPMs have been done with beams.</a:t>
            </a:r>
          </a:p>
          <a:p>
            <a:pPr lvl="2"/>
            <a:r>
              <a:rPr lang="en-US" dirty="0" smtClean="0"/>
              <a:t>Quad-BPM measurements (to measure difference between field center of quadrupole magnets and the center of near-by BPM) have been almost finished.</a:t>
            </a:r>
          </a:p>
          <a:p>
            <a:pPr lvl="1"/>
            <a:r>
              <a:rPr lang="en-US" dirty="0" smtClean="0"/>
              <a:t>Steering magnet</a:t>
            </a:r>
          </a:p>
          <a:p>
            <a:pPr lvl="2"/>
            <a:r>
              <a:rPr lang="en-US" dirty="0" smtClean="0"/>
              <a:t>Check with beams (orbit bumps) -&gt; We found an error with the excitation curve of steering magnets.</a:t>
            </a:r>
          </a:p>
          <a:p>
            <a:pPr lvl="1"/>
            <a:r>
              <a:rPr lang="en-US" dirty="0" smtClean="0"/>
              <a:t>Closed orbit correction system</a:t>
            </a:r>
          </a:p>
          <a:p>
            <a:pPr lvl="2"/>
            <a:r>
              <a:rPr lang="en-US" dirty="0" smtClean="0"/>
              <a:t> Closed orbit correction is a basis of optics correction. A reliable closed orbit correction system has been established based on the above measurements and modifications.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877" y="274638"/>
            <a:ext cx="891836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based BPM offset measurement</a:t>
            </a:r>
            <a:br>
              <a:rPr lang="en-US" dirty="0" smtClean="0"/>
            </a:br>
            <a:r>
              <a:rPr lang="en-US" dirty="0" smtClean="0"/>
              <a:t>(Quad-BPM, </a:t>
            </a:r>
            <a:r>
              <a:rPr lang="en-US" dirty="0" err="1" smtClean="0"/>
              <a:t>SextBPM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785136"/>
            <a:ext cx="4805588" cy="333826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73" y="1691637"/>
            <a:ext cx="4581150" cy="31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dirty="0" err="1">
                <a:latin typeface="Marker Felt Thin" charset="0"/>
                <a:ea typeface="Marker Felt Thin" charset="0"/>
                <a:cs typeface="Marker Felt Thin" charset="0"/>
              </a:rPr>
              <a:t>SuperKEKB</a:t>
            </a:r>
            <a:endParaRPr lang="ja-JP" altLang="en-US" sz="2800" dirty="0">
              <a:latin typeface="Marker Felt Thin" charset="0"/>
              <a:ea typeface="Marker Felt Thin" charset="0"/>
              <a:cs typeface="Marker Felt Thin" charset="0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/>
              <a:pPr/>
              <a:t>2</a:t>
            </a:fld>
            <a:endParaRPr lang="en-US" altLang="ja-JP"/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 bwMode="gray">
          <a:xfrm>
            <a:off x="470742" y="1032202"/>
            <a:ext cx="8787558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316531" indent="-316531">
              <a:lnSpc>
                <a:spcPct val="95000"/>
              </a:lnSpc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ja-JP" sz="2215" b="1" kern="0" dirty="0">
                <a:latin typeface="Arial" panose="020B0604020202020204" pitchFamily="34" charset="0"/>
                <a:cs typeface="Arial" pitchFamily="34" charset="0"/>
              </a:rPr>
              <a:t>Upgrade project of KEKB B-factory</a:t>
            </a:r>
          </a:p>
          <a:p>
            <a:pPr marL="738572" lvl="1" indent="-316531">
              <a:lnSpc>
                <a:spcPct val="95000"/>
              </a:lnSpc>
              <a:buClr>
                <a:srgbClr val="006600"/>
              </a:buClr>
              <a:buSzPct val="60000"/>
              <a:buFont typeface="Wingdings" panose="05000000000000000000" pitchFamily="2" charset="2"/>
              <a:buChar char="p"/>
              <a:defRPr/>
            </a:pPr>
            <a:r>
              <a:rPr lang="en-US" altLang="ja-JP" sz="1939" kern="0" dirty="0" smtClean="0">
                <a:latin typeface="Arial" pitchFamily="34" charset="0"/>
                <a:cs typeface="Arial" pitchFamily="34" charset="0"/>
              </a:rPr>
              <a:t>Search for </a:t>
            </a:r>
            <a:r>
              <a:rPr lang="en-US" altLang="ja-JP" sz="1939" kern="0" dirty="0">
                <a:latin typeface="Arial" pitchFamily="34" charset="0"/>
                <a:cs typeface="Arial" pitchFamily="34" charset="0"/>
              </a:rPr>
              <a:t>new </a:t>
            </a:r>
            <a:r>
              <a:rPr lang="en-US" altLang="ja-JP" sz="1939" kern="0" dirty="0" smtClean="0">
                <a:latin typeface="Arial" pitchFamily="34" charset="0"/>
                <a:cs typeface="Arial" pitchFamily="34" charset="0"/>
              </a:rPr>
              <a:t>physics beyond </a:t>
            </a:r>
            <a:r>
              <a:rPr lang="en-US" altLang="ja-JP" sz="1939" kern="0" dirty="0">
                <a:latin typeface="Arial" pitchFamily="34" charset="0"/>
                <a:cs typeface="Arial" pitchFamily="34" charset="0"/>
              </a:rPr>
              <a:t>the standard model at B-meson </a:t>
            </a:r>
            <a:r>
              <a:rPr lang="en-US" altLang="ja-JP" sz="1939" kern="0" dirty="0" smtClean="0">
                <a:latin typeface="Arial" pitchFamily="34" charset="0"/>
                <a:cs typeface="Arial" pitchFamily="34" charset="0"/>
              </a:rPr>
              <a:t>regime</a:t>
            </a:r>
            <a:endParaRPr lang="en-US" altLang="ja-JP" sz="1939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図 15" descr="SKEKB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83"/>
          <a:stretch/>
        </p:blipFill>
        <p:spPr>
          <a:xfrm>
            <a:off x="4572000" y="2265794"/>
            <a:ext cx="4572000" cy="3903174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 bwMode="gray">
          <a:xfrm>
            <a:off x="459236" y="1767277"/>
            <a:ext cx="5442143" cy="99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316531" indent="-316531">
              <a:lnSpc>
                <a:spcPct val="95000"/>
              </a:lnSpc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ja-JP" sz="2215" b="1" kern="0" dirty="0"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215" b="1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ja-JP" altLang="en-US" sz="2215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215" b="1" kern="0" dirty="0">
                <a:latin typeface="Arial" pitchFamily="34" charset="0"/>
                <a:cs typeface="Arial" pitchFamily="34" charset="0"/>
              </a:rPr>
              <a:t>- e</a:t>
            </a:r>
            <a:r>
              <a:rPr lang="en-US" altLang="ja-JP" sz="2215" b="1" kern="0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altLang="ja-JP" sz="2215" b="1" kern="0" dirty="0">
                <a:latin typeface="Arial" pitchFamily="34" charset="0"/>
                <a:cs typeface="Arial" pitchFamily="34" charset="0"/>
              </a:rPr>
              <a:t> two-ring collider consisting of </a:t>
            </a:r>
          </a:p>
          <a:p>
            <a:pPr marL="738572" lvl="1" indent="-316531">
              <a:lnSpc>
                <a:spcPct val="95000"/>
              </a:lnSpc>
              <a:buClr>
                <a:srgbClr val="006600"/>
              </a:buClr>
              <a:buSzPct val="60000"/>
              <a:buFont typeface="Wingdings" panose="05000000000000000000" pitchFamily="2" charset="2"/>
              <a:buChar char="p"/>
              <a:defRPr/>
            </a:pP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Injector (</a:t>
            </a:r>
            <a:r>
              <a:rPr lang="en-US" altLang="ja-JP" sz="2031" kern="0" dirty="0" err="1">
                <a:latin typeface="Arial" pitchFamily="34" charset="0"/>
                <a:cs typeface="Arial" pitchFamily="34" charset="0"/>
              </a:rPr>
              <a:t>Linac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): </a:t>
            </a:r>
            <a:r>
              <a:rPr lang="en-US" altLang="ja-JP" sz="2031" i="1" kern="0" dirty="0">
                <a:latin typeface="Arial" pitchFamily="34" charset="0"/>
                <a:cs typeface="Arial" pitchFamily="34" charset="0"/>
              </a:rPr>
              <a:t>L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 ~600 m</a:t>
            </a:r>
          </a:p>
          <a:p>
            <a:pPr marL="738572" lvl="1" indent="-316531">
              <a:lnSpc>
                <a:spcPct val="95000"/>
              </a:lnSpc>
              <a:buClr>
                <a:srgbClr val="006600"/>
              </a:buClr>
              <a:buSzPct val="60000"/>
              <a:buFont typeface="Wingdings" panose="05000000000000000000" pitchFamily="2" charset="2"/>
              <a:buChar char="p"/>
              <a:defRPr/>
            </a:pP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Damping ring (e</a:t>
            </a:r>
            <a:r>
              <a:rPr lang="en-US" altLang="ja-JP" sz="2031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): </a:t>
            </a:r>
            <a:r>
              <a:rPr lang="en-US" altLang="ja-JP" sz="2031" i="1" kern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 ~100 m</a:t>
            </a:r>
          </a:p>
          <a:p>
            <a:pPr marL="738572" lvl="1" indent="-316531">
              <a:lnSpc>
                <a:spcPct val="95000"/>
              </a:lnSpc>
              <a:buClr>
                <a:srgbClr val="006600"/>
              </a:buClr>
              <a:buSzPct val="60000"/>
              <a:buFont typeface="Wingdings" panose="05000000000000000000" pitchFamily="2" charset="2"/>
              <a:buChar char="p"/>
              <a:defRPr/>
            </a:pP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Main ring (MR): </a:t>
            </a:r>
            <a:r>
              <a:rPr lang="en-US" altLang="ja-JP" sz="2031" i="1" kern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 ~ 3016 m</a:t>
            </a: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 bwMode="gray">
          <a:xfrm>
            <a:off x="459236" y="2976646"/>
            <a:ext cx="5442143" cy="116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1160614" lvl="2" indent="-316531">
              <a:lnSpc>
                <a:spcPct val="95000"/>
              </a:lnSpc>
              <a:buClr>
                <a:srgbClr val="006600"/>
              </a:buClr>
              <a:buSzPct val="100000"/>
              <a:buFont typeface="Arial" panose="020B0604020202020204" pitchFamily="34" charset="0"/>
              <a:buChar char="−"/>
              <a:defRPr/>
            </a:pP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HER: 7 GeV</a:t>
            </a:r>
            <a:r>
              <a:rPr lang="ja-JP" altLang="en-US" sz="203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031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, 2.6 A</a:t>
            </a:r>
            <a:endParaRPr lang="en-US" altLang="ja-JP" sz="2031" b="1" kern="0" dirty="0">
              <a:latin typeface="Arial" pitchFamily="34" charset="0"/>
              <a:cs typeface="Arial" pitchFamily="34" charset="0"/>
            </a:endParaRPr>
          </a:p>
          <a:p>
            <a:pPr marL="1160614" lvl="2" indent="-316531">
              <a:lnSpc>
                <a:spcPct val="95000"/>
              </a:lnSpc>
              <a:buClr>
                <a:srgbClr val="006600"/>
              </a:buClr>
              <a:buSzPct val="100000"/>
              <a:buFont typeface="Arial" panose="020B0604020202020204" pitchFamily="34" charset="0"/>
              <a:buChar char="−"/>
              <a:defRPr/>
            </a:pP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LER: 4 GeV</a:t>
            </a:r>
            <a:r>
              <a:rPr lang="ja-JP" altLang="en-US" sz="203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031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, 3.6 A</a:t>
            </a:r>
          </a:p>
          <a:p>
            <a:pPr marL="738572" lvl="1" indent="-316531">
              <a:lnSpc>
                <a:spcPct val="95000"/>
              </a:lnSpc>
              <a:buClr>
                <a:srgbClr val="006600"/>
              </a:buClr>
              <a:buSzPct val="60000"/>
              <a:buFont typeface="Wingdings" panose="05000000000000000000" pitchFamily="2" charset="2"/>
              <a:buChar char="p"/>
              <a:defRPr/>
            </a:pPr>
            <a:r>
              <a:rPr lang="en-US" altLang="ja-JP" sz="2031" kern="0" dirty="0" smtClean="0">
                <a:latin typeface="Arial" pitchFamily="34" charset="0"/>
                <a:cs typeface="Arial" pitchFamily="34" charset="0"/>
              </a:rPr>
              <a:t>Belle-II 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detector</a:t>
            </a:r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 bwMode="gray">
          <a:xfrm>
            <a:off x="459236" y="3961903"/>
            <a:ext cx="5442143" cy="99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316531" indent="-316531">
              <a:lnSpc>
                <a:spcPct val="95000"/>
              </a:lnSpc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ja-JP" sz="2215" b="1" kern="0" dirty="0" smtClean="0">
                <a:latin typeface="Arial" pitchFamily="34" charset="0"/>
                <a:cs typeface="Arial" pitchFamily="34" charset="0"/>
              </a:rPr>
              <a:t>Design luminosity</a:t>
            </a:r>
            <a:endParaRPr lang="ja-JP" altLang="en-US" sz="2215" b="1" kern="0" dirty="0">
              <a:latin typeface="Arial" pitchFamily="34" charset="0"/>
              <a:cs typeface="Arial" pitchFamily="34" charset="0"/>
            </a:endParaRPr>
          </a:p>
          <a:p>
            <a:pPr marL="738572" lvl="1" indent="-316531">
              <a:lnSpc>
                <a:spcPct val="95000"/>
              </a:lnSpc>
              <a:buClr>
                <a:srgbClr val="006600"/>
              </a:buClr>
              <a:buSzPct val="60000"/>
              <a:buFont typeface="Wingdings" panose="05000000000000000000" pitchFamily="2" charset="2"/>
              <a:buChar char="p"/>
              <a:defRPr/>
            </a:pPr>
            <a:r>
              <a:rPr lang="en-US" altLang="ja-JP" sz="2031" kern="0" dirty="0" smtClean="0">
                <a:latin typeface="Arial" pitchFamily="34" charset="0"/>
                <a:cs typeface="Arial" pitchFamily="34" charset="0"/>
              </a:rPr>
              <a:t>80</a:t>
            </a:r>
            <a:r>
              <a:rPr lang="en-US" altLang="ja-JP" sz="2031" kern="0" dirty="0" smtClean="0">
                <a:latin typeface="Symbol" panose="05050102010706020507" pitchFamily="18" charset="2"/>
                <a:cs typeface="Arial" pitchFamily="34" charset="0"/>
                <a:sym typeface="Symbol"/>
              </a:rPr>
              <a:t> </a:t>
            </a:r>
            <a:r>
              <a:rPr lang="en-US" altLang="ja-JP" sz="2031" kern="0" dirty="0" smtClean="0">
                <a:latin typeface="Arial" charset="0"/>
                <a:ea typeface="Arial" charset="0"/>
                <a:cs typeface="Arial" charset="0"/>
                <a:sym typeface="Symbol"/>
              </a:rPr>
              <a:t>x 1</a:t>
            </a:r>
            <a:r>
              <a:rPr lang="en-US" altLang="ja-JP" sz="2031" kern="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altLang="ja-JP" sz="2031" kern="0" baseline="30000" dirty="0" smtClean="0">
                <a:latin typeface="Arial" pitchFamily="34" charset="0"/>
                <a:cs typeface="Arial" pitchFamily="34" charset="0"/>
              </a:rPr>
              <a:t>34</a:t>
            </a:r>
            <a:r>
              <a:rPr lang="en-US" altLang="ja-JP" sz="203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cm</a:t>
            </a:r>
            <a:r>
              <a:rPr lang="en-US" altLang="ja-JP" sz="2031" kern="0" baseline="30000" dirty="0">
                <a:latin typeface="Arial" pitchFamily="34" charset="0"/>
                <a:cs typeface="Arial" pitchFamily="34" charset="0"/>
              </a:rPr>
              <a:t>−2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altLang="ja-JP" sz="2031" kern="0" baseline="30000" dirty="0">
                <a:latin typeface="Arial" pitchFamily="34" charset="0"/>
                <a:cs typeface="Arial" pitchFamily="34" charset="0"/>
              </a:rPr>
              <a:t>−1</a:t>
            </a:r>
          </a:p>
          <a:p>
            <a:pPr lvl="1">
              <a:lnSpc>
                <a:spcPct val="95000"/>
              </a:lnSpc>
              <a:buClr>
                <a:schemeClr val="accent2"/>
              </a:buClr>
              <a:buSzPct val="50000"/>
              <a:defRPr/>
            </a:pP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    (~40</a:t>
            </a:r>
            <a:r>
              <a:rPr lang="ja-JP" altLang="en-US" sz="203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31" kern="0" dirty="0">
                <a:latin typeface="Arial" pitchFamily="34" charset="0"/>
                <a:cs typeface="Arial" pitchFamily="34" charset="0"/>
              </a:rPr>
              <a:t>times of KEKB)</a:t>
            </a:r>
          </a:p>
        </p:txBody>
      </p:sp>
    </p:spTree>
    <p:extLst>
      <p:ext uri="{BB962C8B-B14F-4D97-AF65-F5344CB8AC3E}">
        <p14:creationId xmlns:p14="http://schemas.microsoft.com/office/powerpoint/2010/main" val="18370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circumference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the orbit measurement, we can know the ring circumference.</a:t>
            </a:r>
          </a:p>
          <a:p>
            <a:pPr lvl="1"/>
            <a:r>
              <a:rPr lang="en-US" dirty="0" smtClean="0"/>
              <a:t>LER: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Measurement</a:t>
            </a:r>
            <a:r>
              <a:rPr lang="en-US" dirty="0" smtClean="0"/>
              <a:t> –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Design</a:t>
            </a:r>
            <a:r>
              <a:rPr lang="en-US" dirty="0" smtClean="0"/>
              <a:t> ~2.0mm (Cir: 3016m)</a:t>
            </a:r>
          </a:p>
          <a:p>
            <a:pPr lvl="1"/>
            <a:r>
              <a:rPr lang="en-US" dirty="0" smtClean="0"/>
              <a:t>C</a:t>
            </a:r>
            <a:r>
              <a:rPr lang="en-US" baseline="-25000" dirty="0" smtClean="0"/>
              <a:t>LER</a:t>
            </a:r>
            <a:r>
              <a:rPr lang="en-US" dirty="0" smtClean="0"/>
              <a:t> – C</a:t>
            </a:r>
            <a:r>
              <a:rPr lang="en-US" baseline="-25000" dirty="0" smtClean="0"/>
              <a:t>HER</a:t>
            </a:r>
            <a:r>
              <a:rPr lang="en-US" dirty="0" smtClean="0"/>
              <a:t> ~ 0.2mm (LER chicane can adjust +/- 3mm)</a:t>
            </a:r>
          </a:p>
          <a:p>
            <a:pPr lvl="1"/>
            <a:r>
              <a:rPr lang="en-US" dirty="0" smtClean="0"/>
              <a:t>Magnet group has done a good job in the alignment work.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of optics correction 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At SuperKEKB, we follow the method successfully used at KEKB.</a:t>
            </a:r>
          </a:p>
          <a:p>
            <a:r>
              <a:rPr lang="en-US" dirty="0" smtClean="0"/>
              <a:t>Optics corrections on X-Y coupling, dispersions and beta-beat</a:t>
            </a:r>
            <a:r>
              <a:rPr lang="en-US" dirty="0"/>
              <a:t> </a:t>
            </a:r>
            <a:r>
              <a:rPr lang="en-US" dirty="0" smtClean="0"/>
              <a:t>are done iteratively.</a:t>
            </a:r>
          </a:p>
          <a:p>
            <a:r>
              <a:rPr lang="en-US" dirty="0" smtClean="0"/>
              <a:t>Since there are not enough single path BPMs, we rely on conventional BPMs.</a:t>
            </a:r>
          </a:p>
          <a:p>
            <a:r>
              <a:rPr lang="en-US" dirty="0" smtClean="0"/>
              <a:t>For the measurements of X-Y coupling and beta-beta, orbit responses are measured with single kicks by steering magnets.</a:t>
            </a:r>
          </a:p>
          <a:p>
            <a:r>
              <a:rPr lang="en-US" dirty="0" smtClean="0"/>
              <a:t>For the measurement of dispersion, we use a usual RF phase frequency change.</a:t>
            </a:r>
          </a:p>
          <a:p>
            <a:endParaRPr 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28800" y="6126163"/>
            <a:ext cx="425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Details are given in the talk by H. Sugimoto.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39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Highlight of l</a:t>
            </a:r>
            <a:r>
              <a:rPr kumimoji="1" lang="en-US" altLang="ja-JP" dirty="0" smtClean="0"/>
              <a:t>ow emittance tuning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The X-Y coupling correction and dispersion correction are important to get a low vertical emittance.</a:t>
            </a:r>
          </a:p>
          <a:p>
            <a:r>
              <a:rPr lang="en-US" altLang="ja-JP" dirty="0" smtClean="0"/>
              <a:t>While the HER corrections went well, we encountered a difficulty in the LER corrections.</a:t>
            </a:r>
          </a:p>
          <a:p>
            <a:pPr lvl="1"/>
            <a:r>
              <a:rPr kumimoji="1" lang="en-US" altLang="ja-JP" dirty="0" smtClean="0"/>
              <a:t>The obstacle of the corrections was leakage magnetic field from the </a:t>
            </a:r>
            <a:r>
              <a:rPr kumimoji="1" lang="en-US" altLang="ja-JP" dirty="0" err="1" smtClean="0"/>
              <a:t>Lambertson</a:t>
            </a:r>
            <a:r>
              <a:rPr kumimoji="1" lang="en-US" altLang="ja-JP" dirty="0" smtClean="0"/>
              <a:t> septum magnets whose main component is skew-Q.</a:t>
            </a:r>
          </a:p>
          <a:p>
            <a:pPr lvl="2"/>
            <a:r>
              <a:rPr lang="en-US" altLang="ja-JP" dirty="0" smtClean="0"/>
              <a:t>We have made two countermeasures against the problem.</a:t>
            </a:r>
          </a:p>
          <a:p>
            <a:pPr lvl="3"/>
            <a:r>
              <a:rPr kumimoji="1" lang="en-US" altLang="ja-JP" dirty="0" smtClean="0"/>
              <a:t>The use of skew-Q coils of the SF magnet nearby the </a:t>
            </a:r>
            <a:r>
              <a:rPr kumimoji="1" lang="en-US" altLang="ja-JP" dirty="0" err="1" smtClean="0"/>
              <a:t>Lambertson</a:t>
            </a:r>
            <a:r>
              <a:rPr kumimoji="1" lang="en-US" altLang="ja-JP" dirty="0" smtClean="0"/>
              <a:t>. (downstream of the </a:t>
            </a:r>
            <a:r>
              <a:rPr kumimoji="1" lang="en-US" altLang="ja-JP" dirty="0" err="1" smtClean="0"/>
              <a:t>Lambertson</a:t>
            </a:r>
            <a:r>
              <a:rPr kumimoji="1" lang="en-US" altLang="ja-JP" dirty="0" smtClean="0"/>
              <a:t> septum)</a:t>
            </a:r>
          </a:p>
          <a:p>
            <a:pPr lvl="3"/>
            <a:r>
              <a:rPr kumimoji="1" lang="en-US" altLang="ja-JP" dirty="0" smtClean="0"/>
              <a:t> Installation of permanent skew-Q magnet in the upstream of the </a:t>
            </a:r>
            <a:r>
              <a:rPr kumimoji="1" lang="en-US" altLang="ja-JP" dirty="0" err="1" smtClean="0"/>
              <a:t>Lambertson</a:t>
            </a:r>
            <a:r>
              <a:rPr kumimoji="1" lang="en-US" altLang="ja-JP" dirty="0" smtClean="0"/>
              <a:t> septum.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1889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7" y="0"/>
            <a:ext cx="9037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738"/>
            <a:ext cx="9144000" cy="643652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479587" y="164386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smtClean="0"/>
              <a:t>Sugimoto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418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34256" y="256855"/>
            <a:ext cx="1245854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KEKB</a:t>
            </a:r>
            <a:endParaRPr 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046"/>
            <a:ext cx="9144000" cy="662190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856674" y="799641"/>
            <a:ext cx="341894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Measurement: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 smtClean="0"/>
              <a:t>Vertical leakage orbit induced by</a:t>
            </a:r>
            <a:br>
              <a:rPr lang="en-US" sz="1600" dirty="0" smtClean="0"/>
            </a:br>
            <a:r>
              <a:rPr lang="en-US" sz="1600" dirty="0" smtClean="0"/>
              <a:t>independent 6 steering kicks.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Induced horizontal orbit amplitude </a:t>
            </a:r>
            <a:br>
              <a:rPr lang="en-US" sz="1600" dirty="0" smtClean="0"/>
            </a:br>
            <a:r>
              <a:rPr lang="en-US" sz="1600" dirty="0" smtClean="0"/>
              <a:t>Is about 2-3 mm in its peak.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79587" y="164386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Sugimoto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56674" y="2136926"/>
            <a:ext cx="266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Correctors:</a:t>
            </a:r>
          </a:p>
          <a:p>
            <a:r>
              <a:rPr lang="en-US" altLang="ja-JP" sz="1600" dirty="0" err="1"/>
              <a:t>SkewQ</a:t>
            </a:r>
            <a:r>
              <a:rPr lang="en-US" altLang="ja-JP" sz="1600" dirty="0"/>
              <a:t> winding of </a:t>
            </a:r>
            <a:r>
              <a:rPr lang="en-US" altLang="ja-JP" sz="1600" dirty="0" err="1"/>
              <a:t>sextupoles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2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433"/>
            <a:ext cx="9144000" cy="591913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479587" y="164386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smtClean="0"/>
              <a:t>Sugimoto</a:t>
            </a:r>
            <a:endParaRPr 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121400" y="6065400"/>
            <a:ext cx="302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Correctors:</a:t>
            </a:r>
          </a:p>
          <a:p>
            <a:r>
              <a:rPr lang="en-US" altLang="ja-JP" dirty="0" err="1"/>
              <a:t>SkewQ</a:t>
            </a:r>
            <a:r>
              <a:rPr lang="en-US" altLang="ja-JP" dirty="0"/>
              <a:t> winding of </a:t>
            </a:r>
            <a:r>
              <a:rPr lang="en-US" altLang="ja-JP" dirty="0" err="1"/>
              <a:t>sextupoles</a:t>
            </a:r>
            <a:r>
              <a:rPr lang="en-US" altLang="ja-JP" dirty="0"/>
              <a:t>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0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53"/>
            <a:ext cx="9144000" cy="669309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479587" y="0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smtClean="0"/>
              <a:t>Sugimoto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998" y="332002"/>
            <a:ext cx="8686800" cy="114300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The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skew </a:t>
            </a:r>
            <a:r>
              <a:rPr kumimoji="1" lang="en-US" altLang="ja-JP" sz="3600" dirty="0" err="1" smtClean="0"/>
              <a:t>quadrupole</a:t>
            </a:r>
            <a:r>
              <a:rPr kumimoji="1" lang="en-US" altLang="ja-JP" sz="3600" dirty="0" smtClean="0"/>
              <a:t> magnets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to </a:t>
            </a:r>
            <a:r>
              <a:rPr lang="en-US" altLang="ja-JP" sz="3600" dirty="0" smtClean="0"/>
              <a:t>cancel</a:t>
            </a:r>
            <a:r>
              <a:rPr lang="ja-JP" altLang="en-US" sz="3600" dirty="0" smtClean="0"/>
              <a:t> </a:t>
            </a:r>
            <a:r>
              <a:rPr kumimoji="1" lang="en-US" altLang="ja-JP" sz="3600" dirty="0" smtClean="0"/>
              <a:t>the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leakage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field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from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the </a:t>
            </a:r>
            <a:r>
              <a:rPr kumimoji="1" lang="en-US" altLang="ja-JP" sz="3600" dirty="0" err="1" smtClean="0"/>
              <a:t>Lambertson</a:t>
            </a:r>
            <a:endParaRPr kumimoji="1" lang="ja-JP" altLang="en-US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461" y="1555984"/>
            <a:ext cx="3236419" cy="241390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8" y="1555984"/>
            <a:ext cx="4156473" cy="302550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2" y="4037307"/>
            <a:ext cx="2768619" cy="282069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57200" y="4790064"/>
            <a:ext cx="45753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Ferrite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block</a:t>
            </a:r>
          </a:p>
          <a:p>
            <a:r>
              <a:rPr lang="en-US" altLang="ja-JP" dirty="0"/>
              <a:t>	</a:t>
            </a:r>
            <a:r>
              <a:rPr lang="en-US" altLang="ja-JP" dirty="0" smtClean="0"/>
              <a:t>Size: </a:t>
            </a:r>
            <a:r>
              <a:rPr kumimoji="1" lang="en-US" altLang="ja-JP" dirty="0" smtClean="0"/>
              <a:t>100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25.4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150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(mm)</a:t>
            </a:r>
          </a:p>
          <a:p>
            <a:r>
              <a:rPr lang="en-US" altLang="ja-JP" dirty="0"/>
              <a:t>	</a:t>
            </a:r>
            <a:r>
              <a:rPr lang="en-US" altLang="ja-JP" dirty="0" smtClean="0"/>
              <a:t>B</a:t>
            </a:r>
            <a:r>
              <a:rPr lang="ja-JP" altLang="en-US" dirty="0" smtClean="0"/>
              <a:t> </a:t>
            </a:r>
            <a:r>
              <a:rPr lang="en-US" altLang="ja-JP" dirty="0" smtClean="0"/>
              <a:t>〜</a:t>
            </a:r>
            <a:r>
              <a:rPr lang="ja-JP" altLang="en-US" dirty="0" smtClean="0"/>
              <a:t> </a:t>
            </a:r>
            <a:r>
              <a:rPr lang="en-US" altLang="ja-JP" dirty="0" smtClean="0"/>
              <a:t>550 (Gauss)</a:t>
            </a:r>
          </a:p>
          <a:p>
            <a:r>
              <a:rPr kumimoji="1" lang="en-US" altLang="ja-JP" dirty="0"/>
              <a:t>	</a:t>
            </a:r>
            <a:r>
              <a:rPr kumimoji="1" lang="en-US" altLang="ja-JP" dirty="0" smtClean="0"/>
              <a:t>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=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85.5 (mm)</a:t>
            </a:r>
          </a:p>
          <a:p>
            <a:r>
              <a:rPr lang="en-US" altLang="ja-JP" dirty="0" smtClean="0"/>
              <a:t>→</a:t>
            </a:r>
            <a:r>
              <a:rPr lang="ja-JP" altLang="en-US" dirty="0" smtClean="0"/>
              <a:t>　 </a:t>
            </a:r>
            <a:r>
              <a:rPr lang="en-US" altLang="ja-JP" dirty="0" smtClean="0"/>
              <a:t>SK1</a:t>
            </a:r>
            <a:r>
              <a:rPr lang="ja-JP" altLang="en-US" dirty="0" smtClean="0"/>
              <a:t> </a:t>
            </a:r>
            <a:r>
              <a:rPr lang="en-US" altLang="ja-JP" dirty="0" smtClean="0"/>
              <a:t>=</a:t>
            </a:r>
            <a:r>
              <a:rPr lang="ja-JP" altLang="en-US" dirty="0" smtClean="0"/>
              <a:t> </a:t>
            </a:r>
            <a:r>
              <a:rPr lang="en-US" altLang="ja-JP" dirty="0" smtClean="0"/>
              <a:t>- 7.7e-3 (/m)</a:t>
            </a:r>
          </a:p>
          <a:p>
            <a:r>
              <a:rPr lang="en-US" altLang="ja-JP" dirty="0" smtClean="0"/>
              <a:t>which is adjusted the requirement from optics.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410" y="6488668"/>
            <a:ext cx="587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N. Iida, M. Kikuchi, K. Kodama, T.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Mimashi</a:t>
            </a:r>
            <a:r>
              <a:rPr kumimoji="1" lang="en-US" altLang="ja-JP" dirty="0" smtClean="0">
                <a:solidFill>
                  <a:srgbClr val="0000FF"/>
                </a:solidFill>
              </a:rPr>
              <a:t>, T. Mori, T.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Tawada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98398" y="4087452"/>
            <a:ext cx="135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Ferrite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block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/>
          <p:cNvCxnSpPr>
            <a:stCxn id="8" idx="0"/>
          </p:cNvCxnSpPr>
          <p:nvPr/>
        </p:nvCxnSpPr>
        <p:spPr>
          <a:xfrm flipV="1">
            <a:off x="5176660" y="2493920"/>
            <a:ext cx="1000321" cy="1593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8" idx="3"/>
          </p:cNvCxnSpPr>
          <p:nvPr/>
        </p:nvCxnSpPr>
        <p:spPr>
          <a:xfrm>
            <a:off x="5854922" y="4272118"/>
            <a:ext cx="5433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2174451" y="2193790"/>
            <a:ext cx="817825" cy="894836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 flipV="1">
            <a:off x="2174451" y="1555984"/>
            <a:ext cx="2694010" cy="637806"/>
          </a:xfrm>
          <a:prstGeom prst="line">
            <a:avLst/>
          </a:prstGeom>
          <a:ln w="12700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2174451" y="3088626"/>
            <a:ext cx="2694010" cy="881262"/>
          </a:xfrm>
          <a:prstGeom prst="line">
            <a:avLst/>
          </a:prstGeom>
          <a:ln w="12700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8" idx="0"/>
          </p:cNvCxnSpPr>
          <p:nvPr/>
        </p:nvCxnSpPr>
        <p:spPr>
          <a:xfrm flipV="1">
            <a:off x="5176660" y="3157829"/>
            <a:ext cx="279022" cy="9296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8" idx="0"/>
          </p:cNvCxnSpPr>
          <p:nvPr/>
        </p:nvCxnSpPr>
        <p:spPr>
          <a:xfrm flipV="1">
            <a:off x="5176660" y="3273292"/>
            <a:ext cx="2183761" cy="814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7" y="239928"/>
            <a:ext cx="3711166" cy="362421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813174" y="16064"/>
            <a:ext cx="133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H. Sugimoto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544285" y="716239"/>
            <a:ext cx="424543" cy="201579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4923" y="396608"/>
            <a:ext cx="3749979" cy="301921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992844" y="16064"/>
            <a:ext cx="68504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B</a:t>
            </a:r>
            <a:r>
              <a:rPr kumimoji="1" lang="en-US" altLang="ja-JP" sz="2800" dirty="0" smtClean="0"/>
              <a:t>efore and after installation of Ferrite blocks</a:t>
            </a:r>
            <a:endParaRPr kumimoji="1" lang="ja-JP" altLang="en-US" sz="28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4923" y="3164998"/>
            <a:ext cx="3643040" cy="370022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723592" y="6328446"/>
            <a:ext cx="283522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Dh</a:t>
            </a:r>
            <a:r>
              <a:rPr lang="en-US" altLang="ja-JP" baseline="-25000" dirty="0" err="1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</a:rPr>
              <a:t>yp</a:t>
            </a:r>
            <a:r>
              <a:rPr lang="en-US" altLang="ja-JP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</a:rPr>
              <a:t>= 6.2 mm </a:t>
            </a:r>
            <a:r>
              <a:rPr lang="en-US" altLang="ja-JP" dirty="0" smtClean="0">
                <a:solidFill>
                  <a:srgbClr val="0000FF"/>
                </a:solidFill>
                <a:latin typeface="Helvetica Neue" charset="0"/>
                <a:ea typeface="Helvetica Neue" charset="0"/>
                <a:cs typeface="Helvetica Neue" charset="0"/>
                <a:sym typeface="Wingdings"/>
              </a:rPr>
              <a:t> 4.2 mm</a:t>
            </a:r>
            <a:endParaRPr kumimoji="1" lang="ja-JP" altLang="en-US" dirty="0">
              <a:solidFill>
                <a:srgbClr val="0000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5742835" y="1991004"/>
            <a:ext cx="424543" cy="43736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907000" y="5205391"/>
            <a:ext cx="424543" cy="43736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5723592" y="1198814"/>
            <a:ext cx="424543" cy="43736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782615" y="4217840"/>
            <a:ext cx="424543" cy="43736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8403771" y="2109893"/>
            <a:ext cx="424543" cy="43736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8283242" y="5205391"/>
            <a:ext cx="424543" cy="43736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57" y="3315785"/>
            <a:ext cx="3711167" cy="3334610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568301" y="3500560"/>
            <a:ext cx="424543" cy="201579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4285" y="6111677"/>
            <a:ext cx="2776722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&lt;</a:t>
            </a:r>
            <a:r>
              <a:rPr lang="en-US" altLang="ja-JP" dirty="0" err="1" smtClean="0">
                <a:solidFill>
                  <a:srgbClr val="0000FF"/>
                </a:solidFill>
              </a:rPr>
              <a:t>rms</a:t>
            </a:r>
            <a:r>
              <a:rPr lang="en-US" altLang="ja-JP" dirty="0" smtClean="0">
                <a:solidFill>
                  <a:srgbClr val="0000FF"/>
                </a:solidFill>
              </a:rPr>
              <a:t>(</a:t>
            </a:r>
            <a:r>
              <a:rPr lang="en-US" altLang="ja-JP" dirty="0" err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altLang="ja-JP" dirty="0" err="1" smtClean="0">
                <a:solidFill>
                  <a:srgbClr val="0000FF"/>
                </a:solidFill>
              </a:rPr>
              <a:t>yi</a:t>
            </a:r>
            <a:r>
              <a:rPr lang="en-US" altLang="ja-JP" dirty="0" smtClean="0">
                <a:solidFill>
                  <a:srgbClr val="0000FF"/>
                </a:solidFill>
              </a:rPr>
              <a:t>)&gt;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0000FF"/>
                </a:solidFill>
              </a:rPr>
              <a:t>= </a:t>
            </a:r>
            <a:r>
              <a:rPr kumimoji="1" lang="en-US" altLang="ja-JP" dirty="0" smtClean="0">
                <a:solidFill>
                  <a:srgbClr val="0000FF"/>
                </a:solidFill>
              </a:rPr>
              <a:t>26.785 </a:t>
            </a:r>
            <a:r>
              <a:rPr kumimoji="1" lang="ja-JP" altLang="en-US" dirty="0" smtClean="0">
                <a:solidFill>
                  <a:srgbClr val="0000FF"/>
                </a:solidFill>
              </a:rPr>
              <a:t>→</a:t>
            </a:r>
            <a:r>
              <a:rPr kumimoji="1" lang="en-US" altLang="ja-JP" dirty="0" smtClean="0">
                <a:solidFill>
                  <a:srgbClr val="0000FF"/>
                </a:solidFill>
              </a:rPr>
              <a:t> 19.839</a:t>
            </a:r>
            <a:r>
              <a:rPr kumimoji="1" lang="ja-JP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dirty="0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dirty="0" smtClean="0">
                <a:solidFill>
                  <a:srgbClr val="0000FF"/>
                </a:solidFill>
              </a:rPr>
              <a:t>m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50791" y="460471"/>
            <a:ext cx="134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X-Y Coupling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14658" y="396608"/>
            <a:ext cx="190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Vertical dispersion</a:t>
            </a:r>
            <a:endParaRPr kumimoji="1" lang="ja-JP" altLang="en-US" dirty="0"/>
          </a:p>
        </p:txBody>
      </p:sp>
      <p:sp>
        <p:nvSpPr>
          <p:cNvPr id="3" name="左カーブ矢印 2"/>
          <p:cNvSpPr/>
          <p:nvPr/>
        </p:nvSpPr>
        <p:spPr>
          <a:xfrm>
            <a:off x="3872639" y="2485515"/>
            <a:ext cx="298266" cy="150355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左カーブ矢印 26"/>
          <p:cNvSpPr/>
          <p:nvPr/>
        </p:nvSpPr>
        <p:spPr>
          <a:xfrm flipH="1">
            <a:off x="4985871" y="2564006"/>
            <a:ext cx="319052" cy="150355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Marker Felt"/>
                <a:cs typeface="Marker Felt"/>
              </a:rPr>
              <a:t>SuperKEKB Commissioning </a:t>
            </a:r>
            <a:r>
              <a:rPr lang="en-US" altLang="ja-JP" dirty="0">
                <a:latin typeface="Marker Felt"/>
                <a:cs typeface="Marker Felt"/>
              </a:rPr>
              <a:t>P</a:t>
            </a:r>
            <a:r>
              <a:rPr kumimoji="1" lang="en-US" altLang="ja-JP" dirty="0" smtClean="0">
                <a:solidFill>
                  <a:srgbClr val="000090"/>
                </a:solidFill>
                <a:latin typeface="Marker Felt"/>
                <a:cs typeface="Marker Felt"/>
              </a:rPr>
              <a:t>hases</a:t>
            </a:r>
            <a:endParaRPr kumimoji="1" lang="ja-JP" altLang="en-US" dirty="0">
              <a:solidFill>
                <a:srgbClr val="000090"/>
              </a:solidFill>
              <a:latin typeface="Marker Felt"/>
              <a:cs typeface="Marker Fe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607" y="2744565"/>
            <a:ext cx="2826415" cy="267765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1</a:t>
            </a:r>
          </a:p>
          <a:p>
            <a:r>
              <a:rPr lang="en-US" altLang="ja-JP" sz="2400" dirty="0" smtClean="0"/>
              <a:t>w/o QCS and Belle II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 smtClean="0"/>
              <a:t>basic machine tuning</a:t>
            </a:r>
          </a:p>
          <a:p>
            <a:r>
              <a:rPr lang="en-US" altLang="ja-JP" sz="2400" dirty="0"/>
              <a:t>vacuum </a:t>
            </a:r>
            <a:r>
              <a:rPr lang="en-US" altLang="ja-JP" sz="2400" dirty="0" smtClean="0"/>
              <a:t>scrubbing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Optics tuning</a:t>
            </a:r>
          </a:p>
          <a:p>
            <a:r>
              <a:rPr kumimoji="1" lang="en-US" altLang="ja-JP" sz="2400" dirty="0" smtClean="0"/>
              <a:t>BKG study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08971" y="2760464"/>
            <a:ext cx="2481770" cy="33547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2</a:t>
            </a:r>
          </a:p>
          <a:p>
            <a:r>
              <a:rPr lang="en-US" altLang="ja-JP" sz="2400" dirty="0" smtClean="0"/>
              <a:t>w/QCS and Belle II</a:t>
            </a:r>
          </a:p>
          <a:p>
            <a:r>
              <a:rPr lang="en-US" altLang="ja-JP" sz="2000" dirty="0" smtClean="0"/>
              <a:t>w/o Vertex detector</a:t>
            </a:r>
          </a:p>
          <a:p>
            <a:endParaRPr kumimoji="1" lang="en-US" altLang="ja-JP" sz="2400" dirty="0" smtClean="0"/>
          </a:p>
          <a:p>
            <a:r>
              <a:rPr lang="en-US" altLang="ja-JP" sz="2400" dirty="0" smtClean="0"/>
              <a:t>DR commissioning</a:t>
            </a:r>
            <a:endParaRPr kumimoji="1" lang="en-US" altLang="ja-JP" sz="2400" dirty="0"/>
          </a:p>
          <a:p>
            <a:r>
              <a:rPr lang="en-US" altLang="ja-JP" sz="2400" dirty="0" smtClean="0"/>
              <a:t>BKG study</a:t>
            </a:r>
          </a:p>
          <a:p>
            <a:r>
              <a:rPr lang="en-US" altLang="ja-JP" sz="2400" dirty="0" smtClean="0"/>
              <a:t>Luminosity tuning</a:t>
            </a:r>
          </a:p>
          <a:p>
            <a:r>
              <a:rPr lang="en-US" altLang="ja-JP" sz="2400" dirty="0" smtClean="0"/>
              <a:t>Target luminosity:</a:t>
            </a:r>
            <a:br>
              <a:rPr lang="en-US" altLang="ja-JP" sz="2400" dirty="0" smtClean="0"/>
            </a:br>
            <a:r>
              <a:rPr lang="en-US" altLang="ja-JP" sz="2400" dirty="0" smtClean="0"/>
              <a:t>1 x 10</a:t>
            </a:r>
            <a:r>
              <a:rPr lang="en-US" altLang="ja-JP" sz="2400" baseline="30000" dirty="0" smtClean="0"/>
              <a:t>34</a:t>
            </a:r>
            <a:r>
              <a:rPr lang="en-US" altLang="ja-JP" sz="2400" dirty="0" smtClean="0"/>
              <a:t> cm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s</a:t>
            </a:r>
            <a:r>
              <a:rPr lang="en-US" altLang="ja-JP" sz="2400" baseline="30000" dirty="0" smtClean="0"/>
              <a:t>-1</a:t>
            </a:r>
            <a:endParaRPr kumimoji="1" lang="ja-JP" altLang="en-US" sz="2400" baseline="30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09199" y="2744565"/>
            <a:ext cx="2420856" cy="193899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Phase 3</a:t>
            </a:r>
          </a:p>
          <a:p>
            <a:r>
              <a:rPr lang="en-US" altLang="ja-JP" sz="2400" dirty="0" smtClean="0"/>
              <a:t>w/ full Belle II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Physics Run</a:t>
            </a:r>
          </a:p>
          <a:p>
            <a:r>
              <a:rPr lang="en-US" altLang="ja-JP" sz="2400" dirty="0" smtClean="0"/>
              <a:t>Luminosity tuning</a:t>
            </a:r>
            <a:endParaRPr kumimoji="1" lang="ja-JP" altLang="en-US" sz="2400" dirty="0"/>
          </a:p>
        </p:txBody>
      </p:sp>
      <p:sp>
        <p:nvSpPr>
          <p:cNvPr id="8" name="右矢印 7"/>
          <p:cNvSpPr/>
          <p:nvPr/>
        </p:nvSpPr>
        <p:spPr>
          <a:xfrm>
            <a:off x="2924026" y="3536530"/>
            <a:ext cx="684945" cy="532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6094748" y="3536530"/>
            <a:ext cx="684945" cy="5325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44531" y="2208944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Feb. ~ June</a:t>
            </a:r>
            <a:endParaRPr 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86709" y="2208944"/>
            <a:ext cx="26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~2017 Autumn (~ 5month)</a:t>
            </a:r>
            <a:endParaRPr 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28887" y="220894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~2018 Autumn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0"/>
            <a:ext cx="900125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Present status </a:t>
            </a:r>
            <a:r>
              <a:rPr lang="en-US" sz="3600" smtClean="0"/>
              <a:t>of linear optics </a:t>
            </a:r>
            <a:r>
              <a:rPr lang="en-US" sz="3600" dirty="0" smtClean="0"/>
              <a:t>corrections</a:t>
            </a:r>
            <a:endParaRPr lang="en-US" sz="36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217816"/>
              </p:ext>
            </p:extLst>
          </p:nvPr>
        </p:nvGraphicFramePr>
        <p:xfrm>
          <a:off x="228600" y="1111154"/>
          <a:ext cx="8686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180"/>
                <a:gridCol w="1366320"/>
                <a:gridCol w="1346200"/>
                <a:gridCol w="1581150"/>
                <a:gridCol w="1631950"/>
              </a:tblGrid>
              <a:tr h="5747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KEKB</a:t>
                      </a:r>
                      <a:r>
                        <a:rPr lang="en-US" baseline="0" dirty="0" smtClean="0"/>
                        <a:t> t</a:t>
                      </a:r>
                      <a:r>
                        <a:rPr lang="en-US" dirty="0" smtClean="0"/>
                        <a:t>ypical</a:t>
                      </a:r>
                    </a:p>
                    <a:p>
                      <a:pPr algn="ctr"/>
                      <a:r>
                        <a:rPr lang="en-US" dirty="0" smtClean="0"/>
                        <a:t>value</a:t>
                      </a:r>
                      <a:r>
                        <a:rPr lang="en-US" baseline="0" dirty="0" smtClean="0"/>
                        <a:t> (LER)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Unit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X-Y coupling</a:t>
                      </a:r>
                    </a:p>
                    <a:p>
                      <a:r>
                        <a:rPr lang="en-US" altLang="ja-JP" dirty="0" smtClean="0">
                          <a:latin typeface=""/>
                        </a:rPr>
                        <a:t>average of </a:t>
                      </a:r>
                      <a:r>
                        <a:rPr lang="en-US" altLang="ja-JP" dirty="0" err="1" smtClean="0">
                          <a:latin typeface=""/>
                        </a:rPr>
                        <a:t>rms</a:t>
                      </a:r>
                      <a:r>
                        <a:rPr lang="en-US" altLang="ja-JP" baseline="0" dirty="0" smtClean="0">
                          <a:latin typeface=""/>
                        </a:rPr>
                        <a:t> </a:t>
                      </a:r>
                      <a:r>
                        <a:rPr lang="en-US" altLang="ja-JP" dirty="0" smtClean="0">
                          <a:latin typeface=""/>
                        </a:rPr>
                        <a:t>(Δy</a:t>
                      </a:r>
                      <a:r>
                        <a:rPr lang="en-US" altLang="ja-JP" sz="800" dirty="0" smtClean="0">
                          <a:latin typeface=""/>
                        </a:rPr>
                        <a:t>1-6</a:t>
                      </a:r>
                      <a:r>
                        <a:rPr lang="en-US" altLang="ja-JP" dirty="0" smtClean="0">
                          <a:latin typeface=""/>
                        </a:rPr>
                        <a:t> 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19.8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7.7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>
                          <a:latin typeface="Symbol Tiger" charset="2"/>
                          <a:ea typeface="Symbol Tiger" charset="2"/>
                          <a:cs typeface="Symbol Tiger" charset="2"/>
                        </a:rPr>
                        <a:t>m</a:t>
                      </a:r>
                      <a:r>
                        <a:rPr lang="en-US" altLang="ja-JP" sz="2800" dirty="0" smtClean="0"/>
                        <a:t>m</a:t>
                      </a:r>
                      <a:endParaRPr lang="en-US" sz="2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H. Dispersion</a:t>
                      </a:r>
                    </a:p>
                    <a:p>
                      <a:r>
                        <a:rPr lang="en-US" altLang="ja-JP" dirty="0" smtClean="0">
                          <a:latin typeface=""/>
                        </a:rPr>
                        <a:t>r</a:t>
                      </a:r>
                      <a:r>
                        <a:rPr lang="it-IT" altLang="ja-JP" dirty="0" err="1" smtClean="0">
                          <a:latin typeface=""/>
                        </a:rPr>
                        <a:t>ms</a:t>
                      </a:r>
                      <a:r>
                        <a:rPr lang="it-IT" altLang="ja-JP" dirty="0" smtClean="0">
                          <a:latin typeface=""/>
                        </a:rPr>
                        <a:t> (</a:t>
                      </a:r>
                      <a:r>
                        <a:rPr lang="it-IT" altLang="ja-JP" dirty="0" err="1" smtClean="0">
                          <a:latin typeface=""/>
                        </a:rPr>
                        <a:t>Δ</a:t>
                      </a:r>
                      <a:r>
                        <a:rPr lang="it-IT" altLang="ja-JP" dirty="0" err="1" smtClean="0">
                          <a:latin typeface="Symbol Tiger" charset="2"/>
                          <a:ea typeface="Symbol Tiger" charset="2"/>
                          <a:cs typeface="Symbol Tiger" charset="2"/>
                        </a:rPr>
                        <a:t>h</a:t>
                      </a:r>
                      <a:r>
                        <a:rPr lang="it-IT" altLang="ja-JP" sz="800" dirty="0" err="1" smtClean="0">
                          <a:latin typeface=""/>
                        </a:rPr>
                        <a:t>x</a:t>
                      </a:r>
                      <a:r>
                        <a:rPr lang="it-IT" altLang="ja-JP" sz="800" dirty="0" smtClean="0">
                          <a:latin typeface=""/>
                        </a:rPr>
                        <a:t> </a:t>
                      </a:r>
                      <a:r>
                        <a:rPr lang="it-IT" altLang="ja-JP" dirty="0" smtClean="0">
                          <a:latin typeface=""/>
                        </a:rPr>
                        <a:t> 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14.8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16.1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/>
                        <a:t>mm</a:t>
                      </a:r>
                      <a:endParaRPr lang="en-US" sz="2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V. Dispersion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latin typeface=""/>
                        </a:rPr>
                        <a:t>r</a:t>
                      </a:r>
                      <a:r>
                        <a:rPr lang="tr-TR" altLang="ja-JP" dirty="0" err="1" smtClean="0">
                          <a:latin typeface=""/>
                        </a:rPr>
                        <a:t>ms</a:t>
                      </a:r>
                      <a:r>
                        <a:rPr lang="tr-TR" altLang="ja-JP" dirty="0" smtClean="0">
                          <a:latin typeface=""/>
                        </a:rPr>
                        <a:t> (</a:t>
                      </a:r>
                      <a:r>
                        <a:rPr lang="tr-TR" altLang="ja-JP" dirty="0" err="1" smtClean="0">
                          <a:latin typeface=""/>
                        </a:rPr>
                        <a:t>Δ</a:t>
                      </a:r>
                      <a:r>
                        <a:rPr lang="it-IT" altLang="ja-JP" sz="1800" baseline="0" dirty="0" smtClean="0">
                          <a:latin typeface="Symbol Tiger" charset="2"/>
                          <a:ea typeface="Symbol Tiger" charset="2"/>
                          <a:cs typeface="Symbol Tiger" charset="2"/>
                        </a:rPr>
                        <a:t>h</a:t>
                      </a:r>
                      <a:r>
                        <a:rPr lang="tr-TR" altLang="ja-JP" sz="800" dirty="0" smtClean="0">
                          <a:latin typeface=""/>
                        </a:rPr>
                        <a:t>y </a:t>
                      </a:r>
                      <a:r>
                        <a:rPr lang="tr-TR" altLang="ja-JP" dirty="0" smtClean="0">
                          <a:latin typeface=""/>
                        </a:rPr>
                        <a:t>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altLang="ja-JP" sz="2800" dirty="0" smtClean="0">
                          <a:latin typeface=""/>
                        </a:rPr>
                        <a:t>4.2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altLang="ja-JP" sz="2800" dirty="0" smtClean="0">
                          <a:latin typeface=""/>
                        </a:rPr>
                        <a:t>4.8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altLang="ja-JP" sz="2800" dirty="0" smtClean="0">
                          <a:latin typeface=""/>
                        </a:rPr>
                        <a:t>mm</a:t>
                      </a:r>
                      <a:endParaRPr lang="en-US" sz="2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Beta-x</a:t>
                      </a:r>
                    </a:p>
                    <a:p>
                      <a:r>
                        <a:rPr lang="en-US" altLang="ja-JP" dirty="0" smtClean="0">
                          <a:latin typeface=""/>
                        </a:rPr>
                        <a:t>r</a:t>
                      </a:r>
                      <a:r>
                        <a:rPr lang="it-IT" altLang="ja-JP" dirty="0" err="1" smtClean="0">
                          <a:latin typeface=""/>
                        </a:rPr>
                        <a:t>ms</a:t>
                      </a:r>
                      <a:r>
                        <a:rPr lang="it-IT" altLang="ja-JP" dirty="0" smtClean="0">
                          <a:latin typeface=""/>
                        </a:rPr>
                        <a:t> (</a:t>
                      </a:r>
                      <a:r>
                        <a:rPr lang="it-IT" altLang="ja-JP" dirty="0" err="1" smtClean="0">
                          <a:latin typeface=""/>
                        </a:rPr>
                        <a:t>Δ</a:t>
                      </a:r>
                      <a:r>
                        <a:rPr lang="it-IT" altLang="ja-JP" dirty="0" err="1" smtClean="0">
                          <a:latin typeface="Symbol Tiger" charset="2"/>
                          <a:ea typeface="Symbol Tiger" charset="2"/>
                          <a:cs typeface="Symbol Tiger" charset="2"/>
                        </a:rPr>
                        <a:t>b</a:t>
                      </a:r>
                      <a:r>
                        <a:rPr lang="it-IT" altLang="ja-JP" sz="800" dirty="0" err="1" smtClean="0">
                          <a:latin typeface=""/>
                        </a:rPr>
                        <a:t>x</a:t>
                      </a:r>
                      <a:r>
                        <a:rPr lang="it-IT" altLang="ja-JP" sz="1800" dirty="0" smtClean="0">
                          <a:latin typeface=""/>
                        </a:rPr>
                        <a:t>/</a:t>
                      </a:r>
                      <a:r>
                        <a:rPr lang="it-IT" altLang="ja-JP" dirty="0" err="1" smtClean="0">
                          <a:latin typeface="Symbol Tiger" charset="2"/>
                          <a:ea typeface="Symbol Tiger" charset="2"/>
                          <a:cs typeface="Symbol Tiger" charset="2"/>
                        </a:rPr>
                        <a:t>b</a:t>
                      </a:r>
                      <a:r>
                        <a:rPr lang="it-IT" altLang="ja-JP" sz="800" dirty="0" err="1" smtClean="0">
                          <a:latin typeface=""/>
                        </a:rPr>
                        <a:t>x</a:t>
                      </a:r>
                      <a:r>
                        <a:rPr lang="it-IT" altLang="ja-JP" sz="800" dirty="0" smtClean="0">
                          <a:latin typeface=""/>
                        </a:rPr>
                        <a:t> </a:t>
                      </a:r>
                      <a:r>
                        <a:rPr lang="it-IT" altLang="ja-JP" dirty="0" smtClean="0">
                          <a:latin typeface=""/>
                        </a:rPr>
                        <a:t> 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ja-JP" sz="2800" dirty="0" smtClean="0">
                          <a:latin typeface=""/>
                        </a:rPr>
                        <a:t>4.9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ja-JP" sz="2800" dirty="0" smtClean="0">
                          <a:latin typeface=""/>
                        </a:rPr>
                        <a:t>4.3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/>
                        <a:t>%</a:t>
                      </a:r>
                      <a:endParaRPr lang="en-US" sz="2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Beta-y</a:t>
                      </a:r>
                    </a:p>
                    <a:p>
                      <a:r>
                        <a:rPr lang="en-US" altLang="ja-JP" dirty="0" smtClean="0">
                          <a:latin typeface=""/>
                        </a:rPr>
                        <a:t>r</a:t>
                      </a:r>
                      <a:r>
                        <a:rPr lang="pl-PL" altLang="ja-JP" dirty="0" smtClean="0">
                          <a:latin typeface=""/>
                        </a:rPr>
                        <a:t>ms (</a:t>
                      </a:r>
                      <a:r>
                        <a:rPr lang="pl-PL" altLang="ja-JP" dirty="0" err="1" smtClean="0">
                          <a:latin typeface=""/>
                        </a:rPr>
                        <a:t>Δ</a:t>
                      </a:r>
                      <a:r>
                        <a:rPr lang="pl-PL" altLang="ja-JP" dirty="0" err="1" smtClean="0">
                          <a:latin typeface="Symbol Tiger" charset="2"/>
                          <a:ea typeface="Symbol Tiger" charset="2"/>
                          <a:cs typeface="Symbol Tiger" charset="2"/>
                        </a:rPr>
                        <a:t>b</a:t>
                      </a:r>
                      <a:r>
                        <a:rPr lang="pl-PL" altLang="ja-JP" sz="800" dirty="0" err="1" smtClean="0">
                          <a:latin typeface=""/>
                        </a:rPr>
                        <a:t>y</a:t>
                      </a:r>
                      <a:r>
                        <a:rPr lang="pl-PL" altLang="ja-JP" sz="1800" dirty="0" smtClean="0">
                          <a:latin typeface=""/>
                        </a:rPr>
                        <a:t>/</a:t>
                      </a:r>
                      <a:r>
                        <a:rPr lang="pl-PL" altLang="ja-JP" dirty="0" smtClean="0">
                          <a:latin typeface="Symbol Tiger" charset="2"/>
                          <a:ea typeface="Symbol Tiger" charset="2"/>
                          <a:cs typeface="Symbol Tiger" charset="2"/>
                        </a:rPr>
                        <a:t>b</a:t>
                      </a:r>
                      <a:r>
                        <a:rPr lang="pl-PL" altLang="ja-JP" sz="800" dirty="0" smtClean="0">
                          <a:latin typeface=""/>
                        </a:rPr>
                        <a:t>y </a:t>
                      </a:r>
                      <a:r>
                        <a:rPr lang="pl-PL" altLang="ja-JP" dirty="0" smtClean="0">
                          <a:latin typeface=""/>
                        </a:rPr>
                        <a:t> 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ja-JP" sz="2800" dirty="0" smtClean="0">
                          <a:latin typeface=""/>
                        </a:rPr>
                        <a:t>5.3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ja-JP" sz="2800" dirty="0" smtClean="0">
                          <a:latin typeface=""/>
                        </a:rPr>
                        <a:t>3.7 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800" dirty="0" smtClean="0"/>
                        <a:t>%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191802" y="6356350"/>
            <a:ext cx="545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details will be discussed in the talk by </a:t>
            </a:r>
            <a:r>
              <a:rPr lang="en-US" dirty="0" err="1" smtClean="0"/>
              <a:t>H.Sugimoto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" r="51959"/>
          <a:stretch/>
        </p:blipFill>
        <p:spPr>
          <a:xfrm>
            <a:off x="72000" y="931333"/>
            <a:ext cx="4320000" cy="5475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99" y="118533"/>
            <a:ext cx="9279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D2EB3"/>
                </a:solidFill>
                <a:latin typeface="Marker Felt Thin" charset="0"/>
                <a:ea typeface="Marker Felt Thin" charset="0"/>
                <a:cs typeface="Marker Felt Thin" charset="0"/>
              </a:rPr>
              <a:t>Beam size measurement by using </a:t>
            </a:r>
            <a:r>
              <a:rPr lang="en-US" sz="3200" smtClean="0">
                <a:solidFill>
                  <a:srgbClr val="3D2EB3"/>
                </a:solidFill>
                <a:latin typeface="Marker Felt Thin" charset="0"/>
                <a:ea typeface="Marker Felt Thin" charset="0"/>
                <a:cs typeface="Marker Felt Thin" charset="0"/>
              </a:rPr>
              <a:t>X-ray monitor</a:t>
            </a:r>
            <a:endParaRPr lang="en-US" sz="3200" dirty="0">
              <a:solidFill>
                <a:srgbClr val="3D2EB3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  <p:sp>
        <p:nvSpPr>
          <p:cNvPr id="5" name="Curved Left Arrow 4"/>
          <p:cNvSpPr/>
          <p:nvPr/>
        </p:nvSpPr>
        <p:spPr>
          <a:xfrm>
            <a:off x="8094134" y="1422400"/>
            <a:ext cx="628138" cy="3335867"/>
          </a:xfrm>
          <a:prstGeom prst="curvedLeftArrow">
            <a:avLst/>
          </a:prstGeom>
          <a:solidFill>
            <a:srgbClr val="FF0000"/>
          </a:solidFill>
          <a:ln>
            <a:solidFill>
              <a:srgbClr val="D304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12650" y="6434912"/>
            <a:ext cx="5409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Target </a:t>
            </a:r>
            <a:r>
              <a:rPr lang="en-US" sz="2000" smtClean="0">
                <a:solidFill>
                  <a:srgbClr val="00B050"/>
                </a:solidFill>
              </a:rPr>
              <a:t>vertical emittance (LER) </a:t>
            </a:r>
            <a:r>
              <a:rPr lang="en-US" sz="2000" dirty="0" smtClean="0">
                <a:solidFill>
                  <a:srgbClr val="00B050"/>
                </a:solidFill>
              </a:rPr>
              <a:t>in Phase 1 is ~5pm.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02997" y="1100380"/>
            <a:ext cx="3563989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March 23</a:t>
            </a:r>
            <a:r>
              <a:rPr kumimoji="1" lang="en-US" altLang="ja-JP" sz="2000" baseline="30000" dirty="0" smtClean="0"/>
              <a:t>rd</a:t>
            </a:r>
            <a:r>
              <a:rPr kumimoji="1" lang="en-US" altLang="ja-JP" sz="2000" dirty="0" smtClean="0"/>
              <a:t>, 2016</a:t>
            </a:r>
          </a:p>
          <a:p>
            <a:r>
              <a:rPr kumimoji="1" lang="en-US" altLang="ja-JP" sz="2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kumimoji="1" lang="en-US" altLang="ja-JP" sz="2000" baseline="-25000" dirty="0" err="1" smtClean="0">
                <a:solidFill>
                  <a:srgbClr val="FF0000"/>
                </a:solidFill>
              </a:rPr>
              <a:t>y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= 96pm (by = 67 m @source)</a:t>
            </a:r>
          </a:p>
          <a:p>
            <a:r>
              <a:rPr lang="en-US" altLang="ja-JP" sz="2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altLang="ja-JP" sz="2000" dirty="0" smtClean="0">
                <a:solidFill>
                  <a:srgbClr val="FF0000"/>
                </a:solidFill>
              </a:rPr>
              <a:t>/</a:t>
            </a:r>
            <a:r>
              <a:rPr lang="en-US" altLang="ja-JP" sz="2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20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altLang="ja-JP" sz="2000" dirty="0" smtClean="0">
                <a:solidFill>
                  <a:srgbClr val="FF0000"/>
                </a:solidFill>
              </a:rPr>
              <a:t> = 5.3% (ex = 1.8nm)</a:t>
            </a:r>
          </a:p>
          <a:p>
            <a:endParaRPr kumimoji="1" lang="en-US" altLang="ja-JP" sz="2000" dirty="0"/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kumimoji="1" lang="en-US" altLang="ja-JP" sz="2000" dirty="0" err="1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kumimoji="1" lang="en-US" altLang="ja-JP" sz="2000" baseline="-25000" dirty="0" err="1" smtClean="0">
                <a:solidFill>
                  <a:srgbClr val="0070C0"/>
                </a:solidFill>
              </a:rPr>
              <a:t>y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 =356pm (by = 7.7 m @source)</a:t>
            </a:r>
          </a:p>
          <a:p>
            <a:r>
              <a:rPr lang="en-US" altLang="ja-JP" sz="2000" dirty="0" err="1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2000" baseline="-25000" dirty="0" err="1" smtClean="0">
                <a:solidFill>
                  <a:srgbClr val="0070C0"/>
                </a:solidFill>
              </a:rPr>
              <a:t>y</a:t>
            </a:r>
            <a:r>
              <a:rPr lang="en-US" altLang="ja-JP" sz="2000" dirty="0" smtClean="0">
                <a:solidFill>
                  <a:srgbClr val="0070C0"/>
                </a:solidFill>
              </a:rPr>
              <a:t>/</a:t>
            </a:r>
            <a:r>
              <a:rPr lang="en-US" altLang="ja-JP" sz="2000" dirty="0" err="1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2000" baseline="-25000" dirty="0" err="1" smtClean="0">
                <a:solidFill>
                  <a:srgbClr val="0070C0"/>
                </a:solidFill>
              </a:rPr>
              <a:t>y</a:t>
            </a:r>
            <a:r>
              <a:rPr lang="en-US" altLang="ja-JP" sz="2000" dirty="0" smtClean="0">
                <a:solidFill>
                  <a:srgbClr val="0070C0"/>
                </a:solidFill>
              </a:rPr>
              <a:t> =7.7 % (</a:t>
            </a:r>
            <a:r>
              <a:rPr lang="en-US" altLang="ja-JP" sz="2000" dirty="0" err="1" smtClean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2000" baseline="-25000" dirty="0" err="1" smtClean="0">
                <a:solidFill>
                  <a:srgbClr val="0070C0"/>
                </a:solidFill>
              </a:rPr>
              <a:t>y</a:t>
            </a:r>
            <a:r>
              <a:rPr lang="en-US" altLang="ja-JP" sz="2000" dirty="0" smtClean="0">
                <a:solidFill>
                  <a:srgbClr val="0070C0"/>
                </a:solidFill>
              </a:rPr>
              <a:t>= 4.6nm)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April 5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, 2016</a:t>
            </a:r>
          </a:p>
          <a:p>
            <a:r>
              <a:rPr lang="en-US" altLang="ja-JP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baseline="-25000" dirty="0" err="1">
                <a:solidFill>
                  <a:srgbClr val="FF0000"/>
                </a:solidFill>
              </a:rPr>
              <a:t>y</a:t>
            </a:r>
            <a:r>
              <a:rPr lang="en-US" altLang="ja-JP" dirty="0">
                <a:solidFill>
                  <a:srgbClr val="FF0000"/>
                </a:solidFill>
              </a:rPr>
              <a:t> = </a:t>
            </a:r>
            <a:r>
              <a:rPr lang="en-US" altLang="ja-JP" dirty="0" smtClean="0">
                <a:solidFill>
                  <a:srgbClr val="FF0000"/>
                </a:solidFill>
              </a:rPr>
              <a:t>20pm </a:t>
            </a:r>
            <a:r>
              <a:rPr lang="en-US" altLang="ja-JP" dirty="0">
                <a:solidFill>
                  <a:srgbClr val="FF0000"/>
                </a:solidFill>
              </a:rPr>
              <a:t>(by = 67 m @source)</a:t>
            </a:r>
          </a:p>
          <a:p>
            <a:r>
              <a:rPr lang="en-US" altLang="ja-JP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baseline="-25000" dirty="0" err="1">
                <a:solidFill>
                  <a:srgbClr val="FF0000"/>
                </a:solidFill>
              </a:rPr>
              <a:t>y</a:t>
            </a:r>
            <a:r>
              <a:rPr lang="en-US" altLang="ja-JP" dirty="0">
                <a:solidFill>
                  <a:srgbClr val="FF0000"/>
                </a:solidFill>
              </a:rPr>
              <a:t>/</a:t>
            </a:r>
            <a:r>
              <a:rPr lang="en-US" altLang="ja-JP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baseline="-25000" dirty="0" err="1">
                <a:solidFill>
                  <a:srgbClr val="FF0000"/>
                </a:solidFill>
              </a:rPr>
              <a:t>y</a:t>
            </a:r>
            <a:r>
              <a:rPr lang="en-US" altLang="ja-JP" dirty="0">
                <a:solidFill>
                  <a:srgbClr val="FF0000"/>
                </a:solidFill>
              </a:rPr>
              <a:t> = </a:t>
            </a:r>
            <a:r>
              <a:rPr lang="en-US" altLang="ja-JP" dirty="0" smtClean="0">
                <a:solidFill>
                  <a:srgbClr val="FF0000"/>
                </a:solidFill>
              </a:rPr>
              <a:t>1.1% </a:t>
            </a:r>
            <a:r>
              <a:rPr lang="en-US" altLang="ja-JP" dirty="0">
                <a:solidFill>
                  <a:srgbClr val="FF0000"/>
                </a:solidFill>
              </a:rPr>
              <a:t>(ex = 1.8nm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06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189071"/>
            <a:ext cx="9144000" cy="68755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Vertical</a:t>
            </a:r>
            <a:r>
              <a:rPr lang="ja-JP" altLang="en-US" dirty="0" smtClean="0"/>
              <a:t> </a:t>
            </a:r>
            <a:r>
              <a:rPr lang="ja-JP" altLang="ja-JP" dirty="0"/>
              <a:t>b</a:t>
            </a:r>
            <a:r>
              <a:rPr lang="en-US" altLang="ja-JP" dirty="0" err="1" smtClean="0"/>
              <a:t>eam</a:t>
            </a:r>
            <a:r>
              <a:rPr lang="en-US" altLang="ja-JP" dirty="0" smtClean="0"/>
              <a:t> size measurement</a:t>
            </a:r>
            <a:br>
              <a:rPr lang="en-US" altLang="ja-JP" dirty="0" smtClean="0"/>
            </a:br>
            <a:r>
              <a:rPr lang="en-US" altLang="ja-JP" dirty="0" smtClean="0"/>
              <a:t>(after permanent skew-Q installation)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FCB03-CD65-724C-A0E0-2D409F75526D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041406"/>
            <a:ext cx="7124700" cy="5308600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1589313" y="4463143"/>
            <a:ext cx="6150428" cy="0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589313" y="3952804"/>
            <a:ext cx="615042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57007" y="3181290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kumimoji="1" lang="en-US" altLang="ja-JP" dirty="0" smtClean="0">
                <a:solidFill>
                  <a:srgbClr val="FF0000"/>
                </a:solidFill>
              </a:rPr>
              <a:t>y</a:t>
            </a:r>
            <a:r>
              <a:rPr lang="en-US" altLang="ja-JP" dirty="0" smtClean="0">
                <a:solidFill>
                  <a:srgbClr val="FF0000"/>
                </a:solidFill>
              </a:rPr>
              <a:t>〜20pm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30165" y="4063033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kumimoji="1" lang="en-US" altLang="ja-JP" dirty="0" smtClean="0">
                <a:solidFill>
                  <a:srgbClr val="0000FF"/>
                </a:solidFill>
              </a:rPr>
              <a:t>y</a:t>
            </a:r>
            <a:r>
              <a:rPr lang="en-US" altLang="ja-JP" dirty="0" smtClean="0">
                <a:solidFill>
                  <a:srgbClr val="0000FF"/>
                </a:solidFill>
              </a:rPr>
              <a:t>〜10pm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27579" y="1045887"/>
            <a:ext cx="2525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Before ferrite installation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After </a:t>
            </a:r>
            <a:r>
              <a:rPr lang="en-US" altLang="ja-JP" dirty="0">
                <a:solidFill>
                  <a:srgbClr val="0000FF"/>
                </a:solidFill>
              </a:rPr>
              <a:t>ferrite </a:t>
            </a:r>
            <a:r>
              <a:rPr lang="en-US" altLang="ja-JP" dirty="0" smtClean="0">
                <a:solidFill>
                  <a:srgbClr val="0000FF"/>
                </a:solidFill>
              </a:rPr>
              <a:t>installation</a:t>
            </a:r>
          </a:p>
          <a:p>
            <a:r>
              <a:rPr lang="en-US" altLang="ja-JP" dirty="0" smtClean="0">
                <a:solidFill>
                  <a:srgbClr val="00B050"/>
                </a:solidFill>
              </a:rPr>
              <a:t>Target</a:t>
            </a:r>
            <a:endParaRPr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586030" y="4874139"/>
            <a:ext cx="6150428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736251" y="480277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kumimoji="1" lang="en-US" altLang="ja-JP" dirty="0" smtClean="0">
                <a:solidFill>
                  <a:srgbClr val="00B050"/>
                </a:solidFill>
              </a:rPr>
              <a:t>y</a:t>
            </a:r>
            <a:r>
              <a:rPr lang="en-US" altLang="ja-JP" dirty="0" smtClean="0">
                <a:solidFill>
                  <a:srgbClr val="00B050"/>
                </a:solidFill>
              </a:rPr>
              <a:t>〜5pm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965" t="12683" r="41906" b="12832"/>
          <a:stretch/>
        </p:blipFill>
        <p:spPr>
          <a:xfrm>
            <a:off x="862458" y="952775"/>
            <a:ext cx="6390749" cy="462538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082800" y="5588000"/>
            <a:ext cx="449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HER </a:t>
            </a:r>
            <a:r>
              <a:rPr kumimoji="1" lang="en-US" altLang="ja-JP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kumimoji="1" lang="en-US" altLang="ja-JP" dirty="0" err="1" smtClean="0"/>
              <a:t>y@source</a:t>
            </a:r>
            <a:r>
              <a:rPr kumimoji="1" lang="en-US" altLang="ja-JP" dirty="0" smtClean="0"/>
              <a:t> point = 40</a:t>
            </a:r>
            <a:r>
              <a:rPr kumimoji="1" lang="en-US" altLang="ja-JP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m? -&gt; </a:t>
            </a:r>
            <a:r>
              <a:rPr lang="en-US" altLang="ja-JP" dirty="0" err="1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dirty="0" err="1" smtClean="0"/>
              <a:t>y</a:t>
            </a:r>
            <a:r>
              <a:rPr lang="en-US" altLang="ja-JP" dirty="0" smtClean="0"/>
              <a:t>=210</a:t>
            </a:r>
            <a:r>
              <a:rPr kumimoji="1" lang="en-US" altLang="ja-JP" dirty="0" smtClean="0"/>
              <a:t>pm 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65300" y="5957332"/>
            <a:ext cx="651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This vertical emittance is inconsistent with optics correction results.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52399" y="118533"/>
            <a:ext cx="9279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D2EB3"/>
                </a:solidFill>
                <a:latin typeface="Marker Felt Thin" charset="0"/>
                <a:ea typeface="Marker Felt Thin" charset="0"/>
                <a:cs typeface="Marker Felt Thin" charset="0"/>
              </a:rPr>
              <a:t>HER Beam size measurement by using X-ray monitor</a:t>
            </a:r>
          </a:p>
          <a:p>
            <a:pPr algn="ctr"/>
            <a:r>
              <a:rPr lang="en-US" sz="3200" dirty="0" smtClean="0">
                <a:solidFill>
                  <a:srgbClr val="3D2EB3"/>
                </a:solidFill>
                <a:latin typeface="Marker Felt Thin" charset="0"/>
                <a:ea typeface="Marker Felt Thin" charset="0"/>
                <a:cs typeface="Marker Felt Thin" charset="0"/>
              </a:rPr>
              <a:t>June 1st</a:t>
            </a:r>
            <a:endParaRPr lang="en-US" sz="3200" dirty="0">
              <a:solidFill>
                <a:srgbClr val="3D2EB3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87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HER X-ray monitor study (June 9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FCB03-CD65-724C-A0E0-2D409F75526D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916" t="11313" r="43472" b="10632"/>
          <a:stretch/>
        </p:blipFill>
        <p:spPr>
          <a:xfrm>
            <a:off x="177800" y="1600200"/>
            <a:ext cx="4493683" cy="32131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78000" y="29718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βy=7.636m</a:t>
            </a:r>
            <a:r>
              <a:rPr lang="en-US" altLang="ja-JP" dirty="0" smtClean="0"/>
              <a:t> (original)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79600" y="3632200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βy=4.00m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4168" t="9050" r="44443" b="12895"/>
          <a:stretch/>
        </p:blipFill>
        <p:spPr>
          <a:xfrm>
            <a:off x="4572000" y="1555780"/>
            <a:ext cx="4332955" cy="32321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705822" y="2660620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ε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knob=0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01022" y="3721130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knob=1.3</a:t>
            </a:r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5705822" y="3365530"/>
            <a:ext cx="455795" cy="3556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18917" y="2362230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URA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52217" y="3619530"/>
            <a:ext cx="12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Single slit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86158" y="266697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multi.</a:t>
            </a:r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622300" y="3613180"/>
            <a:ext cx="751959" cy="958910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1244600" y="4432330"/>
            <a:ext cx="4762500" cy="615890"/>
          </a:xfrm>
          <a:custGeom>
            <a:avLst/>
            <a:gdLst>
              <a:gd name="connsiteX0" fmla="*/ 0 w 4610100"/>
              <a:gd name="connsiteY0" fmla="*/ 0 h 762018"/>
              <a:gd name="connsiteX1" fmla="*/ 2565400 w 4610100"/>
              <a:gd name="connsiteY1" fmla="*/ 762000 h 762018"/>
              <a:gd name="connsiteX2" fmla="*/ 4610100 w 4610100"/>
              <a:gd name="connsiteY2" fmla="*/ 25400 h 76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0100" h="762018">
                <a:moveTo>
                  <a:pt x="0" y="0"/>
                </a:moveTo>
                <a:cubicBezTo>
                  <a:pt x="898525" y="378883"/>
                  <a:pt x="1797050" y="757767"/>
                  <a:pt x="2565400" y="762000"/>
                </a:cubicBezTo>
                <a:cubicBezTo>
                  <a:pt x="3333750" y="766233"/>
                  <a:pt x="4610100" y="25400"/>
                  <a:pt x="4610100" y="2540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677879" y="5026025"/>
            <a:ext cx="207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Change camera gain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6600" y="5778500"/>
            <a:ext cx="652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current dependence of HER vertical beam size seems to be fake.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78000" y="236223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Single slit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565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HER X-ray monitor study (June 9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FCB03-CD65-724C-A0E0-2D409F75526D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667" t="20646" r="42360" b="8369"/>
          <a:stretch/>
        </p:blipFill>
        <p:spPr>
          <a:xfrm>
            <a:off x="1574799" y="1666920"/>
            <a:ext cx="6015297" cy="37465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076700" y="3114720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βy=7.636m(</a:t>
            </a:r>
            <a:r>
              <a:rPr lang="en-US" altLang="ja-JP" dirty="0" smtClean="0">
                <a:solidFill>
                  <a:srgbClr val="0000FF"/>
                </a:solidFill>
              </a:rPr>
              <a:t>original)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11172" y="3537025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βy=4</a:t>
            </a:r>
            <a:r>
              <a:rPr lang="en-US" altLang="ja-JP" dirty="0"/>
              <a:t> 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685293" y="4038600"/>
            <a:ext cx="680207" cy="1374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1879600" y="5357093"/>
                <a:ext cx="3247940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0000"/>
                    </a:solidFill>
                  </a:rPr>
                  <a:t>Data with </a:t>
                </a:r>
                <a:r>
                  <a:rPr lang="en-US" altLang="ja-JP" dirty="0" smtClean="0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</a:rPr>
                  <a:t>b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y =7.636 x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ja-JP" altLang="en-US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4/7.636</m:t>
                        </m:r>
                      </m:e>
                    </m:rad>
                  </m:oMath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600" y="5357093"/>
                <a:ext cx="3247940" cy="427746"/>
              </a:xfrm>
              <a:prstGeom prst="rect">
                <a:avLst/>
              </a:prstGeom>
              <a:blipFill rotWithShape="0">
                <a:blip r:embed="rId3"/>
                <a:stretch>
                  <a:fillRect l="-1501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871495" y="5747429"/>
            <a:ext cx="742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measured beam size does not scale the beta function.</a:t>
            </a:r>
          </a:p>
          <a:p>
            <a:r>
              <a:rPr kumimoji="1" lang="en-US" altLang="ja-JP" dirty="0" smtClean="0"/>
              <a:t>Is there any offset in the measurement such as coupling from horizontal size?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5261" y="6393760"/>
            <a:ext cx="467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More details </a:t>
            </a:r>
            <a:r>
              <a:rPr lang="en-US" altLang="ja-JP" dirty="0" smtClean="0"/>
              <a:t>are given in the talk by J. Flanagan.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9790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20662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4100"/>
            <a:ext cx="8229600" cy="5943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After 5 year’s upgrade work from KEKB, Phase 1 operation of SuperKEKB </a:t>
            </a:r>
            <a:r>
              <a:rPr lang="en-US" altLang="ja-JP" dirty="0"/>
              <a:t>(w/o Belle-II detector and IR) </a:t>
            </a:r>
            <a:r>
              <a:rPr lang="en-US" dirty="0" smtClean="0"/>
              <a:t>started in Feb. 2016 and on the way.</a:t>
            </a:r>
          </a:p>
          <a:p>
            <a:r>
              <a:rPr lang="en-US" dirty="0" smtClean="0"/>
              <a:t>The startup of SuperKEKB operation is relatively smooth thanks to experiences at KEKB.</a:t>
            </a:r>
          </a:p>
          <a:p>
            <a:r>
              <a:rPr lang="en-US" dirty="0" smtClean="0"/>
              <a:t>In preparation for installation of Belle II detector in Phase 2, vacuum scrubbing is being done and beam background study has been done with Beast detector.</a:t>
            </a:r>
          </a:p>
          <a:p>
            <a:r>
              <a:rPr lang="en-US" dirty="0" smtClean="0"/>
              <a:t>The optics correction study is going on energetically.</a:t>
            </a:r>
          </a:p>
          <a:p>
            <a:r>
              <a:rPr lang="en-US" dirty="0" smtClean="0"/>
              <a:t>The LER low emittance has been much improved by the correction of leakage field of </a:t>
            </a:r>
            <a:r>
              <a:rPr lang="en-US" dirty="0" err="1" smtClean="0"/>
              <a:t>Lambertson</a:t>
            </a:r>
            <a:r>
              <a:rPr lang="en-US" dirty="0" smtClean="0"/>
              <a:t> septum.</a:t>
            </a:r>
          </a:p>
          <a:p>
            <a:r>
              <a:rPr lang="en-US" dirty="0" smtClean="0"/>
              <a:t>The calibration of X-ray monitor is an important tuning item.</a:t>
            </a:r>
          </a:p>
          <a:p>
            <a:r>
              <a:rPr lang="en-US" dirty="0" smtClean="0"/>
              <a:t>We observed the vertical beam size blowup in LER. The source of the blowup seems to be the electron clouds.</a:t>
            </a:r>
          </a:p>
          <a:p>
            <a:r>
              <a:rPr lang="en-US" dirty="0" smtClean="0"/>
              <a:t>Injector has worked stably. For Phase 2 and 3 operation, we will need more improvements.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Spare slides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4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HER Phase 1 Lattice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86" y="1240952"/>
            <a:ext cx="7162058" cy="53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70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Injection phase</a:t>
            </a:r>
            <a:r>
              <a:rPr kumimoji="1" lang="en-US" altLang="ja-JP" dirty="0" smtClean="0"/>
              <a:t> vs </a:t>
            </a:r>
            <a:r>
              <a:rPr lang="en-US" altLang="ja-JP" dirty="0" smtClean="0"/>
              <a:t>efficiency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490" y="1252954"/>
            <a:ext cx="5059568" cy="477882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0629" y="1252954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入射位相を変えながら</a:t>
            </a:r>
            <a:r>
              <a:rPr kumimoji="1" lang="ja-JP" altLang="en-US" dirty="0" smtClean="0"/>
              <a:t>入射</a:t>
            </a:r>
            <a:endParaRPr kumimoji="1" lang="en-US" altLang="ja-JP" dirty="0" smtClean="0"/>
          </a:p>
          <a:p>
            <a:r>
              <a:rPr kumimoji="1" lang="ja-JP" altLang="en-US" dirty="0" smtClean="0"/>
              <a:t>効率を測定</a:t>
            </a:r>
            <a:r>
              <a:rPr lang="ja-JP" altLang="en-US" dirty="0" smtClean="0"/>
              <a:t>した。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15001" y="914400"/>
            <a:ext cx="278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smtClean="0"/>
              <a:t>Error bar: RMS in 100 shots.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4754" y="2144486"/>
            <a:ext cx="2114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測定</a:t>
            </a:r>
            <a:r>
              <a:rPr lang="ja-JP" altLang="en-US" dirty="0" smtClean="0"/>
              <a:t>時の電流</a:t>
            </a:r>
            <a:endParaRPr lang="en-US" altLang="ja-JP" dirty="0" smtClean="0"/>
          </a:p>
          <a:p>
            <a:r>
              <a:rPr kumimoji="1" lang="en-US" altLang="ja-JP" dirty="0"/>
              <a:t> </a:t>
            </a:r>
            <a:r>
              <a:rPr lang="en-US" altLang="ja-JP" dirty="0" smtClean="0"/>
              <a:t>HER: 40~95 mA</a:t>
            </a:r>
          </a:p>
          <a:p>
            <a:r>
              <a:rPr kumimoji="1" lang="en-US" altLang="ja-JP" dirty="0"/>
              <a:t> </a:t>
            </a:r>
            <a:r>
              <a:rPr lang="en-US" altLang="ja-JP" dirty="0" smtClean="0"/>
              <a:t>LER: 40~90 mA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89" y="3572707"/>
            <a:ext cx="35189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・現在の設定値は最適な位相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からずれている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/>
              <a:t> </a:t>
            </a:r>
            <a:r>
              <a:rPr lang="en-US" altLang="ja-JP" dirty="0" smtClean="0"/>
              <a:t>HER</a:t>
            </a:r>
            <a:r>
              <a:rPr lang="ja-JP" altLang="en-US" dirty="0" smtClean="0"/>
              <a:t>変更</a:t>
            </a:r>
            <a:r>
              <a:rPr lang="en-US" altLang="ja-JP" dirty="0" smtClean="0"/>
              <a:t>: 255° </a:t>
            </a:r>
            <a:r>
              <a:rPr lang="en-US" altLang="ja-JP" dirty="0" smtClean="0">
                <a:sym typeface="Wingdings"/>
              </a:rPr>
              <a:t> 245° </a:t>
            </a:r>
          </a:p>
          <a:p>
            <a:r>
              <a:rPr kumimoji="1" lang="ja-JP" altLang="en-US" dirty="0">
                <a:sym typeface="Wingdings"/>
              </a:rPr>
              <a:t>　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LER</a:t>
            </a:r>
            <a:r>
              <a:rPr lang="ja-JP" altLang="en-US" dirty="0" smtClean="0">
                <a:sym typeface="Wingdings"/>
              </a:rPr>
              <a:t>変更</a:t>
            </a:r>
            <a:r>
              <a:rPr lang="en-US" altLang="ja-JP" dirty="0" smtClean="0">
                <a:sym typeface="Wingdings"/>
              </a:rPr>
              <a:t>:     6°  -5°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4754" y="6016393"/>
            <a:ext cx="8095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HER: </a:t>
            </a:r>
            <a:r>
              <a:rPr kumimoji="1" lang="el-GR" altLang="ja-JP" dirty="0" err="1" smtClean="0"/>
              <a:t>Δφ</a:t>
            </a:r>
            <a:r>
              <a:rPr kumimoji="1" lang="en-US" altLang="ja-JP" baseline="-25000" dirty="0" smtClean="0"/>
              <a:t>full</a:t>
            </a:r>
            <a:r>
              <a:rPr kumimoji="1" lang="en-US" altLang="ja-JP" dirty="0" smtClean="0"/>
              <a:t> = 45</a:t>
            </a:r>
            <a:r>
              <a:rPr lang="en-US" altLang="ja-JP" dirty="0"/>
              <a:t> </a:t>
            </a:r>
            <a:r>
              <a:rPr lang="en-US" altLang="ja-JP" dirty="0" smtClean="0"/>
              <a:t>deg. → 14 </a:t>
            </a:r>
            <a:r>
              <a:rPr lang="el-GR" altLang="ja-JP" dirty="0" err="1" smtClean="0"/>
              <a:t>σ</a:t>
            </a:r>
            <a:r>
              <a:rPr lang="el-GR" altLang="ja-JP" baseline="-25000" dirty="0" err="1" smtClean="0"/>
              <a:t>δ</a:t>
            </a:r>
            <a:r>
              <a:rPr lang="en-US" altLang="ja-JP" dirty="0" smtClean="0"/>
              <a:t> ↔ 28 </a:t>
            </a:r>
            <a:r>
              <a:rPr lang="el-GR" altLang="ja-JP" dirty="0" err="1" smtClean="0"/>
              <a:t>σ</a:t>
            </a:r>
            <a:r>
              <a:rPr lang="el-GR" altLang="ja-JP" baseline="-25000" dirty="0" err="1" smtClean="0"/>
              <a:t>δ</a:t>
            </a:r>
            <a:r>
              <a:rPr lang="en-US" altLang="ja-JP" dirty="0" smtClean="0"/>
              <a:t> (model); </a:t>
            </a:r>
            <a:r>
              <a:rPr lang="en-US" altLang="ja-JP" dirty="0"/>
              <a:t>); 16 </a:t>
            </a:r>
            <a:r>
              <a:rPr lang="el-GR" altLang="ja-JP" dirty="0" err="1"/>
              <a:t>σ</a:t>
            </a:r>
            <a:r>
              <a:rPr lang="el-GR" altLang="ja-JP" baseline="-25000" dirty="0" err="1"/>
              <a:t>δ</a:t>
            </a:r>
            <a:r>
              <a:rPr lang="en-US" altLang="ja-JP" dirty="0"/>
              <a:t> @ x/</a:t>
            </a:r>
            <a:r>
              <a:rPr lang="el-GR" altLang="ja-JP" dirty="0"/>
              <a:t> σ</a:t>
            </a:r>
            <a:r>
              <a:rPr lang="en-US" altLang="ja-JP" baseline="-25000" dirty="0"/>
              <a:t>x</a:t>
            </a:r>
            <a:r>
              <a:rPr lang="en-US" altLang="ja-JP" dirty="0"/>
              <a:t> &gt; </a:t>
            </a:r>
            <a:r>
              <a:rPr lang="en-US" altLang="ja-JP" dirty="0" smtClean="0"/>
              <a:t>25</a:t>
            </a:r>
            <a:endParaRPr lang="en-US" altLang="ja-JP" baseline="-25000" dirty="0" smtClean="0"/>
          </a:p>
          <a:p>
            <a:r>
              <a:rPr lang="en-US" altLang="ja-JP" dirty="0" smtClean="0"/>
              <a:t>LER: </a:t>
            </a:r>
            <a:r>
              <a:rPr lang="el-GR" altLang="ja-JP" dirty="0" err="1" smtClean="0"/>
              <a:t>Δφ</a:t>
            </a:r>
            <a:r>
              <a:rPr lang="en-US" altLang="ja-JP" baseline="-25000" dirty="0"/>
              <a:t>full</a:t>
            </a:r>
            <a:r>
              <a:rPr lang="en-US" altLang="ja-JP" dirty="0"/>
              <a:t> = </a:t>
            </a:r>
            <a:r>
              <a:rPr lang="en-US" altLang="ja-JP" dirty="0" smtClean="0"/>
              <a:t>80 </a:t>
            </a:r>
            <a:r>
              <a:rPr lang="en-US" altLang="ja-JP" dirty="0"/>
              <a:t>deg. →</a:t>
            </a:r>
            <a:r>
              <a:rPr lang="en-US" altLang="ja-JP" dirty="0" smtClean="0"/>
              <a:t> 28 </a:t>
            </a:r>
            <a:r>
              <a:rPr lang="el-GR" altLang="ja-JP" dirty="0" err="1" smtClean="0"/>
              <a:t>σ</a:t>
            </a:r>
            <a:r>
              <a:rPr lang="el-GR" altLang="ja-JP" baseline="-25000" dirty="0" err="1" smtClean="0"/>
              <a:t>δ</a:t>
            </a:r>
            <a:r>
              <a:rPr lang="en-US" altLang="ja-JP" dirty="0"/>
              <a:t> </a:t>
            </a:r>
            <a:r>
              <a:rPr lang="en-US" altLang="ja-JP" dirty="0" smtClean="0"/>
              <a:t>↔ 32 </a:t>
            </a:r>
            <a:r>
              <a:rPr lang="el-GR" altLang="ja-JP" dirty="0" err="1" smtClean="0"/>
              <a:t>σ</a:t>
            </a:r>
            <a:r>
              <a:rPr lang="el-GR" altLang="ja-JP" baseline="-25000" dirty="0" err="1" smtClean="0"/>
              <a:t>δ</a:t>
            </a:r>
            <a:r>
              <a:rPr lang="en-US" altLang="ja-JP" dirty="0"/>
              <a:t> </a:t>
            </a:r>
            <a:r>
              <a:rPr lang="en-US" altLang="ja-JP" dirty="0" smtClean="0"/>
              <a:t>(model)</a:t>
            </a:r>
            <a:endParaRPr lang="ja-JP" altLang="en-US" baseline="-25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98771" y="6400797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see next page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302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Marker Felt Thin" charset="0"/>
                <a:ea typeface="Marker Felt Thin" charset="0"/>
                <a:cs typeface="Marker Felt Thin" charset="0"/>
              </a:rPr>
              <a:t>Mission of Phase 1 operation</a:t>
            </a:r>
            <a:br>
              <a:rPr lang="en-US" dirty="0" smtClean="0">
                <a:latin typeface="Marker Felt Thin" charset="0"/>
                <a:ea typeface="Marker Felt Thin" charset="0"/>
                <a:cs typeface="Marker Felt Thin" charset="0"/>
              </a:rPr>
            </a:br>
            <a:r>
              <a:rPr lang="en-US" dirty="0" smtClean="0"/>
              <a:t>(Feb. 2016 ~ June 2016)</a:t>
            </a:r>
            <a:endParaRPr lang="en-US" dirty="0">
              <a:latin typeface="Marker Felt Thin" charset="0"/>
              <a:ea typeface="Marker Felt Thin" charset="0"/>
              <a:cs typeface="Marker Felt Thin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Startup of each hardware system</a:t>
            </a:r>
          </a:p>
          <a:p>
            <a:r>
              <a:rPr lang="en-US" dirty="0" smtClean="0"/>
              <a:t>Establish beam operation software tools</a:t>
            </a:r>
          </a:p>
          <a:p>
            <a:r>
              <a:rPr lang="en-US" dirty="0" smtClean="0"/>
              <a:t>Preparation for installation of Belle-II detector</a:t>
            </a:r>
          </a:p>
          <a:p>
            <a:pPr lvl="1"/>
            <a:r>
              <a:rPr lang="en-US" dirty="0" smtClean="0"/>
              <a:t>Enough vacuum scrubbing</a:t>
            </a:r>
          </a:p>
          <a:p>
            <a:pPr lvl="2"/>
            <a:r>
              <a:rPr lang="en-US" altLang="ja-JP" dirty="0"/>
              <a:t>Request from </a:t>
            </a:r>
            <a:r>
              <a:rPr lang="en-US" altLang="ja-JP" dirty="0" smtClean="0"/>
              <a:t>Belle II </a:t>
            </a:r>
            <a:r>
              <a:rPr lang="en-US" altLang="ja-JP" dirty="0"/>
              <a:t>group: ~1 month vacuum scrubbing with beam current of </a:t>
            </a:r>
            <a:r>
              <a:rPr lang="en-US" altLang="ja-JP" dirty="0" smtClean="0"/>
              <a:t>0.5~1A (360~720Ah).</a:t>
            </a:r>
            <a:endParaRPr lang="en-US" dirty="0" smtClean="0"/>
          </a:p>
          <a:p>
            <a:pPr lvl="1"/>
            <a:r>
              <a:rPr lang="en-US" dirty="0" smtClean="0"/>
              <a:t>Beam background study with test detector (named Beast)</a:t>
            </a:r>
          </a:p>
          <a:p>
            <a:r>
              <a:rPr lang="en-US" dirty="0" smtClean="0"/>
              <a:t>High beam current operation</a:t>
            </a:r>
          </a:p>
          <a:p>
            <a:pPr lvl="1"/>
            <a:r>
              <a:rPr lang="en-US" dirty="0" smtClean="0"/>
              <a:t>Find/solve problems associated with high beam current operation</a:t>
            </a:r>
          </a:p>
          <a:p>
            <a:r>
              <a:rPr lang="en-US" dirty="0" smtClean="0"/>
              <a:t>Optics study w/o IR (no detector solenoid)</a:t>
            </a:r>
          </a:p>
          <a:p>
            <a:pPr lvl="1"/>
            <a:r>
              <a:rPr lang="en-US" dirty="0" smtClean="0"/>
              <a:t>Low emittance tuning</a:t>
            </a:r>
          </a:p>
          <a:p>
            <a:r>
              <a:rPr lang="en-US" dirty="0" smtClean="0"/>
              <a:t>Other machine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6091"/>
            <a:ext cx="8382000" cy="685800"/>
          </a:xfrm>
        </p:spPr>
        <p:txBody>
          <a:bodyPr/>
          <a:lstStyle/>
          <a:p>
            <a:pPr algn="l" eaLnBrk="1" hangingPunct="1"/>
            <a:r>
              <a:rPr lang="en-US" altLang="ja-JP" sz="2800">
                <a:solidFill>
                  <a:srgbClr val="0000FF"/>
                </a:solidFill>
                <a:latin typeface="ヒラギノ角ゴ Pro W6" charset="-128"/>
              </a:rPr>
              <a:t>Comments</a:t>
            </a:r>
            <a:endParaRPr lang="ja-JP" altLang="en-US" sz="2800" dirty="0">
              <a:solidFill>
                <a:srgbClr val="0000FF"/>
              </a:solidFill>
              <a:latin typeface="ヒラギノ角ゴ Pro W6" charset="-128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9" y="739849"/>
            <a:ext cx="8860971" cy="794657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solidFill>
                  <a:srgbClr val="0000FF"/>
                </a:solidFill>
              </a:rPr>
              <a:t>HER</a:t>
            </a:r>
            <a:r>
              <a:rPr lang="ja-JP" altLang="en-US" dirty="0" smtClean="0">
                <a:solidFill>
                  <a:srgbClr val="0000FF"/>
                </a:solidFill>
              </a:rPr>
              <a:t>の</a:t>
            </a:r>
            <a:r>
              <a:rPr lang="el-GR" altLang="ja-JP" dirty="0" smtClean="0">
                <a:solidFill>
                  <a:srgbClr val="0000FF"/>
                </a:solidFill>
              </a:rPr>
              <a:t>ε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y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r>
              <a:rPr lang="ja-JP" altLang="en-US" dirty="0" smtClean="0">
                <a:solidFill>
                  <a:srgbClr val="0000FF"/>
                </a:solidFill>
              </a:rPr>
              <a:t>は、本当に巨大なのか？</a:t>
            </a:r>
            <a:r>
              <a:rPr lang="en-US" altLang="ja-JP" dirty="0" smtClean="0">
                <a:solidFill>
                  <a:srgbClr val="0000FF"/>
                </a:solidFill>
              </a:rPr>
              <a:t>  (</a:t>
            </a:r>
            <a:r>
              <a:rPr lang="en-US" altLang="ja-JP" sz="2400" dirty="0" smtClean="0">
                <a:solidFill>
                  <a:srgbClr val="0000FF"/>
                </a:solidFill>
              </a:rPr>
              <a:t>really big ?)</a:t>
            </a:r>
            <a:endParaRPr lang="en-US" altLang="ja-JP" sz="2400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88085"/>
            <a:ext cx="3161843" cy="267927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542842" y="1474856"/>
            <a:ext cx="3977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Touschek</a:t>
            </a:r>
            <a:r>
              <a:rPr kumimoji="1" lang="en-US" altLang="ja-JP" dirty="0" smtClean="0"/>
              <a:t> lifetime ~530 min</a:t>
            </a:r>
          </a:p>
          <a:p>
            <a:r>
              <a:rPr lang="en-US" altLang="ja-JP" dirty="0" smtClean="0"/>
              <a:t>when </a:t>
            </a:r>
            <a:r>
              <a:rPr lang="el-GR" altLang="ja-JP" dirty="0" smtClean="0"/>
              <a:t>ε</a:t>
            </a:r>
            <a:r>
              <a:rPr kumimoji="1" lang="en-US" altLang="ja-JP" baseline="-25000" dirty="0" smtClean="0"/>
              <a:t>y</a:t>
            </a:r>
            <a:r>
              <a:rPr kumimoji="1" lang="en-US" altLang="ja-JP" dirty="0" smtClean="0"/>
              <a:t> =180 pm (</a:t>
            </a:r>
            <a:r>
              <a:rPr lang="el-GR" altLang="ja-JP" dirty="0"/>
              <a:t>ε</a:t>
            </a:r>
            <a:r>
              <a:rPr lang="en-US" altLang="ja-JP" baseline="-25000" dirty="0"/>
              <a:t>y </a:t>
            </a:r>
            <a:r>
              <a:rPr kumimoji="1" lang="en-US" altLang="ja-JP" dirty="0" smtClean="0"/>
              <a:t>/</a:t>
            </a:r>
            <a:r>
              <a:rPr lang="el-GR" altLang="ja-JP" dirty="0"/>
              <a:t> </a:t>
            </a:r>
            <a:r>
              <a:rPr lang="el-GR" altLang="ja-JP" dirty="0" smtClean="0"/>
              <a:t>ε</a:t>
            </a:r>
            <a:r>
              <a:rPr lang="en-US" altLang="ja-JP" baseline="-25000" dirty="0" smtClean="0"/>
              <a:t>x </a:t>
            </a:r>
            <a:r>
              <a:rPr kumimoji="1" lang="en-US" altLang="ja-JP" dirty="0" smtClean="0"/>
              <a:t>= 3.9 %)</a:t>
            </a:r>
            <a:endParaRPr kumimoji="1" lang="el-GR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75327" y="2186882"/>
            <a:ext cx="245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σ</a:t>
            </a:r>
            <a:r>
              <a:rPr kumimoji="1" lang="en-US" altLang="ja-JP" baseline="-25000" dirty="0" smtClean="0"/>
              <a:t>y</a:t>
            </a:r>
            <a:r>
              <a:rPr kumimoji="1" lang="en-US" altLang="ja-JP" dirty="0" smtClean="0"/>
              <a:t> = 37 </a:t>
            </a:r>
            <a:r>
              <a:rPr kumimoji="1" lang="el-GR" altLang="ja-JP" dirty="0" smtClean="0"/>
              <a:t>μ</a:t>
            </a:r>
            <a:r>
              <a:rPr kumimoji="1" lang="en-US" altLang="ja-JP" dirty="0" smtClean="0"/>
              <a:t>m @ X-ray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4143559"/>
            <a:ext cx="3161843" cy="263403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16428" y="1736618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HER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19943" y="5260519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L</a:t>
            </a:r>
            <a:r>
              <a:rPr kumimoji="1" lang="en-US" altLang="ja-JP" smtClean="0"/>
              <a:t>ER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656" y="3111883"/>
            <a:ext cx="3262533" cy="284260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690905" y="3395101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HER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54947" y="4603320"/>
            <a:ext cx="196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abort sext. OFF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631600" y="2371655"/>
            <a:ext cx="8602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1377541" y="5784092"/>
            <a:ext cx="14527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526542" y="6083815"/>
            <a:ext cx="337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abort sext</a:t>
            </a:r>
            <a:r>
              <a:rPr lang="ja-JP" altLang="en-US" sz="1400" dirty="0" smtClean="0"/>
              <a:t>を</a:t>
            </a:r>
            <a:r>
              <a:rPr lang="en-US" altLang="ja-JP" sz="1400" dirty="0" smtClean="0"/>
              <a:t>OFF</a:t>
            </a:r>
            <a:r>
              <a:rPr lang="ja-JP" altLang="en-US" sz="1400" dirty="0" smtClean="0"/>
              <a:t>すれば</a:t>
            </a:r>
            <a:r>
              <a:rPr lang="en-US" altLang="ja-JP" sz="1400" dirty="0" smtClean="0"/>
              <a:t>off-momentum</a:t>
            </a:r>
            <a:r>
              <a:rPr lang="ja-JP" altLang="en-US" sz="1400" dirty="0" smtClean="0"/>
              <a:t>の</a:t>
            </a:r>
            <a:endParaRPr lang="en-US" altLang="ja-JP" sz="1400" dirty="0" smtClean="0"/>
          </a:p>
          <a:p>
            <a:r>
              <a:rPr lang="ja-JP" altLang="en-US" sz="1400" dirty="0" smtClean="0"/>
              <a:t>横方向の口径は</a:t>
            </a:r>
            <a:r>
              <a:rPr kumimoji="1" lang="ja-JP" altLang="en-US" sz="1400" dirty="0" smtClean="0"/>
              <a:t>かなり大きくなる。</a:t>
            </a:r>
            <a:endParaRPr kumimoji="1" lang="el-GR" altLang="ja-JP" sz="1400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42842" y="2625833"/>
            <a:ext cx="5474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HER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optics</a:t>
            </a:r>
            <a:r>
              <a:rPr kumimoji="1"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測定からは推測できない</a:t>
            </a:r>
            <a:r>
              <a:rPr kumimoji="1"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 (see next)</a:t>
            </a:r>
            <a:endParaRPr kumimoji="1" lang="ja-JP" alt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263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Screen Shot 2013-12-25 at 6.14.4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87" y="3112544"/>
            <a:ext cx="5249588" cy="32528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241" y="184935"/>
            <a:ext cx="8861518" cy="842137"/>
          </a:xfrm>
          <a:effectLst/>
        </p:spPr>
        <p:txBody>
          <a:bodyPr>
            <a:normAutofit/>
          </a:bodyPr>
          <a:lstStyle/>
          <a:p>
            <a:r>
              <a:rPr lang="en-US" altLang="ja-JP" sz="3600" smtClean="0"/>
              <a:t>Injector Status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32827" y="1017038"/>
            <a:ext cx="8991896" cy="5840962"/>
          </a:xfrm>
          <a:effectLst/>
        </p:spPr>
        <p:txBody>
          <a:bodyPr>
            <a:normAutofit fontScale="92500" lnSpcReduction="20000"/>
          </a:bodyPr>
          <a:lstStyle/>
          <a:p>
            <a:r>
              <a:rPr lang="en-US" altLang="ja-JP" sz="2395" dirty="0" smtClean="0"/>
              <a:t>Requirements to </a:t>
            </a:r>
            <a:r>
              <a:rPr lang="en-US" altLang="ja-JP" sz="2395" dirty="0" err="1" smtClean="0"/>
              <a:t>Linac</a:t>
            </a:r>
            <a:endParaRPr lang="en-US" altLang="ja-JP" sz="2395" dirty="0"/>
          </a:p>
          <a:p>
            <a:pPr lvl="1"/>
            <a:r>
              <a:rPr lang="en-US" altLang="ja-JP" sz="2053" dirty="0" smtClean="0"/>
              <a:t>Higher charge for electron and positron		</a:t>
            </a:r>
            <a:endParaRPr lang="en-US" altLang="ja-JP" sz="2053" dirty="0" smtClean="0">
              <a:sym typeface="Wingdings"/>
            </a:endParaRPr>
          </a:p>
          <a:p>
            <a:pPr lvl="1"/>
            <a:r>
              <a:rPr lang="en-US" altLang="ja-JP" sz="2053" dirty="0" smtClean="0">
                <a:sym typeface="Wingdings"/>
              </a:rPr>
              <a:t>Lower emittance for electron and positron</a:t>
            </a:r>
            <a:endParaRPr lang="en-US" altLang="ja-JP" sz="1027" dirty="0">
              <a:sym typeface="Wingdings"/>
            </a:endParaRPr>
          </a:p>
          <a:p>
            <a:r>
              <a:rPr lang="en-US" altLang="ja-JP" sz="2481" dirty="0">
                <a:sym typeface="Wingdings"/>
              </a:rPr>
              <a:t>Linac challenges</a:t>
            </a:r>
          </a:p>
          <a:p>
            <a:pPr lvl="1"/>
            <a:r>
              <a:rPr lang="en-US" altLang="ja-JP" sz="2053" dirty="0">
                <a:sym typeface="Wingdings"/>
              </a:rPr>
              <a:t>Low emittance </a:t>
            </a:r>
            <a:r>
              <a:rPr lang="en-US" altLang="ja-JP" sz="2053" dirty="0" smtClean="0">
                <a:sym typeface="Wingdings"/>
              </a:rPr>
              <a:t> and high intensity e-</a:t>
            </a:r>
            <a:endParaRPr lang="en-US" altLang="ja-JP" sz="2053" dirty="0">
              <a:sym typeface="Wingdings"/>
            </a:endParaRPr>
          </a:p>
          <a:p>
            <a:pPr lvl="2"/>
            <a:r>
              <a:rPr lang="en-US" altLang="ja-JP" sz="1711" dirty="0" smtClean="0">
                <a:sym typeface="Wingdings"/>
              </a:rPr>
              <a:t>high-charge </a:t>
            </a:r>
            <a:r>
              <a:rPr lang="en-US" altLang="ja-JP" sz="1711" dirty="0">
                <a:sym typeface="Wingdings"/>
              </a:rPr>
              <a:t>RF-gun</a:t>
            </a:r>
          </a:p>
          <a:p>
            <a:pPr lvl="1"/>
            <a:r>
              <a:rPr lang="en-US" altLang="ja-JP" sz="2053" dirty="0"/>
              <a:t>Low emittance e+</a:t>
            </a:r>
          </a:p>
          <a:p>
            <a:pPr lvl="2"/>
            <a:r>
              <a:rPr lang="en-US" altLang="ja-JP" sz="1711" dirty="0" smtClean="0"/>
              <a:t>damping </a:t>
            </a:r>
            <a:r>
              <a:rPr lang="en-US" altLang="ja-JP" sz="1711" dirty="0"/>
              <a:t>ring</a:t>
            </a:r>
            <a:endParaRPr lang="en-US" altLang="ja-JP" sz="2053" dirty="0"/>
          </a:p>
          <a:p>
            <a:pPr lvl="1"/>
            <a:r>
              <a:rPr lang="en-US" altLang="ja-JP" sz="2053" dirty="0"/>
              <a:t>Higher e+ beam current</a:t>
            </a:r>
          </a:p>
          <a:p>
            <a:pPr lvl="2"/>
            <a:r>
              <a:rPr lang="en-US" altLang="ja-JP" sz="1711" dirty="0" smtClean="0"/>
              <a:t>new </a:t>
            </a:r>
            <a:r>
              <a:rPr lang="en-US" altLang="ja-JP" sz="1711" dirty="0"/>
              <a:t>capture </a:t>
            </a:r>
            <a:r>
              <a:rPr lang="en-US" altLang="ja-JP" sz="1711" dirty="0" smtClean="0"/>
              <a:t>section</a:t>
            </a:r>
            <a:br>
              <a:rPr lang="en-US" altLang="ja-JP" sz="1711" dirty="0" smtClean="0"/>
            </a:br>
            <a:r>
              <a:rPr lang="en-US" altLang="ja-JP" sz="1711" dirty="0" smtClean="0"/>
              <a:t>with flux concentrator</a:t>
            </a:r>
            <a:endParaRPr lang="en-US" altLang="ja-JP" sz="1711" dirty="0"/>
          </a:p>
          <a:p>
            <a:pPr lvl="1"/>
            <a:r>
              <a:rPr lang="en-US" altLang="ja-JP" sz="2053" dirty="0"/>
              <a:t>Emittance preservation</a:t>
            </a:r>
          </a:p>
          <a:p>
            <a:pPr lvl="2"/>
            <a:r>
              <a:rPr lang="en-US" altLang="ja-JP" sz="1711" dirty="0" smtClean="0"/>
              <a:t>precise </a:t>
            </a:r>
            <a:r>
              <a:rPr lang="en-US" altLang="ja-JP" sz="1711" dirty="0"/>
              <a:t>beam </a:t>
            </a:r>
            <a:r>
              <a:rPr lang="en-US" altLang="ja-JP" sz="1711" dirty="0" smtClean="0"/>
              <a:t>control</a:t>
            </a:r>
          </a:p>
          <a:p>
            <a:r>
              <a:rPr lang="en-US" altLang="ja-JP" sz="2511" dirty="0" smtClean="0"/>
              <a:t>Status in Phase 1</a:t>
            </a:r>
          </a:p>
          <a:p>
            <a:pPr lvl="1"/>
            <a:r>
              <a:rPr lang="en-US" altLang="ja-JP" sz="1900" dirty="0" smtClean="0"/>
              <a:t>RF gun: still under development</a:t>
            </a:r>
          </a:p>
          <a:p>
            <a:pPr lvl="1"/>
            <a:r>
              <a:rPr lang="en-US" altLang="ja-JP" sz="1900" dirty="0" smtClean="0"/>
              <a:t>Damping ring: under construction</a:t>
            </a:r>
          </a:p>
          <a:p>
            <a:pPr lvl="1"/>
            <a:r>
              <a:rPr lang="en-US" altLang="ja-JP" sz="1900" dirty="0" smtClean="0"/>
              <a:t>Flux concentrator: in practical use</a:t>
            </a:r>
          </a:p>
          <a:p>
            <a:pPr lvl="1"/>
            <a:r>
              <a:rPr lang="en-US" altLang="ja-JP" sz="1900" dirty="0" smtClean="0"/>
              <a:t>Charge at end of BT</a:t>
            </a:r>
          </a:p>
          <a:p>
            <a:pPr lvl="2"/>
            <a:r>
              <a:rPr lang="en-US" altLang="ja-JP" sz="1900" dirty="0" smtClean="0"/>
              <a:t>e-: ~0.6nC, e+:~0.6nC (2bunches)</a:t>
            </a:r>
          </a:p>
          <a:p>
            <a:pPr lvl="1"/>
            <a:r>
              <a:rPr lang="en-US" altLang="ja-JP" sz="1900" dirty="0" smtClean="0"/>
              <a:t>Dedicated machine study for injector: 1 day / week</a:t>
            </a:r>
          </a:p>
          <a:p>
            <a:pPr lvl="1"/>
            <a:endParaRPr lang="en-US" altLang="ja-JP" sz="211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5640511" y="1365199"/>
          <a:ext cx="3431063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135"/>
                <a:gridCol w="1057406"/>
                <a:gridCol w="1066522"/>
              </a:tblGrid>
              <a:tr h="501631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KEKB</a:t>
                      </a:r>
                      <a:endParaRPr kumimoji="1" lang="ja-JP" altLang="en-US" sz="1400" dirty="0"/>
                    </a:p>
                    <a:p>
                      <a:pPr algn="ctr"/>
                      <a:r>
                        <a:rPr kumimoji="1" lang="en-US" altLang="ja-JP" sz="1400" dirty="0" smtClean="0"/>
                        <a:t>(e+/e-)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/>
                        <a:t>SuperKEKB</a:t>
                      </a:r>
                      <a:endParaRPr kumimoji="1" lang="ja-JP" altLang="en-US" sz="1400" dirty="0"/>
                    </a:p>
                    <a:p>
                      <a:pPr algn="ctr"/>
                      <a:r>
                        <a:rPr kumimoji="1" lang="en-US" altLang="ja-JP" sz="1400" dirty="0" smtClean="0"/>
                        <a:t>(e+/e-)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953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Charge [</a:t>
                      </a:r>
                      <a:r>
                        <a:rPr kumimoji="1" lang="en-US" altLang="ja-JP" sz="1400" dirty="0" err="1" smtClean="0"/>
                        <a:t>nC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1/1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4/5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9533">
                <a:tc rowSpan="2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Normalized</a:t>
                      </a:r>
                      <a:endParaRPr kumimoji="1" lang="ja-JP" altLang="en-US" sz="1400" dirty="0"/>
                    </a:p>
                    <a:p>
                      <a:r>
                        <a:rPr kumimoji="1" lang="en-US" altLang="ja-JP" sz="1400" dirty="0" err="1" smtClean="0"/>
                        <a:t>emittance</a:t>
                      </a:r>
                      <a:r>
                        <a:rPr kumimoji="1" lang="en-US" altLang="ja-JP" sz="1400" dirty="0" smtClean="0"/>
                        <a:t>[</a:t>
                      </a:r>
                      <a:r>
                        <a:rPr kumimoji="1" lang="en-US" altLang="ja-JP" sz="14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sz="1400" dirty="0" smtClean="0"/>
                        <a:t>m]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2100/300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100/50 (H)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9533">
                <a:tc v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20/20 (V)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5732874" y="1069736"/>
            <a:ext cx="3085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SuperKEKB</a:t>
            </a:r>
            <a:r>
              <a:rPr kumimoji="1" lang="en-US" altLang="ja-JP" sz="1600" dirty="0" smtClean="0"/>
              <a:t> </a:t>
            </a:r>
            <a:r>
              <a:rPr kumimoji="1" lang="en-US" altLang="ja-JP" sz="1600" smtClean="0"/>
              <a:t>requirements (Phase 3)</a:t>
            </a:r>
            <a:endParaRPr kumimoji="1" lang="ja-JP" altLang="en-US" sz="1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00111" y="2856216"/>
            <a:ext cx="304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Target charge in Phase 1: ~1nC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2508" y="490395"/>
            <a:ext cx="8878749" cy="11430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/>
              <a:t>Layout of electron gun</a:t>
            </a:r>
            <a:br>
              <a:rPr kumimoji="1" lang="en-US" altLang="ja-JP" dirty="0"/>
            </a:br>
            <a:r>
              <a:rPr lang="en-US" altLang="ja-JP" dirty="0"/>
              <a:t>(Thermionic </a:t>
            </a:r>
            <a:r>
              <a:rPr lang="en-US" altLang="ja-JP" dirty="0" smtClean="0"/>
              <a:t>DC </a:t>
            </a:r>
            <a:r>
              <a:rPr lang="en-US" altLang="ja-JP" dirty="0"/>
              <a:t>gun and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photo-cathode RF </a:t>
            </a:r>
            <a:r>
              <a:rPr lang="en-US" altLang="ja-JP" dirty="0"/>
              <a:t>gun)</a:t>
            </a:r>
            <a:endParaRPr kumimoji="1" lang="ja-JP" altLang="en-US" dirty="0"/>
          </a:p>
        </p:txBody>
      </p:sp>
      <p:pic>
        <p:nvPicPr>
          <p:cNvPr id="4" name="図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8" y="3028193"/>
            <a:ext cx="8732489" cy="260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2662" y="289056"/>
            <a:ext cx="7886700" cy="1426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dirty="0" smtClean="0">
                <a:latin typeface="+mj-ea"/>
                <a:ea typeface="+mj-ea"/>
              </a:rPr>
              <a:t>予備実験</a:t>
            </a:r>
            <a:r>
              <a:rPr lang="en-US" altLang="ja-JP" dirty="0" smtClean="0">
                <a:latin typeface="+mj-ea"/>
                <a:ea typeface="+mj-ea"/>
              </a:rPr>
              <a:t>(4/25)</a:t>
            </a:r>
          </a:p>
          <a:p>
            <a:r>
              <a:rPr lang="ja-JP" altLang="en-US" dirty="0" smtClean="0">
                <a:latin typeface="+mj-ea"/>
                <a:ea typeface="+mj-ea"/>
              </a:rPr>
              <a:t>南トンネルの </a:t>
            </a:r>
            <a:r>
              <a:rPr lang="en-US" altLang="ja-JP" dirty="0" smtClean="0">
                <a:latin typeface="+mj-ea"/>
                <a:ea typeface="+mj-ea"/>
              </a:rPr>
              <a:t>3</a:t>
            </a:r>
            <a:r>
              <a:rPr lang="ja-JP" altLang="en-US" dirty="0" smtClean="0">
                <a:latin typeface="+mj-ea"/>
                <a:ea typeface="+mj-ea"/>
              </a:rPr>
              <a:t>個のベローズに「永久磁石」を取り付けて、圧力の振る舞いを調べた。</a:t>
            </a:r>
            <a:endParaRPr lang="en-US" altLang="ja-JP" dirty="0" smtClean="0">
              <a:latin typeface="+mj-ea"/>
              <a:ea typeface="+mj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t="6426" r="6490" b="6013"/>
          <a:stretch/>
        </p:blipFill>
        <p:spPr>
          <a:xfrm rot="16200000">
            <a:off x="963154" y="1723485"/>
            <a:ext cx="2846894" cy="4207591"/>
          </a:xfrm>
          <a:prstGeom prst="rect">
            <a:avLst/>
          </a:prstGeom>
        </p:spPr>
      </p:pic>
      <p:sp>
        <p:nvSpPr>
          <p:cNvPr id="10" name="円/楕円 9"/>
          <p:cNvSpPr/>
          <p:nvPr/>
        </p:nvSpPr>
        <p:spPr>
          <a:xfrm>
            <a:off x="2450968" y="3921550"/>
            <a:ext cx="377073" cy="386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754956" y="4111658"/>
            <a:ext cx="377073" cy="386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095133" y="3726730"/>
            <a:ext cx="377073" cy="386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301710" y="3197257"/>
            <a:ext cx="377073" cy="386499"/>
          </a:xfrm>
          <a:prstGeom prst="ellipse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00520" y="2988297"/>
            <a:ext cx="57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CCG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3896" r="16350" b="10990"/>
          <a:stretch/>
        </p:blipFill>
        <p:spPr>
          <a:xfrm>
            <a:off x="5486398" y="1800519"/>
            <a:ext cx="2677213" cy="243211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730739" y="2055043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N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62248" y="2339418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N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93757" y="2623793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N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53027" y="2389694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S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24280" y="2645789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S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89801" y="3043286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S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53145" y="3601039"/>
            <a:ext cx="191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 x35</a:t>
            </a:r>
            <a:r>
              <a:rPr lang="ja-JP" altLang="en-US" dirty="0"/>
              <a:t> </a:t>
            </a:r>
            <a:r>
              <a:rPr lang="en-US" altLang="ja-JP" dirty="0" smtClean="0"/>
              <a:t>x6</a:t>
            </a:r>
            <a:r>
              <a:rPr lang="ja-JP" altLang="en-US" dirty="0" smtClean="0"/>
              <a:t>個 </a:t>
            </a:r>
            <a:r>
              <a:rPr lang="en-US" altLang="ja-JP" dirty="0" smtClean="0"/>
              <a:t>x</a:t>
            </a:r>
            <a:r>
              <a:rPr lang="ja-JP" altLang="en-US" dirty="0" smtClean="0"/>
              <a:t>上下</a:t>
            </a:r>
            <a:endParaRPr kumimoji="1" lang="en-US" altLang="ja-JP" dirty="0" smtClean="0"/>
          </a:p>
          <a:p>
            <a:r>
              <a:rPr lang="en-US" altLang="ja-JP" dirty="0" smtClean="0"/>
              <a:t>970G@</a:t>
            </a:r>
            <a:r>
              <a:rPr lang="ja-JP" altLang="en-US" dirty="0" smtClean="0"/>
              <a:t>磁石表面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54664" y="5590094"/>
            <a:ext cx="2560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ベローズ内部表面で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rgbClr val="FF0000"/>
                </a:solidFill>
              </a:rPr>
              <a:t>中央付近</a:t>
            </a:r>
            <a:r>
              <a:rPr lang="en-US" altLang="ja-JP" dirty="0" err="1" smtClean="0">
                <a:solidFill>
                  <a:srgbClr val="FF0000"/>
                </a:solidFill>
              </a:rPr>
              <a:t>Bz</a:t>
            </a:r>
            <a:r>
              <a:rPr lang="en-US" altLang="ja-JP" dirty="0" smtClean="0">
                <a:solidFill>
                  <a:srgbClr val="FF0000"/>
                </a:solidFill>
              </a:rPr>
              <a:t> = 60</a:t>
            </a:r>
            <a:r>
              <a:rPr lang="ja-JP" altLang="en-US" dirty="0" smtClean="0">
                <a:solidFill>
                  <a:srgbClr val="FF0000"/>
                </a:solidFill>
              </a:rPr>
              <a:t>～</a:t>
            </a:r>
            <a:r>
              <a:rPr lang="en-US" altLang="ja-JP" dirty="0" smtClean="0">
                <a:solidFill>
                  <a:srgbClr val="FF0000"/>
                </a:solidFill>
              </a:rPr>
              <a:t>120 G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磁石の真下で極性反転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6866" r="14372" b="9340"/>
          <a:stretch/>
        </p:blipFill>
        <p:spPr>
          <a:xfrm>
            <a:off x="5495825" y="4359551"/>
            <a:ext cx="2692839" cy="199411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7233502" y="3745583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err="1" smtClean="0">
                <a:solidFill>
                  <a:schemeClr val="bg1"/>
                </a:solidFill>
                <a:latin typeface="+mj-ea"/>
                <a:ea typeface="+mj-ea"/>
              </a:rPr>
              <a:t>ｔ</a:t>
            </a:r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1.6 Fe plate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46537" y="4378750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N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66962" y="5954598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N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136848" y="4364609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S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223260" y="6044151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+mj-ea"/>
                <a:ea typeface="+mj-ea"/>
              </a:rPr>
              <a:t>S</a:t>
            </a:r>
            <a:endParaRPr kumimoji="1" lang="ja-JP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109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7278"/>
            <a:ext cx="8229600" cy="858132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Vertical </a:t>
            </a:r>
            <a:r>
              <a:rPr kumimoji="1" lang="en-US" altLang="ja-JP" sz="3200" dirty="0" err="1" smtClean="0"/>
              <a:t>Emittance</a:t>
            </a:r>
            <a:r>
              <a:rPr kumimoji="1" lang="en-US" altLang="ja-JP" sz="3200" dirty="0" smtClean="0"/>
              <a:t> </a:t>
            </a:r>
            <a:r>
              <a:rPr kumimoji="1" lang="en-US" altLang="ja-JP" sz="3200" smtClean="0"/>
              <a:t>and Dispersion</a:t>
            </a:r>
            <a:endParaRPr kumimoji="1" lang="ja-JP" altLang="en-US" sz="3200" dirty="0"/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923" y="872804"/>
            <a:ext cx="2594947" cy="87799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3105575"/>
            <a:ext cx="3365500" cy="32808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3105575"/>
            <a:ext cx="3337297" cy="3299694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85510" y="4356854"/>
            <a:ext cx="1168400" cy="396421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98" y="6394934"/>
            <a:ext cx="1240302" cy="43815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513490" y="4356853"/>
            <a:ext cx="1168400" cy="396421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598" y="6394934"/>
            <a:ext cx="1240302" cy="43815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293" y="2177870"/>
            <a:ext cx="804537" cy="251926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293" y="2750085"/>
            <a:ext cx="1991023" cy="308812"/>
          </a:xfrm>
          <a:prstGeom prst="rect">
            <a:avLst/>
          </a:prstGeom>
        </p:spPr>
      </p:pic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4113" y="2738609"/>
            <a:ext cx="1991023" cy="308811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4113" y="2429798"/>
            <a:ext cx="1454666" cy="308811"/>
          </a:xfrm>
          <a:prstGeom prst="rect">
            <a:avLst/>
          </a:prstGeom>
        </p:spPr>
      </p:pic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0293" y="2441273"/>
            <a:ext cx="1454666" cy="308812"/>
          </a:xfrm>
          <a:prstGeom prst="rect">
            <a:avLst/>
          </a:prstGeom>
        </p:spPr>
      </p:pic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4899479" y="1708459"/>
            <a:ext cx="1607820" cy="67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800" dirty="0" smtClean="0">
                <a:solidFill>
                  <a:srgbClr val="0000FF"/>
                </a:solidFill>
              </a:rPr>
              <a:t>HER</a:t>
            </a:r>
            <a:endParaRPr lang="en-US" altLang="ja-JP" sz="2800" dirty="0" smtClean="0">
              <a:solidFill>
                <a:srgbClr val="00FF00"/>
              </a:solidFill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342901" y="1708459"/>
            <a:ext cx="1607820" cy="67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LER</a:t>
            </a:r>
          </a:p>
        </p:txBody>
      </p:sp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113" y="2177870"/>
            <a:ext cx="804537" cy="2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06478"/>
            <a:ext cx="8590005" cy="5334000"/>
          </a:xfrm>
        </p:spPr>
        <p:txBody>
          <a:bodyPr/>
          <a:lstStyle/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Change vertical beam size -&gt; Lifetime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measurement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Lifetime from vacuum: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129.7 min. </a:t>
            </a:r>
            <a:r>
              <a:rPr lang="en-US" altLang="ja-JP" dirty="0">
                <a:solidFill>
                  <a:srgbClr val="0000FF"/>
                </a:solidFill>
              </a:rPr>
              <a:t>@(350 mA, 1576 bunches</a:t>
            </a:r>
            <a:r>
              <a:rPr lang="en-US" altLang="ja-JP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Actual lifetime: </a:t>
            </a:r>
            <a:r>
              <a:rPr lang="en-US" altLang="ja-JP" dirty="0" smtClean="0">
                <a:solidFill>
                  <a:srgbClr val="FF0000"/>
                </a:solidFill>
              </a:rPr>
              <a:t>75min. -&gt; </a:t>
            </a:r>
            <a:r>
              <a:rPr lang="en-US" altLang="ja-JP" dirty="0" err="1" smtClean="0">
                <a:solidFill>
                  <a:srgbClr val="0000FF"/>
                </a:solidFill>
              </a:rPr>
              <a:t>Touschek</a:t>
            </a:r>
            <a:r>
              <a:rPr lang="en-US" altLang="ja-JP" dirty="0" smtClean="0">
                <a:solidFill>
                  <a:srgbClr val="0000FF"/>
                </a:solidFill>
              </a:rPr>
              <a:t> Lifetime:</a:t>
            </a:r>
            <a:r>
              <a:rPr lang="en-US" altLang="ja-JP" dirty="0" smtClean="0">
                <a:solidFill>
                  <a:srgbClr val="FF0000"/>
                </a:solidFill>
              </a:rPr>
              <a:t>177 min.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424" t="15198" r="5145" b="9722"/>
          <a:stretch/>
        </p:blipFill>
        <p:spPr>
          <a:xfrm>
            <a:off x="1908087" y="3365731"/>
            <a:ext cx="5327823" cy="343517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571999" y="6400800"/>
            <a:ext cx="639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1/</a:t>
            </a:r>
            <a:r>
              <a:rPr lang="en-US" altLang="ja-JP" dirty="0" err="1" smtClean="0">
                <a:solidFill>
                  <a:srgbClr val="0000FF"/>
                </a:solidFill>
              </a:rPr>
              <a:t>σ</a:t>
            </a:r>
            <a:r>
              <a:rPr lang="en-US" altLang="ja-JP" baseline="-25000" dirty="0" err="1" smtClean="0">
                <a:solidFill>
                  <a:srgbClr val="0000FF"/>
                </a:solidFill>
              </a:rPr>
              <a:t>y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 rot="16200000">
            <a:off x="1260314" y="4582008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mtClean="0">
                <a:solidFill>
                  <a:srgbClr val="0000FF"/>
                </a:solidFill>
              </a:rPr>
              <a:t>1/Lifetime</a:t>
            </a:r>
            <a:endParaRPr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2687594" y="6127872"/>
            <a:ext cx="240957" cy="25851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2696090" y="6077465"/>
            <a:ext cx="446386" cy="24713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9274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Beam lifetime from vacuum and </a:t>
            </a:r>
            <a:r>
              <a:rPr kumimoji="1" lang="en-US" altLang="ja-JP" dirty="0" err="1" smtClean="0"/>
              <a:t>Touschek</a:t>
            </a:r>
            <a:r>
              <a:rPr kumimoji="1" lang="en-US" altLang="ja-JP" dirty="0" smtClean="0"/>
              <a:t> effect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5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Touschek</a:t>
            </a:r>
            <a:r>
              <a:rPr kumimoji="1" lang="en-US" altLang="ja-JP" dirty="0" smtClean="0"/>
              <a:t> lifetime from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>
                <a:solidFill>
                  <a:srgbClr val="0000FF"/>
                </a:solidFill>
              </a:rPr>
              <a:t>ε</a:t>
            </a:r>
            <a:r>
              <a:rPr lang="en-US" altLang="ja-JP" baseline="-25000" dirty="0" err="1">
                <a:solidFill>
                  <a:srgbClr val="0000FF"/>
                </a:solidFill>
              </a:rPr>
              <a:t>y</a:t>
            </a:r>
            <a:r>
              <a:rPr lang="en-US" altLang="ja-JP" dirty="0">
                <a:solidFill>
                  <a:srgbClr val="0000FF"/>
                </a:solidFill>
              </a:rPr>
              <a:t>/</a:t>
            </a:r>
            <a:r>
              <a:rPr lang="en-US" altLang="ja-JP" dirty="0" err="1">
                <a:solidFill>
                  <a:srgbClr val="0000FF"/>
                </a:solidFill>
              </a:rPr>
              <a:t>ε</a:t>
            </a:r>
            <a:r>
              <a:rPr lang="en-US" altLang="ja-JP" baseline="-25000" dirty="0" err="1">
                <a:solidFill>
                  <a:srgbClr val="0000FF"/>
                </a:solidFill>
              </a:rPr>
              <a:t>x</a:t>
            </a:r>
            <a:r>
              <a:rPr lang="en-US" altLang="ja-JP" dirty="0">
                <a:solidFill>
                  <a:srgbClr val="0000FF"/>
                </a:solidFill>
              </a:rPr>
              <a:t> = 15%, </a:t>
            </a:r>
            <a:r>
              <a:rPr lang="en-US" altLang="ja-JP" dirty="0" err="1">
                <a:solidFill>
                  <a:srgbClr val="0000FF"/>
                </a:solidFill>
              </a:rPr>
              <a:t>I</a:t>
            </a:r>
            <a:r>
              <a:rPr lang="en-US" altLang="ja-JP" baseline="-25000" dirty="0" err="1">
                <a:solidFill>
                  <a:srgbClr val="0000FF"/>
                </a:solidFill>
              </a:rPr>
              <a:t>b</a:t>
            </a:r>
            <a:r>
              <a:rPr lang="en-US" altLang="ja-JP" dirty="0">
                <a:solidFill>
                  <a:srgbClr val="0000FF"/>
                </a:solidFill>
              </a:rPr>
              <a:t> = 0.25 </a:t>
            </a:r>
            <a:r>
              <a:rPr lang="en-US" altLang="ja-JP" dirty="0" smtClean="0">
                <a:solidFill>
                  <a:srgbClr val="0000FF"/>
                </a:solidFill>
              </a:rPr>
              <a:t>mA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Lifetime from simulation: 113 min.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757" t="12930" r="38243" b="30365"/>
          <a:stretch/>
        </p:blipFill>
        <p:spPr>
          <a:xfrm>
            <a:off x="4287800" y="2981821"/>
            <a:ext cx="3929447" cy="3302860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6745127" y="6073268"/>
            <a:ext cx="506627" cy="2347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6617047" y="3022578"/>
            <a:ext cx="1269414" cy="37283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72983" y="5934210"/>
            <a:ext cx="766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15</a:t>
            </a:r>
            <a:r>
              <a:rPr kumimoji="1" lang="ja-JP" altLang="en-US" dirty="0" smtClean="0">
                <a:solidFill>
                  <a:srgbClr val="FF0000"/>
                </a:solidFill>
              </a:rPr>
              <a:t>％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86461" y="3036060"/>
            <a:ext cx="1217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113min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6103" y="-228794"/>
            <a:ext cx="8229600" cy="1143000"/>
          </a:xfrm>
        </p:spPr>
        <p:txBody>
          <a:bodyPr/>
          <a:lstStyle/>
          <a:p>
            <a:r>
              <a:rPr lang="en-US" dirty="0" smtClean="0"/>
              <a:t>History of Phase 1 operation</a:t>
            </a:r>
            <a:endParaRPr 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38" y="734635"/>
            <a:ext cx="8733034" cy="6169987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>
            <a:off x="863029" y="4551452"/>
            <a:ext cx="452063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1315092" y="4551452"/>
            <a:ext cx="287677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2412715" y="4551452"/>
            <a:ext cx="287677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7167937" y="4525767"/>
            <a:ext cx="578778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710702" y="4537753"/>
            <a:ext cx="508570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099335" y="5260369"/>
            <a:ext cx="10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BT tuning</a:t>
            </a:r>
            <a:endParaRPr 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1099335" y="4551452"/>
            <a:ext cx="143838" cy="791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386584" y="4973230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LER injection tuning</a:t>
            </a:r>
            <a:endParaRPr 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77430" y="4537753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ER injection tuning</a:t>
            </a:r>
            <a:endParaRPr 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1447932" y="4582544"/>
            <a:ext cx="164856" cy="439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167941" y="4547760"/>
            <a:ext cx="1594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break for</a:t>
            </a:r>
          </a:p>
          <a:p>
            <a:r>
              <a:rPr lang="en-US" dirty="0" smtClean="0"/>
              <a:t>Injector work</a:t>
            </a:r>
            <a:endParaRPr 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532762" y="4530636"/>
            <a:ext cx="12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Short break</a:t>
            </a:r>
            <a:endParaRPr 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06869" y="1489753"/>
            <a:ext cx="513453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e-</a:t>
            </a:r>
            <a:endParaRPr lang="en-US" sz="24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85830" y="2948540"/>
            <a:ext cx="513453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e</a:t>
            </a:r>
            <a:r>
              <a:rPr lang="en-US" sz="2400" dirty="0" smtClean="0"/>
              <a:t>+</a:t>
            </a:r>
            <a:endParaRPr 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67941" y="5407122"/>
            <a:ext cx="250940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Red: total beam current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Purple: vacuum pressure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0529" y="170409"/>
            <a:ext cx="7976271" cy="664689"/>
          </a:xfrm>
        </p:spPr>
        <p:txBody>
          <a:bodyPr>
            <a:normAutofit/>
          </a:bodyPr>
          <a:lstStyle/>
          <a:p>
            <a:r>
              <a:rPr lang="en-US" altLang="ja-JP" sz="3323" dirty="0" smtClean="0"/>
              <a:t>History of vacuum scrubbing</a:t>
            </a:r>
            <a:endParaRPr lang="ja-JP" altLang="en-US" sz="4431" dirty="0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610A-7B83-4138-AFF8-D0E9316B21DE}" type="slidenum">
              <a:rPr lang="en-US" altLang="ja-JP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48</a:t>
            </a:fld>
            <a:endParaRPr lang="en-US" altLang="ja-JP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 bwMode="gray">
          <a:xfrm>
            <a:off x="459235" y="853330"/>
            <a:ext cx="8104302" cy="65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pPr marL="316531" indent="-316531">
              <a:buClr>
                <a:srgbClr val="0066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ja-JP" sz="2215" b="1" kern="0" dirty="0">
                <a:latin typeface="Arial" panose="020B0604020202020204" pitchFamily="34" charset="0"/>
                <a:cs typeface="Arial" pitchFamily="34" charset="0"/>
              </a:rPr>
              <a:t>The beam currents and average pressures</a:t>
            </a:r>
            <a:r>
              <a:rPr lang="ja-JP" altLang="en-US" sz="2215" b="1" kern="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ja-JP" sz="2215" b="1" kern="0" dirty="0">
                <a:latin typeface="Arial" panose="020B0604020202020204" pitchFamily="34" charset="0"/>
                <a:cs typeface="Arial" pitchFamily="34" charset="0"/>
              </a:rPr>
              <a:t>(2016/4/30)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/>
          <a:stretch/>
        </p:blipFill>
        <p:spPr>
          <a:xfrm>
            <a:off x="803080" y="1481555"/>
            <a:ext cx="5383385" cy="23908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2"/>
          <a:stretch/>
        </p:blipFill>
        <p:spPr>
          <a:xfrm>
            <a:off x="794887" y="3866231"/>
            <a:ext cx="5383385" cy="240026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34232" y="1579080"/>
            <a:ext cx="62549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[LER]</a:t>
            </a:r>
            <a:endParaRPr lang="ja-JP" altLang="en-US" sz="1662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48255" y="3908247"/>
            <a:ext cx="66877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[HER]</a:t>
            </a:r>
            <a:endParaRPr lang="ja-JP" altLang="en-US" sz="1662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8843" y="1932266"/>
            <a:ext cx="2775247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4127" indent="-164127">
              <a:buFont typeface="Arial" panose="020B0604020202020204" pitchFamily="34" charset="0"/>
              <a:buChar char="•"/>
            </a:pPr>
            <a:r>
              <a:rPr lang="en-US" altLang="ja-JP" sz="1662" dirty="0"/>
              <a:t>Max. Beam current: 650 mA</a:t>
            </a:r>
          </a:p>
          <a:p>
            <a:pPr marL="164127" indent="-164127">
              <a:buFont typeface="Arial" panose="020B0604020202020204" pitchFamily="34" charset="0"/>
              <a:buChar char="•"/>
            </a:pPr>
            <a:r>
              <a:rPr lang="en-US" altLang="ja-JP" sz="1662" dirty="0"/>
              <a:t>Avg. Pressure ~ 3x10</a:t>
            </a:r>
            <a:r>
              <a:rPr lang="en-US" altLang="ja-JP" sz="1662" baseline="30000" dirty="0"/>
              <a:t>-6</a:t>
            </a:r>
            <a:r>
              <a:rPr lang="en-US" altLang="ja-JP" sz="1662" dirty="0"/>
              <a:t> Pa</a:t>
            </a:r>
          </a:p>
          <a:p>
            <a:pPr marL="164127" indent="-164127">
              <a:buFont typeface="Arial" panose="020B0604020202020204" pitchFamily="34" charset="0"/>
              <a:buChar char="•"/>
            </a:pPr>
            <a:r>
              <a:rPr lang="en-US" altLang="ja-JP" sz="1662" dirty="0"/>
              <a:t>Life time ~ 60 min.</a:t>
            </a:r>
            <a:endParaRPr lang="ja-JP" altLang="en-US" sz="1662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29094" y="4229060"/>
            <a:ext cx="3044423" cy="1626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4127" indent="-164127">
              <a:buFont typeface="Arial" panose="020B0604020202020204" pitchFamily="34" charset="0"/>
              <a:buChar char="•"/>
            </a:pPr>
            <a:r>
              <a:rPr lang="en-US" altLang="ja-JP" sz="1662" dirty="0"/>
              <a:t>Max. Beam current: 590 mA</a:t>
            </a:r>
          </a:p>
          <a:p>
            <a:pPr marL="164127" indent="-164127">
              <a:buFont typeface="Arial" panose="020B0604020202020204" pitchFamily="34" charset="0"/>
              <a:buChar char="•"/>
            </a:pPr>
            <a:r>
              <a:rPr lang="en-US" altLang="ja-JP" sz="1662" dirty="0"/>
              <a:t>Avg. Pressure ~ 3x10</a:t>
            </a:r>
            <a:r>
              <a:rPr lang="en-US" altLang="ja-JP" sz="1662" baseline="30000" dirty="0"/>
              <a:t>-7</a:t>
            </a:r>
            <a:r>
              <a:rPr lang="en-US" altLang="ja-JP" sz="1662" dirty="0"/>
              <a:t> Pa</a:t>
            </a:r>
          </a:p>
          <a:p>
            <a:pPr algn="r"/>
            <a:r>
              <a:rPr lang="en-US" altLang="ja-JP" sz="1662" dirty="0"/>
              <a:t>(whole ring)   </a:t>
            </a:r>
          </a:p>
          <a:p>
            <a:pPr algn="r"/>
            <a:r>
              <a:rPr lang="en-US" altLang="ja-JP" sz="1662" dirty="0"/>
              <a:t>~ 1x10</a:t>
            </a:r>
            <a:r>
              <a:rPr lang="en-US" altLang="ja-JP" sz="1662" baseline="30000" dirty="0"/>
              <a:t>-7</a:t>
            </a:r>
            <a:r>
              <a:rPr lang="en-US" altLang="ja-JP" sz="1662" dirty="0"/>
              <a:t> Pa   </a:t>
            </a:r>
          </a:p>
          <a:p>
            <a:pPr algn="r"/>
            <a:r>
              <a:rPr lang="en-US" altLang="ja-JP" sz="1662" dirty="0"/>
              <a:t>(arc sections)  </a:t>
            </a:r>
          </a:p>
          <a:p>
            <a:pPr marL="164127" indent="-164127">
              <a:buFont typeface="Arial" panose="020B0604020202020204" pitchFamily="34" charset="0"/>
              <a:buChar char="•"/>
            </a:pPr>
            <a:r>
              <a:rPr lang="en-US" altLang="ja-JP" sz="1662" dirty="0"/>
              <a:t>Life time ~ </a:t>
            </a:r>
            <a:r>
              <a:rPr lang="en-US" altLang="ja-JP" sz="1662" dirty="0" smtClean="0"/>
              <a:t>600 </a:t>
            </a:r>
            <a:r>
              <a:rPr lang="en-US" altLang="ja-JP" sz="1662" dirty="0"/>
              <a:t>min.</a:t>
            </a:r>
            <a:endParaRPr lang="ja-JP" altLang="en-US" sz="1662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79587" y="154112"/>
            <a:ext cx="124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Suetsugu</a:t>
            </a:r>
            <a:endParaRPr 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8782" y="6331985"/>
            <a:ext cx="8234755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Request from Belle-II group: ~1 month vacuum scrubbing with beam current of 05~1A.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98895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Blowup study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693" y="1338943"/>
            <a:ext cx="5137608" cy="40642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30" y="1257298"/>
            <a:ext cx="4933220" cy="40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8" y="572820"/>
            <a:ext cx="8882269" cy="62988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6103" y="-228794"/>
            <a:ext cx="8229600" cy="1143000"/>
          </a:xfrm>
        </p:spPr>
        <p:txBody>
          <a:bodyPr/>
          <a:lstStyle/>
          <a:p>
            <a:r>
              <a:rPr lang="en-US" dirty="0" smtClean="0"/>
              <a:t>History of Phase 1 operation</a:t>
            </a:r>
            <a:endParaRPr 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261675" y="4173543"/>
            <a:ext cx="532655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3455339" y="4173543"/>
            <a:ext cx="426986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852601" y="4232663"/>
            <a:ext cx="1280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Short break for</a:t>
            </a:r>
          </a:p>
          <a:p>
            <a:r>
              <a:rPr lang="en-US" sz="1400" dirty="0" smtClean="0"/>
              <a:t>Injector work</a:t>
            </a:r>
            <a:endParaRPr lang="en-US" sz="1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00152" y="4232663"/>
            <a:ext cx="1031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Short break</a:t>
            </a:r>
            <a:endParaRPr 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14527" y="1335983"/>
            <a:ext cx="513453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e-</a:t>
            </a:r>
            <a:endParaRPr lang="en-US" sz="24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43198" y="2783349"/>
            <a:ext cx="513453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e</a:t>
            </a:r>
            <a:r>
              <a:rPr lang="en-US" sz="2400" dirty="0" smtClean="0"/>
              <a:t>+</a:t>
            </a:r>
            <a:endParaRPr 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14527" y="4714070"/>
            <a:ext cx="250940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Red: total beam current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Purple: vacuum pressure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Cyan: beam lifetime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369908" y="1028648"/>
            <a:ext cx="0" cy="222422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4204208" y="1039573"/>
            <a:ext cx="0" cy="222422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900152" y="1028648"/>
            <a:ext cx="0" cy="222422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7134487" y="1033817"/>
            <a:ext cx="0" cy="222422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2757700" y="1039573"/>
            <a:ext cx="0" cy="222422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2018947" y="1039573"/>
            <a:ext cx="0" cy="222422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図形グループ 17"/>
          <p:cNvGrpSpPr/>
          <p:nvPr/>
        </p:nvGrpSpPr>
        <p:grpSpPr>
          <a:xfrm>
            <a:off x="986826" y="5732174"/>
            <a:ext cx="2058075" cy="369332"/>
            <a:chOff x="986826" y="5732174"/>
            <a:chExt cx="2058075" cy="369332"/>
          </a:xfrm>
        </p:grpSpPr>
        <p:cxnSp>
          <p:nvCxnSpPr>
            <p:cNvPr id="35" name="直線矢印コネクタ 34"/>
            <p:cNvCxnSpPr/>
            <p:nvPr/>
          </p:nvCxnSpPr>
          <p:spPr>
            <a:xfrm>
              <a:off x="986826" y="5831031"/>
              <a:ext cx="0" cy="222422"/>
            </a:xfrm>
            <a:prstGeom prst="straightConnector1">
              <a:avLst/>
            </a:prstGeom>
            <a:ln w="444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992993" y="5732174"/>
              <a:ext cx="205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Regular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maintenace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36" name="直線矢印コネクタ 35"/>
          <p:cNvCxnSpPr/>
          <p:nvPr/>
        </p:nvCxnSpPr>
        <p:spPr>
          <a:xfrm>
            <a:off x="7071610" y="4185347"/>
            <a:ext cx="344329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6113907" y="4180178"/>
            <a:ext cx="1668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Short break</a:t>
            </a:r>
          </a:p>
          <a:p>
            <a:r>
              <a:rPr lang="en-US" sz="1400" dirty="0" smtClean="0"/>
              <a:t>Solenoid installation</a:t>
            </a:r>
            <a:br>
              <a:rPr lang="en-US" sz="1400" dirty="0" smtClean="0"/>
            </a:br>
            <a:r>
              <a:rPr lang="en-US" sz="1400" dirty="0" smtClean="0"/>
              <a:t>at bellows (LER)</a:t>
            </a:r>
            <a:endParaRPr lang="en-US" sz="1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099924" y="4248919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LER wiggler ON</a:t>
            </a:r>
            <a:endParaRPr lang="en-US" sz="140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14891" y="1151278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HER wiggler ON</a:t>
            </a:r>
            <a:endParaRPr lang="en-US" sz="1400" dirty="0"/>
          </a:p>
        </p:txBody>
      </p:sp>
      <p:cxnSp>
        <p:nvCxnSpPr>
          <p:cNvPr id="42" name="直線矢印コネクタ 41"/>
          <p:cNvCxnSpPr>
            <a:stCxn id="39" idx="0"/>
          </p:cNvCxnSpPr>
          <p:nvPr/>
        </p:nvCxnSpPr>
        <p:spPr>
          <a:xfrm flipH="1" flipV="1">
            <a:off x="1658319" y="3967566"/>
            <a:ext cx="89379" cy="28135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3628087" y="1360233"/>
            <a:ext cx="419220" cy="2065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443822" y="4991069"/>
            <a:ext cx="4329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 plan </a:t>
            </a:r>
            <a:r>
              <a:rPr kumimoji="1" lang="en-US" altLang="ja-JP" smtClean="0"/>
              <a:t>to shutdown the rings on June 28</a:t>
            </a:r>
            <a:r>
              <a:rPr kumimoji="1" lang="en-US" altLang="ja-JP" baseline="30000" smtClean="0"/>
              <a:t>th</a:t>
            </a:r>
            <a:r>
              <a:rPr kumimoji="1" lang="en-US" altLang="ja-JP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77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Machine study to be done</a:t>
            </a:r>
            <a:br>
              <a:rPr lang="en-US" dirty="0" smtClean="0"/>
            </a:br>
            <a:r>
              <a:rPr lang="en-US" dirty="0" smtClean="0"/>
              <a:t>in May and June (&gt;30 shifts)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49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More optics study</a:t>
            </a:r>
          </a:p>
          <a:p>
            <a:r>
              <a:rPr lang="en-US" dirty="0" smtClean="0"/>
              <a:t>X-ray monitor calibration</a:t>
            </a:r>
          </a:p>
          <a:p>
            <a:r>
              <a:rPr lang="en-US" altLang="ja-JP" dirty="0"/>
              <a:t>LER beam size </a:t>
            </a:r>
            <a:r>
              <a:rPr lang="en-US" altLang="ja-JP" dirty="0" smtClean="0"/>
              <a:t>blowup</a:t>
            </a:r>
            <a:endParaRPr lang="en-US" dirty="0" smtClean="0"/>
          </a:p>
          <a:p>
            <a:r>
              <a:rPr lang="en-US" dirty="0" smtClean="0"/>
              <a:t>Longitudinal/transverse bunch-by-bunch feedback system</a:t>
            </a:r>
          </a:p>
          <a:p>
            <a:r>
              <a:rPr lang="en-US" dirty="0" smtClean="0"/>
              <a:t>Beast background study</a:t>
            </a:r>
          </a:p>
          <a:p>
            <a:r>
              <a:rPr lang="en-US" dirty="0" smtClean="0"/>
              <a:t>Impedance measurement</a:t>
            </a:r>
          </a:p>
          <a:p>
            <a:r>
              <a:rPr lang="en-US" dirty="0" smtClean="0"/>
              <a:t>Rotational sextupole magnet</a:t>
            </a:r>
          </a:p>
          <a:p>
            <a:r>
              <a:rPr lang="en-US" dirty="0" smtClean="0"/>
              <a:t>Dithering coils</a:t>
            </a:r>
          </a:p>
          <a:p>
            <a:r>
              <a:rPr lang="en-US" dirty="0" smtClean="0"/>
              <a:t>Beam transport line study</a:t>
            </a:r>
          </a:p>
          <a:p>
            <a:r>
              <a:rPr lang="en-US" dirty="0" err="1" smtClean="0"/>
              <a:t>Linac</a:t>
            </a:r>
            <a:r>
              <a:rPr lang="en-US" dirty="0" smtClean="0"/>
              <a:t> study (RF gun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Marker Felt Thin" charset="0"/>
                <a:ea typeface="Marker Felt Thin" charset="0"/>
                <a:cs typeface="Marker Felt Thin" charset="0"/>
              </a:rPr>
              <a:t>Machine parameters in Phase </a:t>
            </a:r>
            <a:r>
              <a:rPr lang="en-US" altLang="ja-JP" dirty="0" smtClean="0">
                <a:latin typeface="Marker Felt Thin" charset="0"/>
                <a:ea typeface="Marker Felt Thin" charset="0"/>
                <a:cs typeface="Marker Felt Thin" charset="0"/>
              </a:rPr>
              <a:t>1</a:t>
            </a:r>
            <a:endParaRPr kumimoji="1" lang="ja-JP" altLang="en-US" dirty="0">
              <a:latin typeface="Marker Felt Thin" charset="0"/>
              <a:ea typeface="Marker Felt Thin" charset="0"/>
              <a:cs typeface="Marker Felt Thin" charset="0"/>
            </a:endParaRP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343909"/>
              </p:ext>
            </p:extLst>
          </p:nvPr>
        </p:nvGraphicFramePr>
        <p:xfrm>
          <a:off x="457200" y="1050410"/>
          <a:ext cx="8229600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145540"/>
                <a:gridCol w="21463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Units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</a:t>
                      </a:r>
                      <a:r>
                        <a:rPr kumimoji="1" lang="en-US" altLang="ja-JP" baseline="0" dirty="0" smtClean="0"/>
                        <a:t> e</a:t>
                      </a:r>
                      <a:r>
                        <a:rPr kumimoji="1" lang="en-US" altLang="ja-JP" dirty="0" smtClean="0"/>
                        <a:t>nergy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4.000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7.007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GeV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</a:t>
                      </a:r>
                      <a:r>
                        <a:rPr kumimoji="1" lang="en-US" altLang="ja-JP" baseline="0" dirty="0" smtClean="0"/>
                        <a:t> c</a:t>
                      </a:r>
                      <a:r>
                        <a:rPr kumimoji="1" lang="en-US" altLang="ja-JP" dirty="0" smtClean="0"/>
                        <a:t>urrent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910 (~40)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830 (~40)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(): optics</a:t>
                      </a:r>
                      <a:r>
                        <a:rPr kumimoji="1" lang="en-US" altLang="ja-JP" baseline="0" dirty="0" smtClean="0"/>
                        <a:t> correction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# of bunches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1576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1576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Bunch current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0.58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0.52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Hor. emittance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1.8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Zero current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Momentum compaction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2.45 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4.44 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Energy spread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7.5</a:t>
                      </a:r>
                      <a:r>
                        <a:rPr kumimoji="1" lang="en-US" altLang="ja-JP" baseline="0" dirty="0" smtClean="0"/>
                        <a:t> 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6.3 x 10</a:t>
                      </a:r>
                      <a:r>
                        <a:rPr kumimoji="1" lang="en-US" altLang="ja-JP" baseline="30000" dirty="0" smtClean="0"/>
                        <a:t>-4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Total </a:t>
                      </a:r>
                      <a:r>
                        <a:rPr kumimoji="1" lang="en-US" altLang="ja-JP" dirty="0" err="1" smtClean="0"/>
                        <a:t>V</a:t>
                      </a:r>
                      <a:r>
                        <a:rPr kumimoji="1" lang="en-US" altLang="ja-JP" baseline="-25000" dirty="0" err="1" smtClean="0"/>
                        <a:t>c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7.56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12.45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MV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Bunch</a:t>
                      </a:r>
                      <a:r>
                        <a:rPr kumimoji="1" lang="en-US" altLang="ja-JP" baseline="0" dirty="0" smtClean="0"/>
                        <a:t> length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5.3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mm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Zero current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n</a:t>
                      </a:r>
                      <a:r>
                        <a:rPr kumimoji="1" lang="en-US" altLang="ja-JP" baseline="-25000" dirty="0" smtClean="0"/>
                        <a:t>s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-0.019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-0.025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Tune </a:t>
                      </a:r>
                      <a:r>
                        <a:rPr kumimoji="1" lang="en-US" altLang="ja-JP" dirty="0" err="1" smtClean="0">
                          <a:latin typeface="Symbol" charset="2"/>
                          <a:ea typeface="Symbol" charset="2"/>
                          <a:cs typeface="Symbol" charset="2"/>
                        </a:rPr>
                        <a:t>n</a:t>
                      </a:r>
                      <a:r>
                        <a:rPr kumimoji="1" lang="en-US" altLang="ja-JP" baseline="-25000" dirty="0" err="1" smtClean="0"/>
                        <a:t>x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>
                          <a:latin typeface="Symbol" charset="2"/>
                          <a:ea typeface="Symbol" charset="2"/>
                          <a:cs typeface="Symbol" charset="2"/>
                        </a:rPr>
                        <a:t>n</a:t>
                      </a:r>
                      <a:r>
                        <a:rPr kumimoji="1" lang="en-US" altLang="ja-JP" baseline="-25000" dirty="0" err="1" smtClean="0"/>
                        <a:t>y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44.59/44.63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45.57/43.61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</a:t>
                      </a:r>
                      <a:r>
                        <a:rPr kumimoji="1" lang="en-US" altLang="ja-JP" baseline="-25000" dirty="0" smtClean="0"/>
                        <a:t>0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1.76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2.43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Wiggler ON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>
                          <a:latin typeface="Symbol" charset="2"/>
                          <a:ea typeface="Symbol" charset="2"/>
                          <a:cs typeface="Symbol" charset="2"/>
                        </a:rPr>
                        <a:t>t</a:t>
                      </a:r>
                      <a:r>
                        <a:rPr kumimoji="1" lang="en-US" altLang="ja-JP" baseline="-25000" dirty="0" err="1" smtClean="0"/>
                        <a:t>x,y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>
                          <a:latin typeface="Symbol" charset="2"/>
                          <a:ea typeface="Symbol" charset="2"/>
                          <a:cs typeface="Symbol" charset="2"/>
                        </a:rPr>
                        <a:t>t</a:t>
                      </a:r>
                      <a:r>
                        <a:rPr kumimoji="1" lang="en-US" altLang="ja-JP" baseline="-25000" dirty="0" err="1" smtClean="0"/>
                        <a:t>x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46/23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58/29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Wiggler ON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7255823" y="6511410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as of June 12th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95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77425"/>
            <a:ext cx="8229600" cy="1143000"/>
          </a:xfrm>
        </p:spPr>
        <p:txBody>
          <a:bodyPr/>
          <a:lstStyle/>
          <a:p>
            <a:r>
              <a:rPr lang="en-US" dirty="0" smtClean="0"/>
              <a:t>Machine parameters in Phase 3</a:t>
            </a:r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7890" b="895"/>
          <a:stretch/>
        </p:blipFill>
        <p:spPr>
          <a:xfrm>
            <a:off x="127677" y="707064"/>
            <a:ext cx="8737353" cy="61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812096" y="-48941"/>
            <a:ext cx="124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Suetsugu</a:t>
            </a:r>
            <a:endParaRPr 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4328" y="296176"/>
            <a:ext cx="80959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A599F"/>
                </a:solidFill>
                <a:latin typeface="Marker Felt Thin" charset="0"/>
                <a:ea typeface="Marker Felt Thin" charset="0"/>
                <a:cs typeface="Marker Felt Thin" charset="0"/>
              </a:rPr>
              <a:t>Guideline for vacuum scrubbing and achievement as of June 12th</a:t>
            </a:r>
            <a:endParaRPr lang="en-US" sz="2400" dirty="0">
              <a:solidFill>
                <a:srgbClr val="2A599F"/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2814" y="6282919"/>
            <a:ext cx="8941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altLang="ja-JP" dirty="0"/>
              <a:t>Request from </a:t>
            </a:r>
            <a:r>
              <a:rPr lang="en-US" altLang="ja-JP" dirty="0" smtClean="0"/>
              <a:t>Belle II </a:t>
            </a:r>
            <a:r>
              <a:rPr lang="en-US" altLang="ja-JP" dirty="0"/>
              <a:t>group: ~1 month vacuum scrubbing with </a:t>
            </a:r>
            <a:r>
              <a:rPr lang="en-US" altLang="ja-JP" dirty="0" smtClean="0"/>
              <a:t>beam current </a:t>
            </a:r>
            <a:r>
              <a:rPr lang="en-US" altLang="ja-JP" dirty="0"/>
              <a:t>of 0.5~1A (360~720Ah).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28" y="759821"/>
            <a:ext cx="6519533" cy="55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2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555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Startup of SuperKEKB (3 months)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84270"/>
            <a:ext cx="8229600" cy="55737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Much faster startup than KEKB</a:t>
            </a:r>
          </a:p>
          <a:p>
            <a:pPr lvl="1"/>
            <a:r>
              <a:rPr lang="en-US" dirty="0" smtClean="0"/>
              <a:t>KEKB beam currents achieved after first 3 months</a:t>
            </a:r>
          </a:p>
          <a:p>
            <a:pPr lvl="2"/>
            <a:r>
              <a:rPr lang="en-US" dirty="0" smtClean="0"/>
              <a:t>LER: ~300mA, HER: ~</a:t>
            </a:r>
            <a:r>
              <a:rPr lang="en-US" dirty="0" smtClean="0"/>
              <a:t>200mA (540mA, 300mA: 4 months)</a:t>
            </a:r>
            <a:endParaRPr lang="en-US" dirty="0" smtClean="0"/>
          </a:p>
          <a:p>
            <a:pPr lvl="1"/>
            <a:r>
              <a:rPr lang="en-US" altLang="ja-JP" dirty="0" smtClean="0"/>
              <a:t>SuperKEKB </a:t>
            </a:r>
            <a:r>
              <a:rPr lang="en-US" altLang="ja-JP" dirty="0"/>
              <a:t>beam currents </a:t>
            </a:r>
            <a:r>
              <a:rPr lang="en-US" altLang="ja-JP" dirty="0" smtClean="0"/>
              <a:t>achieved after first 3 </a:t>
            </a:r>
            <a:r>
              <a:rPr lang="en-US" altLang="ja-JP" dirty="0"/>
              <a:t>months</a:t>
            </a:r>
          </a:p>
          <a:p>
            <a:pPr lvl="2"/>
            <a:r>
              <a:rPr lang="en-US" altLang="ja-JP" dirty="0"/>
              <a:t>LER: </a:t>
            </a:r>
            <a:r>
              <a:rPr lang="en-US" altLang="ja-JP" dirty="0" smtClean="0"/>
              <a:t>~650mA</a:t>
            </a:r>
            <a:r>
              <a:rPr lang="en-US" altLang="ja-JP" dirty="0"/>
              <a:t>, HER: </a:t>
            </a:r>
            <a:r>
              <a:rPr lang="en-US" altLang="ja-JP" dirty="0" smtClean="0"/>
              <a:t>~</a:t>
            </a:r>
            <a:r>
              <a:rPr lang="en-US" altLang="ja-JP" dirty="0" smtClean="0"/>
              <a:t>590mA (820mA, 740mA: 4 months)</a:t>
            </a:r>
            <a:endParaRPr lang="en-US" altLang="ja-JP" dirty="0" smtClean="0"/>
          </a:p>
          <a:p>
            <a:r>
              <a:rPr lang="en-US" altLang="ja-JP" dirty="0" smtClean="0"/>
              <a:t>Compared with KEKB</a:t>
            </a:r>
            <a:r>
              <a:rPr lang="is-IS" altLang="ja-JP" dirty="0" smtClean="0"/>
              <a:t>…</a:t>
            </a:r>
          </a:p>
          <a:p>
            <a:pPr lvl="1"/>
            <a:r>
              <a:rPr lang="is-IS" altLang="ja-JP" dirty="0" smtClean="0"/>
              <a:t>Each hardware component has been upgraded with experiences at KEK and has worked fine (RF, Magent, Vacuum...)</a:t>
            </a:r>
          </a:p>
          <a:p>
            <a:pPr lvl="1"/>
            <a:r>
              <a:rPr lang="is-IS" altLang="ja-JP" dirty="0" smtClean="0"/>
              <a:t>The bunch-by-bunch feedback system has more effectively suppressed instabilities.</a:t>
            </a:r>
          </a:p>
          <a:p>
            <a:pPr lvl="1"/>
            <a:r>
              <a:rPr lang="is-IS" altLang="ja-JP" dirty="0" smtClean="0"/>
              <a:t>Operational tools (such as closed orbit correction system) has worked fine based on experiences at KEKB.</a:t>
            </a:r>
          </a:p>
          <a:p>
            <a:pPr lvl="1"/>
            <a:r>
              <a:rPr lang="is-IS" altLang="ja-JP" dirty="0" smtClean="0"/>
              <a:t>Less machine troubles than KEKB so far</a:t>
            </a:r>
          </a:p>
          <a:p>
            <a:pPr lvl="1"/>
            <a:endParaRPr lang="en-US" altLang="ja-JP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オータム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template" id="{042B7FBB-E67E-7B4F-BE24-CD8C74B09622}" vid="{F2CC56A1-16E0-964A-A680-C3BFAAD1A49C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</Template>
  <TotalTime>6591</TotalTime>
  <Words>2739</Words>
  <Application>Microsoft Macintosh PowerPoint</Application>
  <PresentationFormat>画面に合わせる (4:3)</PresentationFormat>
  <Paragraphs>522</Paragraphs>
  <Slides>51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66" baseType="lpstr">
      <vt:lpstr>Calibri</vt:lpstr>
      <vt:lpstr>Cambria Math</vt:lpstr>
      <vt:lpstr>Helvetica Neue</vt:lpstr>
      <vt:lpstr>Marker Felt</vt:lpstr>
      <vt:lpstr>Marker Felt Thin</vt:lpstr>
      <vt:lpstr>MS PGothic</vt:lpstr>
      <vt:lpstr>ＭＳ Ｐゴシック</vt:lpstr>
      <vt:lpstr>Symbol</vt:lpstr>
      <vt:lpstr>Symbol Tiger</vt:lpstr>
      <vt:lpstr>Times New Roman</vt:lpstr>
      <vt:lpstr>Wingdings</vt:lpstr>
      <vt:lpstr>ヒラギノ角ゴ Pro W6</vt:lpstr>
      <vt:lpstr>メイリオ</vt:lpstr>
      <vt:lpstr>Arial</vt:lpstr>
      <vt:lpstr>ホワイト</vt:lpstr>
      <vt:lpstr>Overview of Phase 1 Commissioning</vt:lpstr>
      <vt:lpstr>SuperKEKB</vt:lpstr>
      <vt:lpstr>SuperKEKB Commissioning Phases</vt:lpstr>
      <vt:lpstr>Mission of Phase 1 operation (Feb. 2016 ~ June 2016)</vt:lpstr>
      <vt:lpstr>History of Phase 1 operation</vt:lpstr>
      <vt:lpstr>Machine parameters in Phase 1</vt:lpstr>
      <vt:lpstr>Machine parameters in Phase 3</vt:lpstr>
      <vt:lpstr>PowerPoint プレゼンテーション</vt:lpstr>
      <vt:lpstr>Startup of SuperKEKB (3 months)</vt:lpstr>
      <vt:lpstr>Beam background study using Beast detector</vt:lpstr>
      <vt:lpstr>PowerPoint プレゼンテーション</vt:lpstr>
      <vt:lpstr>Issues with high beam currents</vt:lpstr>
      <vt:lpstr>Nonlinear pressure rise against beam current in LER</vt:lpstr>
      <vt:lpstr>LER vertical beam size blowup</vt:lpstr>
      <vt:lpstr>Blowup study</vt:lpstr>
      <vt:lpstr>Vacuum burst in LER</vt:lpstr>
      <vt:lpstr>PowerPoint プレゼンテーション</vt:lpstr>
      <vt:lpstr>Optics corrections</vt:lpstr>
      <vt:lpstr>Beam based BPM offset measurement (Quad-BPM, SextBPM)</vt:lpstr>
      <vt:lpstr>Ring circumference</vt:lpstr>
      <vt:lpstr>Method of optics correction </vt:lpstr>
      <vt:lpstr>Highlight of low emittance tuning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skew quadrupole magnets to cancel the leakage field from the Lambertson</vt:lpstr>
      <vt:lpstr>PowerPoint プレゼンテーション</vt:lpstr>
      <vt:lpstr>Present status of linear optics corrections</vt:lpstr>
      <vt:lpstr>PowerPoint プレゼンテーション</vt:lpstr>
      <vt:lpstr>Vertical beam size measurement (after permanent skew-Q installation) </vt:lpstr>
      <vt:lpstr>PowerPoint プレゼンテーション</vt:lpstr>
      <vt:lpstr>HER X-ray monitor study (June 9th) </vt:lpstr>
      <vt:lpstr>HER X-ray monitor study (June 9th) </vt:lpstr>
      <vt:lpstr>Summary</vt:lpstr>
      <vt:lpstr>Spare slides</vt:lpstr>
      <vt:lpstr>HER Phase 1 Lattice</vt:lpstr>
      <vt:lpstr>Injection phase vs efficiency</vt:lpstr>
      <vt:lpstr>Comments</vt:lpstr>
      <vt:lpstr>Injector Status</vt:lpstr>
      <vt:lpstr>Layout of electron gun (Thermionic DC gun and  photo-cathode RF gun)</vt:lpstr>
      <vt:lpstr>PowerPoint プレゼンテーション</vt:lpstr>
      <vt:lpstr>Vertical Emittance and Dispersion</vt:lpstr>
      <vt:lpstr>Beam lifetime from vacuum and Touschek effect</vt:lpstr>
      <vt:lpstr>Touschek lifetime from simulation</vt:lpstr>
      <vt:lpstr>History of Phase 1 operation</vt:lpstr>
      <vt:lpstr>History of vacuum scrubbing</vt:lpstr>
      <vt:lpstr>Blowup study</vt:lpstr>
      <vt:lpstr>PowerPoint プレゼンテーション</vt:lpstr>
      <vt:lpstr>Machine study to be done in May and June (&gt;30 shifts)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SuperKEKB</dc:title>
  <dc:creator>船越義裕</dc:creator>
  <cp:lastModifiedBy>船越義裕</cp:lastModifiedBy>
  <cp:revision>130</cp:revision>
  <dcterms:created xsi:type="dcterms:W3CDTF">2016-05-04T01:52:21Z</dcterms:created>
  <dcterms:modified xsi:type="dcterms:W3CDTF">2016-06-13T02:32:32Z</dcterms:modified>
</cp:coreProperties>
</file>