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466" r:id="rId2"/>
    <p:sldId id="447" r:id="rId3"/>
    <p:sldId id="452" r:id="rId4"/>
    <p:sldId id="470" r:id="rId5"/>
    <p:sldId id="459" r:id="rId6"/>
    <p:sldId id="460" r:id="rId7"/>
    <p:sldId id="471" r:id="rId8"/>
    <p:sldId id="448" r:id="rId9"/>
    <p:sldId id="457" r:id="rId10"/>
    <p:sldId id="456" r:id="rId11"/>
    <p:sldId id="458" r:id="rId12"/>
    <p:sldId id="461" r:id="rId13"/>
    <p:sldId id="463" r:id="rId14"/>
    <p:sldId id="462" r:id="rId15"/>
    <p:sldId id="449" r:id="rId16"/>
    <p:sldId id="469" r:id="rId17"/>
    <p:sldId id="468" r:id="rId18"/>
    <p:sldId id="467" r:id="rId19"/>
    <p:sldId id="472" r:id="rId20"/>
    <p:sldId id="464" r:id="rId21"/>
    <p:sldId id="465" r:id="rId22"/>
  </p:sldIdLst>
  <p:sldSz cx="10688638" cy="7562850"/>
  <p:notesSz cx="9144000" cy="6858000"/>
  <p:custShowLst>
    <p:custShow name="B-Suishin-i" id="0">
      <p:sldLst/>
    </p:custShow>
  </p:custShowLst>
  <p:defaultTextStyle>
    <a:defPPr>
      <a:defRPr lang="ja-JP"/>
    </a:defPPr>
    <a:lvl1pPr marL="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CEB"/>
    <a:srgbClr val="00FF00"/>
    <a:srgbClr val="FF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2" autoAdjust="0"/>
    <p:restoredTop sz="99869" autoAdjust="0"/>
  </p:normalViewPr>
  <p:slideViewPr>
    <p:cSldViewPr snapToGrid="0" snapToObjects="1">
      <p:cViewPr>
        <p:scale>
          <a:sx n="100" d="100"/>
          <a:sy n="100" d="100"/>
        </p:scale>
        <p:origin x="-2232" y="-1072"/>
      </p:cViewPr>
      <p:guideLst>
        <p:guide orient="horz" pos="2382"/>
        <p:guide pos="3366"/>
      </p:guideLst>
    </p:cSldViewPr>
  </p:slideViewPr>
  <p:outlineViewPr>
    <p:cViewPr>
      <p:scale>
        <a:sx n="33" d="100"/>
        <a:sy n="33" d="100"/>
      </p:scale>
      <p:origin x="0" y="3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Rounded MT Bold"/>
                <a:ea typeface="ヒラギノ丸ゴ Pro W4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Rounded MT Bold"/>
                <a:ea typeface="ヒラギノ丸ゴ Pro W4"/>
              </a:defRPr>
            </a:lvl1pPr>
          </a:lstStyle>
          <a:p>
            <a:fld id="{9E33E2F4-2526-4743-B798-BF53C297C4F0}" type="datetimeFigureOut">
              <a:rPr lang="ja-JP" altLang="en-US" smtClean="0"/>
              <a:pPr/>
              <a:t>6/14/16</a:t>
            </a:fld>
            <a:endParaRPr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514350"/>
            <a:ext cx="36353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Rounded MT Bold"/>
                <a:ea typeface="ヒラギノ丸ゴ Pro W4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Rounded MT Bold"/>
                <a:ea typeface="ヒラギノ丸ゴ Pro W4"/>
              </a:defRPr>
            </a:lvl1pPr>
          </a:lstStyle>
          <a:p>
            <a:fld id="{2B267216-430B-D547-8DE6-8FEE06FF842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74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1pPr>
    <a:lvl2pPr marL="521437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2pPr>
    <a:lvl3pPr marL="1042873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3pPr>
    <a:lvl4pPr marL="1564310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4pPr>
    <a:lvl5pPr marL="2085746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5pPr>
    <a:lvl6pPr marL="2607183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754313" y="514350"/>
            <a:ext cx="3635375" cy="25717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67216-430B-D547-8DE6-8FEE06FF842D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754313" y="514350"/>
            <a:ext cx="3635375" cy="25717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sz="2700" dirty="0" smtClean="0"/>
              <a:t>Higher Injection Beam Current</a:t>
            </a:r>
          </a:p>
          <a:p>
            <a:pPr lvl="1"/>
            <a:r>
              <a:rPr lang="en-US" altLang="ja-JP" sz="2300" dirty="0" smtClean="0"/>
              <a:t>To Meet the larger stored beam current and shorter beam lifetime in the ring</a:t>
            </a:r>
          </a:p>
          <a:p>
            <a:pPr lvl="1"/>
            <a:r>
              <a:rPr lang="en-US" altLang="ja-JP" sz="2300" dirty="0" smtClean="0"/>
              <a:t>4~8-times larger bunch current for electron and positron</a:t>
            </a:r>
          </a:p>
          <a:p>
            <a:pPr lvl="1"/>
            <a:r>
              <a:rPr lang="en-US" altLang="ja-JP" sz="2300" dirty="0" smtClean="0"/>
              <a:t>Reconstruction of positron generator, etc</a:t>
            </a:r>
          </a:p>
          <a:p>
            <a:r>
              <a:rPr lang="en-US" altLang="ja-JP" sz="2700" dirty="0" smtClean="0"/>
              <a:t>Lower-emittance Injection Beam </a:t>
            </a:r>
          </a:p>
          <a:p>
            <a:pPr lvl="1"/>
            <a:r>
              <a:rPr lang="en-US" altLang="ja-JP" sz="2300" dirty="0" smtClean="0"/>
              <a:t>To meet nano-beam scheme in the ring</a:t>
            </a:r>
          </a:p>
          <a:p>
            <a:pPr lvl="1"/>
            <a:r>
              <a:rPr lang="en-US" altLang="ja-JP" sz="2300" dirty="0" smtClean="0"/>
              <a:t>Positron with a damping ring</a:t>
            </a:r>
          </a:p>
          <a:p>
            <a:pPr lvl="1"/>
            <a:r>
              <a:rPr lang="en-US" altLang="ja-JP" sz="2300" dirty="0" smtClean="0"/>
              <a:t>Electron with a photo-cathode RF gun</a:t>
            </a:r>
          </a:p>
          <a:p>
            <a:pPr lvl="1"/>
            <a:r>
              <a:rPr lang="en-US" altLang="ja-JP" sz="2300" dirty="0" smtClean="0"/>
              <a:t>Emittance preservation by alignment and beam instrumentation</a:t>
            </a:r>
          </a:p>
          <a:p>
            <a:r>
              <a:rPr lang="en-US" altLang="ja-JP" sz="2700" dirty="0" smtClean="0"/>
              <a:t>Quasi-simultaneous injections into 4 storage rings</a:t>
            </a:r>
          </a:p>
          <a:p>
            <a:pPr lvl="1"/>
            <a:r>
              <a:rPr lang="en-US" altLang="ja-JP" sz="2300" dirty="0" smtClean="0"/>
              <a:t>SuperKEKB e</a:t>
            </a:r>
            <a:r>
              <a:rPr lang="en-US" altLang="ja-JP" sz="2300" baseline="30000" dirty="0" smtClean="0"/>
              <a:t>–</a:t>
            </a:r>
            <a:r>
              <a:rPr lang="en-US" altLang="ja-JP" sz="2300" dirty="0" smtClean="0"/>
              <a:t>/e</a:t>
            </a:r>
            <a:r>
              <a:rPr lang="en-US" altLang="ja-JP" sz="2300" baseline="30000" dirty="0" smtClean="0"/>
              <a:t>+</a:t>
            </a:r>
            <a:r>
              <a:rPr lang="en-US" altLang="ja-JP" sz="2300" dirty="0" smtClean="0"/>
              <a:t> rings, and light sources of PF and PF-AR</a:t>
            </a:r>
          </a:p>
          <a:p>
            <a:pPr lvl="1"/>
            <a:r>
              <a:rPr lang="en-US" altLang="ja-JP" sz="2400" dirty="0" smtClean="0"/>
              <a:t>Improvements to beam instrumentation, low-level RF, controls, timing, etc 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87408-D3CD-0349-87E9-C35D7B81E6B5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C7AA9F-2D43-0942-9D66-E66884090941}" type="slidenum">
              <a:rPr lang="en-US" altLang="ja-JP">
                <a:latin typeface="Times" charset="0"/>
                <a:ea typeface="Osaka" charset="-128"/>
                <a:cs typeface="Osaka" charset="-128"/>
              </a:rPr>
              <a:pPr/>
              <a:t>21</a:t>
            </a:fld>
            <a:endParaRPr lang="en-US" altLang="ja-JP" dirty="0"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54313" y="514350"/>
            <a:ext cx="3635375" cy="25717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Times" charset="0"/>
              <a:ea typeface="Osaka" charset="-128"/>
              <a:cs typeface="Osaka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/>
            </a:lvl1pPr>
            <a:lvl2pPr marL="497754" indent="0" algn="ctr">
              <a:buNone/>
              <a:defRPr/>
            </a:lvl2pPr>
            <a:lvl3pPr marL="995507" indent="0" algn="ctr">
              <a:buNone/>
              <a:defRPr/>
            </a:lvl3pPr>
            <a:lvl4pPr marL="1493261" indent="0" algn="ctr">
              <a:buNone/>
              <a:defRPr/>
            </a:lvl4pPr>
            <a:lvl5pPr marL="1991015" indent="0" algn="ctr">
              <a:buNone/>
              <a:defRPr/>
            </a:lvl5pPr>
            <a:lvl6pPr marL="2488768" indent="0" algn="ctr">
              <a:buNone/>
              <a:defRPr/>
            </a:lvl6pPr>
            <a:lvl7pPr marL="2986522" indent="0" algn="ctr">
              <a:buNone/>
              <a:defRPr/>
            </a:lvl7pPr>
            <a:lvl8pPr marL="3484275" indent="0" algn="ctr">
              <a:buNone/>
              <a:defRPr/>
            </a:lvl8pPr>
            <a:lvl9pPr marL="3982029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53FE9-5C6C-6548-957D-1A4EE3A3B61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4E322-4B46-D54A-9D81-82D8D585480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934258" y="462174"/>
            <a:ext cx="2589939" cy="6680518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64441" y="462174"/>
            <a:ext cx="7605377" cy="6680518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0852C-B4CE-6044-A8A3-AE7569FA2C5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21721-5FDC-D445-9F85-7F3CCA7B1AE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472" y="4859832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44472" y="3205459"/>
            <a:ext cx="9085342" cy="1654373"/>
          </a:xfrm>
        </p:spPr>
        <p:txBody>
          <a:bodyPr anchor="b"/>
          <a:lstStyle>
            <a:lvl1pPr marL="0" indent="0">
              <a:buNone/>
              <a:defRPr sz="2200"/>
            </a:lvl1pPr>
            <a:lvl2pPr marL="497754" indent="0">
              <a:buNone/>
              <a:defRPr sz="2000"/>
            </a:lvl2pPr>
            <a:lvl3pPr marL="995507" indent="0">
              <a:buNone/>
              <a:defRPr sz="1700"/>
            </a:lvl3pPr>
            <a:lvl4pPr marL="1493261" indent="0">
              <a:buNone/>
              <a:defRPr sz="1500"/>
            </a:lvl4pPr>
            <a:lvl5pPr marL="1991015" indent="0">
              <a:buNone/>
              <a:defRPr sz="1500"/>
            </a:lvl5pPr>
            <a:lvl6pPr marL="2488768" indent="0">
              <a:buNone/>
              <a:defRPr sz="1500"/>
            </a:lvl6pPr>
            <a:lvl7pPr marL="2986522" indent="0">
              <a:buNone/>
              <a:defRPr sz="1500"/>
            </a:lvl7pPr>
            <a:lvl8pPr marL="3484275" indent="0">
              <a:buNone/>
              <a:defRPr sz="1500"/>
            </a:lvl8pPr>
            <a:lvl9pPr marL="3982029" indent="0">
              <a:buNone/>
              <a:defRPr sz="15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B4DE4-18C0-CA4C-B6F1-505553AAF7C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78144" y="1260475"/>
            <a:ext cx="5039419" cy="588221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82004" y="1260475"/>
            <a:ext cx="5039419" cy="588221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40019-2845-704D-8DB1-1F79568350A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529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529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429966" y="1692889"/>
            <a:ext cx="472424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429966" y="2398404"/>
            <a:ext cx="472424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22B60-6276-D242-83CB-B0C8473716D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83661-B5AA-2C4C-AEB0-47E793563D5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13FF4-2407-AE4D-838C-76990F38DDA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432" y="301113"/>
            <a:ext cx="3516631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79531" y="301114"/>
            <a:ext cx="597467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34432" y="1582597"/>
            <a:ext cx="3516631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C998A-891B-BF4D-9808-29A40A5F591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4905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94905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94905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32A45-E3B9-EF40-9F67-1D5373393C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95249" y="293688"/>
            <a:ext cx="10493375" cy="6965950"/>
          </a:xfrm>
          <a:prstGeom prst="rect">
            <a:avLst/>
          </a:prstGeom>
          <a:solidFill>
            <a:srgbClr val="FFFCE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9551" tIns="49775" rIns="99551" bIns="49775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dirty="0">
              <a:latin typeface="+mn-lt"/>
              <a:ea typeface="ヒラギノ丸ゴ Pro W4"/>
              <a:cs typeface="ヒラギノ丸ゴ Pro W4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5100" y="385763"/>
            <a:ext cx="103584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38" tIns="49769" rIns="99538" bIns="497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3513" y="1100138"/>
            <a:ext cx="1052512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テキストの書式設定</a:t>
            </a:r>
            <a:endParaRPr lang="en-US" altLang="ja-JP" dirty="0"/>
          </a:p>
          <a:p>
            <a:pPr lvl="1"/>
            <a:r>
              <a:rPr lang="ja-JP" altLang="en-US" dirty="0"/>
              <a:t>第</a:t>
            </a:r>
            <a:r>
              <a:rPr lang="en-US" altLang="ja-JP" dirty="0"/>
              <a:t> 2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2"/>
            <a:r>
              <a:rPr lang="ja-JP" altLang="en-US" dirty="0"/>
              <a:t>第</a:t>
            </a:r>
            <a:r>
              <a:rPr lang="en-US" altLang="ja-JP" dirty="0"/>
              <a:t> 3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3"/>
            <a:r>
              <a:rPr lang="ja-JP" altLang="en-US" dirty="0"/>
              <a:t>第</a:t>
            </a:r>
            <a:r>
              <a:rPr lang="en-US" altLang="ja-JP" dirty="0"/>
              <a:t> 4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4"/>
            <a:r>
              <a:rPr lang="ja-JP" altLang="en-US" dirty="0"/>
              <a:t>第</a:t>
            </a:r>
            <a:r>
              <a:rPr lang="en-US" altLang="ja-JP" dirty="0"/>
              <a:t> 5 </a:t>
            </a:r>
            <a:r>
              <a:rPr lang="ja-JP" altLang="en-US" dirty="0"/>
              <a:t>レベル</a:t>
            </a:r>
          </a:p>
        </p:txBody>
      </p:sp>
      <p:sp>
        <p:nvSpPr>
          <p:cNvPr id="114694" name="Line 6"/>
          <p:cNvSpPr>
            <a:spLocks noChangeShapeType="1"/>
          </p:cNvSpPr>
          <p:nvPr/>
        </p:nvSpPr>
        <p:spPr bwMode="auto">
          <a:xfrm>
            <a:off x="103188" y="293688"/>
            <a:ext cx="104854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9551" tIns="49775" rIns="99551" bIns="49775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dirty="0">
              <a:latin typeface="Times" pitchFamily="-112" charset="0"/>
              <a:ea typeface="ヒラギノ丸ゴ Pro W4"/>
              <a:cs typeface="ヒラギノ丸ゴ Pro W4"/>
            </a:endParaRPr>
          </a:p>
        </p:txBody>
      </p:sp>
      <p:sp>
        <p:nvSpPr>
          <p:cNvPr id="114695" name="Line 7"/>
          <p:cNvSpPr>
            <a:spLocks noChangeShapeType="1"/>
          </p:cNvSpPr>
          <p:nvPr/>
        </p:nvSpPr>
        <p:spPr bwMode="auto">
          <a:xfrm>
            <a:off x="68263" y="7254875"/>
            <a:ext cx="105108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9551" tIns="49775" rIns="99551" bIns="49775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dirty="0">
              <a:latin typeface="Times" pitchFamily="-112" charset="0"/>
              <a:ea typeface="ヒラギノ丸ゴ Pro W4"/>
              <a:cs typeface="ヒラギノ丸ゴ Pro W4"/>
            </a:endParaRPr>
          </a:p>
        </p:txBody>
      </p:sp>
      <p:sp>
        <p:nvSpPr>
          <p:cNvPr id="114704" name="Text Box 16"/>
          <p:cNvSpPr txBox="1">
            <a:spLocks noChangeArrowheads="1"/>
          </p:cNvSpPr>
          <p:nvPr userDrawn="1"/>
        </p:nvSpPr>
        <p:spPr bwMode="auto">
          <a:xfrm>
            <a:off x="7173913" y="7240588"/>
            <a:ext cx="293846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538" tIns="49769" rIns="99538" bIns="49769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dirty="0" smtClean="0">
                <a:solidFill>
                  <a:srgbClr val="000060"/>
                </a:solidFill>
                <a:latin typeface="Arial Rounded MT Bold" pitchFamily="-112" charset="0"/>
                <a:ea typeface="ヒラギノ丸ゴ Pro W4"/>
                <a:cs typeface="ヒラギノ丸ゴ Pro W4"/>
              </a:rPr>
              <a:t>K.Furukawa, </a:t>
            </a:r>
            <a:r>
              <a:rPr lang="en-US" altLang="ja-JP" sz="1300" i="1" dirty="0">
                <a:solidFill>
                  <a:srgbClr val="000060"/>
                </a:solidFill>
                <a:latin typeface="Arial Rounded MT Bold" pitchFamily="-112" charset="0"/>
                <a:ea typeface="ヒラギノ丸ゴ Pro W4"/>
                <a:cs typeface="ヒラギノ丸ゴ Pro W4"/>
              </a:rPr>
              <a:t>KEK,</a:t>
            </a:r>
            <a:r>
              <a:rPr lang="en-US" altLang="ja-JP" sz="1300" i="1" dirty="0" smtClean="0">
                <a:solidFill>
                  <a:srgbClr val="000060"/>
                </a:solidFill>
                <a:latin typeface="Arial Rounded MT Bold" pitchFamily="-112" charset="0"/>
                <a:ea typeface="ヒラギノ丸ゴ Pro W4"/>
                <a:cs typeface="ヒラギノ丸ゴ Pro W4"/>
              </a:rPr>
              <a:t> Jun.2016.</a:t>
            </a:r>
            <a:endParaRPr lang="en-US" altLang="ja-JP" sz="1300" i="1" dirty="0">
              <a:solidFill>
                <a:srgbClr val="000060"/>
              </a:solidFill>
              <a:latin typeface="Arial Rounded MT Bold" pitchFamily="-112" charset="0"/>
              <a:ea typeface="ヒラギノ丸ゴ Pro W4"/>
              <a:cs typeface="ヒラギノ丸ゴ Pro W4"/>
            </a:endParaRPr>
          </a:p>
        </p:txBody>
      </p:sp>
      <p:sp>
        <p:nvSpPr>
          <p:cNvPr id="11470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86950" y="7254875"/>
            <a:ext cx="62388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 Rounded MT Bold"/>
                <a:ea typeface="ヒラギノ丸ゴ Pro W4"/>
                <a:cs typeface="ヒラギノ丸ゴ Pro W4"/>
              </a:defRPr>
            </a:lvl1pPr>
          </a:lstStyle>
          <a:p>
            <a:pPr>
              <a:defRPr/>
            </a:pPr>
            <a:fld id="{39DCC287-FB41-514C-BF81-F04C64726B38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1033" name="図 11" descr="keklogo-a.gif"/>
          <p:cNvPicPr>
            <a:picLocks noChangeAspect="1"/>
          </p:cNvPicPr>
          <p:nvPr userDrawn="1"/>
        </p:nvPicPr>
        <p:blipFill>
          <a:blip r:embed="rId1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799" y="107950"/>
            <a:ext cx="681037" cy="396875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034" name="図 12" descr="SuperKEKBlogo25.png"/>
          <p:cNvPicPr>
            <a:picLocks noChangeAspect="1"/>
          </p:cNvPicPr>
          <p:nvPr userDrawn="1"/>
        </p:nvPicPr>
        <p:blipFill>
          <a:blip r:embed="rId14">
            <a:alphaModFix amt="75000"/>
          </a:blip>
          <a:srcRect/>
          <a:stretch>
            <a:fillRect/>
          </a:stretch>
        </p:blipFill>
        <p:spPr bwMode="auto">
          <a:xfrm>
            <a:off x="9688513" y="123825"/>
            <a:ext cx="7905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163512" y="7250113"/>
            <a:ext cx="6402388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300" i="1" baseline="0" dirty="0" smtClean="0">
                <a:solidFill>
                  <a:srgbClr val="000090"/>
                </a:solidFill>
                <a:latin typeface="Arial Rounded MT Bold"/>
                <a:ea typeface="ヒラギノ丸ゴ Pro W4"/>
                <a:cs typeface="ヒラギノ丸ゴ Pro W4"/>
              </a:rPr>
              <a:t>Injector Linac Upgrade towards SuperKEKB</a:t>
            </a:r>
            <a:endParaRPr lang="en-US" altLang="ja-JP" sz="1300" i="1" dirty="0">
              <a:solidFill>
                <a:srgbClr val="000090"/>
              </a:solidFill>
              <a:latin typeface="Arial Rounded MT Bold"/>
              <a:ea typeface="ヒラギノ丸ゴ Pro W4"/>
              <a:cs typeface="ヒラギノ丸ゴ Pro W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>
    <p:fad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5pPr>
      <a:lvl6pPr marL="497754"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6pPr>
      <a:lvl7pPr marL="995507"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7pPr>
      <a:lvl8pPr marL="1493261"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8pPr>
      <a:lvl9pPr marL="1991015"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9pPr>
    </p:titleStyle>
    <p:bodyStyle>
      <a:lvl1pPr marL="373063" indent="-373063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charset="2"/>
        <a:buChar char="u"/>
        <a:defRPr kumimoji="1" sz="3500" b="1">
          <a:solidFill>
            <a:srgbClr val="000060"/>
          </a:solidFill>
          <a:latin typeface="+mn-lt"/>
          <a:ea typeface="+mn-ea"/>
          <a:cs typeface="+mn-cs"/>
        </a:defRPr>
      </a:lvl1pPr>
      <a:lvl2pPr marL="541338" indent="-269875" algn="l" rtl="0" fontAlgn="base">
        <a:spcBef>
          <a:spcPct val="20000"/>
        </a:spcBef>
        <a:spcAft>
          <a:spcPct val="0"/>
        </a:spcAft>
        <a:buClr>
          <a:srgbClr val="FF3F00"/>
        </a:buClr>
        <a:buFont typeface="Wingdings" charset="2"/>
        <a:buChar char="v"/>
        <a:tabLst/>
        <a:defRPr kumimoji="1" sz="3000" b="1">
          <a:solidFill>
            <a:srgbClr val="600000"/>
          </a:solidFill>
          <a:latin typeface="+mn-lt"/>
          <a:ea typeface="+mn-ea"/>
          <a:cs typeface="+mn-cs"/>
        </a:defRPr>
      </a:lvl2pPr>
      <a:lvl3pPr marL="719138" indent="-269875" algn="l" rtl="0" fontAlgn="base">
        <a:spcBef>
          <a:spcPct val="20000"/>
        </a:spcBef>
        <a:spcAft>
          <a:spcPct val="0"/>
        </a:spcAft>
        <a:buClr>
          <a:srgbClr val="FF7F00"/>
        </a:buClr>
        <a:buFont typeface="Wingdings" charset="2"/>
        <a:buChar char="³"/>
        <a:defRPr kumimoji="1" sz="2600" b="1">
          <a:solidFill>
            <a:srgbClr val="004000"/>
          </a:solidFill>
          <a:latin typeface="+mn-lt"/>
          <a:ea typeface="+mn-ea"/>
          <a:cs typeface="+mn-cs"/>
        </a:defRPr>
      </a:lvl3pPr>
      <a:lvl4pPr marL="804863" indent="-177800" algn="l" rtl="0" fontAlgn="base">
        <a:spcBef>
          <a:spcPct val="20000"/>
        </a:spcBef>
        <a:spcAft>
          <a:spcPct val="0"/>
        </a:spcAft>
        <a:buClr>
          <a:srgbClr val="FFBF00"/>
        </a:buClr>
        <a:buFont typeface="Wingdings" charset="2"/>
        <a:buChar char="w"/>
        <a:defRPr kumimoji="1" sz="2200" b="1">
          <a:solidFill>
            <a:srgbClr val="400040"/>
          </a:solidFill>
          <a:latin typeface="+mn-lt"/>
          <a:ea typeface="+mn-ea"/>
          <a:cs typeface="+mn-cs"/>
        </a:defRPr>
      </a:lvl4pPr>
      <a:lvl5pPr marL="982663" indent="-177800" algn="l" rtl="0" fontAlgn="base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5pPr>
      <a:lvl6pPr marL="1327343" algn="l" rtl="0" fontAlgn="base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6pPr>
      <a:lvl7pPr marL="1825097" algn="l" rtl="0" fontAlgn="base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7pPr>
      <a:lvl8pPr marL="2322850" algn="l" rtl="0" fontAlgn="base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8pPr>
      <a:lvl9pPr marL="2820604" algn="l" rtl="0" fontAlgn="base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gif"/><Relationship Id="rId3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microsoft.com/office/2007/relationships/hdphoto" Target="../media/hdphoto1.wdp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648" y="1968371"/>
            <a:ext cx="9085342" cy="1621111"/>
          </a:xfrm>
        </p:spPr>
        <p:txBody>
          <a:bodyPr/>
          <a:lstStyle/>
          <a:p>
            <a:r>
              <a:rPr lang="en-US" altLang="ja-JP" dirty="0" smtClean="0"/>
              <a:t>Injector Linac </a:t>
            </a:r>
            <a:r>
              <a:rPr lang="en-US" altLang="ja-JP" dirty="0"/>
              <a:t>u</a:t>
            </a:r>
            <a:r>
              <a:rPr lang="en-US" altLang="ja-JP" dirty="0" smtClean="0"/>
              <a:t>pgrade status towards </a:t>
            </a:r>
            <a:r>
              <a:rPr lang="en-US" altLang="ja-JP" dirty="0"/>
              <a:t>SuperKEKB 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296" y="3904600"/>
            <a:ext cx="7482047" cy="1932728"/>
          </a:xfrm>
        </p:spPr>
        <p:txBody>
          <a:bodyPr/>
          <a:lstStyle/>
          <a:p>
            <a:r>
              <a:rPr lang="en-US" altLang="ja-JP" sz="2400" dirty="0"/>
              <a:t>Kazuro Furukawa</a:t>
            </a:r>
          </a:p>
          <a:p>
            <a:r>
              <a:rPr lang="en-US" altLang="ja-JP" sz="2400" dirty="0" smtClean="0"/>
              <a:t>Injector Linac, KEK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9886950" y="7254875"/>
            <a:ext cx="623888" cy="252413"/>
          </a:xfrm>
        </p:spPr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671956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32" y="1580400"/>
            <a:ext cx="10515757" cy="4896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265604"/>
            <a:ext cx="10358438" cy="714375"/>
          </a:xfrm>
        </p:spPr>
        <p:txBody>
          <a:bodyPr/>
          <a:lstStyle/>
          <a:p>
            <a:r>
              <a:rPr lang="en-US" altLang="ja-JP" sz="3600" dirty="0"/>
              <a:t>Linac Schedule Overview</a:t>
            </a:r>
            <a:endParaRPr lang="ja-JP" altLang="en-US" sz="21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3698" y="837236"/>
            <a:ext cx="1518585" cy="705430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300" b="1" dirty="0">
                <a:cs typeface="Arial"/>
              </a:rPr>
              <a:t>RF-Gun </a:t>
            </a:r>
            <a:r>
              <a:rPr lang="en-US" altLang="ja-JP" sz="1300" b="1" dirty="0">
                <a:solidFill>
                  <a:srgbClr val="0000FF"/>
                </a:solidFill>
                <a:cs typeface="Arial"/>
              </a:rPr>
              <a:t>e- beam</a:t>
            </a:r>
          </a:p>
          <a:p>
            <a:r>
              <a:rPr lang="en-US" altLang="ja-JP" sz="1300" b="1" dirty="0">
                <a:cs typeface="Arial"/>
              </a:rPr>
              <a:t>commissioning</a:t>
            </a:r>
          </a:p>
          <a:p>
            <a:r>
              <a:rPr lang="en-US" altLang="ja-JP" sz="1300" b="1" dirty="0">
                <a:cs typeface="Arial"/>
              </a:rPr>
              <a:t>at A,B-sector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16223" y="828933"/>
            <a:ext cx="1172336" cy="505376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300" b="1" dirty="0">
                <a:solidFill>
                  <a:srgbClr val="0000FF"/>
                </a:solidFill>
                <a:cs typeface="Arial"/>
              </a:rPr>
              <a:t>e-</a:t>
            </a:r>
            <a:r>
              <a:rPr lang="en-US" altLang="ja-JP" sz="1300" b="1" dirty="0">
                <a:cs typeface="Arial"/>
              </a:rPr>
              <a:t> commiss.</a:t>
            </a:r>
          </a:p>
          <a:p>
            <a:r>
              <a:rPr lang="en-US" altLang="ja-JP" sz="1300" b="1" dirty="0">
                <a:cs typeface="Arial"/>
              </a:rPr>
              <a:t>at A,B,J,C,1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429188" y="2226403"/>
            <a:ext cx="950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1507187" y="2234870"/>
            <a:ext cx="5545197" cy="3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640291" y="816558"/>
            <a:ext cx="2570154" cy="905485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300" b="1" dirty="0">
                <a:solidFill>
                  <a:srgbClr val="FF0000"/>
                </a:solidFill>
                <a:cs typeface="Arial"/>
              </a:rPr>
              <a:t>e+</a:t>
            </a:r>
            <a:r>
              <a:rPr lang="en-US" altLang="ja-JP" sz="1300" b="1" dirty="0">
                <a:cs typeface="Arial"/>
              </a:rPr>
              <a:t> commiss.</a:t>
            </a:r>
          </a:p>
          <a:p>
            <a:r>
              <a:rPr lang="en-US" altLang="ja-JP" sz="1300" b="1" dirty="0">
                <a:cs typeface="Arial"/>
              </a:rPr>
              <a:t>at 1,2 sector</a:t>
            </a:r>
            <a:r>
              <a:rPr lang="en-US" altLang="ja-JP" sz="1100" b="1" dirty="0">
                <a:solidFill>
                  <a:srgbClr val="008000"/>
                </a:solidFill>
                <a:cs typeface="Arial"/>
              </a:rPr>
              <a:t> (FC, DCS, Qe- 50%)</a:t>
            </a:r>
          </a:p>
          <a:p>
            <a:r>
              <a:rPr lang="en-US" altLang="ja-JP" sz="1300" b="1" dirty="0">
                <a:solidFill>
                  <a:srgbClr val="0000FF"/>
                </a:solidFill>
                <a:cs typeface="Arial"/>
              </a:rPr>
              <a:t>e-</a:t>
            </a:r>
            <a:r>
              <a:rPr lang="en-US" altLang="ja-JP" sz="1300" b="1" dirty="0">
                <a:cs typeface="Arial"/>
              </a:rPr>
              <a:t> commiss.</a:t>
            </a:r>
          </a:p>
          <a:p>
            <a:r>
              <a:rPr lang="en-US" altLang="ja-JP" sz="1300" b="1" dirty="0">
                <a:cs typeface="Arial"/>
              </a:rPr>
              <a:t>at 1,2,3,4,5 sector</a:t>
            </a:r>
            <a:endParaRPr lang="ja-JP" altLang="en-US" sz="1300" b="1" dirty="0">
              <a:solidFill>
                <a:srgbClr val="0000FF"/>
              </a:solidFill>
              <a:cs typeface="Arial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flipH="1">
            <a:off x="1100613" y="1334309"/>
            <a:ext cx="1117544" cy="892094"/>
          </a:xfrm>
          <a:prstGeom prst="line">
            <a:avLst/>
          </a:prstGeom>
          <a:ln w="12700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>
            <a:off x="4512512" y="1660525"/>
            <a:ext cx="140366" cy="576261"/>
          </a:xfrm>
          <a:prstGeom prst="line">
            <a:avLst/>
          </a:prstGeom>
          <a:ln w="12700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932428" y="6397625"/>
            <a:ext cx="2493210" cy="705430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300" b="1" dirty="0">
                <a:solidFill>
                  <a:srgbClr val="FF0000"/>
                </a:solidFill>
                <a:cs typeface="Arial"/>
              </a:rPr>
              <a:t>non damped e+</a:t>
            </a:r>
            <a:r>
              <a:rPr lang="en-US" altLang="ja-JP" sz="1300" b="1" dirty="0">
                <a:cs typeface="Arial"/>
              </a:rPr>
              <a:t> commiss.</a:t>
            </a:r>
          </a:p>
          <a:p>
            <a:r>
              <a:rPr lang="en-US" altLang="ja-JP" sz="1300" b="1" dirty="0">
                <a:cs typeface="Arial"/>
              </a:rPr>
              <a:t>at 1,2, </a:t>
            </a:r>
            <a:r>
              <a:rPr lang="en-US" altLang="ja-JP" sz="1300" b="1" dirty="0">
                <a:solidFill>
                  <a:schemeClr val="bg1">
                    <a:lumMod val="75000"/>
                  </a:schemeClr>
                </a:solidFill>
                <a:cs typeface="Arial"/>
              </a:rPr>
              <a:t>3,4,5 </a:t>
            </a:r>
            <a:r>
              <a:rPr lang="en-US" altLang="ja-JP" sz="1300" b="1" dirty="0">
                <a:cs typeface="Arial"/>
              </a:rPr>
              <a:t>sectors</a:t>
            </a:r>
            <a:endParaRPr lang="en-US" altLang="ja-JP" sz="1100" b="1" dirty="0">
              <a:cs typeface="Arial"/>
            </a:endParaRPr>
          </a:p>
          <a:p>
            <a:r>
              <a:rPr lang="en-US" altLang="ja-JP" sz="1300" b="1" dirty="0">
                <a:solidFill>
                  <a:srgbClr val="0000FF"/>
                </a:solidFill>
                <a:cs typeface="Arial"/>
              </a:rPr>
              <a:t>e-</a:t>
            </a:r>
            <a:r>
              <a:rPr lang="en-US" altLang="ja-JP" sz="1300" b="1" dirty="0">
                <a:cs typeface="Arial"/>
              </a:rPr>
              <a:t> commiss.</a:t>
            </a:r>
            <a:r>
              <a:rPr lang="en-US" altLang="ja-JP" sz="1300" b="1" dirty="0">
                <a:solidFill>
                  <a:srgbClr val="00FF00"/>
                </a:solidFill>
                <a:cs typeface="Arial"/>
              </a:rPr>
              <a:t>  </a:t>
            </a:r>
            <a:r>
              <a:rPr lang="en-US" altLang="ja-JP" sz="1300" b="1" dirty="0">
                <a:cs typeface="Arial"/>
              </a:rPr>
              <a:t>at A→5 sectors</a:t>
            </a:r>
            <a:endParaRPr lang="ja-JP" altLang="en-US" sz="1300" b="1" dirty="0">
              <a:solidFill>
                <a:srgbClr val="0000FF"/>
              </a:solidFill>
              <a:cs typeface="Arial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1524699" y="6383476"/>
            <a:ext cx="544552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977096" y="6390117"/>
            <a:ext cx="1916129" cy="905485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300" b="1" dirty="0">
                <a:solidFill>
                  <a:srgbClr val="FF0000"/>
                </a:solidFill>
                <a:cs typeface="Arial"/>
              </a:rPr>
              <a:t>damped e+</a:t>
            </a:r>
            <a:r>
              <a:rPr lang="en-US" altLang="ja-JP" sz="1300" b="1" dirty="0">
                <a:cs typeface="Arial"/>
              </a:rPr>
              <a:t> commiss.</a:t>
            </a:r>
          </a:p>
          <a:p>
            <a:r>
              <a:rPr lang="en-US" altLang="ja-JP" sz="1300" b="1" dirty="0">
                <a:cs typeface="Arial"/>
              </a:rPr>
              <a:t>at 1→5 </a:t>
            </a:r>
            <a:r>
              <a:rPr lang="en-US" altLang="ja-JP" sz="1300" b="1" dirty="0">
                <a:solidFill>
                  <a:srgbClr val="FF0000"/>
                </a:solidFill>
                <a:cs typeface="Arial"/>
              </a:rPr>
              <a:t>Qe+ = 1~4nC</a:t>
            </a:r>
            <a:endParaRPr lang="en-US" altLang="ja-JP" sz="1100" b="1" dirty="0">
              <a:solidFill>
                <a:srgbClr val="008000"/>
              </a:solidFill>
              <a:cs typeface="Arial"/>
            </a:endParaRPr>
          </a:p>
          <a:p>
            <a:r>
              <a:rPr lang="en-US" altLang="ja-JP" sz="1300" b="1" dirty="0">
                <a:solidFill>
                  <a:srgbClr val="0000FF"/>
                </a:solidFill>
                <a:cs typeface="Arial"/>
              </a:rPr>
              <a:t>e-</a:t>
            </a:r>
            <a:r>
              <a:rPr lang="en-US" altLang="ja-JP" sz="1300" b="1" dirty="0">
                <a:cs typeface="Arial"/>
              </a:rPr>
              <a:t> commiss.</a:t>
            </a:r>
          </a:p>
          <a:p>
            <a:r>
              <a:rPr lang="en-US" altLang="ja-JP" sz="1300" b="1" dirty="0">
                <a:cs typeface="Arial"/>
              </a:rPr>
              <a:t>at A→5 </a:t>
            </a:r>
            <a:r>
              <a:rPr lang="en-US" altLang="ja-JP" sz="1300" b="1" dirty="0">
                <a:solidFill>
                  <a:srgbClr val="0000FF"/>
                </a:solidFill>
                <a:cs typeface="Arial"/>
              </a:rPr>
              <a:t>Qe- = 1~5nC</a:t>
            </a:r>
            <a:endParaRPr lang="ja-JP" altLang="en-US" sz="1300" b="1" dirty="0">
              <a:solidFill>
                <a:srgbClr val="0000FF"/>
              </a:solidFill>
              <a:cs typeface="Arial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7780481" y="6397625"/>
            <a:ext cx="141023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543719" y="6550026"/>
            <a:ext cx="152400" cy="152399"/>
          </a:xfrm>
          <a:prstGeom prst="rect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96119" y="6473826"/>
            <a:ext cx="992800" cy="305321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300" b="1" dirty="0">
                <a:cs typeface="Arial"/>
              </a:rPr>
              <a:t>: Electron</a:t>
            </a:r>
            <a:endParaRPr lang="ja-JP" altLang="en-US" sz="1300" b="1" dirty="0">
              <a:solidFill>
                <a:srgbClr val="0000FF"/>
              </a:solidFill>
              <a:cs typeface="Arial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43719" y="6778625"/>
            <a:ext cx="152400" cy="152399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96120" y="6702426"/>
            <a:ext cx="979976" cy="305321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300" b="1" dirty="0">
                <a:cs typeface="Arial"/>
              </a:rPr>
              <a:t>: Positron</a:t>
            </a:r>
            <a:endParaRPr lang="ja-JP" altLang="en-US" sz="1300" b="1" dirty="0">
              <a:solidFill>
                <a:srgbClr val="0000FF"/>
              </a:solidFill>
              <a:cs typeface="Arial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43719" y="7007228"/>
            <a:ext cx="152400" cy="152399"/>
          </a:xfrm>
          <a:prstGeom prst="rect">
            <a:avLst/>
          </a:prstGeom>
          <a:solidFill>
            <a:srgbClr val="006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96120" y="6931026"/>
            <a:ext cx="1993073" cy="305321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300" b="1" dirty="0">
                <a:cs typeface="Arial"/>
              </a:rPr>
              <a:t>: Low current electron</a:t>
            </a:r>
            <a:endParaRPr lang="ja-JP" altLang="en-US" sz="1300" b="1" dirty="0">
              <a:solidFill>
                <a:srgbClr val="0000FF"/>
              </a:solidFill>
              <a:cs typeface="Arial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969953" y="4934870"/>
            <a:ext cx="826087" cy="578729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300" b="1" dirty="0">
                <a:solidFill>
                  <a:srgbClr val="00FF00"/>
                </a:solidFill>
                <a:cs typeface="Arial"/>
              </a:rPr>
              <a:t>2 nC</a:t>
            </a:r>
          </a:p>
          <a:p>
            <a:pPr algn="ctr">
              <a:lnSpc>
                <a:spcPct val="120000"/>
              </a:lnSpc>
            </a:pPr>
            <a:r>
              <a:rPr lang="en-US" altLang="ja-JP" sz="1300" b="1" dirty="0">
                <a:solidFill>
                  <a:srgbClr val="00FF00"/>
                </a:solidFill>
                <a:cs typeface="Arial"/>
              </a:rPr>
              <a:t>Phase2</a:t>
            </a:r>
            <a:endParaRPr lang="ja-JP" altLang="en-US" sz="1300" b="1" dirty="0">
              <a:solidFill>
                <a:srgbClr val="00FF00"/>
              </a:solidFill>
              <a:cs typeface="Arial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673153" y="4932754"/>
            <a:ext cx="809982" cy="578729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300" b="1" dirty="0">
                <a:solidFill>
                  <a:srgbClr val="00FF00"/>
                </a:solidFill>
                <a:cs typeface="Arial"/>
              </a:rPr>
              <a:t>1 nC</a:t>
            </a:r>
          </a:p>
          <a:p>
            <a:pPr algn="ctr">
              <a:lnSpc>
                <a:spcPct val="120000"/>
              </a:lnSpc>
            </a:pPr>
            <a:r>
              <a:rPr lang="en-US" altLang="ja-JP" sz="1300" b="1" dirty="0">
                <a:solidFill>
                  <a:srgbClr val="00FF00"/>
                </a:solidFill>
                <a:cs typeface="Arial"/>
              </a:rPr>
              <a:t>Phase1</a:t>
            </a:r>
            <a:endParaRPr lang="ja-JP" altLang="en-US" sz="1300" b="1" dirty="0">
              <a:solidFill>
                <a:srgbClr val="00FF00"/>
              </a:solidFill>
              <a:cs typeface="Arial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" y="2316528"/>
            <a:ext cx="916600" cy="505376"/>
          </a:xfrm>
          <a:prstGeom prst="rect">
            <a:avLst/>
          </a:prstGeom>
          <a:noFill/>
        </p:spPr>
        <p:txBody>
          <a:bodyPr wrap="square" lIns="104249" tIns="52124" rIns="104249" bIns="52124" rtlCol="0">
            <a:spAutoFit/>
          </a:bodyPr>
          <a:lstStyle/>
          <a:p>
            <a:pPr algn="ctr"/>
            <a:r>
              <a:rPr lang="en-US" altLang="ja-JP" sz="1300" b="1" dirty="0">
                <a:solidFill>
                  <a:srgbClr val="008000"/>
                </a:solidFill>
                <a:cs typeface="Arial"/>
              </a:rPr>
              <a:t>Location</a:t>
            </a:r>
          </a:p>
          <a:p>
            <a:pPr algn="ctr"/>
            <a:r>
              <a:rPr lang="en-US" altLang="ja-JP" sz="1300" b="1" dirty="0">
                <a:solidFill>
                  <a:srgbClr val="008000"/>
                </a:solidFill>
                <a:cs typeface="Arial"/>
              </a:rPr>
              <a:t>↓</a:t>
            </a:r>
            <a:endParaRPr lang="en-US" altLang="ja-JP" sz="1300" b="1" dirty="0">
              <a:solidFill>
                <a:srgbClr val="0000FF"/>
              </a:solidFill>
              <a:cs typeface="Arial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11925" y="1747131"/>
            <a:ext cx="872429" cy="305321"/>
          </a:xfrm>
          <a:prstGeom prst="rect">
            <a:avLst/>
          </a:prstGeom>
          <a:noFill/>
        </p:spPr>
        <p:txBody>
          <a:bodyPr wrap="square" lIns="104249" tIns="52124" rIns="104249" bIns="52124" rtlCol="0">
            <a:spAutoFit/>
          </a:bodyPr>
          <a:lstStyle/>
          <a:p>
            <a:pPr algn="ctr"/>
            <a:r>
              <a:rPr lang="en-US" altLang="ja-JP" sz="1300" b="1" dirty="0">
                <a:solidFill>
                  <a:srgbClr val="008000"/>
                </a:solidFill>
                <a:cs typeface="Arial"/>
              </a:rPr>
              <a:t>Time →</a:t>
            </a:r>
            <a:endParaRPr lang="en-US" altLang="ja-JP" sz="1300" b="1" dirty="0">
              <a:solidFill>
                <a:srgbClr val="0000FF"/>
              </a:solidFill>
              <a:cs typeface="Arial"/>
            </a:endParaRPr>
          </a:p>
        </p:txBody>
      </p:sp>
      <p:sp>
        <p:nvSpPr>
          <p:cNvPr id="32" name="Text Box 180"/>
          <p:cNvSpPr txBox="1">
            <a:spLocks noChangeAspect="1" noChangeArrowheads="1"/>
          </p:cNvSpPr>
          <p:nvPr/>
        </p:nvSpPr>
        <p:spPr bwMode="auto">
          <a:xfrm>
            <a:off x="6424321" y="1008683"/>
            <a:ext cx="4203062" cy="46722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35986" tIns="17994" rIns="35986" bIns="17994">
            <a:spAutoFit/>
          </a:bodyPr>
          <a:lstStyle/>
          <a:p>
            <a:pPr>
              <a:defRPr/>
            </a:pPr>
            <a:r>
              <a:rPr lang="en-US" altLang="ja-JP" sz="1400" dirty="0">
                <a:solidFill>
                  <a:srgbClr val="000090"/>
                </a:solidFill>
              </a:rPr>
              <a:t>Phase1: high emittance beam for vacuum scrub</a:t>
            </a:r>
          </a:p>
          <a:p>
            <a:pPr>
              <a:defRPr/>
            </a:pPr>
            <a:r>
              <a:rPr lang="en-US" altLang="ja-JP" sz="1400" dirty="0">
                <a:solidFill>
                  <a:srgbClr val="000090"/>
                </a:solidFill>
              </a:rPr>
              <a:t>Phase2,3: low emittance beam for collision</a:t>
            </a:r>
          </a:p>
        </p:txBody>
      </p:sp>
      <p:sp>
        <p:nvSpPr>
          <p:cNvPr id="51" name="スライド番号プレースホルダ 3"/>
          <p:cNvSpPr txBox="1">
            <a:spLocks/>
          </p:cNvSpPr>
          <p:nvPr/>
        </p:nvSpPr>
        <p:spPr bwMode="auto">
          <a:xfrm>
            <a:off x="5507140" y="6345"/>
            <a:ext cx="402586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01" tIns="49749" rIns="99501" bIns="49749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altLang="ja-JP" sz="1300" i="1" dirty="0">
                <a:solidFill>
                  <a:srgbClr val="000090"/>
                </a:solidFill>
                <a:latin typeface="Arial Rounded MT Bold"/>
                <a:ea typeface="ヒラギノ丸ゴ Pro W4"/>
                <a:cs typeface="ヒラギノ丸ゴ Pro W4"/>
              </a:rPr>
              <a:t>Schedule</a:t>
            </a:r>
          </a:p>
        </p:txBody>
      </p:sp>
      <p:cxnSp>
        <p:nvCxnSpPr>
          <p:cNvPr id="34" name="直線矢印コネクタ 33"/>
          <p:cNvCxnSpPr/>
          <p:nvPr/>
        </p:nvCxnSpPr>
        <p:spPr>
          <a:xfrm flipV="1">
            <a:off x="4682104" y="5899131"/>
            <a:ext cx="2288123" cy="17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4620157" y="5940425"/>
            <a:ext cx="1441640" cy="305321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300" b="1" dirty="0">
                <a:cs typeface="Arial"/>
              </a:rPr>
              <a:t>Without Top-up</a:t>
            </a:r>
            <a:endParaRPr lang="ja-JP" altLang="en-US" sz="1300" b="1" dirty="0">
              <a:solidFill>
                <a:srgbClr val="0000FF"/>
              </a:solidFill>
              <a:cs typeface="Arial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9741307" y="4934870"/>
            <a:ext cx="813263" cy="578729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300" b="1" dirty="0">
                <a:solidFill>
                  <a:srgbClr val="00FF00"/>
                </a:solidFill>
                <a:cs typeface="Arial"/>
              </a:rPr>
              <a:t>4 nC</a:t>
            </a:r>
          </a:p>
          <a:p>
            <a:pPr algn="ctr">
              <a:lnSpc>
                <a:spcPct val="120000"/>
              </a:lnSpc>
            </a:pPr>
            <a:r>
              <a:rPr lang="en-US" altLang="ja-JP" sz="1300" b="1" dirty="0">
                <a:solidFill>
                  <a:srgbClr val="00FF00"/>
                </a:solidFill>
                <a:cs typeface="Arial"/>
              </a:rPr>
              <a:t>Phase3</a:t>
            </a:r>
            <a:endParaRPr lang="ja-JP" altLang="en-US" sz="1300" b="1" dirty="0">
              <a:solidFill>
                <a:srgbClr val="00FF00"/>
              </a:solidFill>
              <a:cs typeface="Arial"/>
            </a:endParaRPr>
          </a:p>
        </p:txBody>
      </p:sp>
      <p:cxnSp>
        <p:nvCxnSpPr>
          <p:cNvPr id="39" name="直線矢印コネクタ 38"/>
          <p:cNvCxnSpPr/>
          <p:nvPr/>
        </p:nvCxnSpPr>
        <p:spPr>
          <a:xfrm>
            <a:off x="7682435" y="2242634"/>
            <a:ext cx="150827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9762858" y="6395966"/>
            <a:ext cx="970996" cy="505376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300" b="1" dirty="0">
                <a:solidFill>
                  <a:srgbClr val="FF0000"/>
                </a:solidFill>
                <a:cs typeface="Arial"/>
              </a:rPr>
              <a:t>Improved </a:t>
            </a:r>
            <a:br>
              <a:rPr lang="en-US" altLang="ja-JP" sz="1300" b="1" dirty="0">
                <a:solidFill>
                  <a:srgbClr val="FF0000"/>
                </a:solidFill>
                <a:cs typeface="Arial"/>
              </a:rPr>
            </a:br>
            <a:r>
              <a:rPr lang="en-US" altLang="ja-JP" sz="1300" b="1" dirty="0">
                <a:solidFill>
                  <a:srgbClr val="FF0000"/>
                </a:solidFill>
                <a:cs typeface="Arial"/>
              </a:rPr>
              <a:t>RF gun</a:t>
            </a:r>
            <a:endParaRPr lang="ja-JP" altLang="en-US" sz="1300" b="1" dirty="0">
              <a:solidFill>
                <a:srgbClr val="0000FF"/>
              </a:solidFill>
              <a:cs typeface="Arial"/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>
            <a:off x="9583772" y="6395966"/>
            <a:ext cx="1100817" cy="1659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6604676" y="5962650"/>
            <a:ext cx="1531409" cy="305321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300" b="1" dirty="0">
                <a:solidFill>
                  <a:srgbClr val="00FF00"/>
                </a:solidFill>
                <a:cs typeface="Arial"/>
              </a:rPr>
              <a:t>Direct PF-AR BT</a:t>
            </a:r>
            <a:endParaRPr lang="ja-JP" altLang="en-US" sz="1300" b="1" dirty="0">
              <a:solidFill>
                <a:srgbClr val="00FF00"/>
              </a:solidFill>
              <a:cs typeface="Arial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664439" y="4424103"/>
            <a:ext cx="1068877" cy="578729"/>
          </a:xfrm>
          <a:prstGeom prst="rect">
            <a:avLst/>
          </a:prstGeom>
          <a:noFill/>
        </p:spPr>
        <p:txBody>
          <a:bodyPr wrap="square" lIns="104249" tIns="52124" rIns="104249" bIns="52124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1300" b="1" dirty="0">
                <a:solidFill>
                  <a:srgbClr val="CCFFCC"/>
                </a:solidFill>
                <a:cs typeface="Arial"/>
              </a:rPr>
              <a:t>DR </a:t>
            </a:r>
            <a:br>
              <a:rPr lang="en-US" altLang="ja-JP" sz="1300" b="1" dirty="0">
                <a:solidFill>
                  <a:srgbClr val="CCFFCC"/>
                </a:solidFill>
                <a:cs typeface="Arial"/>
              </a:rPr>
            </a:br>
            <a:r>
              <a:rPr lang="en-US" altLang="ja-JP" sz="1300" b="1" dirty="0">
                <a:solidFill>
                  <a:srgbClr val="CCFFCC"/>
                </a:solidFill>
                <a:cs typeface="Arial"/>
              </a:rPr>
              <a:t>Commiss.</a:t>
            </a:r>
            <a:endParaRPr lang="ja-JP" altLang="en-US" sz="1300" b="1" dirty="0">
              <a:solidFill>
                <a:srgbClr val="CCFFCC"/>
              </a:solidFill>
              <a:cs typeface="Arial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276834" y="2869653"/>
            <a:ext cx="981016" cy="818795"/>
          </a:xfrm>
          <a:prstGeom prst="rect">
            <a:avLst/>
          </a:prstGeom>
          <a:noFill/>
        </p:spPr>
        <p:txBody>
          <a:bodyPr wrap="square" lIns="104249" tIns="52124" rIns="104249" bIns="5212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300" b="1" dirty="0" smtClean="0">
                <a:solidFill>
                  <a:srgbClr val="CCFFCC"/>
                </a:solidFill>
                <a:cs typeface="Arial"/>
              </a:rPr>
              <a:t>Beam </a:t>
            </a:r>
            <a:br>
              <a:rPr lang="en-US" altLang="ja-JP" sz="1300" b="1" dirty="0" smtClean="0">
                <a:solidFill>
                  <a:srgbClr val="CCFFCC"/>
                </a:solidFill>
                <a:cs typeface="Arial"/>
              </a:rPr>
            </a:br>
            <a:r>
              <a:rPr lang="en-US" altLang="ja-JP" sz="1300" b="1" dirty="0" smtClean="0">
                <a:solidFill>
                  <a:srgbClr val="CCFFCC"/>
                </a:solidFill>
                <a:cs typeface="Arial"/>
              </a:rPr>
              <a:t>Licenses</a:t>
            </a:r>
            <a:br>
              <a:rPr lang="en-US" altLang="ja-JP" sz="1300" b="1" dirty="0" smtClean="0">
                <a:solidFill>
                  <a:srgbClr val="CCFFCC"/>
                </a:solidFill>
                <a:cs typeface="Arial"/>
              </a:rPr>
            </a:br>
            <a:r>
              <a:rPr lang="en-US" altLang="ja-JP" sz="1300" b="1" dirty="0" smtClean="0">
                <a:solidFill>
                  <a:srgbClr val="CCFFCC"/>
                </a:solidFill>
                <a:cs typeface="Arial"/>
              </a:rPr>
              <a:t>in steps</a:t>
            </a:r>
            <a:endParaRPr lang="ja-JP" altLang="en-US" sz="1300" b="1" dirty="0">
              <a:solidFill>
                <a:srgbClr val="CCFFCC"/>
              </a:solidFill>
              <a:cs typeface="Arial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833596" y="2869652"/>
            <a:ext cx="1257300" cy="818795"/>
          </a:xfrm>
          <a:prstGeom prst="rect">
            <a:avLst/>
          </a:prstGeom>
          <a:noFill/>
        </p:spPr>
        <p:txBody>
          <a:bodyPr wrap="square" lIns="104249" tIns="52124" rIns="104249" bIns="5212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300" b="1" dirty="0">
                <a:solidFill>
                  <a:srgbClr val="CCFFCC"/>
                </a:solidFill>
                <a:cs typeface="Arial"/>
              </a:rPr>
              <a:t>Low Emittance Beams</a:t>
            </a:r>
            <a:endParaRPr lang="ja-JP" altLang="en-US" sz="1300" b="1" dirty="0">
              <a:solidFill>
                <a:srgbClr val="CCFFCC"/>
              </a:solidFill>
              <a:cs typeface="Arial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961835" y="3009353"/>
            <a:ext cx="1018683" cy="578729"/>
          </a:xfrm>
          <a:prstGeom prst="rect">
            <a:avLst/>
          </a:prstGeom>
          <a:noFill/>
        </p:spPr>
        <p:txBody>
          <a:bodyPr wrap="square" lIns="104249" tIns="52124" rIns="104249" bIns="5212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300" b="1" dirty="0">
                <a:solidFill>
                  <a:srgbClr val="CCFFCC"/>
                </a:solidFill>
                <a:cs typeface="Arial"/>
              </a:rPr>
              <a:t>4+1 Ring</a:t>
            </a:r>
          </a:p>
          <a:p>
            <a:pPr algn="ctr">
              <a:lnSpc>
                <a:spcPct val="120000"/>
              </a:lnSpc>
            </a:pPr>
            <a:r>
              <a:rPr lang="en-US" altLang="ja-JP" sz="1300" b="1" dirty="0">
                <a:solidFill>
                  <a:srgbClr val="CCFFCC"/>
                </a:solidFill>
                <a:cs typeface="Arial"/>
              </a:rPr>
              <a:t>Injections</a:t>
            </a:r>
            <a:endParaRPr lang="ja-JP" altLang="en-US" sz="1300" b="1" dirty="0">
              <a:solidFill>
                <a:srgbClr val="CCFFCC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99817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Subjects to Consider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3515" y="1100140"/>
            <a:ext cx="3582987" cy="6159501"/>
          </a:xfrm>
        </p:spPr>
        <p:txBody>
          <a:bodyPr/>
          <a:lstStyle/>
          <a:p>
            <a:endParaRPr lang="en-US" altLang="ja-JP" sz="2000" dirty="0"/>
          </a:p>
          <a:p>
            <a:endParaRPr lang="en-US" altLang="ja-JP" sz="2000" dirty="0"/>
          </a:p>
          <a:p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r>
              <a:rPr lang="en-US" altLang="ja-JP" sz="2000" dirty="0" smtClean="0"/>
              <a:t>Have to consider </a:t>
            </a:r>
            <a:br>
              <a:rPr lang="en-US" altLang="ja-JP" sz="2000" dirty="0" smtClean="0"/>
            </a:br>
            <a:r>
              <a:rPr lang="en-US" altLang="ja-JP" sz="2000" dirty="0" smtClean="0"/>
              <a:t>too </a:t>
            </a:r>
            <a:r>
              <a:rPr lang="en-US" altLang="ja-JP" sz="2000" dirty="0"/>
              <a:t>many subjects !</a:t>
            </a:r>
          </a:p>
          <a:p>
            <a:endParaRPr lang="en-US" altLang="ja-JP" sz="2000" dirty="0"/>
          </a:p>
          <a:p>
            <a:r>
              <a:rPr lang="en-US" altLang="ja-JP" sz="2000" dirty="0">
                <a:latin typeface="Arial Rounded MT Bold" pitchFamily="1" charset="0"/>
              </a:rPr>
              <a:t>Phronesis needed </a:t>
            </a:r>
            <a:r>
              <a:rPr lang="en-US" altLang="ja-JP" sz="1700" dirty="0">
                <a:latin typeface="Arial Rounded MT Bold" pitchFamily="1" charset="0"/>
              </a:rPr>
              <a:t>(Greek: Practical wisdom, Ability to understand the Universal Truth)</a:t>
            </a:r>
            <a:endParaRPr lang="ja-JP" altLang="en-US" sz="17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11</a:t>
            </a:fld>
            <a:endParaRPr lang="en-US" altLang="ja-JP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431" y="1117601"/>
            <a:ext cx="7838561" cy="60833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200260" y="2239730"/>
            <a:ext cx="228747" cy="138499"/>
          </a:xfrm>
          <a:prstGeom prst="rect">
            <a:avLst/>
          </a:prstGeom>
          <a:solidFill>
            <a:srgbClr val="CAF866"/>
          </a:solidFill>
        </p:spPr>
        <p:txBody>
          <a:bodyPr wrap="none" lIns="0" tIns="0" rIns="0" bIns="0" rtlCol="0">
            <a:spAutoFit/>
          </a:bodyPr>
          <a:lstStyle/>
          <a:p>
            <a:pPr defTabSz="518766"/>
            <a:r>
              <a:rPr lang="en-US" altLang="ja-JP" sz="900" dirty="0" smtClean="0">
                <a:latin typeface="Arial"/>
                <a:ea typeface="ＭＳ Ｐゴシック"/>
                <a:cs typeface="Arial"/>
              </a:rPr>
              <a:t>Nov.</a:t>
            </a:r>
            <a:endParaRPr lang="ja-JP" altLang="en-US" sz="900" dirty="0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66163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Emittance Preservation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800" dirty="0" smtClean="0"/>
              <a:t>Offset injection may solve the issue</a:t>
            </a:r>
          </a:p>
          <a:p>
            <a:r>
              <a:rPr lang="en-US" altLang="ja-JP" sz="2800" dirty="0" smtClean="0"/>
              <a:t>Orbit have to be maintained precisely</a:t>
            </a:r>
          </a:p>
          <a:p>
            <a:r>
              <a:rPr lang="en-US" altLang="ja-JP" sz="2800" dirty="0" smtClean="0"/>
              <a:t>Mis-alignment should be &lt;0.1mm locally, &lt;0.3mm globally</a:t>
            </a:r>
            <a:endParaRPr kumimoji="1" lang="en-US" altLang="ja-JP" sz="2800" dirty="0" smtClean="0"/>
          </a:p>
          <a:p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12</a:t>
            </a:fld>
            <a:endParaRPr lang="en-US" altLang="ja-JP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61" y="2998664"/>
            <a:ext cx="4149090" cy="410337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928" y="3042642"/>
            <a:ext cx="4308857" cy="3760417"/>
          </a:xfrm>
          <a:prstGeom prst="rect">
            <a:avLst/>
          </a:prstGeom>
        </p:spPr>
      </p:pic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3168864" y="6235837"/>
            <a:ext cx="1676787" cy="400905"/>
          </a:xfrm>
          <a:prstGeom prst="rect">
            <a:avLst/>
          </a:prstGeom>
        </p:spPr>
        <p:txBody>
          <a:bodyPr vert="horz" lIns="104281" tIns="52140" rIns="104281" bIns="52140" rtlCol="0">
            <a:normAutofit fontScale="85000" lnSpcReduction="10000"/>
          </a:bodyPr>
          <a:lstStyle/>
          <a:p>
            <a:pPr marL="391053" indent="-391053">
              <a:spcBef>
                <a:spcPct val="20000"/>
              </a:spcBef>
              <a:defRPr/>
            </a:pPr>
            <a:r>
              <a:rPr lang="en-US" altLang="ja-JP" dirty="0">
                <a:cs typeface="Times New Roman"/>
              </a:rPr>
              <a:t> 100 samples</a:t>
            </a:r>
          </a:p>
        </p:txBody>
      </p:sp>
      <p:sp>
        <p:nvSpPr>
          <p:cNvPr id="8" name="Text Box 180"/>
          <p:cNvSpPr txBox="1">
            <a:spLocks noChangeAspect="1" noChangeArrowheads="1"/>
          </p:cNvSpPr>
          <p:nvPr/>
        </p:nvSpPr>
        <p:spPr bwMode="auto">
          <a:xfrm>
            <a:off x="667150" y="2604392"/>
            <a:ext cx="4318101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algn="ctr">
              <a:defRPr/>
            </a:pPr>
            <a:r>
              <a:rPr lang="en-US" altLang="ja-JP" sz="1600" dirty="0" smtClean="0">
                <a:solidFill>
                  <a:srgbClr val="008000"/>
                </a:solidFill>
              </a:rPr>
              <a:t>Mis-alignment leads to Emittance blow-up</a:t>
            </a:r>
            <a:endParaRPr lang="en-US" altLang="ja-JP" sz="1600" dirty="0">
              <a:solidFill>
                <a:srgbClr val="008000"/>
              </a:solidFill>
            </a:endParaRPr>
          </a:p>
        </p:txBody>
      </p:sp>
      <p:sp>
        <p:nvSpPr>
          <p:cNvPr id="9" name="Text Box 180"/>
          <p:cNvSpPr txBox="1">
            <a:spLocks noChangeAspect="1" noChangeArrowheads="1"/>
          </p:cNvSpPr>
          <p:nvPr/>
        </p:nvSpPr>
        <p:spPr bwMode="auto">
          <a:xfrm>
            <a:off x="8853297" y="6803059"/>
            <a:ext cx="1670241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algn="r">
              <a:defRPr/>
            </a:pPr>
            <a:r>
              <a:rPr lang="en-US" altLang="ja-JP" sz="1600" dirty="0">
                <a:solidFill>
                  <a:srgbClr val="008000"/>
                </a:solidFill>
              </a:rPr>
              <a:t>Sugimoto et al.</a:t>
            </a:r>
          </a:p>
        </p:txBody>
      </p:sp>
      <p:sp>
        <p:nvSpPr>
          <p:cNvPr id="10" name="Text Box 180"/>
          <p:cNvSpPr txBox="1">
            <a:spLocks noChangeAspect="1" noChangeArrowheads="1"/>
          </p:cNvSpPr>
          <p:nvPr/>
        </p:nvSpPr>
        <p:spPr bwMode="auto">
          <a:xfrm>
            <a:off x="5974868" y="2604392"/>
            <a:ext cx="3608672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algn="ctr">
              <a:defRPr/>
            </a:pPr>
            <a:r>
              <a:rPr lang="en-US" altLang="ja-JP" sz="1600" dirty="0" smtClean="0">
                <a:solidFill>
                  <a:srgbClr val="008000"/>
                </a:solidFill>
              </a:rPr>
              <a:t>Orbit manipulation compensates it </a:t>
            </a:r>
            <a:endParaRPr lang="en-US" altLang="ja-JP" sz="1600" dirty="0">
              <a:solidFill>
                <a:srgbClr val="008000"/>
              </a:solidFill>
            </a:endParaRPr>
          </a:p>
        </p:txBody>
      </p:sp>
      <p:sp>
        <p:nvSpPr>
          <p:cNvPr id="11" name="スライド番号プレースホルダ 3"/>
          <p:cNvSpPr txBox="1">
            <a:spLocks/>
          </p:cNvSpPr>
          <p:nvPr/>
        </p:nvSpPr>
        <p:spPr bwMode="auto">
          <a:xfrm>
            <a:off x="5507140" y="6345"/>
            <a:ext cx="402586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300" i="1" dirty="0" smtClean="0">
                <a:solidFill>
                  <a:srgbClr val="000090"/>
                </a:solidFill>
                <a:latin typeface="Arial Rounded MT Bold"/>
                <a:ea typeface="ヒラギノ丸ゴ Pro W4"/>
                <a:cs typeface="ヒラギノ丸ゴ Pro W4"/>
              </a:rPr>
              <a:t>Alignment</a:t>
            </a:r>
            <a:endParaRPr kumimoji="1" lang="en-US" altLang="ja-JP" sz="1300" b="0" i="1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 Rounded MT Bold"/>
              <a:ea typeface="ヒラギノ丸ゴ Pro W4"/>
              <a:cs typeface="ヒラギノ丸ゴ Pro W4"/>
            </a:endParaRPr>
          </a:p>
        </p:txBody>
      </p:sp>
    </p:spTree>
    <p:extLst>
      <p:ext uri="{BB962C8B-B14F-4D97-AF65-F5344CB8AC3E}">
        <p14:creationId xmlns:p14="http://schemas.microsoft.com/office/powerpoint/2010/main" val="11292604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Injector Linac Energy Management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  <p:sp>
        <p:nvSpPr>
          <p:cNvPr id="5" name="Line 178"/>
          <p:cNvSpPr>
            <a:spLocks noChangeShapeType="1"/>
          </p:cNvSpPr>
          <p:nvPr/>
        </p:nvSpPr>
        <p:spPr bwMode="auto">
          <a:xfrm flipV="1">
            <a:off x="8800743" y="3231043"/>
            <a:ext cx="1269996" cy="25061"/>
          </a:xfrm>
          <a:prstGeom prst="line">
            <a:avLst/>
          </a:prstGeom>
          <a:noFill/>
          <a:ln w="19050">
            <a:solidFill>
              <a:srgbClr val="00B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6" name="グループ化 123"/>
          <p:cNvGrpSpPr/>
          <p:nvPr/>
        </p:nvGrpSpPr>
        <p:grpSpPr>
          <a:xfrm>
            <a:off x="1073026" y="1268211"/>
            <a:ext cx="9049266" cy="2657472"/>
            <a:chOff x="160338" y="990600"/>
            <a:chExt cx="9049266" cy="2657472"/>
          </a:xfrm>
        </p:grpSpPr>
        <p:sp>
          <p:nvSpPr>
            <p:cNvPr id="7" name="Rectangle 111"/>
            <p:cNvSpPr>
              <a:spLocks noChangeArrowheads="1"/>
            </p:cNvSpPr>
            <p:nvPr/>
          </p:nvSpPr>
          <p:spPr bwMode="auto">
            <a:xfrm>
              <a:off x="2101850" y="2933700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pic>
          <p:nvPicPr>
            <p:cNvPr id="8" name="図 243" descr="SKB-DR-layout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7013" y="990600"/>
              <a:ext cx="1068387" cy="183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41"/>
            <p:cNvSpPr>
              <a:spLocks noChangeArrowheads="1"/>
            </p:cNvSpPr>
            <p:nvPr/>
          </p:nvSpPr>
          <p:spPr bwMode="auto">
            <a:xfrm>
              <a:off x="6272213" y="2933700"/>
              <a:ext cx="39687" cy="107950"/>
            </a:xfrm>
            <a:prstGeom prst="rect">
              <a:avLst/>
            </a:prstGeom>
            <a:solidFill>
              <a:srgbClr val="00FF00"/>
            </a:solidFill>
            <a:ln w="9360">
              <a:solidFill>
                <a:srgbClr val="00FF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0" name="Rectangle 115"/>
            <p:cNvSpPr>
              <a:spLocks noChangeArrowheads="1"/>
            </p:cNvSpPr>
            <p:nvPr/>
          </p:nvSpPr>
          <p:spPr bwMode="auto">
            <a:xfrm>
              <a:off x="3022600" y="2936875"/>
              <a:ext cx="74613" cy="107950"/>
            </a:xfrm>
            <a:prstGeom prst="rect">
              <a:avLst/>
            </a:prstGeom>
            <a:solidFill>
              <a:srgbClr val="00FFFF"/>
            </a:solidFill>
            <a:ln w="9360">
              <a:solidFill>
                <a:srgbClr val="00FF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1" name="Line 91"/>
            <p:cNvSpPr>
              <a:spLocks noChangeShapeType="1"/>
            </p:cNvSpPr>
            <p:nvPr/>
          </p:nvSpPr>
          <p:spPr bwMode="auto">
            <a:xfrm>
              <a:off x="846138" y="2987675"/>
              <a:ext cx="7920037" cy="1588"/>
            </a:xfrm>
            <a:prstGeom prst="line">
              <a:avLst/>
            </a:prstGeom>
            <a:noFill/>
            <a:ln w="25560">
              <a:solidFill>
                <a:srgbClr val="BBE0E3"/>
              </a:solidFill>
              <a:miter lim="800000"/>
              <a:headEnd/>
              <a:tailEnd type="triangle" w="med" len="med"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/>
                <a:ea typeface="ＭＳ Ｐゴシック" pitchFamily="-112" charset="-128"/>
                <a:cs typeface="Arial"/>
              </a:endParaRPr>
            </a:p>
          </p:txBody>
        </p:sp>
        <p:sp>
          <p:nvSpPr>
            <p:cNvPr id="12" name="Rectangle 108"/>
            <p:cNvSpPr>
              <a:spLocks noChangeArrowheads="1"/>
            </p:cNvSpPr>
            <p:nvPr/>
          </p:nvSpPr>
          <p:spPr bwMode="auto">
            <a:xfrm>
              <a:off x="1725613" y="2933700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3" name="Line 87"/>
            <p:cNvSpPr>
              <a:spLocks noChangeShapeType="1"/>
            </p:cNvSpPr>
            <p:nvPr/>
          </p:nvSpPr>
          <p:spPr bwMode="auto">
            <a:xfrm>
              <a:off x="846138" y="1824265"/>
              <a:ext cx="1677987" cy="1587"/>
            </a:xfrm>
            <a:prstGeom prst="line">
              <a:avLst/>
            </a:prstGeom>
            <a:noFill/>
            <a:ln w="25560">
              <a:solidFill>
                <a:srgbClr val="BBE0E3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/>
                <a:ea typeface="ＭＳ Ｐゴシック" pitchFamily="-112" charset="-128"/>
                <a:cs typeface="Arial"/>
              </a:endParaRPr>
            </a:p>
          </p:txBody>
        </p:sp>
        <p:sp>
          <p:nvSpPr>
            <p:cNvPr id="14" name="Line 90"/>
            <p:cNvSpPr>
              <a:spLocks noChangeShapeType="1"/>
            </p:cNvSpPr>
            <p:nvPr/>
          </p:nvSpPr>
          <p:spPr bwMode="auto">
            <a:xfrm>
              <a:off x="160338" y="2211388"/>
              <a:ext cx="1587" cy="61912"/>
            </a:xfrm>
            <a:prstGeom prst="line">
              <a:avLst/>
            </a:prstGeom>
            <a:noFill/>
            <a:ln w="25560">
              <a:solidFill>
                <a:srgbClr val="BBE0E3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/>
                <a:ea typeface="ＭＳ Ｐゴシック" pitchFamily="-112" charset="-128"/>
                <a:cs typeface="Arial"/>
              </a:endParaRPr>
            </a:p>
          </p:txBody>
        </p:sp>
        <p:sp>
          <p:nvSpPr>
            <p:cNvPr id="15" name="AutoShape 92"/>
            <p:cNvSpPr>
              <a:spLocks noChangeArrowheads="1"/>
            </p:cNvSpPr>
            <p:nvPr/>
          </p:nvSpPr>
          <p:spPr bwMode="auto">
            <a:xfrm>
              <a:off x="846138" y="1671865"/>
              <a:ext cx="1066800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6" name="Rectangle 93"/>
            <p:cNvSpPr>
              <a:spLocks noChangeArrowheads="1"/>
            </p:cNvSpPr>
            <p:nvPr/>
          </p:nvSpPr>
          <p:spPr bwMode="auto">
            <a:xfrm>
              <a:off x="922338" y="1770290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7" name="Rectangle 94"/>
            <p:cNvSpPr>
              <a:spLocks noChangeArrowheads="1"/>
            </p:cNvSpPr>
            <p:nvPr/>
          </p:nvSpPr>
          <p:spPr bwMode="auto">
            <a:xfrm>
              <a:off x="1036638" y="1770290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8" name="Rectangle 95"/>
            <p:cNvSpPr>
              <a:spLocks noChangeArrowheads="1"/>
            </p:cNvSpPr>
            <p:nvPr/>
          </p:nvSpPr>
          <p:spPr bwMode="auto">
            <a:xfrm>
              <a:off x="1150938" y="1770290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9" name="Rectangle 96"/>
            <p:cNvSpPr>
              <a:spLocks noChangeArrowheads="1"/>
            </p:cNvSpPr>
            <p:nvPr/>
          </p:nvSpPr>
          <p:spPr bwMode="auto">
            <a:xfrm>
              <a:off x="1266825" y="1770290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20" name="Rectangle 97"/>
            <p:cNvSpPr>
              <a:spLocks noChangeArrowheads="1"/>
            </p:cNvSpPr>
            <p:nvPr/>
          </p:nvSpPr>
          <p:spPr bwMode="auto">
            <a:xfrm>
              <a:off x="1381125" y="1771877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21" name="Rectangle 98"/>
            <p:cNvSpPr>
              <a:spLocks noChangeArrowheads="1"/>
            </p:cNvSpPr>
            <p:nvPr/>
          </p:nvSpPr>
          <p:spPr bwMode="auto">
            <a:xfrm>
              <a:off x="1495425" y="1770290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22" name="Rectangle 99"/>
            <p:cNvSpPr>
              <a:spLocks noChangeArrowheads="1"/>
            </p:cNvSpPr>
            <p:nvPr/>
          </p:nvSpPr>
          <p:spPr bwMode="auto">
            <a:xfrm>
              <a:off x="1609725" y="177187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23" name="Rectangle 100"/>
            <p:cNvSpPr>
              <a:spLocks noChangeArrowheads="1"/>
            </p:cNvSpPr>
            <p:nvPr/>
          </p:nvSpPr>
          <p:spPr bwMode="auto">
            <a:xfrm>
              <a:off x="1724025" y="177187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24" name="AutoShape 101"/>
            <p:cNvSpPr>
              <a:spLocks noChangeArrowheads="1"/>
            </p:cNvSpPr>
            <p:nvPr/>
          </p:nvSpPr>
          <p:spPr bwMode="auto">
            <a:xfrm>
              <a:off x="847725" y="2835275"/>
              <a:ext cx="1041401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25" name="Rectangle 102"/>
            <p:cNvSpPr>
              <a:spLocks noChangeArrowheads="1"/>
            </p:cNvSpPr>
            <p:nvPr/>
          </p:nvSpPr>
          <p:spPr bwMode="auto">
            <a:xfrm>
              <a:off x="923925" y="2933700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26" name="Rectangle 103"/>
            <p:cNvSpPr>
              <a:spLocks noChangeArrowheads="1"/>
            </p:cNvSpPr>
            <p:nvPr/>
          </p:nvSpPr>
          <p:spPr bwMode="auto">
            <a:xfrm>
              <a:off x="1038225" y="2933700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27" name="Rectangle 104"/>
            <p:cNvSpPr>
              <a:spLocks noChangeArrowheads="1"/>
            </p:cNvSpPr>
            <p:nvPr/>
          </p:nvSpPr>
          <p:spPr bwMode="auto">
            <a:xfrm>
              <a:off x="1152525" y="2933700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28" name="Rectangle 105"/>
            <p:cNvSpPr>
              <a:spLocks noChangeArrowheads="1"/>
            </p:cNvSpPr>
            <p:nvPr/>
          </p:nvSpPr>
          <p:spPr bwMode="auto">
            <a:xfrm>
              <a:off x="1266825" y="2933700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29" name="Rectangle 106"/>
            <p:cNvSpPr>
              <a:spLocks noChangeArrowheads="1"/>
            </p:cNvSpPr>
            <p:nvPr/>
          </p:nvSpPr>
          <p:spPr bwMode="auto">
            <a:xfrm>
              <a:off x="1382713" y="2935288"/>
              <a:ext cx="74612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30" name="Rectangle 107"/>
            <p:cNvSpPr>
              <a:spLocks noChangeArrowheads="1"/>
            </p:cNvSpPr>
            <p:nvPr/>
          </p:nvSpPr>
          <p:spPr bwMode="auto">
            <a:xfrm>
              <a:off x="1497013" y="2933700"/>
              <a:ext cx="74612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31" name="Rectangle 108"/>
            <p:cNvSpPr>
              <a:spLocks noChangeArrowheads="1"/>
            </p:cNvSpPr>
            <p:nvPr/>
          </p:nvSpPr>
          <p:spPr bwMode="auto">
            <a:xfrm>
              <a:off x="1611313" y="2935288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32" name="AutoShape 110"/>
            <p:cNvSpPr>
              <a:spLocks noChangeArrowheads="1"/>
            </p:cNvSpPr>
            <p:nvPr/>
          </p:nvSpPr>
          <p:spPr bwMode="auto">
            <a:xfrm>
              <a:off x="2041526" y="2836863"/>
              <a:ext cx="1166812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33" name="Rectangle 111"/>
            <p:cNvSpPr>
              <a:spLocks noChangeArrowheads="1"/>
            </p:cNvSpPr>
            <p:nvPr/>
          </p:nvSpPr>
          <p:spPr bwMode="auto">
            <a:xfrm>
              <a:off x="2217738" y="2935288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34" name="Rectangle 112"/>
            <p:cNvSpPr>
              <a:spLocks noChangeArrowheads="1"/>
            </p:cNvSpPr>
            <p:nvPr/>
          </p:nvSpPr>
          <p:spPr bwMode="auto">
            <a:xfrm>
              <a:off x="2332038" y="2935288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35" name="Rectangle 113"/>
            <p:cNvSpPr>
              <a:spLocks noChangeArrowheads="1"/>
            </p:cNvSpPr>
            <p:nvPr/>
          </p:nvSpPr>
          <p:spPr bwMode="auto">
            <a:xfrm>
              <a:off x="2446338" y="2935288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36" name="Rectangle 114"/>
            <p:cNvSpPr>
              <a:spLocks noChangeArrowheads="1"/>
            </p:cNvSpPr>
            <p:nvPr/>
          </p:nvSpPr>
          <p:spPr bwMode="auto">
            <a:xfrm>
              <a:off x="2562225" y="2935288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37" name="Rectangle 115"/>
            <p:cNvSpPr>
              <a:spLocks noChangeArrowheads="1"/>
            </p:cNvSpPr>
            <p:nvPr/>
          </p:nvSpPr>
          <p:spPr bwMode="auto">
            <a:xfrm>
              <a:off x="2676525" y="2936875"/>
              <a:ext cx="74613" cy="1079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38" name="Rectangle 116"/>
            <p:cNvSpPr>
              <a:spLocks noChangeArrowheads="1"/>
            </p:cNvSpPr>
            <p:nvPr/>
          </p:nvSpPr>
          <p:spPr bwMode="auto">
            <a:xfrm>
              <a:off x="2790825" y="2935288"/>
              <a:ext cx="76200" cy="107950"/>
            </a:xfrm>
            <a:prstGeom prst="rect">
              <a:avLst/>
            </a:prstGeom>
            <a:solidFill>
              <a:srgbClr val="00FFFF"/>
            </a:solidFill>
            <a:ln w="9360">
              <a:solidFill>
                <a:srgbClr val="00FF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39" name="Rectangle 117"/>
            <p:cNvSpPr>
              <a:spLocks noChangeArrowheads="1"/>
            </p:cNvSpPr>
            <p:nvPr/>
          </p:nvSpPr>
          <p:spPr bwMode="auto">
            <a:xfrm>
              <a:off x="2905125" y="2936875"/>
              <a:ext cx="76200" cy="107950"/>
            </a:xfrm>
            <a:prstGeom prst="rect">
              <a:avLst/>
            </a:prstGeom>
            <a:solidFill>
              <a:srgbClr val="00FFFF"/>
            </a:solidFill>
            <a:ln w="9360">
              <a:solidFill>
                <a:srgbClr val="00FF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40" name="AutoShape 119"/>
            <p:cNvSpPr>
              <a:spLocks noChangeArrowheads="1"/>
            </p:cNvSpPr>
            <p:nvPr/>
          </p:nvSpPr>
          <p:spPr bwMode="auto">
            <a:xfrm>
              <a:off x="3360738" y="2836863"/>
              <a:ext cx="1066800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41" name="Rectangle 120"/>
            <p:cNvSpPr>
              <a:spLocks noChangeArrowheads="1"/>
            </p:cNvSpPr>
            <p:nvPr/>
          </p:nvSpPr>
          <p:spPr bwMode="auto">
            <a:xfrm>
              <a:off x="3436938" y="2935288"/>
              <a:ext cx="76200" cy="107950"/>
            </a:xfrm>
            <a:prstGeom prst="rect">
              <a:avLst/>
            </a:prstGeom>
            <a:solidFill>
              <a:schemeClr val="tx1"/>
            </a:solidFill>
            <a:ln w="936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42" name="Rectangle 121"/>
            <p:cNvSpPr>
              <a:spLocks noChangeArrowheads="1"/>
            </p:cNvSpPr>
            <p:nvPr/>
          </p:nvSpPr>
          <p:spPr bwMode="auto">
            <a:xfrm>
              <a:off x="3551238" y="2935288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43" name="Rectangle 122"/>
            <p:cNvSpPr>
              <a:spLocks noChangeArrowheads="1"/>
            </p:cNvSpPr>
            <p:nvPr/>
          </p:nvSpPr>
          <p:spPr bwMode="auto">
            <a:xfrm>
              <a:off x="3665538" y="2935288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44" name="Rectangle 123"/>
            <p:cNvSpPr>
              <a:spLocks noChangeArrowheads="1"/>
            </p:cNvSpPr>
            <p:nvPr/>
          </p:nvSpPr>
          <p:spPr bwMode="auto">
            <a:xfrm>
              <a:off x="3781425" y="2935288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45" name="Rectangle 124"/>
            <p:cNvSpPr>
              <a:spLocks noChangeArrowheads="1"/>
            </p:cNvSpPr>
            <p:nvPr/>
          </p:nvSpPr>
          <p:spPr bwMode="auto">
            <a:xfrm>
              <a:off x="3895725" y="2936875"/>
              <a:ext cx="74613" cy="107950"/>
            </a:xfrm>
            <a:prstGeom prst="rect">
              <a:avLst/>
            </a:prstGeom>
            <a:solidFill>
              <a:srgbClr val="7F7F7F">
                <a:alpha val="29999"/>
              </a:srgbClr>
            </a:solidFill>
            <a:ln w="9525">
              <a:noFill/>
              <a:round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46" name="Rectangle 125"/>
            <p:cNvSpPr>
              <a:spLocks noChangeArrowheads="1"/>
            </p:cNvSpPr>
            <p:nvPr/>
          </p:nvSpPr>
          <p:spPr bwMode="auto">
            <a:xfrm>
              <a:off x="4010025" y="2935288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47" name="Rectangle 126"/>
            <p:cNvSpPr>
              <a:spLocks noChangeArrowheads="1"/>
            </p:cNvSpPr>
            <p:nvPr/>
          </p:nvSpPr>
          <p:spPr bwMode="auto">
            <a:xfrm>
              <a:off x="4124325" y="2936875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48" name="Rectangle 127"/>
            <p:cNvSpPr>
              <a:spLocks noChangeArrowheads="1"/>
            </p:cNvSpPr>
            <p:nvPr/>
          </p:nvSpPr>
          <p:spPr bwMode="auto">
            <a:xfrm>
              <a:off x="4238625" y="2936875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49" name="AutoShape 128"/>
            <p:cNvSpPr>
              <a:spLocks noChangeArrowheads="1"/>
            </p:cNvSpPr>
            <p:nvPr/>
          </p:nvSpPr>
          <p:spPr bwMode="auto">
            <a:xfrm>
              <a:off x="4579938" y="2836863"/>
              <a:ext cx="1066800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50" name="Rectangle 130"/>
            <p:cNvSpPr>
              <a:spLocks noChangeArrowheads="1"/>
            </p:cNvSpPr>
            <p:nvPr/>
          </p:nvSpPr>
          <p:spPr bwMode="auto">
            <a:xfrm>
              <a:off x="4770438" y="2935288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51" name="Rectangle 131"/>
            <p:cNvSpPr>
              <a:spLocks noChangeArrowheads="1"/>
            </p:cNvSpPr>
            <p:nvPr/>
          </p:nvSpPr>
          <p:spPr bwMode="auto">
            <a:xfrm>
              <a:off x="4884738" y="2935288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52" name="Rectangle 132"/>
            <p:cNvSpPr>
              <a:spLocks noChangeArrowheads="1"/>
            </p:cNvSpPr>
            <p:nvPr/>
          </p:nvSpPr>
          <p:spPr bwMode="auto">
            <a:xfrm>
              <a:off x="5000625" y="2935288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53" name="Rectangle 133"/>
            <p:cNvSpPr>
              <a:spLocks noChangeArrowheads="1"/>
            </p:cNvSpPr>
            <p:nvPr/>
          </p:nvSpPr>
          <p:spPr bwMode="auto">
            <a:xfrm>
              <a:off x="5114925" y="2936875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54" name="Rectangle 134"/>
            <p:cNvSpPr>
              <a:spLocks noChangeArrowheads="1"/>
            </p:cNvSpPr>
            <p:nvPr/>
          </p:nvSpPr>
          <p:spPr bwMode="auto">
            <a:xfrm>
              <a:off x="5229225" y="2935288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55" name="Rectangle 135"/>
            <p:cNvSpPr>
              <a:spLocks noChangeArrowheads="1"/>
            </p:cNvSpPr>
            <p:nvPr/>
          </p:nvSpPr>
          <p:spPr bwMode="auto">
            <a:xfrm>
              <a:off x="5343525" y="2936875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56" name="Rectangle 136"/>
            <p:cNvSpPr>
              <a:spLocks noChangeArrowheads="1"/>
            </p:cNvSpPr>
            <p:nvPr/>
          </p:nvSpPr>
          <p:spPr bwMode="auto">
            <a:xfrm>
              <a:off x="5457825" y="2936875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57" name="AutoShape 137"/>
            <p:cNvSpPr>
              <a:spLocks noChangeArrowheads="1"/>
            </p:cNvSpPr>
            <p:nvPr/>
          </p:nvSpPr>
          <p:spPr bwMode="auto">
            <a:xfrm>
              <a:off x="5799138" y="2835275"/>
              <a:ext cx="1066800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58" name="Rectangle 138"/>
            <p:cNvSpPr>
              <a:spLocks noChangeArrowheads="1"/>
            </p:cNvSpPr>
            <p:nvPr/>
          </p:nvSpPr>
          <p:spPr bwMode="auto">
            <a:xfrm>
              <a:off x="5875338" y="2933700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59" name="Rectangle 139"/>
            <p:cNvSpPr>
              <a:spLocks noChangeArrowheads="1"/>
            </p:cNvSpPr>
            <p:nvPr/>
          </p:nvSpPr>
          <p:spPr bwMode="auto">
            <a:xfrm>
              <a:off x="5989638" y="2933700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60" name="Rectangle 140"/>
            <p:cNvSpPr>
              <a:spLocks noChangeArrowheads="1"/>
            </p:cNvSpPr>
            <p:nvPr/>
          </p:nvSpPr>
          <p:spPr bwMode="auto">
            <a:xfrm>
              <a:off x="6103938" y="2933700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61" name="Rectangle 141"/>
            <p:cNvSpPr>
              <a:spLocks noChangeArrowheads="1"/>
            </p:cNvSpPr>
            <p:nvPr/>
          </p:nvSpPr>
          <p:spPr bwMode="auto">
            <a:xfrm>
              <a:off x="6207125" y="2933700"/>
              <a:ext cx="39688" cy="107950"/>
            </a:xfrm>
            <a:prstGeom prst="rect">
              <a:avLst/>
            </a:prstGeom>
            <a:solidFill>
              <a:srgbClr val="00FF00"/>
            </a:solidFill>
            <a:ln w="9360">
              <a:solidFill>
                <a:srgbClr val="00FF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62" name="Rectangle 142"/>
            <p:cNvSpPr>
              <a:spLocks noChangeArrowheads="1"/>
            </p:cNvSpPr>
            <p:nvPr/>
          </p:nvSpPr>
          <p:spPr bwMode="auto">
            <a:xfrm>
              <a:off x="6334125" y="2935288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63" name="Rectangle 143"/>
            <p:cNvSpPr>
              <a:spLocks noChangeArrowheads="1"/>
            </p:cNvSpPr>
            <p:nvPr/>
          </p:nvSpPr>
          <p:spPr bwMode="auto">
            <a:xfrm>
              <a:off x="6448425" y="2933700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64" name="Rectangle 144"/>
            <p:cNvSpPr>
              <a:spLocks noChangeArrowheads="1"/>
            </p:cNvSpPr>
            <p:nvPr/>
          </p:nvSpPr>
          <p:spPr bwMode="auto">
            <a:xfrm>
              <a:off x="6562725" y="2935288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65" name="Rectangle 145"/>
            <p:cNvSpPr>
              <a:spLocks noChangeArrowheads="1"/>
            </p:cNvSpPr>
            <p:nvPr/>
          </p:nvSpPr>
          <p:spPr bwMode="auto">
            <a:xfrm>
              <a:off x="6677025" y="2935288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66" name="AutoShape 146"/>
            <p:cNvSpPr>
              <a:spLocks noChangeArrowheads="1"/>
            </p:cNvSpPr>
            <p:nvPr/>
          </p:nvSpPr>
          <p:spPr bwMode="auto">
            <a:xfrm>
              <a:off x="7018338" y="2836863"/>
              <a:ext cx="957262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67" name="Rectangle 147"/>
            <p:cNvSpPr>
              <a:spLocks noChangeArrowheads="1"/>
            </p:cNvSpPr>
            <p:nvPr/>
          </p:nvSpPr>
          <p:spPr bwMode="auto">
            <a:xfrm>
              <a:off x="7094538" y="2935288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68" name="Rectangle 148"/>
            <p:cNvSpPr>
              <a:spLocks noChangeArrowheads="1"/>
            </p:cNvSpPr>
            <p:nvPr/>
          </p:nvSpPr>
          <p:spPr bwMode="auto">
            <a:xfrm>
              <a:off x="7208838" y="2935288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69" name="Rectangle 149"/>
            <p:cNvSpPr>
              <a:spLocks noChangeArrowheads="1"/>
            </p:cNvSpPr>
            <p:nvPr/>
          </p:nvSpPr>
          <p:spPr bwMode="auto">
            <a:xfrm>
              <a:off x="7323138" y="2935288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70" name="Rectangle 150"/>
            <p:cNvSpPr>
              <a:spLocks noChangeArrowheads="1"/>
            </p:cNvSpPr>
            <p:nvPr/>
          </p:nvSpPr>
          <p:spPr bwMode="auto">
            <a:xfrm>
              <a:off x="7439025" y="2935288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71" name="Rectangle 151"/>
            <p:cNvSpPr>
              <a:spLocks noChangeArrowheads="1"/>
            </p:cNvSpPr>
            <p:nvPr/>
          </p:nvSpPr>
          <p:spPr bwMode="auto">
            <a:xfrm>
              <a:off x="7553325" y="2936875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72" name="Rectangle 152"/>
            <p:cNvSpPr>
              <a:spLocks noChangeArrowheads="1"/>
            </p:cNvSpPr>
            <p:nvPr/>
          </p:nvSpPr>
          <p:spPr bwMode="auto">
            <a:xfrm>
              <a:off x="7667625" y="2935288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73" name="Rectangle 153"/>
            <p:cNvSpPr>
              <a:spLocks noChangeArrowheads="1"/>
            </p:cNvSpPr>
            <p:nvPr/>
          </p:nvSpPr>
          <p:spPr bwMode="auto">
            <a:xfrm>
              <a:off x="7781925" y="2936875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74" name="Rectangle 154"/>
            <p:cNvSpPr>
              <a:spLocks noChangeArrowheads="1"/>
            </p:cNvSpPr>
            <p:nvPr/>
          </p:nvSpPr>
          <p:spPr bwMode="auto">
            <a:xfrm>
              <a:off x="7896225" y="2936875"/>
              <a:ext cx="76200" cy="107950"/>
            </a:xfrm>
            <a:prstGeom prst="rect">
              <a:avLst/>
            </a:prstGeom>
            <a:solidFill>
              <a:srgbClr val="7F7F7F">
                <a:alpha val="29999"/>
              </a:srgbClr>
            </a:solidFill>
            <a:ln w="9525">
              <a:noFill/>
              <a:round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75" name="AutoShape 155"/>
            <p:cNvSpPr>
              <a:spLocks noChangeArrowheads="1"/>
            </p:cNvSpPr>
            <p:nvPr/>
          </p:nvSpPr>
          <p:spPr bwMode="auto">
            <a:xfrm>
              <a:off x="2103438" y="1673452"/>
              <a:ext cx="573087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76" name="Rectangle 156"/>
            <p:cNvSpPr>
              <a:spLocks noChangeArrowheads="1"/>
            </p:cNvSpPr>
            <p:nvPr/>
          </p:nvSpPr>
          <p:spPr bwMode="auto">
            <a:xfrm>
              <a:off x="2179638" y="177187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77" name="Rectangle 157"/>
            <p:cNvSpPr>
              <a:spLocks noChangeArrowheads="1"/>
            </p:cNvSpPr>
            <p:nvPr/>
          </p:nvSpPr>
          <p:spPr bwMode="auto">
            <a:xfrm>
              <a:off x="2293938" y="177187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78" name="Rectangle 158"/>
            <p:cNvSpPr>
              <a:spLocks noChangeArrowheads="1"/>
            </p:cNvSpPr>
            <p:nvPr/>
          </p:nvSpPr>
          <p:spPr bwMode="auto">
            <a:xfrm>
              <a:off x="2409825" y="1771877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79" name="Line 169"/>
            <p:cNvSpPr>
              <a:spLocks noChangeShapeType="1"/>
            </p:cNvSpPr>
            <p:nvPr/>
          </p:nvSpPr>
          <p:spPr bwMode="auto">
            <a:xfrm flipV="1">
              <a:off x="4456113" y="2819400"/>
              <a:ext cx="192087" cy="173038"/>
            </a:xfrm>
            <a:prstGeom prst="line">
              <a:avLst/>
            </a:prstGeom>
            <a:noFill/>
            <a:ln w="44323">
              <a:solidFill>
                <a:srgbClr val="FF6FCF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/>
                <a:ea typeface="ＭＳ Ｐゴシック" pitchFamily="-112" charset="-128"/>
                <a:cs typeface="Arial"/>
              </a:endParaRPr>
            </a:p>
          </p:txBody>
        </p:sp>
        <p:sp>
          <p:nvSpPr>
            <p:cNvPr id="80" name="Line 176"/>
            <p:cNvSpPr>
              <a:spLocks noChangeShapeType="1"/>
            </p:cNvSpPr>
            <p:nvPr/>
          </p:nvSpPr>
          <p:spPr bwMode="auto">
            <a:xfrm>
              <a:off x="658813" y="1824265"/>
              <a:ext cx="1889125" cy="1587"/>
            </a:xfrm>
            <a:prstGeom prst="line">
              <a:avLst/>
            </a:prstGeom>
            <a:noFill/>
            <a:ln w="57023">
              <a:solidFill>
                <a:srgbClr val="4597A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" name="AutoShape 88"/>
            <p:cNvSpPr>
              <a:spLocks/>
            </p:cNvSpPr>
            <p:nvPr/>
          </p:nvSpPr>
          <p:spPr bwMode="auto">
            <a:xfrm flipH="1">
              <a:off x="160338" y="1811337"/>
              <a:ext cx="1298575" cy="1176337"/>
            </a:xfrm>
            <a:custGeom>
              <a:avLst/>
              <a:gdLst>
                <a:gd name="T0" fmla="*/ 719931 w 1439862"/>
                <a:gd name="T1" fmla="*/ 0 h 1439863"/>
                <a:gd name="T2" fmla="*/ 719931 w 1439862"/>
                <a:gd name="T3" fmla="*/ 719932 h 1439863"/>
                <a:gd name="T4" fmla="*/ 1439402 w 1439862"/>
                <a:gd name="T5" fmla="*/ 694206 h 1439863"/>
                <a:gd name="T6" fmla="*/ 719931 w 1439862"/>
                <a:gd name="T7" fmla="*/ 0 h 1439863"/>
                <a:gd name="T8" fmla="*/ 1439402 w 1439862"/>
                <a:gd name="T9" fmla="*/ 694206 h 1439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1439862" h="1439863" stroke="0">
                  <a:moveTo>
                    <a:pt x="719931" y="0"/>
                  </a:moveTo>
                  <a:lnTo>
                    <a:pt x="719931" y="-1"/>
                  </a:lnTo>
                  <a:cubicBezTo>
                    <a:pt x="1107526" y="-1"/>
                    <a:pt x="1425552" y="306858"/>
                    <a:pt x="1439402" y="694206"/>
                  </a:cubicBezTo>
                  <a:lnTo>
                    <a:pt x="719931" y="719932"/>
                  </a:lnTo>
                  <a:close/>
                </a:path>
                <a:path w="1439862" h="1439863" fill="none">
                  <a:moveTo>
                    <a:pt x="719931" y="0"/>
                  </a:moveTo>
                  <a:lnTo>
                    <a:pt x="719931" y="-1"/>
                  </a:lnTo>
                  <a:cubicBezTo>
                    <a:pt x="1107526" y="-1"/>
                    <a:pt x="1425552" y="306858"/>
                    <a:pt x="1439402" y="694206"/>
                  </a:cubicBezTo>
                </a:path>
              </a:pathLst>
            </a:custGeom>
            <a:noFill/>
            <a:ln w="25560">
              <a:solidFill>
                <a:srgbClr val="BBE0E3"/>
              </a:solidFill>
              <a:miter lim="800000"/>
              <a:headEnd/>
              <a:tailEnd type="triangle" w="med" len="med"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82" name="AutoShape 89"/>
            <p:cNvSpPr>
              <a:spLocks noChangeArrowheads="1"/>
            </p:cNvSpPr>
            <p:nvPr/>
          </p:nvSpPr>
          <p:spPr bwMode="auto">
            <a:xfrm rot="16200000" flipH="1">
              <a:off x="295276" y="1679575"/>
              <a:ext cx="1176337" cy="1439862"/>
            </a:xfrm>
            <a:custGeom>
              <a:avLst/>
              <a:gdLst>
                <a:gd name="T0" fmla="*/ 719931 w 1439863"/>
                <a:gd name="T1" fmla="*/ 0 h 1439862"/>
                <a:gd name="T2" fmla="*/ 719932 w 1439863"/>
                <a:gd name="T3" fmla="*/ 719931 h 1439862"/>
                <a:gd name="T4" fmla="*/ 1439403 w 1439863"/>
                <a:gd name="T5" fmla="*/ 694206 h 1439862"/>
                <a:gd name="T6" fmla="*/ 719931 w 1439863"/>
                <a:gd name="T7" fmla="*/ 0 h 1439862"/>
                <a:gd name="T8" fmla="*/ 1439403 w 1439863"/>
                <a:gd name="T9" fmla="*/ 694206 h 1439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1439863" h="1439862" stroke="0">
                  <a:moveTo>
                    <a:pt x="719931" y="0"/>
                  </a:moveTo>
                  <a:lnTo>
                    <a:pt x="719931" y="-1"/>
                  </a:lnTo>
                  <a:cubicBezTo>
                    <a:pt x="1107526" y="-1"/>
                    <a:pt x="1425552" y="306857"/>
                    <a:pt x="1439403" y="694204"/>
                  </a:cubicBezTo>
                  <a:lnTo>
                    <a:pt x="719932" y="719931"/>
                  </a:lnTo>
                  <a:close/>
                </a:path>
                <a:path w="1439863" h="1439862" fill="none">
                  <a:moveTo>
                    <a:pt x="719931" y="0"/>
                  </a:moveTo>
                  <a:lnTo>
                    <a:pt x="719931" y="-1"/>
                  </a:lnTo>
                  <a:cubicBezTo>
                    <a:pt x="1107526" y="-1"/>
                    <a:pt x="1425552" y="306857"/>
                    <a:pt x="1439403" y="694204"/>
                  </a:cubicBezTo>
                </a:path>
              </a:pathLst>
            </a:custGeom>
            <a:noFill/>
            <a:ln w="25560">
              <a:solidFill>
                <a:srgbClr val="BBE0E3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83" name="AutoShape 177"/>
            <p:cNvSpPr>
              <a:spLocks/>
            </p:cNvSpPr>
            <p:nvPr/>
          </p:nvSpPr>
          <p:spPr bwMode="auto">
            <a:xfrm>
              <a:off x="171450" y="1880075"/>
              <a:ext cx="1042988" cy="1022000"/>
            </a:xfrm>
            <a:custGeom>
              <a:avLst/>
              <a:gdLst>
                <a:gd name="T0" fmla="*/ 175447 w 1042988"/>
                <a:gd name="T1" fmla="*/ 1093403 h 1250950"/>
                <a:gd name="T2" fmla="*/ 521494 w 1042988"/>
                <a:gd name="T3" fmla="*/ 625475 h 1250950"/>
                <a:gd name="T4" fmla="*/ 71582 w 1042988"/>
                <a:gd name="T5" fmla="*/ 309201 h 1250950"/>
                <a:gd name="T6" fmla="*/ 0 w 1042988"/>
                <a:gd name="T7" fmla="*/ 309201 h 1250950"/>
                <a:gd name="T8" fmla="*/ 175447 w 1042988"/>
                <a:gd name="T9" fmla="*/ 1093403 h 1250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1042988" h="1250950" stroke="0">
                  <a:moveTo>
                    <a:pt x="175447" y="1093403"/>
                  </a:moveTo>
                  <a:lnTo>
                    <a:pt x="175447" y="1093402"/>
                  </a:lnTo>
                  <a:cubicBezTo>
                    <a:pt x="63864" y="974696"/>
                    <a:pt x="0" y="804366"/>
                    <a:pt x="0" y="625475"/>
                  </a:cubicBezTo>
                  <a:cubicBezTo>
                    <a:pt x="0" y="514293"/>
                    <a:pt x="24708" y="405121"/>
                    <a:pt x="71582" y="309201"/>
                  </a:cubicBezTo>
                  <a:lnTo>
                    <a:pt x="521494" y="625475"/>
                  </a:lnTo>
                  <a:close/>
                </a:path>
                <a:path w="1042988" h="1250950" fill="none">
                  <a:moveTo>
                    <a:pt x="175447" y="1093403"/>
                  </a:moveTo>
                  <a:lnTo>
                    <a:pt x="175447" y="1093402"/>
                  </a:lnTo>
                  <a:cubicBezTo>
                    <a:pt x="63864" y="974696"/>
                    <a:pt x="0" y="804366"/>
                    <a:pt x="0" y="625475"/>
                  </a:cubicBezTo>
                  <a:cubicBezTo>
                    <a:pt x="0" y="514293"/>
                    <a:pt x="24708" y="405121"/>
                    <a:pt x="71582" y="309201"/>
                  </a:cubicBezTo>
                </a:path>
              </a:pathLst>
            </a:custGeom>
            <a:noFill/>
            <a:ln w="57023">
              <a:solidFill>
                <a:srgbClr val="31859C"/>
              </a:solidFill>
              <a:round/>
              <a:headEnd type="triangle" w="med" len="med"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84" name="Line 179"/>
            <p:cNvSpPr>
              <a:spLocks noChangeShapeType="1"/>
            </p:cNvSpPr>
            <p:nvPr/>
          </p:nvSpPr>
          <p:spPr bwMode="auto">
            <a:xfrm flipV="1">
              <a:off x="2741613" y="2987675"/>
              <a:ext cx="1741487" cy="4763"/>
            </a:xfrm>
            <a:prstGeom prst="line">
              <a:avLst/>
            </a:prstGeom>
            <a:noFill/>
            <a:ln w="57240">
              <a:solidFill>
                <a:srgbClr val="FF66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" name="Line 178"/>
            <p:cNvSpPr>
              <a:spLocks noChangeShapeType="1"/>
            </p:cNvSpPr>
            <p:nvPr/>
          </p:nvSpPr>
          <p:spPr bwMode="auto">
            <a:xfrm>
              <a:off x="895350" y="2987675"/>
              <a:ext cx="1800225" cy="1588"/>
            </a:xfrm>
            <a:prstGeom prst="line">
              <a:avLst/>
            </a:prstGeom>
            <a:noFill/>
            <a:ln w="57023">
              <a:solidFill>
                <a:srgbClr val="4597A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" name="Line 180"/>
            <p:cNvSpPr>
              <a:spLocks noChangeShapeType="1"/>
            </p:cNvSpPr>
            <p:nvPr/>
          </p:nvSpPr>
          <p:spPr bwMode="auto">
            <a:xfrm>
              <a:off x="4652963" y="2987675"/>
              <a:ext cx="3567112" cy="1588"/>
            </a:xfrm>
            <a:prstGeom prst="line">
              <a:avLst/>
            </a:prstGeom>
            <a:noFill/>
            <a:ln w="57240">
              <a:solidFill>
                <a:srgbClr val="FF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" name="テキスト ボックス 202"/>
            <p:cNvSpPr txBox="1">
              <a:spLocks noChangeArrowheads="1"/>
            </p:cNvSpPr>
            <p:nvPr/>
          </p:nvSpPr>
          <p:spPr bwMode="auto">
            <a:xfrm>
              <a:off x="1371600" y="2209800"/>
              <a:ext cx="1555750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ja-JP" sz="1400" b="1">
                  <a:solidFill>
                    <a:srgbClr val="0000FF"/>
                  </a:solidFill>
                  <a:cs typeface="Arial" charset="0"/>
                </a:rPr>
                <a:t>3.5 GeV</a:t>
              </a:r>
            </a:p>
            <a:p>
              <a:pPr>
                <a:lnSpc>
                  <a:spcPct val="90000"/>
                </a:lnSpc>
              </a:pPr>
              <a:r>
                <a:rPr lang="en-US" altLang="ja-JP" sz="1400" b="1">
                  <a:solidFill>
                    <a:srgbClr val="0000FF"/>
                  </a:solidFill>
                  <a:cs typeface="Arial" charset="0"/>
                </a:rPr>
                <a:t>10nC x 2 (prim. e-)</a:t>
              </a:r>
            </a:p>
            <a:p>
              <a:pPr>
                <a:lnSpc>
                  <a:spcPct val="90000"/>
                </a:lnSpc>
              </a:pPr>
              <a:r>
                <a:rPr lang="en-US" altLang="ja-JP" sz="1400" b="1">
                  <a:solidFill>
                    <a:srgbClr val="0000FF"/>
                  </a:solidFill>
                  <a:cs typeface="Arial" charset="0"/>
                </a:rPr>
                <a:t>5nC x 2 (inj. e-)</a:t>
              </a:r>
              <a:endParaRPr lang="ja-JP" altLang="en-US" sz="1400" b="1">
                <a:solidFill>
                  <a:srgbClr val="0000FF"/>
                </a:solidFill>
                <a:cs typeface="Arial" charset="0"/>
              </a:endParaRPr>
            </a:p>
          </p:txBody>
        </p:sp>
        <p:sp>
          <p:nvSpPr>
            <p:cNvPr id="88" name="Line 180"/>
            <p:cNvSpPr>
              <a:spLocks noChangeShapeType="1"/>
            </p:cNvSpPr>
            <p:nvPr/>
          </p:nvSpPr>
          <p:spPr bwMode="auto">
            <a:xfrm>
              <a:off x="8431214" y="2984499"/>
              <a:ext cx="634824" cy="157163"/>
            </a:xfrm>
            <a:prstGeom prst="line">
              <a:avLst/>
            </a:prstGeom>
            <a:noFill/>
            <a:ln w="57240">
              <a:solidFill>
                <a:srgbClr val="FF66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9" name="アーチ 88"/>
            <p:cNvSpPr/>
            <p:nvPr/>
          </p:nvSpPr>
          <p:spPr>
            <a:xfrm>
              <a:off x="8185150" y="2922588"/>
              <a:ext cx="252413" cy="139700"/>
            </a:xfrm>
            <a:prstGeom prst="blockArc">
              <a:avLst/>
            </a:prstGeom>
            <a:solidFill>
              <a:srgbClr val="800000"/>
            </a:solidFill>
            <a:ln w="254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8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0" name="円/楕円 89"/>
            <p:cNvSpPr/>
            <p:nvPr/>
          </p:nvSpPr>
          <p:spPr>
            <a:xfrm>
              <a:off x="8672513" y="2988032"/>
              <a:ext cx="127000" cy="127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008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1" name="円/楕円 90"/>
            <p:cNvSpPr/>
            <p:nvPr/>
          </p:nvSpPr>
          <p:spPr>
            <a:xfrm>
              <a:off x="8515873" y="2947408"/>
              <a:ext cx="127000" cy="127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008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2" name="テキスト ボックス 212"/>
            <p:cNvSpPr txBox="1">
              <a:spLocks noChangeArrowheads="1"/>
            </p:cNvSpPr>
            <p:nvPr/>
          </p:nvSpPr>
          <p:spPr bwMode="auto">
            <a:xfrm>
              <a:off x="4944004" y="1233589"/>
              <a:ext cx="1401763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ja-JP" sz="1400" b="1" dirty="0">
                  <a:solidFill>
                    <a:srgbClr val="FF0000"/>
                  </a:solidFill>
                  <a:cs typeface="Arial" charset="0"/>
                </a:rPr>
                <a:t>1.1 GeV </a:t>
              </a:r>
            </a:p>
            <a:p>
              <a:pPr>
                <a:lnSpc>
                  <a:spcPct val="80000"/>
                </a:lnSpc>
              </a:pPr>
              <a:r>
                <a:rPr lang="en-US" altLang="ja-JP" sz="1400" b="1" dirty="0">
                  <a:solidFill>
                    <a:srgbClr val="FF0000"/>
                  </a:solidFill>
                  <a:cs typeface="Arial" charset="0"/>
                </a:rPr>
                <a:t>Damping Ring</a:t>
              </a:r>
            </a:p>
            <a:p>
              <a:pPr>
                <a:lnSpc>
                  <a:spcPct val="80000"/>
                </a:lnSpc>
              </a:pPr>
              <a:r>
                <a:rPr lang="en-US" altLang="ja-JP" sz="1400" b="1" dirty="0">
                  <a:solidFill>
                    <a:srgbClr val="FF0000"/>
                  </a:solidFill>
                  <a:cs typeface="Arial" charset="0"/>
                </a:rPr>
                <a:t>circ. 136 m</a:t>
              </a:r>
              <a:endParaRPr lang="ja-JP" altLang="en-US" sz="1400" b="1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93" name="Line 1"/>
            <p:cNvSpPr>
              <a:spLocks noChangeShapeType="1"/>
            </p:cNvSpPr>
            <p:nvPr/>
          </p:nvSpPr>
          <p:spPr bwMode="auto">
            <a:xfrm flipH="1" flipV="1">
              <a:off x="4495800" y="2819400"/>
              <a:ext cx="192088" cy="182563"/>
            </a:xfrm>
            <a:prstGeom prst="line">
              <a:avLst/>
            </a:prstGeom>
            <a:noFill/>
            <a:ln w="44323">
              <a:solidFill>
                <a:srgbClr val="FF6FCF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/>
                <a:ea typeface="ＭＳ Ｐゴシック" pitchFamily="-112" charset="-128"/>
                <a:cs typeface="Arial"/>
              </a:endParaRPr>
            </a:p>
          </p:txBody>
        </p:sp>
        <p:sp>
          <p:nvSpPr>
            <p:cNvPr id="94" name="円/楕円 93"/>
            <p:cNvSpPr/>
            <p:nvPr/>
          </p:nvSpPr>
          <p:spPr>
            <a:xfrm>
              <a:off x="2282825" y="2886075"/>
              <a:ext cx="215900" cy="2159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95" name="直線コネクタ 94"/>
            <p:cNvCxnSpPr/>
            <p:nvPr/>
          </p:nvCxnSpPr>
          <p:spPr>
            <a:xfrm rot="5400000">
              <a:off x="4714875" y="2489200"/>
              <a:ext cx="136525" cy="34925"/>
            </a:xfrm>
            <a:prstGeom prst="line">
              <a:avLst/>
            </a:prstGeom>
            <a:ln w="76200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4143662" y="2209800"/>
              <a:ext cx="14287" cy="1397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テキスト ボックス 233"/>
            <p:cNvSpPr txBox="1">
              <a:spLocks noChangeArrowheads="1"/>
            </p:cNvSpPr>
            <p:nvPr/>
          </p:nvSpPr>
          <p:spPr bwMode="auto">
            <a:xfrm>
              <a:off x="4887729" y="2397875"/>
              <a:ext cx="315792" cy="147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ja-JP" sz="1200" b="1" dirty="0" smtClean="0">
                  <a:solidFill>
                    <a:srgbClr val="800000"/>
                  </a:solidFill>
                  <a:cs typeface="Arial" charset="0"/>
                </a:rPr>
                <a:t>ECS</a:t>
              </a:r>
              <a:endParaRPr lang="ja-JP" altLang="en-US" sz="1200" b="1" dirty="0">
                <a:solidFill>
                  <a:srgbClr val="800000"/>
                </a:solidFill>
                <a:cs typeface="Arial" charset="0"/>
              </a:endParaRPr>
            </a:p>
          </p:txBody>
        </p:sp>
        <p:sp>
          <p:nvSpPr>
            <p:cNvPr id="98" name="テキスト ボックス 97"/>
            <p:cNvSpPr txBox="1"/>
            <p:nvPr/>
          </p:nvSpPr>
          <p:spPr>
            <a:xfrm>
              <a:off x="3713206" y="2223931"/>
              <a:ext cx="323807" cy="14773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en-US" altLang="ja-JP" sz="1200" b="1" dirty="0" smtClean="0">
                  <a:solidFill>
                    <a:schemeClr val="accent2">
                      <a:lumMod val="50000"/>
                    </a:schemeClr>
                  </a:solidFill>
                  <a:cs typeface="Arial" charset="0"/>
                </a:rPr>
                <a:t>BCS</a:t>
              </a:r>
              <a:endParaRPr lang="ja-JP" altLang="en-US" sz="1200" b="1" dirty="0" smtClean="0">
                <a:solidFill>
                  <a:schemeClr val="accent2">
                    <a:lumMod val="50000"/>
                  </a:schemeClr>
                </a:solidFill>
                <a:cs typeface="Arial" charset="0"/>
              </a:endParaRPr>
            </a:p>
          </p:txBody>
        </p:sp>
        <p:sp>
          <p:nvSpPr>
            <p:cNvPr id="99" name="Line 178"/>
            <p:cNvSpPr>
              <a:spLocks noChangeShapeType="1"/>
            </p:cNvSpPr>
            <p:nvPr/>
          </p:nvSpPr>
          <p:spPr bwMode="auto">
            <a:xfrm>
              <a:off x="2805113" y="2989263"/>
              <a:ext cx="5410200" cy="0"/>
            </a:xfrm>
            <a:prstGeom prst="line">
              <a:avLst/>
            </a:prstGeom>
            <a:noFill/>
            <a:ln w="57023">
              <a:solidFill>
                <a:srgbClr val="4597A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0" name="Line 178"/>
            <p:cNvSpPr>
              <a:spLocks noChangeShapeType="1"/>
            </p:cNvSpPr>
            <p:nvPr/>
          </p:nvSpPr>
          <p:spPr bwMode="auto">
            <a:xfrm>
              <a:off x="8139113" y="3052763"/>
              <a:ext cx="881080" cy="241780"/>
            </a:xfrm>
            <a:prstGeom prst="line">
              <a:avLst/>
            </a:prstGeom>
            <a:noFill/>
            <a:ln w="57023">
              <a:solidFill>
                <a:srgbClr val="4597A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1" name="円/楕円 100"/>
            <p:cNvSpPr/>
            <p:nvPr/>
          </p:nvSpPr>
          <p:spPr>
            <a:xfrm>
              <a:off x="8485907" y="3096280"/>
              <a:ext cx="127000" cy="127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008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2" name="円/楕円 101"/>
            <p:cNvSpPr/>
            <p:nvPr/>
          </p:nvSpPr>
          <p:spPr>
            <a:xfrm>
              <a:off x="8642350" y="3145898"/>
              <a:ext cx="127000" cy="127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008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3" name="アーチ 102"/>
            <p:cNvSpPr/>
            <p:nvPr/>
          </p:nvSpPr>
          <p:spPr>
            <a:xfrm rot="10800000">
              <a:off x="2581275" y="2895600"/>
              <a:ext cx="250825" cy="231775"/>
            </a:xfrm>
            <a:prstGeom prst="blockArc">
              <a:avLst/>
            </a:prstGeom>
            <a:solidFill>
              <a:schemeClr val="accent5">
                <a:lumMod val="75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4" name="テキスト ボックス 215"/>
            <p:cNvSpPr txBox="1">
              <a:spLocks noChangeArrowheads="1"/>
            </p:cNvSpPr>
            <p:nvPr/>
          </p:nvSpPr>
          <p:spPr bwMode="auto">
            <a:xfrm>
              <a:off x="2747165" y="1499860"/>
              <a:ext cx="1242328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ja-JP" sz="1400" b="1" dirty="0">
                  <a:solidFill>
                    <a:srgbClr val="00B050"/>
                  </a:solidFill>
                  <a:cs typeface="Arial" charset="0"/>
                </a:rPr>
                <a:t>L</a:t>
              </a:r>
              <a:r>
                <a:rPr lang="en-US" altLang="ja-JP" sz="1400" b="1" dirty="0" smtClean="0">
                  <a:solidFill>
                    <a:srgbClr val="00B050"/>
                  </a:solidFill>
                  <a:cs typeface="Arial" charset="0"/>
                </a:rPr>
                <a:t>ow </a:t>
              </a:r>
              <a:r>
                <a:rPr lang="en-US" altLang="ja-JP" sz="1400" b="1" dirty="0">
                  <a:solidFill>
                    <a:srgbClr val="00B050"/>
                  </a:solidFill>
                  <a:cs typeface="Arial" charset="0"/>
                </a:rPr>
                <a:t>emittance</a:t>
              </a:r>
            </a:p>
            <a:p>
              <a:pPr>
                <a:lnSpc>
                  <a:spcPct val="90000"/>
                </a:lnSpc>
              </a:pPr>
              <a:r>
                <a:rPr lang="en-US" altLang="ja-JP" sz="1400" b="1" dirty="0">
                  <a:solidFill>
                    <a:srgbClr val="00B050"/>
                  </a:solidFill>
                  <a:cs typeface="Arial" charset="0"/>
                </a:rPr>
                <a:t>RF gun</a:t>
              </a:r>
              <a:endParaRPr lang="ja-JP" altLang="en-US" sz="1400" b="1" dirty="0">
                <a:solidFill>
                  <a:srgbClr val="00B050"/>
                </a:solidFill>
                <a:cs typeface="Arial" charset="0"/>
              </a:endParaRPr>
            </a:p>
          </p:txBody>
        </p:sp>
        <p:sp>
          <p:nvSpPr>
            <p:cNvPr id="105" name="テキスト ボックス 212"/>
            <p:cNvSpPr txBox="1">
              <a:spLocks noChangeArrowheads="1"/>
            </p:cNvSpPr>
            <p:nvPr/>
          </p:nvSpPr>
          <p:spPr bwMode="auto">
            <a:xfrm>
              <a:off x="2209800" y="3203848"/>
              <a:ext cx="1920593" cy="444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ja-JP" sz="1400" b="1" dirty="0">
                  <a:solidFill>
                    <a:srgbClr val="FF0000"/>
                  </a:solidFill>
                  <a:cs typeface="Arial" charset="0"/>
                </a:rPr>
                <a:t>e+ target </a:t>
              </a:r>
              <a:r>
                <a:rPr lang="en-US" altLang="ja-JP" sz="1400" b="1" dirty="0" smtClean="0">
                  <a:solidFill>
                    <a:srgbClr val="FF0000"/>
                  </a:solidFill>
                  <a:cs typeface="Arial" charset="0"/>
                </a:rPr>
                <a:t>&amp; </a:t>
              </a:r>
            </a:p>
            <a:p>
              <a:pPr>
                <a:lnSpc>
                  <a:spcPct val="80000"/>
                </a:lnSpc>
              </a:pPr>
              <a:r>
                <a:rPr lang="en-US" altLang="ja-JP" sz="1400" b="1" dirty="0" smtClean="0">
                  <a:solidFill>
                    <a:srgbClr val="FF0000"/>
                  </a:solidFill>
                  <a:cs typeface="Arial" charset="0"/>
                </a:rPr>
                <a:t>LAS capture </a:t>
              </a:r>
              <a:r>
                <a:rPr lang="en-US" altLang="ja-JP" sz="1400" b="1" dirty="0">
                  <a:solidFill>
                    <a:srgbClr val="FF0000"/>
                  </a:solidFill>
                  <a:cs typeface="Arial" charset="0"/>
                </a:rPr>
                <a:t>section</a:t>
              </a:r>
              <a:endParaRPr lang="ja-JP" altLang="en-US" sz="1400" b="1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06" name="テキスト ボックス 246"/>
            <p:cNvSpPr txBox="1">
              <a:spLocks noChangeArrowheads="1"/>
            </p:cNvSpPr>
            <p:nvPr/>
          </p:nvSpPr>
          <p:spPr bwMode="auto">
            <a:xfrm>
              <a:off x="6345767" y="1087094"/>
              <a:ext cx="2780133" cy="1077218"/>
            </a:xfrm>
            <a:prstGeom prst="rect">
              <a:avLst/>
            </a:prstGeom>
            <a:noFill/>
            <a:ln w="19050">
              <a:solidFill>
                <a:srgbClr val="FF99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2479">
                <a:buClr>
                  <a:srgbClr val="FF0000"/>
                </a:buClr>
              </a:pPr>
              <a:r>
                <a:rPr lang="en-US" altLang="ja-JP" sz="1600" dirty="0">
                  <a:solidFill>
                    <a:srgbClr val="0000FF"/>
                  </a:solidFill>
                  <a:latin typeface="+mn-lt"/>
                  <a:ea typeface="ＭＳ Ｐゴシック"/>
                  <a:cs typeface="Arial" panose="020B0604020202020204" pitchFamily="34" charset="0"/>
                </a:rPr>
                <a:t>e-/e+ beam with different bunch charge and energy are </a:t>
              </a:r>
              <a:r>
                <a:rPr lang="en-US" altLang="ja-JP" sz="1600" dirty="0" smtClean="0">
                  <a:solidFill>
                    <a:srgbClr val="0000FF"/>
                  </a:solidFill>
                  <a:latin typeface="+mn-lt"/>
                  <a:ea typeface="ＭＳ Ｐゴシック"/>
                  <a:cs typeface="Arial" panose="020B0604020202020204" pitchFamily="34" charset="0"/>
                </a:rPr>
                <a:t>accelerated by </a:t>
              </a:r>
              <a:r>
                <a:rPr lang="en-US" altLang="ja-JP" sz="1600" dirty="0">
                  <a:solidFill>
                    <a:srgbClr val="0000FF"/>
                  </a:solidFill>
                  <a:latin typeface="+mn-lt"/>
                  <a:ea typeface="ＭＳ Ｐゴシック"/>
                  <a:cs typeface="Arial" panose="020B0604020202020204" pitchFamily="34" charset="0"/>
                </a:rPr>
                <a:t>50 Hz repetition rate.</a:t>
              </a:r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8116803" y="3196121"/>
              <a:ext cx="5645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rgbClr val="0000FF"/>
                  </a:solidFill>
                  <a:latin typeface="Arial"/>
                  <a:cs typeface="Arial"/>
                </a:rPr>
                <a:t>HER</a:t>
              </a:r>
              <a:endParaRPr kumimoji="1" lang="ja-JP" altLang="en-US" sz="1400" b="1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108" name="テキスト ボックス 107"/>
            <p:cNvSpPr txBox="1"/>
            <p:nvPr/>
          </p:nvSpPr>
          <p:spPr>
            <a:xfrm>
              <a:off x="8665865" y="3267153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LER</a:t>
              </a:r>
              <a:endParaRPr kumimoji="1" lang="ja-JP" altLang="en-US" sz="14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09" name="角丸四角形 108"/>
            <p:cNvSpPr/>
            <p:nvPr/>
          </p:nvSpPr>
          <p:spPr>
            <a:xfrm>
              <a:off x="2511426" y="2648780"/>
              <a:ext cx="2224324" cy="602420"/>
            </a:xfrm>
            <a:prstGeom prst="roundRect">
              <a:avLst/>
            </a:prstGeom>
            <a:noFill/>
            <a:ln w="19050" cmpd="sng">
              <a:solidFill>
                <a:srgbClr val="FF00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0" name="Rectangle 190"/>
            <p:cNvSpPr>
              <a:spLocks noChangeArrowheads="1"/>
            </p:cNvSpPr>
            <p:nvPr/>
          </p:nvSpPr>
          <p:spPr bwMode="auto">
            <a:xfrm rot="19860000">
              <a:off x="4758533" y="2776511"/>
              <a:ext cx="53975" cy="107950"/>
            </a:xfrm>
            <a:prstGeom prst="rect">
              <a:avLst/>
            </a:prstGeom>
            <a:solidFill>
              <a:srgbClr val="00FF00"/>
            </a:solidFill>
            <a:ln w="9360">
              <a:solidFill>
                <a:srgbClr val="00FF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11" name="Line 191"/>
            <p:cNvSpPr>
              <a:spLocks noChangeShapeType="1"/>
            </p:cNvSpPr>
            <p:nvPr/>
          </p:nvSpPr>
          <p:spPr bwMode="auto">
            <a:xfrm flipH="1" flipV="1">
              <a:off x="4799045" y="2847975"/>
              <a:ext cx="55562" cy="95250"/>
            </a:xfrm>
            <a:prstGeom prst="line">
              <a:avLst/>
            </a:prstGeom>
            <a:noFill/>
            <a:ln w="28440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" name="テキスト ボックス 215"/>
            <p:cNvSpPr txBox="1">
              <a:spLocks noChangeArrowheads="1"/>
            </p:cNvSpPr>
            <p:nvPr/>
          </p:nvSpPr>
          <p:spPr bwMode="auto">
            <a:xfrm>
              <a:off x="4872038" y="2520954"/>
              <a:ext cx="529893" cy="3016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ja-JP" sz="1200" b="1" dirty="0" smtClean="0">
                  <a:solidFill>
                    <a:srgbClr val="00FF00"/>
                  </a:solidFill>
                  <a:cs typeface="Arial" charset="0"/>
                </a:rPr>
                <a:t>3T</a:t>
              </a:r>
              <a:endParaRPr lang="en-US" altLang="ja-JP" sz="1200" b="1" dirty="0">
                <a:solidFill>
                  <a:srgbClr val="00FF00"/>
                </a:solidFill>
                <a:cs typeface="Arial" charset="0"/>
              </a:endParaRPr>
            </a:p>
            <a:p>
              <a:pPr>
                <a:lnSpc>
                  <a:spcPct val="80000"/>
                </a:lnSpc>
              </a:pPr>
              <a:r>
                <a:rPr lang="en-US" altLang="ja-JP" sz="1200" b="1" dirty="0">
                  <a:solidFill>
                    <a:srgbClr val="00FF00"/>
                  </a:solidFill>
                  <a:cs typeface="Arial" charset="0"/>
                </a:rPr>
                <a:t>RF gun</a:t>
              </a:r>
              <a:endParaRPr lang="ja-JP" altLang="en-US" sz="1200" b="1" dirty="0">
                <a:solidFill>
                  <a:srgbClr val="00FF00"/>
                </a:solidFill>
                <a:cs typeface="Arial" charset="0"/>
              </a:endParaRPr>
            </a:p>
          </p:txBody>
        </p:sp>
        <p:sp>
          <p:nvSpPr>
            <p:cNvPr id="113" name="Rectangle 159"/>
            <p:cNvSpPr>
              <a:spLocks noChangeArrowheads="1"/>
            </p:cNvSpPr>
            <p:nvPr/>
          </p:nvSpPr>
          <p:spPr bwMode="auto">
            <a:xfrm>
              <a:off x="2524125" y="1771877"/>
              <a:ext cx="53975" cy="107950"/>
            </a:xfrm>
            <a:prstGeom prst="rect">
              <a:avLst/>
            </a:prstGeom>
            <a:solidFill>
              <a:srgbClr val="00FF00"/>
            </a:solidFill>
            <a:ln w="9360">
              <a:solidFill>
                <a:srgbClr val="00FF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14" name="テキスト ボックス 214"/>
            <p:cNvSpPr txBox="1">
              <a:spLocks noChangeArrowheads="1"/>
            </p:cNvSpPr>
            <p:nvPr/>
          </p:nvSpPr>
          <p:spPr bwMode="auto">
            <a:xfrm>
              <a:off x="8182611" y="2760220"/>
              <a:ext cx="38100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200" b="1" dirty="0">
                  <a:solidFill>
                    <a:srgbClr val="800000"/>
                  </a:solidFill>
                  <a:cs typeface="Arial" charset="0"/>
                </a:rPr>
                <a:t>ECS</a:t>
              </a:r>
              <a:endParaRPr lang="ja-JP" altLang="en-US" sz="1200" b="1" dirty="0">
                <a:solidFill>
                  <a:srgbClr val="800000"/>
                </a:solidFill>
                <a:cs typeface="Arial" charset="0"/>
              </a:endParaRPr>
            </a:p>
          </p:txBody>
        </p:sp>
      </p:grpSp>
      <p:sp>
        <p:nvSpPr>
          <p:cNvPr id="115" name="テキスト ボックス 266"/>
          <p:cNvSpPr txBox="1"/>
          <p:nvPr/>
        </p:nvSpPr>
        <p:spPr>
          <a:xfrm>
            <a:off x="8710876" y="4368202"/>
            <a:ext cx="1273105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b="1" dirty="0" smtClean="0">
                <a:solidFill>
                  <a:srgbClr val="0000FF"/>
                </a:solidFill>
              </a:rPr>
              <a:t>HER: 7GeV e-  </a:t>
            </a:r>
            <a:endParaRPr kumimoji="1" lang="ja-JP" altLang="en-US" sz="1400" b="1" dirty="0">
              <a:solidFill>
                <a:srgbClr val="0000FF"/>
              </a:solidFill>
            </a:endParaRPr>
          </a:p>
        </p:txBody>
      </p:sp>
      <p:sp>
        <p:nvSpPr>
          <p:cNvPr id="116" name="テキスト ボックス 378"/>
          <p:cNvSpPr txBox="1"/>
          <p:nvPr/>
        </p:nvSpPr>
        <p:spPr>
          <a:xfrm>
            <a:off x="8708193" y="5456838"/>
            <a:ext cx="1205779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b="1" dirty="0" smtClean="0">
                <a:solidFill>
                  <a:srgbClr val="00B050"/>
                </a:solidFill>
              </a:rPr>
              <a:t>PF</a:t>
            </a:r>
            <a:r>
              <a:rPr kumimoji="1" lang="en-US" altLang="ja-JP" sz="1400" b="1" dirty="0" smtClean="0">
                <a:solidFill>
                  <a:srgbClr val="00B050"/>
                </a:solidFill>
              </a:rPr>
              <a:t>: </a:t>
            </a:r>
            <a:r>
              <a:rPr lang="en-US" altLang="ja-JP" sz="1400" b="1" dirty="0">
                <a:solidFill>
                  <a:srgbClr val="00B050"/>
                </a:solidFill>
              </a:rPr>
              <a:t>2</a:t>
            </a:r>
            <a:r>
              <a:rPr lang="en-US" altLang="ja-JP" sz="1400" b="1" dirty="0" smtClean="0">
                <a:solidFill>
                  <a:srgbClr val="00B050"/>
                </a:solidFill>
              </a:rPr>
              <a:t>.5</a:t>
            </a:r>
            <a:r>
              <a:rPr kumimoji="1" lang="en-US" altLang="ja-JP" sz="1400" b="1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sz="1400" b="1" dirty="0" err="1" smtClean="0">
                <a:solidFill>
                  <a:srgbClr val="00B050"/>
                </a:solidFill>
              </a:rPr>
              <a:t>GeV</a:t>
            </a:r>
            <a:r>
              <a:rPr kumimoji="1" lang="en-US" altLang="ja-JP" sz="1400" b="1" dirty="0" smtClean="0">
                <a:solidFill>
                  <a:srgbClr val="00B050"/>
                </a:solidFill>
              </a:rPr>
              <a:t> e-</a:t>
            </a:r>
            <a:endParaRPr kumimoji="1" lang="ja-JP" altLang="en-US" sz="1400" b="1" dirty="0">
              <a:solidFill>
                <a:srgbClr val="00B050"/>
              </a:solidFill>
            </a:endParaRPr>
          </a:p>
        </p:txBody>
      </p:sp>
      <p:sp>
        <p:nvSpPr>
          <p:cNvPr id="117" name="テキスト ボックス 391"/>
          <p:cNvSpPr txBox="1"/>
          <p:nvPr/>
        </p:nvSpPr>
        <p:spPr>
          <a:xfrm>
            <a:off x="8715407" y="5055130"/>
            <a:ext cx="1191352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b="1" dirty="0">
                <a:solidFill>
                  <a:srgbClr val="FF0000"/>
                </a:solidFill>
              </a:rPr>
              <a:t>L</a:t>
            </a:r>
            <a:r>
              <a:rPr kumimoji="1" lang="en-US" altLang="ja-JP" sz="1400" b="1" dirty="0" smtClean="0">
                <a:solidFill>
                  <a:srgbClr val="FF0000"/>
                </a:solidFill>
              </a:rPr>
              <a:t>ER: 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4</a:t>
            </a:r>
            <a:r>
              <a:rPr kumimoji="1" lang="en-US" altLang="ja-JP" sz="1400" b="1" dirty="0" smtClean="0">
                <a:solidFill>
                  <a:srgbClr val="FF0000"/>
                </a:solidFill>
              </a:rPr>
              <a:t>GeV e+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118" name="テキスト ボックス 81"/>
          <p:cNvSpPr txBox="1"/>
          <p:nvPr/>
        </p:nvSpPr>
        <p:spPr>
          <a:xfrm>
            <a:off x="9093451" y="4201065"/>
            <a:ext cx="64793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b="1" dirty="0" smtClean="0">
                <a:solidFill>
                  <a:srgbClr val="0000FF"/>
                </a:solidFill>
              </a:rPr>
              <a:t>5 </a:t>
            </a:r>
            <a:r>
              <a:rPr kumimoji="1" lang="en-US" altLang="ja-JP" sz="1200" b="1" dirty="0" err="1" smtClean="0">
                <a:solidFill>
                  <a:srgbClr val="0000FF"/>
                </a:solidFill>
              </a:rPr>
              <a:t>nC</a:t>
            </a:r>
            <a:r>
              <a:rPr kumimoji="1" lang="en-US" altLang="ja-JP" sz="1200" b="1" dirty="0" smtClean="0">
                <a:solidFill>
                  <a:srgbClr val="0000FF"/>
                </a:solidFill>
              </a:rPr>
              <a:t> x2</a:t>
            </a:r>
            <a:endParaRPr kumimoji="1" lang="ja-JP" altLang="en-US" sz="1200" b="1" dirty="0">
              <a:solidFill>
                <a:srgbClr val="0000FF"/>
              </a:solidFill>
            </a:endParaRPr>
          </a:p>
        </p:txBody>
      </p:sp>
      <p:sp>
        <p:nvSpPr>
          <p:cNvPr id="119" name="テキスト ボックス 145"/>
          <p:cNvSpPr txBox="1"/>
          <p:nvPr/>
        </p:nvSpPr>
        <p:spPr>
          <a:xfrm>
            <a:off x="1039566" y="2621455"/>
            <a:ext cx="76495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b="1" dirty="0" smtClean="0">
                <a:solidFill>
                  <a:srgbClr val="0000FF"/>
                </a:solidFill>
              </a:rPr>
              <a:t>1.5 </a:t>
            </a:r>
            <a:r>
              <a:rPr lang="en-US" altLang="ja-JP" sz="1400" b="1" dirty="0" err="1" smtClean="0">
                <a:solidFill>
                  <a:srgbClr val="0000FF"/>
                </a:solidFill>
              </a:rPr>
              <a:t>GeV</a:t>
            </a:r>
            <a:endParaRPr lang="en-US" altLang="ja-JP" sz="1400" b="1" dirty="0">
              <a:solidFill>
                <a:srgbClr val="0000FF"/>
              </a:solidFill>
            </a:endParaRPr>
          </a:p>
        </p:txBody>
      </p:sp>
      <p:sp>
        <p:nvSpPr>
          <p:cNvPr id="120" name="Line 178"/>
          <p:cNvSpPr>
            <a:spLocks noChangeShapeType="1"/>
          </p:cNvSpPr>
          <p:nvPr/>
        </p:nvSpPr>
        <p:spPr bwMode="auto">
          <a:xfrm flipV="1">
            <a:off x="8810433" y="2847870"/>
            <a:ext cx="615677" cy="404493"/>
          </a:xfrm>
          <a:prstGeom prst="line">
            <a:avLst/>
          </a:prstGeom>
          <a:noFill/>
          <a:ln w="19050">
            <a:solidFill>
              <a:srgbClr val="00B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8848032" y="2679566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00B050"/>
                </a:solidFill>
                <a:latin typeface="Arial"/>
                <a:cs typeface="Arial"/>
              </a:rPr>
              <a:t>PF</a:t>
            </a:r>
            <a:endParaRPr kumimoji="1" lang="ja-JP" altLang="en-US" sz="120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22" name="円/楕円 121"/>
          <p:cNvSpPr/>
          <p:nvPr/>
        </p:nvSpPr>
        <p:spPr>
          <a:xfrm>
            <a:off x="9197988" y="2931370"/>
            <a:ext cx="82732" cy="8273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9377072" y="291330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00B050"/>
                </a:solidFill>
                <a:latin typeface="Arial"/>
                <a:cs typeface="Arial"/>
              </a:rPr>
              <a:t>PF-AR</a:t>
            </a:r>
            <a:endParaRPr kumimoji="1" lang="ja-JP" altLang="en-US" sz="120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24" name="円/楕円 123"/>
          <p:cNvSpPr/>
          <p:nvPr/>
        </p:nvSpPr>
        <p:spPr>
          <a:xfrm>
            <a:off x="9849079" y="3193026"/>
            <a:ext cx="82732" cy="8273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125" name="グループ化 347"/>
          <p:cNvGrpSpPr/>
          <p:nvPr/>
        </p:nvGrpSpPr>
        <p:grpSpPr>
          <a:xfrm>
            <a:off x="1156731" y="4412109"/>
            <a:ext cx="8142006" cy="2526641"/>
            <a:chOff x="195167" y="3916642"/>
            <a:chExt cx="8142006" cy="2526641"/>
          </a:xfrm>
        </p:grpSpPr>
        <p:grpSp>
          <p:nvGrpSpPr>
            <p:cNvPr id="126" name="グループ化 317"/>
            <p:cNvGrpSpPr/>
            <p:nvPr/>
          </p:nvGrpSpPr>
          <p:grpSpPr>
            <a:xfrm>
              <a:off x="195167" y="3916642"/>
              <a:ext cx="8142006" cy="2526641"/>
              <a:chOff x="195192" y="3916642"/>
              <a:chExt cx="8254865" cy="2526641"/>
            </a:xfrm>
          </p:grpSpPr>
          <p:pic>
            <p:nvPicPr>
              <p:cNvPr id="136" name="Picture 4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1" r="-1701"/>
              <a:stretch/>
            </p:blipFill>
            <p:spPr bwMode="auto">
              <a:xfrm>
                <a:off x="251185" y="3916642"/>
                <a:ext cx="7795519" cy="1931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37" name="直線コネクタ 136"/>
              <p:cNvCxnSpPr/>
              <p:nvPr/>
            </p:nvCxnSpPr>
            <p:spPr>
              <a:xfrm>
                <a:off x="7072044" y="4110255"/>
                <a:ext cx="261575" cy="59924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7332113" y="4170179"/>
                <a:ext cx="569784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/>
              <p:cNvCxnSpPr/>
              <p:nvPr/>
            </p:nvCxnSpPr>
            <p:spPr>
              <a:xfrm>
                <a:off x="6002944" y="4638702"/>
                <a:ext cx="1855695" cy="430307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/>
              <p:cNvCxnSpPr/>
              <p:nvPr/>
            </p:nvCxnSpPr>
            <p:spPr>
              <a:xfrm flipV="1">
                <a:off x="3029505" y="5409353"/>
                <a:ext cx="876077" cy="19108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線コネクタ 140"/>
              <p:cNvCxnSpPr/>
              <p:nvPr/>
            </p:nvCxnSpPr>
            <p:spPr>
              <a:xfrm flipH="1">
                <a:off x="3866945" y="5412807"/>
                <a:ext cx="2778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/>
              <p:cNvCxnSpPr/>
              <p:nvPr/>
            </p:nvCxnSpPr>
            <p:spPr>
              <a:xfrm flipH="1">
                <a:off x="4578843" y="4990840"/>
                <a:ext cx="1502379" cy="39259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/>
              <p:cNvCxnSpPr/>
              <p:nvPr/>
            </p:nvCxnSpPr>
            <p:spPr>
              <a:xfrm flipH="1">
                <a:off x="4140909" y="5381133"/>
                <a:ext cx="204439" cy="2973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線コネクタ 143"/>
              <p:cNvCxnSpPr/>
              <p:nvPr/>
            </p:nvCxnSpPr>
            <p:spPr>
              <a:xfrm flipV="1">
                <a:off x="2578124" y="5602534"/>
                <a:ext cx="464574" cy="4423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/>
              <p:cNvCxnSpPr/>
              <p:nvPr/>
            </p:nvCxnSpPr>
            <p:spPr>
              <a:xfrm flipH="1">
                <a:off x="6061641" y="4991102"/>
                <a:ext cx="19533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線コネクタ 145"/>
              <p:cNvCxnSpPr/>
              <p:nvPr/>
            </p:nvCxnSpPr>
            <p:spPr>
              <a:xfrm flipH="1">
                <a:off x="6258123" y="4708342"/>
                <a:ext cx="938221" cy="27914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線コネクタ 146"/>
              <p:cNvCxnSpPr/>
              <p:nvPr/>
            </p:nvCxnSpPr>
            <p:spPr>
              <a:xfrm flipH="1">
                <a:off x="7176816" y="4713055"/>
                <a:ext cx="69331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線コネクタ 147"/>
              <p:cNvCxnSpPr/>
              <p:nvPr/>
            </p:nvCxnSpPr>
            <p:spPr>
              <a:xfrm flipH="1">
                <a:off x="4315559" y="5384903"/>
                <a:ext cx="2778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正方形/長方形 148"/>
              <p:cNvSpPr/>
              <p:nvPr/>
            </p:nvSpPr>
            <p:spPr>
              <a:xfrm>
                <a:off x="2046757" y="5241886"/>
                <a:ext cx="99097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1600" b="1" dirty="0">
                    <a:solidFill>
                      <a:srgbClr val="FF0000"/>
                    </a:solidFill>
                    <a:cs typeface="Arial" charset="0"/>
                  </a:rPr>
                  <a:t>e+ target </a:t>
                </a:r>
                <a:endParaRPr lang="ja-JP" altLang="en-US" sz="1600" dirty="0"/>
              </a:p>
            </p:txBody>
          </p:sp>
          <p:sp>
            <p:nvSpPr>
              <p:cNvPr id="150" name="円/楕円 149"/>
              <p:cNvSpPr/>
              <p:nvPr/>
            </p:nvSpPr>
            <p:spPr>
              <a:xfrm>
                <a:off x="2490506" y="5568550"/>
                <a:ext cx="145774" cy="14577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151" name="正方形/長方形 150"/>
              <p:cNvSpPr/>
              <p:nvPr/>
            </p:nvSpPr>
            <p:spPr>
              <a:xfrm>
                <a:off x="2847773" y="4442293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e-</a:t>
                </a:r>
                <a:endParaRPr lang="ja-JP" altLang="en-US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正方形/長方形 151"/>
              <p:cNvSpPr/>
              <p:nvPr/>
            </p:nvSpPr>
            <p:spPr>
              <a:xfrm>
                <a:off x="3116083" y="5096969"/>
                <a:ext cx="4475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e+</a:t>
                </a:r>
                <a:endParaRPr lang="ja-JP" altLang="en-U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テキスト ボックス 212"/>
              <p:cNvSpPr txBox="1">
                <a:spLocks noChangeArrowheads="1"/>
              </p:cNvSpPr>
              <p:nvPr/>
            </p:nvSpPr>
            <p:spPr bwMode="auto">
              <a:xfrm>
                <a:off x="3901298" y="5029432"/>
                <a:ext cx="891591" cy="2646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ja-JP" sz="1400" b="1" dirty="0">
                    <a:solidFill>
                      <a:srgbClr val="FF0000"/>
                    </a:solidFill>
                    <a:cs typeface="Arial" charset="0"/>
                  </a:rPr>
                  <a:t>1.1 </a:t>
                </a:r>
                <a:r>
                  <a:rPr lang="en-US" altLang="ja-JP" sz="1400" b="1" dirty="0" err="1">
                    <a:solidFill>
                      <a:srgbClr val="FF0000"/>
                    </a:solidFill>
                    <a:cs typeface="Arial" charset="0"/>
                  </a:rPr>
                  <a:t>GeV</a:t>
                </a:r>
                <a:r>
                  <a:rPr lang="en-US" altLang="ja-JP" sz="1400" b="1" dirty="0">
                    <a:solidFill>
                      <a:srgbClr val="FF0000"/>
                    </a:solidFill>
                    <a:cs typeface="Arial" charset="0"/>
                  </a:rPr>
                  <a:t> </a:t>
                </a:r>
              </a:p>
            </p:txBody>
          </p:sp>
          <p:sp>
            <p:nvSpPr>
              <p:cNvPr id="154" name="テキスト ボックス 141"/>
              <p:cNvSpPr txBox="1"/>
              <p:nvPr/>
            </p:nvSpPr>
            <p:spPr>
              <a:xfrm>
                <a:off x="3879826" y="4237375"/>
                <a:ext cx="941283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1400" b="1" dirty="0" smtClean="0">
                    <a:solidFill>
                      <a:srgbClr val="0000FF"/>
                    </a:solidFill>
                  </a:rPr>
                  <a:t>4.219 </a:t>
                </a:r>
                <a:r>
                  <a:rPr lang="en-US" altLang="ja-JP" sz="1400" b="1" dirty="0" err="1" smtClean="0">
                    <a:solidFill>
                      <a:srgbClr val="0000FF"/>
                    </a:solidFill>
                  </a:rPr>
                  <a:t>GeV</a:t>
                </a:r>
                <a:endParaRPr lang="en-US" altLang="ja-JP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55" name="テキスト ボックス 145"/>
              <p:cNvSpPr txBox="1"/>
              <p:nvPr/>
            </p:nvSpPr>
            <p:spPr>
              <a:xfrm>
                <a:off x="195192" y="5838545"/>
                <a:ext cx="764953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1400" b="1" dirty="0" smtClean="0">
                    <a:solidFill>
                      <a:srgbClr val="0000FF"/>
                    </a:solidFill>
                  </a:rPr>
                  <a:t>1.5 </a:t>
                </a:r>
                <a:r>
                  <a:rPr lang="en-US" altLang="ja-JP" sz="1400" b="1" dirty="0" err="1" smtClean="0">
                    <a:solidFill>
                      <a:srgbClr val="0000FF"/>
                    </a:solidFill>
                  </a:rPr>
                  <a:t>GeV</a:t>
                </a:r>
                <a:endParaRPr lang="en-US" altLang="ja-JP" sz="14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56" name="直線コネクタ 155"/>
              <p:cNvCxnSpPr/>
              <p:nvPr/>
            </p:nvCxnSpPr>
            <p:spPr>
              <a:xfrm>
                <a:off x="4606842" y="4631862"/>
                <a:ext cx="139610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矢印コネクタ 156"/>
              <p:cNvCxnSpPr/>
              <p:nvPr/>
            </p:nvCxnSpPr>
            <p:spPr>
              <a:xfrm flipV="1">
                <a:off x="476203" y="5324502"/>
                <a:ext cx="349624" cy="403412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矢印コネクタ 157"/>
              <p:cNvCxnSpPr/>
              <p:nvPr/>
            </p:nvCxnSpPr>
            <p:spPr>
              <a:xfrm>
                <a:off x="4560995" y="5906513"/>
                <a:ext cx="3245476" cy="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headEnd type="arrow"/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59" name="テキスト ボックス 152"/>
              <p:cNvSpPr txBox="1"/>
              <p:nvPr/>
            </p:nvSpPr>
            <p:spPr>
              <a:xfrm>
                <a:off x="4723097" y="5920063"/>
                <a:ext cx="3726960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1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Optics is changed for each pulse by using </a:t>
                </a:r>
                <a:endParaRPr kumimoji="1" lang="en-US" altLang="ja-JP" sz="14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ja-JP" sz="14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kumimoji="1" lang="en-US" altLang="ja-JP" sz="1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ulsed </a:t>
                </a:r>
                <a:r>
                  <a:rPr lang="en-US" altLang="ja-JP" sz="14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kumimoji="1" lang="en-US" altLang="ja-JP" sz="1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uads (Doublet) &amp; </a:t>
                </a:r>
                <a:r>
                  <a:rPr lang="en-US" altLang="ja-JP" sz="1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kumimoji="1" lang="en-US" altLang="ja-JP" sz="1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teering magnets </a:t>
                </a:r>
                <a:endParaRPr kumimoji="1" lang="ja-JP" altLang="en-US" sz="1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60" name="直線コネクタ 159"/>
              <p:cNvCxnSpPr/>
              <p:nvPr/>
            </p:nvCxnSpPr>
            <p:spPr>
              <a:xfrm>
                <a:off x="2590528" y="5739086"/>
                <a:ext cx="1" cy="309094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線矢印コネクタ 160"/>
              <p:cNvCxnSpPr/>
              <p:nvPr/>
            </p:nvCxnSpPr>
            <p:spPr>
              <a:xfrm>
                <a:off x="2652971" y="5891488"/>
                <a:ext cx="168908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62" name="テキスト ボックス 158"/>
              <p:cNvSpPr txBox="1"/>
              <p:nvPr/>
            </p:nvSpPr>
            <p:spPr>
              <a:xfrm>
                <a:off x="2580578" y="5920116"/>
                <a:ext cx="21766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1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e-/e+ compatible optics</a:t>
                </a:r>
                <a:endParaRPr kumimoji="1" lang="ja-JP" alt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63" name="直線コネクタ 162"/>
              <p:cNvCxnSpPr/>
              <p:nvPr/>
            </p:nvCxnSpPr>
            <p:spPr>
              <a:xfrm flipV="1">
                <a:off x="833734" y="4898801"/>
                <a:ext cx="1570589" cy="413778"/>
              </a:xfrm>
              <a:prstGeom prst="line">
                <a:avLst/>
              </a:prstGeom>
              <a:ln w="28575">
                <a:solidFill>
                  <a:srgbClr val="33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線コネクタ 163"/>
              <p:cNvCxnSpPr/>
              <p:nvPr/>
            </p:nvCxnSpPr>
            <p:spPr>
              <a:xfrm flipV="1">
                <a:off x="2865734" y="4868556"/>
                <a:ext cx="373041" cy="36815"/>
              </a:xfrm>
              <a:prstGeom prst="line">
                <a:avLst/>
              </a:prstGeom>
              <a:ln w="28575">
                <a:solidFill>
                  <a:srgbClr val="33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線コネクタ 164"/>
              <p:cNvCxnSpPr/>
              <p:nvPr/>
            </p:nvCxnSpPr>
            <p:spPr>
              <a:xfrm flipV="1">
                <a:off x="3230881" y="4692318"/>
                <a:ext cx="813843" cy="175122"/>
              </a:xfrm>
              <a:prstGeom prst="line">
                <a:avLst/>
              </a:prstGeom>
              <a:ln w="28575">
                <a:solidFill>
                  <a:srgbClr val="33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直線コネクタ 126"/>
            <p:cNvCxnSpPr/>
            <p:nvPr/>
          </p:nvCxnSpPr>
          <p:spPr>
            <a:xfrm>
              <a:off x="2345991" y="4900420"/>
              <a:ext cx="493747" cy="4951"/>
            </a:xfrm>
            <a:prstGeom prst="line">
              <a:avLst/>
            </a:prstGeom>
            <a:ln w="28575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コネクタ 127"/>
            <p:cNvCxnSpPr/>
            <p:nvPr/>
          </p:nvCxnSpPr>
          <p:spPr>
            <a:xfrm flipV="1">
              <a:off x="3993710" y="4623672"/>
              <a:ext cx="347161" cy="66708"/>
            </a:xfrm>
            <a:prstGeom prst="line">
              <a:avLst/>
            </a:prstGeom>
            <a:ln w="28575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コネクタ 128"/>
            <p:cNvCxnSpPr/>
            <p:nvPr/>
          </p:nvCxnSpPr>
          <p:spPr>
            <a:xfrm flipV="1">
              <a:off x="4547967" y="4265375"/>
              <a:ext cx="1392795" cy="358984"/>
            </a:xfrm>
            <a:prstGeom prst="line">
              <a:avLst/>
            </a:prstGeom>
            <a:ln w="28575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コネクタ 129"/>
            <p:cNvCxnSpPr/>
            <p:nvPr/>
          </p:nvCxnSpPr>
          <p:spPr>
            <a:xfrm>
              <a:off x="4318538" y="4626575"/>
              <a:ext cx="222518" cy="347"/>
            </a:xfrm>
            <a:prstGeom prst="line">
              <a:avLst/>
            </a:prstGeom>
            <a:ln w="28575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コネクタ 130"/>
            <p:cNvCxnSpPr/>
            <p:nvPr/>
          </p:nvCxnSpPr>
          <p:spPr>
            <a:xfrm>
              <a:off x="5916810" y="4268257"/>
              <a:ext cx="222518" cy="347"/>
            </a:xfrm>
            <a:prstGeom prst="line">
              <a:avLst/>
            </a:prstGeom>
            <a:ln w="28575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コネクタ 131"/>
            <p:cNvCxnSpPr/>
            <p:nvPr/>
          </p:nvCxnSpPr>
          <p:spPr>
            <a:xfrm flipV="1">
              <a:off x="6119380" y="4129988"/>
              <a:ext cx="488981" cy="137964"/>
            </a:xfrm>
            <a:prstGeom prst="line">
              <a:avLst/>
            </a:prstGeom>
            <a:ln w="28575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>
              <a:off x="6606821" y="4116679"/>
              <a:ext cx="409942" cy="0"/>
            </a:xfrm>
            <a:prstGeom prst="line">
              <a:avLst/>
            </a:prstGeom>
            <a:ln w="28575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>
              <a:off x="7198062" y="4043891"/>
              <a:ext cx="567112" cy="0"/>
            </a:xfrm>
            <a:prstGeom prst="line">
              <a:avLst/>
            </a:prstGeom>
            <a:ln w="28575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 flipV="1">
              <a:off x="6989680" y="4049504"/>
              <a:ext cx="208382" cy="57828"/>
            </a:xfrm>
            <a:prstGeom prst="line">
              <a:avLst/>
            </a:prstGeom>
            <a:ln w="28575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6" name="直線コネクタ 165"/>
          <p:cNvCxnSpPr/>
          <p:nvPr/>
        </p:nvCxnSpPr>
        <p:spPr>
          <a:xfrm flipV="1">
            <a:off x="5330203" y="3443655"/>
            <a:ext cx="0" cy="2653971"/>
          </a:xfrm>
          <a:prstGeom prst="line">
            <a:avLst/>
          </a:prstGeom>
          <a:ln>
            <a:solidFill>
              <a:srgbClr val="3399FF"/>
            </a:solidFill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7" name="テキスト ボックス 266"/>
          <p:cNvSpPr txBox="1"/>
          <p:nvPr/>
        </p:nvSpPr>
        <p:spPr>
          <a:xfrm>
            <a:off x="8727912" y="4559560"/>
            <a:ext cx="1521570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b="1" dirty="0" smtClean="0">
                <a:solidFill>
                  <a:srgbClr val="00B050"/>
                </a:solidFill>
              </a:rPr>
              <a:t>PF-AR: 6.5</a:t>
            </a:r>
            <a:r>
              <a:rPr kumimoji="1" lang="en-US" altLang="ja-JP" sz="1400" b="1" dirty="0" smtClean="0">
                <a:solidFill>
                  <a:srgbClr val="00B050"/>
                </a:solidFill>
              </a:rPr>
              <a:t>GeV e-  </a:t>
            </a:r>
          </a:p>
        </p:txBody>
      </p:sp>
      <p:sp>
        <p:nvSpPr>
          <p:cNvPr id="168" name="テキスト ボックス 81"/>
          <p:cNvSpPr txBox="1"/>
          <p:nvPr/>
        </p:nvSpPr>
        <p:spPr>
          <a:xfrm>
            <a:off x="9149639" y="4773561"/>
            <a:ext cx="57740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b="1" dirty="0" smtClean="0">
                <a:solidFill>
                  <a:srgbClr val="00B050"/>
                </a:solidFill>
              </a:rPr>
              <a:t>5nCx1</a:t>
            </a:r>
            <a:endParaRPr kumimoji="1" lang="ja-JP" altLang="en-US" sz="1200" b="1" dirty="0">
              <a:solidFill>
                <a:srgbClr val="00B050"/>
              </a:solidFill>
            </a:endParaRPr>
          </a:p>
        </p:txBody>
      </p:sp>
      <p:sp>
        <p:nvSpPr>
          <p:cNvPr id="169" name="テキスト ボックス 81"/>
          <p:cNvSpPr txBox="1"/>
          <p:nvPr/>
        </p:nvSpPr>
        <p:spPr>
          <a:xfrm>
            <a:off x="9149639" y="5233879"/>
            <a:ext cx="61266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200" b="1" dirty="0" smtClean="0">
                <a:solidFill>
                  <a:srgbClr val="FF0000"/>
                </a:solidFill>
              </a:rPr>
              <a:t>4 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nCx2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70" name="テキスト ボックス 81"/>
          <p:cNvSpPr txBox="1"/>
          <p:nvPr/>
        </p:nvSpPr>
        <p:spPr>
          <a:xfrm>
            <a:off x="9126269" y="5689627"/>
            <a:ext cx="69762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200" b="1" dirty="0" smtClean="0">
                <a:solidFill>
                  <a:srgbClr val="00B050"/>
                </a:solidFill>
              </a:rPr>
              <a:t>0.1</a:t>
            </a:r>
            <a:r>
              <a:rPr kumimoji="1" lang="en-US" altLang="ja-JP" sz="1200" b="1" dirty="0" smtClean="0">
                <a:solidFill>
                  <a:srgbClr val="00B050"/>
                </a:solidFill>
              </a:rPr>
              <a:t>nCx1</a:t>
            </a:r>
            <a:endParaRPr kumimoji="1" lang="ja-JP" altLang="en-US" sz="1200" b="1" dirty="0">
              <a:solidFill>
                <a:srgbClr val="00B050"/>
              </a:solidFill>
            </a:endParaRPr>
          </a:p>
        </p:txBody>
      </p:sp>
      <p:sp>
        <p:nvSpPr>
          <p:cNvPr id="171" name="テキスト ボックス 170"/>
          <p:cNvSpPr txBox="1"/>
          <p:nvPr/>
        </p:nvSpPr>
        <p:spPr>
          <a:xfrm>
            <a:off x="5102970" y="3347613"/>
            <a:ext cx="741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chicane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183166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図形グループ 70"/>
          <p:cNvGrpSpPr/>
          <p:nvPr/>
        </p:nvGrpSpPr>
        <p:grpSpPr>
          <a:xfrm>
            <a:off x="4053157" y="552938"/>
            <a:ext cx="6578597" cy="6873389"/>
            <a:chOff x="3659453" y="641836"/>
            <a:chExt cx="6578598" cy="6873389"/>
          </a:xfrm>
        </p:grpSpPr>
        <p:sp>
          <p:nvSpPr>
            <p:cNvPr id="88" name="ドーナツ 87"/>
            <p:cNvSpPr>
              <a:spLocks noChangeAspect="1"/>
            </p:cNvSpPr>
            <p:nvPr/>
          </p:nvSpPr>
          <p:spPr bwMode="auto">
            <a:xfrm rot="16200000">
              <a:off x="6360315" y="3868470"/>
              <a:ext cx="811213" cy="634999"/>
            </a:xfrm>
            <a:prstGeom prst="donut">
              <a:avLst>
                <a:gd name="adj" fmla="val 0"/>
              </a:avLst>
            </a:prstGeom>
            <a:solidFill>
              <a:srgbClr val="FFFFFF"/>
            </a:solidFill>
            <a:ln w="508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100" dir="2700000" algn="tl" rotWithShape="0">
                <a:srgbClr val="808080">
                  <a:alpha val="75000"/>
                </a:srgbClr>
              </a:outerShdw>
            </a:effectLst>
          </p:spPr>
          <p:txBody>
            <a:bodyPr lIns="99551" tIns="49775" rIns="99551" bIns="49775">
              <a:prstTxWarp prst="textNoShape">
                <a:avLst/>
              </a:prstTxWarp>
            </a:bodyPr>
            <a:lstStyle/>
            <a:p>
              <a:pPr algn="just" defTabSz="3632130">
                <a:defRPr/>
              </a:pPr>
              <a:endParaRPr lang="ja-JP" altLang="en-US" sz="2800" dirty="0">
                <a:solidFill>
                  <a:srgbClr val="400040"/>
                </a:solidFill>
                <a:latin typeface="Arial Rounded MT Bold"/>
                <a:ea typeface="ヒラギノ丸ゴ Pro W4" pitchFamily="-108" charset="-128"/>
                <a:cs typeface="ヒラギノ丸ゴ Pro W4" pitchFamily="-108" charset="-128"/>
              </a:endParaRPr>
            </a:p>
          </p:txBody>
        </p:sp>
        <p:sp>
          <p:nvSpPr>
            <p:cNvPr id="67" name="アーチ 66"/>
            <p:cNvSpPr>
              <a:spLocks noChangeAspect="1"/>
            </p:cNvSpPr>
            <p:nvPr/>
          </p:nvSpPr>
          <p:spPr bwMode="auto">
            <a:xfrm rot="16200000">
              <a:off x="3747291" y="2524125"/>
              <a:ext cx="812800" cy="787400"/>
            </a:xfrm>
            <a:prstGeom prst="blockArc">
              <a:avLst>
                <a:gd name="adj1" fmla="val 10800000"/>
                <a:gd name="adj2" fmla="val 0"/>
                <a:gd name="adj3" fmla="val 0"/>
              </a:avLst>
            </a:prstGeom>
            <a:solidFill>
              <a:srgbClr val="FFFFFF"/>
            </a:solidFill>
            <a:ln w="508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100" dir="2700000" algn="tl" rotWithShape="0">
                <a:srgbClr val="808080">
                  <a:alpha val="75000"/>
                </a:srgbClr>
              </a:outerShdw>
            </a:effectLst>
          </p:spPr>
          <p:txBody>
            <a:bodyPr lIns="99551" tIns="49775" rIns="99551" bIns="49775">
              <a:prstTxWarp prst="textNoShape">
                <a:avLst/>
              </a:prstTxWarp>
            </a:bodyPr>
            <a:lstStyle/>
            <a:p>
              <a:pPr algn="just" defTabSz="3632130">
                <a:defRPr/>
              </a:pPr>
              <a:endParaRPr lang="ja-JP" altLang="en-US" sz="2800" dirty="0">
                <a:solidFill>
                  <a:srgbClr val="400040"/>
                </a:solidFill>
                <a:latin typeface="Arial Rounded MT Bold"/>
                <a:ea typeface="ヒラギノ丸ゴ Pro W4" pitchFamily="-108" charset="-128"/>
                <a:cs typeface="ヒラギノ丸ゴ Pro W4" pitchFamily="-108" charset="-128"/>
              </a:endParaRPr>
            </a:p>
          </p:txBody>
        </p:sp>
        <p:sp>
          <p:nvSpPr>
            <p:cNvPr id="89" name="アーチ 88"/>
            <p:cNvSpPr>
              <a:spLocks noChangeAspect="1"/>
            </p:cNvSpPr>
            <p:nvPr/>
          </p:nvSpPr>
          <p:spPr bwMode="auto">
            <a:xfrm rot="16200000">
              <a:off x="3911596" y="3796507"/>
              <a:ext cx="811213" cy="787400"/>
            </a:xfrm>
            <a:prstGeom prst="blockArc">
              <a:avLst>
                <a:gd name="adj1" fmla="val 10800000"/>
                <a:gd name="adj2" fmla="val 0"/>
                <a:gd name="adj3" fmla="val 0"/>
              </a:avLst>
            </a:prstGeom>
            <a:solidFill>
              <a:srgbClr val="FFFFFF"/>
            </a:solidFill>
            <a:ln w="508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100" dir="2700000" algn="tl" rotWithShape="0">
                <a:srgbClr val="808080">
                  <a:alpha val="75000"/>
                </a:srgbClr>
              </a:outerShdw>
            </a:effectLst>
          </p:spPr>
          <p:txBody>
            <a:bodyPr lIns="99551" tIns="49775" rIns="99551" bIns="49775">
              <a:prstTxWarp prst="textNoShape">
                <a:avLst/>
              </a:prstTxWarp>
            </a:bodyPr>
            <a:lstStyle/>
            <a:p>
              <a:pPr algn="just" defTabSz="3632130">
                <a:defRPr/>
              </a:pPr>
              <a:endParaRPr lang="ja-JP" altLang="en-US" sz="2800" dirty="0">
                <a:solidFill>
                  <a:srgbClr val="400040"/>
                </a:solidFill>
                <a:latin typeface="Arial Rounded MT Bold"/>
                <a:ea typeface="ヒラギノ丸ゴ Pro W4" pitchFamily="-108" charset="-128"/>
                <a:cs typeface="ヒラギノ丸ゴ Pro W4" pitchFamily="-108" charset="-128"/>
              </a:endParaRPr>
            </a:p>
          </p:txBody>
        </p:sp>
        <p:sp>
          <p:nvSpPr>
            <p:cNvPr id="60424" name="Rectangle 746"/>
            <p:cNvSpPr>
              <a:spLocks noChangeArrowheads="1"/>
            </p:cNvSpPr>
            <p:nvPr/>
          </p:nvSpPr>
          <p:spPr bwMode="auto">
            <a:xfrm>
              <a:off x="3829841" y="2800350"/>
              <a:ext cx="320601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100" b="1" dirty="0">
                  <a:solidFill>
                    <a:srgbClr val="1E1B18"/>
                  </a:solidFill>
                </a:rPr>
                <a:t>ARC</a:t>
              </a:r>
              <a:endParaRPr lang="en-US" altLang="ja-JP" sz="1100" b="1" dirty="0"/>
            </a:p>
          </p:txBody>
        </p:sp>
        <p:sp>
          <p:nvSpPr>
            <p:cNvPr id="53" name="Line 755"/>
            <p:cNvSpPr>
              <a:spLocks noChangeShapeType="1"/>
            </p:cNvSpPr>
            <p:nvPr/>
          </p:nvSpPr>
          <p:spPr bwMode="auto">
            <a:xfrm>
              <a:off x="4152103" y="2511425"/>
              <a:ext cx="1243013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54" name="Line 756"/>
            <p:cNvSpPr>
              <a:spLocks noChangeShapeType="1"/>
            </p:cNvSpPr>
            <p:nvPr/>
          </p:nvSpPr>
          <p:spPr bwMode="auto">
            <a:xfrm>
              <a:off x="4140991" y="3324225"/>
              <a:ext cx="3846512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60429" name="Rectangle 762"/>
            <p:cNvSpPr>
              <a:spLocks noChangeArrowheads="1"/>
            </p:cNvSpPr>
            <p:nvPr/>
          </p:nvSpPr>
          <p:spPr bwMode="auto">
            <a:xfrm>
              <a:off x="8338964" y="3032580"/>
              <a:ext cx="157735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400" b="1" dirty="0">
                  <a:solidFill>
                    <a:srgbClr val="1E1B18"/>
                  </a:solidFill>
                </a:rPr>
                <a:t>e</a:t>
              </a:r>
              <a:r>
                <a:rPr lang="en-US" altLang="ja-JP" sz="1400" b="1" baseline="30000" dirty="0">
                  <a:solidFill>
                    <a:srgbClr val="1E1B18"/>
                  </a:solidFill>
                </a:rPr>
                <a:t>–</a:t>
              </a:r>
              <a:r>
                <a:rPr lang="en-US" altLang="ja-JP" sz="1400" b="1" dirty="0">
                  <a:solidFill>
                    <a:srgbClr val="1E1B18"/>
                  </a:solidFill>
                </a:rPr>
                <a:t> (2.5GeV, 0.2nC)</a:t>
              </a:r>
              <a:endParaRPr lang="en-US" altLang="ja-JP" sz="1400" b="1" dirty="0"/>
            </a:p>
          </p:txBody>
        </p:sp>
        <p:sp>
          <p:nvSpPr>
            <p:cNvPr id="60430" name="Rectangle 777"/>
            <p:cNvSpPr>
              <a:spLocks noChangeArrowheads="1"/>
            </p:cNvSpPr>
            <p:nvPr/>
          </p:nvSpPr>
          <p:spPr bwMode="auto">
            <a:xfrm>
              <a:off x="5264941" y="2514600"/>
              <a:ext cx="474489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1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e</a:t>
              </a:r>
              <a:r>
                <a:rPr lang="en-US" altLang="ja-JP" sz="1100" b="1" baseline="30000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−</a:t>
              </a:r>
              <a:r>
                <a:rPr lang="en-US" altLang="ja-JP" sz="11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 Gun</a:t>
              </a:r>
            </a:p>
          </p:txBody>
        </p:sp>
        <p:sp>
          <p:nvSpPr>
            <p:cNvPr id="60431" name="Rectangle 746"/>
            <p:cNvSpPr>
              <a:spLocks noChangeArrowheads="1"/>
            </p:cNvSpPr>
            <p:nvPr/>
          </p:nvSpPr>
          <p:spPr bwMode="auto">
            <a:xfrm>
              <a:off x="3993353" y="4073525"/>
              <a:ext cx="320601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100" b="1" dirty="0">
                  <a:solidFill>
                    <a:srgbClr val="1E1B18"/>
                  </a:solidFill>
                </a:rPr>
                <a:t>ARC</a:t>
              </a:r>
              <a:endParaRPr lang="en-US" altLang="ja-JP" sz="1100" b="1" dirty="0"/>
            </a:p>
          </p:txBody>
        </p:sp>
        <p:sp>
          <p:nvSpPr>
            <p:cNvPr id="60432" name="Rectangle 747"/>
            <p:cNvSpPr>
              <a:spLocks noChangeArrowheads="1"/>
            </p:cNvSpPr>
            <p:nvPr/>
          </p:nvSpPr>
          <p:spPr bwMode="auto">
            <a:xfrm>
              <a:off x="5394322" y="4678363"/>
              <a:ext cx="582613" cy="16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r>
                <a:rPr lang="en-US" altLang="ja-JP" sz="11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e</a:t>
              </a:r>
              <a:r>
                <a:rPr lang="en-US" altLang="ja-JP" sz="1100" b="1" baseline="30000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+</a:t>
              </a:r>
              <a:r>
                <a:rPr lang="en-US" altLang="ja-JP" sz="11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 Target</a:t>
              </a:r>
              <a:endParaRPr lang="en-US" altLang="ja-JP" sz="1100" dirty="0">
                <a:ea typeface="Helvetica" charset="0"/>
                <a:cs typeface="Helvetica" charset="0"/>
              </a:endParaRPr>
            </a:p>
          </p:txBody>
        </p:sp>
        <p:sp>
          <p:nvSpPr>
            <p:cNvPr id="75" name="Line 755"/>
            <p:cNvSpPr>
              <a:spLocks noChangeShapeType="1"/>
            </p:cNvSpPr>
            <p:nvPr/>
          </p:nvSpPr>
          <p:spPr bwMode="auto">
            <a:xfrm>
              <a:off x="4317203" y="3783013"/>
              <a:ext cx="1243013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76" name="Line 756"/>
            <p:cNvSpPr>
              <a:spLocks noChangeShapeType="1"/>
            </p:cNvSpPr>
            <p:nvPr/>
          </p:nvSpPr>
          <p:spPr bwMode="auto">
            <a:xfrm>
              <a:off x="4306091" y="4595813"/>
              <a:ext cx="4078287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60435" name="Line 757"/>
            <p:cNvSpPr>
              <a:spLocks noChangeShapeType="1"/>
            </p:cNvSpPr>
            <p:nvPr/>
          </p:nvSpPr>
          <p:spPr bwMode="auto">
            <a:xfrm>
              <a:off x="5688010" y="4538663"/>
              <a:ext cx="0" cy="114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ja-JP" altLang="en-US"/>
            </a:p>
          </p:txBody>
        </p:sp>
        <p:sp>
          <p:nvSpPr>
            <p:cNvPr id="60436" name="Rectangle 758"/>
            <p:cNvSpPr>
              <a:spLocks noChangeArrowheads="1"/>
            </p:cNvSpPr>
            <p:nvPr/>
          </p:nvSpPr>
          <p:spPr bwMode="auto">
            <a:xfrm>
              <a:off x="8316119" y="4695825"/>
              <a:ext cx="125675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400" b="1" dirty="0">
                  <a:solidFill>
                    <a:srgbClr val="1E1B18"/>
                  </a:solidFill>
                </a:rPr>
                <a:t>e</a:t>
              </a:r>
              <a:r>
                <a:rPr lang="en-US" altLang="ja-JP" sz="1400" b="1" baseline="30000" dirty="0">
                  <a:solidFill>
                    <a:srgbClr val="1E1B18"/>
                  </a:solidFill>
                </a:rPr>
                <a:t>+</a:t>
              </a:r>
              <a:r>
                <a:rPr lang="en-US" altLang="ja-JP" sz="1400" b="1" dirty="0">
                  <a:solidFill>
                    <a:srgbClr val="1E1B18"/>
                  </a:solidFill>
                </a:rPr>
                <a:t> (4GeV, 4nC)</a:t>
              </a:r>
              <a:endParaRPr lang="en-US" altLang="ja-JP" sz="1400" b="1" dirty="0"/>
            </a:p>
          </p:txBody>
        </p:sp>
        <p:sp>
          <p:nvSpPr>
            <p:cNvPr id="86" name="Line 766"/>
            <p:cNvSpPr>
              <a:spLocks noChangeShapeType="1"/>
            </p:cNvSpPr>
            <p:nvPr/>
          </p:nvSpPr>
          <p:spPr bwMode="auto">
            <a:xfrm flipV="1">
              <a:off x="8368503" y="4486275"/>
              <a:ext cx="106363" cy="115888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87" name="Line 767"/>
            <p:cNvSpPr>
              <a:spLocks noChangeShapeType="1"/>
            </p:cNvSpPr>
            <p:nvPr/>
          </p:nvSpPr>
          <p:spPr bwMode="auto">
            <a:xfrm flipH="1" flipV="1">
              <a:off x="8460578" y="4489450"/>
              <a:ext cx="127000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60439" name="Rectangle 777"/>
            <p:cNvSpPr>
              <a:spLocks noChangeArrowheads="1"/>
            </p:cNvSpPr>
            <p:nvPr/>
          </p:nvSpPr>
          <p:spPr bwMode="auto">
            <a:xfrm>
              <a:off x="5430041" y="3790950"/>
              <a:ext cx="474489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1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e</a:t>
              </a:r>
              <a:r>
                <a:rPr lang="en-US" altLang="ja-JP" sz="1100" b="1" baseline="30000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−</a:t>
              </a:r>
              <a:r>
                <a:rPr lang="en-US" altLang="ja-JP" sz="11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 Gun</a:t>
              </a:r>
            </a:p>
          </p:txBody>
        </p:sp>
        <p:sp>
          <p:nvSpPr>
            <p:cNvPr id="60453" name="テキスト ボックス 12"/>
            <p:cNvSpPr txBox="1">
              <a:spLocks noChangeArrowheads="1"/>
            </p:cNvSpPr>
            <p:nvPr/>
          </p:nvSpPr>
          <p:spPr bwMode="auto">
            <a:xfrm>
              <a:off x="4314822" y="2763838"/>
              <a:ext cx="1321993" cy="334313"/>
            </a:xfrm>
            <a:prstGeom prst="rect">
              <a:avLst/>
            </a:prstGeom>
            <a:noFill/>
            <a:ln w="12700">
              <a:solidFill>
                <a:srgbClr val="00E6CC"/>
              </a:solidFill>
              <a:round/>
              <a:headEnd/>
              <a:tailEnd/>
            </a:ln>
          </p:spPr>
          <p:txBody>
            <a:bodyPr wrap="none" lIns="36000" tIns="36000" rIns="36000" bIns="3600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700" dirty="0">
                  <a:solidFill>
                    <a:srgbClr val="006000"/>
                  </a:solidFill>
                  <a:latin typeface="Arial Rounded MT Bold" charset="0"/>
                </a:rPr>
                <a:t>PF Injection</a:t>
              </a:r>
              <a:endParaRPr lang="ja-JP" altLang="en-US" sz="1700" dirty="0">
                <a:solidFill>
                  <a:srgbClr val="006000"/>
                </a:solidFill>
                <a:latin typeface="Arial Rounded MT Bold" charset="0"/>
              </a:endParaRPr>
            </a:p>
          </p:txBody>
        </p:sp>
        <p:sp>
          <p:nvSpPr>
            <p:cNvPr id="60454" name="テキスト ボックス 12"/>
            <p:cNvSpPr txBox="1">
              <a:spLocks noChangeArrowheads="1"/>
            </p:cNvSpPr>
            <p:nvPr/>
          </p:nvSpPr>
          <p:spPr bwMode="auto">
            <a:xfrm>
              <a:off x="4479921" y="4045824"/>
              <a:ext cx="2814734" cy="334313"/>
            </a:xfrm>
            <a:prstGeom prst="rect">
              <a:avLst/>
            </a:prstGeom>
            <a:noFill/>
            <a:ln w="12700">
              <a:solidFill>
                <a:srgbClr val="00E6CC"/>
              </a:solidFill>
              <a:round/>
              <a:headEnd/>
              <a:tailEnd/>
            </a:ln>
          </p:spPr>
          <p:txBody>
            <a:bodyPr wrap="none" lIns="36000" tIns="36000" rIns="36000" bIns="36000" anchor="t" anchorCtr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700" dirty="0">
                  <a:solidFill>
                    <a:srgbClr val="006000"/>
                  </a:solidFill>
                  <a:latin typeface="Arial Rounded MT Bold" charset="0"/>
                </a:rPr>
                <a:t>SuperKEKB-LER Injection</a:t>
              </a:r>
              <a:endParaRPr lang="ja-JP" altLang="en-US" sz="1700" dirty="0">
                <a:solidFill>
                  <a:srgbClr val="006000"/>
                </a:solidFill>
                <a:latin typeface="Arial Rounded MT Bold" charset="0"/>
              </a:endParaRPr>
            </a:p>
          </p:txBody>
        </p:sp>
        <p:sp>
          <p:nvSpPr>
            <p:cNvPr id="60456" name="Rectangle 758"/>
            <p:cNvSpPr>
              <a:spLocks noChangeArrowheads="1"/>
            </p:cNvSpPr>
            <p:nvPr/>
          </p:nvSpPr>
          <p:spPr bwMode="auto">
            <a:xfrm>
              <a:off x="4252116" y="4406900"/>
              <a:ext cx="1308050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100" b="1" dirty="0">
                  <a:solidFill>
                    <a:srgbClr val="1E1B18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 e</a:t>
              </a:r>
              <a:r>
                <a:rPr lang="en-US" altLang="ja-JP" sz="1100" b="1" baseline="30000" dirty="0">
                  <a:solidFill>
                    <a:srgbClr val="1E1B18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–</a:t>
              </a:r>
              <a:r>
                <a:rPr lang="en-US" altLang="ja-JP" sz="1100" b="1" dirty="0">
                  <a:solidFill>
                    <a:srgbClr val="1E1B18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  (3.5GeV, 10nC)</a:t>
              </a:r>
              <a:endParaRPr lang="en-US" altLang="ja-JP" sz="1100" b="1" dirty="0">
                <a:latin typeface="Arial Rounded MT Bold" charset="0"/>
                <a:ea typeface="Arial Rounded MT Bold" charset="0"/>
                <a:cs typeface="Arial Rounded MT Bold" charset="0"/>
              </a:endParaRPr>
            </a:p>
          </p:txBody>
        </p:sp>
        <p:sp>
          <p:nvSpPr>
            <p:cNvPr id="51" name="Line 752"/>
            <p:cNvSpPr>
              <a:spLocks noChangeShapeType="1"/>
            </p:cNvSpPr>
            <p:nvPr/>
          </p:nvSpPr>
          <p:spPr bwMode="auto">
            <a:xfrm flipH="1">
              <a:off x="7977978" y="2979738"/>
              <a:ext cx="479425" cy="347662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50" name="Line 751"/>
            <p:cNvSpPr>
              <a:spLocks noChangeShapeType="1"/>
            </p:cNvSpPr>
            <p:nvPr/>
          </p:nvSpPr>
          <p:spPr bwMode="auto">
            <a:xfrm flipH="1">
              <a:off x="8444703" y="2986088"/>
              <a:ext cx="865188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52" name="Line 753"/>
            <p:cNvSpPr>
              <a:spLocks noChangeShapeType="1"/>
            </p:cNvSpPr>
            <p:nvPr/>
          </p:nvSpPr>
          <p:spPr bwMode="auto">
            <a:xfrm flipH="1">
              <a:off x="9297191" y="2813050"/>
              <a:ext cx="269875" cy="176213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85" name="Line 765"/>
            <p:cNvSpPr>
              <a:spLocks noChangeShapeType="1"/>
            </p:cNvSpPr>
            <p:nvPr/>
          </p:nvSpPr>
          <p:spPr bwMode="auto">
            <a:xfrm flipH="1" flipV="1">
              <a:off x="8574878" y="4483100"/>
              <a:ext cx="106363" cy="115888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112" name="Line 756"/>
            <p:cNvSpPr>
              <a:spLocks noChangeShapeType="1"/>
            </p:cNvSpPr>
            <p:nvPr/>
          </p:nvSpPr>
          <p:spPr bwMode="auto">
            <a:xfrm>
              <a:off x="8668541" y="4595813"/>
              <a:ext cx="544512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79" name="Line 759"/>
            <p:cNvSpPr>
              <a:spLocks noChangeShapeType="1"/>
            </p:cNvSpPr>
            <p:nvPr/>
          </p:nvSpPr>
          <p:spPr bwMode="auto">
            <a:xfrm flipH="1" flipV="1">
              <a:off x="9209878" y="4595813"/>
              <a:ext cx="541338" cy="174625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110" name="アーチ 109"/>
            <p:cNvSpPr>
              <a:spLocks noChangeAspect="1"/>
            </p:cNvSpPr>
            <p:nvPr/>
          </p:nvSpPr>
          <p:spPr bwMode="auto">
            <a:xfrm rot="16200000">
              <a:off x="4075903" y="5070475"/>
              <a:ext cx="812800" cy="787400"/>
            </a:xfrm>
            <a:prstGeom prst="blockArc">
              <a:avLst>
                <a:gd name="adj1" fmla="val 10800000"/>
                <a:gd name="adj2" fmla="val 0"/>
                <a:gd name="adj3" fmla="val 0"/>
              </a:avLst>
            </a:prstGeom>
            <a:solidFill>
              <a:srgbClr val="FFFFFF"/>
            </a:solidFill>
            <a:ln w="508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100" dir="2700000" algn="tl" rotWithShape="0">
                <a:srgbClr val="808080">
                  <a:alpha val="75000"/>
                </a:srgbClr>
              </a:outerShdw>
            </a:effectLst>
          </p:spPr>
          <p:txBody>
            <a:bodyPr lIns="99551" tIns="49775" rIns="99551" bIns="49775">
              <a:prstTxWarp prst="textNoShape">
                <a:avLst/>
              </a:prstTxWarp>
            </a:bodyPr>
            <a:lstStyle/>
            <a:p>
              <a:pPr algn="just" defTabSz="3632130">
                <a:defRPr/>
              </a:pPr>
              <a:endParaRPr lang="ja-JP" altLang="en-US" sz="2800" dirty="0">
                <a:solidFill>
                  <a:srgbClr val="400040"/>
                </a:solidFill>
                <a:latin typeface="Arial Rounded MT Bold"/>
                <a:ea typeface="ヒラギノ丸ゴ Pro W4" pitchFamily="-108" charset="-128"/>
                <a:cs typeface="ヒラギノ丸ゴ Pro W4" pitchFamily="-108" charset="-128"/>
              </a:endParaRPr>
            </a:p>
          </p:txBody>
        </p:sp>
        <p:sp>
          <p:nvSpPr>
            <p:cNvPr id="60440" name="Rectangle 746"/>
            <p:cNvSpPr>
              <a:spLocks noChangeArrowheads="1"/>
            </p:cNvSpPr>
            <p:nvPr/>
          </p:nvSpPr>
          <p:spPr bwMode="auto">
            <a:xfrm>
              <a:off x="4158453" y="5346701"/>
              <a:ext cx="320601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100" b="1" dirty="0">
                  <a:solidFill>
                    <a:srgbClr val="1E1B18"/>
                  </a:solidFill>
                </a:rPr>
                <a:t>ARC</a:t>
              </a:r>
              <a:endParaRPr lang="en-US" altLang="ja-JP" sz="1100" b="1" dirty="0"/>
            </a:p>
          </p:txBody>
        </p:sp>
        <p:sp>
          <p:nvSpPr>
            <p:cNvPr id="96" name="Line 755"/>
            <p:cNvSpPr>
              <a:spLocks noChangeShapeType="1"/>
            </p:cNvSpPr>
            <p:nvPr/>
          </p:nvSpPr>
          <p:spPr bwMode="auto">
            <a:xfrm>
              <a:off x="4482303" y="5057775"/>
              <a:ext cx="1241425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97" name="Line 756"/>
            <p:cNvSpPr>
              <a:spLocks noChangeShapeType="1"/>
            </p:cNvSpPr>
            <p:nvPr/>
          </p:nvSpPr>
          <p:spPr bwMode="auto">
            <a:xfrm>
              <a:off x="4469603" y="5868987"/>
              <a:ext cx="4078288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60445" name="Rectangle 761"/>
            <p:cNvSpPr>
              <a:spLocks noChangeArrowheads="1"/>
            </p:cNvSpPr>
            <p:nvPr/>
          </p:nvSpPr>
          <p:spPr bwMode="auto">
            <a:xfrm>
              <a:off x="8468519" y="6122914"/>
              <a:ext cx="12464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400" b="1" dirty="0">
                  <a:solidFill>
                    <a:srgbClr val="1E1B18"/>
                  </a:solidFill>
                </a:rPr>
                <a:t>e</a:t>
              </a:r>
              <a:r>
                <a:rPr lang="en-US" altLang="ja-JP" sz="1400" b="1" baseline="30000" dirty="0">
                  <a:solidFill>
                    <a:srgbClr val="1E1B18"/>
                  </a:solidFill>
                </a:rPr>
                <a:t>–</a:t>
              </a:r>
              <a:r>
                <a:rPr lang="en-US" altLang="ja-JP" sz="1400" b="1" dirty="0">
                  <a:solidFill>
                    <a:srgbClr val="1E1B18"/>
                  </a:solidFill>
                </a:rPr>
                <a:t> (7GeV, 5nC)</a:t>
              </a:r>
              <a:endParaRPr lang="en-US" altLang="ja-JP" sz="1400" b="1" dirty="0"/>
            </a:p>
          </p:txBody>
        </p:sp>
        <p:sp>
          <p:nvSpPr>
            <p:cNvPr id="104" name="Line 763"/>
            <p:cNvSpPr>
              <a:spLocks noChangeShapeType="1"/>
            </p:cNvSpPr>
            <p:nvPr/>
          </p:nvSpPr>
          <p:spPr bwMode="auto">
            <a:xfrm flipH="1" flipV="1">
              <a:off x="8538366" y="5868987"/>
              <a:ext cx="431800" cy="176213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105" name="Line 764"/>
            <p:cNvSpPr>
              <a:spLocks noChangeShapeType="1"/>
            </p:cNvSpPr>
            <p:nvPr/>
          </p:nvSpPr>
          <p:spPr bwMode="auto">
            <a:xfrm flipH="1" flipV="1">
              <a:off x="8963816" y="6045200"/>
              <a:ext cx="431800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60448" name="Rectangle 777"/>
            <p:cNvSpPr>
              <a:spLocks noChangeArrowheads="1"/>
            </p:cNvSpPr>
            <p:nvPr/>
          </p:nvSpPr>
          <p:spPr bwMode="auto">
            <a:xfrm>
              <a:off x="5593553" y="5063609"/>
              <a:ext cx="474489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1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e</a:t>
              </a:r>
              <a:r>
                <a:rPr lang="en-US" altLang="ja-JP" sz="1100" b="1" baseline="30000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−</a:t>
              </a:r>
              <a:r>
                <a:rPr lang="en-US" altLang="ja-JP" sz="11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 Gun</a:t>
              </a:r>
            </a:p>
          </p:txBody>
        </p:sp>
        <p:sp>
          <p:nvSpPr>
            <p:cNvPr id="60455" name="テキスト ボックス 12"/>
            <p:cNvSpPr txBox="1">
              <a:spLocks noChangeArrowheads="1"/>
            </p:cNvSpPr>
            <p:nvPr/>
          </p:nvSpPr>
          <p:spPr bwMode="auto">
            <a:xfrm>
              <a:off x="4643436" y="5320266"/>
              <a:ext cx="2848691" cy="334313"/>
            </a:xfrm>
            <a:prstGeom prst="rect">
              <a:avLst/>
            </a:prstGeom>
            <a:noFill/>
            <a:ln w="12700">
              <a:solidFill>
                <a:srgbClr val="00E6CC"/>
              </a:solidFill>
              <a:round/>
              <a:headEnd/>
              <a:tailEnd/>
            </a:ln>
          </p:spPr>
          <p:txBody>
            <a:bodyPr wrap="none" lIns="36000" tIns="36000" rIns="36000" bIns="3600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700" dirty="0">
                  <a:solidFill>
                    <a:srgbClr val="006000"/>
                  </a:solidFill>
                  <a:latin typeface="Arial Rounded MT Bold" charset="0"/>
                </a:rPr>
                <a:t>SuperKEKB-HER Injection</a:t>
              </a:r>
              <a:endParaRPr lang="ja-JP" altLang="en-US" sz="1700" dirty="0">
                <a:solidFill>
                  <a:srgbClr val="006000"/>
                </a:solidFill>
                <a:latin typeface="Arial Rounded MT Bold" charset="0"/>
              </a:endParaRPr>
            </a:p>
          </p:txBody>
        </p:sp>
        <p:sp>
          <p:nvSpPr>
            <p:cNvPr id="101" name="Line 760"/>
            <p:cNvSpPr>
              <a:spLocks noChangeShapeType="1"/>
            </p:cNvSpPr>
            <p:nvPr/>
          </p:nvSpPr>
          <p:spPr bwMode="auto">
            <a:xfrm flipH="1" flipV="1">
              <a:off x="9389266" y="6045200"/>
              <a:ext cx="541337" cy="174625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56" name="アーチ 55"/>
            <p:cNvSpPr>
              <a:spLocks noChangeAspect="1"/>
            </p:cNvSpPr>
            <p:nvPr/>
          </p:nvSpPr>
          <p:spPr bwMode="auto">
            <a:xfrm rot="16200000">
              <a:off x="4232680" y="6334124"/>
              <a:ext cx="812800" cy="787400"/>
            </a:xfrm>
            <a:prstGeom prst="blockArc">
              <a:avLst>
                <a:gd name="adj1" fmla="val 10800000"/>
                <a:gd name="adj2" fmla="val 0"/>
                <a:gd name="adj3" fmla="val 0"/>
              </a:avLst>
            </a:prstGeom>
            <a:solidFill>
              <a:srgbClr val="FFFFFF"/>
            </a:solidFill>
            <a:ln w="508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100" dir="2700000" algn="tl" rotWithShape="0">
                <a:srgbClr val="808080">
                  <a:alpha val="75000"/>
                </a:srgbClr>
              </a:outerShdw>
            </a:effectLst>
          </p:spPr>
          <p:txBody>
            <a:bodyPr lIns="99551" tIns="49775" rIns="99551" bIns="49775">
              <a:prstTxWarp prst="textNoShape">
                <a:avLst/>
              </a:prstTxWarp>
            </a:bodyPr>
            <a:lstStyle/>
            <a:p>
              <a:pPr algn="just" defTabSz="3632130">
                <a:defRPr/>
              </a:pPr>
              <a:endParaRPr lang="ja-JP" altLang="en-US" sz="2800" dirty="0">
                <a:solidFill>
                  <a:srgbClr val="400040"/>
                </a:solidFill>
                <a:latin typeface="Arial Rounded MT Bold"/>
                <a:ea typeface="ヒラギノ丸ゴ Pro W4" pitchFamily="-108" charset="-128"/>
                <a:cs typeface="ヒラギノ丸ゴ Pro W4" pitchFamily="-108" charset="-128"/>
              </a:endParaRPr>
            </a:p>
          </p:txBody>
        </p:sp>
        <p:sp>
          <p:nvSpPr>
            <p:cNvPr id="57" name="Rectangle 746"/>
            <p:cNvSpPr>
              <a:spLocks noChangeArrowheads="1"/>
            </p:cNvSpPr>
            <p:nvPr/>
          </p:nvSpPr>
          <p:spPr bwMode="auto">
            <a:xfrm>
              <a:off x="4315230" y="6610349"/>
              <a:ext cx="320601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100" b="1" dirty="0">
                  <a:solidFill>
                    <a:srgbClr val="1E1B18"/>
                  </a:solidFill>
                </a:rPr>
                <a:t>ARC</a:t>
              </a:r>
              <a:endParaRPr lang="en-US" altLang="ja-JP" sz="1100" b="1" dirty="0"/>
            </a:p>
          </p:txBody>
        </p:sp>
        <p:sp>
          <p:nvSpPr>
            <p:cNvPr id="59" name="Line 755"/>
            <p:cNvSpPr>
              <a:spLocks noChangeShapeType="1"/>
            </p:cNvSpPr>
            <p:nvPr/>
          </p:nvSpPr>
          <p:spPr bwMode="auto">
            <a:xfrm>
              <a:off x="4639080" y="6321424"/>
              <a:ext cx="1241425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60" name="Line 756"/>
            <p:cNvSpPr>
              <a:spLocks noChangeShapeType="1"/>
            </p:cNvSpPr>
            <p:nvPr/>
          </p:nvSpPr>
          <p:spPr bwMode="auto">
            <a:xfrm>
              <a:off x="4626380" y="7132636"/>
              <a:ext cx="3844800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62" name="Rectangle 761"/>
            <p:cNvSpPr>
              <a:spLocks noChangeArrowheads="1"/>
            </p:cNvSpPr>
            <p:nvPr/>
          </p:nvSpPr>
          <p:spPr bwMode="auto">
            <a:xfrm>
              <a:off x="8798780" y="6994981"/>
              <a:ext cx="143927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400" b="1" dirty="0">
                  <a:solidFill>
                    <a:srgbClr val="1E1B18"/>
                  </a:solidFill>
                </a:rPr>
                <a:t>e</a:t>
              </a:r>
              <a:r>
                <a:rPr lang="en-US" altLang="ja-JP" sz="1400" b="1" baseline="30000" dirty="0">
                  <a:solidFill>
                    <a:srgbClr val="1E1B18"/>
                  </a:solidFill>
                </a:rPr>
                <a:t>– </a:t>
              </a:r>
              <a:r>
                <a:rPr lang="en-US" altLang="ja-JP" sz="1400" b="1" dirty="0">
                  <a:solidFill>
                    <a:srgbClr val="1E1B18"/>
                  </a:solidFill>
                </a:rPr>
                <a:t> (6.5GeV, 5nC)</a:t>
              </a:r>
              <a:endParaRPr lang="en-US" altLang="ja-JP" sz="1400" b="1" dirty="0"/>
            </a:p>
          </p:txBody>
        </p:sp>
        <p:sp>
          <p:nvSpPr>
            <p:cNvPr id="65" name="Rectangle 777"/>
            <p:cNvSpPr>
              <a:spLocks noChangeArrowheads="1"/>
            </p:cNvSpPr>
            <p:nvPr/>
          </p:nvSpPr>
          <p:spPr bwMode="auto">
            <a:xfrm>
              <a:off x="5750330" y="6332536"/>
              <a:ext cx="474489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1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e</a:t>
              </a:r>
              <a:r>
                <a:rPr lang="en-US" altLang="ja-JP" sz="1100" b="1" baseline="30000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−</a:t>
              </a:r>
              <a:r>
                <a:rPr lang="en-US" altLang="ja-JP" sz="11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 Gun</a:t>
              </a:r>
            </a:p>
          </p:txBody>
        </p:sp>
        <p:sp>
          <p:nvSpPr>
            <p:cNvPr id="66" name="テキスト ボックス 12"/>
            <p:cNvSpPr txBox="1">
              <a:spLocks noChangeArrowheads="1"/>
            </p:cNvSpPr>
            <p:nvPr/>
          </p:nvSpPr>
          <p:spPr bwMode="auto">
            <a:xfrm>
              <a:off x="4800212" y="6586702"/>
              <a:ext cx="1708192" cy="334313"/>
            </a:xfrm>
            <a:prstGeom prst="rect">
              <a:avLst/>
            </a:prstGeom>
            <a:noFill/>
            <a:ln w="12700">
              <a:solidFill>
                <a:srgbClr val="00E6CC"/>
              </a:solidFill>
              <a:round/>
              <a:headEnd/>
              <a:tailEnd/>
            </a:ln>
          </p:spPr>
          <p:txBody>
            <a:bodyPr wrap="none" lIns="36000" tIns="36000" rIns="36000" bIns="3600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700" dirty="0">
                  <a:solidFill>
                    <a:srgbClr val="006000"/>
                  </a:solidFill>
                  <a:latin typeface="Arial Rounded MT Bold" charset="0"/>
                </a:rPr>
                <a:t>PF-AR Injection</a:t>
              </a:r>
              <a:endParaRPr lang="ja-JP" altLang="en-US" sz="1700" dirty="0">
                <a:solidFill>
                  <a:srgbClr val="006000"/>
                </a:solidFill>
                <a:latin typeface="Arial Rounded MT Bold" charset="0"/>
              </a:endParaRPr>
            </a:p>
          </p:txBody>
        </p:sp>
        <p:sp>
          <p:nvSpPr>
            <p:cNvPr id="70" name="Rectangle 747"/>
            <p:cNvSpPr>
              <a:spLocks noChangeArrowheads="1"/>
            </p:cNvSpPr>
            <p:nvPr/>
          </p:nvSpPr>
          <p:spPr bwMode="auto">
            <a:xfrm>
              <a:off x="5980906" y="3687763"/>
              <a:ext cx="582613" cy="16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r>
                <a:rPr lang="en-US" altLang="ja-JP" sz="11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Damping ring</a:t>
              </a:r>
              <a:endParaRPr lang="en-US" altLang="ja-JP" sz="1100" dirty="0">
                <a:ea typeface="Helvetica" charset="0"/>
                <a:cs typeface="Helvetica" charset="0"/>
              </a:endParaRPr>
            </a:p>
          </p:txBody>
        </p:sp>
        <p:sp>
          <p:nvSpPr>
            <p:cNvPr id="63" name="Line 752"/>
            <p:cNvSpPr>
              <a:spLocks noChangeShapeType="1"/>
            </p:cNvSpPr>
            <p:nvPr/>
          </p:nvSpPr>
          <p:spPr bwMode="auto">
            <a:xfrm flipH="1">
              <a:off x="8465155" y="6954225"/>
              <a:ext cx="540000" cy="18000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64" name="Line 751"/>
            <p:cNvSpPr>
              <a:spLocks noChangeShapeType="1"/>
            </p:cNvSpPr>
            <p:nvPr/>
          </p:nvSpPr>
          <p:spPr bwMode="auto">
            <a:xfrm flipH="1">
              <a:off x="8998230" y="6956425"/>
              <a:ext cx="1080000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cxnSp>
          <p:nvCxnSpPr>
            <p:cNvPr id="58" name="直線矢印コネクタ 57"/>
            <p:cNvCxnSpPr/>
            <p:nvPr/>
          </p:nvCxnSpPr>
          <p:spPr>
            <a:xfrm rot="5400000">
              <a:off x="4946988" y="2153208"/>
              <a:ext cx="2113677" cy="252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矢印コネクタ 73"/>
            <p:cNvCxnSpPr/>
            <p:nvPr/>
          </p:nvCxnSpPr>
          <p:spPr>
            <a:xfrm rot="16200000" flipH="1">
              <a:off x="4758284" y="2914971"/>
              <a:ext cx="340930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矢印コネクタ 77"/>
            <p:cNvCxnSpPr/>
            <p:nvPr/>
          </p:nvCxnSpPr>
          <p:spPr>
            <a:xfrm rot="16200000" flipH="1">
              <a:off x="4731535" y="3271690"/>
              <a:ext cx="4658668" cy="5359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矢印コネクタ 80"/>
            <p:cNvCxnSpPr>
              <a:endCxn id="63" idx="1"/>
            </p:cNvCxnSpPr>
            <p:nvPr/>
          </p:nvCxnSpPr>
          <p:spPr>
            <a:xfrm rot="16200000" flipH="1">
              <a:off x="4821135" y="3490205"/>
              <a:ext cx="5905504" cy="1382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正方形/長方形 54"/>
            <p:cNvSpPr/>
            <p:nvPr/>
          </p:nvSpPr>
          <p:spPr>
            <a:xfrm>
              <a:off x="5445917" y="641836"/>
              <a:ext cx="2368800" cy="59592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>
              <a:spAutoFit/>
            </a:bodyPr>
            <a:lstStyle/>
            <a:p>
              <a:pPr algn="ctr">
                <a:defRPr/>
              </a:pPr>
              <a:r>
                <a:rPr lang="en-US" altLang="ja-JP" sz="1700" dirty="0">
                  <a:solidFill>
                    <a:srgbClr val="000090"/>
                  </a:solidFill>
                </a:rPr>
                <a:t>Event-based </a:t>
              </a:r>
              <a:br>
                <a:rPr lang="en-US" altLang="ja-JP" sz="1700" dirty="0">
                  <a:solidFill>
                    <a:srgbClr val="000090"/>
                  </a:solidFill>
                </a:rPr>
              </a:br>
              <a:r>
                <a:rPr lang="en-US" altLang="ja-JP" sz="1700" dirty="0">
                  <a:solidFill>
                    <a:srgbClr val="000090"/>
                  </a:solidFill>
                </a:rPr>
                <a:t>Control System</a:t>
              </a:r>
              <a:endParaRPr lang="ja-JP" altLang="en-US" sz="1700" dirty="0">
                <a:solidFill>
                  <a:srgbClr val="000090"/>
                </a:solidFill>
              </a:endParaRPr>
            </a:p>
          </p:txBody>
        </p:sp>
        <p:sp>
          <p:nvSpPr>
            <p:cNvPr id="99" name="円弧 98"/>
            <p:cNvSpPr/>
            <p:nvPr/>
          </p:nvSpPr>
          <p:spPr>
            <a:xfrm rot="5400000">
              <a:off x="6285580" y="952096"/>
              <a:ext cx="742141" cy="1676399"/>
            </a:xfrm>
            <a:prstGeom prst="arc">
              <a:avLst>
                <a:gd name="adj1" fmla="val 15256201"/>
                <a:gd name="adj2" fmla="val 6285731"/>
              </a:avLst>
            </a:prstGeom>
            <a:ln>
              <a:solidFill>
                <a:srgbClr val="FFBF7F"/>
              </a:solidFill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Rectangle 747"/>
            <p:cNvSpPr>
              <a:spLocks noChangeArrowheads="1"/>
            </p:cNvSpPr>
            <p:nvPr/>
          </p:nvSpPr>
          <p:spPr bwMode="auto">
            <a:xfrm>
              <a:off x="5278174" y="1435246"/>
              <a:ext cx="582613" cy="364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r>
                <a:rPr lang="en-US" altLang="ja-JP" sz="14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Every</a:t>
              </a:r>
              <a:br>
                <a:rPr lang="en-US" altLang="ja-JP" sz="14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</a:br>
              <a:r>
                <a:rPr lang="en-US" altLang="ja-JP" sz="14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20 ms</a:t>
              </a:r>
              <a:endParaRPr lang="en-US" altLang="ja-JP" sz="1400" dirty="0">
                <a:ea typeface="Helvetica" charset="0"/>
                <a:cs typeface="Helvetica" charset="0"/>
              </a:endParaRPr>
            </a:p>
          </p:txBody>
        </p:sp>
        <p:sp>
          <p:nvSpPr>
            <p:cNvPr id="109" name="円弧 108"/>
            <p:cNvSpPr/>
            <p:nvPr/>
          </p:nvSpPr>
          <p:spPr>
            <a:xfrm>
              <a:off x="7706509" y="2616206"/>
              <a:ext cx="1447810" cy="936619"/>
            </a:xfrm>
            <a:prstGeom prst="arc">
              <a:avLst>
                <a:gd name="adj1" fmla="val 9993304"/>
                <a:gd name="adj2" fmla="val 20856439"/>
              </a:avLst>
            </a:prstGeom>
            <a:ln>
              <a:solidFill>
                <a:srgbClr val="0000FF"/>
              </a:solidFill>
              <a:head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1" name="正方形/長方形 110"/>
            <p:cNvSpPr/>
            <p:nvPr/>
          </p:nvSpPr>
          <p:spPr>
            <a:xfrm>
              <a:off x="8099157" y="2454549"/>
              <a:ext cx="456141" cy="3233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400" dirty="0">
                  <a:solidFill>
                    <a:srgbClr val="000090"/>
                  </a:solidFill>
                  <a:latin typeface="Arial"/>
                </a:rPr>
                <a:t>F.B</a:t>
              </a:r>
              <a:endParaRPr lang="ja-JP" altLang="en-US" sz="1400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115" name="円弧 114"/>
            <p:cNvSpPr/>
            <p:nvPr/>
          </p:nvSpPr>
          <p:spPr>
            <a:xfrm>
              <a:off x="3659453" y="2274359"/>
              <a:ext cx="838200" cy="533400"/>
            </a:xfrm>
            <a:prstGeom prst="arc">
              <a:avLst>
                <a:gd name="adj1" fmla="val 9061772"/>
                <a:gd name="adj2" fmla="val 20972044"/>
              </a:avLst>
            </a:prstGeom>
            <a:ln>
              <a:solidFill>
                <a:srgbClr val="0000FF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6" name="正方形/長方形 115"/>
            <p:cNvSpPr/>
            <p:nvPr/>
          </p:nvSpPr>
          <p:spPr>
            <a:xfrm>
              <a:off x="3748873" y="2137307"/>
              <a:ext cx="456141" cy="3233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400" dirty="0">
                  <a:solidFill>
                    <a:srgbClr val="000090"/>
                  </a:solidFill>
                  <a:latin typeface="Arial"/>
                </a:rPr>
                <a:t>F.B</a:t>
              </a:r>
              <a:endParaRPr lang="ja-JP" altLang="en-US" sz="1400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117" name="円弧 116"/>
            <p:cNvSpPr/>
            <p:nvPr/>
          </p:nvSpPr>
          <p:spPr>
            <a:xfrm>
              <a:off x="8163719" y="4064207"/>
              <a:ext cx="1301399" cy="939800"/>
            </a:xfrm>
            <a:prstGeom prst="arc">
              <a:avLst>
                <a:gd name="adj1" fmla="val 10800000"/>
                <a:gd name="adj2" fmla="val 415262"/>
              </a:avLst>
            </a:prstGeom>
            <a:ln>
              <a:solidFill>
                <a:srgbClr val="0000FF"/>
              </a:solidFill>
              <a:head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9" name="正方形/長方形 118"/>
            <p:cNvSpPr/>
            <p:nvPr/>
          </p:nvSpPr>
          <p:spPr>
            <a:xfrm>
              <a:off x="8593595" y="3899957"/>
              <a:ext cx="456141" cy="3233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400" dirty="0">
                  <a:solidFill>
                    <a:srgbClr val="000090"/>
                  </a:solidFill>
                  <a:latin typeface="Arial"/>
                </a:rPr>
                <a:t>F.B</a:t>
              </a:r>
              <a:endParaRPr lang="ja-JP" altLang="en-US" sz="1400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120" name="円弧 119"/>
            <p:cNvSpPr/>
            <p:nvPr/>
          </p:nvSpPr>
          <p:spPr>
            <a:xfrm>
              <a:off x="8282791" y="5443170"/>
              <a:ext cx="1201732" cy="750887"/>
            </a:xfrm>
            <a:prstGeom prst="arc">
              <a:avLst>
                <a:gd name="adj1" fmla="val 10800000"/>
                <a:gd name="adj2" fmla="val 915067"/>
              </a:avLst>
            </a:prstGeom>
            <a:ln>
              <a:solidFill>
                <a:srgbClr val="0000FF"/>
              </a:solidFill>
              <a:head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1" name="正方形/長方形 120"/>
            <p:cNvSpPr/>
            <p:nvPr/>
          </p:nvSpPr>
          <p:spPr>
            <a:xfrm>
              <a:off x="8658496" y="5313892"/>
              <a:ext cx="456141" cy="3233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400" dirty="0">
                  <a:solidFill>
                    <a:srgbClr val="000090"/>
                  </a:solidFill>
                  <a:latin typeface="Arial"/>
                </a:rPr>
                <a:t>F.B</a:t>
              </a:r>
              <a:endParaRPr lang="ja-JP" altLang="en-US" sz="1400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123" name="円弧 122"/>
            <p:cNvSpPr/>
            <p:nvPr/>
          </p:nvSpPr>
          <p:spPr>
            <a:xfrm>
              <a:off x="8316109" y="6578606"/>
              <a:ext cx="1447810" cy="936619"/>
            </a:xfrm>
            <a:prstGeom prst="arc">
              <a:avLst>
                <a:gd name="adj1" fmla="val 10712347"/>
                <a:gd name="adj2" fmla="val 20856439"/>
              </a:avLst>
            </a:prstGeom>
            <a:ln>
              <a:solidFill>
                <a:srgbClr val="0000FF"/>
              </a:solidFill>
              <a:head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4" name="正方形/長方形 123"/>
            <p:cNvSpPr/>
            <p:nvPr/>
          </p:nvSpPr>
          <p:spPr>
            <a:xfrm>
              <a:off x="8658018" y="6416949"/>
              <a:ext cx="456141" cy="3233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400" dirty="0">
                  <a:solidFill>
                    <a:srgbClr val="000090"/>
                  </a:solidFill>
                  <a:latin typeface="Arial"/>
                </a:rPr>
                <a:t>F.B</a:t>
              </a:r>
              <a:endParaRPr lang="ja-JP" altLang="en-US" sz="1400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125" name="円弧 124"/>
            <p:cNvSpPr/>
            <p:nvPr/>
          </p:nvSpPr>
          <p:spPr>
            <a:xfrm>
              <a:off x="3811853" y="3561292"/>
              <a:ext cx="838200" cy="533400"/>
            </a:xfrm>
            <a:prstGeom prst="arc">
              <a:avLst>
                <a:gd name="adj1" fmla="val 9061772"/>
                <a:gd name="adj2" fmla="val 20972044"/>
              </a:avLst>
            </a:prstGeom>
            <a:ln>
              <a:solidFill>
                <a:srgbClr val="0000FF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6" name="正方形/長方形 125"/>
            <p:cNvSpPr/>
            <p:nvPr/>
          </p:nvSpPr>
          <p:spPr>
            <a:xfrm>
              <a:off x="3901273" y="3424240"/>
              <a:ext cx="456141" cy="3233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400" dirty="0">
                  <a:solidFill>
                    <a:srgbClr val="000090"/>
                  </a:solidFill>
                  <a:latin typeface="Arial"/>
                </a:rPr>
                <a:t>F.B</a:t>
              </a:r>
              <a:endParaRPr lang="ja-JP" altLang="en-US" sz="1400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127" name="円弧 126"/>
            <p:cNvSpPr/>
            <p:nvPr/>
          </p:nvSpPr>
          <p:spPr>
            <a:xfrm>
              <a:off x="3964253" y="4839758"/>
              <a:ext cx="838200" cy="533400"/>
            </a:xfrm>
            <a:prstGeom prst="arc">
              <a:avLst>
                <a:gd name="adj1" fmla="val 9061772"/>
                <a:gd name="adj2" fmla="val 20972044"/>
              </a:avLst>
            </a:prstGeom>
            <a:ln>
              <a:solidFill>
                <a:srgbClr val="0000FF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8" name="正方形/長方形 127"/>
            <p:cNvSpPr/>
            <p:nvPr/>
          </p:nvSpPr>
          <p:spPr>
            <a:xfrm>
              <a:off x="4053673" y="4702706"/>
              <a:ext cx="456141" cy="3233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400" dirty="0">
                  <a:solidFill>
                    <a:srgbClr val="000090"/>
                  </a:solidFill>
                  <a:latin typeface="Arial"/>
                </a:rPr>
                <a:t>F.B</a:t>
              </a:r>
              <a:endParaRPr lang="ja-JP" altLang="en-US" sz="1400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129" name="円弧 128"/>
            <p:cNvSpPr/>
            <p:nvPr/>
          </p:nvSpPr>
          <p:spPr>
            <a:xfrm>
              <a:off x="4116653" y="6118224"/>
              <a:ext cx="838200" cy="533400"/>
            </a:xfrm>
            <a:prstGeom prst="arc">
              <a:avLst>
                <a:gd name="adj1" fmla="val 9061772"/>
                <a:gd name="adj2" fmla="val 20972044"/>
              </a:avLst>
            </a:prstGeom>
            <a:ln>
              <a:solidFill>
                <a:srgbClr val="0000FF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0" name="正方形/長方形 129"/>
            <p:cNvSpPr/>
            <p:nvPr/>
          </p:nvSpPr>
          <p:spPr>
            <a:xfrm>
              <a:off x="4206073" y="5981172"/>
              <a:ext cx="456141" cy="3233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400" dirty="0">
                  <a:solidFill>
                    <a:srgbClr val="000090"/>
                  </a:solidFill>
                  <a:latin typeface="Arial"/>
                </a:rPr>
                <a:t>F.B</a:t>
              </a:r>
              <a:endParaRPr lang="ja-JP" altLang="en-US" sz="1400" dirty="0">
                <a:solidFill>
                  <a:srgbClr val="000090"/>
                </a:solidFill>
                <a:latin typeface="Arial"/>
              </a:endParaRPr>
            </a:p>
          </p:txBody>
        </p:sp>
      </p:grpSp>
      <p:sp>
        <p:nvSpPr>
          <p:cNvPr id="73" name="コンテンツ プレースホルダ 2"/>
          <p:cNvSpPr>
            <a:spLocks noGrp="1"/>
          </p:cNvSpPr>
          <p:nvPr>
            <p:ph idx="1"/>
          </p:nvPr>
        </p:nvSpPr>
        <p:spPr>
          <a:xfrm>
            <a:off x="163517" y="1100139"/>
            <a:ext cx="10525125" cy="6159501"/>
          </a:xfrm>
        </p:spPr>
        <p:txBody>
          <a:bodyPr/>
          <a:lstStyle/>
          <a:p>
            <a:r>
              <a:rPr lang="en-US" altLang="ja-JP" sz="2400" dirty="0">
                <a:latin typeface="Arial Rounded MT Bold" charset="0"/>
              </a:rPr>
              <a:t>Four PPM virtual accelerators</a:t>
            </a:r>
            <a:br>
              <a:rPr lang="en-US" altLang="ja-JP" sz="2400" dirty="0">
                <a:latin typeface="Arial Rounded MT Bold" charset="0"/>
              </a:rPr>
            </a:br>
            <a:r>
              <a:rPr lang="en-US" altLang="ja-JP" sz="2400" dirty="0">
                <a:latin typeface="Arial Rounded MT Bold" charset="0"/>
              </a:rPr>
              <a:t>for SuperKEKB project</a:t>
            </a:r>
            <a:br>
              <a:rPr lang="en-US" altLang="ja-JP" sz="2400" dirty="0">
                <a:latin typeface="Arial Rounded MT Bold" charset="0"/>
              </a:rPr>
            </a:br>
            <a:r>
              <a:rPr lang="en-US" altLang="ja-JP" sz="2400" dirty="0">
                <a:latin typeface="Arial Rounded MT Bold" charset="0"/>
              </a:rPr>
              <a:t/>
            </a:r>
            <a:br>
              <a:rPr lang="en-US" altLang="ja-JP" sz="2400" dirty="0">
                <a:latin typeface="Arial Rounded MT Bold" charset="0"/>
              </a:rPr>
            </a:br>
            <a:r>
              <a:rPr lang="en-US" altLang="ja-JP" sz="2000" dirty="0">
                <a:latin typeface="Arial Rounded MT Bold" charset="0"/>
              </a:rPr>
              <a:t/>
            </a:r>
            <a:br>
              <a:rPr lang="en-US" altLang="ja-JP" sz="2000" dirty="0">
                <a:latin typeface="Arial Rounded MT Bold" charset="0"/>
              </a:rPr>
            </a:br>
            <a:r>
              <a:rPr lang="en-US" altLang="ja-JP" sz="2000" dirty="0" smtClean="0">
                <a:latin typeface="Arial Rounded MT Bold" charset="0"/>
              </a:rPr>
              <a:t>Based </a:t>
            </a:r>
            <a:r>
              <a:rPr lang="en-US" altLang="ja-JP" sz="2000" dirty="0">
                <a:latin typeface="Arial Rounded MT Bold" charset="0"/>
              </a:rPr>
              <a:t>on </a:t>
            </a:r>
            <a:br>
              <a:rPr lang="en-US" altLang="ja-JP" sz="2000" dirty="0">
                <a:latin typeface="Arial Rounded MT Bold" charset="0"/>
              </a:rPr>
            </a:br>
            <a:r>
              <a:rPr lang="en-US" altLang="ja-JP" sz="2000" dirty="0">
                <a:latin typeface="Arial Rounded MT Bold" charset="0"/>
              </a:rPr>
              <a:t>Dual-tier controls with</a:t>
            </a:r>
            <a:br>
              <a:rPr lang="en-US" altLang="ja-JP" sz="2000" dirty="0">
                <a:latin typeface="Arial Rounded MT Bold" charset="0"/>
              </a:rPr>
            </a:br>
            <a:r>
              <a:rPr lang="en-US" altLang="ja-JP" sz="2000" dirty="0">
                <a:latin typeface="Arial Rounded MT Bold" charset="0"/>
              </a:rPr>
              <a:t>EPICS and event-system</a:t>
            </a:r>
            <a:br>
              <a:rPr lang="en-US" altLang="ja-JP" sz="2000" dirty="0">
                <a:latin typeface="Arial Rounded MT Bold" charset="0"/>
              </a:rPr>
            </a:br>
            <a:r>
              <a:rPr lang="en-US" altLang="ja-JP" sz="2000" dirty="0">
                <a:latin typeface="Arial Rounded MT Bold" charset="0"/>
              </a:rPr>
              <a:t/>
            </a:r>
            <a:br>
              <a:rPr lang="en-US" altLang="ja-JP" sz="2000" dirty="0">
                <a:latin typeface="Arial Rounded MT Bold" charset="0"/>
              </a:rPr>
            </a:br>
            <a:r>
              <a:rPr lang="en-US" altLang="ja-JP" sz="2000" dirty="0">
                <a:latin typeface="Arial Rounded MT Bold" charset="0"/>
              </a:rPr>
              <a:t>Independent parameter sets</a:t>
            </a:r>
            <a:br>
              <a:rPr lang="en-US" altLang="ja-JP" sz="2000" dirty="0">
                <a:latin typeface="Arial Rounded MT Bold" charset="0"/>
              </a:rPr>
            </a:br>
            <a:r>
              <a:rPr lang="en-US" altLang="ja-JP" sz="2000" dirty="0">
                <a:latin typeface="Arial Rounded MT Bold" charset="0"/>
              </a:rPr>
              <a:t>for each VA (</a:t>
            </a:r>
            <a:r>
              <a:rPr lang="en-US" altLang="ja-JP" sz="2000" dirty="0" smtClean="0">
                <a:latin typeface="Arial Rounded MT Bold" charset="0"/>
              </a:rPr>
              <a:t>20ms)</a:t>
            </a:r>
            <a:r>
              <a:rPr lang="en-US" altLang="ja-JP" sz="2000" dirty="0">
                <a:latin typeface="Arial Rounded MT Bold" charset="0"/>
              </a:rPr>
              <a:t/>
            </a:r>
            <a:br>
              <a:rPr lang="en-US" altLang="ja-JP" sz="2000" dirty="0">
                <a:latin typeface="Arial Rounded MT Bold" charset="0"/>
              </a:rPr>
            </a:br>
            <a:r>
              <a:rPr lang="en-US" altLang="ja-JP" sz="2000" dirty="0">
                <a:latin typeface="Arial Rounded MT Bold" charset="0"/>
              </a:rPr>
              <a:t>&gt;200 parameters </a:t>
            </a:r>
            <a:br>
              <a:rPr lang="en-US" altLang="ja-JP" sz="2000" dirty="0">
                <a:latin typeface="Arial Rounded MT Bold" charset="0"/>
              </a:rPr>
            </a:br>
            <a:r>
              <a:rPr lang="en-US" altLang="ja-JP" sz="2000" dirty="0">
                <a:latin typeface="Arial Rounded MT Bold" charset="0"/>
              </a:rPr>
              <a:t>	for equipment controls</a:t>
            </a:r>
            <a:br>
              <a:rPr lang="en-US" altLang="ja-JP" sz="2000" dirty="0">
                <a:latin typeface="Arial Rounded MT Bold" charset="0"/>
              </a:rPr>
            </a:br>
            <a:r>
              <a:rPr lang="en-US" altLang="ja-JP" sz="2000" dirty="0">
                <a:latin typeface="Arial Rounded MT Bold" charset="0"/>
              </a:rPr>
              <a:t>many more</a:t>
            </a:r>
            <a:br>
              <a:rPr lang="en-US" altLang="ja-JP" sz="2000" dirty="0">
                <a:latin typeface="Arial Rounded MT Bold" charset="0"/>
              </a:rPr>
            </a:br>
            <a:r>
              <a:rPr lang="en-US" altLang="ja-JP" sz="2000" dirty="0">
                <a:latin typeface="Arial Rounded MT Bold" charset="0"/>
              </a:rPr>
              <a:t>	for beam </a:t>
            </a:r>
            <a:r>
              <a:rPr lang="en-US" altLang="ja-JP" sz="2000" dirty="0" smtClean="0">
                <a:latin typeface="Arial Rounded MT Bold" charset="0"/>
              </a:rPr>
              <a:t>controls</a:t>
            </a:r>
            <a:r>
              <a:rPr lang="en-US" altLang="ja-JP" sz="2000" dirty="0">
                <a:latin typeface="Arial Rounded MT Bold" charset="0"/>
              </a:rPr>
              <a:t/>
            </a:r>
            <a:br>
              <a:rPr lang="en-US" altLang="ja-JP" sz="2000" dirty="0">
                <a:latin typeface="Arial Rounded MT Bold" charset="0"/>
              </a:rPr>
            </a:br>
            <a:r>
              <a:rPr lang="en-US" altLang="ja-JP" sz="2000" dirty="0">
                <a:latin typeface="Arial Rounded MT Bold" charset="0"/>
              </a:rPr>
              <a:t/>
            </a:r>
            <a:br>
              <a:rPr lang="en-US" altLang="ja-JP" sz="2000" dirty="0">
                <a:latin typeface="Arial Rounded MT Bold" charset="0"/>
              </a:rPr>
            </a:br>
            <a:r>
              <a:rPr lang="en-US" altLang="ja-JP" sz="2000" dirty="0">
                <a:latin typeface="Arial Rounded MT Bold" charset="0"/>
              </a:rPr>
              <a:t>maybe with </a:t>
            </a:r>
            <a:r>
              <a:rPr lang="en-US" altLang="ja-JP" sz="2000" dirty="0" smtClean="0">
                <a:latin typeface="Arial Rounded MT Bold" charset="0"/>
              </a:rPr>
              <a:t>additional </a:t>
            </a:r>
            <a:r>
              <a:rPr lang="en-US" altLang="ja-JP" sz="2000" dirty="0">
                <a:latin typeface="Arial Rounded MT Bold" charset="0"/>
              </a:rPr>
              <a:t>PPM VA</a:t>
            </a:r>
            <a:br>
              <a:rPr lang="en-US" altLang="ja-JP" sz="2000" dirty="0">
                <a:latin typeface="Arial Rounded MT Bold" charset="0"/>
              </a:rPr>
            </a:br>
            <a:r>
              <a:rPr lang="en-US" altLang="ja-JP" sz="2000" dirty="0">
                <a:latin typeface="Arial Rounded MT Bold" charset="0"/>
              </a:rPr>
              <a:t>of stealth </a:t>
            </a:r>
            <a:r>
              <a:rPr lang="en-US" altLang="ja-JP" sz="2000" dirty="0" smtClean="0">
                <a:latin typeface="Arial Rounded MT Bold" charset="0"/>
              </a:rPr>
              <a:t>beam</a:t>
            </a:r>
            <a:br>
              <a:rPr lang="en-US" altLang="ja-JP" sz="2000" dirty="0" smtClean="0">
                <a:latin typeface="Arial Rounded MT Bold" charset="0"/>
              </a:rPr>
            </a:br>
            <a:r>
              <a:rPr lang="en-US" altLang="ja-JP" sz="2000" dirty="0" smtClean="0">
                <a:latin typeface="Arial Rounded MT Bold" charset="0"/>
              </a:rPr>
              <a:t>for </a:t>
            </a:r>
            <a:r>
              <a:rPr lang="en-US" altLang="ja-JP" sz="2000" dirty="0">
                <a:latin typeface="Arial Rounded MT Bold" charset="0"/>
              </a:rPr>
              <a:t>measurement</a:t>
            </a:r>
            <a:endParaRPr lang="en-US" altLang="ja-JP" sz="2000" dirty="0" smtClean="0">
              <a:latin typeface="Arial Rounded MT Bold" charset="0"/>
            </a:endParaRPr>
          </a:p>
        </p:txBody>
      </p:sp>
      <p:sp>
        <p:nvSpPr>
          <p:cNvPr id="77" name="タイトル 1"/>
          <p:cNvSpPr>
            <a:spLocks noGrp="1"/>
          </p:cNvSpPr>
          <p:nvPr>
            <p:ph type="title"/>
          </p:nvPr>
        </p:nvSpPr>
        <p:spPr>
          <a:xfrm>
            <a:off x="0" y="385766"/>
            <a:ext cx="5911055" cy="714375"/>
          </a:xfrm>
        </p:spPr>
        <p:txBody>
          <a:bodyPr/>
          <a:lstStyle/>
          <a:p>
            <a:r>
              <a:rPr lang="en-US" altLang="ja-JP" sz="3400" dirty="0"/>
              <a:t>Pulse-to-pulse modulation</a:t>
            </a:r>
            <a:endParaRPr lang="ja-JP" altLang="en-US" sz="3400" dirty="0"/>
          </a:p>
        </p:txBody>
      </p:sp>
      <p:sp>
        <p:nvSpPr>
          <p:cNvPr id="80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9886950" y="7254875"/>
            <a:ext cx="623888" cy="252413"/>
          </a:xfrm>
        </p:spPr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82697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/>
              <a:t>Injector Beam Commissioning for Phase-1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400" dirty="0" smtClean="0"/>
              <a:t>Electron beam</a:t>
            </a:r>
          </a:p>
          <a:p>
            <a:pPr lvl="1"/>
            <a:r>
              <a:rPr lang="en-US" altLang="ja-JP" sz="2000" dirty="0" smtClean="0"/>
              <a:t>Thermionic gun </a:t>
            </a:r>
            <a:br>
              <a:rPr lang="en-US" altLang="ja-JP" sz="2000" dirty="0" smtClean="0"/>
            </a:br>
            <a:r>
              <a:rPr lang="en-US" altLang="ja-JP" sz="2000" dirty="0" smtClean="0"/>
              <a:t>at the beginning</a:t>
            </a:r>
          </a:p>
          <a:p>
            <a:pPr lvl="1"/>
            <a:r>
              <a:rPr lang="en-US" altLang="ja-JP" sz="2000" dirty="0" smtClean="0"/>
              <a:t>1 nC per bunch</a:t>
            </a:r>
          </a:p>
          <a:p>
            <a:pPr lvl="1"/>
            <a:r>
              <a:rPr kumimoji="1" lang="en-US" altLang="ja-JP" sz="2000" dirty="0" smtClean="0"/>
              <a:t>2 bunches per pulse</a:t>
            </a:r>
          </a:p>
          <a:p>
            <a:pPr lvl="1"/>
            <a:r>
              <a:rPr lang="en-US" altLang="ja-JP" sz="2000" dirty="0" smtClean="0"/>
              <a:t>50 pulse per second</a:t>
            </a:r>
            <a:endParaRPr lang="en-US" altLang="ja-JP" sz="2000" dirty="0"/>
          </a:p>
          <a:p>
            <a:pPr lvl="1"/>
            <a:endParaRPr kumimoji="1" lang="en-US" altLang="ja-JP" sz="2000" dirty="0" smtClean="0"/>
          </a:p>
          <a:p>
            <a:pPr marL="0" indent="0">
              <a:buNone/>
            </a:pPr>
            <a:endParaRPr kumimoji="1" lang="en-US" altLang="ja-JP" sz="2400" dirty="0" smtClean="0"/>
          </a:p>
          <a:p>
            <a:r>
              <a:rPr lang="en-US" altLang="ja-JP" sz="2400" dirty="0" smtClean="0"/>
              <a:t>Positron beam</a:t>
            </a:r>
          </a:p>
          <a:p>
            <a:pPr lvl="1"/>
            <a:r>
              <a:rPr kumimoji="1" lang="en-US" altLang="ja-JP" sz="2000" dirty="0" smtClean="0"/>
              <a:t>Primary </a:t>
            </a:r>
            <a:r>
              <a:rPr lang="en-US" altLang="ja-JP" sz="2000" dirty="0" smtClean="0"/>
              <a:t>elect</a:t>
            </a:r>
            <a:r>
              <a:rPr kumimoji="1" lang="en-US" altLang="ja-JP" sz="2000" dirty="0" smtClean="0"/>
              <a:t>ron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with 7-8 nC per bunch</a:t>
            </a:r>
          </a:p>
          <a:p>
            <a:pPr lvl="1"/>
            <a:r>
              <a:rPr lang="en-US" altLang="ja-JP" sz="2000" dirty="0" smtClean="0"/>
              <a:t>Positron of 0.7 nC</a:t>
            </a:r>
            <a:br>
              <a:rPr lang="en-US" altLang="ja-JP" sz="2000" dirty="0" smtClean="0"/>
            </a:br>
            <a:r>
              <a:rPr lang="en-US" altLang="ja-JP" sz="2000" dirty="0" smtClean="0"/>
              <a:t>at linac end</a:t>
            </a:r>
            <a:br>
              <a:rPr lang="en-US" altLang="ja-JP" sz="2000" dirty="0" smtClean="0"/>
            </a:br>
            <a:r>
              <a:rPr lang="en-US" altLang="ja-JP" sz="2000" dirty="0" smtClean="0"/>
              <a:t>without damping ring</a:t>
            </a:r>
            <a:endParaRPr lang="en-US" altLang="ja-JP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15</a:t>
            </a:fld>
            <a:endParaRPr lang="en-US" altLang="ja-JP" dirty="0"/>
          </a:p>
        </p:txBody>
      </p:sp>
      <p:pic>
        <p:nvPicPr>
          <p:cNvPr id="6" name="図 5" descr="image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802" y="1244607"/>
            <a:ext cx="4819985" cy="2876702"/>
          </a:xfrm>
          <a:prstGeom prst="rect">
            <a:avLst/>
          </a:prstGeom>
        </p:spPr>
      </p:pic>
      <p:pic>
        <p:nvPicPr>
          <p:cNvPr id="7" name="図 6" descr="image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802" y="4362980"/>
            <a:ext cx="4810780" cy="278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454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DSC0697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200" y="4310460"/>
            <a:ext cx="3881438" cy="29110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Progress: RF gun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400" dirty="0" smtClean="0"/>
              <a:t>MR injection from RF gun during Phase-1 was recommended in the last gun review, and was planned for May 2016 since the last year</a:t>
            </a:r>
          </a:p>
          <a:p>
            <a:r>
              <a:rPr kumimoji="1" lang="en-US" altLang="ja-JP" sz="2400" dirty="0" smtClean="0"/>
              <a:t>On May 31, even an unusual centipede (~15cm!!) managed to visit the operation room to celebrate the first injection into HER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16</a:t>
            </a:fld>
            <a:endParaRPr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831" y="2735202"/>
            <a:ext cx="2933370" cy="2203095"/>
          </a:xfrm>
          <a:prstGeom prst="rect">
            <a:avLst/>
          </a:prstGeom>
        </p:spPr>
      </p:pic>
      <p:sp>
        <p:nvSpPr>
          <p:cNvPr id="6" name="Text Box 180"/>
          <p:cNvSpPr txBox="1">
            <a:spLocks noChangeAspect="1" noChangeArrowheads="1"/>
          </p:cNvSpPr>
          <p:nvPr/>
        </p:nvSpPr>
        <p:spPr bwMode="auto">
          <a:xfrm>
            <a:off x="7344043" y="4676708"/>
            <a:ext cx="1749158" cy="26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1" tIns="45710" rIns="91421" bIns="45710">
            <a:spAutoFit/>
          </a:bodyPr>
          <a:lstStyle/>
          <a:p>
            <a:pPr algn="r">
              <a:defRPr/>
            </a:pPr>
            <a:r>
              <a:rPr lang="en-US" altLang="ja-JP" sz="1100" dirty="0" smtClean="0">
                <a:solidFill>
                  <a:schemeClr val="bg1"/>
                </a:solidFill>
                <a:latin typeface="+mn-ea"/>
              </a:rPr>
              <a:t>Ibaraki Nature </a:t>
            </a:r>
            <a:r>
              <a:rPr lang="en-US" altLang="ja-JP" sz="1100" dirty="0" err="1" smtClean="0">
                <a:solidFill>
                  <a:schemeClr val="bg1"/>
                </a:solidFill>
                <a:latin typeface="+mn-ea"/>
              </a:rPr>
              <a:t>Musium</a:t>
            </a:r>
            <a:endParaRPr lang="en-US" altLang="ja-JP" sz="11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35202"/>
            <a:ext cx="4864099" cy="280437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500" y="4756720"/>
            <a:ext cx="5842711" cy="24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077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Beam from RF gun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440019-2845-704D-8DB1-1F79568350AC}" type="slidenum">
              <a:rPr lang="en-US" altLang="ja-JP" smtClean="0"/>
              <a:pPr>
                <a:defRPr/>
              </a:pPr>
              <a:t>17</a:t>
            </a:fld>
            <a:endParaRPr lang="en-US" altLang="ja-JP" dirty="0"/>
          </a:p>
        </p:txBody>
      </p:sp>
      <p:pic>
        <p:nvPicPr>
          <p:cNvPr id="8" name="図 7" descr="20160608-2013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44563"/>
            <a:ext cx="6469378" cy="3724438"/>
          </a:xfrm>
          <a:prstGeom prst="rect">
            <a:avLst/>
          </a:prstGeom>
        </p:spPr>
      </p:pic>
      <p:pic>
        <p:nvPicPr>
          <p:cNvPr id="9" name="図 8" descr="SCA1M_profile_20160608_203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688" y="2908300"/>
            <a:ext cx="4298950" cy="4298950"/>
          </a:xfrm>
          <a:prstGeom prst="rect">
            <a:avLst/>
          </a:prstGeom>
        </p:spPr>
      </p:pic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163517" y="1100139"/>
            <a:ext cx="10525125" cy="6159501"/>
          </a:xfrm>
        </p:spPr>
        <p:txBody>
          <a:bodyPr/>
          <a:lstStyle/>
          <a:p>
            <a:r>
              <a:rPr lang="en-US" altLang="ja-JP" sz="2400" dirty="0" smtClean="0">
                <a:latin typeface="Arial Rounded MT Bold" charset="0"/>
              </a:rPr>
              <a:t>Successful Injection into MR for the first time,</a:t>
            </a:r>
            <a:r>
              <a:rPr lang="en-US" altLang="ja-JP" sz="2400" dirty="0">
                <a:latin typeface="Arial Rounded MT Bold" charset="0"/>
              </a:rPr>
              <a:t> </a:t>
            </a:r>
            <a:r>
              <a:rPr lang="en-US" altLang="ja-JP" sz="2400" dirty="0" smtClean="0">
                <a:latin typeface="Arial Rounded MT Bold" charset="0"/>
              </a:rPr>
              <a:t>on May.31</a:t>
            </a:r>
          </a:p>
          <a:p>
            <a:r>
              <a:rPr lang="en-US" altLang="ja-JP" sz="2400" dirty="0" smtClean="0">
                <a:latin typeface="Arial Rounded MT Bold" charset="0"/>
              </a:rPr>
              <a:t>And continuing the RF gun operation since Jun.8  </a:t>
            </a:r>
            <a:endParaRPr lang="en-US" altLang="ja-JP" sz="2000" dirty="0" smtClean="0"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477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334963"/>
            <a:ext cx="10358438" cy="714375"/>
          </a:xfrm>
        </p:spPr>
        <p:txBody>
          <a:bodyPr/>
          <a:lstStyle/>
          <a:p>
            <a:r>
              <a:rPr kumimoji="1" lang="en-US" altLang="ja-JP" dirty="0" smtClean="0"/>
              <a:t>Wire </a:t>
            </a:r>
            <a:r>
              <a:rPr lang="en-US" altLang="ja-JP" dirty="0"/>
              <a:t>S</a:t>
            </a:r>
            <a:r>
              <a:rPr kumimoji="1" lang="en-US" altLang="ja-JP" dirty="0" smtClean="0"/>
              <a:t>canner Measurement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18</a:t>
            </a:fld>
            <a:endParaRPr lang="en-US" altLang="ja-JP" dirty="0"/>
          </a:p>
        </p:txBody>
      </p:sp>
      <p:pic>
        <p:nvPicPr>
          <p:cNvPr id="7" name="図 6" descr="20160609-0505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30300"/>
            <a:ext cx="5380382" cy="4368800"/>
          </a:xfrm>
          <a:prstGeom prst="rect">
            <a:avLst/>
          </a:prstGeom>
        </p:spPr>
      </p:pic>
      <p:pic>
        <p:nvPicPr>
          <p:cNvPr id="8" name="図 7" descr="20160609-0505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900" y="1043934"/>
            <a:ext cx="5392738" cy="4604495"/>
          </a:xfrm>
          <a:prstGeom prst="rect">
            <a:avLst/>
          </a:prstGeom>
        </p:spPr>
      </p:pic>
      <p:sp>
        <p:nvSpPr>
          <p:cNvPr id="9" name="コンテンツ プレースホルダ 2"/>
          <p:cNvSpPr>
            <a:spLocks noGrp="1"/>
          </p:cNvSpPr>
          <p:nvPr>
            <p:ph idx="1"/>
          </p:nvPr>
        </p:nvSpPr>
        <p:spPr>
          <a:xfrm>
            <a:off x="163517" y="1100139"/>
            <a:ext cx="10525125" cy="6159501"/>
          </a:xfrm>
        </p:spPr>
        <p:txBody>
          <a:bodyPr/>
          <a:lstStyle/>
          <a:p>
            <a:endParaRPr lang="en-US" altLang="ja-JP" sz="2000" dirty="0" smtClean="0">
              <a:latin typeface="Arial Rounded MT Bold" charset="0"/>
            </a:endParaRPr>
          </a:p>
          <a:p>
            <a:endParaRPr lang="en-US" altLang="ja-JP" sz="2000" dirty="0">
              <a:latin typeface="Arial Rounded MT Bold" charset="0"/>
            </a:endParaRPr>
          </a:p>
          <a:p>
            <a:endParaRPr lang="en-US" altLang="ja-JP" sz="2000" dirty="0" smtClean="0">
              <a:latin typeface="Arial Rounded MT Bold" charset="0"/>
            </a:endParaRPr>
          </a:p>
          <a:p>
            <a:endParaRPr lang="en-US" altLang="ja-JP" sz="2000" dirty="0">
              <a:latin typeface="Arial Rounded MT Bold" charset="0"/>
            </a:endParaRPr>
          </a:p>
          <a:p>
            <a:endParaRPr lang="en-US" altLang="ja-JP" sz="2000" dirty="0" smtClean="0">
              <a:latin typeface="Arial Rounded MT Bold" charset="0"/>
            </a:endParaRPr>
          </a:p>
          <a:p>
            <a:endParaRPr lang="en-US" altLang="ja-JP" sz="2000" dirty="0">
              <a:latin typeface="Arial Rounded MT Bold" charset="0"/>
            </a:endParaRPr>
          </a:p>
          <a:p>
            <a:endParaRPr lang="en-US" altLang="ja-JP" sz="2000" dirty="0" smtClean="0">
              <a:latin typeface="Arial Rounded MT Bold" charset="0"/>
            </a:endParaRPr>
          </a:p>
          <a:p>
            <a:endParaRPr lang="en-US" altLang="ja-JP" sz="2000" dirty="0">
              <a:latin typeface="Arial Rounded MT Bold" charset="0"/>
            </a:endParaRPr>
          </a:p>
          <a:p>
            <a:endParaRPr lang="en-US" altLang="ja-JP" sz="2000" dirty="0" smtClean="0">
              <a:latin typeface="Arial Rounded MT Bold" charset="0"/>
            </a:endParaRPr>
          </a:p>
          <a:p>
            <a:endParaRPr lang="en-US" altLang="ja-JP" sz="2000" dirty="0">
              <a:latin typeface="Arial Rounded MT Bold" charset="0"/>
            </a:endParaRPr>
          </a:p>
          <a:p>
            <a:endParaRPr lang="en-US" altLang="ja-JP" sz="2000" dirty="0" smtClean="0">
              <a:latin typeface="Arial Rounded MT Bold" charset="0"/>
            </a:endParaRPr>
          </a:p>
          <a:p>
            <a:endParaRPr lang="en-US" altLang="ja-JP" sz="2000" dirty="0" smtClean="0">
              <a:latin typeface="Arial Rounded MT Bold" charset="0"/>
            </a:endParaRPr>
          </a:p>
          <a:p>
            <a:r>
              <a:rPr lang="en-US" altLang="ja-JP" sz="2000" dirty="0" smtClean="0">
                <a:latin typeface="Arial Rounded MT Bold" charset="0"/>
              </a:rPr>
              <a:t>Present beam:   1nC/bunch, 25Hz, 20mm.mrad at the gun, </a:t>
            </a:r>
            <a:br>
              <a:rPr lang="en-US" altLang="ja-JP" sz="2000" dirty="0" smtClean="0">
                <a:latin typeface="Arial Rounded MT Bold" charset="0"/>
              </a:rPr>
            </a:br>
            <a:r>
              <a:rPr lang="en-US" altLang="ja-JP" sz="2000" dirty="0" smtClean="0">
                <a:latin typeface="Arial Rounded MT Bold" charset="0"/>
              </a:rPr>
              <a:t>	30~200 </a:t>
            </a:r>
            <a:r>
              <a:rPr lang="en-US" altLang="ja-JP" sz="2000" dirty="0" err="1" smtClean="0">
                <a:latin typeface="Arial Rounded MT Bold" charset="0"/>
              </a:rPr>
              <a:t>mm.mrad</a:t>
            </a:r>
            <a:r>
              <a:rPr lang="en-US" altLang="ja-JP" sz="2000" dirty="0" smtClean="0">
                <a:latin typeface="Arial Rounded MT Bold" charset="0"/>
              </a:rPr>
              <a:t> at the linac end, ? Energy spread</a:t>
            </a:r>
          </a:p>
          <a:p>
            <a:r>
              <a:rPr lang="en-US" altLang="ja-JP" sz="2000" dirty="0" smtClean="0">
                <a:latin typeface="Arial Rounded MT Bold" charset="0"/>
              </a:rPr>
              <a:t>Phase-2:     2nC/bunch, 50Hz, 20 </a:t>
            </a:r>
            <a:r>
              <a:rPr lang="en-US" altLang="ja-JP" sz="2000" dirty="0" err="1" smtClean="0">
                <a:latin typeface="Arial Rounded MT Bold" charset="0"/>
              </a:rPr>
              <a:t>mm.mrad</a:t>
            </a:r>
            <a:r>
              <a:rPr lang="en-US" altLang="ja-JP" sz="2000" dirty="0" smtClean="0">
                <a:latin typeface="Arial Rounded MT Bold" charset="0"/>
              </a:rPr>
              <a:t> at the linac end, 0.1% energy spread</a:t>
            </a:r>
          </a:p>
          <a:p>
            <a:r>
              <a:rPr lang="en-US" altLang="ja-JP" sz="2000" dirty="0" smtClean="0">
                <a:latin typeface="Arial Rounded MT Bold" charset="0"/>
              </a:rPr>
              <a:t>Phase-3:     4-5nC/bunch </a:t>
            </a:r>
          </a:p>
          <a:p>
            <a:r>
              <a:rPr lang="en-US" altLang="ja-JP" sz="2000" dirty="0" smtClean="0">
                <a:latin typeface="Arial Rounded MT Bold" charset="0"/>
              </a:rPr>
              <a:t>Much room to enjoy the improvements</a:t>
            </a:r>
            <a:endParaRPr lang="en-US" altLang="ja-JP" sz="1800" dirty="0" smtClean="0"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975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Injector Talks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/>
              <a:t>RFgun</a:t>
            </a:r>
            <a:r>
              <a:rPr lang="en-US" altLang="ja-JP" dirty="0"/>
              <a:t> Report, Y. Honda</a:t>
            </a:r>
          </a:p>
          <a:p>
            <a:r>
              <a:rPr lang="en-US" altLang="ja-JP" dirty="0" err="1"/>
              <a:t>RFgun</a:t>
            </a:r>
            <a:r>
              <a:rPr lang="en-US" altLang="ja-JP" dirty="0"/>
              <a:t> and Electron Beam, M. Yoshida</a:t>
            </a:r>
          </a:p>
          <a:p>
            <a:r>
              <a:rPr lang="en-US" altLang="ja-JP" dirty="0"/>
              <a:t>Laser and </a:t>
            </a:r>
            <a:r>
              <a:rPr lang="en-US" altLang="ja-JP" dirty="0" err="1"/>
              <a:t>RFgun</a:t>
            </a:r>
            <a:r>
              <a:rPr lang="en-US" altLang="ja-JP" dirty="0"/>
              <a:t>, X. Zhou</a:t>
            </a:r>
          </a:p>
          <a:p>
            <a:r>
              <a:rPr lang="en-US" altLang="ja-JP" dirty="0"/>
              <a:t>Positron Generation and Beam, T. </a:t>
            </a:r>
            <a:r>
              <a:rPr lang="en-US" altLang="ja-JP" dirty="0" err="1"/>
              <a:t>Kamitani</a:t>
            </a:r>
            <a:endParaRPr lang="en-US" altLang="ja-JP" dirty="0"/>
          </a:p>
          <a:p>
            <a:r>
              <a:rPr lang="en-US" altLang="ja-JP" dirty="0"/>
              <a:t>Injector Alignment, T. Higo</a:t>
            </a:r>
          </a:p>
          <a:p>
            <a:r>
              <a:rPr lang="en-US" altLang="ja-JP" dirty="0"/>
              <a:t>Injector </a:t>
            </a:r>
            <a:r>
              <a:rPr lang="en-US" altLang="ja-JP" dirty="0" smtClean="0"/>
              <a:t>Commissioning, </a:t>
            </a:r>
            <a:r>
              <a:rPr lang="en-US" altLang="ja-JP" dirty="0"/>
              <a:t>M. Satoh</a:t>
            </a:r>
          </a:p>
          <a:p>
            <a:endParaRPr kumimoji="1" lang="en-US" altLang="ja-JP" dirty="0" smtClean="0"/>
          </a:p>
          <a:p>
            <a:r>
              <a:rPr lang="en-US" altLang="ja-JP" dirty="0"/>
              <a:t>(Positron damping ring, M. Kikuchi)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79471098"/>
      </p:ext>
    </p:extLst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707" y="3051756"/>
            <a:ext cx="6276467" cy="3781004"/>
          </a:xfrm>
          <a:prstGeom prst="rect">
            <a:avLst/>
          </a:prstGeom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7802" y="936625"/>
            <a:ext cx="10510839" cy="6221413"/>
          </a:xfrm>
          <a:effectLst/>
        </p:spPr>
        <p:txBody>
          <a:bodyPr/>
          <a:lstStyle/>
          <a:p>
            <a:r>
              <a:rPr lang="en-US" altLang="ja-JP" sz="2800" dirty="0"/>
              <a:t>40-times higher Luminosity</a:t>
            </a:r>
          </a:p>
          <a:p>
            <a:pPr lvl="1"/>
            <a:r>
              <a:rPr lang="en-US" altLang="ja-JP" sz="2400" dirty="0" smtClean="0">
                <a:sym typeface="Wingdings"/>
              </a:rPr>
              <a:t>20</a:t>
            </a:r>
            <a:r>
              <a:rPr lang="en-US" altLang="ja-JP" sz="2400" dirty="0">
                <a:sym typeface="Wingdings"/>
              </a:rPr>
              <a:t>-times higher collision rate with nano-beam scheme </a:t>
            </a:r>
            <a:r>
              <a:rPr lang="ja-JP" altLang="en-US" sz="2400" dirty="0">
                <a:sym typeface="Wingdings"/>
              </a:rPr>
              <a:t>　</a:t>
            </a:r>
            <a:endParaRPr lang="en-US" altLang="ja-JP" sz="2400" dirty="0">
              <a:sym typeface="Wingdings"/>
            </a:endParaRPr>
          </a:p>
          <a:p>
            <a:pPr lvl="2"/>
            <a:r>
              <a:rPr lang="ja-JP" altLang="en-US" sz="2000" dirty="0">
                <a:sym typeface="Wingdings"/>
              </a:rPr>
              <a:t></a:t>
            </a:r>
            <a:r>
              <a:rPr lang="en-US" altLang="ja-JP" sz="2000" dirty="0">
                <a:sym typeface="Wingdings"/>
              </a:rPr>
              <a:t> Low-emittance even at first turn	</a:t>
            </a:r>
            <a:r>
              <a:rPr lang="ja-JP" altLang="en-US" sz="2000" dirty="0">
                <a:sym typeface="Wingdings"/>
              </a:rPr>
              <a:t></a:t>
            </a:r>
            <a:r>
              <a:rPr lang="en-US" altLang="ja-JP" sz="2000" dirty="0">
                <a:sym typeface="Wingdings"/>
              </a:rPr>
              <a:t> </a:t>
            </a:r>
            <a:r>
              <a:rPr lang="en-US" altLang="ja-JP" sz="2000" dirty="0">
                <a:solidFill>
                  <a:srgbClr val="0000FF"/>
                </a:solidFill>
                <a:sym typeface="Wingdings"/>
              </a:rPr>
              <a:t>Low-emittance beam </a:t>
            </a:r>
            <a:r>
              <a:rPr lang="en-US" altLang="ja-JP" sz="2000" dirty="0">
                <a:sym typeface="Wingdings"/>
              </a:rPr>
              <a:t>from Linac</a:t>
            </a:r>
          </a:p>
          <a:p>
            <a:pPr lvl="2"/>
            <a:r>
              <a:rPr lang="ja-JP" altLang="en-US" sz="2000" dirty="0">
                <a:sym typeface="Wingdings"/>
              </a:rPr>
              <a:t></a:t>
            </a:r>
            <a:r>
              <a:rPr lang="en-US" altLang="ja-JP" sz="2000" dirty="0">
                <a:sym typeface="Wingdings"/>
              </a:rPr>
              <a:t> Shorter storage </a:t>
            </a:r>
            <a:r>
              <a:rPr lang="en-US" altLang="ja-JP" sz="2000" dirty="0" smtClean="0">
                <a:sym typeface="Wingdings"/>
              </a:rPr>
              <a:t>lifetime</a:t>
            </a:r>
            <a:endParaRPr lang="en-US" altLang="ja-JP" sz="1100" dirty="0">
              <a:sym typeface="Wingdings"/>
            </a:endParaRPr>
          </a:p>
          <a:p>
            <a:pPr lvl="1"/>
            <a:r>
              <a:rPr lang="en-US" altLang="ja-JP" sz="2400" dirty="0" smtClean="0"/>
              <a:t>Twice larger storage beam		</a:t>
            </a:r>
            <a:r>
              <a:rPr lang="ja-JP" altLang="en-US" sz="2000" dirty="0" smtClean="0">
                <a:solidFill>
                  <a:srgbClr val="004000"/>
                </a:solidFill>
                <a:sym typeface="Wingdings"/>
              </a:rPr>
              <a:t></a:t>
            </a:r>
            <a:r>
              <a:rPr lang="en-US" altLang="ja-JP" sz="2000" dirty="0" smtClean="0">
                <a:solidFill>
                  <a:srgbClr val="004000"/>
                </a:solidFill>
                <a:sym typeface="Wingdings"/>
              </a:rPr>
              <a:t> </a:t>
            </a:r>
            <a:r>
              <a:rPr lang="en-US" altLang="ja-JP" sz="2000" dirty="0" smtClean="0">
                <a:solidFill>
                  <a:srgbClr val="0000FF"/>
                </a:solidFill>
                <a:sym typeface="Wingdings"/>
              </a:rPr>
              <a:t>Higher beam current </a:t>
            </a:r>
            <a:r>
              <a:rPr lang="en-US" altLang="ja-JP" sz="2000" dirty="0" smtClean="0">
                <a:solidFill>
                  <a:srgbClr val="004000"/>
                </a:solidFill>
                <a:sym typeface="Wingdings"/>
              </a:rPr>
              <a:t>from Linac</a:t>
            </a:r>
            <a:endParaRPr lang="en-US" altLang="ja-JP" sz="2400" dirty="0" smtClean="0">
              <a:sym typeface="Wingdings"/>
            </a:endParaRPr>
          </a:p>
          <a:p>
            <a:r>
              <a:rPr lang="en-US" altLang="ja-JP" sz="2900" dirty="0" smtClean="0">
                <a:sym typeface="Wingdings"/>
              </a:rPr>
              <a:t>Linac </a:t>
            </a:r>
            <a:r>
              <a:rPr lang="en-US" altLang="ja-JP" sz="2900" dirty="0">
                <a:sym typeface="Wingdings"/>
              </a:rPr>
              <a:t>challenges</a:t>
            </a:r>
          </a:p>
          <a:p>
            <a:pPr lvl="1"/>
            <a:r>
              <a:rPr lang="en-US" altLang="ja-JP" sz="2400" dirty="0">
                <a:sym typeface="Wingdings"/>
              </a:rPr>
              <a:t>Low emittance e-</a:t>
            </a:r>
          </a:p>
          <a:p>
            <a:pPr lvl="2"/>
            <a:r>
              <a:rPr lang="en-US" altLang="ja-JP" sz="2000" dirty="0">
                <a:sym typeface="Wingdings"/>
              </a:rPr>
              <a:t>with high-charge RF-gun</a:t>
            </a:r>
          </a:p>
          <a:p>
            <a:pPr lvl="1"/>
            <a:r>
              <a:rPr lang="en-US" altLang="ja-JP" sz="2400" dirty="0"/>
              <a:t>Low emittance e+</a:t>
            </a:r>
          </a:p>
          <a:p>
            <a:pPr lvl="2"/>
            <a:r>
              <a:rPr lang="en-US" altLang="ja-JP" sz="2000" dirty="0"/>
              <a:t>with damping ring</a:t>
            </a:r>
            <a:endParaRPr lang="en-US" altLang="ja-JP" sz="2400" dirty="0"/>
          </a:p>
          <a:p>
            <a:pPr lvl="1"/>
            <a:r>
              <a:rPr lang="en-US" altLang="ja-JP" sz="2400" dirty="0"/>
              <a:t>Higher e+ beam current</a:t>
            </a:r>
          </a:p>
          <a:p>
            <a:pPr lvl="2"/>
            <a:r>
              <a:rPr lang="en-US" altLang="ja-JP" sz="2000" dirty="0"/>
              <a:t>with new capture section</a:t>
            </a:r>
          </a:p>
          <a:p>
            <a:pPr lvl="1"/>
            <a:r>
              <a:rPr lang="en-US" altLang="ja-JP" sz="2400" dirty="0"/>
              <a:t>Emittance preservation</a:t>
            </a:r>
          </a:p>
          <a:p>
            <a:pPr lvl="2"/>
            <a:r>
              <a:rPr lang="en-US" altLang="ja-JP" sz="2000" dirty="0"/>
              <a:t>with precise </a:t>
            </a:r>
            <a:r>
              <a:rPr lang="en-US" altLang="ja-JP" sz="2000" dirty="0" smtClean="0"/>
              <a:t>alignment &amp; beam </a:t>
            </a:r>
            <a:r>
              <a:rPr lang="en-US" altLang="ja-JP" sz="2000" dirty="0"/>
              <a:t>control</a:t>
            </a:r>
          </a:p>
          <a:p>
            <a:pPr lvl="1"/>
            <a:r>
              <a:rPr lang="en-US" altLang="ja-JP" sz="2400" dirty="0"/>
              <a:t>4+1 ring simultaneous injection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397492"/>
            <a:ext cx="10358438" cy="576262"/>
          </a:xfrm>
          <a:effectLst/>
        </p:spPr>
        <p:txBody>
          <a:bodyPr/>
          <a:lstStyle/>
          <a:p>
            <a:r>
              <a:rPr lang="en-US" altLang="ja-JP" sz="3200" dirty="0"/>
              <a:t>Mission of electron/positron Injector in SuperKEKB</a:t>
            </a:r>
            <a:endParaRPr lang="ja-JP" altLang="en-US" sz="32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942883" y="-5478"/>
            <a:ext cx="3668638" cy="30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22" tIns="49761" rIns="99522" bIns="49761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dirty="0">
                <a:solidFill>
                  <a:srgbClr val="000090"/>
                </a:solidFill>
                <a:latin typeface="Arial Rounded MT Bold"/>
              </a:rPr>
              <a:t>Linac Upgrade Overview</a:t>
            </a:r>
          </a:p>
        </p:txBody>
      </p:sp>
    </p:spTree>
    <p:extLst>
      <p:ext uri="{BB962C8B-B14F-4D97-AF65-F5344CB8AC3E}">
        <p14:creationId xmlns:p14="http://schemas.microsoft.com/office/powerpoint/2010/main" val="9637928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63517" y="1087440"/>
            <a:ext cx="10525125" cy="6159501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ja-JP" sz="2400" dirty="0" smtClean="0"/>
              <a:t>We learned a lot during KEKB operation</a:t>
            </a:r>
          </a:p>
          <a:p>
            <a:pPr>
              <a:lnSpc>
                <a:spcPct val="110000"/>
              </a:lnSpc>
            </a:pPr>
            <a:r>
              <a:rPr lang="en-US" altLang="ja-JP" sz="2400" dirty="0" smtClean="0"/>
              <a:t>Injection into SuperKEKB is another challenge with higher beam charge and lower transverse and longitudinal emittance</a:t>
            </a:r>
          </a:p>
          <a:p>
            <a:pPr>
              <a:lnSpc>
                <a:spcPct val="110000"/>
              </a:lnSpc>
            </a:pPr>
            <a:r>
              <a:rPr lang="en-US" altLang="ja-JP" sz="2400" dirty="0" smtClean="0"/>
              <a:t>Steady </a:t>
            </a:r>
            <a:r>
              <a:rPr lang="en-US" altLang="ja-JP" sz="2400" dirty="0"/>
              <a:t>progress towards </a:t>
            </a:r>
            <a:r>
              <a:rPr lang="en-US" altLang="ja-JP" sz="2400" dirty="0" smtClean="0"/>
              <a:t>designed </a:t>
            </a:r>
            <a:r>
              <a:rPr lang="en-US" altLang="ja-JP" sz="2400" dirty="0"/>
              <a:t>injection </a:t>
            </a:r>
            <a:r>
              <a:rPr lang="en-US" altLang="ja-JP" sz="2400" dirty="0" smtClean="0"/>
              <a:t>beam in steps</a:t>
            </a:r>
            <a:endParaRPr lang="en-US" altLang="ja-JP" sz="2400" dirty="0"/>
          </a:p>
          <a:p>
            <a:pPr lvl="1">
              <a:lnSpc>
                <a:spcPct val="110000"/>
              </a:lnSpc>
            </a:pPr>
            <a:r>
              <a:rPr lang="en-US" altLang="ja-JP" sz="1900" dirty="0" smtClean="0">
                <a:solidFill>
                  <a:srgbClr val="008000"/>
                </a:solidFill>
              </a:rPr>
              <a:t>Alignment</a:t>
            </a:r>
            <a:r>
              <a:rPr lang="en-US" altLang="ja-JP" sz="1900" dirty="0">
                <a:solidFill>
                  <a:srgbClr val="008000"/>
                </a:solidFill>
              </a:rPr>
              <a:t>: almost confident on the required precision (0.1-mm local, 0.3-mm global)</a:t>
            </a:r>
            <a:r>
              <a:rPr lang="en-US" altLang="ja-JP" sz="1900" dirty="0" smtClean="0">
                <a:solidFill>
                  <a:srgbClr val="008000"/>
                </a:solidFill>
              </a:rPr>
              <a:t>, </a:t>
            </a:r>
            <a:r>
              <a:rPr lang="en-US" altLang="ja-JP" sz="1900" dirty="0">
                <a:solidFill>
                  <a:srgbClr val="008000"/>
                </a:solidFill>
              </a:rPr>
              <a:t>need to maintain for longer term </a:t>
            </a:r>
          </a:p>
          <a:p>
            <a:pPr lvl="1">
              <a:lnSpc>
                <a:spcPct val="110000"/>
              </a:lnSpc>
            </a:pPr>
            <a:r>
              <a:rPr lang="en-US" altLang="ja-JP" sz="1900" dirty="0">
                <a:solidFill>
                  <a:srgbClr val="008000"/>
                </a:solidFill>
              </a:rPr>
              <a:t>Positron generator: another license test, need discharge analysis</a:t>
            </a:r>
          </a:p>
          <a:p>
            <a:pPr lvl="1">
              <a:lnSpc>
                <a:spcPct val="110000"/>
              </a:lnSpc>
            </a:pPr>
            <a:r>
              <a:rPr lang="en-US" altLang="ja-JP" sz="1900" dirty="0">
                <a:solidFill>
                  <a:srgbClr val="008000"/>
                </a:solidFill>
              </a:rPr>
              <a:t>Thermionic gun: re-</a:t>
            </a:r>
            <a:r>
              <a:rPr lang="en-US" altLang="ja-JP" sz="1900" dirty="0" smtClean="0">
                <a:solidFill>
                  <a:srgbClr val="008000"/>
                </a:solidFill>
              </a:rPr>
              <a:t>commissioned for primary electron for positron generation</a:t>
            </a:r>
            <a:endParaRPr lang="en-US" altLang="ja-JP" sz="1900" dirty="0">
              <a:solidFill>
                <a:srgbClr val="008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altLang="ja-JP" sz="1900" dirty="0">
                <a:solidFill>
                  <a:srgbClr val="008000"/>
                </a:solidFill>
              </a:rPr>
              <a:t>RF gun: following recommendations at review meetings</a:t>
            </a:r>
          </a:p>
          <a:p>
            <a:pPr lvl="1">
              <a:lnSpc>
                <a:spcPct val="110000"/>
              </a:lnSpc>
            </a:pPr>
            <a:r>
              <a:rPr lang="en-US" altLang="ja-JP" sz="1900" dirty="0">
                <a:solidFill>
                  <a:srgbClr val="008000"/>
                </a:solidFill>
              </a:rPr>
              <a:t>Need much more radiation shield</a:t>
            </a:r>
          </a:p>
          <a:p>
            <a:pPr>
              <a:lnSpc>
                <a:spcPct val="110000"/>
              </a:lnSpc>
            </a:pPr>
            <a:r>
              <a:rPr lang="en-US" altLang="ja-JP" sz="2400" dirty="0"/>
              <a:t>Will balance between final beam quality and progressive operation</a:t>
            </a:r>
          </a:p>
          <a:p>
            <a:pPr>
              <a:lnSpc>
                <a:spcPct val="110000"/>
              </a:lnSpc>
            </a:pPr>
            <a:r>
              <a:rPr lang="en-US" altLang="ja-JP" sz="2400" dirty="0"/>
              <a:t>Will select optimized route depending on available </a:t>
            </a:r>
            <a:r>
              <a:rPr lang="en-US" altLang="ja-JP" sz="2400" dirty="0" smtClean="0"/>
              <a:t>resources</a:t>
            </a:r>
          </a:p>
          <a:p>
            <a:pPr lvl="1">
              <a:lnSpc>
                <a:spcPct val="110000"/>
              </a:lnSpc>
            </a:pPr>
            <a:r>
              <a:rPr lang="en-US" altLang="ja-JP" sz="1900" dirty="0" smtClean="0"/>
              <a:t>Negotiation with light sources</a:t>
            </a:r>
          </a:p>
          <a:p>
            <a:pPr lvl="1">
              <a:lnSpc>
                <a:spcPct val="110000"/>
              </a:lnSpc>
            </a:pPr>
            <a:r>
              <a:rPr lang="en-US" altLang="ja-JP" sz="1900" dirty="0" err="1" smtClean="0"/>
              <a:t>Commissioing</a:t>
            </a:r>
            <a:r>
              <a:rPr lang="en-US" altLang="ja-JP" sz="1900" dirty="0" smtClean="0"/>
              <a:t> and development in parallel (no other choices)</a:t>
            </a:r>
            <a:endParaRPr lang="en-US" altLang="ja-JP" sz="1900" dirty="0"/>
          </a:p>
          <a:p>
            <a:pPr>
              <a:lnSpc>
                <a:spcPct val="110000"/>
              </a:lnSpc>
            </a:pPr>
            <a:endParaRPr lang="en-US" altLang="ja-JP" sz="2400" dirty="0"/>
          </a:p>
          <a:p>
            <a:pPr>
              <a:lnSpc>
                <a:spcPct val="110000"/>
              </a:lnSpc>
            </a:pPr>
            <a:endParaRPr lang="ja-JP" altLang="en-US" sz="2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20</a:t>
            </a:fld>
            <a:endParaRPr lang="en-US" altLang="ja-JP" dirty="0"/>
          </a:p>
        </p:txBody>
      </p:sp>
      <p:sp>
        <p:nvSpPr>
          <p:cNvPr id="5" name="スライド番号プレースホルダ 3"/>
          <p:cNvSpPr txBox="1">
            <a:spLocks/>
          </p:cNvSpPr>
          <p:nvPr/>
        </p:nvSpPr>
        <p:spPr bwMode="auto">
          <a:xfrm>
            <a:off x="5507140" y="6346"/>
            <a:ext cx="402586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22" tIns="49761" rIns="99522" bIns="49761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altLang="ja-JP" sz="1300" i="1" dirty="0">
                <a:solidFill>
                  <a:srgbClr val="000090"/>
                </a:solidFill>
                <a:latin typeface="Arial Rounded MT Bold"/>
                <a:ea typeface="ヒラギノ丸ゴ Pro W4"/>
                <a:cs typeface="ヒラギノ丸ゴ Pro W4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1932482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ja-JP" altLang="en-US" dirty="0">
              <a:latin typeface="Arial Rounded MT Bold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6560" y="774069"/>
            <a:ext cx="7947025" cy="574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6"/>
          <p:cNvSpPr>
            <a:spLocks noChangeAspect="1" noChangeArrowheads="1"/>
          </p:cNvSpPr>
          <p:nvPr/>
        </p:nvSpPr>
        <p:spPr bwMode="auto">
          <a:xfrm>
            <a:off x="1550989" y="3639502"/>
            <a:ext cx="5121276" cy="10985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90992" tIns="45496" rIns="90992" bIns="45496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latin typeface="Helvetica" charset="0"/>
            </a:endParaRPr>
          </a:p>
        </p:txBody>
      </p:sp>
      <p:sp>
        <p:nvSpPr>
          <p:cNvPr id="9" name="Text Box 7"/>
          <p:cNvSpPr txBox="1">
            <a:spLocks noChangeAspect="1" noChangeArrowheads="1"/>
          </p:cNvSpPr>
          <p:nvPr/>
        </p:nvSpPr>
        <p:spPr bwMode="auto">
          <a:xfrm>
            <a:off x="4599585" y="3239468"/>
            <a:ext cx="1670045" cy="70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92" tIns="45496" rIns="90992" bIns="45496">
            <a:prstTxWarp prst="textNoShape">
              <a:avLst/>
            </a:prstTxWarp>
            <a:spAutoFit/>
          </a:bodyPr>
          <a:lstStyle/>
          <a:p>
            <a:r>
              <a:rPr lang="en-US" altLang="ja-JP" dirty="0" smtClean="0">
                <a:solidFill>
                  <a:srgbClr val="FFFF00"/>
                </a:solidFill>
                <a:latin typeface="+mn-lt"/>
              </a:rPr>
              <a:t>SuperKEKB</a:t>
            </a:r>
          </a:p>
          <a:p>
            <a:r>
              <a:rPr lang="en-US" altLang="ja-JP" dirty="0" smtClean="0">
                <a:solidFill>
                  <a:srgbClr val="FFFF00"/>
                </a:solidFill>
                <a:latin typeface="+mn-lt"/>
              </a:rPr>
              <a:t>   dual rings</a:t>
            </a:r>
            <a:endParaRPr lang="en-US" altLang="ja-JP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0" name="Text Box 8"/>
          <p:cNvSpPr txBox="1">
            <a:spLocks noChangeAspect="1" noChangeArrowheads="1"/>
          </p:cNvSpPr>
          <p:nvPr/>
        </p:nvSpPr>
        <p:spPr bwMode="auto">
          <a:xfrm>
            <a:off x="5622944" y="1121747"/>
            <a:ext cx="1684172" cy="39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92" tIns="45496" rIns="90992" bIns="45496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rgbClr val="A00000"/>
                </a:solidFill>
                <a:latin typeface="+mn-lt"/>
              </a:rPr>
              <a:t>Mt. Tsukuba</a:t>
            </a:r>
          </a:p>
        </p:txBody>
      </p:sp>
      <p:sp>
        <p:nvSpPr>
          <p:cNvPr id="11" name="Text Box 9"/>
          <p:cNvSpPr txBox="1">
            <a:spLocks noChangeAspect="1" noChangeArrowheads="1"/>
          </p:cNvSpPr>
          <p:nvPr/>
        </p:nvSpPr>
        <p:spPr bwMode="auto">
          <a:xfrm>
            <a:off x="4431540" y="5127535"/>
            <a:ext cx="1906664" cy="70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92" tIns="45496" rIns="90992" bIns="45496">
            <a:prstTxWarp prst="textNoShape">
              <a:avLst/>
            </a:prstTxWarp>
            <a:spAutoFit/>
          </a:bodyPr>
          <a:lstStyle/>
          <a:p>
            <a:pPr algn="r"/>
            <a:r>
              <a:rPr lang="en-US" altLang="ja-JP" dirty="0" smtClean="0">
                <a:solidFill>
                  <a:srgbClr val="FFFF00"/>
                </a:solidFill>
                <a:latin typeface="+mn-lt"/>
              </a:rPr>
              <a:t>600m Injector</a:t>
            </a:r>
            <a:br>
              <a:rPr lang="en-US" altLang="ja-JP" dirty="0" smtClean="0">
                <a:solidFill>
                  <a:srgbClr val="FFFF00"/>
                </a:solidFill>
                <a:latin typeface="+mn-lt"/>
              </a:rPr>
            </a:br>
            <a:r>
              <a:rPr lang="en-US" altLang="ja-JP" dirty="0" smtClean="0">
                <a:solidFill>
                  <a:srgbClr val="FFFF00"/>
                </a:solidFill>
                <a:latin typeface="+mn-lt"/>
              </a:rPr>
              <a:t>Linac</a:t>
            </a:r>
            <a:endParaRPr lang="en-US" altLang="ja-JP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2" name="Line 10"/>
          <p:cNvSpPr>
            <a:spLocks noChangeAspect="1" noChangeShapeType="1"/>
          </p:cNvSpPr>
          <p:nvPr/>
        </p:nvSpPr>
        <p:spPr bwMode="auto">
          <a:xfrm>
            <a:off x="3562350" y="4920615"/>
            <a:ext cx="1828800" cy="10969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90992" tIns="45496" rIns="90992" bIns="454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Line 11"/>
          <p:cNvSpPr>
            <a:spLocks noChangeAspect="1" noChangeShapeType="1"/>
          </p:cNvSpPr>
          <p:nvPr/>
        </p:nvSpPr>
        <p:spPr bwMode="auto">
          <a:xfrm>
            <a:off x="4721272" y="5774690"/>
            <a:ext cx="487363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90992" tIns="45496" rIns="90992" bIns="454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" name="Line 12"/>
          <p:cNvSpPr>
            <a:spLocks noChangeAspect="1" noChangeShapeType="1"/>
          </p:cNvSpPr>
          <p:nvPr/>
        </p:nvSpPr>
        <p:spPr bwMode="auto">
          <a:xfrm>
            <a:off x="5208588" y="6079490"/>
            <a:ext cx="112712" cy="238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90992" tIns="45496" rIns="90992" bIns="454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" name="Line 13"/>
          <p:cNvSpPr>
            <a:spLocks noChangeAspect="1" noChangeShapeType="1"/>
          </p:cNvSpPr>
          <p:nvPr/>
        </p:nvSpPr>
        <p:spPr bwMode="auto">
          <a:xfrm flipH="1" flipV="1">
            <a:off x="5381625" y="6012816"/>
            <a:ext cx="6350" cy="6349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90992" tIns="45496" rIns="90992" bIns="454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" name="Line 14"/>
          <p:cNvSpPr>
            <a:spLocks noChangeAspect="1" noChangeShapeType="1"/>
          </p:cNvSpPr>
          <p:nvPr/>
        </p:nvSpPr>
        <p:spPr bwMode="auto">
          <a:xfrm flipV="1">
            <a:off x="5318126" y="6068377"/>
            <a:ext cx="66675" cy="3492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90992" tIns="45496" rIns="90992" bIns="454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Oval 15"/>
          <p:cNvSpPr>
            <a:spLocks noChangeAspect="1" noChangeArrowheads="1"/>
          </p:cNvSpPr>
          <p:nvPr/>
        </p:nvSpPr>
        <p:spPr bwMode="auto">
          <a:xfrm>
            <a:off x="2892426" y="4357052"/>
            <a:ext cx="914400" cy="24447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90992" tIns="45496" rIns="90992" bIns="45496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latin typeface="Helvetica" charset="0"/>
            </a:endParaRPr>
          </a:p>
        </p:txBody>
      </p:sp>
      <p:sp>
        <p:nvSpPr>
          <p:cNvPr id="18" name="Text Box 16"/>
          <p:cNvSpPr txBox="1">
            <a:spLocks noChangeAspect="1" noChangeArrowheads="1"/>
          </p:cNvSpPr>
          <p:nvPr/>
        </p:nvSpPr>
        <p:spPr bwMode="auto">
          <a:xfrm>
            <a:off x="2581299" y="4006230"/>
            <a:ext cx="964098" cy="39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92" tIns="45496" rIns="90992" bIns="45496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rgbClr val="00C000"/>
                </a:solidFill>
                <a:latin typeface="+mn-lt"/>
              </a:rPr>
              <a:t>PF-AR</a:t>
            </a:r>
          </a:p>
        </p:txBody>
      </p:sp>
      <p:sp>
        <p:nvSpPr>
          <p:cNvPr id="19" name="Text Box 17"/>
          <p:cNvSpPr txBox="1">
            <a:spLocks noChangeAspect="1" noChangeArrowheads="1"/>
          </p:cNvSpPr>
          <p:nvPr/>
        </p:nvSpPr>
        <p:spPr bwMode="auto">
          <a:xfrm>
            <a:off x="2343171" y="4920628"/>
            <a:ext cx="509747" cy="39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92" tIns="45496" rIns="90992" bIns="45496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rgbClr val="00C000"/>
                </a:solidFill>
                <a:latin typeface="+mn-lt"/>
              </a:rPr>
              <a:t>PF</a:t>
            </a:r>
          </a:p>
        </p:txBody>
      </p:sp>
      <p:sp>
        <p:nvSpPr>
          <p:cNvPr id="20" name="Oval 18"/>
          <p:cNvSpPr>
            <a:spLocks noChangeAspect="1" noChangeArrowheads="1"/>
          </p:cNvSpPr>
          <p:nvPr/>
        </p:nvSpPr>
        <p:spPr bwMode="auto">
          <a:xfrm>
            <a:off x="2506667" y="4738054"/>
            <a:ext cx="609600" cy="18256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90992" tIns="45496" rIns="90992" bIns="45496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latin typeface="Helvetica" charset="0"/>
            </a:endParaRPr>
          </a:p>
        </p:txBody>
      </p:sp>
      <p:sp>
        <p:nvSpPr>
          <p:cNvPr id="52226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5A8EDBD-417A-0044-AA70-D8CC25CBFA2F}" type="slidenum">
              <a:rPr lang="en-US" altLang="ja-JP" smtClean="0">
                <a:latin typeface="Arial Rounded MT Bold" charset="0"/>
                <a:ea typeface="Osaka" charset="-128"/>
                <a:cs typeface="Osaka" charset="-128"/>
              </a:rPr>
              <a:pPr/>
              <a:t>21</a:t>
            </a:fld>
            <a:endParaRPr lang="en-US" altLang="ja-JP" dirty="0" smtClean="0">
              <a:latin typeface="Arial Rounded MT Bold" charset="0"/>
              <a:ea typeface="Osaka" charset="-128"/>
              <a:cs typeface="Osaka" charset="-128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>
              <a:latin typeface="Arial Rounded MT Bold" charset="0"/>
            </a:endParaRPr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1150983" y="2096456"/>
            <a:ext cx="83042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59" tIns="49521" rIns="99059" bIns="49521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5200" b="1" dirty="0">
                <a:solidFill>
                  <a:srgbClr val="FFF8DF"/>
                </a:solidFill>
                <a:latin typeface="Arial Rounded MT Bold" charset="0"/>
                <a:ea typeface="ヒラギノ丸ゴ Pro W4" charset="-128"/>
                <a:cs typeface="ヒラギノ丸ゴ Pro W4" charset="-128"/>
              </a:rPr>
              <a:t>Thank you</a:t>
            </a:r>
          </a:p>
        </p:txBody>
      </p:sp>
      <p:sp>
        <p:nvSpPr>
          <p:cNvPr id="52230" name="Rectangle 7"/>
          <p:cNvSpPr>
            <a:spLocks noChangeArrowheads="1"/>
          </p:cNvSpPr>
          <p:nvPr/>
        </p:nvSpPr>
        <p:spPr bwMode="auto">
          <a:xfrm>
            <a:off x="4422806" y="6864372"/>
            <a:ext cx="200075" cy="40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070" tIns="49527" rIns="99070" bIns="49527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3627083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08148" y="402657"/>
            <a:ext cx="9665847" cy="587947"/>
          </a:xfrm>
          <a:solidFill>
            <a:srgbClr val="92D050"/>
          </a:solidFill>
        </p:spPr>
        <p:txBody>
          <a:bodyPr/>
          <a:lstStyle/>
          <a:p>
            <a:r>
              <a:rPr lang="en-US" altLang="ja-JP" dirty="0" smtClean="0"/>
              <a:t>R</a:t>
            </a:r>
            <a:r>
              <a:rPr kumimoji="1" lang="en-US" altLang="ja-JP" dirty="0" smtClean="0"/>
              <a:t>equired injector beam parameters</a:t>
            </a:r>
            <a:endParaRPr kumimoji="1" lang="ja-JP" altLang="en-US" dirty="0"/>
          </a:p>
        </p:txBody>
      </p:sp>
      <p:graphicFrame>
        <p:nvGraphicFramePr>
          <p:cNvPr id="8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527109"/>
              </p:ext>
            </p:extLst>
          </p:nvPr>
        </p:nvGraphicFramePr>
        <p:xfrm>
          <a:off x="215900" y="1233317"/>
          <a:ext cx="10248900" cy="5839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/>
                <a:gridCol w="1384300"/>
                <a:gridCol w="1079500"/>
                <a:gridCol w="1384300"/>
                <a:gridCol w="1079500"/>
                <a:gridCol w="1498600"/>
                <a:gridCol w="1409700"/>
              </a:tblGrid>
              <a:tr h="44308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</a:t>
                      </a:r>
                      <a:r>
                        <a:rPr kumimoji="1" lang="en-US" altLang="ja-JP" sz="2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1" lang="ja-JP" alt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KEKB (final)</a:t>
                      </a:r>
                      <a:endParaRPr kumimoji="1" lang="ja-JP" alt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Phase-I</a:t>
                      </a:r>
                      <a:endParaRPr kumimoji="1" lang="ja-JP" alt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>
                    <a:solidFill>
                      <a:srgbClr val="33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SuperKEKB (final)</a:t>
                      </a:r>
                      <a:endParaRPr kumimoji="1" lang="ja-JP" alt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</a:tr>
              <a:tr h="44381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e+</a:t>
                      </a:r>
                      <a:endParaRPr kumimoji="1" lang="ja-JP" alt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e–</a:t>
                      </a:r>
                      <a:endParaRPr kumimoji="1" lang="ja-JP" alt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e+</a:t>
                      </a:r>
                      <a:endParaRPr kumimoji="1" lang="ja-JP" alt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e–</a:t>
                      </a:r>
                      <a:endParaRPr kumimoji="1" lang="ja-JP" alt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e+</a:t>
                      </a:r>
                      <a:endParaRPr kumimoji="1" lang="ja-JP" alt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8585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e–</a:t>
                      </a:r>
                      <a:endParaRPr kumimoji="1" lang="ja-JP" alt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553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 GeV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 GeV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 GeV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 GeV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 GeV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 GeV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553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Stored current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 A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A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1" lang="en-US" altLang="ja-JP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 A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8585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 A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8585E0"/>
                    </a:solidFill>
                  </a:tcPr>
                </a:tc>
              </a:tr>
              <a:tr h="4180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 time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min.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/>
                </a:tc>
                <a:tc>
                  <a:txBody>
                    <a:bodyPr/>
                    <a:lstStyle/>
                    <a:p>
                      <a:pPr marL="0" marR="0" indent="0" algn="ctr" defTabSz="4976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min.</a:t>
                      </a:r>
                      <a:endParaRPr kumimoji="1" lang="ja-JP" altLang="en-US" sz="18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min.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min.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min.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min.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57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 charge 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e-10nC </a:t>
                      </a:r>
                    </a:p>
                    <a:p>
                      <a:pPr algn="ctr"/>
                      <a:r>
                        <a:rPr kumimoji="1" lang="en-US" altLang="ja-JP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 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1" lang="en-US" altLang="ja-JP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</a:p>
                  </a:txBody>
                  <a:tcPr marL="80173" marR="80173" marT="50428" marB="504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nC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e- 8nC </a:t>
                      </a:r>
                    </a:p>
                    <a:p>
                      <a:pPr algn="ctr"/>
                      <a:r>
                        <a:rPr kumimoji="1" lang="en-US" altLang="ja-JP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 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 nC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nC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e-10nC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</a:t>
                      </a:r>
                      <a:r>
                        <a:rPr kumimoji="1" lang="en-US" altLang="ja-JP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800" u="heavy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nC</a:t>
                      </a:r>
                      <a:endParaRPr kumimoji="1" lang="ja-JP" altLang="en-US" sz="1800" u="heavy" dirty="0">
                        <a:solidFill>
                          <a:schemeClr val="tx1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kumimoji="1" lang="en-US" altLang="ja-JP" sz="1800" u="heavy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nC</a:t>
                      </a:r>
                      <a:endParaRPr kumimoji="1" lang="ja-JP" altLang="en-US" sz="1800" u="heavy" dirty="0">
                        <a:solidFill>
                          <a:schemeClr val="tx1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013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Norm. Emittance </a:t>
                      </a:r>
                      <a:b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1" lang="en-US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Verdana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kumimoji="1" lang="en-US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Verdana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kumimoji="1" lang="en-US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Verdana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) 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m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rad)</a:t>
                      </a:r>
                    </a:p>
                  </a:txBody>
                  <a:tcPr marL="80173" marR="80173" marT="50428" marB="5042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2100</a:t>
                      </a:r>
                    </a:p>
                  </a:txBody>
                  <a:tcPr marL="80173" marR="80173" marT="50428" marB="50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kumimoji="1" lang="en-US" altLang="ja-JP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2400</a:t>
                      </a: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u="heavy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100/20 </a:t>
                      </a:r>
                      <a:br>
                        <a:rPr kumimoji="1" lang="en-US" altLang="ja-JP" sz="1800" u="heavy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(Hor./Ver.)</a:t>
                      </a: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u="heavy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50/20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(Hor./Ver.)</a:t>
                      </a: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229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spread 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0.125</a:t>
                      </a:r>
                      <a:r>
                        <a:rPr kumimoji="1" lang="en-US" altLang="ja-JP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0.125%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0.5%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0.5%</a:t>
                      </a: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u="heavy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0.1%</a:t>
                      </a:r>
                      <a:endParaRPr kumimoji="1" lang="ja-JP" altLang="en-US" sz="1800" u="heavy" dirty="0">
                        <a:solidFill>
                          <a:schemeClr val="tx1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u="heavy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0.1%</a:t>
                      </a:r>
                      <a:endParaRPr kumimoji="1" lang="ja-JP" altLang="en-US" sz="1800" u="heavy" dirty="0">
                        <a:solidFill>
                          <a:schemeClr val="tx1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Bunch / Pulse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Repetition rate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Hz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/ 50 Hz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Hz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</a:tr>
              <a:tr h="92381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Simultaneous top-up injection (PPM)</a:t>
                      </a:r>
                    </a:p>
                  </a:txBody>
                  <a:tcPr marL="80173" marR="80173" marT="50428" marB="5042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rings</a:t>
                      </a:r>
                    </a:p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(KEKB e–/e+, PF)</a:t>
                      </a:r>
                    </a:p>
                  </a:txBody>
                  <a:tcPr marL="80173" marR="80173" marT="50428" marB="50428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kumimoji="1" lang="en-US" altLang="ja-JP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top-up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pt-BR" altLang="ja-JP" sz="1800" u="heavy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4+1 rings</a:t>
                      </a:r>
                      <a:r>
                        <a:rPr kumimoji="1" lang="pt-BR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kumimoji="1" lang="pt-BR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(SuperKEKB e–/e+, DR,</a:t>
                      </a:r>
                      <a:br>
                        <a:rPr kumimoji="1" lang="pt-BR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1" lang="pt-BR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PF, PF-AR)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9886950" y="7254875"/>
            <a:ext cx="623888" cy="252413"/>
          </a:xfrm>
        </p:spPr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7856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Progress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3200" dirty="0" smtClean="0"/>
              <a:t>2010: Beam design and </a:t>
            </a:r>
            <a:r>
              <a:rPr lang="en-US" altLang="ja-JP" sz="3200" dirty="0" smtClean="0"/>
              <a:t>hardware d</a:t>
            </a:r>
            <a:r>
              <a:rPr kumimoji="1" lang="en-US" altLang="ja-JP" sz="3200" dirty="0" smtClean="0"/>
              <a:t>evelopments</a:t>
            </a:r>
          </a:p>
          <a:p>
            <a:r>
              <a:rPr lang="en-US" altLang="ja-JP" sz="3200" dirty="0" smtClean="0"/>
              <a:t>2011-2014: Recovery from earthquake, mainly because of soft-structure girder design</a:t>
            </a:r>
          </a:p>
          <a:p>
            <a:r>
              <a:rPr kumimoji="1" lang="en-US" altLang="ja-JP" sz="3200" dirty="0" smtClean="0"/>
              <a:t>2012-: Construction and commissioning</a:t>
            </a:r>
          </a:p>
          <a:p>
            <a:r>
              <a:rPr lang="en-US" altLang="ja-JP" sz="3200" dirty="0" smtClean="0"/>
              <a:t>2012-: Step-by-step acquirement of beam licenses</a:t>
            </a:r>
          </a:p>
          <a:p>
            <a:r>
              <a:rPr lang="en-US" altLang="ja-JP" sz="3200" dirty="0" smtClean="0"/>
              <a:t>2016: Phase-1 </a:t>
            </a:r>
          </a:p>
          <a:p>
            <a:r>
              <a:rPr lang="en-US" altLang="ja-JP" sz="3200" dirty="0" smtClean="0"/>
              <a:t>Continuous: Light source injections</a:t>
            </a:r>
          </a:p>
          <a:p>
            <a:r>
              <a:rPr kumimoji="1" lang="en-US" altLang="ja-JP" sz="3200" dirty="0" smtClean="0"/>
              <a:t>…</a:t>
            </a:r>
            <a:endParaRPr kumimoji="1" lang="ja-JP" altLang="en-US" sz="32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83661-B5AA-2C4C-AEB0-47E793563D5E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452410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/>
              <a:t>Linac Upgrade Progress towards SuperKEKB (1)</a:t>
            </a:r>
            <a:endParaRPr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63517" y="1055969"/>
            <a:ext cx="10525125" cy="6159501"/>
          </a:xfrm>
        </p:spPr>
        <p:txBody>
          <a:bodyPr/>
          <a:lstStyle/>
          <a:p>
            <a:r>
              <a:rPr lang="en-US" altLang="ja-JP" sz="2400" dirty="0"/>
              <a:t>High-charge low-emittance RF gun development</a:t>
            </a:r>
          </a:p>
          <a:p>
            <a:pPr lvl="1"/>
            <a:r>
              <a:rPr lang="en-US" altLang="ja-JP" sz="2000" dirty="0"/>
              <a:t>QTWSC cavity and Ir5Ce </a:t>
            </a:r>
            <a:r>
              <a:rPr lang="en-US" altLang="ja-JP" sz="2000" dirty="0" smtClean="0"/>
              <a:t>photo </a:t>
            </a:r>
            <a:r>
              <a:rPr lang="en-US" altLang="ja-JP" sz="2000" dirty="0"/>
              <a:t>cathode 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>developments</a:t>
            </a:r>
          </a:p>
          <a:p>
            <a:pPr lvl="1"/>
            <a:r>
              <a:rPr lang="en-US" altLang="ja-JP" sz="2000" dirty="0" smtClean="0"/>
              <a:t>Laser development is underway</a:t>
            </a:r>
            <a:endParaRPr lang="en-US" altLang="ja-JP" sz="2000" dirty="0"/>
          </a:p>
          <a:p>
            <a:pPr lvl="3"/>
            <a:endParaRPr lang="en-US" altLang="ja-JP" sz="1600" dirty="0" smtClean="0"/>
          </a:p>
          <a:p>
            <a:r>
              <a:rPr lang="en-US" altLang="ja-JP" sz="2400" dirty="0"/>
              <a:t>Positron generator commissioning</a:t>
            </a:r>
          </a:p>
          <a:p>
            <a:pPr lvl="1"/>
            <a:r>
              <a:rPr lang="en-US" altLang="ja-JP" sz="2000" dirty="0"/>
              <a:t>Good agreement with </a:t>
            </a:r>
            <a:r>
              <a:rPr lang="en-US" altLang="ja-JP" sz="2000" dirty="0" smtClean="0"/>
              <a:t>the </a:t>
            </a:r>
            <a:r>
              <a:rPr lang="en-US" altLang="ja-JP" sz="2000" dirty="0"/>
              <a:t>simulation </a:t>
            </a:r>
            <a:r>
              <a:rPr lang="en-US" altLang="ja-JP" sz="2000" dirty="0" smtClean="0"/>
              <a:t>results</a:t>
            </a:r>
          </a:p>
          <a:p>
            <a:pPr lvl="1"/>
            <a:r>
              <a:rPr lang="en-US" altLang="ja-JP" sz="2000" dirty="0" smtClean="0"/>
              <a:t>Will solve discharge issues</a:t>
            </a:r>
            <a:endParaRPr lang="en-US" altLang="ja-JP" sz="2000" dirty="0"/>
          </a:p>
          <a:p>
            <a:pPr lvl="4"/>
            <a:endParaRPr lang="en-US" altLang="ja-JP" sz="1600" dirty="0" smtClean="0"/>
          </a:p>
          <a:p>
            <a:r>
              <a:rPr lang="en-US" altLang="ja-JP" sz="2400" dirty="0"/>
              <a:t>Precise alignment for emittance preservation</a:t>
            </a:r>
          </a:p>
          <a:p>
            <a:pPr lvl="1"/>
            <a:r>
              <a:rPr lang="en-US" altLang="ja-JP" sz="2000" dirty="0"/>
              <a:t>Recovering after </a:t>
            </a:r>
            <a:r>
              <a:rPr lang="en-US" altLang="ja-JP" sz="2000" dirty="0" smtClean="0"/>
              <a:t>large earthquake in 2011</a:t>
            </a:r>
            <a:endParaRPr lang="en-US" altLang="ja-JP" sz="2000" dirty="0"/>
          </a:p>
          <a:p>
            <a:pPr lvl="1"/>
            <a:r>
              <a:rPr lang="en-US" altLang="ja-JP" sz="2000" dirty="0"/>
              <a:t>Reaching specification of </a:t>
            </a:r>
            <a:r>
              <a:rPr lang="en-US" altLang="ja-JP" sz="2000" dirty="0" smtClean="0"/>
              <a:t>0.1~0.3mm</a:t>
            </a:r>
          </a:p>
          <a:p>
            <a:pPr lvl="1"/>
            <a:r>
              <a:rPr lang="en-US" altLang="ja-JP" sz="2000" dirty="0" smtClean="0"/>
              <a:t>Longer term stability should be solved</a:t>
            </a:r>
            <a:endParaRPr lang="en-US" altLang="ja-JP" sz="2000" dirty="0"/>
          </a:p>
          <a:p>
            <a:pPr lvl="3"/>
            <a:endParaRPr lang="en-US" altLang="ja-JP" sz="2000" dirty="0"/>
          </a:p>
          <a:p>
            <a:r>
              <a:rPr lang="en-US" altLang="ja-JP" sz="2000" dirty="0"/>
              <a:t>Utility upgrade during FY2014</a:t>
            </a:r>
          </a:p>
          <a:p>
            <a:pPr lvl="1"/>
            <a:r>
              <a:rPr lang="en-US" altLang="ja-JP" sz="1800" dirty="0"/>
              <a:t>for electricity (+1.5MW) and cooling water (+1400L/min)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grpSp>
        <p:nvGrpSpPr>
          <p:cNvPr id="9" name="図形グループ 12"/>
          <p:cNvGrpSpPr>
            <a:grpSpLocks noChangeAspect="1"/>
          </p:cNvGrpSpPr>
          <p:nvPr/>
        </p:nvGrpSpPr>
        <p:grpSpPr>
          <a:xfrm>
            <a:off x="8717667" y="1571209"/>
            <a:ext cx="1479779" cy="1357594"/>
            <a:chOff x="6126491" y="1604336"/>
            <a:chExt cx="1677755" cy="1539222"/>
          </a:xfrm>
        </p:grpSpPr>
        <p:pic>
          <p:nvPicPr>
            <p:cNvPr id="11" name="Picture 17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26491" y="1604336"/>
              <a:ext cx="1630510" cy="1509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80"/>
            <p:cNvSpPr txBox="1">
              <a:spLocks noChangeAspect="1" noChangeArrowheads="1"/>
            </p:cNvSpPr>
            <p:nvPr/>
          </p:nvSpPr>
          <p:spPr bwMode="auto">
            <a:xfrm>
              <a:off x="6875795" y="2620342"/>
              <a:ext cx="928451" cy="523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noAutofit/>
            </a:bodyPr>
            <a:lstStyle/>
            <a:p>
              <a:pPr algn="r">
                <a:defRPr/>
              </a:pPr>
              <a:r>
                <a:rPr lang="en-US" altLang="ja-JP" sz="1100" dirty="0">
                  <a:solidFill>
                    <a:schemeClr val="bg1"/>
                  </a:solidFill>
                </a:rPr>
                <a:t>Ir</a:t>
              </a:r>
              <a:r>
                <a:rPr lang="en-US" altLang="ja-JP" sz="1100" baseline="-25000" dirty="0">
                  <a:solidFill>
                    <a:schemeClr val="bg1"/>
                  </a:solidFill>
                </a:rPr>
                <a:t>5</a:t>
              </a:r>
              <a:r>
                <a:rPr lang="en-US" altLang="ja-JP" sz="1100" dirty="0">
                  <a:solidFill>
                    <a:schemeClr val="bg1"/>
                  </a:solidFill>
                </a:rPr>
                <a:t>Ce</a:t>
              </a:r>
              <a:br>
                <a:rPr lang="en-US" altLang="ja-JP" sz="1100" dirty="0">
                  <a:solidFill>
                    <a:schemeClr val="bg1"/>
                  </a:solidFill>
                </a:rPr>
              </a:br>
              <a:r>
                <a:rPr lang="en-US" altLang="ja-JP" sz="1100" dirty="0">
                  <a:solidFill>
                    <a:schemeClr val="bg1"/>
                  </a:solidFill>
                </a:rPr>
                <a:t>Cathode</a:t>
              </a:r>
            </a:p>
          </p:txBody>
        </p:sp>
      </p:grpSp>
      <p:grpSp>
        <p:nvGrpSpPr>
          <p:cNvPr id="10" name="図形グループ 15"/>
          <p:cNvGrpSpPr>
            <a:grpSpLocks noChangeAspect="1"/>
          </p:cNvGrpSpPr>
          <p:nvPr/>
        </p:nvGrpSpPr>
        <p:grpSpPr>
          <a:xfrm>
            <a:off x="6443256" y="1529740"/>
            <a:ext cx="1744126" cy="1353669"/>
            <a:chOff x="5092672" y="3428694"/>
            <a:chExt cx="3523488" cy="2734683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2672" y="3520761"/>
              <a:ext cx="3523488" cy="2642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 Box 180"/>
            <p:cNvSpPr txBox="1">
              <a:spLocks noChangeAspect="1" noChangeArrowheads="1"/>
            </p:cNvSpPr>
            <p:nvPr/>
          </p:nvSpPr>
          <p:spPr bwMode="auto">
            <a:xfrm>
              <a:off x="5214357" y="3428694"/>
              <a:ext cx="3230205" cy="870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algn="ctr">
                <a:defRPr/>
              </a:pPr>
              <a:r>
                <a:rPr lang="en-US" altLang="ja-JP" sz="1100" dirty="0">
                  <a:solidFill>
                    <a:schemeClr val="bg1"/>
                  </a:solidFill>
                </a:rPr>
                <a:t>Quasi traveling wave </a:t>
              </a:r>
              <a:br>
                <a:rPr lang="en-US" altLang="ja-JP" sz="1100" dirty="0">
                  <a:solidFill>
                    <a:schemeClr val="bg1"/>
                  </a:solidFill>
                </a:rPr>
              </a:br>
              <a:r>
                <a:rPr lang="en-US" altLang="ja-JP" sz="1100" dirty="0">
                  <a:solidFill>
                    <a:schemeClr val="bg1"/>
                  </a:solidFill>
                </a:rPr>
                <a:t>side couple cavity</a:t>
              </a:r>
            </a:p>
          </p:txBody>
        </p:sp>
      </p:grp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0380" y="3243260"/>
            <a:ext cx="2641751" cy="1347367"/>
          </a:xfrm>
          <a:prstGeom prst="rect">
            <a:avLst/>
          </a:prstGeom>
        </p:spPr>
      </p:pic>
      <p:sp>
        <p:nvSpPr>
          <p:cNvPr id="20" name="Text Box 180"/>
          <p:cNvSpPr txBox="1">
            <a:spLocks noChangeAspect="1" noChangeArrowheads="1"/>
          </p:cNvSpPr>
          <p:nvPr/>
        </p:nvSpPr>
        <p:spPr bwMode="auto">
          <a:xfrm>
            <a:off x="7594742" y="3233941"/>
            <a:ext cx="1458270" cy="26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1" tIns="45710" rIns="91421" bIns="45710">
            <a:spAutoFit/>
          </a:bodyPr>
          <a:lstStyle/>
          <a:p>
            <a:pPr algn="ctr">
              <a:defRPr/>
            </a:pPr>
            <a:r>
              <a:rPr lang="en-US" altLang="ja-JP" sz="1100" dirty="0">
                <a:solidFill>
                  <a:schemeClr val="bg1"/>
                </a:solidFill>
              </a:rPr>
              <a:t>Positron generator</a:t>
            </a:r>
          </a:p>
        </p:txBody>
      </p:sp>
      <p:pic>
        <p:nvPicPr>
          <p:cNvPr id="13" name="図 12" descr="align2-nq8.png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662" y="5028389"/>
            <a:ext cx="3384550" cy="1426844"/>
          </a:xfrm>
          <a:prstGeom prst="rect">
            <a:avLst/>
          </a:prstGeom>
        </p:spPr>
      </p:pic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5942883" y="-5478"/>
            <a:ext cx="3668638" cy="30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22" tIns="49761" rIns="99522" bIns="49761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dirty="0">
                <a:solidFill>
                  <a:srgbClr val="000090"/>
                </a:solidFill>
                <a:latin typeface="Arial Rounded MT Bold"/>
              </a:rPr>
              <a:t>Linac Upgrade Overview</a:t>
            </a:r>
          </a:p>
        </p:txBody>
      </p:sp>
    </p:spTree>
    <p:extLst>
      <p:ext uri="{BB962C8B-B14F-4D97-AF65-F5344CB8AC3E}">
        <p14:creationId xmlns:p14="http://schemas.microsoft.com/office/powerpoint/2010/main" val="37707975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 descr="IMG_195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496" y="4086724"/>
            <a:ext cx="2542033" cy="19071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/>
              <a:t>Linac Upgrade Progress towards SuperKEKB (2)</a:t>
            </a:r>
            <a:endParaRPr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63517" y="1055969"/>
            <a:ext cx="10525125" cy="6159501"/>
          </a:xfrm>
        </p:spPr>
        <p:txBody>
          <a:bodyPr/>
          <a:lstStyle/>
          <a:p>
            <a:r>
              <a:rPr lang="en-US" altLang="ja-JP" sz="2000" dirty="0" smtClean="0"/>
              <a:t>High-power microwave modulator </a:t>
            </a:r>
            <a:r>
              <a:rPr lang="en-US" altLang="ja-JP" sz="2000" dirty="0"/>
              <a:t>upgrades</a:t>
            </a:r>
          </a:p>
          <a:p>
            <a:r>
              <a:rPr lang="en-US" altLang="ja-JP" sz="2000" dirty="0"/>
              <a:t>Low-level RF controls/</a:t>
            </a:r>
            <a:r>
              <a:rPr lang="en-US" altLang="ja-JP" sz="2000" dirty="0" smtClean="0"/>
              <a:t>monitor upgrades</a:t>
            </a:r>
            <a:endParaRPr lang="en-US" altLang="ja-JP" sz="2000" dirty="0"/>
          </a:p>
          <a:p>
            <a:pPr lvl="1"/>
            <a:r>
              <a:rPr lang="en-US" altLang="ja-JP" sz="1800" dirty="0"/>
              <a:t>Pulse-to-pulse modulation (PPM) between 4+1 rings</a:t>
            </a:r>
          </a:p>
          <a:p>
            <a:pPr lvl="1"/>
            <a:r>
              <a:rPr lang="en-US" altLang="ja-JP" sz="1800" dirty="0"/>
              <a:t>More spaces for increased number of devices </a:t>
            </a:r>
          </a:p>
          <a:p>
            <a:pPr lvl="4"/>
            <a:endParaRPr lang="en-US" altLang="ja-JP" sz="300" dirty="0"/>
          </a:p>
          <a:p>
            <a:r>
              <a:rPr lang="en-US" altLang="ja-JP" sz="2000" dirty="0"/>
              <a:t>Beam instrumentation</a:t>
            </a:r>
          </a:p>
          <a:p>
            <a:pPr lvl="1"/>
            <a:r>
              <a:rPr lang="en-US" altLang="ja-JP" sz="1800" dirty="0"/>
              <a:t>Large/small aperture beam position monitors (BPM)</a:t>
            </a:r>
          </a:p>
          <a:p>
            <a:pPr lvl="1"/>
            <a:r>
              <a:rPr lang="en-US" altLang="ja-JP" sz="1800" dirty="0"/>
              <a:t>Precise/fast and synchronized BPM readout system</a:t>
            </a:r>
          </a:p>
          <a:p>
            <a:pPr lvl="1"/>
            <a:r>
              <a:rPr lang="en-US" altLang="ja-JP" sz="1800" dirty="0"/>
              <a:t>Wire scanners and beam loss monitors</a:t>
            </a:r>
          </a:p>
          <a:p>
            <a:pPr lvl="1"/>
            <a:r>
              <a:rPr lang="en-US" altLang="ja-JP" sz="1800" dirty="0"/>
              <a:t>Streak cameras</a:t>
            </a:r>
          </a:p>
          <a:p>
            <a:pPr lvl="1"/>
            <a:r>
              <a:rPr lang="en-US" altLang="ja-JP" sz="1800" dirty="0"/>
              <a:t>(Deflectors, </a:t>
            </a:r>
            <a:r>
              <a:rPr lang="en-US" altLang="ja-JP" sz="1800" dirty="0" smtClean="0"/>
              <a:t>etc.</a:t>
            </a:r>
            <a:r>
              <a:rPr lang="en-US" altLang="ja-JP" sz="1800" dirty="0" smtClean="0"/>
              <a:t>)</a:t>
            </a:r>
          </a:p>
          <a:p>
            <a:r>
              <a:rPr lang="en-US" altLang="ja-JP" sz="2000" dirty="0" smtClean="0"/>
              <a:t>Pulsed magnet developments</a:t>
            </a:r>
          </a:p>
          <a:p>
            <a:pPr lvl="1"/>
            <a:r>
              <a:rPr lang="en-US" altLang="ja-JP" sz="1800" dirty="0" smtClean="0"/>
              <a:t>~3 bends, ~30 quads, ~40 </a:t>
            </a:r>
            <a:r>
              <a:rPr lang="en-US" altLang="ja-JP" sz="1800" dirty="0" err="1" smtClean="0"/>
              <a:t>steerings</a:t>
            </a:r>
            <a:endParaRPr lang="en-US" altLang="ja-JP" sz="1800" dirty="0" smtClean="0"/>
          </a:p>
          <a:p>
            <a:pPr lvl="1"/>
            <a:r>
              <a:rPr lang="en-US" altLang="ja-JP" sz="1800" dirty="0" smtClean="0"/>
              <a:t>Even with energy recovery</a:t>
            </a:r>
            <a:endParaRPr lang="en-US" altLang="ja-JP" sz="1800" dirty="0"/>
          </a:p>
          <a:p>
            <a:pPr lvl="4"/>
            <a:endParaRPr lang="en-US" altLang="ja-JP" sz="300" dirty="0"/>
          </a:p>
          <a:p>
            <a:r>
              <a:rPr lang="en-US" altLang="ja-JP" sz="2000" dirty="0" smtClean="0"/>
              <a:t>Event-based control and timing system upgrades</a:t>
            </a:r>
            <a:endParaRPr lang="en-US" altLang="ja-JP" sz="2000" dirty="0"/>
          </a:p>
          <a:p>
            <a:pPr lvl="1"/>
            <a:r>
              <a:rPr lang="en-US" altLang="ja-JP" sz="1800" dirty="0"/>
              <a:t>Combination of MRF &amp; SINAP modules</a:t>
            </a:r>
          </a:p>
          <a:p>
            <a:pPr lvl="1"/>
            <a:r>
              <a:rPr lang="en-US" altLang="ja-JP" sz="1800" dirty="0"/>
              <a:t>Essential for PPM operation</a:t>
            </a:r>
          </a:p>
          <a:p>
            <a:pPr lvl="1"/>
            <a:r>
              <a:rPr lang="en-US" altLang="ja-JP" sz="1800" dirty="0"/>
              <a:t>Precise timing &amp; synchronized controls</a:t>
            </a:r>
          </a:p>
          <a:p>
            <a:pPr lvl="1"/>
            <a:r>
              <a:rPr lang="en-US" altLang="ja-JP" sz="1800" dirty="0"/>
              <a:t>Bucket selection at DR and MR</a:t>
            </a:r>
          </a:p>
          <a:p>
            <a:endParaRPr lang="en-US" altLang="ja-JP" sz="2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  <p:pic>
        <p:nvPicPr>
          <p:cNvPr id="22" name="図 21" descr="IMG_195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726" y="3022527"/>
            <a:ext cx="2467102" cy="1385824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902" y="1036644"/>
            <a:ext cx="2437929" cy="198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図 24" descr="WS_56_2 &amp; PMT-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93031" y="5798147"/>
            <a:ext cx="2857501" cy="141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図 26" descr="IMG_1956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98799" y="5720178"/>
            <a:ext cx="2322068" cy="1490448"/>
          </a:xfrm>
          <a:prstGeom prst="rect">
            <a:avLst/>
          </a:prstGeom>
        </p:spPr>
      </p:pic>
      <p:sp>
        <p:nvSpPr>
          <p:cNvPr id="28" name="Text Box 180"/>
          <p:cNvSpPr txBox="1">
            <a:spLocks noChangeAspect="1" noChangeArrowheads="1"/>
          </p:cNvSpPr>
          <p:nvPr/>
        </p:nvSpPr>
        <p:spPr bwMode="auto">
          <a:xfrm>
            <a:off x="5703937" y="6933630"/>
            <a:ext cx="1685038" cy="26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1" tIns="45710" rIns="91421" bIns="45710">
            <a:spAutoFit/>
          </a:bodyPr>
          <a:lstStyle/>
          <a:p>
            <a:pPr algn="ctr"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ea"/>
              </a:rPr>
              <a:t>SINAP event modules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942883" y="-5478"/>
            <a:ext cx="3668638" cy="30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22" tIns="49761" rIns="99522" bIns="49761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dirty="0">
                <a:solidFill>
                  <a:srgbClr val="000090"/>
                </a:solidFill>
                <a:latin typeface="Arial Rounded MT Bold"/>
              </a:rPr>
              <a:t>Linac Upgrade Overview</a:t>
            </a:r>
          </a:p>
        </p:txBody>
      </p:sp>
      <p:sp>
        <p:nvSpPr>
          <p:cNvPr id="13" name="Text Box 180"/>
          <p:cNvSpPr txBox="1">
            <a:spLocks noChangeAspect="1" noChangeArrowheads="1"/>
          </p:cNvSpPr>
          <p:nvPr/>
        </p:nvSpPr>
        <p:spPr bwMode="auto">
          <a:xfrm>
            <a:off x="8040212" y="6933630"/>
            <a:ext cx="1505502" cy="26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1" tIns="45710" rIns="91421" bIns="45710">
            <a:spAutoFit/>
          </a:bodyPr>
          <a:lstStyle/>
          <a:p>
            <a:pPr algn="ctr"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ea"/>
              </a:rPr>
              <a:t>Beam wire scanner</a:t>
            </a:r>
          </a:p>
        </p:txBody>
      </p:sp>
      <p:pic>
        <p:nvPicPr>
          <p:cNvPr id="5" name="図 4" descr="IMG_5546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065" y="3500635"/>
            <a:ext cx="1938802" cy="2585069"/>
          </a:xfrm>
          <a:prstGeom prst="rect">
            <a:avLst/>
          </a:prstGeom>
        </p:spPr>
      </p:pic>
      <p:sp>
        <p:nvSpPr>
          <p:cNvPr id="14" name="Text Box 180"/>
          <p:cNvSpPr txBox="1">
            <a:spLocks noChangeAspect="1" noChangeArrowheads="1"/>
          </p:cNvSpPr>
          <p:nvPr/>
        </p:nvSpPr>
        <p:spPr bwMode="auto">
          <a:xfrm>
            <a:off x="6419189" y="5828798"/>
            <a:ext cx="1518326" cy="26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1" tIns="45710" rIns="91421" bIns="45710">
            <a:spAutoFit/>
          </a:bodyPr>
          <a:lstStyle/>
          <a:p>
            <a:pPr algn="ctr">
              <a:defRPr/>
            </a:pPr>
            <a:r>
              <a:rPr lang="en-US" altLang="ja-JP" sz="1100" dirty="0" smtClean="0">
                <a:solidFill>
                  <a:schemeClr val="bg1"/>
                </a:solidFill>
                <a:latin typeface="+mn-ea"/>
              </a:rPr>
              <a:t>Pulse magnet tests</a:t>
            </a:r>
            <a:endParaRPr lang="en-US" altLang="ja-JP" sz="11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01439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コンテンツ プレースホルダ 48"/>
          <p:cNvSpPr>
            <a:spLocks noGrp="1"/>
          </p:cNvSpPr>
          <p:nvPr>
            <p:ph idx="1"/>
          </p:nvPr>
        </p:nvSpPr>
        <p:spPr>
          <a:xfrm>
            <a:off x="162719" y="1045121"/>
            <a:ext cx="10525919" cy="6096000"/>
          </a:xfrm>
        </p:spPr>
        <p:txBody>
          <a:bodyPr/>
          <a:lstStyle/>
          <a:p>
            <a:r>
              <a:rPr lang="en-US" altLang="ja-JP" sz="2400" dirty="0" smtClean="0">
                <a:cs typeface="ヒラギノ丸ゴ Pro W4" pitchFamily="1" charset="-128"/>
              </a:rPr>
              <a:t>Without DR, simply wait up to 5120 x 96 ns ~ 490 </a:t>
            </a:r>
            <a:r>
              <a:rPr lang="en-US" altLang="ja-JP" sz="2400" dirty="0" err="1" smtClean="0">
                <a:cs typeface="ヒラギノ丸ゴ Pro W4" pitchFamily="1" charset="-128"/>
              </a:rPr>
              <a:t>μs</a:t>
            </a:r>
            <a:endParaRPr lang="en-US" altLang="ja-JP" sz="2400" dirty="0" smtClean="0">
              <a:cs typeface="ヒラギノ丸ゴ Pro W4" pitchFamily="1" charset="-128"/>
            </a:endParaRPr>
          </a:p>
          <a:p>
            <a:pPr lvl="1"/>
            <a:r>
              <a:rPr lang="en-US" altLang="ja-JP" sz="2000" dirty="0" smtClean="0">
                <a:cs typeface="ヒラギノ丸ゴ Pro W4" pitchFamily="1" charset="-128"/>
              </a:rPr>
              <a:t>96 ns : highest common frequency between linac – ring</a:t>
            </a:r>
          </a:p>
          <a:p>
            <a:endParaRPr lang="en-US" altLang="ja-JP" sz="2400" dirty="0">
              <a:cs typeface="ヒラギノ丸ゴ Pro W4" pitchFamily="1" charset="-128"/>
            </a:endParaRPr>
          </a:p>
          <a:p>
            <a:endParaRPr lang="en-US" altLang="ja-JP" sz="2400" dirty="0" smtClean="0">
              <a:cs typeface="ヒラギノ丸ゴ Pro W4" pitchFamily="1" charset="-128"/>
            </a:endParaRPr>
          </a:p>
          <a:p>
            <a:endParaRPr lang="en-US" altLang="ja-JP" sz="2400" dirty="0">
              <a:cs typeface="ヒラギノ丸ゴ Pro W4" pitchFamily="1" charset="-128"/>
            </a:endParaRPr>
          </a:p>
          <a:p>
            <a:endParaRPr lang="en-US" altLang="ja-JP" sz="2400" dirty="0" smtClean="0">
              <a:cs typeface="ヒラギノ丸ゴ Pro W4" pitchFamily="1" charset="-128"/>
            </a:endParaRPr>
          </a:p>
          <a:p>
            <a:r>
              <a:rPr lang="en-US" altLang="ja-JP" sz="2400" dirty="0" smtClean="0">
                <a:cs typeface="ヒラギノ丸ゴ Pro W4" pitchFamily="1" charset="-128"/>
              </a:rPr>
              <a:t>With DR, in order to select arbitrary bucket in MR, have to wait up to ~4.5 </a:t>
            </a:r>
            <a:r>
              <a:rPr lang="en-US" altLang="ja-JP" sz="2400" dirty="0" err="1" smtClean="0">
                <a:cs typeface="ヒラギノ丸ゴ Pro W4" pitchFamily="1" charset="-128"/>
              </a:rPr>
              <a:t>ms</a:t>
            </a:r>
            <a:r>
              <a:rPr lang="en-US" altLang="ja-JP" sz="2400" dirty="0" smtClean="0">
                <a:cs typeface="ヒラギノ丸ゴ Pro W4" pitchFamily="1" charset="-128"/>
              </a:rPr>
              <a:t>, even if a bucket in DR was carefully selected</a:t>
            </a:r>
          </a:p>
          <a:p>
            <a:pPr lvl="1"/>
            <a:r>
              <a:rPr lang="en-US" altLang="ja-JP" sz="1900" dirty="0" smtClean="0">
                <a:cs typeface="ヒラギノ丸ゴ Pro W4" pitchFamily="1" charset="-128"/>
              </a:rPr>
              <a:t>Power supply can wait only 2 </a:t>
            </a:r>
            <a:r>
              <a:rPr lang="en-US" altLang="ja-JP" sz="1900" dirty="0" err="1" smtClean="0">
                <a:cs typeface="ヒラギノ丸ゴ Pro W4" pitchFamily="1" charset="-128"/>
              </a:rPr>
              <a:t>ms</a:t>
            </a:r>
            <a:r>
              <a:rPr lang="en-US" altLang="ja-JP" sz="1900" dirty="0" smtClean="0">
                <a:cs typeface="ヒラギノ丸ゴ Pro W4" pitchFamily="1" charset="-128"/>
              </a:rPr>
              <a:t>, one of only 2798 buckets in 5120 buckets can be selected, may have to change LLRF condition at latter half of linac every pulse</a:t>
            </a:r>
          </a:p>
          <a:p>
            <a:pPr lvl="1"/>
            <a:endParaRPr lang="en-US" altLang="ja-JP" sz="1900" dirty="0">
              <a:cs typeface="ヒラギノ丸ゴ Pro W4" pitchFamily="1" charset="-128"/>
            </a:endParaRPr>
          </a:p>
          <a:p>
            <a:pPr lvl="1"/>
            <a:endParaRPr lang="en-US" altLang="ja-JP" sz="1900" dirty="0" smtClean="0">
              <a:cs typeface="ヒラギノ丸ゴ Pro W4" pitchFamily="1" charset="-128"/>
            </a:endParaRPr>
          </a:p>
          <a:p>
            <a:pPr lvl="1"/>
            <a:endParaRPr lang="en-US" altLang="ja-JP" sz="1900" dirty="0">
              <a:cs typeface="ヒラギノ丸ゴ Pro W4" pitchFamily="1" charset="-128"/>
            </a:endParaRPr>
          </a:p>
          <a:p>
            <a:pPr lvl="1"/>
            <a:endParaRPr lang="en-US" altLang="ja-JP" sz="1900" dirty="0" smtClean="0">
              <a:cs typeface="ヒラギノ丸ゴ Pro W4" pitchFamily="1" charset="-128"/>
            </a:endParaRPr>
          </a:p>
          <a:p>
            <a:pPr lvl="1"/>
            <a:endParaRPr lang="en-US" altLang="ja-JP" sz="1900" dirty="0">
              <a:cs typeface="ヒラギノ丸ゴ Pro W4" pitchFamily="1" charset="-128"/>
            </a:endParaRPr>
          </a:p>
          <a:p>
            <a:pPr lvl="1"/>
            <a:r>
              <a:rPr lang="en-US" altLang="ja-JP" sz="1900" dirty="0" smtClean="0">
                <a:cs typeface="ヒラギノ丸ゴ Pro W4" pitchFamily="1" charset="-128"/>
              </a:rPr>
              <a:t>Can be a big challenge in LLRF precision</a:t>
            </a:r>
            <a:endParaRPr lang="en-US" altLang="ja-JP" sz="1900" dirty="0">
              <a:cs typeface="ヒラギノ丸ゴ Pro W4" pitchFamily="1" charset="-128"/>
            </a:endParaRPr>
          </a:p>
          <a:p>
            <a:pPr lvl="2"/>
            <a:endParaRPr lang="en-US" altLang="ja-JP" sz="1600" dirty="0">
              <a:cs typeface="ヒラギノ丸ゴ Pro W4" pitchFamily="1" charset="-128"/>
            </a:endParaRPr>
          </a:p>
        </p:txBody>
      </p:sp>
      <p:sp>
        <p:nvSpPr>
          <p:cNvPr id="89" name="アーチ 88"/>
          <p:cNvSpPr>
            <a:spLocks noChangeAspect="1"/>
          </p:cNvSpPr>
          <p:nvPr/>
        </p:nvSpPr>
        <p:spPr bwMode="auto">
          <a:xfrm rot="16200000">
            <a:off x="3763976" y="2138297"/>
            <a:ext cx="810555" cy="787944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solidFill>
            <a:srgbClr val="FFFFFF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 lIns="99551" tIns="49775" rIns="99551" bIns="49775">
            <a:prstTxWarp prst="textNoShape">
              <a:avLst/>
            </a:prstTxWarp>
          </a:bodyPr>
          <a:lstStyle/>
          <a:p>
            <a:pPr algn="just" defTabSz="3632713">
              <a:defRPr/>
            </a:pPr>
            <a:endParaRPr lang="ja-JP" altLang="en-US" sz="2800" dirty="0">
              <a:solidFill>
                <a:srgbClr val="400040"/>
              </a:solidFill>
              <a:latin typeface="Arial Rounded MT Bold"/>
              <a:ea typeface="ヒラギノ丸ゴ Pro W4" pitchFamily="-108" charset="-128"/>
              <a:cs typeface="Arial Rounded MT Bold"/>
            </a:endParaRPr>
          </a:p>
        </p:txBody>
      </p:sp>
      <p:sp>
        <p:nvSpPr>
          <p:cNvPr id="3482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>
                <a:cs typeface="ヒラギノ丸ゴ Pro W4" pitchFamily="1" charset="-128"/>
              </a:rPr>
              <a:t>Bucket selection in Phase-2 with DR</a:t>
            </a:r>
            <a:endParaRPr lang="ja-JP" altLang="en-US" sz="3600" dirty="0" smtClean="0">
              <a:cs typeface="ヒラギノ丸ゴ Pro W4" pitchFamily="1" charset="-128"/>
            </a:endParaRPr>
          </a:p>
        </p:txBody>
      </p:sp>
      <p:sp>
        <p:nvSpPr>
          <p:cNvPr id="34822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1F295BA-C369-4648-A0E9-E62A826BCCA7}" type="slidenum">
              <a:rPr lang="en-US" altLang="ja-JP" smtClean="0">
                <a:latin typeface="Arial" pitchFamily="1" charset="0"/>
                <a:ea typeface="Osaka" pitchFamily="1" charset="-128"/>
                <a:cs typeface="Osaka" pitchFamily="1" charset="-128"/>
              </a:rPr>
              <a:pPr/>
              <a:t>7</a:t>
            </a:fld>
            <a:endParaRPr lang="en-US" altLang="ja-JP" smtClean="0">
              <a:latin typeface="Arial" pitchFamily="1" charset="0"/>
              <a:ea typeface="Osaka" pitchFamily="1" charset="-128"/>
              <a:cs typeface="Osaka" pitchFamily="1" charset="-128"/>
            </a:endParaRPr>
          </a:p>
        </p:txBody>
      </p:sp>
      <p:sp>
        <p:nvSpPr>
          <p:cNvPr id="34823" name="Rectangle 746"/>
          <p:cNvSpPr>
            <a:spLocks noChangeArrowheads="1"/>
          </p:cNvSpPr>
          <p:nvPr/>
        </p:nvSpPr>
        <p:spPr bwMode="auto">
          <a:xfrm>
            <a:off x="3845512" y="2415850"/>
            <a:ext cx="30777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>
                <a:solidFill>
                  <a:srgbClr val="1E1B18"/>
                </a:solidFill>
                <a:latin typeface="Arial Rounded MT Bold"/>
                <a:cs typeface="Arial Rounded MT Bold"/>
              </a:rPr>
              <a:t>ARC</a:t>
            </a:r>
            <a:endParaRPr lang="en-US" altLang="ja-JP" sz="1100">
              <a:latin typeface="Arial Rounded MT Bold"/>
              <a:cs typeface="Arial Rounded MT Bold"/>
            </a:endParaRPr>
          </a:p>
        </p:txBody>
      </p:sp>
      <p:sp>
        <p:nvSpPr>
          <p:cNvPr id="34824" name="Rectangle 747"/>
          <p:cNvSpPr>
            <a:spLocks noChangeArrowheads="1"/>
          </p:cNvSpPr>
          <p:nvPr/>
        </p:nvSpPr>
        <p:spPr bwMode="auto">
          <a:xfrm>
            <a:off x="5616674" y="3019829"/>
            <a:ext cx="582394" cy="16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altLang="ja-JP" sz="1100" dirty="0">
                <a:solidFill>
                  <a:srgbClr val="1E1B18"/>
                </a:solidFill>
                <a:latin typeface="Arial Rounded MT Bold"/>
                <a:ea typeface="Helvetica" pitchFamily="1" charset="0"/>
                <a:cs typeface="Arial Rounded MT Bold"/>
              </a:rPr>
              <a:t>e</a:t>
            </a:r>
            <a:r>
              <a:rPr lang="en-US" altLang="ja-JP" sz="1100" baseline="30000" dirty="0">
                <a:solidFill>
                  <a:srgbClr val="1E1B18"/>
                </a:solidFill>
                <a:latin typeface="Arial Rounded MT Bold"/>
                <a:ea typeface="Helvetica" pitchFamily="1" charset="0"/>
                <a:cs typeface="Arial Rounded MT Bold"/>
              </a:rPr>
              <a:t>+</a:t>
            </a:r>
            <a:r>
              <a:rPr lang="en-US" altLang="ja-JP" sz="1100" dirty="0">
                <a:solidFill>
                  <a:srgbClr val="1E1B18"/>
                </a:solidFill>
                <a:latin typeface="Arial Rounded MT Bold"/>
                <a:ea typeface="Helvetica" pitchFamily="1" charset="0"/>
                <a:cs typeface="Arial Rounded MT Bold"/>
              </a:rPr>
              <a:t> Target</a:t>
            </a:r>
            <a:endParaRPr lang="en-US" altLang="ja-JP" sz="1700" dirty="0">
              <a:latin typeface="Arial Rounded MT Bold"/>
              <a:ea typeface="Helvetica" pitchFamily="1" charset="0"/>
              <a:cs typeface="Arial Rounded MT Bold"/>
            </a:endParaRPr>
          </a:p>
        </p:txBody>
      </p:sp>
      <p:sp>
        <p:nvSpPr>
          <p:cNvPr id="75" name="Line 755"/>
          <p:cNvSpPr>
            <a:spLocks noChangeShapeType="1"/>
          </p:cNvSpPr>
          <p:nvPr/>
        </p:nvSpPr>
        <p:spPr bwMode="auto">
          <a:xfrm>
            <a:off x="4169254" y="2125241"/>
            <a:ext cx="124187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76" name="Line 756"/>
          <p:cNvSpPr>
            <a:spLocks noChangeShapeType="1"/>
          </p:cNvSpPr>
          <p:nvPr/>
        </p:nvSpPr>
        <p:spPr bwMode="auto">
          <a:xfrm>
            <a:off x="4157264" y="2937547"/>
            <a:ext cx="4078469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34827" name="Line 757"/>
          <p:cNvSpPr>
            <a:spLocks noChangeShapeType="1"/>
          </p:cNvSpPr>
          <p:nvPr/>
        </p:nvSpPr>
        <p:spPr bwMode="auto">
          <a:xfrm>
            <a:off x="5909584" y="2879776"/>
            <a:ext cx="0" cy="1155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endParaRPr lang="ja-JP" altLang="en-US">
              <a:latin typeface="Arial Rounded MT Bold"/>
              <a:cs typeface="Arial Rounded MT Bold"/>
            </a:endParaRPr>
          </a:p>
        </p:txBody>
      </p:sp>
      <p:sp>
        <p:nvSpPr>
          <p:cNvPr id="34828" name="Rectangle 758"/>
          <p:cNvSpPr>
            <a:spLocks noChangeArrowheads="1"/>
          </p:cNvSpPr>
          <p:nvPr/>
        </p:nvSpPr>
        <p:spPr bwMode="auto">
          <a:xfrm>
            <a:off x="8571465" y="2744974"/>
            <a:ext cx="151323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dirty="0">
                <a:solidFill>
                  <a:srgbClr val="1E1B18"/>
                </a:solidFill>
                <a:latin typeface="Arial Rounded MT Bold"/>
                <a:cs typeface="Arial Rounded MT Bold"/>
              </a:rPr>
              <a:t>e</a:t>
            </a:r>
            <a:r>
              <a:rPr lang="en-US" altLang="ja-JP" sz="1100" baseline="30000" dirty="0">
                <a:solidFill>
                  <a:srgbClr val="1E1B18"/>
                </a:solidFill>
                <a:latin typeface="Arial Rounded MT Bold"/>
                <a:cs typeface="Arial Rounded MT Bold"/>
              </a:rPr>
              <a:t>+</a:t>
            </a:r>
            <a:r>
              <a:rPr lang="en-US" altLang="ja-JP" sz="1100" dirty="0">
                <a:solidFill>
                  <a:srgbClr val="1E1B18"/>
                </a:solidFill>
                <a:latin typeface="Arial Rounded MT Bold"/>
                <a:cs typeface="Arial Rounded MT Bold"/>
              </a:rPr>
              <a:t> BT </a:t>
            </a:r>
            <a:r>
              <a:rPr lang="en-US" altLang="ja-JP" sz="1100" dirty="0" smtClean="0">
                <a:solidFill>
                  <a:srgbClr val="1E1B18"/>
                </a:solidFill>
                <a:latin typeface="Arial Rounded MT Bold"/>
                <a:cs typeface="Arial Rounded MT Bold"/>
              </a:rPr>
              <a:t>(3.5GeV</a:t>
            </a:r>
            <a:r>
              <a:rPr lang="en-US" altLang="ja-JP" sz="1100" dirty="0">
                <a:solidFill>
                  <a:srgbClr val="1E1B18"/>
                </a:solidFill>
                <a:latin typeface="Arial Rounded MT Bold"/>
                <a:cs typeface="Arial Rounded MT Bold"/>
              </a:rPr>
              <a:t>, 0.6nC)</a:t>
            </a:r>
            <a:endParaRPr lang="en-US" altLang="ja-JP" sz="1100" dirty="0">
              <a:latin typeface="Arial Rounded MT Bold"/>
              <a:cs typeface="Arial Rounded MT Bold"/>
            </a:endParaRPr>
          </a:p>
        </p:txBody>
      </p:sp>
      <p:sp>
        <p:nvSpPr>
          <p:cNvPr id="86" name="Line 766"/>
          <p:cNvSpPr>
            <a:spLocks noChangeShapeType="1"/>
          </p:cNvSpPr>
          <p:nvPr/>
        </p:nvSpPr>
        <p:spPr bwMode="auto">
          <a:xfrm flipV="1">
            <a:off x="8213466" y="2822004"/>
            <a:ext cx="106201" cy="115544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87" name="Line 767"/>
          <p:cNvSpPr>
            <a:spLocks noChangeShapeType="1"/>
          </p:cNvSpPr>
          <p:nvPr/>
        </p:nvSpPr>
        <p:spPr bwMode="auto">
          <a:xfrm flipH="1" flipV="1">
            <a:off x="8312815" y="2822003"/>
            <a:ext cx="126756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34831" name="Rectangle 777"/>
          <p:cNvSpPr>
            <a:spLocks noChangeArrowheads="1"/>
          </p:cNvSpPr>
          <p:nvPr/>
        </p:nvSpPr>
        <p:spPr bwMode="auto">
          <a:xfrm>
            <a:off x="5280941" y="2132243"/>
            <a:ext cx="47448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>
                <a:solidFill>
                  <a:srgbClr val="1E1B18"/>
                </a:solidFill>
                <a:latin typeface="Arial Rounded MT Bold"/>
                <a:ea typeface="Helvetica" pitchFamily="1" charset="0"/>
                <a:cs typeface="Arial Rounded MT Bold"/>
              </a:rPr>
              <a:t>e</a:t>
            </a:r>
            <a:r>
              <a:rPr lang="en-US" altLang="ja-JP" sz="1100" baseline="30000">
                <a:solidFill>
                  <a:srgbClr val="1E1B18"/>
                </a:solidFill>
                <a:latin typeface="Arial Rounded MT Bold"/>
                <a:ea typeface="Helvetica" pitchFamily="1" charset="0"/>
                <a:cs typeface="Arial Rounded MT Bold"/>
              </a:rPr>
              <a:t>−</a:t>
            </a:r>
            <a:r>
              <a:rPr lang="en-US" altLang="ja-JP" sz="1100">
                <a:solidFill>
                  <a:srgbClr val="1E1B18"/>
                </a:solidFill>
                <a:latin typeface="Arial Rounded MT Bold"/>
                <a:ea typeface="Helvetica" pitchFamily="1" charset="0"/>
                <a:cs typeface="Arial Rounded MT Bold"/>
              </a:rPr>
              <a:t> Gun</a:t>
            </a:r>
          </a:p>
        </p:txBody>
      </p:sp>
      <p:cxnSp>
        <p:nvCxnSpPr>
          <p:cNvPr id="122" name="直線矢印コネクタ 121"/>
          <p:cNvCxnSpPr/>
          <p:nvPr/>
        </p:nvCxnSpPr>
        <p:spPr>
          <a:xfrm rot="5400000">
            <a:off x="6546998" y="3393576"/>
            <a:ext cx="378143" cy="17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33" name="テキスト ボックス 12"/>
          <p:cNvSpPr txBox="1">
            <a:spLocks noChangeArrowheads="1"/>
          </p:cNvSpPr>
          <p:nvPr/>
        </p:nvSpPr>
        <p:spPr bwMode="auto">
          <a:xfrm>
            <a:off x="9208673" y="2125241"/>
            <a:ext cx="1233304" cy="441166"/>
          </a:xfrm>
          <a:prstGeom prst="rect">
            <a:avLst/>
          </a:prstGeom>
          <a:noFill/>
          <a:ln w="12700">
            <a:solidFill>
              <a:srgbClr val="00E6CC"/>
            </a:solidFill>
            <a:round/>
            <a:headEnd/>
            <a:tailEnd/>
          </a:ln>
        </p:spPr>
        <p:txBody>
          <a:bodyPr lIns="99551" tIns="49775" rIns="99551" bIns="49775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2200">
                <a:solidFill>
                  <a:srgbClr val="006000"/>
                </a:solidFill>
                <a:latin typeface="Arial Rounded MT Bold"/>
                <a:cs typeface="Arial Rounded MT Bold"/>
              </a:rPr>
              <a:t>KEKB</a:t>
            </a:r>
            <a:endParaRPr lang="ja-JP" altLang="en-US" sz="2000">
              <a:solidFill>
                <a:srgbClr val="006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4834" name="Rectangle 758"/>
          <p:cNvSpPr>
            <a:spLocks noChangeArrowheads="1"/>
          </p:cNvSpPr>
          <p:nvPr/>
        </p:nvSpPr>
        <p:spPr bwMode="auto">
          <a:xfrm>
            <a:off x="4104163" y="2748475"/>
            <a:ext cx="184665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dirty="0">
                <a:solidFill>
                  <a:srgbClr val="1E1B18"/>
                </a:solidFill>
                <a:latin typeface="Arial Rounded MT Bold"/>
                <a:ea typeface="Arial" pitchFamily="1" charset="0"/>
                <a:cs typeface="Arial Rounded MT Bold"/>
              </a:rPr>
              <a:t>Primary e</a:t>
            </a:r>
            <a:r>
              <a:rPr lang="en-US" altLang="ja-JP" sz="1100" baseline="30000" dirty="0">
                <a:solidFill>
                  <a:srgbClr val="1E1B18"/>
                </a:solidFill>
                <a:latin typeface="Arial Rounded MT Bold"/>
                <a:ea typeface="Arial" pitchFamily="1" charset="0"/>
                <a:cs typeface="Arial Rounded MT Bold"/>
              </a:rPr>
              <a:t>–</a:t>
            </a:r>
            <a:r>
              <a:rPr lang="en-US" altLang="ja-JP" sz="1100" dirty="0">
                <a:solidFill>
                  <a:srgbClr val="1E1B18"/>
                </a:solidFill>
                <a:latin typeface="Arial Rounded MT Bold"/>
                <a:ea typeface="Arial" pitchFamily="1" charset="0"/>
                <a:cs typeface="Arial Rounded MT Bold"/>
              </a:rPr>
              <a:t>  </a:t>
            </a:r>
            <a:r>
              <a:rPr lang="en-US" altLang="ja-JP" sz="1100" dirty="0" smtClean="0">
                <a:solidFill>
                  <a:srgbClr val="1E1B18"/>
                </a:solidFill>
                <a:latin typeface="Arial Rounded MT Bold"/>
                <a:ea typeface="Arial" pitchFamily="1" charset="0"/>
                <a:cs typeface="Arial Rounded MT Bold"/>
              </a:rPr>
              <a:t>(3.5GeV</a:t>
            </a:r>
            <a:r>
              <a:rPr lang="en-US" altLang="ja-JP" sz="1100" dirty="0">
                <a:solidFill>
                  <a:srgbClr val="1E1B18"/>
                </a:solidFill>
                <a:latin typeface="Arial Rounded MT Bold"/>
                <a:ea typeface="Arial" pitchFamily="1" charset="0"/>
                <a:cs typeface="Arial Rounded MT Bold"/>
              </a:rPr>
              <a:t>, 10nC)</a:t>
            </a:r>
            <a:endParaRPr lang="en-US" altLang="ja-JP" sz="1100" dirty="0">
              <a:latin typeface="Arial Rounded MT Bold"/>
              <a:ea typeface="Arial" pitchFamily="1" charset="0"/>
              <a:cs typeface="Arial Rounded MT Bold"/>
            </a:endParaRPr>
          </a:p>
        </p:txBody>
      </p:sp>
      <p:sp>
        <p:nvSpPr>
          <p:cNvPr id="85" name="Line 765"/>
          <p:cNvSpPr>
            <a:spLocks noChangeShapeType="1"/>
          </p:cNvSpPr>
          <p:nvPr/>
        </p:nvSpPr>
        <p:spPr bwMode="auto">
          <a:xfrm flipH="1" flipV="1">
            <a:off x="8429294" y="2822004"/>
            <a:ext cx="106201" cy="115544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112" name="Line 756"/>
          <p:cNvSpPr>
            <a:spLocks noChangeShapeType="1"/>
          </p:cNvSpPr>
          <p:nvPr/>
        </p:nvSpPr>
        <p:spPr bwMode="auto">
          <a:xfrm>
            <a:off x="8535495" y="2937547"/>
            <a:ext cx="544709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79" name="Line 759"/>
          <p:cNvSpPr>
            <a:spLocks noChangeShapeType="1"/>
          </p:cNvSpPr>
          <p:nvPr/>
        </p:nvSpPr>
        <p:spPr bwMode="auto">
          <a:xfrm flipH="1" flipV="1">
            <a:off x="9076778" y="2937547"/>
            <a:ext cx="541284" cy="175066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55" name="アーチ 54"/>
          <p:cNvSpPr>
            <a:spLocks noChangeAspect="1"/>
          </p:cNvSpPr>
          <p:nvPr/>
        </p:nvSpPr>
        <p:spPr bwMode="auto">
          <a:xfrm rot="16200000">
            <a:off x="3763976" y="5755221"/>
            <a:ext cx="810555" cy="787944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solidFill>
            <a:srgbClr val="FFFFFF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 lIns="99551" tIns="49775" rIns="99551" bIns="49775">
            <a:prstTxWarp prst="textNoShape">
              <a:avLst/>
            </a:prstTxWarp>
          </a:bodyPr>
          <a:lstStyle/>
          <a:p>
            <a:pPr algn="just" defTabSz="3632713">
              <a:defRPr/>
            </a:pPr>
            <a:endParaRPr lang="ja-JP" altLang="en-US" sz="2800" dirty="0">
              <a:solidFill>
                <a:srgbClr val="400040"/>
              </a:solidFill>
              <a:latin typeface="Arial Rounded MT Bold"/>
              <a:ea typeface="ヒラギノ丸ゴ Pro W4" pitchFamily="-108" charset="-128"/>
              <a:cs typeface="Arial Rounded MT Bold"/>
            </a:endParaRPr>
          </a:p>
        </p:txBody>
      </p:sp>
      <p:sp>
        <p:nvSpPr>
          <p:cNvPr id="34839" name="Rectangle 746"/>
          <p:cNvSpPr>
            <a:spLocks noChangeArrowheads="1"/>
          </p:cNvSpPr>
          <p:nvPr/>
        </p:nvSpPr>
        <p:spPr bwMode="auto">
          <a:xfrm>
            <a:off x="3845512" y="6032774"/>
            <a:ext cx="30777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>
                <a:solidFill>
                  <a:srgbClr val="1E1B18"/>
                </a:solidFill>
                <a:latin typeface="Arial Rounded MT Bold"/>
                <a:cs typeface="Arial Rounded MT Bold"/>
              </a:rPr>
              <a:t>ARC</a:t>
            </a:r>
            <a:endParaRPr lang="en-US" altLang="ja-JP" sz="1100">
              <a:latin typeface="Arial Rounded MT Bold"/>
              <a:cs typeface="Arial Rounded MT Bold"/>
            </a:endParaRPr>
          </a:p>
        </p:txBody>
      </p:sp>
      <p:sp>
        <p:nvSpPr>
          <p:cNvPr id="34840" name="Rectangle 747"/>
          <p:cNvSpPr>
            <a:spLocks noChangeArrowheads="1"/>
          </p:cNvSpPr>
          <p:nvPr/>
        </p:nvSpPr>
        <p:spPr bwMode="auto">
          <a:xfrm>
            <a:off x="5330615" y="6636752"/>
            <a:ext cx="582394" cy="16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altLang="ja-JP" sz="1100">
                <a:solidFill>
                  <a:srgbClr val="1E1B18"/>
                </a:solidFill>
                <a:latin typeface="Arial Rounded MT Bold"/>
                <a:ea typeface="Helvetica" pitchFamily="1" charset="0"/>
                <a:cs typeface="Arial Rounded MT Bold"/>
              </a:rPr>
              <a:t>e</a:t>
            </a:r>
            <a:r>
              <a:rPr lang="en-US" altLang="ja-JP" sz="1100" baseline="30000">
                <a:solidFill>
                  <a:srgbClr val="1E1B18"/>
                </a:solidFill>
                <a:latin typeface="Arial Rounded MT Bold"/>
                <a:ea typeface="Helvetica" pitchFamily="1" charset="0"/>
                <a:cs typeface="Arial Rounded MT Bold"/>
              </a:rPr>
              <a:t>+</a:t>
            </a:r>
            <a:r>
              <a:rPr lang="en-US" altLang="ja-JP" sz="1100">
                <a:solidFill>
                  <a:srgbClr val="1E1B18"/>
                </a:solidFill>
                <a:latin typeface="Arial Rounded MT Bold"/>
                <a:ea typeface="Helvetica" pitchFamily="1" charset="0"/>
                <a:cs typeface="Arial Rounded MT Bold"/>
              </a:rPr>
              <a:t> Target</a:t>
            </a:r>
            <a:endParaRPr lang="en-US" altLang="ja-JP" sz="1700">
              <a:latin typeface="Arial Rounded MT Bold"/>
              <a:ea typeface="Helvetica" pitchFamily="1" charset="0"/>
              <a:cs typeface="Arial Rounded MT Bold"/>
            </a:endParaRPr>
          </a:p>
        </p:txBody>
      </p:sp>
      <p:sp>
        <p:nvSpPr>
          <p:cNvPr id="58" name="Line 755"/>
          <p:cNvSpPr>
            <a:spLocks noChangeShapeType="1"/>
          </p:cNvSpPr>
          <p:nvPr/>
        </p:nvSpPr>
        <p:spPr bwMode="auto">
          <a:xfrm>
            <a:off x="4169254" y="5742164"/>
            <a:ext cx="124187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59" name="Line 756"/>
          <p:cNvSpPr>
            <a:spLocks noChangeShapeType="1"/>
          </p:cNvSpPr>
          <p:nvPr/>
        </p:nvSpPr>
        <p:spPr bwMode="auto">
          <a:xfrm>
            <a:off x="4157264" y="6554470"/>
            <a:ext cx="4078469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34843" name="Line 757"/>
          <p:cNvSpPr>
            <a:spLocks noChangeShapeType="1"/>
          </p:cNvSpPr>
          <p:nvPr/>
        </p:nvSpPr>
        <p:spPr bwMode="auto">
          <a:xfrm>
            <a:off x="5623526" y="6496699"/>
            <a:ext cx="0" cy="1155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endParaRPr lang="ja-JP" altLang="en-US">
              <a:latin typeface="Arial Rounded MT Bold"/>
              <a:cs typeface="Arial Rounded MT Bold"/>
            </a:endParaRPr>
          </a:p>
        </p:txBody>
      </p:sp>
      <p:sp>
        <p:nvSpPr>
          <p:cNvPr id="34844" name="Rectangle 758"/>
          <p:cNvSpPr>
            <a:spLocks noChangeArrowheads="1"/>
          </p:cNvSpPr>
          <p:nvPr/>
        </p:nvSpPr>
        <p:spPr bwMode="auto">
          <a:xfrm>
            <a:off x="8571466" y="6361897"/>
            <a:ext cx="173124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dirty="0">
                <a:solidFill>
                  <a:srgbClr val="1E1B18"/>
                </a:solidFill>
                <a:latin typeface="Arial Rounded MT Bold"/>
                <a:cs typeface="Arial Rounded MT Bold"/>
              </a:rPr>
              <a:t>e</a:t>
            </a:r>
            <a:r>
              <a:rPr lang="en-US" altLang="ja-JP" sz="1100" baseline="30000" dirty="0">
                <a:solidFill>
                  <a:srgbClr val="1E1B18"/>
                </a:solidFill>
                <a:latin typeface="Arial Rounded MT Bold"/>
                <a:cs typeface="Arial Rounded MT Bold"/>
              </a:rPr>
              <a:t>+</a:t>
            </a:r>
            <a:r>
              <a:rPr lang="en-US" altLang="ja-JP" sz="1100" dirty="0">
                <a:solidFill>
                  <a:srgbClr val="1E1B18"/>
                </a:solidFill>
                <a:latin typeface="Arial Rounded MT Bold"/>
                <a:cs typeface="Arial Rounded MT Bold"/>
              </a:rPr>
              <a:t> BT (KEKB: 4GeV, 4nC)</a:t>
            </a:r>
            <a:endParaRPr lang="en-US" altLang="ja-JP" sz="1100" dirty="0">
              <a:latin typeface="Arial Rounded MT Bold"/>
              <a:cs typeface="Arial Rounded MT Bold"/>
            </a:endParaRPr>
          </a:p>
        </p:txBody>
      </p:sp>
      <p:sp>
        <p:nvSpPr>
          <p:cNvPr id="62" name="Line 766"/>
          <p:cNvSpPr>
            <a:spLocks noChangeShapeType="1"/>
          </p:cNvSpPr>
          <p:nvPr/>
        </p:nvSpPr>
        <p:spPr bwMode="auto">
          <a:xfrm flipV="1">
            <a:off x="8213466" y="6438927"/>
            <a:ext cx="106201" cy="115544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63" name="Line 767"/>
          <p:cNvSpPr>
            <a:spLocks noChangeShapeType="1"/>
          </p:cNvSpPr>
          <p:nvPr/>
        </p:nvSpPr>
        <p:spPr bwMode="auto">
          <a:xfrm flipH="1" flipV="1">
            <a:off x="8312815" y="6438926"/>
            <a:ext cx="126756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34847" name="Rectangle 777"/>
          <p:cNvSpPr>
            <a:spLocks noChangeArrowheads="1"/>
          </p:cNvSpPr>
          <p:nvPr/>
        </p:nvSpPr>
        <p:spPr bwMode="auto">
          <a:xfrm>
            <a:off x="5280941" y="5749166"/>
            <a:ext cx="47448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>
                <a:solidFill>
                  <a:srgbClr val="1E1B18"/>
                </a:solidFill>
                <a:latin typeface="Arial Rounded MT Bold"/>
                <a:ea typeface="Helvetica" pitchFamily="1" charset="0"/>
                <a:cs typeface="Arial Rounded MT Bold"/>
              </a:rPr>
              <a:t>e</a:t>
            </a:r>
            <a:r>
              <a:rPr lang="en-US" altLang="ja-JP" sz="1100" baseline="30000">
                <a:solidFill>
                  <a:srgbClr val="1E1B18"/>
                </a:solidFill>
                <a:latin typeface="Arial Rounded MT Bold"/>
                <a:ea typeface="Helvetica" pitchFamily="1" charset="0"/>
                <a:cs typeface="Arial Rounded MT Bold"/>
              </a:rPr>
              <a:t>−</a:t>
            </a:r>
            <a:r>
              <a:rPr lang="en-US" altLang="ja-JP" sz="1100">
                <a:solidFill>
                  <a:srgbClr val="1E1B18"/>
                </a:solidFill>
                <a:latin typeface="Arial Rounded MT Bold"/>
                <a:ea typeface="Helvetica" pitchFamily="1" charset="0"/>
                <a:cs typeface="Arial Rounded MT Bold"/>
              </a:rPr>
              <a:t> Gun</a:t>
            </a:r>
          </a:p>
        </p:txBody>
      </p:sp>
      <p:sp>
        <p:nvSpPr>
          <p:cNvPr id="34848" name="テキスト ボックス 12"/>
          <p:cNvSpPr txBox="1">
            <a:spLocks noChangeArrowheads="1"/>
          </p:cNvSpPr>
          <p:nvPr/>
        </p:nvSpPr>
        <p:spPr bwMode="auto">
          <a:xfrm>
            <a:off x="8584679" y="5715198"/>
            <a:ext cx="1857298" cy="439076"/>
          </a:xfrm>
          <a:prstGeom prst="rect">
            <a:avLst/>
          </a:prstGeom>
          <a:noFill/>
          <a:ln w="12700">
            <a:solidFill>
              <a:srgbClr val="00E6CC"/>
            </a:solidFill>
            <a:round/>
            <a:headEnd/>
            <a:tailEnd/>
          </a:ln>
        </p:spPr>
        <p:txBody>
          <a:bodyPr wrap="square" lIns="99551" tIns="49775" rIns="99551" bIns="49775" anchor="ctr">
            <a:prstTxWarp prst="textNoShape">
              <a:avLst/>
            </a:prstTxWarp>
            <a:spAutoFit/>
          </a:bodyPr>
          <a:lstStyle/>
          <a:p>
            <a:r>
              <a:rPr lang="en-US" altLang="ja-JP" sz="2200">
                <a:solidFill>
                  <a:srgbClr val="006000"/>
                </a:solidFill>
                <a:latin typeface="Arial Rounded MT Bold"/>
                <a:cs typeface="Arial Rounded MT Bold"/>
              </a:rPr>
              <a:t>SuperKEKB</a:t>
            </a:r>
            <a:endParaRPr lang="ja-JP" altLang="en-US" sz="2000">
              <a:solidFill>
                <a:srgbClr val="006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4849" name="Rectangle 758"/>
          <p:cNvSpPr>
            <a:spLocks noChangeArrowheads="1"/>
          </p:cNvSpPr>
          <p:nvPr/>
        </p:nvSpPr>
        <p:spPr bwMode="auto">
          <a:xfrm>
            <a:off x="4104164" y="6365399"/>
            <a:ext cx="185948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>
                <a:solidFill>
                  <a:srgbClr val="1E1B18"/>
                </a:solidFill>
                <a:latin typeface="Arial Rounded MT Bold"/>
                <a:ea typeface="Arial" pitchFamily="1" charset="0"/>
                <a:cs typeface="Arial Rounded MT Bold"/>
              </a:rPr>
              <a:t>Primary e</a:t>
            </a:r>
            <a:r>
              <a:rPr lang="en-US" altLang="ja-JP" sz="1100" baseline="30000">
                <a:solidFill>
                  <a:srgbClr val="1E1B18"/>
                </a:solidFill>
                <a:latin typeface="Arial Rounded MT Bold"/>
                <a:ea typeface="Arial" pitchFamily="1" charset="0"/>
                <a:cs typeface="Arial Rounded MT Bold"/>
              </a:rPr>
              <a:t>–</a:t>
            </a:r>
            <a:r>
              <a:rPr lang="en-US" altLang="ja-JP" sz="1100">
                <a:solidFill>
                  <a:srgbClr val="1E1B18"/>
                </a:solidFill>
                <a:latin typeface="Arial Rounded MT Bold"/>
                <a:ea typeface="Arial" pitchFamily="1" charset="0"/>
                <a:cs typeface="Arial Rounded MT Bold"/>
              </a:rPr>
              <a:t>  (3.5GeV, 10nC)</a:t>
            </a:r>
            <a:endParaRPr lang="en-US" altLang="ja-JP" sz="1100">
              <a:latin typeface="Arial Rounded MT Bold"/>
              <a:ea typeface="Arial" pitchFamily="1" charset="0"/>
              <a:cs typeface="Arial Rounded MT Bold"/>
            </a:endParaRPr>
          </a:p>
        </p:txBody>
      </p:sp>
      <p:sp>
        <p:nvSpPr>
          <p:cNvPr id="68" name="Line 765"/>
          <p:cNvSpPr>
            <a:spLocks noChangeShapeType="1"/>
          </p:cNvSpPr>
          <p:nvPr/>
        </p:nvSpPr>
        <p:spPr bwMode="auto">
          <a:xfrm flipH="1" flipV="1">
            <a:off x="8429294" y="6438927"/>
            <a:ext cx="106201" cy="115544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69" name="Line 756"/>
          <p:cNvSpPr>
            <a:spLocks noChangeShapeType="1"/>
          </p:cNvSpPr>
          <p:nvPr/>
        </p:nvSpPr>
        <p:spPr bwMode="auto">
          <a:xfrm>
            <a:off x="8535495" y="6554470"/>
            <a:ext cx="544709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70" name="Line 759"/>
          <p:cNvSpPr>
            <a:spLocks noChangeShapeType="1"/>
          </p:cNvSpPr>
          <p:nvPr/>
        </p:nvSpPr>
        <p:spPr bwMode="auto">
          <a:xfrm flipH="1" flipV="1">
            <a:off x="9076778" y="6554470"/>
            <a:ext cx="541284" cy="175066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34894" name="Rectangle 758"/>
          <p:cNvSpPr>
            <a:spLocks noChangeArrowheads="1"/>
          </p:cNvSpPr>
          <p:nvPr/>
        </p:nvSpPr>
        <p:spPr bwMode="auto">
          <a:xfrm>
            <a:off x="7356524" y="5365601"/>
            <a:ext cx="15180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200" dirty="0">
                <a:solidFill>
                  <a:srgbClr val="1E1B18"/>
                </a:solidFill>
                <a:latin typeface="Arial Rounded MT Bold"/>
                <a:ea typeface="+mj-ea"/>
                <a:cs typeface="Arial Rounded MT Bold"/>
              </a:rPr>
              <a:t>e</a:t>
            </a:r>
            <a:r>
              <a:rPr lang="en-US" altLang="ja-JP" sz="1200" baseline="30000" dirty="0">
                <a:solidFill>
                  <a:srgbClr val="1E1B18"/>
                </a:solidFill>
                <a:latin typeface="Arial Rounded MT Bold"/>
                <a:ea typeface="+mj-ea"/>
                <a:cs typeface="Arial Rounded MT Bold"/>
              </a:rPr>
              <a:t>+</a:t>
            </a:r>
            <a:r>
              <a:rPr lang="en-US" altLang="ja-JP" sz="1200" dirty="0">
                <a:solidFill>
                  <a:srgbClr val="1E1B18"/>
                </a:solidFill>
                <a:latin typeface="Arial Rounded MT Bold"/>
                <a:ea typeface="+mj-ea"/>
                <a:cs typeface="Arial Rounded MT Bold"/>
              </a:rPr>
              <a:t> DR (1.1 </a:t>
            </a:r>
            <a:r>
              <a:rPr lang="en-US" altLang="ja-JP" sz="1200" dirty="0" err="1">
                <a:solidFill>
                  <a:srgbClr val="1E1B18"/>
                </a:solidFill>
                <a:latin typeface="Arial Rounded MT Bold"/>
                <a:ea typeface="+mj-ea"/>
                <a:cs typeface="Arial Rounded MT Bold"/>
              </a:rPr>
              <a:t>GeV</a:t>
            </a:r>
            <a:r>
              <a:rPr lang="en-US" altLang="ja-JP" sz="1200" dirty="0">
                <a:solidFill>
                  <a:srgbClr val="1E1B18"/>
                </a:solidFill>
                <a:latin typeface="Arial Rounded MT Bold"/>
                <a:ea typeface="+mj-ea"/>
                <a:cs typeface="Arial Rounded MT Bold"/>
              </a:rPr>
              <a:t>, 4nC)</a:t>
            </a:r>
            <a:endParaRPr lang="en-US" altLang="ja-JP" sz="1200" dirty="0">
              <a:latin typeface="Arial Rounded MT Bold"/>
              <a:ea typeface="+mj-ea"/>
              <a:cs typeface="Arial Rounded MT Bold"/>
            </a:endParaRPr>
          </a:p>
        </p:txBody>
      </p:sp>
      <p:grpSp>
        <p:nvGrpSpPr>
          <p:cNvPr id="110" name="図形グループ 109"/>
          <p:cNvGrpSpPr>
            <a:grpSpLocks noChangeAspect="1"/>
          </p:cNvGrpSpPr>
          <p:nvPr/>
        </p:nvGrpSpPr>
        <p:grpSpPr>
          <a:xfrm>
            <a:off x="6064399" y="4758169"/>
            <a:ext cx="1545313" cy="1793571"/>
            <a:chOff x="8451561" y="336127"/>
            <a:chExt cx="2799476" cy="3249224"/>
          </a:xfrm>
        </p:grpSpPr>
        <p:grpSp>
          <p:nvGrpSpPr>
            <p:cNvPr id="111" name="図形グループ 6"/>
            <p:cNvGrpSpPr>
              <a:grpSpLocks noChangeAspect="1"/>
            </p:cNvGrpSpPr>
            <p:nvPr/>
          </p:nvGrpSpPr>
          <p:grpSpPr bwMode="auto">
            <a:xfrm>
              <a:off x="8879792" y="336127"/>
              <a:ext cx="1575889" cy="3242222"/>
              <a:chOff x="5892800" y="4778376"/>
              <a:chExt cx="730250" cy="1470024"/>
            </a:xfrm>
          </p:grpSpPr>
          <p:sp>
            <p:nvSpPr>
              <p:cNvPr id="125" name="アーチ 124"/>
              <p:cNvSpPr>
                <a:spLocks/>
              </p:cNvSpPr>
              <p:nvPr/>
            </p:nvSpPr>
            <p:spPr bwMode="auto">
              <a:xfrm rot="16200000">
                <a:off x="5522913" y="5148263"/>
                <a:ext cx="1470024" cy="730250"/>
              </a:xfrm>
              <a:prstGeom prst="blockArc">
                <a:avLst>
                  <a:gd name="adj1" fmla="val 5399138"/>
                  <a:gd name="adj2" fmla="val 16156488"/>
                  <a:gd name="adj3" fmla="val 288"/>
                </a:avLst>
              </a:prstGeom>
              <a:solidFill>
                <a:srgbClr val="FFFFFF"/>
              </a:solidFill>
              <a:ln w="5080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38100" dir="2700000" algn="tl" rotWithShape="0">
                  <a:srgbClr val="808080">
                    <a:alpha val="75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just" defTabSz="3632713">
                  <a:defRPr/>
                </a:pPr>
                <a:endParaRPr lang="ja-JP" altLang="en-US" sz="2000" dirty="0">
                  <a:solidFill>
                    <a:srgbClr val="400040"/>
                  </a:solidFill>
                  <a:latin typeface="Arial" pitchFamily="-108" charset="0"/>
                  <a:ea typeface="ヒラギノ丸ゴ Pro W4" pitchFamily="-108" charset="-128"/>
                  <a:cs typeface="ヒラギノ丸ゴ Pro W4" pitchFamily="-108" charset="-128"/>
                </a:endParaRPr>
              </a:p>
            </p:txBody>
          </p:sp>
          <p:sp>
            <p:nvSpPr>
              <p:cNvPr id="126" name="アーチ 125"/>
              <p:cNvSpPr>
                <a:spLocks noChangeAspect="1"/>
              </p:cNvSpPr>
              <p:nvPr/>
            </p:nvSpPr>
            <p:spPr bwMode="auto">
              <a:xfrm rot="16200000">
                <a:off x="5890419" y="5155407"/>
                <a:ext cx="735012" cy="730250"/>
              </a:xfrm>
              <a:prstGeom prst="blockArc">
                <a:avLst>
                  <a:gd name="adj1" fmla="val 10800000"/>
                  <a:gd name="adj2" fmla="val 10800000"/>
                  <a:gd name="adj3" fmla="val 0"/>
                </a:avLst>
              </a:prstGeom>
              <a:solidFill>
                <a:srgbClr val="FFFFFF"/>
              </a:solidFill>
              <a:ln w="5080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38100" dir="2700000" algn="tl" rotWithShape="0">
                  <a:srgbClr val="808080">
                    <a:alpha val="75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just" defTabSz="3632713">
                  <a:defRPr/>
                </a:pPr>
                <a:endParaRPr lang="ja-JP" altLang="en-US" sz="2000" dirty="0">
                  <a:solidFill>
                    <a:srgbClr val="400040"/>
                  </a:solidFill>
                  <a:latin typeface="Arial" pitchFamily="-108" charset="0"/>
                  <a:ea typeface="ヒラギノ丸ゴ Pro W4" pitchFamily="-108" charset="-128"/>
                  <a:cs typeface="ヒラギノ丸ゴ Pro W4" pitchFamily="-108" charset="-128"/>
                </a:endParaRPr>
              </a:p>
            </p:txBody>
          </p:sp>
        </p:grpSp>
        <p:sp>
          <p:nvSpPr>
            <p:cNvPr id="113" name="円弧 112"/>
            <p:cNvSpPr/>
            <p:nvPr/>
          </p:nvSpPr>
          <p:spPr>
            <a:xfrm flipV="1">
              <a:off x="9784215" y="2436918"/>
              <a:ext cx="575542" cy="1008380"/>
            </a:xfrm>
            <a:prstGeom prst="arc">
              <a:avLst>
                <a:gd name="adj1" fmla="val 16832511"/>
                <a:gd name="adj2" fmla="val 20291915"/>
              </a:avLst>
            </a:prstGeom>
            <a:ln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9551" tIns="49775" rIns="99551" bIns="49775" anchor="ctr"/>
            <a:lstStyle/>
            <a:p>
              <a:pPr algn="ctr">
                <a:defRPr/>
              </a:pPr>
              <a:endParaRPr lang="ja-JP" altLang="en-US" sz="2000"/>
            </a:p>
          </p:txBody>
        </p:sp>
        <p:sp>
          <p:nvSpPr>
            <p:cNvPr id="114" name="円弧 113"/>
            <p:cNvSpPr/>
            <p:nvPr/>
          </p:nvSpPr>
          <p:spPr>
            <a:xfrm flipH="1" flipV="1">
              <a:off x="8962012" y="2436918"/>
              <a:ext cx="657762" cy="1008380"/>
            </a:xfrm>
            <a:prstGeom prst="arc">
              <a:avLst>
                <a:gd name="adj1" fmla="val 16832511"/>
                <a:gd name="adj2" fmla="val 20291915"/>
              </a:avLst>
            </a:prstGeom>
            <a:ln w="25400">
              <a:headEnd type="stealth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9551" tIns="49775" rIns="99551" bIns="49775" anchor="ctr"/>
            <a:lstStyle/>
            <a:p>
              <a:pPr algn="ctr">
                <a:defRPr/>
              </a:pPr>
              <a:endParaRPr lang="ja-JP" altLang="en-US" sz="2000"/>
            </a:p>
          </p:txBody>
        </p:sp>
        <p:sp>
          <p:nvSpPr>
            <p:cNvPr id="115" name="円/楕円 114"/>
            <p:cNvSpPr/>
            <p:nvPr/>
          </p:nvSpPr>
          <p:spPr>
            <a:xfrm>
              <a:off x="10304944" y="1575594"/>
              <a:ext cx="162728" cy="1680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9551" tIns="49775" rIns="99551" bIns="49775" anchor="ctr"/>
            <a:lstStyle/>
            <a:p>
              <a:pPr algn="ctr">
                <a:defRPr/>
              </a:pPr>
              <a:endParaRPr lang="ja-JP" altLang="en-US" sz="2000"/>
            </a:p>
          </p:txBody>
        </p:sp>
        <p:sp>
          <p:nvSpPr>
            <p:cNvPr id="116" name="円/楕円 115"/>
            <p:cNvSpPr/>
            <p:nvPr/>
          </p:nvSpPr>
          <p:spPr>
            <a:xfrm>
              <a:off x="9378253" y="1116921"/>
              <a:ext cx="162727" cy="1680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9551" tIns="49775" rIns="99551" bIns="49775" anchor="ctr"/>
            <a:lstStyle/>
            <a:p>
              <a:pPr algn="ctr">
                <a:defRPr/>
              </a:pPr>
              <a:endParaRPr lang="ja-JP" altLang="en-US" sz="2000"/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9785928" y="2671507"/>
              <a:ext cx="162727" cy="1680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9551" tIns="49775" rIns="99551" bIns="49775" anchor="ctr"/>
            <a:lstStyle/>
            <a:p>
              <a:pPr algn="ctr">
                <a:defRPr/>
              </a:pPr>
              <a:endParaRPr lang="ja-JP" altLang="en-US" sz="2000"/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8893496" y="2268855"/>
              <a:ext cx="162728" cy="1680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9551" tIns="49775" rIns="99551" bIns="49775" anchor="ctr"/>
            <a:lstStyle/>
            <a:p>
              <a:pPr algn="ctr">
                <a:defRPr/>
              </a:pPr>
              <a:endParaRPr lang="ja-JP" altLang="en-US" sz="2000"/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9619773" y="1092412"/>
              <a:ext cx="1177330" cy="572402"/>
            </a:xfrm>
            <a:prstGeom prst="rect">
              <a:avLst/>
            </a:prstGeom>
            <a:noFill/>
          </p:spPr>
          <p:txBody>
            <a:bodyPr wrap="none" lIns="99551" tIns="49775" rIns="99551" bIns="49775">
              <a:spAutoFit/>
            </a:bodyPr>
            <a:lstStyle/>
            <a:p>
              <a:pPr>
                <a:defRPr/>
              </a:pPr>
              <a:r>
                <a:rPr lang="en-US" altLang="ja-JP" sz="1400" dirty="0">
                  <a:latin typeface="+mj-ea"/>
                  <a:ea typeface="+mj-ea"/>
                  <a:cs typeface="Osaka" pitchFamily="-111" charset="-128"/>
                </a:rPr>
                <a:t>96ns</a:t>
              </a:r>
              <a:endParaRPr lang="ja-JP" altLang="en-US" sz="1400" dirty="0">
                <a:latin typeface="+mj-ea"/>
                <a:ea typeface="+mj-ea"/>
                <a:cs typeface="Osaka" pitchFamily="-111" charset="-128"/>
              </a:endParaRPr>
            </a:p>
          </p:txBody>
        </p:sp>
        <p:sp>
          <p:nvSpPr>
            <p:cNvPr id="120" name="テキスト ボックス 119"/>
            <p:cNvSpPr txBox="1"/>
            <p:nvPr/>
          </p:nvSpPr>
          <p:spPr>
            <a:xfrm>
              <a:off x="8451561" y="1428539"/>
              <a:ext cx="1549041" cy="572402"/>
            </a:xfrm>
            <a:prstGeom prst="rect">
              <a:avLst/>
            </a:prstGeom>
            <a:noFill/>
          </p:spPr>
          <p:txBody>
            <a:bodyPr wrap="none" lIns="99551" tIns="49775" rIns="99551" bIns="49775">
              <a:spAutoFit/>
            </a:bodyPr>
            <a:lstStyle/>
            <a:p>
              <a:pPr>
                <a:defRPr/>
              </a:pPr>
              <a:r>
                <a:rPr lang="en-US" altLang="ja-JP" sz="1400" dirty="0">
                  <a:latin typeface="+mj-ea"/>
                  <a:ea typeface="+mj-ea"/>
                  <a:cs typeface="Osaka" pitchFamily="-111" charset="-128"/>
                </a:rPr>
                <a:t>&gt;100ns</a:t>
              </a:r>
              <a:endParaRPr lang="ja-JP" altLang="en-US" sz="1400" dirty="0">
                <a:latin typeface="+mj-ea"/>
                <a:ea typeface="+mj-ea"/>
                <a:cs typeface="Osaka" pitchFamily="-111" charset="-128"/>
              </a:endParaRPr>
            </a:p>
          </p:txBody>
        </p:sp>
        <p:sp>
          <p:nvSpPr>
            <p:cNvPr id="121" name="テキスト ボックス 120"/>
            <p:cNvSpPr txBox="1"/>
            <p:nvPr/>
          </p:nvSpPr>
          <p:spPr>
            <a:xfrm>
              <a:off x="9701996" y="2184823"/>
              <a:ext cx="1549041" cy="572402"/>
            </a:xfrm>
            <a:prstGeom prst="rect">
              <a:avLst/>
            </a:prstGeom>
            <a:noFill/>
          </p:spPr>
          <p:txBody>
            <a:bodyPr wrap="none" lIns="99551" tIns="49775" rIns="99551" bIns="49775">
              <a:spAutoFit/>
            </a:bodyPr>
            <a:lstStyle/>
            <a:p>
              <a:pPr>
                <a:defRPr/>
              </a:pPr>
              <a:r>
                <a:rPr lang="en-US" altLang="ja-JP" sz="1400" dirty="0">
                  <a:latin typeface="+mj-ea"/>
                  <a:ea typeface="+mj-ea"/>
                  <a:cs typeface="Osaka" pitchFamily="-111" charset="-128"/>
                </a:rPr>
                <a:t>&gt;100ns</a:t>
              </a:r>
              <a:endParaRPr lang="ja-JP" altLang="en-US" sz="1400" dirty="0">
                <a:latin typeface="+mj-ea"/>
                <a:ea typeface="+mj-ea"/>
                <a:cs typeface="Osaka" pitchFamily="-111" charset="-128"/>
              </a:endParaRPr>
            </a:p>
          </p:txBody>
        </p:sp>
        <p:sp>
          <p:nvSpPr>
            <p:cNvPr id="123" name="テキスト ボックス 122"/>
            <p:cNvSpPr txBox="1"/>
            <p:nvPr/>
          </p:nvSpPr>
          <p:spPr>
            <a:xfrm>
              <a:off x="9044232" y="2484188"/>
              <a:ext cx="1177330" cy="572402"/>
            </a:xfrm>
            <a:prstGeom prst="rect">
              <a:avLst/>
            </a:prstGeom>
            <a:noFill/>
          </p:spPr>
          <p:txBody>
            <a:bodyPr wrap="none" lIns="99551" tIns="49775" rIns="99551" bIns="49775">
              <a:spAutoFit/>
            </a:bodyPr>
            <a:lstStyle/>
            <a:p>
              <a:pPr>
                <a:defRPr/>
              </a:pPr>
              <a:r>
                <a:rPr lang="en-US" altLang="ja-JP" sz="1400" dirty="0">
                  <a:latin typeface="+mj-ea"/>
                  <a:ea typeface="+mj-ea"/>
                  <a:cs typeface="Osaka" pitchFamily="-111" charset="-128"/>
                </a:rPr>
                <a:t>96ns</a:t>
              </a:r>
              <a:endParaRPr lang="ja-JP" altLang="en-US" sz="1400" dirty="0">
                <a:latin typeface="+mj-ea"/>
                <a:ea typeface="+mj-ea"/>
                <a:cs typeface="Osaka" pitchFamily="-111" charset="-128"/>
              </a:endParaRPr>
            </a:p>
          </p:txBody>
        </p:sp>
        <p:sp>
          <p:nvSpPr>
            <p:cNvPr id="124" name="Line 756"/>
            <p:cNvSpPr>
              <a:spLocks noChangeShapeType="1"/>
            </p:cNvSpPr>
            <p:nvPr/>
          </p:nvSpPr>
          <p:spPr bwMode="auto">
            <a:xfrm>
              <a:off x="9085343" y="3585351"/>
              <a:ext cx="1164787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 sz="2000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40746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385763"/>
            <a:ext cx="10358438" cy="587375"/>
          </a:xfrm>
        </p:spPr>
        <p:txBody>
          <a:bodyPr/>
          <a:lstStyle/>
          <a:p>
            <a:r>
              <a:rPr lang="en-US" altLang="ja-JP" sz="3200" dirty="0" smtClean="0"/>
              <a:t>Beam Upgrade and Radiation Controls</a:t>
            </a:r>
            <a:endParaRPr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63513" y="1023938"/>
            <a:ext cx="10525125" cy="61595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ja-JP" sz="2800" dirty="0"/>
              <a:t>Step-by-step upgrade of beam </a:t>
            </a:r>
            <a:r>
              <a:rPr lang="en-US" altLang="ja-JP" sz="2800" dirty="0" smtClean="0"/>
              <a:t>limits</a:t>
            </a:r>
          </a:p>
          <a:p>
            <a:pPr lvl="1">
              <a:lnSpc>
                <a:spcPct val="110000"/>
              </a:lnSpc>
            </a:pPr>
            <a:r>
              <a:rPr lang="en-US" altLang="ja-JP" sz="2300" dirty="0" smtClean="0"/>
              <a:t>Towards 5 nC per bunch in Phase-3</a:t>
            </a:r>
            <a:endParaRPr lang="en-US" altLang="ja-JP" sz="2300" dirty="0"/>
          </a:p>
          <a:p>
            <a:pPr>
              <a:lnSpc>
                <a:spcPct val="110000"/>
              </a:lnSpc>
            </a:pPr>
            <a:r>
              <a:rPr lang="en-US" altLang="ja-JP" sz="2800" dirty="0" smtClean="0"/>
              <a:t>Beam license applications</a:t>
            </a:r>
            <a:endParaRPr lang="en-US" altLang="ja-JP" sz="2800" dirty="0"/>
          </a:p>
          <a:p>
            <a:pPr lvl="1">
              <a:lnSpc>
                <a:spcPct val="110000"/>
              </a:lnSpc>
            </a:pPr>
            <a:r>
              <a:rPr lang="en-US" altLang="ja-JP" sz="2400" dirty="0" smtClean="0"/>
              <a:t>Fall 2013</a:t>
            </a:r>
            <a:r>
              <a:rPr lang="en-US" altLang="ja-JP" sz="2400" dirty="0"/>
              <a:t>,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10 </a:t>
            </a:r>
            <a:r>
              <a:rPr lang="en-US" altLang="ja-JP" sz="2400" dirty="0" err="1"/>
              <a:t>nA</a:t>
            </a:r>
            <a:r>
              <a:rPr lang="en-US" altLang="ja-JP" sz="2400" dirty="0"/>
              <a:t> at #28 dump, 1250 </a:t>
            </a:r>
            <a:r>
              <a:rPr lang="en-US" altLang="ja-JP" sz="2400" dirty="0" err="1"/>
              <a:t>nA</a:t>
            </a:r>
            <a:r>
              <a:rPr lang="en-US" altLang="ja-JP" sz="2400" dirty="0"/>
              <a:t> at #A2 dump</a:t>
            </a:r>
          </a:p>
          <a:p>
            <a:pPr lvl="1">
              <a:lnSpc>
                <a:spcPct val="110000"/>
              </a:lnSpc>
            </a:pPr>
            <a:r>
              <a:rPr lang="en-US" altLang="ja-JP" sz="2400" dirty="0"/>
              <a:t>Spring </a:t>
            </a:r>
            <a:r>
              <a:rPr lang="en-US" altLang="ja-JP" sz="2400" dirty="0" smtClean="0"/>
              <a:t>2014, </a:t>
            </a:r>
            <a:r>
              <a:rPr lang="en-US" altLang="ja-JP" sz="2400" dirty="0"/>
              <a:t>New utility rooms, 50 </a:t>
            </a:r>
            <a:r>
              <a:rPr lang="en-US" altLang="ja-JP" sz="2400" dirty="0" err="1"/>
              <a:t>nA</a:t>
            </a:r>
            <a:r>
              <a:rPr lang="en-US" altLang="ja-JP" sz="2400" dirty="0"/>
              <a:t> at #61 </a:t>
            </a:r>
            <a:r>
              <a:rPr lang="en-US" altLang="ja-JP" sz="2400" dirty="0" smtClean="0"/>
              <a:t>linac-end </a:t>
            </a:r>
            <a:r>
              <a:rPr lang="en-US" altLang="ja-JP" sz="2400" dirty="0"/>
              <a:t>dump</a:t>
            </a:r>
          </a:p>
          <a:p>
            <a:pPr lvl="1">
              <a:lnSpc>
                <a:spcPct val="110000"/>
              </a:lnSpc>
            </a:pPr>
            <a:r>
              <a:rPr lang="en-US" altLang="ja-JP" sz="2400" dirty="0" smtClean="0"/>
              <a:t>Summer 2015</a:t>
            </a:r>
            <a:r>
              <a:rPr lang="en-US" altLang="ja-JP" sz="2400" dirty="0"/>
              <a:t>,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200 </a:t>
            </a:r>
            <a:r>
              <a:rPr lang="en-US" altLang="ja-JP" sz="2400" dirty="0" err="1"/>
              <a:t>nA</a:t>
            </a:r>
            <a:r>
              <a:rPr lang="en-US" altLang="ja-JP" sz="2400" dirty="0"/>
              <a:t> at #15 </a:t>
            </a:r>
            <a:r>
              <a:rPr lang="en-US" altLang="ja-JP" sz="2400" dirty="0" smtClean="0"/>
              <a:t>positron target</a:t>
            </a:r>
            <a:endParaRPr lang="en-US" altLang="ja-JP" sz="2400" dirty="0"/>
          </a:p>
          <a:p>
            <a:pPr lvl="1">
              <a:lnSpc>
                <a:spcPct val="110000"/>
              </a:lnSpc>
            </a:pPr>
            <a:r>
              <a:rPr lang="en-US" altLang="ja-JP" sz="2400" dirty="0" smtClean="0"/>
              <a:t>Spring 2016</a:t>
            </a:r>
            <a:r>
              <a:rPr lang="en-US" altLang="ja-JP" sz="2400" dirty="0"/>
              <a:t>,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800 </a:t>
            </a:r>
            <a:r>
              <a:rPr lang="en-US" altLang="ja-JP" sz="2400" dirty="0" err="1"/>
              <a:t>nA</a:t>
            </a:r>
            <a:r>
              <a:rPr lang="en-US" altLang="ja-JP" sz="2400" dirty="0"/>
              <a:t> at #15 </a:t>
            </a:r>
            <a:r>
              <a:rPr lang="en-US" altLang="ja-JP" sz="2400" dirty="0" smtClean="0"/>
              <a:t>target</a:t>
            </a:r>
            <a:endParaRPr lang="en-US" altLang="ja-JP" sz="2400" dirty="0"/>
          </a:p>
          <a:p>
            <a:pPr lvl="1">
              <a:lnSpc>
                <a:spcPct val="110000"/>
              </a:lnSpc>
            </a:pPr>
            <a:r>
              <a:rPr lang="en-US" altLang="ja-JP" sz="2400" dirty="0" smtClean="0"/>
              <a:t>Before Phase-3, </a:t>
            </a:r>
            <a:r>
              <a:rPr lang="en-US" altLang="ja-JP" sz="2400" dirty="0"/>
              <a:t>1250 </a:t>
            </a:r>
            <a:r>
              <a:rPr lang="en-US" altLang="ja-JP" sz="2400" dirty="0" err="1"/>
              <a:t>nA</a:t>
            </a:r>
            <a:r>
              <a:rPr lang="en-US" altLang="ja-JP" sz="2400" dirty="0"/>
              <a:t> at #15 </a:t>
            </a:r>
            <a:r>
              <a:rPr lang="en-US" altLang="ja-JP" sz="2400" dirty="0" smtClean="0"/>
              <a:t>target, 625 </a:t>
            </a:r>
            <a:r>
              <a:rPr lang="en-US" altLang="ja-JP" sz="2400" dirty="0" err="1" smtClean="0"/>
              <a:t>nA</a:t>
            </a:r>
            <a:r>
              <a:rPr lang="en-US" altLang="ja-JP" sz="2400" dirty="0" smtClean="0"/>
              <a:t> at #61 dump</a:t>
            </a:r>
            <a:endParaRPr lang="en-US" altLang="ja-JP" sz="2800" dirty="0"/>
          </a:p>
          <a:p>
            <a:pPr>
              <a:lnSpc>
                <a:spcPct val="110000"/>
              </a:lnSpc>
            </a:pPr>
            <a:r>
              <a:rPr lang="en-US" altLang="ja-JP" sz="2800" dirty="0" smtClean="0"/>
              <a:t>Radiation shield additions …</a:t>
            </a:r>
          </a:p>
          <a:p>
            <a:pPr lvl="1">
              <a:lnSpc>
                <a:spcPct val="110000"/>
              </a:lnSpc>
            </a:pPr>
            <a:r>
              <a:rPr lang="en-US" altLang="ja-JP" sz="2300" dirty="0" smtClean="0"/>
              <a:t>For Gun, 180deg-arc, Target, Electron stopper</a:t>
            </a:r>
            <a:r>
              <a:rPr lang="en-US" altLang="ja-JP" sz="2300" dirty="0"/>
              <a:t>, Collimator, </a:t>
            </a:r>
            <a:r>
              <a:rPr lang="en-US" altLang="ja-JP" sz="2300" dirty="0" smtClean="0"/>
              <a:t>Damping</a:t>
            </a:r>
            <a:r>
              <a:rPr lang="en-US" altLang="ja-JP" sz="2300" dirty="0"/>
              <a:t>-ring dump, </a:t>
            </a:r>
            <a:r>
              <a:rPr lang="en-US" altLang="ja-JP" sz="2300" dirty="0" smtClean="0"/>
              <a:t>Linac-end dump, 5 utility rooms, </a:t>
            </a:r>
            <a:r>
              <a:rPr lang="en-US" altLang="ja-JP" sz="2300" dirty="0" err="1" smtClean="0"/>
              <a:t>etc</a:t>
            </a:r>
            <a:endParaRPr lang="en-US" altLang="ja-JP" sz="2300" dirty="0"/>
          </a:p>
          <a:p>
            <a:pPr>
              <a:lnSpc>
                <a:spcPct val="110000"/>
              </a:lnSpc>
            </a:pPr>
            <a:r>
              <a:rPr lang="en-US" altLang="ja-JP" sz="2800" dirty="0"/>
              <a:t>E</a:t>
            </a:r>
            <a:r>
              <a:rPr lang="en-US" altLang="ja-JP" sz="2800" dirty="0" smtClean="0"/>
              <a:t>ven balancing with PF and PF-AR beam operations</a:t>
            </a:r>
            <a:endParaRPr lang="en-US" altLang="ja-JP" sz="2800" dirty="0"/>
          </a:p>
          <a:p>
            <a:pPr>
              <a:lnSpc>
                <a:spcPct val="110000"/>
              </a:lnSpc>
            </a:pPr>
            <a:endParaRPr lang="ja-JP" altLang="en-US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  <p:sp>
        <p:nvSpPr>
          <p:cNvPr id="5" name="スライド番号プレースホルダ 3"/>
          <p:cNvSpPr txBox="1">
            <a:spLocks/>
          </p:cNvSpPr>
          <p:nvPr/>
        </p:nvSpPr>
        <p:spPr bwMode="auto">
          <a:xfrm>
            <a:off x="5507140" y="6346"/>
            <a:ext cx="402586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22" tIns="49761" rIns="99522" bIns="49761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altLang="ja-JP" sz="1300" i="1" dirty="0">
                <a:solidFill>
                  <a:srgbClr val="000090"/>
                </a:solidFill>
                <a:latin typeface="Arial Rounded MT Bold"/>
                <a:ea typeface="ヒラギノ丸ゴ Pro W4"/>
                <a:cs typeface="ヒラギノ丸ゴ Pro W4"/>
              </a:rPr>
              <a:t>Schedule</a:t>
            </a:r>
          </a:p>
        </p:txBody>
      </p:sp>
      <p:pic>
        <p:nvPicPr>
          <p:cNvPr id="6" name="図 5" descr="DSC0166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000" y="1062038"/>
            <a:ext cx="3301200" cy="141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109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 rot="5400000">
            <a:off x="4897610" y="4209070"/>
            <a:ext cx="5843675" cy="1856"/>
          </a:xfrm>
          <a:prstGeom prst="line">
            <a:avLst/>
          </a:prstGeom>
          <a:ln w="25400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rot="16200000" flipH="1">
            <a:off x="5634508" y="3990533"/>
            <a:ext cx="6244217" cy="1269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rot="16200000" flipH="1">
            <a:off x="6755729" y="3990533"/>
            <a:ext cx="6244217" cy="1269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rot="16200000" flipH="1">
            <a:off x="-2310035" y="3990532"/>
            <a:ext cx="6244217" cy="126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rot="16200000" flipH="1">
            <a:off x="-1171952" y="3990532"/>
            <a:ext cx="6244217" cy="126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rot="16200000" flipH="1">
            <a:off x="-33869" y="3990532"/>
            <a:ext cx="6244217" cy="126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rot="16200000" flipH="1">
            <a:off x="1104213" y="3990537"/>
            <a:ext cx="6244217" cy="1269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rot="16200000" flipH="1">
            <a:off x="2251812" y="3990537"/>
            <a:ext cx="6244217" cy="1269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rot="16200000" flipH="1">
            <a:off x="3389895" y="3990537"/>
            <a:ext cx="6244217" cy="1269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rot="5400000">
            <a:off x="4518320" y="3990401"/>
            <a:ext cx="6257066" cy="18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903855" y="938046"/>
            <a:ext cx="987636" cy="320734"/>
          </a:xfrm>
          <a:prstGeom prst="rect">
            <a:avLst/>
          </a:prstGeom>
          <a:noFill/>
        </p:spPr>
        <p:txBody>
          <a:bodyPr wrap="none" lIns="104272" tIns="52136" rIns="104272" bIns="52136" rtlCol="0">
            <a:spAutoFit/>
          </a:bodyPr>
          <a:lstStyle/>
          <a:p>
            <a:r>
              <a:rPr lang="en-US" altLang="ja-JP" sz="1400" dirty="0">
                <a:latin typeface="Osaka"/>
                <a:ea typeface="Osaka"/>
                <a:cs typeface="Osaka"/>
              </a:rPr>
              <a:t>JFY2010</a:t>
            </a:r>
            <a:endParaRPr lang="ja-JP" altLang="en-US" sz="1400" dirty="0">
              <a:latin typeface="Osaka"/>
              <a:ea typeface="Osaka"/>
              <a:cs typeface="Osaka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 flipV="1">
            <a:off x="260140" y="1268477"/>
            <a:ext cx="10201357" cy="188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247445" y="7118982"/>
            <a:ext cx="10195016" cy="119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234756" y="862797"/>
            <a:ext cx="10239433" cy="119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ホームベース 19"/>
          <p:cNvSpPr/>
          <p:nvPr/>
        </p:nvSpPr>
        <p:spPr>
          <a:xfrm>
            <a:off x="1104255" y="2152516"/>
            <a:ext cx="2143079" cy="283632"/>
          </a:xfrm>
          <a:prstGeom prst="homePlate">
            <a:avLst/>
          </a:prstGeom>
          <a:solidFill>
            <a:srgbClr val="7BD2F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272" tIns="0" rIns="104272" bIns="52136" rtlCol="0" anchor="b"/>
          <a:lstStyle/>
          <a:p>
            <a:pPr algn="ctr"/>
            <a:r>
              <a:rPr lang="en-US" altLang="ja-JP" sz="1400" b="1" dirty="0">
                <a:latin typeface="Osaka"/>
                <a:ea typeface="Osaka"/>
                <a:cs typeface="Osaka"/>
              </a:rPr>
              <a:t>Dismantle KEKB</a:t>
            </a:r>
            <a:endParaRPr lang="ja-JP" altLang="en-US" sz="1400" b="1" dirty="0">
              <a:latin typeface="Osaka"/>
              <a:ea typeface="Osaka"/>
              <a:cs typeface="Osaka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" y="1454015"/>
            <a:ext cx="1104255" cy="536521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72" tIns="52136" rIns="104272" bIns="52136" rtlCol="0" anchor="ctr"/>
          <a:lstStyle/>
          <a:p>
            <a:pPr algn="ctr"/>
            <a:r>
              <a:rPr lang="en-US" altLang="ja-JP" sz="1400" b="1" dirty="0">
                <a:solidFill>
                  <a:srgbClr val="FF0000"/>
                </a:solidFill>
                <a:latin typeface="Osaka"/>
                <a:ea typeface="Osaka"/>
                <a:cs typeface="Osaka"/>
              </a:rPr>
              <a:t>KEKB operation</a:t>
            </a:r>
            <a:endParaRPr lang="ja-JP" altLang="en-US" sz="1400" b="1" dirty="0">
              <a:solidFill>
                <a:srgbClr val="FF0000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22" name="ホームベース 21"/>
          <p:cNvSpPr/>
          <p:nvPr/>
        </p:nvSpPr>
        <p:spPr>
          <a:xfrm>
            <a:off x="1104255" y="2605783"/>
            <a:ext cx="5751149" cy="1242825"/>
          </a:xfrm>
          <a:prstGeom prst="homePlate">
            <a:avLst/>
          </a:prstGeom>
          <a:solidFill>
            <a:srgbClr val="26FF2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272" tIns="0" rIns="104272" bIns="52136" rtlCol="0" anchor="ctr"/>
          <a:lstStyle/>
          <a:p>
            <a:pPr algn="ctr"/>
            <a:r>
              <a:rPr lang="en-US" altLang="ja-JP" sz="2700" b="1" dirty="0">
                <a:latin typeface="Osaka"/>
                <a:ea typeface="Osaka"/>
                <a:cs typeface="Osaka"/>
              </a:rPr>
              <a:t>SuperKEKB upgrade construction</a:t>
            </a:r>
            <a:endParaRPr lang="ja-JP" altLang="en-US" sz="2700" b="1" dirty="0">
              <a:latin typeface="Osaka"/>
              <a:ea typeface="Osaka"/>
              <a:cs typeface="Osaka"/>
            </a:endParaRPr>
          </a:p>
        </p:txBody>
      </p:sp>
      <p:sp>
        <p:nvSpPr>
          <p:cNvPr id="23" name="ホームベース 22"/>
          <p:cNvSpPr/>
          <p:nvPr/>
        </p:nvSpPr>
        <p:spPr>
          <a:xfrm>
            <a:off x="7405091" y="4468365"/>
            <a:ext cx="3283550" cy="1395780"/>
          </a:xfrm>
          <a:prstGeom prst="homePlate">
            <a:avLst/>
          </a:prstGeom>
          <a:solidFill>
            <a:srgbClr val="FFFF00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272" tIns="52136" rIns="104272" bIns="52136" rtlCol="0" anchor="ctr"/>
          <a:lstStyle/>
          <a:p>
            <a:pPr algn="ctr"/>
            <a:r>
              <a:rPr lang="en-US" altLang="ja-JP" sz="2700" b="1" dirty="0">
                <a:solidFill>
                  <a:srgbClr val="FF0000"/>
                </a:solidFill>
                <a:latin typeface="Osaka"/>
                <a:ea typeface="Osaka"/>
                <a:cs typeface="Osaka"/>
              </a:rPr>
              <a:t>SuperKEKB operation</a:t>
            </a:r>
            <a:endParaRPr lang="ja-JP" altLang="en-US" sz="2700" b="1" dirty="0">
              <a:solidFill>
                <a:srgbClr val="FF0000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24" name="ホームベース 23"/>
          <p:cNvSpPr/>
          <p:nvPr/>
        </p:nvSpPr>
        <p:spPr>
          <a:xfrm>
            <a:off x="5842709" y="3949802"/>
            <a:ext cx="1524314" cy="681496"/>
          </a:xfrm>
          <a:prstGeom prst="homePlate">
            <a:avLst/>
          </a:prstGeom>
          <a:solidFill>
            <a:srgbClr val="FFC2D8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272" tIns="0" rIns="104272" bIns="52136" rtlCol="0" anchor="ctr"/>
          <a:lstStyle/>
          <a:p>
            <a:pPr algn="ctr"/>
            <a:r>
              <a:rPr lang="en-US" altLang="ja-JP" sz="1400" b="1" dirty="0">
                <a:latin typeface="Osaka"/>
                <a:ea typeface="Osaka"/>
                <a:cs typeface="Osaka"/>
              </a:rPr>
              <a:t>Startup, conditioning, etc.</a:t>
            </a:r>
            <a:endParaRPr lang="ja-JP" altLang="en-US" sz="1400" b="1" dirty="0">
              <a:latin typeface="Osaka"/>
              <a:ea typeface="Osaka"/>
              <a:cs typeface="Osaka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960503" y="323243"/>
            <a:ext cx="4852877" cy="520789"/>
          </a:xfrm>
          <a:prstGeom prst="rect">
            <a:avLst/>
          </a:prstGeom>
          <a:solidFill>
            <a:srgbClr val="3366FF"/>
          </a:solidFill>
        </p:spPr>
        <p:txBody>
          <a:bodyPr wrap="none" lIns="104272" tIns="52136" rIns="104272" bIns="52136" rtlCol="0">
            <a:spAutoFit/>
          </a:bodyPr>
          <a:lstStyle/>
          <a:p>
            <a:r>
              <a:rPr lang="en-US" altLang="ja-JP" sz="2700" b="1" dirty="0">
                <a:solidFill>
                  <a:schemeClr val="bg1"/>
                </a:solidFill>
                <a:latin typeface="Osaka"/>
                <a:ea typeface="Osaka"/>
                <a:cs typeface="Osaka"/>
              </a:rPr>
              <a:t>SuperKEKB master schedule</a:t>
            </a:r>
            <a:endParaRPr lang="ja-JP" altLang="en-US" sz="2700" b="1" dirty="0">
              <a:solidFill>
                <a:schemeClr val="bg1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7977135" y="6096983"/>
            <a:ext cx="1217667" cy="536521"/>
          </a:xfrm>
          <a:prstGeom prst="rect">
            <a:avLst/>
          </a:prstGeom>
          <a:solidFill>
            <a:srgbClr val="81A9F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72" tIns="52136" rIns="104272" bIns="52136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935014" y="6114939"/>
            <a:ext cx="1357229" cy="536177"/>
          </a:xfrm>
          <a:prstGeom prst="rect">
            <a:avLst/>
          </a:prstGeom>
          <a:noFill/>
        </p:spPr>
        <p:txBody>
          <a:bodyPr wrap="none" lIns="104272" tIns="52136" rIns="104272" bIns="52136" rtlCol="0">
            <a:spAutoFit/>
          </a:bodyPr>
          <a:lstStyle/>
          <a:p>
            <a:r>
              <a:rPr lang="en-US" altLang="ja-JP" sz="1400" dirty="0">
                <a:latin typeface="Osaka"/>
                <a:ea typeface="Osaka"/>
                <a:cs typeface="Osaka"/>
              </a:rPr>
              <a:t>Belle II install,</a:t>
            </a:r>
          </a:p>
          <a:p>
            <a:r>
              <a:rPr lang="en-US" altLang="ja-JP" sz="1400" dirty="0">
                <a:latin typeface="Osaka"/>
                <a:ea typeface="Osaka"/>
                <a:cs typeface="Osaka"/>
              </a:rPr>
              <a:t>QCS install</a:t>
            </a:r>
            <a:endParaRPr lang="ja-JP" altLang="en-US" sz="1400" dirty="0">
              <a:latin typeface="Osaka"/>
              <a:ea typeface="Osaka"/>
              <a:cs typeface="Osaka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367025" y="4593393"/>
            <a:ext cx="883141" cy="320734"/>
          </a:xfrm>
          <a:prstGeom prst="rect">
            <a:avLst/>
          </a:prstGeom>
          <a:noFill/>
        </p:spPr>
        <p:txBody>
          <a:bodyPr wrap="none" lIns="104272" tIns="52136" rIns="104272" bIns="52136" rtlCol="0">
            <a:spAutoFit/>
          </a:bodyPr>
          <a:lstStyle/>
          <a:p>
            <a:r>
              <a:rPr lang="en-US" altLang="ja-JP" sz="1400" dirty="0">
                <a:solidFill>
                  <a:srgbClr val="0000FF"/>
                </a:solidFill>
                <a:latin typeface="Osaka"/>
                <a:ea typeface="Osaka"/>
                <a:cs typeface="Osaka"/>
              </a:rPr>
              <a:t>Phase 1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986589" y="4570067"/>
            <a:ext cx="1122288" cy="320734"/>
          </a:xfrm>
          <a:prstGeom prst="rect">
            <a:avLst/>
          </a:prstGeom>
          <a:noFill/>
        </p:spPr>
        <p:txBody>
          <a:bodyPr wrap="none" lIns="104272" tIns="52136" rIns="104272" bIns="52136" rtlCol="0">
            <a:spAutoFit/>
          </a:bodyPr>
          <a:lstStyle/>
          <a:p>
            <a:r>
              <a:rPr lang="en-US" altLang="ja-JP" sz="1400" dirty="0">
                <a:solidFill>
                  <a:srgbClr val="0000FF"/>
                </a:solidFill>
                <a:latin typeface="Osaka"/>
                <a:ea typeface="Osaka"/>
                <a:cs typeface="Osaka"/>
              </a:rPr>
              <a:t>Phase 2</a:t>
            </a:r>
            <a:r>
              <a:rPr lang="ja-JP" altLang="en-US" sz="1400" dirty="0">
                <a:solidFill>
                  <a:srgbClr val="0000FF"/>
                </a:solidFill>
                <a:latin typeface="Osaka"/>
                <a:ea typeface="Osaka"/>
                <a:cs typeface="Osaka"/>
              </a:rPr>
              <a:t>、</a:t>
            </a:r>
            <a:r>
              <a:rPr lang="en-US" altLang="ja-JP" sz="1400" dirty="0">
                <a:solidFill>
                  <a:srgbClr val="0000FF"/>
                </a:solidFill>
                <a:latin typeface="Osaka"/>
                <a:ea typeface="Osaka"/>
                <a:cs typeface="Osaka"/>
              </a:rPr>
              <a:t>3</a:t>
            </a:r>
          </a:p>
        </p:txBody>
      </p:sp>
      <p:cxnSp>
        <p:nvCxnSpPr>
          <p:cNvPr id="30" name="直線矢印コネクタ 29"/>
          <p:cNvCxnSpPr/>
          <p:nvPr/>
        </p:nvCxnSpPr>
        <p:spPr>
          <a:xfrm>
            <a:off x="7405088" y="4613220"/>
            <a:ext cx="661784" cy="1751"/>
          </a:xfrm>
          <a:prstGeom prst="straightConnector1">
            <a:avLst/>
          </a:prstGeom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9547733" y="4608000"/>
            <a:ext cx="1140909" cy="0"/>
          </a:xfrm>
          <a:prstGeom prst="straightConnector1">
            <a:avLst/>
          </a:prstGeom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223441" y="942097"/>
            <a:ext cx="479885" cy="320734"/>
          </a:xfrm>
          <a:prstGeom prst="rect">
            <a:avLst/>
          </a:prstGeom>
          <a:noFill/>
        </p:spPr>
        <p:txBody>
          <a:bodyPr wrap="none" lIns="104272" tIns="52136" rIns="104272" bIns="52136" rtlCol="0">
            <a:spAutoFit/>
          </a:bodyPr>
          <a:lstStyle/>
          <a:p>
            <a:r>
              <a:rPr lang="ja-JP" altLang="en-US" sz="1400" dirty="0">
                <a:latin typeface="Osaka"/>
                <a:ea typeface="Osaka"/>
                <a:cs typeface="Osaka"/>
              </a:rPr>
              <a:t>・・・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9959954" y="928193"/>
            <a:ext cx="479885" cy="320734"/>
          </a:xfrm>
          <a:prstGeom prst="rect">
            <a:avLst/>
          </a:prstGeom>
          <a:noFill/>
        </p:spPr>
        <p:txBody>
          <a:bodyPr wrap="none" lIns="104272" tIns="52136" rIns="104272" bIns="52136" rtlCol="0">
            <a:spAutoFit/>
          </a:bodyPr>
          <a:lstStyle/>
          <a:p>
            <a:r>
              <a:rPr lang="ja-JP" altLang="en-US" sz="1400" dirty="0">
                <a:latin typeface="Osaka"/>
                <a:ea typeface="Osaka"/>
                <a:cs typeface="Osaka"/>
              </a:rPr>
              <a:t>・・・</a:t>
            </a:r>
          </a:p>
        </p:txBody>
      </p:sp>
      <p:cxnSp>
        <p:nvCxnSpPr>
          <p:cNvPr id="34" name="直線矢印コネクタ 33"/>
          <p:cNvCxnSpPr/>
          <p:nvPr/>
        </p:nvCxnSpPr>
        <p:spPr>
          <a:xfrm>
            <a:off x="9292243" y="5669176"/>
            <a:ext cx="1396399" cy="1751"/>
          </a:xfrm>
          <a:prstGeom prst="straightConnector1">
            <a:avLst/>
          </a:prstGeom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8919854" y="5517199"/>
            <a:ext cx="454237" cy="320734"/>
          </a:xfrm>
          <a:prstGeom prst="rect">
            <a:avLst/>
          </a:prstGeom>
          <a:noFill/>
        </p:spPr>
        <p:txBody>
          <a:bodyPr wrap="none" lIns="104272" tIns="52136" rIns="104272" bIns="52136" rtlCol="0">
            <a:spAutoFit/>
          </a:bodyPr>
          <a:lstStyle/>
          <a:p>
            <a:r>
              <a:rPr lang="en-US" altLang="ja-JP" sz="1400" dirty="0">
                <a:solidFill>
                  <a:srgbClr val="008000"/>
                </a:solidFill>
                <a:latin typeface="Osaka"/>
                <a:ea typeface="Osaka"/>
                <a:cs typeface="Osaka"/>
              </a:rPr>
              <a:t>DR</a:t>
            </a:r>
          </a:p>
        </p:txBody>
      </p:sp>
      <p:sp>
        <p:nvSpPr>
          <p:cNvPr id="36" name="四角形吹き出し 35"/>
          <p:cNvSpPr/>
          <p:nvPr/>
        </p:nvSpPr>
        <p:spPr>
          <a:xfrm>
            <a:off x="3873500" y="4848817"/>
            <a:ext cx="2766104" cy="1248166"/>
          </a:xfrm>
          <a:prstGeom prst="wedgeRectCallout">
            <a:avLst>
              <a:gd name="adj1" fmla="val 79611"/>
              <a:gd name="adj2" fmla="val -60794"/>
            </a:avLst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72" tIns="52136" rIns="104272" bIns="52136" rtlCol="0" anchor="ctr"/>
          <a:lstStyle/>
          <a:p>
            <a:r>
              <a:rPr lang="en-US" altLang="ja-JP" sz="1400" dirty="0">
                <a:solidFill>
                  <a:srgbClr val="FF0000"/>
                </a:solidFill>
                <a:latin typeface="Osaka"/>
                <a:ea typeface="Osaka"/>
                <a:cs typeface="Osaka"/>
              </a:rPr>
              <a:t>Phase 1 commissioning</a:t>
            </a:r>
            <a:r>
              <a:rPr lang="ja-JP" altLang="en-US" sz="1400" dirty="0">
                <a:solidFill>
                  <a:srgbClr val="FF0000"/>
                </a:solidFill>
                <a:latin typeface="Osaka"/>
                <a:ea typeface="Osaka"/>
                <a:cs typeface="Osaka"/>
              </a:rPr>
              <a:t>：</a:t>
            </a:r>
            <a:endParaRPr lang="en-US" altLang="ja-JP" sz="1400" dirty="0">
              <a:solidFill>
                <a:srgbClr val="FF0000"/>
              </a:solidFill>
              <a:latin typeface="Osaka"/>
              <a:ea typeface="Osaka"/>
              <a:cs typeface="Osaka"/>
            </a:endParaRPr>
          </a:p>
          <a:p>
            <a:pPr>
              <a:buFont typeface="Wingdings" charset="2"/>
              <a:buChar char="l"/>
            </a:pPr>
            <a:r>
              <a:rPr lang="en-US" altLang="ja-JP" sz="1400" dirty="0">
                <a:solidFill>
                  <a:srgbClr val="0000FF"/>
                </a:solidFill>
                <a:latin typeface="Osaka"/>
                <a:ea typeface="Osaka"/>
                <a:cs typeface="Osaka"/>
              </a:rPr>
              <a:t> Basic machine tuning</a:t>
            </a:r>
          </a:p>
          <a:p>
            <a:pPr>
              <a:buFont typeface="Wingdings" charset="2"/>
              <a:buChar char="l"/>
            </a:pPr>
            <a:r>
              <a:rPr lang="en-US" altLang="ja-JP" sz="1400" dirty="0">
                <a:solidFill>
                  <a:srgbClr val="0000FF"/>
                </a:solidFill>
                <a:latin typeface="Osaka"/>
                <a:ea typeface="Osaka"/>
                <a:cs typeface="Osaka"/>
              </a:rPr>
              <a:t> Low emittance beam tuning</a:t>
            </a:r>
          </a:p>
          <a:p>
            <a:pPr>
              <a:buFont typeface="Wingdings" charset="2"/>
              <a:buChar char="l"/>
            </a:pPr>
            <a:r>
              <a:rPr lang="en-US" altLang="ja-JP" sz="1400" dirty="0">
                <a:solidFill>
                  <a:srgbClr val="0000FF"/>
                </a:solidFill>
                <a:latin typeface="Osaka"/>
                <a:ea typeface="Osaka"/>
                <a:cs typeface="Osaka"/>
              </a:rPr>
              <a:t> Vacuum </a:t>
            </a:r>
            <a:r>
              <a:rPr lang="en-US" altLang="ja-JP" sz="1400" dirty="0" smtClean="0">
                <a:solidFill>
                  <a:srgbClr val="0000FF"/>
                </a:solidFill>
                <a:latin typeface="Osaka"/>
                <a:ea typeface="Osaka"/>
                <a:cs typeface="Osaka"/>
              </a:rPr>
              <a:t>scrubbing</a:t>
            </a:r>
          </a:p>
          <a:p>
            <a:pPr>
              <a:buFont typeface="Wingdings" charset="2"/>
              <a:buChar char="l"/>
            </a:pPr>
            <a:r>
              <a:rPr lang="en-US" altLang="ja-JP" sz="1400" dirty="0">
                <a:solidFill>
                  <a:srgbClr val="0000FF"/>
                </a:solidFill>
                <a:latin typeface="Osaka"/>
                <a:ea typeface="Osaka"/>
                <a:cs typeface="Osaka"/>
              </a:rPr>
              <a:t> </a:t>
            </a:r>
            <a:r>
              <a:rPr lang="en-US" altLang="ja-JP" sz="1400" dirty="0" smtClean="0">
                <a:solidFill>
                  <a:srgbClr val="0000FF"/>
                </a:solidFill>
                <a:latin typeface="Osaka"/>
                <a:ea typeface="Osaka"/>
                <a:cs typeface="Osaka"/>
              </a:rPr>
              <a:t>Started on Feb.1.2016.</a:t>
            </a:r>
            <a:endParaRPr lang="en-US" altLang="ja-JP" sz="1400" dirty="0">
              <a:solidFill>
                <a:srgbClr val="0000FF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37" name="四角形吹き出し 36"/>
          <p:cNvSpPr/>
          <p:nvPr/>
        </p:nvSpPr>
        <p:spPr>
          <a:xfrm>
            <a:off x="7060837" y="2136594"/>
            <a:ext cx="2772800" cy="983298"/>
          </a:xfrm>
          <a:prstGeom prst="wedgeRectCallout">
            <a:avLst>
              <a:gd name="adj1" fmla="val 38814"/>
              <a:gd name="adj2" fmla="val 192466"/>
            </a:avLst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72" tIns="52136" rIns="104272" bIns="52136" rtlCol="0" anchor="ctr"/>
          <a:lstStyle/>
          <a:p>
            <a:r>
              <a:rPr lang="en-US" altLang="ja-JP" sz="1400" dirty="0">
                <a:solidFill>
                  <a:srgbClr val="FF0000"/>
                </a:solidFill>
                <a:latin typeface="Osaka"/>
                <a:ea typeface="Osaka"/>
                <a:cs typeface="Osaka"/>
              </a:rPr>
              <a:t>Phase 2 commissioning</a:t>
            </a:r>
            <a:r>
              <a:rPr lang="ja-JP" altLang="en-US" sz="1400" dirty="0">
                <a:solidFill>
                  <a:srgbClr val="FF0000"/>
                </a:solidFill>
                <a:latin typeface="Osaka"/>
                <a:ea typeface="Osaka"/>
                <a:cs typeface="Osaka"/>
              </a:rPr>
              <a:t>：</a:t>
            </a:r>
            <a:endParaRPr lang="en-US" altLang="ja-JP" sz="1400" dirty="0">
              <a:solidFill>
                <a:srgbClr val="FF0000"/>
              </a:solidFill>
              <a:latin typeface="Osaka"/>
              <a:ea typeface="Osaka"/>
              <a:cs typeface="Osaka"/>
            </a:endParaRPr>
          </a:p>
          <a:p>
            <a:pPr>
              <a:buFont typeface="Wingdings" charset="2"/>
              <a:buChar char="l"/>
            </a:pPr>
            <a:r>
              <a:rPr lang="en-US" altLang="ja-JP" sz="1400" dirty="0">
                <a:solidFill>
                  <a:srgbClr val="0000FF"/>
                </a:solidFill>
                <a:latin typeface="Osaka"/>
                <a:ea typeface="Osaka"/>
                <a:cs typeface="Osaka"/>
              </a:rPr>
              <a:t> </a:t>
            </a:r>
            <a:r>
              <a:rPr lang="en-US" altLang="ja-JP" sz="1400" dirty="0" smtClean="0">
                <a:solidFill>
                  <a:srgbClr val="0000FF"/>
                </a:solidFill>
                <a:latin typeface="Osaka"/>
                <a:ea typeface="Osaka"/>
                <a:cs typeface="Osaka"/>
              </a:rPr>
              <a:t>Low beta* tuning </a:t>
            </a:r>
            <a:r>
              <a:rPr lang="en-US" altLang="ja-JP" sz="1400" dirty="0">
                <a:solidFill>
                  <a:srgbClr val="0000FF"/>
                </a:solidFill>
                <a:latin typeface="Osaka"/>
                <a:ea typeface="Osaka"/>
                <a:cs typeface="Osaka"/>
              </a:rPr>
              <a:t>at IP</a:t>
            </a:r>
          </a:p>
          <a:p>
            <a:pPr>
              <a:buFont typeface="Wingdings" charset="2"/>
              <a:buChar char="l"/>
            </a:pPr>
            <a:r>
              <a:rPr lang="en-US" altLang="ja-JP" sz="1400" dirty="0">
                <a:solidFill>
                  <a:srgbClr val="0000FF"/>
                </a:solidFill>
                <a:latin typeface="Osaka"/>
                <a:ea typeface="Osaka"/>
                <a:cs typeface="Osaka"/>
              </a:rPr>
              <a:t> C</a:t>
            </a:r>
            <a:r>
              <a:rPr lang="en-US" altLang="ja-JP" sz="1400" dirty="0" smtClean="0">
                <a:solidFill>
                  <a:srgbClr val="0000FF"/>
                </a:solidFill>
                <a:latin typeface="Osaka"/>
                <a:ea typeface="Osaka"/>
                <a:cs typeface="Osaka"/>
              </a:rPr>
              <a:t>ollision </a:t>
            </a:r>
            <a:r>
              <a:rPr lang="en-US" altLang="ja-JP" sz="1400" dirty="0">
                <a:solidFill>
                  <a:srgbClr val="0000FF"/>
                </a:solidFill>
                <a:latin typeface="Osaka"/>
                <a:ea typeface="Osaka"/>
                <a:cs typeface="Osaka"/>
              </a:rPr>
              <a:t>tuning</a:t>
            </a:r>
          </a:p>
          <a:p>
            <a:pPr>
              <a:buFont typeface="Wingdings" charset="2"/>
              <a:buChar char="l"/>
            </a:pPr>
            <a:r>
              <a:rPr lang="en-US" altLang="ja-JP" sz="1400" dirty="0">
                <a:solidFill>
                  <a:srgbClr val="0000FF"/>
                </a:solidFill>
                <a:latin typeface="Osaka"/>
                <a:ea typeface="Osaka"/>
                <a:cs typeface="Osaka"/>
              </a:rPr>
              <a:t> Start physics data taking</a:t>
            </a:r>
          </a:p>
        </p:txBody>
      </p:sp>
      <p:sp>
        <p:nvSpPr>
          <p:cNvPr id="38" name="四角形吹き出し 37"/>
          <p:cNvSpPr/>
          <p:nvPr/>
        </p:nvSpPr>
        <p:spPr>
          <a:xfrm>
            <a:off x="8509770" y="3440062"/>
            <a:ext cx="2103547" cy="681496"/>
          </a:xfrm>
          <a:prstGeom prst="wedgeRectCallout">
            <a:avLst>
              <a:gd name="adj1" fmla="val 35195"/>
              <a:gd name="adj2" fmla="val 108893"/>
            </a:avLst>
          </a:prstGeom>
          <a:solidFill>
            <a:schemeClr val="bg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72" tIns="52136" rIns="104272" bIns="52136" rtlCol="0" anchor="ctr"/>
          <a:lstStyle/>
          <a:p>
            <a:r>
              <a:rPr lang="en-US" altLang="ja-JP" sz="1400" dirty="0">
                <a:solidFill>
                  <a:srgbClr val="FF0000"/>
                </a:solidFill>
                <a:latin typeface="Osaka"/>
                <a:ea typeface="Osaka"/>
                <a:cs typeface="Osaka"/>
              </a:rPr>
              <a:t>Phase 3</a:t>
            </a:r>
            <a:r>
              <a:rPr lang="ja-JP" altLang="en-US" sz="1400" dirty="0">
                <a:solidFill>
                  <a:srgbClr val="FF0000"/>
                </a:solidFill>
                <a:latin typeface="Osaka"/>
                <a:ea typeface="Osaka"/>
                <a:cs typeface="Osaka"/>
              </a:rPr>
              <a:t>：</a:t>
            </a:r>
            <a:endParaRPr lang="en-US" altLang="ja-JP" sz="1400" dirty="0">
              <a:solidFill>
                <a:srgbClr val="FF0000"/>
              </a:solidFill>
              <a:latin typeface="Osaka"/>
              <a:ea typeface="Osaka"/>
              <a:cs typeface="Osaka"/>
            </a:endParaRPr>
          </a:p>
          <a:p>
            <a:pPr>
              <a:buFont typeface="Wingdings" charset="2"/>
              <a:buChar char="l"/>
            </a:pPr>
            <a:r>
              <a:rPr lang="en-US" altLang="ja-JP" sz="1400" dirty="0">
                <a:solidFill>
                  <a:srgbClr val="0000FF"/>
                </a:solidFill>
                <a:latin typeface="Osaka"/>
                <a:ea typeface="Osaka"/>
                <a:cs typeface="Osaka"/>
              </a:rPr>
              <a:t> Physics run with full Belle II with VXD</a:t>
            </a:r>
          </a:p>
        </p:txBody>
      </p:sp>
      <p:sp>
        <p:nvSpPr>
          <p:cNvPr id="39" name="四角形吹き出し 38"/>
          <p:cNvSpPr/>
          <p:nvPr/>
        </p:nvSpPr>
        <p:spPr>
          <a:xfrm>
            <a:off x="5526265" y="6334633"/>
            <a:ext cx="2203559" cy="595168"/>
          </a:xfrm>
          <a:prstGeom prst="wedgeRectCallout">
            <a:avLst>
              <a:gd name="adj1" fmla="val 103143"/>
              <a:gd name="adj2" fmla="val -158308"/>
            </a:avLst>
          </a:prstGeom>
          <a:solidFill>
            <a:schemeClr val="bg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72" tIns="52136" rIns="104272" bIns="52136" rtlCol="0" anchor="ctr"/>
          <a:lstStyle/>
          <a:p>
            <a:r>
              <a:rPr lang="en-US" altLang="ja-JP" sz="1400" dirty="0">
                <a:solidFill>
                  <a:srgbClr val="008000"/>
                </a:solidFill>
                <a:latin typeface="Osaka"/>
                <a:ea typeface="Osaka"/>
                <a:cs typeface="Osaka"/>
              </a:rPr>
              <a:t>DR commissioning starts prior to Phase 2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050344" y="942097"/>
            <a:ext cx="987636" cy="320734"/>
          </a:xfrm>
          <a:prstGeom prst="rect">
            <a:avLst/>
          </a:prstGeom>
          <a:noFill/>
        </p:spPr>
        <p:txBody>
          <a:bodyPr wrap="none" lIns="104272" tIns="52136" rIns="104272" bIns="52136" rtlCol="0">
            <a:spAutoFit/>
          </a:bodyPr>
          <a:lstStyle/>
          <a:p>
            <a:r>
              <a:rPr lang="en-US" altLang="ja-JP" sz="1400" dirty="0">
                <a:latin typeface="Osaka"/>
                <a:ea typeface="Osaka"/>
                <a:cs typeface="Osaka"/>
              </a:rPr>
              <a:t>JFY2011</a:t>
            </a:r>
            <a:endParaRPr lang="ja-JP" altLang="en-US" sz="1400" dirty="0">
              <a:latin typeface="Osaka"/>
              <a:ea typeface="Osaka"/>
              <a:cs typeface="Osaka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175747" y="937113"/>
            <a:ext cx="987636" cy="320734"/>
          </a:xfrm>
          <a:prstGeom prst="rect">
            <a:avLst/>
          </a:prstGeom>
          <a:noFill/>
        </p:spPr>
        <p:txBody>
          <a:bodyPr wrap="none" lIns="104272" tIns="52136" rIns="104272" bIns="52136" rtlCol="0">
            <a:spAutoFit/>
          </a:bodyPr>
          <a:lstStyle/>
          <a:p>
            <a:r>
              <a:rPr lang="en-US" altLang="ja-JP" sz="1400" dirty="0">
                <a:latin typeface="Osaka"/>
                <a:ea typeface="Osaka"/>
                <a:cs typeface="Osaka"/>
              </a:rPr>
              <a:t>JFY2012</a:t>
            </a:r>
            <a:endParaRPr lang="ja-JP" altLang="en-US" sz="1400" dirty="0">
              <a:latin typeface="Osaka"/>
              <a:ea typeface="Osaka"/>
              <a:cs typeface="Osaka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312659" y="941165"/>
            <a:ext cx="987636" cy="320734"/>
          </a:xfrm>
          <a:prstGeom prst="rect">
            <a:avLst/>
          </a:prstGeom>
          <a:noFill/>
        </p:spPr>
        <p:txBody>
          <a:bodyPr wrap="none" lIns="104272" tIns="52136" rIns="104272" bIns="52136" rtlCol="0">
            <a:spAutoFit/>
          </a:bodyPr>
          <a:lstStyle/>
          <a:p>
            <a:r>
              <a:rPr lang="en-US" altLang="ja-JP" sz="1400" dirty="0">
                <a:latin typeface="Osaka"/>
                <a:ea typeface="Osaka"/>
                <a:cs typeface="Osaka"/>
              </a:rPr>
              <a:t>JFY2013</a:t>
            </a:r>
            <a:endParaRPr lang="ja-JP" altLang="en-US" sz="1400" dirty="0">
              <a:latin typeface="Osaka"/>
              <a:ea typeface="Osaka"/>
              <a:cs typeface="Osaka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457220" y="936180"/>
            <a:ext cx="987636" cy="320734"/>
          </a:xfrm>
          <a:prstGeom prst="rect">
            <a:avLst/>
          </a:prstGeom>
          <a:noFill/>
        </p:spPr>
        <p:txBody>
          <a:bodyPr wrap="none" lIns="104272" tIns="52136" rIns="104272" bIns="52136" rtlCol="0">
            <a:spAutoFit/>
          </a:bodyPr>
          <a:lstStyle/>
          <a:p>
            <a:r>
              <a:rPr lang="en-US" altLang="ja-JP" sz="1400" dirty="0">
                <a:latin typeface="Osaka"/>
                <a:ea typeface="Osaka"/>
                <a:cs typeface="Osaka"/>
              </a:rPr>
              <a:t>JFY2014</a:t>
            </a:r>
            <a:endParaRPr lang="ja-JP" altLang="en-US" sz="1400" dirty="0">
              <a:latin typeface="Osaka"/>
              <a:ea typeface="Osaka"/>
              <a:cs typeface="Osaka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584553" y="931196"/>
            <a:ext cx="987636" cy="320734"/>
          </a:xfrm>
          <a:prstGeom prst="rect">
            <a:avLst/>
          </a:prstGeom>
          <a:noFill/>
        </p:spPr>
        <p:txBody>
          <a:bodyPr wrap="none" lIns="104272" tIns="52136" rIns="104272" bIns="52136" rtlCol="0">
            <a:spAutoFit/>
          </a:bodyPr>
          <a:lstStyle/>
          <a:p>
            <a:r>
              <a:rPr lang="en-US" altLang="ja-JP" sz="1400" dirty="0">
                <a:latin typeface="Osaka"/>
                <a:ea typeface="Osaka"/>
                <a:cs typeface="Osaka"/>
              </a:rPr>
              <a:t>JFY2015</a:t>
            </a:r>
            <a:endParaRPr lang="ja-JP" altLang="en-US" sz="1400" dirty="0">
              <a:latin typeface="Osaka"/>
              <a:ea typeface="Osaka"/>
              <a:cs typeface="Osaka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702308" y="935247"/>
            <a:ext cx="987636" cy="320734"/>
          </a:xfrm>
          <a:prstGeom prst="rect">
            <a:avLst/>
          </a:prstGeom>
          <a:noFill/>
        </p:spPr>
        <p:txBody>
          <a:bodyPr wrap="none" lIns="104272" tIns="52136" rIns="104272" bIns="52136" rtlCol="0">
            <a:spAutoFit/>
          </a:bodyPr>
          <a:lstStyle/>
          <a:p>
            <a:r>
              <a:rPr lang="en-US" altLang="ja-JP" sz="1400" dirty="0">
                <a:latin typeface="Osaka"/>
                <a:ea typeface="Osaka"/>
                <a:cs typeface="Osaka"/>
              </a:rPr>
              <a:t>JFY2016</a:t>
            </a:r>
            <a:endParaRPr lang="ja-JP" altLang="en-US" sz="1400" dirty="0">
              <a:latin typeface="Osaka"/>
              <a:ea typeface="Osaka"/>
              <a:cs typeface="Osaka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8839219" y="939298"/>
            <a:ext cx="987636" cy="320734"/>
          </a:xfrm>
          <a:prstGeom prst="rect">
            <a:avLst/>
          </a:prstGeom>
          <a:noFill/>
        </p:spPr>
        <p:txBody>
          <a:bodyPr wrap="none" lIns="104272" tIns="52136" rIns="104272" bIns="52136" rtlCol="0">
            <a:spAutoFit/>
          </a:bodyPr>
          <a:lstStyle/>
          <a:p>
            <a:r>
              <a:rPr lang="en-US" altLang="ja-JP" sz="1400" dirty="0">
                <a:latin typeface="Osaka"/>
                <a:ea typeface="Osaka"/>
                <a:cs typeface="Osaka"/>
              </a:rPr>
              <a:t>JFY2017</a:t>
            </a:r>
            <a:endParaRPr lang="ja-JP" altLang="en-US" sz="1400" dirty="0">
              <a:latin typeface="Osaka"/>
              <a:ea typeface="Osaka"/>
              <a:cs typeface="Osaka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738805" y="1288161"/>
            <a:ext cx="1677729" cy="320734"/>
          </a:xfrm>
          <a:prstGeom prst="rect">
            <a:avLst/>
          </a:prstGeom>
          <a:noFill/>
        </p:spPr>
        <p:txBody>
          <a:bodyPr wrap="none" lIns="104272" tIns="52136" rIns="104272" bIns="52136" rtlCol="0">
            <a:spAutoFit/>
          </a:bodyPr>
          <a:lstStyle/>
          <a:p>
            <a:r>
              <a:rPr lang="en-US" altLang="ja-JP" sz="1400" dirty="0">
                <a:solidFill>
                  <a:srgbClr val="008000"/>
                </a:solidFill>
                <a:latin typeface="Osaka"/>
                <a:ea typeface="Osaka"/>
                <a:cs typeface="Osaka"/>
              </a:rPr>
              <a:t>Now </a:t>
            </a:r>
            <a:r>
              <a:rPr lang="en-US" altLang="ja-JP" sz="1400" dirty="0" smtClean="0">
                <a:solidFill>
                  <a:srgbClr val="008000"/>
                </a:solidFill>
                <a:latin typeface="Osaka"/>
                <a:ea typeface="Osaka"/>
                <a:cs typeface="Osaka"/>
              </a:rPr>
              <a:t>(Jun, 2016)</a:t>
            </a:r>
            <a:endParaRPr lang="ja-JP" altLang="en-US" sz="1400" dirty="0">
              <a:solidFill>
                <a:srgbClr val="008000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9193844" y="5835366"/>
            <a:ext cx="1467335" cy="320734"/>
          </a:xfrm>
          <a:prstGeom prst="rect">
            <a:avLst/>
          </a:prstGeom>
          <a:noFill/>
        </p:spPr>
        <p:txBody>
          <a:bodyPr wrap="none" lIns="104272" tIns="52136" rIns="104272" bIns="52136" rtlCol="0">
            <a:spAutoFit/>
          </a:bodyPr>
          <a:lstStyle/>
          <a:p>
            <a:r>
              <a:rPr lang="en-US" altLang="ja-JP" sz="1400" dirty="0" smtClean="0">
                <a:latin typeface="Osaka"/>
                <a:ea typeface="Osaka"/>
                <a:cs typeface="Osaka"/>
              </a:rPr>
              <a:t>For  ~10 </a:t>
            </a:r>
            <a:r>
              <a:rPr lang="en-US" altLang="ja-JP" sz="1400" dirty="0">
                <a:latin typeface="Osaka"/>
                <a:ea typeface="Osaka"/>
                <a:cs typeface="Osaka"/>
              </a:rPr>
              <a:t>years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07331" y="6775463"/>
            <a:ext cx="1583753" cy="320734"/>
          </a:xfrm>
          <a:prstGeom prst="rect">
            <a:avLst/>
          </a:prstGeom>
          <a:noFill/>
        </p:spPr>
        <p:txBody>
          <a:bodyPr wrap="none" lIns="104272" tIns="52136" rIns="104272" bIns="52136" rtlCol="0">
            <a:spAutoFit/>
          </a:bodyPr>
          <a:lstStyle/>
          <a:p>
            <a:r>
              <a:rPr lang="en-US" altLang="ja-JP" sz="1400" dirty="0">
                <a:latin typeface="Osaka"/>
                <a:ea typeface="Osaka"/>
                <a:cs typeface="Osaka"/>
              </a:rPr>
              <a:t>Akai, </a:t>
            </a:r>
            <a:r>
              <a:rPr lang="en-US" altLang="ja-JP" sz="1400" dirty="0" smtClean="0">
                <a:latin typeface="Osaka"/>
                <a:ea typeface="Osaka"/>
                <a:cs typeface="Osaka"/>
              </a:rPr>
              <a:t>Mar.2016.</a:t>
            </a:r>
            <a:endParaRPr lang="en-US" altLang="ja-JP" sz="1400" dirty="0">
              <a:latin typeface="Osaka"/>
              <a:ea typeface="Osaka"/>
              <a:cs typeface="Osaka"/>
            </a:endParaRPr>
          </a:p>
        </p:txBody>
      </p:sp>
      <p:sp>
        <p:nvSpPr>
          <p:cNvPr id="50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9886950" y="7254875"/>
            <a:ext cx="623888" cy="252413"/>
          </a:xfrm>
        </p:spPr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  <p:sp>
        <p:nvSpPr>
          <p:cNvPr id="52" name="正方形/長方形 51"/>
          <p:cNvSpPr/>
          <p:nvPr/>
        </p:nvSpPr>
        <p:spPr>
          <a:xfrm>
            <a:off x="1302782" y="4339739"/>
            <a:ext cx="1313418" cy="702161"/>
          </a:xfrm>
          <a:prstGeom prst="rect">
            <a:avLst/>
          </a:prstGeom>
          <a:solidFill>
            <a:srgbClr val="FF66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72" tIns="52136" rIns="104272" bIns="52136" rtlCol="0" anchor="ctr"/>
          <a:lstStyle/>
          <a:p>
            <a:pPr algn="ctr"/>
            <a:r>
              <a:rPr lang="en-US" altLang="ja-JP" sz="1400" b="1" dirty="0" smtClean="0">
                <a:solidFill>
                  <a:schemeClr val="bg1"/>
                </a:solidFill>
                <a:latin typeface="Osaka"/>
                <a:ea typeface="Osaka"/>
                <a:cs typeface="Osaka"/>
              </a:rPr>
              <a:t>Large Earthquake</a:t>
            </a:r>
          </a:p>
          <a:p>
            <a:pPr algn="ctr"/>
            <a:r>
              <a:rPr lang="en-US" altLang="ja-JP" sz="1400" b="1" dirty="0" smtClean="0">
                <a:solidFill>
                  <a:schemeClr val="bg1"/>
                </a:solidFill>
                <a:latin typeface="Osaka"/>
                <a:ea typeface="Osaka"/>
                <a:cs typeface="Osaka"/>
              </a:rPr>
              <a:t>Mar.2011</a:t>
            </a:r>
            <a:endParaRPr lang="ja-JP" altLang="en-US" sz="1400" b="1" dirty="0">
              <a:solidFill>
                <a:schemeClr val="bg1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4537909" y="3924401"/>
            <a:ext cx="3282467" cy="620265"/>
          </a:xfrm>
          <a:prstGeom prst="rect">
            <a:avLst/>
          </a:prstGeom>
          <a:solidFill>
            <a:srgbClr val="8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72" tIns="52136" rIns="104272" bIns="52136" rtlCol="0" anchor="ctr"/>
          <a:lstStyle/>
          <a:p>
            <a:pPr algn="ctr"/>
            <a:r>
              <a:rPr lang="en-US" altLang="ja-JP" sz="1600" b="1" dirty="0" smtClean="0">
                <a:solidFill>
                  <a:srgbClr val="FFFF00"/>
                </a:solidFill>
                <a:latin typeface="Osaka"/>
                <a:ea typeface="Osaka"/>
                <a:cs typeface="Osaka"/>
              </a:rPr>
              <a:t>Phase 1 commissioning goes </a:t>
            </a:r>
            <a:br>
              <a:rPr lang="en-US" altLang="ja-JP" sz="1600" b="1" dirty="0" smtClean="0">
                <a:solidFill>
                  <a:srgbClr val="FFFF00"/>
                </a:solidFill>
                <a:latin typeface="Osaka"/>
                <a:ea typeface="Osaka"/>
                <a:cs typeface="Osaka"/>
              </a:rPr>
            </a:br>
            <a:r>
              <a:rPr lang="en-US" altLang="ja-JP" sz="1600" b="1" dirty="0" smtClean="0">
                <a:solidFill>
                  <a:srgbClr val="FFFF00"/>
                </a:solidFill>
                <a:latin typeface="Osaka"/>
                <a:ea typeface="Osaka"/>
                <a:cs typeface="Osaka"/>
              </a:rPr>
              <a:t>as expected even with RF-gun</a:t>
            </a:r>
            <a:endParaRPr lang="ja-JP" altLang="en-US" sz="1600" b="1" dirty="0">
              <a:solidFill>
                <a:srgbClr val="FFFF00"/>
              </a:solidFill>
              <a:latin typeface="Osaka"/>
              <a:ea typeface="Osaka"/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380070874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ava-jca-caj-furukawa">
  <a:themeElements>
    <a:clrScheme name="java-jca-caj-furukaw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ava-jca-caj-furukawa">
      <a:majorFont>
        <a:latin typeface="Arial Rounded MT Bold"/>
        <a:ea typeface="ヒラギノ丸ゴ Pro W4"/>
        <a:cs typeface="ヒラギノ丸ゴ Pro W4"/>
      </a:majorFont>
      <a:minorFont>
        <a:latin typeface="Arial Rounded MT Bold"/>
        <a:ea typeface="ヒラギノ丸ゴ Pro W4"/>
        <a:cs typeface="ヒラギノ丸ゴ Pro W4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java-jca-caj-furukaw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a-jca-caj-furukaw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4994</TotalTime>
  <Words>1788</Words>
  <Application>Microsoft Macintosh PowerPoint</Application>
  <PresentationFormat>ユーザー設定</PresentationFormat>
  <Paragraphs>464</Paragraphs>
  <Slides>21</Slides>
  <Notes>3</Notes>
  <HiddenSlides>6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  <vt:variant>
        <vt:lpstr>目的別スライド ショー</vt:lpstr>
      </vt:variant>
      <vt:variant>
        <vt:i4>1</vt:i4>
      </vt:variant>
    </vt:vector>
  </HeadingPairs>
  <TitlesOfParts>
    <vt:vector size="23" baseType="lpstr">
      <vt:lpstr>java-jca-caj-furukawa</vt:lpstr>
      <vt:lpstr>Injector Linac upgrade status towards SuperKEKB </vt:lpstr>
      <vt:lpstr>Mission of electron/positron Injector in SuperKEKB</vt:lpstr>
      <vt:lpstr>Required injector beam parameters</vt:lpstr>
      <vt:lpstr>Progress</vt:lpstr>
      <vt:lpstr>Linac Upgrade Progress towards SuperKEKB (1)</vt:lpstr>
      <vt:lpstr>Linac Upgrade Progress towards SuperKEKB (2)</vt:lpstr>
      <vt:lpstr>Bucket selection in Phase-2 with DR</vt:lpstr>
      <vt:lpstr>Beam Upgrade and Radiation Controls</vt:lpstr>
      <vt:lpstr>PowerPoint プレゼンテーション</vt:lpstr>
      <vt:lpstr>Linac Schedule Overview</vt:lpstr>
      <vt:lpstr>Subjects to Consider</vt:lpstr>
      <vt:lpstr>Emittance Preservation</vt:lpstr>
      <vt:lpstr>Injector Linac Energy Management</vt:lpstr>
      <vt:lpstr>Pulse-to-pulse modulation</vt:lpstr>
      <vt:lpstr>Injector Beam Commissioning for Phase-1</vt:lpstr>
      <vt:lpstr>Progress: RF gun</vt:lpstr>
      <vt:lpstr>Beam from RF gun</vt:lpstr>
      <vt:lpstr>Wire Scanner Measurement</vt:lpstr>
      <vt:lpstr>Injector Talks</vt:lpstr>
      <vt:lpstr>Summary</vt:lpstr>
      <vt:lpstr>PowerPoint プレゼンテーション</vt:lpstr>
      <vt:lpstr>B-Suishin-i</vt:lpstr>
    </vt:vector>
  </TitlesOfParts>
  <Manager/>
  <Company>kek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Linac progress</dc:title>
  <dc:subject/>
  <dc:creator>k.furukawa</dc:creator>
  <cp:keywords/>
  <dc:description>a4_x000d_based on _x000d_b2gm-linac-furukawa-nov2014.pptx_x000d_linac-furukawa-oct2014.pptx_x000d_linac14-rfgun-yoshida.pptx_x000d_etc_x000d_</dc:description>
  <cp:lastModifiedBy>Furukawa Kazuro</cp:lastModifiedBy>
  <cp:revision>271</cp:revision>
  <dcterms:created xsi:type="dcterms:W3CDTF">2015-01-07T03:09:39Z</dcterms:created>
  <dcterms:modified xsi:type="dcterms:W3CDTF">2016-06-13T21:37:49Z</dcterms:modified>
  <cp:category/>
</cp:coreProperties>
</file>