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84" r:id="rId3"/>
    <p:sldMasterId id="2147483732" r:id="rId4"/>
    <p:sldMasterId id="2147483744" r:id="rId5"/>
    <p:sldMasterId id="2147483756" r:id="rId6"/>
    <p:sldMasterId id="2147483780" r:id="rId7"/>
  </p:sldMasterIdLst>
  <p:notesMasterIdLst>
    <p:notesMasterId r:id="rId41"/>
  </p:notesMasterIdLst>
  <p:sldIdLst>
    <p:sldId id="463" r:id="rId8"/>
    <p:sldId id="464" r:id="rId9"/>
    <p:sldId id="593" r:id="rId10"/>
    <p:sldId id="476" r:id="rId11"/>
    <p:sldId id="485" r:id="rId12"/>
    <p:sldId id="486" r:id="rId13"/>
    <p:sldId id="490" r:id="rId14"/>
    <p:sldId id="492" r:id="rId15"/>
    <p:sldId id="520" r:id="rId16"/>
    <p:sldId id="497" r:id="rId17"/>
    <p:sldId id="530" r:id="rId18"/>
    <p:sldId id="545" r:id="rId19"/>
    <p:sldId id="466" r:id="rId20"/>
    <p:sldId id="588" r:id="rId21"/>
    <p:sldId id="589" r:id="rId22"/>
    <p:sldId id="507" r:id="rId23"/>
    <p:sldId id="544" r:id="rId24"/>
    <p:sldId id="509" r:id="rId25"/>
    <p:sldId id="582" r:id="rId26"/>
    <p:sldId id="584" r:id="rId27"/>
    <p:sldId id="540" r:id="rId28"/>
    <p:sldId id="467" r:id="rId29"/>
    <p:sldId id="557" r:id="rId30"/>
    <p:sldId id="556" r:id="rId31"/>
    <p:sldId id="552" r:id="rId32"/>
    <p:sldId id="577" r:id="rId33"/>
    <p:sldId id="512" r:id="rId34"/>
    <p:sldId id="518" r:id="rId35"/>
    <p:sldId id="536" r:id="rId36"/>
    <p:sldId id="591" r:id="rId37"/>
    <p:sldId id="527" r:id="rId38"/>
    <p:sldId id="275" r:id="rId39"/>
    <p:sldId id="592" r:id="rId40"/>
  </p:sldIdLst>
  <p:sldSz cx="9144000" cy="6858000" type="screen4x3"/>
  <p:notesSz cx="6802438" cy="99345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  <a:srgbClr val="0000FF"/>
    <a:srgbClr val="FFFF00"/>
    <a:srgbClr val="00FFFF"/>
    <a:srgbClr val="FFCCCC"/>
    <a:srgbClr val="CC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1" autoAdjust="0"/>
    <p:restoredTop sz="95216" autoAdjust="0"/>
  </p:normalViewPr>
  <p:slideViewPr>
    <p:cSldViewPr>
      <p:cViewPr varScale="1">
        <p:scale>
          <a:sx n="83" d="100"/>
          <a:sy n="83" d="100"/>
        </p:scale>
        <p:origin x="159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1\Documents\LINAC_ACCG_work\alignment\201601&#21152;&#36895;&#12518;&#12491;&#12483;&#12488;&#20869;&#12450;&#12521;&#12452;&#12513;&#12531;&#12488;\&#21152;&#36895;&#31649;&#12450;&#12521;&#12452;&#12513;&#12531;&#12488;&#32080;&#26524;&#12414;&#12392;&#12417;2016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1\Documents\LINAC_ACCG_work\alignment\201601&#21152;&#36895;&#12518;&#12491;&#12483;&#12488;&#20869;&#12450;&#12521;&#12452;&#12513;&#12531;&#12488;\&#21152;&#36895;&#31649;&#12450;&#12521;&#12452;&#12513;&#12531;&#12488;&#32080;&#26524;&#12414;&#12392;&#12417;2016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Horizontal</a:t>
            </a:r>
            <a:endParaRPr lang="ja-JP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ACC!$G$14:$G$20</c:f>
              <c:numCache>
                <c:formatCode>General</c:formatCode>
                <c:ptCount val="7"/>
                <c:pt idx="0">
                  <c:v>-0.15</c:v>
                </c:pt>
                <c:pt idx="1">
                  <c:v>-0.1</c:v>
                </c:pt>
                <c:pt idx="2">
                  <c:v>-0.05</c:v>
                </c:pt>
                <c:pt idx="3">
                  <c:v>0</c:v>
                </c:pt>
                <c:pt idx="4">
                  <c:v>0.05</c:v>
                </c:pt>
                <c:pt idx="5">
                  <c:v>0.1</c:v>
                </c:pt>
                <c:pt idx="6">
                  <c:v>0.15</c:v>
                </c:pt>
              </c:numCache>
            </c:numRef>
          </c:cat>
          <c:val>
            <c:numRef>
              <c:f>ACC!$H$14:$H$20</c:f>
              <c:numCache>
                <c:formatCode>General</c:formatCode>
                <c:ptCount val="7"/>
                <c:pt idx="0">
                  <c:v>2</c:v>
                </c:pt>
                <c:pt idx="1">
                  <c:v>10</c:v>
                </c:pt>
                <c:pt idx="2">
                  <c:v>25</c:v>
                </c:pt>
                <c:pt idx="3">
                  <c:v>38</c:v>
                </c:pt>
                <c:pt idx="4">
                  <c:v>28</c:v>
                </c:pt>
                <c:pt idx="5">
                  <c:v>9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9234128"/>
        <c:axId val="308631624"/>
      </c:barChart>
      <c:catAx>
        <c:axId val="299234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8631624"/>
        <c:crosses val="autoZero"/>
        <c:auto val="1"/>
        <c:lblAlgn val="ctr"/>
        <c:lblOffset val="100"/>
        <c:noMultiLvlLbl val="0"/>
      </c:catAx>
      <c:valAx>
        <c:axId val="308631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9923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 i="0" baseline="0"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Vertical</a:t>
            </a:r>
            <a:endParaRPr lang="ja-JP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ACC!$G$14:$G$21</c:f>
              <c:numCache>
                <c:formatCode>General</c:formatCode>
                <c:ptCount val="8"/>
                <c:pt idx="0">
                  <c:v>-0.15</c:v>
                </c:pt>
                <c:pt idx="1">
                  <c:v>-0.1</c:v>
                </c:pt>
                <c:pt idx="2">
                  <c:v>-0.05</c:v>
                </c:pt>
                <c:pt idx="3">
                  <c:v>0</c:v>
                </c:pt>
                <c:pt idx="4">
                  <c:v>0.05</c:v>
                </c:pt>
                <c:pt idx="5">
                  <c:v>0.1</c:v>
                </c:pt>
                <c:pt idx="6">
                  <c:v>0.15</c:v>
                </c:pt>
                <c:pt idx="7">
                  <c:v>0.2</c:v>
                </c:pt>
              </c:numCache>
            </c:numRef>
          </c:cat>
          <c:val>
            <c:numRef>
              <c:f>ACC!$J$14:$J$21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13</c:v>
                </c:pt>
                <c:pt idx="3">
                  <c:v>35</c:v>
                </c:pt>
                <c:pt idx="4">
                  <c:v>40</c:v>
                </c:pt>
                <c:pt idx="5">
                  <c:v>20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0330376"/>
        <c:axId val="240330768"/>
      </c:barChart>
      <c:catAx>
        <c:axId val="240330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30768"/>
        <c:crosses val="autoZero"/>
        <c:auto val="1"/>
        <c:lblAlgn val="ctr"/>
        <c:lblOffset val="100"/>
        <c:noMultiLvlLbl val="0"/>
      </c:catAx>
      <c:valAx>
        <c:axId val="240330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30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 i="0" baseline="0"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709C1-A65B-4D5F-9B2F-9B96CB0631AF}" type="datetimeFigureOut">
              <a:rPr kumimoji="1" lang="ja-JP" altLang="en-US" smtClean="0"/>
              <a:t>2016/6/14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7288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4" y="4718923"/>
            <a:ext cx="5441950" cy="447055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3141" y="9436122"/>
            <a:ext cx="2947723" cy="4967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A8F56-D638-4411-94B9-DA2CE03088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201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0846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1FDD5-0FF9-4D86-972D-91D1E73BDBD5}" type="slidenum">
              <a:rPr lang="ja-JP" altLang="en-US" smtClean="0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73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3786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878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27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118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lang="ja-JP" altLang="en-US" smtClean="0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65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台風による浸水</a:t>
            </a:r>
            <a:endParaRPr kumimoji="1" lang="en-US" altLang="ja-JP" dirty="0" smtClean="0"/>
          </a:p>
          <a:p>
            <a:r>
              <a:rPr kumimoji="1" lang="ja-JP" altLang="en-US" dirty="0" smtClean="0"/>
              <a:t>ドリフトしている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C0EC4-8157-4F4F-ACB6-B8ADA3515E89}" type="slidenum">
              <a:rPr lang="ja-JP" altLang="en-US" smtClean="0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30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lang="ja-JP" altLang="en-US" smtClean="0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76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7171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312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7349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686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1882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051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5618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5699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31814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lang="ja-JP" altLang="en-US" smtClean="0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68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897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lang="ja-JP" altLang="en-US" smtClean="0">
                <a:solidFill>
                  <a:prstClr val="black"/>
                </a:solidFill>
              </a:rPr>
              <a:pPr/>
              <a:t>29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079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5451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90432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0089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lang="ja-JP" altLang="en-US" smtClean="0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1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lang="ja-JP" altLang="en-US" smtClean="0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lang="ja-JP" altLang="en-US" smtClean="0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83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lang="ja-JP" altLang="en-US" smtClean="0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67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lang="ja-JP" altLang="en-US" smtClean="0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58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071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A8F56-D638-4411-94B9-DA2CE0308879}" type="slidenum">
              <a:rPr lang="ja-JP" altLang="en-US" smtClean="0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3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56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849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837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ctr"/>
          <a:lstStyle>
            <a:lvl1pPr algn="ctr">
              <a:defRPr sz="4500"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100">
                <a:latin typeface="Arial Rounded MT Bold" panose="020F070403050403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 dirty="0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95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</p:spPr>
        <p:txBody>
          <a:bodyPr>
            <a:normAutofit/>
          </a:bodyPr>
          <a:lstStyle>
            <a:lvl1pPr>
              <a:defRPr sz="4000"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3698" y="1665287"/>
            <a:ext cx="8194628" cy="4489853"/>
          </a:xfrm>
        </p:spPr>
        <p:txBody>
          <a:bodyPr/>
          <a:lstStyle>
            <a:lvl1pPr>
              <a:defRPr sz="2400">
                <a:latin typeface="Arial Rounded MT Bold" panose="020F0704030504030204" pitchFamily="34" charset="0"/>
              </a:defRPr>
            </a:lvl1pPr>
            <a:lvl2pPr>
              <a:defRPr>
                <a:latin typeface="Arial Rounded MT Bold" panose="020F0704030504030204" pitchFamily="34" charset="0"/>
              </a:defRPr>
            </a:lvl2pPr>
            <a:lvl3pPr>
              <a:defRPr sz="1200">
                <a:latin typeface="Arial Rounded MT Bold" panose="020F0704030504030204" pitchFamily="34" charset="0"/>
              </a:defRPr>
            </a:lvl3pPr>
            <a:lvl4pPr>
              <a:defRPr sz="1200">
                <a:latin typeface="Arial Rounded MT Bold" panose="020F0704030504030204" pitchFamily="34" charset="0"/>
              </a:defRPr>
            </a:lvl4pPr>
            <a:lvl5pPr>
              <a:defRPr sz="120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60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ctr"/>
          <a:lstStyle>
            <a:lvl1pPr>
              <a:defRPr sz="4500"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86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88962" y="1610436"/>
            <a:ext cx="4125889" cy="4566527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610436"/>
            <a:ext cx="4122477" cy="4566527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12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/>
          <a:lstStyle>
            <a:lvl1pPr marL="0" indent="0" algn="ctr">
              <a:buNone/>
              <a:defRPr sz="1800" b="1">
                <a:latin typeface="Arial Rounded MT Bold" panose="020F070403050403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  <a:lvl2pPr>
              <a:defRPr>
                <a:latin typeface="Arial Rounded MT Bold" panose="020F0704030504030204" pitchFamily="34" charset="0"/>
              </a:defRPr>
            </a:lvl2pPr>
            <a:lvl3pPr>
              <a:defRPr>
                <a:latin typeface="Arial Rounded MT Bold" panose="020F0704030504030204" pitchFamily="34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/>
          <a:lstStyle>
            <a:lvl1pPr marL="0" indent="0" algn="ctr">
              <a:buNone/>
              <a:defRPr sz="1800" b="1">
                <a:latin typeface="Arial Rounded MT Bold" panose="020F070403050403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  <a:lvl2pPr>
              <a:defRPr>
                <a:latin typeface="Arial Rounded MT Bold" panose="020F0704030504030204" pitchFamily="34" charset="0"/>
              </a:defRPr>
            </a:lvl2pPr>
            <a:lvl3pPr>
              <a:defRPr>
                <a:latin typeface="Arial Rounded MT Bold" panose="020F0704030504030204" pitchFamily="34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63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33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67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761" y="209550"/>
            <a:ext cx="3396258" cy="1600200"/>
          </a:xfrm>
        </p:spPr>
        <p:txBody>
          <a:bodyPr anchor="ctr"/>
          <a:lstStyle>
            <a:lvl1pPr>
              <a:defRPr sz="2400"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450378"/>
            <a:ext cx="4833529" cy="5410673"/>
          </a:xfrm>
        </p:spPr>
        <p:txBody>
          <a:bodyPr/>
          <a:lstStyle>
            <a:lvl1pPr>
              <a:defRPr sz="2400">
                <a:latin typeface="Arial Rounded MT Bold" panose="020F0704030504030204" pitchFamily="34" charset="0"/>
              </a:defRPr>
            </a:lvl1pPr>
            <a:lvl2pPr>
              <a:defRPr sz="2100">
                <a:latin typeface="Arial Rounded MT Bold" panose="020F0704030504030204" pitchFamily="34" charset="0"/>
              </a:defRPr>
            </a:lvl2pPr>
            <a:lvl3pPr>
              <a:defRPr sz="1800">
                <a:latin typeface="Arial Rounded MT Bold" panose="020F0704030504030204" pitchFamily="34" charset="0"/>
              </a:defRPr>
            </a:lvl3pPr>
            <a:lvl4pPr>
              <a:defRPr sz="1500">
                <a:latin typeface="Arial Rounded MT Bold" panose="020F0704030504030204" pitchFamily="34" charset="0"/>
              </a:defRPr>
            </a:lvl4pPr>
            <a:lvl5pPr>
              <a:defRPr sz="1500">
                <a:latin typeface="Arial Rounded MT Bold" panose="020F070403050403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06301" y="2049462"/>
            <a:ext cx="2949178" cy="3811588"/>
          </a:xfrm>
        </p:spPr>
        <p:txBody>
          <a:bodyPr/>
          <a:lstStyle>
            <a:lvl1pPr marL="0" indent="0">
              <a:buNone/>
              <a:defRPr sz="1200">
                <a:latin typeface="Arial Rounded MT Bold" panose="020F070403050403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0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  <a:lvl2pPr>
              <a:defRPr>
                <a:latin typeface="Arial Rounded MT Bold" panose="020F0704030504030204" pitchFamily="34" charset="0"/>
              </a:defRPr>
            </a:lvl2pPr>
            <a:lvl3pPr>
              <a:defRPr>
                <a:latin typeface="Arial Rounded MT Bold" panose="020F0704030504030204" pitchFamily="34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5718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761" y="187325"/>
            <a:ext cx="3297419" cy="1600200"/>
          </a:xfrm>
        </p:spPr>
        <p:txBody>
          <a:bodyPr anchor="ctr"/>
          <a:lstStyle>
            <a:lvl1pPr>
              <a:defRPr sz="2400"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27546" y="2057400"/>
            <a:ext cx="3251473" cy="3811588"/>
          </a:xfrm>
        </p:spPr>
        <p:txBody>
          <a:bodyPr/>
          <a:lstStyle>
            <a:lvl1pPr marL="0" indent="0">
              <a:buNone/>
              <a:defRPr sz="1200">
                <a:latin typeface="Arial Rounded MT Bold" panose="020F070403050403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45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99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8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25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31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75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84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8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84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8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71564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26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99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5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43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12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17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33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09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60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16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48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26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16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56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575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09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1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19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60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1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8254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60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47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83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03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737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290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513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319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352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1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3294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72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127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88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82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68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855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77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  <a:lvl2pPr>
              <a:defRPr>
                <a:latin typeface="Arial Rounded MT Bold" panose="020F0704030504030204" pitchFamily="34" charset="0"/>
              </a:defRPr>
            </a:lvl2pPr>
            <a:lvl3pPr>
              <a:defRPr>
                <a:latin typeface="Arial Rounded MT Bold" panose="020F0704030504030204" pitchFamily="34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84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6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7657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318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53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2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7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26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800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576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73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36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269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28719-1D42-4416-AB71-F5E4EA25BDE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89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88961" y="1583141"/>
            <a:ext cx="8475260" cy="455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4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 Rounded MT Bold" panose="020F0704030504030204" pitchFamily="34" charset="0"/>
        <a:buChar char="–"/>
        <a:defRPr kumimoji="1" sz="1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Ø"/>
        <a:defRPr kumimoji="1" sz="15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ü"/>
        <a:defRPr kumimoji="1" sz="135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9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6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07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/>
  <p:txStyles>
    <p:titleStyle>
      <a:lvl1pPr algn="ctr" defTabSz="685800" rtl="0" eaLnBrk="1" latinLnBrk="0" hangingPunct="1"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1122363"/>
            <a:ext cx="8352928" cy="2387600"/>
          </a:xfrm>
        </p:spPr>
        <p:txBody>
          <a:bodyPr>
            <a:normAutofit/>
          </a:bodyPr>
          <a:lstStyle/>
          <a:p>
            <a:r>
              <a:rPr lang="en-US" altLang="ja-JP" sz="6000" dirty="0" smtClean="0"/>
              <a:t>Injector alignment </a:t>
            </a:r>
            <a:endParaRPr kumimoji="1" lang="ja-JP" altLang="en-US" sz="6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861048"/>
            <a:ext cx="6858000" cy="1655762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KEKB Accelerator </a:t>
            </a:r>
            <a:r>
              <a:rPr lang="en-US" altLang="ja-JP" sz="2400" dirty="0" smtClean="0"/>
              <a:t>Review Committee</a:t>
            </a:r>
            <a:endParaRPr lang="en-US" altLang="ja-JP" sz="2400" dirty="0"/>
          </a:p>
          <a:p>
            <a:r>
              <a:rPr lang="en-US" altLang="ja-JP" sz="2400" dirty="0" smtClean="0"/>
              <a:t>14 </a:t>
            </a:r>
            <a:r>
              <a:rPr lang="en-US" altLang="ja-JP" sz="2400" dirty="0"/>
              <a:t>June, </a:t>
            </a:r>
            <a:r>
              <a:rPr lang="en-US" altLang="ja-JP" sz="2400" dirty="0" smtClean="0"/>
              <a:t>2016</a:t>
            </a:r>
            <a:endParaRPr lang="en-US" altLang="ja-JP" sz="2400" dirty="0"/>
          </a:p>
          <a:p>
            <a:r>
              <a:rPr lang="en-US" altLang="ja-JP" sz="2400" dirty="0" err="1"/>
              <a:t>Toshi</a:t>
            </a:r>
            <a:r>
              <a:rPr lang="en-US" altLang="ja-JP" sz="2400" dirty="0"/>
              <a:t> Higo (Injector </a:t>
            </a:r>
            <a:r>
              <a:rPr lang="en-US" altLang="ja-JP" sz="2400" dirty="0" err="1"/>
              <a:t>linac</a:t>
            </a:r>
            <a:r>
              <a:rPr lang="en-US" altLang="ja-JP" sz="2400" dirty="0"/>
              <a:t> group</a:t>
            </a:r>
            <a:r>
              <a:rPr lang="en-US" altLang="ja-JP" sz="2400" dirty="0" smtClean="0"/>
              <a:t>)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8252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25296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Mounting tracker reflector on each hard ware</a:t>
            </a:r>
            <a:endParaRPr kumimoji="1" lang="ja-JP" altLang="en-US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93" y="1698702"/>
            <a:ext cx="2520280" cy="186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higo\Documents\2015\SuperKEKB\Review\KEKB Review\Higo Alignment\Copied pictures for presentaion use (to be deleted)\旧Qマグネット座 r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93487"/>
            <a:ext cx="2860946" cy="21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175" y="3898824"/>
            <a:ext cx="3034400" cy="223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線矢印コネクタ 6"/>
          <p:cNvCxnSpPr/>
          <p:nvPr/>
        </p:nvCxnSpPr>
        <p:spPr>
          <a:xfrm flipV="1">
            <a:off x="2339752" y="5445224"/>
            <a:ext cx="1368152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1115616" y="2924944"/>
            <a:ext cx="648072" cy="10081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37129" y="394969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Mounted on coupler OD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43507" y="5611833"/>
            <a:ext cx="1574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Arm from PD to reflector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08127" y="4221087"/>
            <a:ext cx="1574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Reflectors for old Q-magnet</a:t>
            </a:r>
            <a:endParaRPr lang="ja-JP" altLang="en-US" dirty="0">
              <a:solidFill>
                <a:prstClr val="black"/>
              </a:solidFill>
            </a:endParaRPr>
          </a:p>
        </p:txBody>
      </p:sp>
      <p:cxnSp>
        <p:nvCxnSpPr>
          <p:cNvPr id="19" name="直線矢印コネクタ 18"/>
          <p:cNvCxnSpPr>
            <a:stCxn id="18" idx="0"/>
          </p:cNvCxnSpPr>
          <p:nvPr/>
        </p:nvCxnSpPr>
        <p:spPr>
          <a:xfrm flipH="1" flipV="1">
            <a:off x="6660776" y="2519082"/>
            <a:ext cx="1034685" cy="170200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3995936" y="2996952"/>
            <a:ext cx="432049" cy="9173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V="1">
            <a:off x="2339752" y="5597624"/>
            <a:ext cx="2116978" cy="4236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26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09469"/>
          </a:xfrm>
        </p:spPr>
        <p:txBody>
          <a:bodyPr>
            <a:noAutofit/>
          </a:bodyPr>
          <a:lstStyle/>
          <a:p>
            <a:pPr marL="0" indent="0"/>
            <a:r>
              <a:rPr lang="en-US" altLang="ja-JP" sz="36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Hard ware alignment on each girder </a:t>
            </a:r>
            <a:r>
              <a:rPr lang="en-US" altLang="ja-JP" sz="36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/>
            </a:r>
            <a:br>
              <a:rPr lang="en-US" altLang="ja-JP" sz="36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</a:br>
            <a:r>
              <a:rPr lang="en-US" altLang="ja-JP" sz="36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measured in </a:t>
            </a:r>
            <a:r>
              <a:rPr lang="en-US" altLang="ja-JP" sz="36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Jan. 2016</a:t>
            </a:r>
            <a:endParaRPr lang="en-US" altLang="ja-JP" sz="36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 </a:t>
            </a:r>
            <a:endParaRPr lang="en-US" altLang="ja-JP" sz="2400" dirty="0" smtClean="0"/>
          </a:p>
          <a:p>
            <a:pPr marL="0" indent="0">
              <a:buNone/>
            </a:pPr>
            <a:endParaRPr kumimoji="1" lang="en-US" altLang="ja-JP" sz="24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7584" y="113591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B4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51720" y="113591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C5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66229" y="113591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26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70863" y="113591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36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75497" y="113591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46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72191" y="113591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54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156101" y="113591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55</a:t>
            </a:r>
            <a:endParaRPr lang="ja-JP" altLang="en-US" dirty="0">
              <a:solidFill>
                <a:prstClr val="black"/>
              </a:solidFill>
            </a:endParaRPr>
          </a:p>
        </p:txBody>
      </p:sp>
      <p:graphicFrame>
        <p:nvGraphicFramePr>
          <p:cNvPr id="20" name="グラフ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0431118"/>
              </p:ext>
            </p:extLst>
          </p:nvPr>
        </p:nvGraphicFramePr>
        <p:xfrm>
          <a:off x="411835" y="3795517"/>
          <a:ext cx="4034279" cy="239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グラフ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1737080"/>
              </p:ext>
            </p:extLst>
          </p:nvPr>
        </p:nvGraphicFramePr>
        <p:xfrm>
          <a:off x="4554357" y="3808439"/>
          <a:ext cx="3876367" cy="2285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855"/>
            <a:ext cx="9144000" cy="261010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719538" y="4025486"/>
            <a:ext cx="178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 Rounded MT Bold" panose="020F0704030504030204" pitchFamily="34" charset="0"/>
              </a:rPr>
              <a:t> </a:t>
            </a:r>
            <a:r>
              <a:rPr kumimoji="1" lang="en-US" altLang="ja-JP" dirty="0" smtClean="0">
                <a:latin typeface="Symbol" panose="05050102010706020507" pitchFamily="18" charset="2"/>
              </a:rPr>
              <a:t>s</a:t>
            </a:r>
            <a:r>
              <a:rPr kumimoji="1" lang="en-US" altLang="ja-JP" dirty="0" smtClean="0">
                <a:latin typeface="Arial Rounded MT Bold" panose="020F0704030504030204" pitchFamily="34" charset="0"/>
              </a:rPr>
              <a:t>=0.056mm</a:t>
            </a:r>
            <a:endParaRPr kumimoji="1" lang="ja-JP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733597" y="3989964"/>
            <a:ext cx="160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 Rounded MT Bold" panose="020F0704030504030204" pitchFamily="34" charset="0"/>
              </a:rPr>
              <a:t> </a:t>
            </a:r>
            <a:r>
              <a:rPr kumimoji="1" lang="en-US" altLang="ja-JP" dirty="0" smtClean="0">
                <a:latin typeface="Symbol" panose="05050102010706020507" pitchFamily="18" charset="2"/>
              </a:rPr>
              <a:t>s</a:t>
            </a:r>
            <a:r>
              <a:rPr kumimoji="1" lang="en-US" altLang="ja-JP" dirty="0" smtClean="0">
                <a:latin typeface="Arial Rounded MT Bold" panose="020F0704030504030204" pitchFamily="34" charset="0"/>
              </a:rPr>
              <a:t>=0.051mm</a:t>
            </a:r>
            <a:endParaRPr kumimoji="1" lang="ja-JP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E1411-16F1-4E79-A542-5540A7E324D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3042"/>
            <a:ext cx="9144000" cy="1091560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Accelerator position </a:t>
            </a:r>
            <a:r>
              <a:rPr lang="en-US" altLang="ja-JP" sz="32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on girder </a:t>
            </a:r>
            <a:r>
              <a:rPr lang="en-US" altLang="ja-JP" sz="3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unit 54</a:t>
            </a:r>
            <a:r>
              <a:rPr lang="ja-JP" altLang="en-US" sz="3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ja-JP" sz="3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/>
            </a:r>
            <a:br>
              <a:rPr lang="en-US" altLang="ja-JP" sz="3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</a:br>
            <a:r>
              <a:rPr lang="en-US" altLang="ja-JP" sz="2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from August 2014 to May 2016</a:t>
            </a:r>
            <a:endParaRPr lang="en-US" altLang="ja-JP" sz="24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4011" y="4166813"/>
            <a:ext cx="41426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  <a:latin typeface="Arial Rounded MT Bold" panose="020F0704030504030204" pitchFamily="34" charset="0"/>
              </a:rPr>
              <a:t>ACC’s </a:t>
            </a:r>
            <a:r>
              <a:rPr lang="en-US" altLang="ja-JP" dirty="0" smtClean="0">
                <a:solidFill>
                  <a:srgbClr val="00B050"/>
                </a:solidFill>
                <a:latin typeface="Arial Rounded MT Bold" panose="020F0704030504030204" pitchFamily="34" charset="0"/>
              </a:rPr>
              <a:t>can be aligned on each girder within below </a:t>
            </a:r>
            <a:r>
              <a:rPr lang="en-US" altLang="ja-JP" dirty="0">
                <a:solidFill>
                  <a:srgbClr val="00B050"/>
                </a:solidFill>
                <a:latin typeface="Arial Rounded MT Bold" panose="020F0704030504030204" pitchFamily="34" charset="0"/>
              </a:rPr>
              <a:t>+/-</a:t>
            </a:r>
            <a:r>
              <a:rPr lang="en-US" altLang="ja-JP" dirty="0" smtClean="0">
                <a:solidFill>
                  <a:srgbClr val="00B050"/>
                </a:solidFill>
                <a:latin typeface="Arial Rounded MT Bold" panose="020F0704030504030204" pitchFamily="34" charset="0"/>
              </a:rPr>
              <a:t>0.1mm.</a:t>
            </a:r>
            <a:endParaRPr lang="en-US" altLang="ja-JP" dirty="0">
              <a:solidFill>
                <a:srgbClr val="00B050"/>
              </a:solidFill>
              <a:latin typeface="Arial Rounded MT Bold" panose="020F0704030504030204" pitchFamily="34" charset="0"/>
            </a:endParaRPr>
          </a:p>
          <a:p>
            <a:endParaRPr lang="en-US" altLang="ja-JP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It is speculated to be stable within </a:t>
            </a:r>
            <a:r>
              <a:rPr lang="en-US" altLang="ja-JP" dirty="0">
                <a:solidFill>
                  <a:srgbClr val="0000FF"/>
                </a:solidFill>
                <a:latin typeface="Arial Rounded MT Bold" panose="020F0704030504030204" pitchFamily="34" charset="0"/>
              </a:rPr>
              <a:t>+/-</a:t>
            </a:r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0.05mm.</a:t>
            </a:r>
          </a:p>
          <a:p>
            <a:r>
              <a:rPr lang="en-US" altLang="ja-JP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</a:t>
            </a:r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his should be confirmed or realized.</a:t>
            </a:r>
            <a:endParaRPr lang="en-US" altLang="ja-JP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1B465-E488-40F7-95A3-B3AFC6BB2C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67544" y="1637687"/>
            <a:ext cx="3968293" cy="4130918"/>
            <a:chOff x="467543" y="1241312"/>
            <a:chExt cx="3968293" cy="4130918"/>
          </a:xfrm>
        </p:grpSpPr>
        <p:grpSp>
          <p:nvGrpSpPr>
            <p:cNvPr id="36" name="グループ化 35"/>
            <p:cNvGrpSpPr/>
            <p:nvPr/>
          </p:nvGrpSpPr>
          <p:grpSpPr>
            <a:xfrm>
              <a:off x="554485" y="1964039"/>
              <a:ext cx="3881351" cy="3408191"/>
              <a:chOff x="795885" y="691254"/>
              <a:chExt cx="7124318" cy="6255819"/>
            </a:xfrm>
          </p:grpSpPr>
          <p:pic>
            <p:nvPicPr>
              <p:cNvPr id="26" name="図 2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3451" y="3792500"/>
                <a:ext cx="5957960" cy="3046485"/>
              </a:xfrm>
              <a:prstGeom prst="rect">
                <a:avLst/>
              </a:prstGeom>
            </p:spPr>
          </p:pic>
          <p:pic>
            <p:nvPicPr>
              <p:cNvPr id="27" name="図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3451" y="751886"/>
                <a:ext cx="5963830" cy="3040614"/>
              </a:xfrm>
              <a:prstGeom prst="rect">
                <a:avLst/>
              </a:prstGeom>
            </p:spPr>
          </p:pic>
          <p:sp>
            <p:nvSpPr>
              <p:cNvPr id="28" name="テキスト ボックス 27"/>
              <p:cNvSpPr txBox="1"/>
              <p:nvPr/>
            </p:nvSpPr>
            <p:spPr>
              <a:xfrm>
                <a:off x="800473" y="3314899"/>
                <a:ext cx="387604" cy="4001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350" dirty="0">
                    <a:solidFill>
                      <a:prstClr val="black"/>
                    </a:solidFill>
                  </a:rPr>
                  <a:t>E</a:t>
                </a:r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795885" y="901740"/>
                <a:ext cx="387604" cy="40010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350" dirty="0">
                    <a:solidFill>
                      <a:prstClr val="black"/>
                    </a:solidFill>
                  </a:rPr>
                  <a:t>W</a:t>
                </a: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795885" y="6341610"/>
                <a:ext cx="387604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350" dirty="0">
                    <a:solidFill>
                      <a:prstClr val="black"/>
                    </a:solidFill>
                  </a:rPr>
                  <a:t>D</a:t>
                </a:r>
                <a:endParaRPr lang="ja-JP" altLang="en-US" sz="13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795885" y="4034637"/>
                <a:ext cx="387604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350" dirty="0">
                    <a:solidFill>
                      <a:prstClr val="black"/>
                    </a:solidFill>
                  </a:rPr>
                  <a:t>U</a:t>
                </a:r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1198078" y="691254"/>
                <a:ext cx="1183875" cy="550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350" dirty="0">
                    <a:solidFill>
                      <a:prstClr val="black"/>
                    </a:solidFill>
                  </a:rPr>
                  <a:t>[mm]</a:t>
                </a:r>
                <a:endParaRPr lang="ja-JP" altLang="en-US" sz="13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6743648" y="3495580"/>
                <a:ext cx="1176555" cy="550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350" dirty="0">
                    <a:solidFill>
                      <a:prstClr val="black"/>
                    </a:solidFill>
                  </a:rPr>
                  <a:t>[mm]</a:t>
                </a:r>
                <a:endParaRPr lang="ja-JP" altLang="en-US" sz="13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6743648" y="6396265"/>
                <a:ext cx="1176555" cy="550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350" dirty="0">
                    <a:solidFill>
                      <a:prstClr val="black"/>
                    </a:solidFill>
                  </a:rPr>
                  <a:t>[mm]</a:t>
                </a:r>
                <a:endParaRPr lang="ja-JP" altLang="en-US" sz="13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1183486" y="3742862"/>
                <a:ext cx="1198468" cy="550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350" dirty="0">
                    <a:solidFill>
                      <a:prstClr val="black"/>
                    </a:solidFill>
                  </a:rPr>
                  <a:t>[mm]</a:t>
                </a:r>
                <a:endParaRPr lang="ja-JP" altLang="en-US" sz="135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" name="テキスト ボックス 6"/>
            <p:cNvSpPr txBox="1"/>
            <p:nvPr/>
          </p:nvSpPr>
          <p:spPr>
            <a:xfrm>
              <a:off x="467543" y="1241312"/>
              <a:ext cx="3953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latin typeface="Arial Rounded MT Bold" panose="020F0704030504030204" pitchFamily="34" charset="0"/>
                </a:rPr>
                <a:t>Unit 54 in nearly 2 years</a:t>
              </a:r>
            </a:p>
            <a:p>
              <a:pPr algn="ctr"/>
              <a:r>
                <a:rPr lang="en-US" altLang="ja-JP" dirty="0" smtClean="0">
                  <a:latin typeface="Arial Rounded MT Bold" panose="020F0704030504030204" pitchFamily="34" charset="0"/>
                </a:rPr>
                <a:t>from Aug. 2014 to May 2016</a:t>
              </a:r>
              <a:endParaRPr kumimoji="1" lang="ja-JP" altLang="en-US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4574011" y="1340768"/>
            <a:ext cx="3857012" cy="2635381"/>
            <a:chOff x="4387664" y="2225433"/>
            <a:chExt cx="3857012" cy="2635381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6646" y="2928215"/>
              <a:ext cx="3322608" cy="1932599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4387664" y="2225433"/>
              <a:ext cx="3857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latin typeface="Arial Rounded MT Bold" panose="020F0704030504030204" pitchFamily="34" charset="0"/>
                </a:rPr>
                <a:t>Movement in </a:t>
              </a:r>
              <a:r>
                <a:rPr lang="en-US" altLang="ja-JP" dirty="0">
                  <a:latin typeface="Arial Rounded MT Bold" panose="020F0704030504030204" pitchFamily="34" charset="0"/>
                </a:rPr>
                <a:t>1.5 </a:t>
              </a:r>
              <a:r>
                <a:rPr lang="en-US" altLang="ja-JP" dirty="0" smtClean="0">
                  <a:latin typeface="Arial Rounded MT Bold" panose="020F0704030504030204" pitchFamily="34" charset="0"/>
                </a:rPr>
                <a:t>year between </a:t>
              </a:r>
              <a:r>
                <a:rPr lang="en-US" altLang="ja-JP" dirty="0">
                  <a:latin typeface="Arial Rounded MT Bold" panose="020F0704030504030204" pitchFamily="34" charset="0"/>
                </a:rPr>
                <a:t>July 2014 and January 2016</a:t>
              </a:r>
              <a:endParaRPr kumimoji="1" lang="ja-JP" altLang="en-US" dirty="0"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65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marL="457200" indent="-457200"/>
            <a:r>
              <a:rPr lang="en-US" altLang="ja-JP" sz="4400" dirty="0"/>
              <a:t>Floor movement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467544" y="1844824"/>
            <a:ext cx="8140782" cy="4310316"/>
          </a:xfrm>
        </p:spPr>
        <p:txBody>
          <a:bodyPr/>
          <a:lstStyle/>
          <a:p>
            <a:r>
              <a:rPr kumimoji="1" lang="en-US" altLang="ja-JP" dirty="0" smtClean="0"/>
              <a:t>Laser PD measurement showed movement of larger </a:t>
            </a:r>
            <a:r>
              <a:rPr lang="en-US" altLang="ja-JP" dirty="0" smtClean="0"/>
              <a:t>than a </a:t>
            </a:r>
            <a:r>
              <a:rPr kumimoji="1" lang="en-US" altLang="ja-JP" dirty="0" smtClean="0"/>
              <a:t>millimeter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Severe at e</a:t>
            </a:r>
            <a:r>
              <a:rPr kumimoji="1" lang="en-US" altLang="ja-JP" dirty="0" smtClean="0"/>
              <a:t>xpansion joints</a:t>
            </a:r>
          </a:p>
          <a:p>
            <a:endParaRPr lang="en-US" altLang="ja-JP" dirty="0"/>
          </a:p>
          <a:p>
            <a:r>
              <a:rPr lang="en-US" altLang="ja-JP" dirty="0" smtClean="0"/>
              <a:t>Started c</a:t>
            </a:r>
            <a:r>
              <a:rPr kumimoji="1" lang="en-US" altLang="ja-JP" dirty="0" smtClean="0"/>
              <a:t>ontinuous measurement over 500m</a:t>
            </a:r>
          </a:p>
          <a:p>
            <a:endParaRPr lang="en-US" altLang="ja-JP" dirty="0"/>
          </a:p>
          <a:p>
            <a:r>
              <a:rPr lang="en-US" altLang="ja-JP" dirty="0" smtClean="0"/>
              <a:t>Will start d</a:t>
            </a:r>
            <a:r>
              <a:rPr kumimoji="1" lang="en-US" altLang="ja-JP" dirty="0" smtClean="0"/>
              <a:t>etailed 40m evaluation across a joint 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3200" dirty="0" smtClean="0">
                <a:solidFill>
                  <a:srgbClr val="0000FF"/>
                </a:solidFill>
              </a:rPr>
              <a:t>Floor moves by fraction of 1 mm </a:t>
            </a:r>
            <a:br>
              <a:rPr kumimoji="1" lang="en-US" altLang="ja-JP" sz="3200" dirty="0" smtClean="0">
                <a:solidFill>
                  <a:srgbClr val="0000FF"/>
                </a:solidFill>
              </a:rPr>
            </a:br>
            <a:r>
              <a:rPr kumimoji="1" lang="en-US" altLang="ja-JP" sz="3100" dirty="0" smtClean="0">
                <a:solidFill>
                  <a:srgbClr val="0000FF"/>
                </a:solidFill>
              </a:rPr>
              <a:t>example in more than a year </a:t>
            </a:r>
            <a:r>
              <a:rPr kumimoji="1" lang="en-US" altLang="ja-JP" sz="2700" dirty="0" smtClean="0">
                <a:solidFill>
                  <a:srgbClr val="0000FF"/>
                </a:solidFill>
              </a:rPr>
              <a:t>(2015/4/3~2016/6/2)</a:t>
            </a:r>
            <a:endParaRPr kumimoji="1" lang="ja-JP" altLang="en-US" sz="2700" dirty="0">
              <a:solidFill>
                <a:srgbClr val="0000FF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8" y="1462386"/>
            <a:ext cx="8755062" cy="4549775"/>
          </a:xfrm>
        </p:spPr>
      </p:pic>
      <p:sp>
        <p:nvSpPr>
          <p:cNvPr id="3" name="正方形/長方形 2"/>
          <p:cNvSpPr/>
          <p:nvPr/>
        </p:nvSpPr>
        <p:spPr>
          <a:xfrm>
            <a:off x="827584" y="1600200"/>
            <a:ext cx="6230441" cy="19335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27584" y="3686175"/>
            <a:ext cx="6230441" cy="19335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1117290" y="1732858"/>
            <a:ext cx="6039194" cy="3879011"/>
            <a:chOff x="983940" y="1740498"/>
            <a:chExt cx="6039194" cy="3879011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983940" y="1740498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Vertical</a:t>
              </a:r>
              <a:endParaRPr lang="ja-JP" altLang="en-US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028750" y="3778399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Horizontal</a:t>
              </a:r>
              <a:endParaRPr lang="ja-JP" altLang="en-US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3563888" y="1844824"/>
              <a:ext cx="1872208" cy="3672408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下矢印 12"/>
            <p:cNvSpPr/>
            <p:nvPr/>
          </p:nvSpPr>
          <p:spPr>
            <a:xfrm rot="10800000">
              <a:off x="2110966" y="5413778"/>
              <a:ext cx="239688" cy="2007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下矢印 13"/>
            <p:cNvSpPr/>
            <p:nvPr/>
          </p:nvSpPr>
          <p:spPr>
            <a:xfrm rot="10800000">
              <a:off x="1361768" y="5417032"/>
              <a:ext cx="270095" cy="2007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下矢印 14"/>
            <p:cNvSpPr/>
            <p:nvPr/>
          </p:nvSpPr>
          <p:spPr>
            <a:xfrm rot="10800000">
              <a:off x="2975539" y="5408348"/>
              <a:ext cx="239688" cy="2007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下矢印 15"/>
            <p:cNvSpPr/>
            <p:nvPr/>
          </p:nvSpPr>
          <p:spPr>
            <a:xfrm rot="10800000">
              <a:off x="3941803" y="5406416"/>
              <a:ext cx="239688" cy="2007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下矢印 16"/>
            <p:cNvSpPr/>
            <p:nvPr/>
          </p:nvSpPr>
          <p:spPr>
            <a:xfrm rot="10800000">
              <a:off x="4927118" y="5418773"/>
              <a:ext cx="239688" cy="2007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下矢印 17"/>
            <p:cNvSpPr/>
            <p:nvPr/>
          </p:nvSpPr>
          <p:spPr>
            <a:xfrm rot="10800000">
              <a:off x="5864807" y="5416842"/>
              <a:ext cx="239688" cy="2007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下矢印 18"/>
            <p:cNvSpPr/>
            <p:nvPr/>
          </p:nvSpPr>
          <p:spPr>
            <a:xfrm rot="10800000">
              <a:off x="6783446" y="5414911"/>
              <a:ext cx="239688" cy="2007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9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54921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en-US" altLang="ja-JP" sz="3600" dirty="0" smtClean="0">
                <a:solidFill>
                  <a:srgbClr val="0000FF"/>
                </a:solidFill>
              </a:rPr>
              <a:t>Floor </a:t>
            </a:r>
            <a:r>
              <a:rPr lang="en-US" altLang="ja-JP" sz="3600" dirty="0">
                <a:solidFill>
                  <a:srgbClr val="0000FF"/>
                </a:solidFill>
              </a:rPr>
              <a:t>movement </a:t>
            </a:r>
            <a:r>
              <a:rPr lang="en-US" altLang="ja-JP" sz="3600" dirty="0" smtClean="0">
                <a:solidFill>
                  <a:srgbClr val="0000FF"/>
                </a:solidFill>
              </a:rPr>
              <a:t/>
            </a:r>
            <a:br>
              <a:rPr lang="en-US" altLang="ja-JP" sz="3600" dirty="0" smtClean="0">
                <a:solidFill>
                  <a:srgbClr val="0000FF"/>
                </a:solidFill>
              </a:rPr>
            </a:br>
            <a:r>
              <a:rPr lang="en-US" altLang="ja-JP" sz="3600" dirty="0" smtClean="0">
                <a:solidFill>
                  <a:srgbClr val="0000FF"/>
                </a:solidFill>
              </a:rPr>
              <a:t>close-up w.r.t. 2016/3/30 </a:t>
            </a:r>
            <a:endParaRPr kumimoji="1" lang="ja-JP" altLang="en-US" sz="3600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6533336" cy="3394472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下矢印 2"/>
          <p:cNvSpPr/>
          <p:nvPr/>
        </p:nvSpPr>
        <p:spPr>
          <a:xfrm rot="10800000">
            <a:off x="2379355" y="4721279"/>
            <a:ext cx="432048" cy="407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下矢印 7"/>
          <p:cNvSpPr/>
          <p:nvPr/>
        </p:nvSpPr>
        <p:spPr>
          <a:xfrm rot="10800000">
            <a:off x="5246380" y="4702229"/>
            <a:ext cx="432048" cy="426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31292" y="518195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 Rounded MT Bold" panose="020F0704030504030204" pitchFamily="34" charset="0"/>
              </a:rPr>
              <a:t>Expansion joint</a:t>
            </a:r>
            <a:endParaRPr kumimoji="1" lang="ja-JP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60554" y="51286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 Rounded MT Bold" panose="020F0704030504030204" pitchFamily="34" charset="0"/>
              </a:rPr>
              <a:t>Expansion joint</a:t>
            </a:r>
            <a:endParaRPr kumimoji="1" lang="ja-JP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5192" y="5731111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~</a:t>
            </a:r>
            <a:r>
              <a:rPr lang="en-US" altLang="ja-JP" sz="2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20m from expansion joint is mostly moved.</a:t>
            </a:r>
            <a:endParaRPr kumimoji="1" lang="ja-JP" altLang="en-US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2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69404"/>
            <a:ext cx="91440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Expansion joint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>and evaluation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442791" y="1973522"/>
            <a:ext cx="3722490" cy="3479011"/>
            <a:chOff x="332547" y="1643654"/>
            <a:chExt cx="3722490" cy="3479011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1198028" y="4753333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Expansion joint</a:t>
              </a:r>
              <a:endParaRPr lang="ja-JP" altLang="en-US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547" y="1643654"/>
              <a:ext cx="3722490" cy="2791867"/>
            </a:xfrm>
            <a:prstGeom prst="rect">
              <a:avLst/>
            </a:prstGeom>
          </p:spPr>
        </p:pic>
        <p:sp>
          <p:nvSpPr>
            <p:cNvPr id="6" name="右矢印 5"/>
            <p:cNvSpPr/>
            <p:nvPr/>
          </p:nvSpPr>
          <p:spPr>
            <a:xfrm rot="16200000">
              <a:off x="2044872" y="4442369"/>
              <a:ext cx="301729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4307557" y="1327352"/>
            <a:ext cx="4502733" cy="4733238"/>
            <a:chOff x="4307557" y="1327352"/>
            <a:chExt cx="4502733" cy="4733238"/>
          </a:xfrm>
        </p:grpSpPr>
        <p:grpSp>
          <p:nvGrpSpPr>
            <p:cNvPr id="19" name="グループ化 18"/>
            <p:cNvGrpSpPr/>
            <p:nvPr/>
          </p:nvGrpSpPr>
          <p:grpSpPr>
            <a:xfrm>
              <a:off x="4307557" y="1327352"/>
              <a:ext cx="2880320" cy="2637473"/>
              <a:chOff x="3872281" y="930022"/>
              <a:chExt cx="3115271" cy="2852614"/>
            </a:xfrm>
          </p:grpSpPr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847" r="5817"/>
              <a:stretch/>
            </p:blipFill>
            <p:spPr bwMode="auto">
              <a:xfrm>
                <a:off x="3872281" y="930022"/>
                <a:ext cx="2821210" cy="2580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テキスト ボックス 20"/>
              <p:cNvSpPr txBox="1"/>
              <p:nvPr/>
            </p:nvSpPr>
            <p:spPr>
              <a:xfrm>
                <a:off x="5522264" y="2369947"/>
                <a:ext cx="806771" cy="20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400" b="1" dirty="0" smtClean="0">
                    <a:solidFill>
                      <a:srgbClr val="FF0000"/>
                    </a:solidFill>
                  </a:rPr>
                  <a:t>Beam</a:t>
                </a:r>
                <a:endParaRPr lang="ja-JP" alt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3872281" y="3150160"/>
                <a:ext cx="764218" cy="632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prstClr val="black"/>
                    </a:solidFill>
                  </a:rPr>
                  <a:t>West wall</a:t>
                </a:r>
                <a:endParaRPr lang="ja-JP" alt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5925648" y="944756"/>
                <a:ext cx="906139" cy="632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prstClr val="black"/>
                    </a:solidFill>
                  </a:rPr>
                  <a:t>East wall</a:t>
                </a:r>
                <a:endParaRPr lang="ja-JP" alt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3984987" y="1481498"/>
                <a:ext cx="1055520" cy="6324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prstClr val="black"/>
                    </a:solidFill>
                  </a:rPr>
                  <a:t>Down</a:t>
                </a:r>
              </a:p>
              <a:p>
                <a:pPr algn="ctr"/>
                <a:r>
                  <a:rPr lang="en-US" altLang="ja-JP" sz="1600" dirty="0" err="1" smtClean="0">
                    <a:solidFill>
                      <a:prstClr val="black"/>
                    </a:solidFill>
                  </a:rPr>
                  <a:t>Notrth</a:t>
                </a:r>
                <a:endParaRPr lang="en-US" altLang="ja-JP" sz="160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5925650" y="2830275"/>
                <a:ext cx="1061902" cy="6324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prstClr val="black"/>
                    </a:solidFill>
                  </a:rPr>
                  <a:t>Up</a:t>
                </a:r>
              </a:p>
              <a:p>
                <a:pPr algn="ctr"/>
                <a:r>
                  <a:rPr lang="en-US" altLang="ja-JP" sz="1600" dirty="0">
                    <a:solidFill>
                      <a:prstClr val="black"/>
                    </a:solidFill>
                  </a:rPr>
                  <a:t>S</a:t>
                </a:r>
                <a:r>
                  <a:rPr lang="en-US" altLang="ja-JP" sz="1600" dirty="0" smtClean="0">
                    <a:solidFill>
                      <a:prstClr val="black"/>
                    </a:solidFill>
                  </a:rPr>
                  <a:t>outh</a:t>
                </a:r>
              </a:p>
            </p:txBody>
          </p:sp>
        </p:grpSp>
        <p:grpSp>
          <p:nvGrpSpPr>
            <p:cNvPr id="17" name="グループ化 16"/>
            <p:cNvGrpSpPr/>
            <p:nvPr/>
          </p:nvGrpSpPr>
          <p:grpSpPr>
            <a:xfrm>
              <a:off x="5298691" y="3484399"/>
              <a:ext cx="3511599" cy="2576191"/>
              <a:chOff x="5298691" y="3484399"/>
              <a:chExt cx="3511599" cy="2576191"/>
            </a:xfrm>
          </p:grpSpPr>
          <p:pic>
            <p:nvPicPr>
              <p:cNvPr id="13" name="図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8691" y="3863330"/>
                <a:ext cx="2925678" cy="2197260"/>
              </a:xfrm>
              <a:prstGeom prst="rect">
                <a:avLst/>
              </a:prstGeom>
            </p:spPr>
          </p:pic>
          <p:sp>
            <p:nvSpPr>
              <p:cNvPr id="16" name="テキスト ボックス 15"/>
              <p:cNvSpPr txBox="1"/>
              <p:nvPr/>
            </p:nvSpPr>
            <p:spPr>
              <a:xfrm>
                <a:off x="7249703" y="3484399"/>
                <a:ext cx="15605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>
                    <a:latin typeface="Arial Rounded MT Bold" panose="020F0704030504030204" pitchFamily="34" charset="0"/>
                  </a:rPr>
                  <a:t>Dial gauges</a:t>
                </a:r>
                <a:endParaRPr kumimoji="1" lang="ja-JP" altLang="en-US" dirty="0">
                  <a:latin typeface="Arial Rounded MT Bold" panose="020F07040305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761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B46F-876E-4B20-89A7-4D5892FF691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712778" y="4894179"/>
            <a:ext cx="6462271" cy="14773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FF"/>
                </a:solidFill>
                <a:latin typeface="Arial Rounded MT Bold" panose="020F0704030504030204" pitchFamily="34" charset="0"/>
              </a:rPr>
              <a:t>Daily regular motion exists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Gradual drift over a month after operation starts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FF"/>
                </a:solidFill>
                <a:latin typeface="Arial Rounded MT Bold" panose="020F0704030504030204" pitchFamily="34" charset="0"/>
              </a:rPr>
              <a:t>Sensitive on tunnel temperature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Big perturbation due to typhoon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FF"/>
                </a:solidFill>
                <a:latin typeface="Arial Rounded MT Bold" panose="020F0704030504030204" pitchFamily="34" charset="0"/>
              </a:rPr>
              <a:t>S</a:t>
            </a:r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how </a:t>
            </a:r>
            <a:r>
              <a:rPr lang="en-US" altLang="ja-JP" dirty="0">
                <a:solidFill>
                  <a:srgbClr val="0000FF"/>
                </a:solidFill>
                <a:latin typeface="Arial Rounded MT Bold" panose="020F0704030504030204" pitchFamily="34" charset="0"/>
              </a:rPr>
              <a:t>a year </a:t>
            </a:r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cycling.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1253955" y="980728"/>
            <a:ext cx="7600377" cy="3904662"/>
            <a:chOff x="1253955" y="980728"/>
            <a:chExt cx="7600377" cy="3904662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335770" y="980728"/>
              <a:ext cx="6858000" cy="3617185"/>
              <a:chOff x="1135220" y="1484784"/>
              <a:chExt cx="6858000" cy="4449867"/>
            </a:xfrm>
          </p:grpSpPr>
          <p:sp>
            <p:nvSpPr>
              <p:cNvPr id="11" name="コンテンツ プレースホルダー 2"/>
              <p:cNvSpPr txBox="1">
                <a:spLocks/>
              </p:cNvSpPr>
              <p:nvPr/>
            </p:nvSpPr>
            <p:spPr>
              <a:xfrm>
                <a:off x="1485900" y="1484784"/>
                <a:ext cx="6172200" cy="4374486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altLang="ja-JP" sz="2100" dirty="0">
                  <a:solidFill>
                    <a:prstClr val="black"/>
                  </a:solidFill>
                </a:endParaRPr>
              </a:p>
              <a:p>
                <a:endParaRPr lang="en-US" altLang="ja-JP" sz="21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5220" y="2212300"/>
                <a:ext cx="6858000" cy="3429000"/>
              </a:xfrm>
              <a:prstGeom prst="rect">
                <a:avLst/>
              </a:prstGeom>
            </p:spPr>
          </p:pic>
          <p:sp>
            <p:nvSpPr>
              <p:cNvPr id="12" name="テキスト ボックス 11"/>
              <p:cNvSpPr txBox="1"/>
              <p:nvPr/>
            </p:nvSpPr>
            <p:spPr>
              <a:xfrm>
                <a:off x="3501743" y="1814921"/>
                <a:ext cx="1231847" cy="45435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smtClean="0">
                    <a:solidFill>
                      <a:prstClr val="black"/>
                    </a:solidFill>
                    <a:latin typeface="Arial Rounded MT Bold" panose="020F0704030504030204" pitchFamily="34" charset="0"/>
                  </a:rPr>
                  <a:t>Typhoon</a:t>
                </a:r>
                <a:endParaRPr lang="ja-JP" altLang="en-US" dirty="0">
                  <a:solidFill>
                    <a:prstClr val="black"/>
                  </a:solidFill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13" name="下矢印 12"/>
              <p:cNvSpPr/>
              <p:nvPr/>
            </p:nvSpPr>
            <p:spPr>
              <a:xfrm>
                <a:off x="4112949" y="2241562"/>
                <a:ext cx="270030" cy="784813"/>
              </a:xfrm>
              <a:prstGeom prst="downArrow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3" name="グループ化 22"/>
              <p:cNvGrpSpPr/>
              <p:nvPr/>
            </p:nvGrpSpPr>
            <p:grpSpPr>
              <a:xfrm>
                <a:off x="1925706" y="1485163"/>
                <a:ext cx="1387188" cy="1102888"/>
                <a:chOff x="6756796" y="524030"/>
                <a:chExt cx="2337057" cy="1788533"/>
              </a:xfrm>
            </p:grpSpPr>
            <p:sp>
              <p:nvSpPr>
                <p:cNvPr id="24" name="テキスト ボックス 23"/>
                <p:cNvSpPr txBox="1"/>
                <p:nvPr/>
              </p:nvSpPr>
              <p:spPr>
                <a:xfrm>
                  <a:off x="6756796" y="524030"/>
                  <a:ext cx="662458" cy="44920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200" dirty="0">
                      <a:solidFill>
                        <a:prstClr val="black"/>
                      </a:solidFill>
                    </a:rPr>
                    <a:t>Up</a:t>
                  </a:r>
                </a:p>
              </p:txBody>
            </p:sp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7786161" y="1132614"/>
                  <a:ext cx="1127931" cy="5526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200" dirty="0">
                      <a:solidFill>
                        <a:prstClr val="black"/>
                      </a:solidFill>
                    </a:rPr>
                    <a:t>North</a:t>
                  </a:r>
                </a:p>
              </p:txBody>
            </p:sp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8104566" y="1759951"/>
                  <a:ext cx="989287" cy="5526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200" dirty="0">
                      <a:solidFill>
                        <a:prstClr val="black"/>
                      </a:solidFill>
                    </a:rPr>
                    <a:t>East</a:t>
                  </a:r>
                </a:p>
              </p:txBody>
            </p:sp>
            <p:cxnSp>
              <p:nvCxnSpPr>
                <p:cNvPr id="27" name="直線矢印コネクタ 26"/>
                <p:cNvCxnSpPr/>
                <p:nvPr/>
              </p:nvCxnSpPr>
              <p:spPr>
                <a:xfrm flipV="1">
                  <a:off x="6937288" y="780584"/>
                  <a:ext cx="0" cy="1080120"/>
                </a:xfrm>
                <a:prstGeom prst="straightConnector1">
                  <a:avLst/>
                </a:prstGeom>
                <a:ln w="5715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線矢印コネクタ 27"/>
                <p:cNvCxnSpPr/>
                <p:nvPr/>
              </p:nvCxnSpPr>
              <p:spPr>
                <a:xfrm>
                  <a:off x="6937288" y="1860704"/>
                  <a:ext cx="1152128" cy="0"/>
                </a:xfrm>
                <a:prstGeom prst="straightConnector1">
                  <a:avLst/>
                </a:prstGeom>
                <a:ln w="5715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矢印コネクタ 28"/>
                <p:cNvCxnSpPr/>
                <p:nvPr/>
              </p:nvCxnSpPr>
              <p:spPr>
                <a:xfrm flipV="1">
                  <a:off x="6937288" y="1320644"/>
                  <a:ext cx="864096" cy="54006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矢印コネクタ 29"/>
                <p:cNvCxnSpPr/>
                <p:nvPr/>
              </p:nvCxnSpPr>
              <p:spPr>
                <a:xfrm flipV="1">
                  <a:off x="7020272" y="849108"/>
                  <a:ext cx="0" cy="1080120"/>
                </a:xfrm>
                <a:prstGeom prst="straightConnector1">
                  <a:avLst/>
                </a:prstGeom>
                <a:ln w="57150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線矢印コネクタ 30"/>
                <p:cNvCxnSpPr/>
                <p:nvPr/>
              </p:nvCxnSpPr>
              <p:spPr>
                <a:xfrm>
                  <a:off x="7020272" y="1929228"/>
                  <a:ext cx="1152128" cy="0"/>
                </a:xfrm>
                <a:prstGeom prst="straightConnector1">
                  <a:avLst/>
                </a:prstGeom>
                <a:ln w="5715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線矢印コネクタ 31"/>
                <p:cNvCxnSpPr/>
                <p:nvPr/>
              </p:nvCxnSpPr>
              <p:spPr>
                <a:xfrm flipV="1">
                  <a:off x="7020272" y="1389168"/>
                  <a:ext cx="864096" cy="54006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直線矢印コネクタ 32"/>
              <p:cNvCxnSpPr/>
              <p:nvPr/>
            </p:nvCxnSpPr>
            <p:spPr>
              <a:xfrm flipV="1">
                <a:off x="2318916" y="5535343"/>
                <a:ext cx="5493444" cy="19615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35"/>
              <p:cNvSpPr txBox="1"/>
              <p:nvPr/>
            </p:nvSpPr>
            <p:spPr>
              <a:xfrm>
                <a:off x="4112949" y="5554957"/>
                <a:ext cx="1319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latin typeface="Arial Rounded MT Bold" panose="020F0704030504030204" pitchFamily="34" charset="0"/>
                  </a:rPr>
                  <a:t>Operation</a:t>
                </a:r>
                <a:endParaRPr lang="ja-JP" altLang="en-US" dirty="0">
                  <a:latin typeface="Arial Rounded MT Bold" panose="020F0704030504030204" pitchFamily="34" charset="0"/>
                </a:endParaRPr>
              </a:p>
            </p:txBody>
          </p:sp>
          <p:cxnSp>
            <p:nvCxnSpPr>
              <p:cNvPr id="22" name="直線矢印コネクタ 21"/>
              <p:cNvCxnSpPr/>
              <p:nvPr/>
            </p:nvCxnSpPr>
            <p:spPr>
              <a:xfrm>
                <a:off x="1709683" y="5554957"/>
                <a:ext cx="631663" cy="0"/>
              </a:xfrm>
              <a:prstGeom prst="straightConnector1">
                <a:avLst/>
              </a:prstGeom>
              <a:ln w="57150">
                <a:solidFill>
                  <a:srgbClr val="92D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テキスト ボックス 37"/>
              <p:cNvSpPr txBox="1"/>
              <p:nvPr/>
            </p:nvSpPr>
            <p:spPr>
              <a:xfrm>
                <a:off x="1709683" y="5565319"/>
                <a:ext cx="7391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latin typeface="Arial Rounded MT Bold" panose="020F0704030504030204" pitchFamily="34" charset="0"/>
                  </a:rPr>
                  <a:t>OFF</a:t>
                </a:r>
                <a:endParaRPr lang="ja-JP" altLang="en-US" dirty="0">
                  <a:latin typeface="Arial Rounded MT Bold" panose="020F0704030504030204" pitchFamily="34" charset="0"/>
                </a:endParaRPr>
              </a:p>
            </p:txBody>
          </p:sp>
        </p:grpSp>
        <p:sp>
          <p:nvSpPr>
            <p:cNvPr id="34" name="テキスト ボックス 33"/>
            <p:cNvSpPr txBox="1"/>
            <p:nvPr/>
          </p:nvSpPr>
          <p:spPr>
            <a:xfrm>
              <a:off x="1253955" y="4516058"/>
              <a:ext cx="1944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19 Sep. 2014</a:t>
              </a:r>
              <a:endParaRPr lang="ja-JP" altLang="en-US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6910115" y="4493774"/>
              <a:ext cx="1944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  <a:latin typeface="Arial Rounded MT Bold" panose="020F0704030504030204" pitchFamily="34" charset="0"/>
                </a:rPr>
                <a:t>31 Oct. 2014</a:t>
              </a:r>
              <a:endParaRPr lang="ja-JP" altLang="en-US" dirty="0">
                <a:solidFill>
                  <a:prstClr val="black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50472"/>
            <a:ext cx="9144000" cy="1182767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ja-JP" sz="36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R</a:t>
            </a:r>
            <a:r>
              <a:rPr lang="en-US" altLang="ja-JP" sz="36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elative movement </a:t>
            </a:r>
            <a:br>
              <a:rPr lang="en-US" altLang="ja-JP" sz="36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</a:br>
            <a:r>
              <a:rPr lang="en-US" altLang="ja-JP" sz="36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across expansion joint at </a:t>
            </a:r>
            <a:r>
              <a:rPr lang="en-US" altLang="ja-JP" sz="36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28 </a:t>
            </a:r>
            <a:r>
              <a:rPr lang="en-US" altLang="ja-JP" sz="36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unit</a:t>
            </a:r>
            <a:endParaRPr kumimoji="1" lang="ja-JP" altLang="en-US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10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20198"/>
            <a:ext cx="8784976" cy="132766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PD measurement </a:t>
            </a:r>
            <a:br>
              <a:rPr lang="en-US" altLang="ja-JP" dirty="0" smtClean="0">
                <a:solidFill>
                  <a:srgbClr val="0000FF"/>
                </a:solidFill>
              </a:rPr>
            </a:br>
            <a:r>
              <a:rPr lang="en-US" altLang="ja-JP" dirty="0" smtClean="0">
                <a:solidFill>
                  <a:srgbClr val="0000FF"/>
                </a:solidFill>
              </a:rPr>
              <a:t>automatic and c</a:t>
            </a:r>
            <a:r>
              <a:rPr kumimoji="1" lang="en-US" altLang="ja-JP" dirty="0" smtClean="0">
                <a:solidFill>
                  <a:srgbClr val="0000FF"/>
                </a:solidFill>
              </a:rPr>
              <a:t>ontinuous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9694" y="2839394"/>
            <a:ext cx="3788716" cy="128850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3906829" cy="3701925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051720" y="5563224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Measurement in e</a:t>
            </a:r>
            <a:r>
              <a:rPr kumimoji="1" lang="en-US" altLang="ja-JP" sz="20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very 4 hours</a:t>
            </a:r>
            <a:endParaRPr kumimoji="1" lang="ja-JP" altLang="en-US" sz="20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8602"/>
            <a:ext cx="9144000" cy="1657402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Automatic measurement in </a:t>
            </a:r>
            <a:r>
              <a:rPr lang="en-US" altLang="ja-JP" dirty="0">
                <a:solidFill>
                  <a:srgbClr val="0000FF"/>
                </a:solidFill>
              </a:rPr>
              <a:t>every 4 hours</a:t>
            </a:r>
            <a:r>
              <a:rPr lang="en-US" altLang="ja-JP" dirty="0" smtClean="0">
                <a:solidFill>
                  <a:srgbClr val="0000FF"/>
                </a:solidFill>
              </a:rPr>
              <a:t> </a:t>
            </a:r>
            <a:br>
              <a:rPr lang="en-US" altLang="ja-JP" dirty="0" smtClean="0">
                <a:solidFill>
                  <a:srgbClr val="0000FF"/>
                </a:solidFill>
              </a:rPr>
            </a:br>
            <a:r>
              <a:rPr lang="en-US" altLang="ja-JP" dirty="0" smtClean="0">
                <a:solidFill>
                  <a:srgbClr val="0000FF"/>
                </a:solidFill>
              </a:rPr>
              <a:t>at 10 locations for half a year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4176464" cy="3394472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86569" y="2091639"/>
            <a:ext cx="1439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Horizontal</a:t>
            </a:r>
            <a:endParaRPr kumimoji="1" lang="ja-JP" altLang="en-US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42184" y="350076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Vertical</a:t>
            </a:r>
            <a:endParaRPr kumimoji="1" lang="ja-JP" altLang="en-US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4726360" y="1987546"/>
            <a:ext cx="4103653" cy="3395766"/>
            <a:chOff x="4788024" y="2059554"/>
            <a:chExt cx="4103653" cy="339576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8024" y="2059554"/>
              <a:ext cx="4103653" cy="3395766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5560601" y="2302407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FFFF00"/>
                  </a:solidFill>
                  <a:latin typeface="Arial Rounded MT Bold" panose="020F0704030504030204" pitchFamily="34" charset="0"/>
                </a:rPr>
                <a:t>Absolute</a:t>
              </a:r>
              <a:endParaRPr kumimoji="1" lang="ja-JP" altLang="en-US" dirty="0">
                <a:solidFill>
                  <a:srgbClr val="FFFF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164288" y="3572771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FFFF00"/>
                  </a:solidFill>
                  <a:latin typeface="Arial Rounded MT Bold" panose="020F0704030504030204" pitchFamily="34" charset="0"/>
                </a:rPr>
                <a:t>Rotation</a:t>
              </a:r>
              <a:endParaRPr kumimoji="1" lang="ja-JP" altLang="en-US" dirty="0">
                <a:solidFill>
                  <a:srgbClr val="FFFF00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3107788" y="140615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from January to June in 2016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333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400" dirty="0" smtClean="0"/>
              <a:t>Contents </a:t>
            </a:r>
            <a:endParaRPr kumimoji="1" lang="ja-JP" altLang="en-US" sz="4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87624" y="1325565"/>
            <a:ext cx="7420702" cy="482957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800" dirty="0" smtClean="0"/>
              <a:t>Alignment scheme</a:t>
            </a:r>
          </a:p>
          <a:p>
            <a:pPr lvl="1"/>
            <a:r>
              <a:rPr lang="en-US" altLang="ja-JP" sz="2200" dirty="0" smtClean="0"/>
              <a:t>Laser PD and tracker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800" dirty="0" smtClean="0"/>
              <a:t>Initial </a:t>
            </a:r>
            <a:r>
              <a:rPr lang="en-US" altLang="ja-JP" sz="2800" dirty="0"/>
              <a:t>alignment</a:t>
            </a:r>
          </a:p>
          <a:p>
            <a:pPr lvl="1"/>
            <a:r>
              <a:rPr lang="en-US" altLang="ja-JP" sz="2500" dirty="0"/>
              <a:t>Accelerator </a:t>
            </a:r>
            <a:r>
              <a:rPr lang="en-US" altLang="ja-JP" sz="2500" dirty="0" smtClean="0"/>
              <a:t>girders and magnets</a:t>
            </a:r>
            <a:endParaRPr lang="en-US" altLang="ja-JP" sz="2500" dirty="0"/>
          </a:p>
          <a:p>
            <a:pPr marL="457200" indent="-457200">
              <a:buFont typeface="+mj-lt"/>
              <a:buAutoNum type="arabicPeriod"/>
            </a:pPr>
            <a:r>
              <a:rPr lang="en-US" altLang="ja-JP" sz="2800" dirty="0"/>
              <a:t>F</a:t>
            </a:r>
            <a:r>
              <a:rPr lang="en-US" altLang="ja-JP" sz="2800" dirty="0" smtClean="0"/>
              <a:t>loor movement</a:t>
            </a:r>
          </a:p>
          <a:p>
            <a:pPr lvl="1"/>
            <a:r>
              <a:rPr lang="en-US" altLang="ja-JP" sz="2500" dirty="0" smtClean="0"/>
              <a:t>Refinement of PD measurement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800" dirty="0" smtClean="0"/>
              <a:t>Effort against emittance </a:t>
            </a:r>
            <a:r>
              <a:rPr lang="en-US" altLang="ja-JP" sz="2800" dirty="0"/>
              <a:t>growth</a:t>
            </a:r>
          </a:p>
          <a:p>
            <a:pPr lvl="1"/>
            <a:r>
              <a:rPr lang="en-US" altLang="ja-JP" sz="2500" dirty="0" smtClean="0"/>
              <a:t>Present development</a:t>
            </a:r>
          </a:p>
          <a:p>
            <a:pPr lvl="1"/>
            <a:r>
              <a:rPr lang="en-US" altLang="ja-JP" sz="2500" dirty="0" smtClean="0"/>
              <a:t>Near future perspective</a:t>
            </a:r>
            <a:endParaRPr lang="en-US" altLang="ja-JP" sz="2500" dirty="0"/>
          </a:p>
          <a:p>
            <a:pPr marL="457200" indent="-457200">
              <a:buFont typeface="+mj-lt"/>
              <a:buAutoNum type="arabicPeriod"/>
            </a:pPr>
            <a:r>
              <a:rPr lang="en-US" altLang="ja-JP" sz="2800" dirty="0"/>
              <a:t>Conclusion </a:t>
            </a:r>
          </a:p>
          <a:p>
            <a:pPr marL="457200" indent="-457200">
              <a:buFont typeface="+mj-lt"/>
              <a:buAutoNum type="arabicPeriod"/>
            </a:pPr>
            <a:endParaRPr kumimoji="1"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3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404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Daily motion</a:t>
            </a:r>
            <a:br>
              <a:rPr kumimoji="1" lang="en-US" altLang="ja-JP" dirty="0" smtClean="0">
                <a:solidFill>
                  <a:srgbClr val="0000FF"/>
                </a:solidFill>
              </a:rPr>
            </a:br>
            <a:r>
              <a:rPr kumimoji="1" lang="en-US" altLang="ja-JP" dirty="0" smtClean="0">
                <a:solidFill>
                  <a:srgbClr val="0000FF"/>
                </a:solidFill>
              </a:rPr>
              <a:t>Movement in 4 hours or those in a week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0" y="1813208"/>
            <a:ext cx="4458272" cy="2663802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9552" y="4869160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Daily motion full ~ 0.1mm</a:t>
            </a:r>
          </a:p>
          <a:p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Motion in 4 hours </a:t>
            </a:r>
            <a:r>
              <a:rPr lang="en-US" altLang="ja-JP" dirty="0">
                <a:solidFill>
                  <a:srgbClr val="0000FF"/>
                </a:solidFill>
                <a:latin typeface="Arial Rounded MT Bold" panose="020F0704030504030204" pitchFamily="34" charset="0"/>
              </a:rPr>
              <a:t>~</a:t>
            </a:r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 1 week  +/- 0.1mm</a:t>
            </a:r>
            <a:endParaRPr lang="en-US" altLang="ja-JP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408761" y="1271228"/>
            <a:ext cx="3645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Red arrow = +/- 0.1mm band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5508104" y="1124172"/>
            <a:ext cx="2864314" cy="2438094"/>
            <a:chOff x="5508104" y="1124172"/>
            <a:chExt cx="2864314" cy="2438094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8104" y="1124172"/>
              <a:ext cx="2864314" cy="2438094"/>
            </a:xfrm>
            <a:prstGeom prst="rect">
              <a:avLst/>
            </a:prstGeom>
          </p:spPr>
        </p:pic>
        <p:grpSp>
          <p:nvGrpSpPr>
            <p:cNvPr id="37" name="グループ化 36"/>
            <p:cNvGrpSpPr/>
            <p:nvPr/>
          </p:nvGrpSpPr>
          <p:grpSpPr>
            <a:xfrm>
              <a:off x="6019798" y="1201742"/>
              <a:ext cx="1977817" cy="1795210"/>
              <a:chOff x="6019798" y="1201742"/>
              <a:chExt cx="1977817" cy="1795210"/>
            </a:xfrm>
          </p:grpSpPr>
          <p:sp>
            <p:nvSpPr>
              <p:cNvPr id="10" name="テキスト ボックス 9"/>
              <p:cNvSpPr txBox="1"/>
              <p:nvPr/>
            </p:nvSpPr>
            <p:spPr>
              <a:xfrm>
                <a:off x="6197415" y="1201742"/>
                <a:ext cx="18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FF00"/>
                    </a:solidFill>
                    <a:latin typeface="Arial Rounded MT Bold" panose="020F0704030504030204" pitchFamily="34" charset="0"/>
                  </a:rPr>
                  <a:t>4 hour motion</a:t>
                </a:r>
              </a:p>
            </p:txBody>
          </p:sp>
          <p:cxnSp>
            <p:nvCxnSpPr>
              <p:cNvPr id="15" name="直線コネクタ 14"/>
              <p:cNvCxnSpPr/>
              <p:nvPr/>
            </p:nvCxnSpPr>
            <p:spPr>
              <a:xfrm flipH="1">
                <a:off x="6553200" y="2996952"/>
                <a:ext cx="115728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29"/>
              <p:cNvSpPr txBox="1"/>
              <p:nvPr/>
            </p:nvSpPr>
            <p:spPr>
              <a:xfrm>
                <a:off x="6019800" y="1484398"/>
                <a:ext cx="670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FF00"/>
                    </a:solidFill>
                    <a:latin typeface="Arial Rounded MT Bold" panose="020F0704030504030204" pitchFamily="34" charset="0"/>
                  </a:rPr>
                  <a:t>Hor.</a:t>
                </a:r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6019798" y="2417592"/>
                <a:ext cx="670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FF00"/>
                    </a:solidFill>
                    <a:latin typeface="Arial Rounded MT Bold" panose="020F0704030504030204" pitchFamily="34" charset="0"/>
                  </a:rPr>
                  <a:t>Ver.</a:t>
                </a:r>
              </a:p>
            </p:txBody>
          </p:sp>
        </p:grpSp>
      </p:grpSp>
      <p:grpSp>
        <p:nvGrpSpPr>
          <p:cNvPr id="39" name="グループ化 38"/>
          <p:cNvGrpSpPr/>
          <p:nvPr/>
        </p:nvGrpSpPr>
        <p:grpSpPr>
          <a:xfrm>
            <a:off x="5519664" y="3797814"/>
            <a:ext cx="2841194" cy="2418414"/>
            <a:chOff x="5519664" y="3797814"/>
            <a:chExt cx="2841194" cy="2418414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9664" y="3797814"/>
              <a:ext cx="2841194" cy="2418414"/>
            </a:xfrm>
            <a:prstGeom prst="rect">
              <a:avLst/>
            </a:prstGeom>
          </p:spPr>
        </p:pic>
        <p:grpSp>
          <p:nvGrpSpPr>
            <p:cNvPr id="38" name="グループ化 37"/>
            <p:cNvGrpSpPr/>
            <p:nvPr/>
          </p:nvGrpSpPr>
          <p:grpSpPr>
            <a:xfrm>
              <a:off x="6019798" y="3806172"/>
              <a:ext cx="1977817" cy="1986318"/>
              <a:chOff x="6019798" y="3806172"/>
              <a:chExt cx="1977817" cy="1986318"/>
            </a:xfrm>
          </p:grpSpPr>
          <p:sp>
            <p:nvSpPr>
              <p:cNvPr id="11" name="テキスト ボックス 10"/>
              <p:cNvSpPr txBox="1"/>
              <p:nvPr/>
            </p:nvSpPr>
            <p:spPr>
              <a:xfrm>
                <a:off x="6197415" y="3806172"/>
                <a:ext cx="18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FF00"/>
                    </a:solidFill>
                    <a:latin typeface="Arial Rounded MT Bold" panose="020F0704030504030204" pitchFamily="34" charset="0"/>
                  </a:rPr>
                  <a:t>1 week motion</a:t>
                </a:r>
              </a:p>
            </p:txBody>
          </p:sp>
          <p:cxnSp>
            <p:nvCxnSpPr>
              <p:cNvPr id="17" name="直線コネクタ 16"/>
              <p:cNvCxnSpPr/>
              <p:nvPr/>
            </p:nvCxnSpPr>
            <p:spPr>
              <a:xfrm flipH="1">
                <a:off x="6524230" y="5792490"/>
                <a:ext cx="114657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/>
              <p:cNvSpPr txBox="1"/>
              <p:nvPr/>
            </p:nvSpPr>
            <p:spPr>
              <a:xfrm>
                <a:off x="6019799" y="4028630"/>
                <a:ext cx="670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FF00"/>
                    </a:solidFill>
                    <a:latin typeface="Arial Rounded MT Bold" panose="020F0704030504030204" pitchFamily="34" charset="0"/>
                  </a:rPr>
                  <a:t>Hor.</a:t>
                </a:r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6019798" y="5141227"/>
                <a:ext cx="670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FF00"/>
                    </a:solidFill>
                    <a:latin typeface="Arial Rounded MT Bold" panose="020F0704030504030204" pitchFamily="34" charset="0"/>
                  </a:rPr>
                  <a:t>Ver.</a:t>
                </a:r>
              </a:p>
            </p:txBody>
          </p:sp>
        </p:grpSp>
      </p:grpSp>
      <p:grpSp>
        <p:nvGrpSpPr>
          <p:cNvPr id="36" name="グループ化 35"/>
          <p:cNvGrpSpPr/>
          <p:nvPr/>
        </p:nvGrpSpPr>
        <p:grpSpPr>
          <a:xfrm>
            <a:off x="1862181" y="1825511"/>
            <a:ext cx="2874341" cy="1884477"/>
            <a:chOff x="1862181" y="1825511"/>
            <a:chExt cx="2874341" cy="1884477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2532638" y="1825511"/>
              <a:ext cx="2203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FF00"/>
                  </a:solidFill>
                  <a:latin typeface="Arial Rounded MT Bold" panose="020F0704030504030204" pitchFamily="34" charset="0"/>
                </a:rPr>
                <a:t>During 2 weeks</a:t>
              </a:r>
            </a:p>
          </p:txBody>
        </p:sp>
        <p:cxnSp>
          <p:nvCxnSpPr>
            <p:cNvPr id="21" name="直線コネクタ 20"/>
            <p:cNvCxnSpPr/>
            <p:nvPr/>
          </p:nvCxnSpPr>
          <p:spPr>
            <a:xfrm flipV="1">
              <a:off x="1909762" y="3293854"/>
              <a:ext cx="3752" cy="416134"/>
            </a:xfrm>
            <a:prstGeom prst="line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1907704" y="2194843"/>
              <a:ext cx="3752" cy="416134"/>
            </a:xfrm>
            <a:prstGeom prst="line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/>
            <p:cNvSpPr txBox="1"/>
            <p:nvPr/>
          </p:nvSpPr>
          <p:spPr>
            <a:xfrm>
              <a:off x="1863347" y="1853730"/>
              <a:ext cx="670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FF00"/>
                  </a:solidFill>
                  <a:latin typeface="Arial Rounded MT Bold" panose="020F0704030504030204" pitchFamily="34" charset="0"/>
                </a:rPr>
                <a:t>Hor.</a:t>
              </a: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862181" y="2956274"/>
              <a:ext cx="670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rgbClr val="FFFF00"/>
                  </a:solidFill>
                  <a:latin typeface="Arial Rounded MT Bold" panose="020F0704030504030204" pitchFamily="34" charset="0"/>
                </a:rPr>
                <a:t>Ver.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782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93412"/>
            <a:ext cx="9144000" cy="1063322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>
                <a:solidFill>
                  <a:srgbClr val="FF0000"/>
                </a:solidFill>
              </a:rPr>
              <a:t>A concern </a:t>
            </a:r>
            <a:r>
              <a:rPr lang="en-US" altLang="ja-JP" sz="4000" dirty="0" smtClean="0">
                <a:solidFill>
                  <a:srgbClr val="0000FF"/>
                </a:solidFill>
              </a:rPr>
              <a:t/>
            </a:r>
            <a:br>
              <a:rPr lang="en-US" altLang="ja-JP" sz="4000" dirty="0" smtClean="0">
                <a:solidFill>
                  <a:srgbClr val="0000FF"/>
                </a:solidFill>
              </a:rPr>
            </a:br>
            <a:r>
              <a:rPr lang="en-US" altLang="ja-JP" sz="4000" dirty="0" smtClean="0">
                <a:solidFill>
                  <a:srgbClr val="0000FF"/>
                </a:solidFill>
              </a:rPr>
              <a:t>PD deterioration due to radiation</a:t>
            </a:r>
            <a:endParaRPr kumimoji="1" lang="ja-JP" altLang="en-US" sz="3600" dirty="0">
              <a:solidFill>
                <a:srgbClr val="0000FF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323528" y="1438654"/>
            <a:ext cx="8496944" cy="4060843"/>
            <a:chOff x="323528" y="1700808"/>
            <a:chExt cx="8496944" cy="4060843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323528" y="1700808"/>
              <a:ext cx="6264695" cy="4060843"/>
              <a:chOff x="395536" y="1290921"/>
              <a:chExt cx="8177215" cy="4905836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395536" y="1290921"/>
                <a:ext cx="8177215" cy="4905836"/>
                <a:chOff x="391059" y="1124744"/>
                <a:chExt cx="8177215" cy="4905836"/>
              </a:xfrm>
            </p:grpSpPr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5725" y="1124744"/>
                  <a:ext cx="7992549" cy="4828450"/>
                </a:xfrm>
                <a:prstGeom prst="rect">
                  <a:avLst/>
                </a:prstGeom>
              </p:spPr>
            </p:pic>
            <p:sp>
              <p:nvSpPr>
                <p:cNvPr id="5" name="テキスト ボックス 4"/>
                <p:cNvSpPr txBox="1"/>
                <p:nvPr/>
              </p:nvSpPr>
              <p:spPr>
                <a:xfrm rot="16200000">
                  <a:off x="-468391" y="3208330"/>
                  <a:ext cx="208823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dirty="0" smtClean="0">
                      <a:latin typeface="Arial Rounded MT Bold" panose="020F0704030504030204" pitchFamily="34" charset="0"/>
                    </a:rPr>
                    <a:t>Channel sum (V)</a:t>
                  </a:r>
                  <a:endParaRPr kumimoji="1" lang="ja-JP" altLang="en-US" dirty="0">
                    <a:latin typeface="Arial Rounded MT Bold" panose="020F0704030504030204" pitchFamily="34" charset="0"/>
                  </a:endParaRPr>
                </a:p>
              </p:txBody>
            </p:sp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3635896" y="5661248"/>
                  <a:ext cx="208823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dirty="0" smtClean="0">
                      <a:latin typeface="Arial Rounded MT Bold" panose="020F0704030504030204" pitchFamily="34" charset="0"/>
                    </a:rPr>
                    <a:t>Time</a:t>
                  </a:r>
                  <a:endParaRPr kumimoji="1" lang="ja-JP" altLang="en-US" dirty="0">
                    <a:latin typeface="Arial Rounded MT Bold" panose="020F0704030504030204" pitchFamily="34" charset="0"/>
                  </a:endParaRPr>
                </a:p>
              </p:txBody>
            </p:sp>
          </p:grpSp>
          <p:sp>
            <p:nvSpPr>
              <p:cNvPr id="8" name="角丸四角形 7"/>
              <p:cNvSpPr/>
              <p:nvPr/>
            </p:nvSpPr>
            <p:spPr>
              <a:xfrm>
                <a:off x="3275856" y="3501008"/>
                <a:ext cx="1656184" cy="1296144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5722723" y="3026371"/>
              <a:ext cx="3097749" cy="2035977"/>
              <a:chOff x="5722723" y="2522315"/>
              <a:chExt cx="3097749" cy="2035977"/>
            </a:xfrm>
          </p:grpSpPr>
          <p:pic>
            <p:nvPicPr>
              <p:cNvPr id="11" name="図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22723" y="2522315"/>
                <a:ext cx="3097749" cy="2035977"/>
              </a:xfrm>
              <a:prstGeom prst="rect">
                <a:avLst/>
              </a:prstGeom>
            </p:spPr>
          </p:pic>
          <p:sp>
            <p:nvSpPr>
              <p:cNvPr id="12" name="テキスト ボックス 11"/>
              <p:cNvSpPr txBox="1"/>
              <p:nvPr/>
            </p:nvSpPr>
            <p:spPr>
              <a:xfrm>
                <a:off x="6220975" y="3907039"/>
                <a:ext cx="734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Ch1-4</a:t>
                </a:r>
                <a:endParaRPr kumimoji="1" lang="ja-JP" altLang="en-US" dirty="0"/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7107709" y="3026168"/>
                <a:ext cx="596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Sum</a:t>
                </a:r>
                <a:endParaRPr kumimoji="1" lang="ja-JP" altLang="en-US" dirty="0"/>
              </a:p>
            </p:txBody>
          </p:sp>
        </p:grpSp>
        <p:cxnSp>
          <p:nvCxnSpPr>
            <p:cNvPr id="17" name="直線矢印コネクタ 16"/>
            <p:cNvCxnSpPr/>
            <p:nvPr/>
          </p:nvCxnSpPr>
          <p:spPr>
            <a:xfrm flipV="1">
              <a:off x="3799016" y="3699201"/>
              <a:ext cx="2141136" cy="2003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テキスト ボックス 17"/>
          <p:cNvSpPr txBox="1"/>
          <p:nvPr/>
        </p:nvSpPr>
        <p:spPr>
          <a:xfrm>
            <a:off x="606480" y="5635795"/>
            <a:ext cx="835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Deterioration observed </a:t>
            </a:r>
            <a:r>
              <a:rPr lang="en-US" altLang="ja-JP" dirty="0">
                <a:solidFill>
                  <a:srgbClr val="0000FF"/>
                </a:solidFill>
                <a:latin typeface="Arial Rounded MT Bold" panose="020F0704030504030204" pitchFamily="34" charset="0"/>
              </a:rPr>
              <a:t>during phase-1 </a:t>
            </a:r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operation for those at collimator.</a:t>
            </a:r>
          </a:p>
          <a:p>
            <a:pPr algn="ctr"/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How to use the PD information needs to be studied. </a:t>
            </a:r>
            <a:endParaRPr kumimoji="1" lang="ja-JP" alt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altLang="ja-JP" sz="4400" dirty="0" smtClean="0"/>
              <a:t>Simulation and cures</a:t>
            </a:r>
            <a:endParaRPr kumimoji="1" lang="ja-JP" altLang="en-US" sz="4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SAD simulation started </a:t>
            </a:r>
            <a:endParaRPr lang="en-US" altLang="ja-JP" dirty="0"/>
          </a:p>
          <a:p>
            <a:r>
              <a:rPr lang="en-US" altLang="ja-JP" dirty="0">
                <a:solidFill>
                  <a:srgbClr val="0000FF"/>
                </a:solidFill>
              </a:rPr>
              <a:t>P</a:t>
            </a:r>
            <a:r>
              <a:rPr kumimoji="1" lang="en-US" altLang="ja-JP" dirty="0" smtClean="0">
                <a:solidFill>
                  <a:srgbClr val="0000FF"/>
                </a:solidFill>
              </a:rPr>
              <a:t>ossible cure methods are under consideration.</a:t>
            </a:r>
          </a:p>
          <a:p>
            <a:endParaRPr lang="en-US" altLang="ja-JP" dirty="0"/>
          </a:p>
          <a:p>
            <a:r>
              <a:rPr lang="en-US" altLang="ja-JP" dirty="0" smtClean="0">
                <a:solidFill>
                  <a:srgbClr val="0000FF"/>
                </a:solidFill>
              </a:rPr>
              <a:t>How to stabilize </a:t>
            </a:r>
            <a:r>
              <a:rPr lang="en-US" altLang="ja-JP" dirty="0" smtClean="0"/>
              <a:t>position </a:t>
            </a:r>
            <a:r>
              <a:rPr lang="en-US" altLang="ja-JP" dirty="0"/>
              <a:t>to keep alignment?</a:t>
            </a:r>
          </a:p>
          <a:p>
            <a:pPr lvl="1"/>
            <a:r>
              <a:rPr lang="en-US" altLang="ja-JP" dirty="0"/>
              <a:t>Studies should be made how to </a:t>
            </a:r>
            <a:r>
              <a:rPr lang="en-US" altLang="ja-JP" dirty="0" smtClean="0">
                <a:solidFill>
                  <a:srgbClr val="FF0000"/>
                </a:solidFill>
              </a:rPr>
              <a:t>compensate </a:t>
            </a:r>
            <a:r>
              <a:rPr lang="en-US" altLang="ja-JP" dirty="0">
                <a:solidFill>
                  <a:srgbClr val="FF0000"/>
                </a:solidFill>
              </a:rPr>
              <a:t>the floor movement</a:t>
            </a:r>
          </a:p>
          <a:p>
            <a:pPr lvl="1"/>
            <a:r>
              <a:rPr lang="en-US" altLang="ja-JP" dirty="0"/>
              <a:t>Do we </a:t>
            </a:r>
            <a:r>
              <a:rPr lang="en-US" altLang="ja-JP" dirty="0">
                <a:solidFill>
                  <a:srgbClr val="FF0000"/>
                </a:solidFill>
              </a:rPr>
              <a:t>need other tool </a:t>
            </a:r>
            <a:r>
              <a:rPr lang="en-US" altLang="ja-JP" dirty="0"/>
              <a:t>to evaluate the floor </a:t>
            </a:r>
            <a:r>
              <a:rPr lang="en-US" altLang="ja-JP" dirty="0" smtClean="0"/>
              <a:t>motion?  i.e. </a:t>
            </a:r>
            <a:r>
              <a:rPr lang="en-US" altLang="ja-JP" dirty="0"/>
              <a:t>HLS or WPS</a:t>
            </a:r>
          </a:p>
          <a:p>
            <a:pPr lvl="1"/>
            <a:r>
              <a:rPr lang="en-US" altLang="ja-JP" dirty="0"/>
              <a:t>How to implement </a:t>
            </a:r>
            <a:r>
              <a:rPr lang="en-US" altLang="ja-JP" dirty="0">
                <a:solidFill>
                  <a:srgbClr val="FF0000"/>
                </a:solidFill>
              </a:rPr>
              <a:t>beam information </a:t>
            </a:r>
            <a:r>
              <a:rPr lang="en-US" altLang="ja-JP" dirty="0"/>
              <a:t>into </a:t>
            </a:r>
            <a:r>
              <a:rPr lang="en-US" altLang="ja-JP" dirty="0" smtClean="0"/>
              <a:t>feedback</a:t>
            </a:r>
          </a:p>
          <a:p>
            <a:pPr lvl="1"/>
            <a:endParaRPr lang="en-US" altLang="ja-JP" dirty="0"/>
          </a:p>
          <a:p>
            <a:r>
              <a:rPr lang="en-US" altLang="ja-JP" dirty="0" smtClean="0">
                <a:solidFill>
                  <a:srgbClr val="0000FF"/>
                </a:solidFill>
              </a:rPr>
              <a:t>Compensation algorithm</a:t>
            </a:r>
            <a:endParaRPr lang="en-US" altLang="ja-JP" dirty="0">
              <a:solidFill>
                <a:srgbClr val="0000FF"/>
              </a:solidFill>
            </a:endParaRPr>
          </a:p>
          <a:p>
            <a:pPr lvl="1"/>
            <a:r>
              <a:rPr lang="en-US" altLang="ja-JP" strike="dblStrike" dirty="0" smtClean="0">
                <a:solidFill>
                  <a:srgbClr val="FF0000"/>
                </a:solidFill>
              </a:rPr>
              <a:t>One-to-one </a:t>
            </a:r>
            <a:r>
              <a:rPr lang="en-US" altLang="ja-JP" strike="dblStrike" dirty="0" smtClean="0">
                <a:solidFill>
                  <a:srgbClr val="FF0000"/>
                </a:solidFill>
              </a:rPr>
              <a:t>steering</a:t>
            </a:r>
            <a:r>
              <a:rPr lang="ja-JP" altLang="en-US" strike="dblStrike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</a:t>
            </a:r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ja-JP" dirty="0" smtClean="0">
                <a:solidFill>
                  <a:srgbClr val="FF0000"/>
                </a:solidFill>
              </a:rPr>
              <a:t>Minimize residual error^2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DF or WF steering</a:t>
            </a:r>
            <a:endParaRPr lang="en-US" altLang="ja-JP" dirty="0"/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How fast </a:t>
            </a:r>
            <a:r>
              <a:rPr lang="en-US" altLang="ja-JP" dirty="0" smtClean="0"/>
              <a:t>can we and </a:t>
            </a:r>
            <a:r>
              <a:rPr lang="en-US" altLang="ja-JP" dirty="0" smtClean="0">
                <a:solidFill>
                  <a:srgbClr val="FF0000"/>
                </a:solidFill>
              </a:rPr>
              <a:t>how frequent </a:t>
            </a:r>
            <a:r>
              <a:rPr lang="en-US" altLang="ja-JP" dirty="0" smtClean="0"/>
              <a:t>should we apply </a:t>
            </a:r>
            <a:r>
              <a:rPr lang="en-US" altLang="ja-JP" dirty="0" smtClean="0">
                <a:solidFill>
                  <a:srgbClr val="FF0000"/>
                </a:solidFill>
              </a:rPr>
              <a:t>offset injection?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4070"/>
            <a:ext cx="9144000" cy="1062682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SAD simulation on e</a:t>
            </a:r>
            <a:r>
              <a:rPr lang="en-US" altLang="ja-JP" sz="36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mittance growth along 500m straight section</a:t>
            </a:r>
            <a:endParaRPr kumimoji="1" lang="ja-JP" altLang="en-US" sz="36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idx="1"/>
          </p:nvPr>
        </p:nvSpPr>
        <p:spPr>
          <a:xfrm>
            <a:off x="528191" y="1277070"/>
            <a:ext cx="4040188" cy="639762"/>
          </a:xfrm>
        </p:spPr>
        <p:txBody>
          <a:bodyPr anchor="ctr"/>
          <a:lstStyle/>
          <a:p>
            <a:pPr algn="ctr"/>
            <a:r>
              <a:rPr lang="en-US" altLang="ja-JP" dirty="0">
                <a:latin typeface="Arial Rounded MT Bold" panose="020F0704030504030204" pitchFamily="34" charset="0"/>
              </a:rPr>
              <a:t>Assumption</a:t>
            </a:r>
            <a:endParaRPr kumimoji="1" lang="ja-JP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528191" y="1916832"/>
            <a:ext cx="4040188" cy="3951288"/>
          </a:xfrm>
          <a:ln>
            <a:solidFill>
              <a:srgbClr val="0000FF"/>
            </a:solidFill>
          </a:ln>
        </p:spPr>
        <p:txBody>
          <a:bodyPr>
            <a:normAutofit lnSpcReduction="10000"/>
          </a:bodyPr>
          <a:lstStyle/>
          <a:p>
            <a:r>
              <a:rPr kumimoji="1" lang="en-US" altLang="ja-JP" dirty="0" smtClean="0">
                <a:latin typeface="Arial Rounded MT Bold" panose="020F0704030504030204" pitchFamily="34" charset="0"/>
              </a:rPr>
              <a:t>Sector C~5 over 500m</a:t>
            </a:r>
          </a:p>
          <a:p>
            <a:r>
              <a:rPr lang="en-US" altLang="ja-JP" dirty="0" err="1" smtClean="0">
                <a:latin typeface="Symbol" panose="05050102010706020507" pitchFamily="18" charset="2"/>
              </a:rPr>
              <a:t>e</a:t>
            </a:r>
            <a:r>
              <a:rPr lang="en-US" altLang="ja-JP" baseline="-25000" dirty="0" err="1" smtClean="0">
                <a:latin typeface="Arial Rounded MT Bold" panose="020F0704030504030204" pitchFamily="34" charset="0"/>
              </a:rPr>
              <a:t>inj</a:t>
            </a:r>
            <a:r>
              <a:rPr lang="en-US" altLang="ja-JP" dirty="0" smtClean="0">
                <a:latin typeface="Arial Rounded MT Bold" panose="020F0704030504030204" pitchFamily="34" charset="0"/>
              </a:rPr>
              <a:t> = 10 </a:t>
            </a:r>
            <a:r>
              <a:rPr lang="en-US" altLang="ja-JP" dirty="0" smtClean="0">
                <a:latin typeface="Symbol" panose="05050102010706020507" pitchFamily="18" charset="2"/>
              </a:rPr>
              <a:t>m</a:t>
            </a:r>
            <a:r>
              <a:rPr lang="en-US" altLang="ja-JP" dirty="0" smtClean="0">
                <a:latin typeface="Arial Rounded MT Bold" panose="020F0704030504030204" pitchFamily="34" charset="0"/>
              </a:rPr>
              <a:t>m</a:t>
            </a:r>
            <a:endParaRPr kumimoji="1" lang="en-US" altLang="ja-JP" dirty="0" smtClean="0">
              <a:latin typeface="Arial Rounded MT Bold" panose="020F0704030504030204" pitchFamily="34" charset="0"/>
            </a:endParaRPr>
          </a:p>
          <a:p>
            <a:r>
              <a:rPr kumimoji="1" lang="en-US" altLang="ja-JP" dirty="0" err="1" smtClean="0">
                <a:latin typeface="Symbol" panose="05050102010706020507" pitchFamily="18" charset="2"/>
              </a:rPr>
              <a:t>s</a:t>
            </a:r>
            <a:r>
              <a:rPr kumimoji="1" lang="en-US" altLang="ja-JP" baseline="-25000" dirty="0" err="1" smtClean="0">
                <a:latin typeface="Arial Rounded MT Bold" panose="020F0704030504030204" pitchFamily="34" charset="0"/>
              </a:rPr>
              <a:t>z</a:t>
            </a:r>
            <a:r>
              <a:rPr lang="en-US" altLang="ja-JP" dirty="0">
                <a:latin typeface="Arial Rounded MT Bold" panose="020F0704030504030204" pitchFamily="34" charset="0"/>
              </a:rPr>
              <a:t> </a:t>
            </a:r>
            <a:r>
              <a:rPr kumimoji="1" lang="en-US" altLang="ja-JP" baseline="-25000" dirty="0" smtClean="0">
                <a:latin typeface="Arial Rounded MT Bold" panose="020F0704030504030204" pitchFamily="34" charset="0"/>
              </a:rPr>
              <a:t> </a:t>
            </a:r>
            <a:r>
              <a:rPr kumimoji="1" lang="en-US" altLang="ja-JP" dirty="0" smtClean="0">
                <a:latin typeface="Arial Rounded MT Bold" panose="020F0704030504030204" pitchFamily="34" charset="0"/>
              </a:rPr>
              <a:t>= 10ps / 2.35</a:t>
            </a:r>
          </a:p>
          <a:p>
            <a:r>
              <a:rPr lang="en-US" altLang="ja-JP" dirty="0" smtClean="0">
                <a:latin typeface="Symbol" panose="05050102010706020507" pitchFamily="18" charset="2"/>
              </a:rPr>
              <a:t>d</a:t>
            </a:r>
            <a:r>
              <a:rPr lang="en-US" altLang="ja-JP" baseline="-25000" dirty="0" smtClean="0">
                <a:latin typeface="Arial Rounded MT Bold" panose="020F0704030504030204" pitchFamily="34" charset="0"/>
              </a:rPr>
              <a:t>e</a:t>
            </a:r>
            <a:r>
              <a:rPr lang="en-US" altLang="ja-JP" dirty="0">
                <a:latin typeface="Arial Rounded MT Bold" panose="020F0704030504030204" pitchFamily="34" charset="0"/>
              </a:rPr>
              <a:t> </a:t>
            </a:r>
            <a:r>
              <a:rPr lang="en-US" altLang="ja-JP" dirty="0" smtClean="0">
                <a:latin typeface="Arial Rounded MT Bold" panose="020F0704030504030204" pitchFamily="34" charset="0"/>
              </a:rPr>
              <a:t>= 0.4%</a:t>
            </a:r>
          </a:p>
          <a:p>
            <a:r>
              <a:rPr lang="en-US" altLang="ja-JP" dirty="0" err="1" smtClean="0">
                <a:latin typeface="Symbol" panose="05050102010706020507" pitchFamily="18" charset="2"/>
              </a:rPr>
              <a:t>s</a:t>
            </a:r>
            <a:r>
              <a:rPr lang="en-US" altLang="ja-JP" baseline="-25000" dirty="0" err="1" smtClean="0">
                <a:latin typeface="Arial Rounded MT Bold" panose="020F0704030504030204" pitchFamily="34" charset="0"/>
              </a:rPr>
              <a:t>Q</a:t>
            </a:r>
            <a:r>
              <a:rPr lang="en-US" altLang="ja-JP" dirty="0">
                <a:latin typeface="Arial Rounded MT Bold" panose="020F0704030504030204" pitchFamily="34" charset="0"/>
              </a:rPr>
              <a:t> </a:t>
            </a:r>
            <a:r>
              <a:rPr lang="en-US" altLang="ja-JP" dirty="0" smtClean="0">
                <a:latin typeface="Arial Rounded MT Bold" panose="020F0704030504030204" pitchFamily="34" charset="0"/>
              </a:rPr>
              <a:t>= 0.2mm (3</a:t>
            </a:r>
            <a:r>
              <a:rPr lang="en-US" altLang="ja-JP" dirty="0" smtClean="0">
                <a:latin typeface="Symbol" panose="05050102010706020507" pitchFamily="18" charset="2"/>
              </a:rPr>
              <a:t>s</a:t>
            </a:r>
            <a:r>
              <a:rPr lang="en-US" altLang="ja-JP" dirty="0" smtClean="0">
                <a:latin typeface="Arial Rounded MT Bold" panose="020F0704030504030204" pitchFamily="34" charset="0"/>
              </a:rPr>
              <a:t> cut)</a:t>
            </a:r>
          </a:p>
          <a:p>
            <a:r>
              <a:rPr lang="en-US" altLang="ja-JP" dirty="0" smtClean="0">
                <a:latin typeface="Arial Rounded MT Bold" panose="020F0704030504030204" pitchFamily="34" charset="0"/>
              </a:rPr>
              <a:t>X</a:t>
            </a:r>
            <a:r>
              <a:rPr lang="en-US" altLang="ja-JP" baseline="-25000" dirty="0">
                <a:latin typeface="Arial Rounded MT Bold" panose="020F0704030504030204" pitchFamily="34" charset="0"/>
              </a:rPr>
              <a:t>ACC</a:t>
            </a:r>
            <a:r>
              <a:rPr lang="en-US" altLang="ja-JP" dirty="0" smtClean="0">
                <a:latin typeface="Arial Rounded MT Bold" panose="020F0704030504030204" pitchFamily="34" charset="0"/>
              </a:rPr>
              <a:t>, Y</a:t>
            </a:r>
            <a:r>
              <a:rPr lang="en-US" altLang="ja-JP" baseline="-25000" dirty="0" smtClean="0">
                <a:latin typeface="Arial Rounded MT Bold" panose="020F0704030504030204" pitchFamily="34" charset="0"/>
              </a:rPr>
              <a:t>ACC </a:t>
            </a:r>
            <a:r>
              <a:rPr lang="en-US" altLang="ja-JP" dirty="0" smtClean="0">
                <a:latin typeface="Arial Rounded MT Bold" panose="020F0704030504030204" pitchFamily="34" charset="0"/>
              </a:rPr>
              <a:t>= Girder(measured)</a:t>
            </a:r>
          </a:p>
          <a:p>
            <a:r>
              <a:rPr kumimoji="1" lang="en-US" altLang="ja-JP" dirty="0" smtClean="0">
                <a:latin typeface="Arial Rounded MT Bold" panose="020F0704030504030204" pitchFamily="34" charset="0"/>
              </a:rPr>
              <a:t>2a</a:t>
            </a:r>
            <a:r>
              <a:rPr lang="en-US" altLang="ja-JP" baseline="-25000" dirty="0">
                <a:latin typeface="Arial Rounded MT Bold" panose="020F0704030504030204" pitchFamily="34" charset="0"/>
              </a:rPr>
              <a:t>ACC </a:t>
            </a:r>
            <a:r>
              <a:rPr kumimoji="1" lang="en-US" altLang="ja-JP" dirty="0" smtClean="0">
                <a:latin typeface="Arial Rounded MT Bold" panose="020F0704030504030204" pitchFamily="34" charset="0"/>
              </a:rPr>
              <a:t>= 20mm (diam.) for wake calc.</a:t>
            </a:r>
          </a:p>
          <a:p>
            <a:r>
              <a:rPr lang="en-US" altLang="ja-JP" dirty="0" err="1" smtClean="0">
                <a:latin typeface="Arial Rounded MT Bold" panose="020F0704030504030204" pitchFamily="34" charset="0"/>
              </a:rPr>
              <a:t>W</a:t>
            </a:r>
            <a:r>
              <a:rPr lang="en-US" altLang="ja-JP" baseline="-25000" dirty="0" err="1" smtClean="0">
                <a:latin typeface="Arial Rounded MT Bold" panose="020F0704030504030204" pitchFamily="34" charset="0"/>
              </a:rPr>
              <a:t>t</a:t>
            </a:r>
            <a:r>
              <a:rPr lang="en-US" altLang="ja-JP" dirty="0" smtClean="0">
                <a:latin typeface="Arial Rounded MT Bold" panose="020F0704030504030204" pitchFamily="34" charset="0"/>
              </a:rPr>
              <a:t> = </a:t>
            </a:r>
            <a:r>
              <a:rPr lang="en-US" altLang="ja-JP" dirty="0" err="1" smtClean="0">
                <a:latin typeface="Arial Rounded MT Bold" panose="020F0704030504030204" pitchFamily="34" charset="0"/>
              </a:rPr>
              <a:t>Yokoya</a:t>
            </a:r>
            <a:r>
              <a:rPr lang="en-US" altLang="ja-JP" dirty="0" smtClean="0">
                <a:latin typeface="Arial Rounded MT Bold" panose="020F0704030504030204" pitchFamily="34" charset="0"/>
              </a:rPr>
              <a:t> formula</a:t>
            </a:r>
            <a:endParaRPr kumimoji="1" lang="ja-JP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3"/>
          </p:nvPr>
        </p:nvSpPr>
        <p:spPr>
          <a:xfrm>
            <a:off x="4716016" y="1277070"/>
            <a:ext cx="4041775" cy="639762"/>
          </a:xfrm>
        </p:spPr>
        <p:txBody>
          <a:bodyPr anchor="ctr"/>
          <a:lstStyle/>
          <a:p>
            <a:pPr algn="ctr"/>
            <a:r>
              <a:rPr kumimoji="1" lang="en-US" altLang="ja-JP" dirty="0" smtClean="0">
                <a:latin typeface="Arial Rounded MT Bold" panose="020F0704030504030204" pitchFamily="34" charset="0"/>
              </a:rPr>
              <a:t>Procedure</a:t>
            </a:r>
            <a:endParaRPr kumimoji="1" lang="ja-JP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4"/>
          </p:nvPr>
        </p:nvSpPr>
        <p:spPr>
          <a:xfrm>
            <a:off x="4716016" y="1916832"/>
            <a:ext cx="4041775" cy="3951288"/>
          </a:xfrm>
          <a:ln>
            <a:solidFill>
              <a:srgbClr val="0000FF"/>
            </a:solidFill>
          </a:ln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latin typeface="Arial Rounded MT Bold" panose="020F0704030504030204" pitchFamily="34" charset="0"/>
              </a:rPr>
              <a:t>Orbit correction at BPM without wake field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latin typeface="Arial Rounded MT Bold" panose="020F0704030504030204" pitchFamily="34" charset="0"/>
              </a:rPr>
              <a:t>Offset injection (x, x’, y, y’) at the front of sector C with wake field 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latin typeface="Arial Rounded MT Bold" panose="020F0704030504030204" pitchFamily="34" charset="0"/>
              </a:rPr>
              <a:t>Add variation in misalignment of ACC and Q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>
                <a:latin typeface="Arial Rounded MT Bold" panose="020F0704030504030204" pitchFamily="34" charset="0"/>
              </a:rPr>
              <a:t>Add </a:t>
            </a:r>
            <a:r>
              <a:rPr lang="en-US" altLang="ja-JP" dirty="0">
                <a:latin typeface="Arial Rounded MT Bold" panose="020F0704030504030204" pitchFamily="34" charset="0"/>
              </a:rPr>
              <a:t>jitter in ST and Q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>
                <a:latin typeface="Arial Rounded MT Bold" panose="020F0704030504030204" pitchFamily="34" charset="0"/>
              </a:rPr>
              <a:t>Check </a:t>
            </a:r>
            <a:r>
              <a:rPr lang="en-US" altLang="ja-JP" dirty="0">
                <a:latin typeface="Arial Rounded MT Bold" panose="020F0704030504030204" pitchFamily="34" charset="0"/>
              </a:rPr>
              <a:t>response to beam injection jitter</a:t>
            </a:r>
          </a:p>
          <a:p>
            <a:endParaRPr kumimoji="1" lang="ja-JP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30531" y="274638"/>
            <a:ext cx="9005965" cy="1143000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rgbClr val="0000FF"/>
                </a:solidFill>
              </a:rPr>
              <a:t>6</a:t>
            </a:r>
            <a:r>
              <a:rPr lang="en-US" altLang="ja-JP" sz="3600" dirty="0" smtClean="0">
                <a:solidFill>
                  <a:srgbClr val="0000FF"/>
                </a:solidFill>
              </a:rPr>
              <a:t>0 </a:t>
            </a:r>
            <a:r>
              <a:rPr lang="en-US" altLang="ja-JP" sz="3600" dirty="0">
                <a:solidFill>
                  <a:srgbClr val="0000FF"/>
                </a:solidFill>
              </a:rPr>
              <a:t>seeds of </a:t>
            </a:r>
            <a:r>
              <a:rPr lang="en-US" altLang="ja-JP" sz="3600" dirty="0" smtClean="0">
                <a:solidFill>
                  <a:srgbClr val="0000FF"/>
                </a:solidFill>
              </a:rPr>
              <a:t>misalignments</a:t>
            </a:r>
            <a:endParaRPr lang="ja-JP" altLang="en-US" sz="3600" dirty="0">
              <a:solidFill>
                <a:srgbClr val="FF0000"/>
              </a:solidFill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-180528" y="1898003"/>
            <a:ext cx="4960583" cy="3472408"/>
            <a:chOff x="-180528" y="1898003"/>
            <a:chExt cx="4960583" cy="3472408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-180528" y="1898003"/>
              <a:ext cx="4960583" cy="3472408"/>
              <a:chOff x="145079" y="1556792"/>
              <a:chExt cx="4960583" cy="3472408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079" y="1556792"/>
                <a:ext cx="4960583" cy="3472408"/>
              </a:xfrm>
              <a:prstGeom prst="rect">
                <a:avLst/>
              </a:prstGeom>
            </p:spPr>
          </p:pic>
          <p:sp>
            <p:nvSpPr>
              <p:cNvPr id="7" name="テキスト ボックス 6"/>
              <p:cNvSpPr txBox="1"/>
              <p:nvPr/>
            </p:nvSpPr>
            <p:spPr>
              <a:xfrm>
                <a:off x="1159951" y="1784448"/>
                <a:ext cx="205163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rgbClr val="0000FF"/>
                    </a:solidFill>
                    <a:latin typeface="Arial Rounded MT Bold" panose="020F0704030504030204" pitchFamily="34" charset="0"/>
                  </a:rPr>
                  <a:t>Phase-2</a:t>
                </a:r>
              </a:p>
              <a:p>
                <a:pPr algn="ctr"/>
                <a:r>
                  <a:rPr lang="en-US" altLang="ja-JP" sz="2800" dirty="0" smtClean="0">
                    <a:solidFill>
                      <a:srgbClr val="0000FF"/>
                    </a:solidFill>
                    <a:latin typeface="Arial Rounded MT Bold" panose="020F0704030504030204" pitchFamily="34" charset="0"/>
                  </a:rPr>
                  <a:t>2nC</a:t>
                </a:r>
              </a:p>
            </p:txBody>
          </p:sp>
        </p:grpSp>
        <p:sp>
          <p:nvSpPr>
            <p:cNvPr id="12" name="正方形/長方形 11"/>
            <p:cNvSpPr/>
            <p:nvPr/>
          </p:nvSpPr>
          <p:spPr>
            <a:xfrm>
              <a:off x="899592" y="3454400"/>
              <a:ext cx="1767408" cy="1630784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078188" y="1917328"/>
            <a:ext cx="4968552" cy="3477987"/>
            <a:chOff x="4078188" y="1917328"/>
            <a:chExt cx="4968552" cy="3477987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4078188" y="1917328"/>
              <a:ext cx="4968552" cy="3477987"/>
              <a:chOff x="4038476" y="1551212"/>
              <a:chExt cx="4968552" cy="3477987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476" y="1551212"/>
                <a:ext cx="4968552" cy="3477987"/>
              </a:xfrm>
              <a:prstGeom prst="rect">
                <a:avLst/>
              </a:prstGeom>
            </p:spPr>
          </p:pic>
          <p:sp>
            <p:nvSpPr>
              <p:cNvPr id="9" name="テキスト ボックス 8"/>
              <p:cNvSpPr txBox="1"/>
              <p:nvPr/>
            </p:nvSpPr>
            <p:spPr>
              <a:xfrm>
                <a:off x="5032760" y="1777861"/>
                <a:ext cx="19119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Phase-3</a:t>
                </a:r>
              </a:p>
              <a:p>
                <a:pPr algn="ctr"/>
                <a:r>
                  <a:rPr lang="en-US" altLang="ja-JP" sz="28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5nC</a:t>
                </a:r>
              </a:p>
            </p:txBody>
          </p:sp>
        </p:grpSp>
        <p:sp>
          <p:nvSpPr>
            <p:cNvPr id="13" name="正方形/長方形 12"/>
            <p:cNvSpPr/>
            <p:nvPr/>
          </p:nvSpPr>
          <p:spPr>
            <a:xfrm>
              <a:off x="5148064" y="3492500"/>
              <a:ext cx="1760736" cy="1592684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日付プレースホルダー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05" y="1"/>
            <a:ext cx="8978443" cy="1237345"/>
          </a:xfrm>
        </p:spPr>
        <p:txBody>
          <a:bodyPr>
            <a:noAutofit/>
          </a:bodyPr>
          <a:lstStyle/>
          <a:p>
            <a:r>
              <a:rPr lang="en-US" altLang="ja-JP" sz="3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60  </a:t>
            </a:r>
            <a:r>
              <a:rPr lang="en-US" altLang="ja-JP" sz="32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seeds of </a:t>
            </a:r>
            <a:r>
              <a:rPr lang="en-US" altLang="ja-JP" sz="3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misalignments</a:t>
            </a:r>
            <a:br>
              <a:rPr lang="en-US" altLang="ja-JP" sz="3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</a:br>
            <a:r>
              <a:rPr lang="en-US" altLang="ja-JP" sz="3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+ perturbation unable to be compensated</a:t>
            </a:r>
            <a:endParaRPr kumimoji="1" lang="ja-JP" altLang="en-US" sz="32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374545" y="1538965"/>
            <a:ext cx="3753287" cy="4266369"/>
            <a:chOff x="615603" y="1712785"/>
            <a:chExt cx="3753287" cy="4266369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615603" y="2128878"/>
              <a:ext cx="3753287" cy="3390894"/>
              <a:chOff x="778675" y="1811441"/>
              <a:chExt cx="3753287" cy="3390894"/>
            </a:xfrm>
          </p:grpSpPr>
          <p:sp>
            <p:nvSpPr>
              <p:cNvPr id="9" name="テキスト ボックス 8"/>
              <p:cNvSpPr txBox="1"/>
              <p:nvPr/>
            </p:nvSpPr>
            <p:spPr>
              <a:xfrm>
                <a:off x="1038120" y="1811441"/>
                <a:ext cx="349384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altLang="ja-JP" sz="1600" b="1" dirty="0" smtClean="0">
                    <a:solidFill>
                      <a:srgbClr val="FF0000"/>
                    </a:solidFill>
                  </a:rPr>
                  <a:t>ST: K jitter = Peak K value </a:t>
                </a:r>
                <a:r>
                  <a:rPr lang="en-US" altLang="ja-JP" sz="1600" b="1" dirty="0">
                    <a:solidFill>
                      <a:srgbClr val="FF0000"/>
                    </a:solidFill>
                  </a:rPr>
                  <a:t>X</a:t>
                </a:r>
                <a:r>
                  <a:rPr lang="en-US" altLang="ja-JP" sz="1600" b="1" dirty="0" smtClean="0">
                    <a:solidFill>
                      <a:srgbClr val="FF0000"/>
                    </a:solidFill>
                  </a:rPr>
                  <a:t> 0.08% (P-P)</a:t>
                </a:r>
              </a:p>
              <a:p>
                <a:pPr defTabSz="457200"/>
                <a:r>
                  <a:rPr lang="en-US" altLang="ja-JP" sz="1600" dirty="0" smtClean="0"/>
                  <a:t>Q: K jitter = Peak K value X 0.32% (P-P)</a:t>
                </a:r>
              </a:p>
              <a:p>
                <a:pPr defTabSz="457200"/>
                <a:r>
                  <a:rPr lang="en-US" altLang="ja-JP" sz="1600" dirty="0" smtClean="0">
                    <a:solidFill>
                      <a:prstClr val="black"/>
                    </a:solidFill>
                  </a:rPr>
                  <a:t>Injected beam:  No jitter</a:t>
                </a:r>
                <a:endParaRPr lang="ja-JP" altLang="en-US" sz="1600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3" name="図 12" descr="emitC_jitter_all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8675" y="2667897"/>
                <a:ext cx="3620625" cy="253443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7" name="テキスト ボックス 26"/>
            <p:cNvSpPr txBox="1"/>
            <p:nvPr/>
          </p:nvSpPr>
          <p:spPr>
            <a:xfrm>
              <a:off x="1038837" y="5609822"/>
              <a:ext cx="28606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Mainly </a:t>
              </a:r>
              <a:r>
                <a:rPr lang="en-US" altLang="ja-JP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d</a:t>
              </a:r>
              <a:r>
                <a:rPr lang="en-US" altLang="ja-JP" dirty="0" smtClean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ue to ST-K jitter</a:t>
              </a: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038837" y="1712785"/>
              <a:ext cx="29821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K-value </a:t>
              </a:r>
              <a:r>
                <a:rPr lang="en-US" altLang="ja-JP" sz="2400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jitter</a:t>
              </a:r>
              <a:endParaRPr lang="en-US" altLang="ja-JP" sz="2400" dirty="0" smtClean="0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4355976" y="1401348"/>
            <a:ext cx="4464496" cy="4496319"/>
            <a:chOff x="4355977" y="1680375"/>
            <a:chExt cx="4464496" cy="4496319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4567427" y="2114284"/>
              <a:ext cx="4075651" cy="3304923"/>
              <a:chOff x="4693995" y="1793087"/>
              <a:chExt cx="4075651" cy="3304923"/>
            </a:xfrm>
          </p:grpSpPr>
          <p:grpSp>
            <p:nvGrpSpPr>
              <p:cNvPr id="14" name="グループ化 13"/>
              <p:cNvGrpSpPr/>
              <p:nvPr/>
            </p:nvGrpSpPr>
            <p:grpSpPr>
              <a:xfrm>
                <a:off x="4693995" y="2721746"/>
                <a:ext cx="3588778" cy="2376264"/>
                <a:chOff x="5785048" y="1667539"/>
                <a:chExt cx="3104382" cy="2158796"/>
              </a:xfrm>
            </p:grpSpPr>
            <p:pic>
              <p:nvPicPr>
                <p:cNvPr id="8" name="図 7" descr="emit_wjitter_all.eps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85048" y="1667539"/>
                  <a:ext cx="3083995" cy="2158796"/>
                </a:xfrm>
                <a:prstGeom prst="rect">
                  <a:avLst/>
                </a:prstGeom>
              </p:spPr>
            </p:pic>
            <p:pic>
              <p:nvPicPr>
                <p:cNvPr id="22" name="図 21" descr="スクリーンショット 2016-05-31 21.53.12.png"/>
                <p:cNvPicPr>
                  <a:picLocks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 flipV="1">
                  <a:off x="7744668" y="2548938"/>
                  <a:ext cx="1893524" cy="396000"/>
                </a:xfrm>
                <a:prstGeom prst="rect">
                  <a:avLst/>
                </a:prstGeom>
              </p:spPr>
            </p:pic>
            <p:pic>
              <p:nvPicPr>
                <p:cNvPr id="23" name="図 22" descr="スクリーンショット 2016-05-31 21.55.18.png"/>
                <p:cNvPicPr>
                  <a:picLocks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 flipH="1">
                  <a:off x="6175729" y="2727312"/>
                  <a:ext cx="1522508" cy="396000"/>
                </a:xfrm>
                <a:prstGeom prst="rect">
                  <a:avLst/>
                </a:prstGeom>
              </p:spPr>
            </p:pic>
            <p:pic>
              <p:nvPicPr>
                <p:cNvPr id="25" name="図 24" descr="スクリーンショット 2016-05-31 21.59.18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 flipV="1">
                  <a:off x="7011210" y="2740316"/>
                  <a:ext cx="1522508" cy="369989"/>
                </a:xfrm>
                <a:prstGeom prst="rect">
                  <a:avLst/>
                </a:prstGeom>
              </p:spPr>
            </p:pic>
          </p:grpSp>
          <p:sp>
            <p:nvSpPr>
              <p:cNvPr id="26" name="テキスト ボックス 25"/>
              <p:cNvSpPr txBox="1"/>
              <p:nvPr/>
            </p:nvSpPr>
            <p:spPr>
              <a:xfrm>
                <a:off x="4785670" y="1793087"/>
                <a:ext cx="398397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altLang="ja-JP" sz="1600" dirty="0" smtClean="0">
                    <a:solidFill>
                      <a:prstClr val="black"/>
                    </a:solidFill>
                  </a:rPr>
                  <a:t>ST, Q: K jitter = Operation K value </a:t>
                </a:r>
                <a:r>
                  <a:rPr lang="en-US" altLang="ja-JP" sz="1600" dirty="0">
                    <a:solidFill>
                      <a:prstClr val="black"/>
                    </a:solidFill>
                  </a:rPr>
                  <a:t>X</a:t>
                </a:r>
                <a:r>
                  <a:rPr lang="en-US" altLang="ja-JP" sz="1600" dirty="0" smtClean="0">
                    <a:solidFill>
                      <a:prstClr val="black"/>
                    </a:solidFill>
                  </a:rPr>
                  <a:t> 0.2% (P-P)</a:t>
                </a:r>
              </a:p>
              <a:p>
                <a:pPr defTabSz="457200"/>
                <a:r>
                  <a:rPr lang="en-US" altLang="ja-JP" sz="1600" b="1" dirty="0" smtClean="0">
                    <a:solidFill>
                      <a:srgbClr val="FF0000"/>
                    </a:solidFill>
                  </a:rPr>
                  <a:t>Injected beam position jitter ~ beam size:</a:t>
                </a:r>
              </a:p>
              <a:p>
                <a:pPr defTabSz="457200"/>
                <a:r>
                  <a:rPr lang="en-US" altLang="ja-JP" sz="160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ja-JP" sz="1600" dirty="0" smtClean="0">
                    <a:solidFill>
                      <a:prstClr val="black"/>
                    </a:solidFill>
                  </a:rPr>
                  <a:t>     </a:t>
                </a:r>
                <a:r>
                  <a:rPr lang="en-US" altLang="ja-JP" sz="1600" b="1" dirty="0" smtClean="0">
                    <a:solidFill>
                      <a:srgbClr val="FF0000"/>
                    </a:solidFill>
                  </a:rPr>
                  <a:t>Sigma 0.1mm </a:t>
                </a:r>
                <a:r>
                  <a:rPr lang="en-US" altLang="ja-JP" sz="1600" dirty="0" smtClean="0">
                    <a:solidFill>
                      <a:prstClr val="black"/>
                    </a:solidFill>
                  </a:rPr>
                  <a:t>Gaussian in 100 seeds</a:t>
                </a:r>
                <a:endParaRPr lang="en-US" altLang="ja-JP" sz="16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8" name="テキスト ボックス 27"/>
            <p:cNvSpPr txBox="1"/>
            <p:nvPr/>
          </p:nvSpPr>
          <p:spPr>
            <a:xfrm>
              <a:off x="4355977" y="5530363"/>
              <a:ext cx="4464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Mainly </a:t>
              </a:r>
              <a:r>
                <a:rPr lang="en-US" altLang="ja-JP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d</a:t>
              </a:r>
              <a:r>
                <a:rPr lang="en-US" altLang="ja-JP" dirty="0" smtClean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ue to injection jitter</a:t>
              </a:r>
            </a:p>
            <a:p>
              <a:pPr algn="ctr"/>
              <a:r>
                <a:rPr lang="en-US" altLang="ja-JP" dirty="0" smtClean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Jitter should be less than beam size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5364088" y="1680375"/>
              <a:ext cx="25087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Injection jitter</a:t>
              </a:r>
            </a:p>
          </p:txBody>
        </p:sp>
      </p:grpSp>
      <p:sp>
        <p:nvSpPr>
          <p:cNvPr id="30" name="日付プレースホルダー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フッター プレースホルダー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スライド番号プレースホルダー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1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036" y="0"/>
            <a:ext cx="9126963" cy="1110188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Emittance growth under measured misalignment </a:t>
            </a:r>
            <a:r>
              <a:rPr lang="en-US" altLang="ja-JP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/>
            </a:r>
            <a:br>
              <a:rPr lang="en-US" altLang="ja-JP" sz="2800" dirty="0">
                <a:solidFill>
                  <a:srgbClr val="0000FF"/>
                </a:solidFill>
                <a:latin typeface="Arial Rounded MT Bold" panose="020F0704030504030204" pitchFamily="34" charset="0"/>
              </a:rPr>
            </a:br>
            <a:r>
              <a:rPr lang="en-US" altLang="ja-JP" sz="28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+ random movement not to be compensated</a:t>
            </a:r>
            <a:endParaRPr kumimoji="1" lang="ja-JP" altLang="en-US" sz="28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6696395" y="1789723"/>
            <a:ext cx="2743200" cy="1920240"/>
            <a:chOff x="6712945" y="1642434"/>
            <a:chExt cx="2743200" cy="1920240"/>
          </a:xfrm>
        </p:grpSpPr>
        <p:pic>
          <p:nvPicPr>
            <p:cNvPr id="15" name="図 14" descr="emit_fromC_dkqp0_tole.3_dxyAD23mul8.0002_limstkON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945" y="1642434"/>
              <a:ext cx="2743200" cy="1920240"/>
            </a:xfrm>
            <a:prstGeom prst="rect">
              <a:avLst/>
            </a:prstGeom>
          </p:spPr>
        </p:pic>
        <p:sp>
          <p:nvSpPr>
            <p:cNvPr id="27" name="正方形/長方形 26"/>
            <p:cNvSpPr/>
            <p:nvPr/>
          </p:nvSpPr>
          <p:spPr>
            <a:xfrm>
              <a:off x="7314423" y="3050610"/>
              <a:ext cx="493003" cy="337829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758062" y="1789723"/>
            <a:ext cx="2743200" cy="1920240"/>
            <a:chOff x="2774612" y="1642434"/>
            <a:chExt cx="2743200" cy="1920240"/>
          </a:xfrm>
        </p:grpSpPr>
        <p:pic>
          <p:nvPicPr>
            <p:cNvPr id="11" name="図 10" descr="emit_fromC_dkqp0_tole.3_dxyAD23mul.0002_limstkON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4612" y="1642434"/>
              <a:ext cx="2743200" cy="1920240"/>
            </a:xfrm>
            <a:prstGeom prst="rect">
              <a:avLst/>
            </a:prstGeom>
          </p:spPr>
        </p:pic>
        <p:sp>
          <p:nvSpPr>
            <p:cNvPr id="31" name="正方形/長方形 30"/>
            <p:cNvSpPr/>
            <p:nvPr/>
          </p:nvSpPr>
          <p:spPr>
            <a:xfrm>
              <a:off x="3383011" y="2580385"/>
              <a:ext cx="1405014" cy="808055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4718823" y="1789723"/>
            <a:ext cx="2743200" cy="1920240"/>
            <a:chOff x="4735373" y="1642434"/>
            <a:chExt cx="2743200" cy="1920240"/>
          </a:xfrm>
        </p:grpSpPr>
        <p:pic>
          <p:nvPicPr>
            <p:cNvPr id="22" name="図 21" descr="emit_fromC_dkqp0_tole.3_dxyAD23mul4.0002_limstkON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373" y="1642434"/>
              <a:ext cx="2743200" cy="1920240"/>
            </a:xfrm>
            <a:prstGeom prst="rect">
              <a:avLst/>
            </a:prstGeom>
          </p:spPr>
        </p:pic>
        <p:sp>
          <p:nvSpPr>
            <p:cNvPr id="32" name="正方形/長方形 31"/>
            <p:cNvSpPr/>
            <p:nvPr/>
          </p:nvSpPr>
          <p:spPr>
            <a:xfrm>
              <a:off x="5339581" y="2586960"/>
              <a:ext cx="1405014" cy="808055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-16550" y="1704081"/>
            <a:ext cx="3128115" cy="2141947"/>
            <a:chOff x="0" y="1556792"/>
            <a:chExt cx="3128115" cy="2141947"/>
          </a:xfrm>
        </p:grpSpPr>
        <p:pic>
          <p:nvPicPr>
            <p:cNvPr id="20" name="図 19" descr="スクリーンショット 2016-05-23 3.36.1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56792"/>
              <a:ext cx="3128115" cy="2005882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1726360" y="2875844"/>
              <a:ext cx="129892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defTabSz="457200"/>
              <a:r>
                <a:rPr lang="en-US" altLang="ja-JP" dirty="0" smtClean="0">
                  <a:solidFill>
                    <a:prstClr val="black"/>
                  </a:solidFill>
                </a:rPr>
                <a:t>2016/01/21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37" name="直線矢印コネクタ 36"/>
            <p:cNvCxnSpPr/>
            <p:nvPr/>
          </p:nvCxnSpPr>
          <p:spPr>
            <a:xfrm flipV="1">
              <a:off x="508000" y="2513918"/>
              <a:ext cx="0" cy="6168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>
            <a:xfrm flipV="1">
              <a:off x="841829" y="3284458"/>
              <a:ext cx="0" cy="4142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矢印コネクタ 41"/>
            <p:cNvCxnSpPr/>
            <p:nvPr/>
          </p:nvCxnSpPr>
          <p:spPr>
            <a:xfrm flipV="1">
              <a:off x="1239156" y="2830489"/>
              <a:ext cx="0" cy="4142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>
            <a:xfrm flipV="1">
              <a:off x="1726360" y="2577889"/>
              <a:ext cx="0" cy="4142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/>
            <p:cNvCxnSpPr/>
            <p:nvPr/>
          </p:nvCxnSpPr>
          <p:spPr>
            <a:xfrm flipV="1">
              <a:off x="2069260" y="2405225"/>
              <a:ext cx="0" cy="4142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/>
            <p:nvPr/>
          </p:nvCxnSpPr>
          <p:spPr>
            <a:xfrm flipV="1">
              <a:off x="2502875" y="2339912"/>
              <a:ext cx="0" cy="4142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図 35" descr="emit_fromC_dkqp0_tole.3_dxyAD15mul.0002_limstkON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76" y="3875002"/>
            <a:ext cx="2743200" cy="1920240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6685271" y="3886641"/>
            <a:ext cx="2743200" cy="1920240"/>
            <a:chOff x="6701821" y="3739352"/>
            <a:chExt cx="2743200" cy="1920240"/>
          </a:xfrm>
        </p:grpSpPr>
        <p:pic>
          <p:nvPicPr>
            <p:cNvPr id="38" name="図 37" descr="emit_fromC_dkqp0_tole.3_dxyAD15mul8.0002_limstkON.eps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821" y="3739352"/>
              <a:ext cx="2743200" cy="1920240"/>
            </a:xfrm>
            <a:prstGeom prst="rect">
              <a:avLst/>
            </a:prstGeom>
          </p:spPr>
        </p:pic>
        <p:sp>
          <p:nvSpPr>
            <p:cNvPr id="39" name="正方形/長方形 38"/>
            <p:cNvSpPr/>
            <p:nvPr/>
          </p:nvSpPr>
          <p:spPr>
            <a:xfrm>
              <a:off x="7306775" y="5141820"/>
              <a:ext cx="473717" cy="342966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7036" y="3929428"/>
            <a:ext cx="2984227" cy="1907401"/>
            <a:chOff x="33586" y="3782139"/>
            <a:chExt cx="2984227" cy="1907401"/>
          </a:xfrm>
        </p:grpSpPr>
        <p:pic>
          <p:nvPicPr>
            <p:cNvPr id="35" name="図 34" descr="スクリーンショット 2016-05-23 3.31.47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6" y="3782139"/>
              <a:ext cx="2984227" cy="1907401"/>
            </a:xfrm>
            <a:prstGeom prst="rect">
              <a:avLst/>
            </a:prstGeom>
          </p:spPr>
        </p:pic>
        <p:sp>
          <p:nvSpPr>
            <p:cNvPr id="41" name="テキスト ボックス 40"/>
            <p:cNvSpPr txBox="1"/>
            <p:nvPr/>
          </p:nvSpPr>
          <p:spPr>
            <a:xfrm>
              <a:off x="1601229" y="4978089"/>
              <a:ext cx="129892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defTabSz="457200"/>
              <a:r>
                <a:rPr lang="en-US" altLang="ja-JP" dirty="0" smtClean="0">
                  <a:solidFill>
                    <a:prstClr val="black"/>
                  </a:solidFill>
                </a:rPr>
                <a:t>2015/04/03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44" name="正方形/長方形 43"/>
          <p:cNvSpPr/>
          <p:nvPr/>
        </p:nvSpPr>
        <p:spPr>
          <a:xfrm>
            <a:off x="3272368" y="4858336"/>
            <a:ext cx="1415862" cy="760228"/>
          </a:xfrm>
          <a:prstGeom prst="rect">
            <a:avLst/>
          </a:prstGeom>
          <a:noFill/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4688230" y="3886641"/>
            <a:ext cx="2743200" cy="1920240"/>
            <a:chOff x="4704780" y="3739352"/>
            <a:chExt cx="2743200" cy="1920240"/>
          </a:xfrm>
        </p:grpSpPr>
        <p:pic>
          <p:nvPicPr>
            <p:cNvPr id="47" name="図 46" descr="emit_fromC_dkqp0_tole.3_dxyAD15mul4.0002_limstkON.eps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780" y="3739352"/>
              <a:ext cx="2743200" cy="1920240"/>
            </a:xfrm>
            <a:prstGeom prst="rect">
              <a:avLst/>
            </a:prstGeom>
          </p:spPr>
        </p:pic>
        <p:sp>
          <p:nvSpPr>
            <p:cNvPr id="48" name="正方形/長方形 47"/>
            <p:cNvSpPr/>
            <p:nvPr/>
          </p:nvSpPr>
          <p:spPr>
            <a:xfrm>
              <a:off x="5285959" y="4724558"/>
              <a:ext cx="1415862" cy="760228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ja-JP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グループ化 53"/>
          <p:cNvGrpSpPr/>
          <p:nvPr/>
        </p:nvGrpSpPr>
        <p:grpSpPr>
          <a:xfrm>
            <a:off x="3717667" y="1146737"/>
            <a:ext cx="4756565" cy="704171"/>
            <a:chOff x="3734217" y="999448"/>
            <a:chExt cx="4756565" cy="704171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4146212" y="999448"/>
              <a:ext cx="35409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altLang="ja-JP" sz="2000" b="1" dirty="0" smtClean="0"/>
                <a:t>Black:   </a:t>
              </a:r>
              <a:r>
                <a:rPr lang="en-US" altLang="ja-JP" sz="2000" b="1" dirty="0" err="1" smtClean="0"/>
                <a:t>σ</a:t>
              </a:r>
              <a:r>
                <a:rPr lang="en-US" altLang="ja-JP" sz="2000" b="1" baseline="-25000" dirty="0" err="1" smtClean="0"/>
                <a:t>ACC</a:t>
              </a:r>
              <a:r>
                <a:rPr lang="en-US" altLang="ja-JP" sz="2000" b="1" dirty="0" smtClean="0"/>
                <a:t>=0.1mm, </a:t>
              </a:r>
              <a:r>
                <a:rPr lang="en-US" altLang="ja-JP" sz="2000" b="1" dirty="0" err="1" smtClean="0"/>
                <a:t>σ</a:t>
              </a:r>
              <a:r>
                <a:rPr lang="en-US" altLang="ja-JP" sz="2000" b="1" baseline="-25000" dirty="0" err="1" smtClean="0"/>
                <a:t>Q</a:t>
              </a:r>
              <a:r>
                <a:rPr lang="en-US" altLang="ja-JP" sz="2000" b="1" dirty="0" smtClean="0"/>
                <a:t>=0.2mm</a:t>
              </a:r>
              <a:endParaRPr lang="ja-JP" altLang="en-US" sz="2000" b="1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3734217" y="1365065"/>
              <a:ext cx="9088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altLang="ja-JP" sz="1600" dirty="0" smtClean="0">
                  <a:solidFill>
                    <a:srgbClr val="FF0000"/>
                  </a:solidFill>
                </a:rPr>
                <a:t>Red = X2</a:t>
              </a:r>
              <a:endParaRPr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5698537" y="1358788"/>
              <a:ext cx="9088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altLang="ja-JP" sz="1600" dirty="0" smtClean="0">
                  <a:solidFill>
                    <a:srgbClr val="FF0000"/>
                  </a:solidFill>
                </a:rPr>
                <a:t>Red = X4</a:t>
              </a:r>
              <a:endParaRPr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7581943" y="1359757"/>
              <a:ext cx="9088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altLang="ja-JP" sz="1600" dirty="0" smtClean="0">
                  <a:solidFill>
                    <a:srgbClr val="FF0000"/>
                  </a:solidFill>
                </a:rPr>
                <a:t>Red = X8</a:t>
              </a:r>
              <a:endParaRPr lang="ja-JP" alt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55" name="テキスト ボックス 54"/>
          <p:cNvSpPr txBox="1"/>
          <p:nvPr/>
        </p:nvSpPr>
        <p:spPr>
          <a:xfrm>
            <a:off x="17036" y="5966930"/>
            <a:ext cx="8947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00FF"/>
                </a:solidFill>
                <a:latin typeface="Arial Rounded MT Bold" panose="020F0704030504030204" pitchFamily="34" charset="0"/>
              </a:rPr>
              <a:t>U</a:t>
            </a:r>
            <a:r>
              <a:rPr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ncompensated random movement of 0.4mm in sigma is marginal?</a:t>
            </a:r>
            <a:endParaRPr kumimoji="1" lang="ja-JP" altLang="en-US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6" name="日付プレースホルダー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フッター プレースホルダー 5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スライド番号プレースホルダー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B2EEE-A4C0-2C48-82F3-25390C08D44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8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16330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F</a:t>
            </a:r>
            <a:r>
              <a:rPr lang="en-US" altLang="ja-JP" dirty="0" smtClean="0">
                <a:solidFill>
                  <a:srgbClr val="0000FF"/>
                </a:solidFill>
              </a:rPr>
              <a:t>loor movement to be compensated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302305"/>
              </p:ext>
            </p:extLst>
          </p:nvPr>
        </p:nvGraphicFramePr>
        <p:xfrm>
          <a:off x="1403648" y="1637449"/>
          <a:ext cx="6552729" cy="3528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243"/>
                <a:gridCol w="2184243"/>
                <a:gridCol w="2184243"/>
              </a:tblGrid>
              <a:tr h="705678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Horizontal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Vertical</a:t>
                      </a:r>
                      <a:endParaRPr kumimoji="1" lang="ja-JP" altLang="en-US" sz="2400" b="1" dirty="0"/>
                    </a:p>
                  </a:txBody>
                  <a:tcPr anchor="ctr"/>
                </a:tc>
              </a:tr>
              <a:tr h="7056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Daily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0.1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0.1</a:t>
                      </a:r>
                      <a:endParaRPr kumimoji="1" lang="ja-JP" altLang="en-US" sz="2400" b="1" dirty="0"/>
                    </a:p>
                  </a:txBody>
                  <a:tcPr anchor="ctr"/>
                </a:tc>
              </a:tr>
              <a:tr h="7056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Week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0.1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0.1</a:t>
                      </a:r>
                      <a:endParaRPr kumimoji="1" lang="ja-JP" altLang="en-US" sz="2400" b="1" dirty="0"/>
                    </a:p>
                  </a:txBody>
                  <a:tcPr anchor="ctr"/>
                </a:tc>
              </a:tr>
              <a:tr h="7056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baseline="0" dirty="0" smtClean="0"/>
                        <a:t>Year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0.5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1</a:t>
                      </a:r>
                      <a:endParaRPr kumimoji="1" lang="ja-JP" altLang="en-US" sz="2400" b="1" dirty="0"/>
                    </a:p>
                  </a:txBody>
                  <a:tcPr anchor="ctr"/>
                </a:tc>
              </a:tr>
              <a:tr h="7056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Speed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0.01mm/</a:t>
                      </a:r>
                      <a:r>
                        <a:rPr kumimoji="1" lang="en-US" altLang="ja-JP" sz="2400" b="1" dirty="0" err="1" smtClean="0"/>
                        <a:t>hr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dirty="0" smtClean="0"/>
                        <a:t>0.01mm/</a:t>
                      </a:r>
                      <a:r>
                        <a:rPr kumimoji="1" lang="en-US" altLang="ja-JP" sz="2400" b="1" dirty="0" err="1" smtClean="0"/>
                        <a:t>hr</a:t>
                      </a:r>
                      <a:endParaRPr kumimoji="1" lang="ja-JP" altLang="en-US" sz="2400" b="1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7092280" y="127860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prstClr val="black"/>
                </a:solidFill>
              </a:rPr>
              <a:t>Unit mm</a:t>
            </a:r>
            <a:endParaRPr lang="ja-JP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0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4000" dirty="0" smtClean="0">
                <a:solidFill>
                  <a:srgbClr val="0000FF"/>
                </a:solidFill>
              </a:rPr>
              <a:t>M</a:t>
            </a:r>
            <a:r>
              <a:rPr kumimoji="1" lang="en-US" altLang="ja-JP" sz="4000" dirty="0" smtClean="0">
                <a:solidFill>
                  <a:srgbClr val="0000FF"/>
                </a:solidFill>
              </a:rPr>
              <a:t>overs under study</a:t>
            </a:r>
            <a:endParaRPr kumimoji="1" lang="ja-JP" altLang="en-US" sz="4000" dirty="0">
              <a:solidFill>
                <a:srgbClr val="0000FF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366376" y="2030447"/>
            <a:ext cx="4187326" cy="3099229"/>
            <a:chOff x="467544" y="2060848"/>
            <a:chExt cx="4187326" cy="3099229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060848"/>
              <a:ext cx="4187326" cy="2332732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827584" y="4452191"/>
              <a:ext cx="32403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Arial Rounded MT Bold" panose="020F0704030504030204" pitchFamily="34" charset="0"/>
                </a:rPr>
                <a:t>Mover tests for accelerator girder</a:t>
              </a:r>
              <a:endParaRPr kumimoji="1" lang="ja-JP" altLang="en-US" sz="2000" dirty="0"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4860032" y="1772816"/>
            <a:ext cx="3886833" cy="3698462"/>
            <a:chOff x="4860032" y="2030447"/>
            <a:chExt cx="3886833" cy="3698462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0032" y="2030447"/>
              <a:ext cx="3886833" cy="2913335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4893221" y="5021023"/>
              <a:ext cx="3742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latin typeface="Arial Rounded MT Bold" panose="020F0704030504030204" pitchFamily="34" charset="0"/>
                </a:rPr>
                <a:t>Support structure being developed for pulse magnets</a:t>
              </a:r>
              <a:endParaRPr kumimoji="1" lang="ja-JP" altLang="en-US" sz="2000" dirty="0"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9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6738"/>
            <a:ext cx="9144000" cy="1093844"/>
          </a:xfrm>
        </p:spPr>
        <p:txBody>
          <a:bodyPr>
            <a:normAutofit fontScale="90000"/>
          </a:bodyPr>
          <a:lstStyle/>
          <a:p>
            <a:r>
              <a:rPr lang="en-US" altLang="ja-JP" sz="3600" b="1" dirty="0" smtClean="0">
                <a:solidFill>
                  <a:srgbClr val="0000FF"/>
                </a:solidFill>
              </a:rPr>
              <a:t>Requirements and strategy</a:t>
            </a:r>
            <a:br>
              <a:rPr lang="en-US" altLang="ja-JP" sz="3600" b="1" dirty="0" smtClean="0">
                <a:solidFill>
                  <a:srgbClr val="0000FF"/>
                </a:solidFill>
              </a:rPr>
            </a:br>
            <a:r>
              <a:rPr lang="en-US" altLang="ja-JP" sz="3600" b="1" dirty="0" smtClean="0">
                <a:solidFill>
                  <a:srgbClr val="0000FF"/>
                </a:solidFill>
              </a:rPr>
              <a:t>against f</a:t>
            </a:r>
            <a:r>
              <a:rPr kumimoji="1" lang="en-US" altLang="ja-JP" sz="3600" b="1" dirty="0" smtClean="0">
                <a:solidFill>
                  <a:srgbClr val="0000FF"/>
                </a:solidFill>
              </a:rPr>
              <a:t>loor movement</a:t>
            </a:r>
            <a:endParaRPr kumimoji="1"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30704" y="1321198"/>
            <a:ext cx="8075240" cy="4824536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sz="3000" b="1" dirty="0" smtClean="0">
                <a:solidFill>
                  <a:srgbClr val="0000FF"/>
                </a:solidFill>
              </a:rPr>
              <a:t>In </a:t>
            </a:r>
            <a:r>
              <a:rPr lang="en-US" altLang="ja-JP" sz="3000" b="1" dirty="0">
                <a:solidFill>
                  <a:srgbClr val="0000FF"/>
                </a:solidFill>
              </a:rPr>
              <a:t>p</a:t>
            </a:r>
            <a:r>
              <a:rPr kumimoji="1" lang="en-US" altLang="ja-JP" sz="3000" b="1" dirty="0" smtClean="0">
                <a:solidFill>
                  <a:srgbClr val="0000FF"/>
                </a:solidFill>
              </a:rPr>
              <a:t>hase-2 timeframe</a:t>
            </a:r>
          </a:p>
          <a:p>
            <a:pPr lvl="1"/>
            <a:r>
              <a:rPr lang="en-US" altLang="ja-JP" sz="2600" dirty="0" smtClean="0">
                <a:solidFill>
                  <a:srgbClr val="FF0000"/>
                </a:solidFill>
              </a:rPr>
              <a:t>Alignment as is </a:t>
            </a:r>
            <a:r>
              <a:rPr lang="en-US" altLang="ja-JP" sz="2600" dirty="0" smtClean="0">
                <a:solidFill>
                  <a:srgbClr val="00B050"/>
                </a:solidFill>
              </a:rPr>
              <a:t>with trial cures at some points</a:t>
            </a:r>
          </a:p>
          <a:p>
            <a:pPr lvl="1"/>
            <a:r>
              <a:rPr lang="en-US" altLang="ja-JP" sz="2600" dirty="0" smtClean="0"/>
              <a:t>Confirm </a:t>
            </a:r>
            <a:r>
              <a:rPr lang="en-US" altLang="ja-JP" sz="2600" dirty="0" smtClean="0">
                <a:solidFill>
                  <a:srgbClr val="FF0000"/>
                </a:solidFill>
              </a:rPr>
              <a:t>overall and year-scale </a:t>
            </a:r>
            <a:r>
              <a:rPr lang="en-US" altLang="ja-JP" sz="2600" dirty="0" smtClean="0"/>
              <a:t>floor movement </a:t>
            </a:r>
          </a:p>
          <a:p>
            <a:pPr lvl="1"/>
            <a:r>
              <a:rPr lang="en-US" altLang="ja-JP" sz="2600" dirty="0" smtClean="0"/>
              <a:t>Evaluate </a:t>
            </a:r>
            <a:r>
              <a:rPr lang="en-US" altLang="ja-JP" sz="2600" dirty="0" smtClean="0">
                <a:solidFill>
                  <a:srgbClr val="FF0000"/>
                </a:solidFill>
              </a:rPr>
              <a:t>distance scale </a:t>
            </a:r>
            <a:r>
              <a:rPr lang="en-US" altLang="ja-JP" sz="2600" dirty="0" smtClean="0"/>
              <a:t>from joint</a:t>
            </a:r>
            <a:endParaRPr lang="en-US" altLang="ja-JP" sz="2600" dirty="0"/>
          </a:p>
          <a:p>
            <a:pPr lvl="1"/>
            <a:r>
              <a:rPr kumimoji="1" lang="en-US" altLang="ja-JP" sz="2600" dirty="0" smtClean="0"/>
              <a:t>Try to </a:t>
            </a:r>
            <a:r>
              <a:rPr kumimoji="1" lang="en-US" altLang="ja-JP" sz="2600" dirty="0" smtClean="0">
                <a:solidFill>
                  <a:srgbClr val="FF0000"/>
                </a:solidFill>
              </a:rPr>
              <a:t>detect movement with beam</a:t>
            </a:r>
          </a:p>
          <a:p>
            <a:pPr lvl="1"/>
            <a:r>
              <a:rPr lang="en-US" altLang="ja-JP" sz="2600" dirty="0"/>
              <a:t>Investigate the </a:t>
            </a:r>
            <a:r>
              <a:rPr lang="en-US" altLang="ja-JP" sz="2600" dirty="0">
                <a:solidFill>
                  <a:srgbClr val="FF0000"/>
                </a:solidFill>
              </a:rPr>
              <a:t>cure </a:t>
            </a:r>
            <a:r>
              <a:rPr lang="en-US" altLang="ja-JP" sz="2600" dirty="0" smtClean="0">
                <a:solidFill>
                  <a:srgbClr val="FF0000"/>
                </a:solidFill>
              </a:rPr>
              <a:t>algorithm </a:t>
            </a:r>
            <a:r>
              <a:rPr lang="en-US" altLang="ja-JP" sz="2600" dirty="0" smtClean="0"/>
              <a:t>with simulation</a:t>
            </a:r>
            <a:endParaRPr lang="en-US" altLang="ja-JP" sz="2400" dirty="0"/>
          </a:p>
          <a:p>
            <a:pPr lvl="1"/>
            <a:r>
              <a:rPr lang="en-US" altLang="ja-JP" sz="2600" dirty="0" smtClean="0"/>
              <a:t>Study feasibility of </a:t>
            </a:r>
            <a:r>
              <a:rPr lang="en-US" altLang="ja-JP" sz="2600" dirty="0" smtClean="0">
                <a:solidFill>
                  <a:srgbClr val="FF0000"/>
                </a:solidFill>
              </a:rPr>
              <a:t>mover</a:t>
            </a:r>
            <a:r>
              <a:rPr lang="en-US" altLang="ja-JP" sz="2600" dirty="0"/>
              <a:t> </a:t>
            </a:r>
            <a:r>
              <a:rPr lang="en-US" altLang="ja-JP" sz="2600" dirty="0" smtClean="0"/>
              <a:t>or </a:t>
            </a:r>
            <a:r>
              <a:rPr lang="en-US" altLang="ja-JP" sz="2600" dirty="0">
                <a:solidFill>
                  <a:srgbClr val="FF0000"/>
                </a:solidFill>
              </a:rPr>
              <a:t>passive </a:t>
            </a:r>
            <a:r>
              <a:rPr lang="en-US" altLang="ja-JP" sz="2600" dirty="0" smtClean="0">
                <a:solidFill>
                  <a:srgbClr val="FF0000"/>
                </a:solidFill>
              </a:rPr>
              <a:t>bridge</a:t>
            </a:r>
            <a:endParaRPr lang="en-US" altLang="ja-JP" sz="2600" dirty="0" smtClean="0"/>
          </a:p>
          <a:p>
            <a:r>
              <a:rPr lang="en-US" altLang="ja-JP" sz="3000" b="1" dirty="0" smtClean="0">
                <a:solidFill>
                  <a:srgbClr val="0000FF"/>
                </a:solidFill>
              </a:rPr>
              <a:t>Development for phase-3</a:t>
            </a:r>
          </a:p>
          <a:p>
            <a:pPr lvl="1"/>
            <a:r>
              <a:rPr lang="en-US" altLang="ja-JP" sz="2600" dirty="0" smtClean="0">
                <a:solidFill>
                  <a:srgbClr val="FF0000"/>
                </a:solidFill>
              </a:rPr>
              <a:t>Alignment corrected </a:t>
            </a:r>
            <a:r>
              <a:rPr lang="en-US" altLang="ja-JP" sz="2600" dirty="0" smtClean="0">
                <a:solidFill>
                  <a:srgbClr val="00B050"/>
                </a:solidFill>
              </a:rPr>
              <a:t>once more and </a:t>
            </a:r>
            <a:r>
              <a:rPr lang="en-US" altLang="ja-JP" sz="2600" dirty="0" smtClean="0">
                <a:solidFill>
                  <a:srgbClr val="FF0000"/>
                </a:solidFill>
              </a:rPr>
              <a:t>stabilized</a:t>
            </a:r>
            <a:r>
              <a:rPr lang="en-US" altLang="ja-JP" sz="2600" dirty="0" smtClean="0">
                <a:solidFill>
                  <a:srgbClr val="00B050"/>
                </a:solidFill>
              </a:rPr>
              <a:t> with movers or suppression mechanism near relevant expansion joints </a:t>
            </a:r>
          </a:p>
          <a:p>
            <a:pPr lvl="1"/>
            <a:r>
              <a:rPr lang="en-US" altLang="ja-JP" sz="2600" dirty="0" smtClean="0">
                <a:solidFill>
                  <a:srgbClr val="FF0000"/>
                </a:solidFill>
              </a:rPr>
              <a:t>Beam manipulation </a:t>
            </a:r>
            <a:r>
              <a:rPr lang="en-US" altLang="ja-JP" sz="2600" dirty="0" smtClean="0"/>
              <a:t>to keep golden orbit</a:t>
            </a:r>
            <a:endParaRPr lang="en-US" altLang="ja-JP" sz="2600" dirty="0"/>
          </a:p>
          <a:p>
            <a:pPr lvl="1"/>
            <a:r>
              <a:rPr lang="en-US" altLang="ja-JP" sz="2600" dirty="0"/>
              <a:t>C</a:t>
            </a:r>
            <a:r>
              <a:rPr lang="en-US" altLang="ja-JP" sz="2600" dirty="0" smtClean="0"/>
              <a:t>ompensation such as </a:t>
            </a:r>
            <a:r>
              <a:rPr lang="en-US" altLang="ja-JP" sz="2600" dirty="0" smtClean="0">
                <a:solidFill>
                  <a:srgbClr val="FF0000"/>
                </a:solidFill>
              </a:rPr>
              <a:t>offset injection </a:t>
            </a:r>
            <a:r>
              <a:rPr lang="en-US" altLang="ja-JP" sz="2600" dirty="0" smtClean="0"/>
              <a:t>is developed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Who are contributing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Accelerator group</a:t>
            </a:r>
          </a:p>
          <a:p>
            <a:pPr lvl="1"/>
            <a:r>
              <a:rPr kumimoji="1" lang="en-US" altLang="ja-JP" dirty="0" smtClean="0"/>
              <a:t>Enomoto, Higo, </a:t>
            </a:r>
            <a:r>
              <a:rPr kumimoji="1" lang="en-US" altLang="ja-JP" dirty="0" err="1" smtClean="0"/>
              <a:t>Kakihara</a:t>
            </a:r>
            <a:r>
              <a:rPr kumimoji="1" lang="en-US" altLang="ja-JP" dirty="0" smtClean="0"/>
              <a:t>, Tanaka, …..</a:t>
            </a:r>
          </a:p>
          <a:p>
            <a:r>
              <a:rPr lang="en-US" altLang="ja-JP" dirty="0"/>
              <a:t>Control </a:t>
            </a:r>
            <a:r>
              <a:rPr lang="en-US" altLang="ja-JP" dirty="0" smtClean="0"/>
              <a:t>group</a:t>
            </a:r>
            <a:endParaRPr lang="ja-JP" altLang="en-US" dirty="0"/>
          </a:p>
          <a:p>
            <a:pPr lvl="1"/>
            <a:r>
              <a:rPr lang="en-US" altLang="ja-JP" dirty="0" err="1" smtClean="0"/>
              <a:t>Mikawa</a:t>
            </a:r>
            <a:r>
              <a:rPr lang="en-US" altLang="ja-JP" dirty="0" smtClean="0"/>
              <a:t>, Satoh,</a:t>
            </a:r>
            <a:r>
              <a:rPr lang="ja-JP" altLang="en-US" dirty="0"/>
              <a:t> </a:t>
            </a:r>
            <a:r>
              <a:rPr lang="en-US" altLang="ja-JP" smtClean="0"/>
              <a:t>Seimiya, </a:t>
            </a:r>
            <a:r>
              <a:rPr lang="en-US" altLang="ja-JP" dirty="0"/>
              <a:t>Suwada</a:t>
            </a:r>
            <a:r>
              <a:rPr lang="en-US" altLang="ja-JP" dirty="0" smtClean="0"/>
              <a:t>, ……</a:t>
            </a:r>
            <a:endParaRPr lang="en-US" altLang="ja-JP" dirty="0"/>
          </a:p>
          <a:p>
            <a:r>
              <a:rPr kumimoji="1" lang="en-US" altLang="ja-JP" dirty="0" smtClean="0"/>
              <a:t>Injector group</a:t>
            </a:r>
          </a:p>
          <a:p>
            <a:pPr lvl="1"/>
            <a:r>
              <a:rPr lang="en-US" altLang="ja-JP" dirty="0" smtClean="0"/>
              <a:t>Yoshida, </a:t>
            </a:r>
            <a:endParaRPr lang="en-US" altLang="ja-JP" dirty="0"/>
          </a:p>
          <a:p>
            <a:r>
              <a:rPr lang="en-US" altLang="ja-JP" dirty="0" smtClean="0"/>
              <a:t>Mitsubishi Electric.</a:t>
            </a:r>
          </a:p>
          <a:p>
            <a:pPr lvl="1"/>
            <a:r>
              <a:rPr lang="en-US" altLang="ja-JP" dirty="0" err="1"/>
              <a:t>Mizukawa</a:t>
            </a:r>
            <a:r>
              <a:rPr lang="en-US" altLang="ja-JP" dirty="0"/>
              <a:t>, </a:t>
            </a:r>
            <a:r>
              <a:rPr lang="en-US" altLang="ja-JP" dirty="0" smtClean="0"/>
              <a:t>Kimura</a:t>
            </a:r>
            <a:r>
              <a:rPr lang="en-US" altLang="ja-JP" dirty="0"/>
              <a:t>, Kudo, </a:t>
            </a:r>
            <a:r>
              <a:rPr lang="en-US" altLang="ja-JP" dirty="0" err="1"/>
              <a:t>Kusano</a:t>
            </a:r>
            <a:r>
              <a:rPr lang="en-US" altLang="ja-JP" dirty="0"/>
              <a:t>, Suzuki, </a:t>
            </a:r>
            <a:r>
              <a:rPr lang="en-US" altLang="ja-JP" dirty="0" err="1"/>
              <a:t>Toyotomi</a:t>
            </a:r>
            <a:r>
              <a:rPr lang="en-US" altLang="ja-JP" dirty="0"/>
              <a:t>, </a:t>
            </a:r>
            <a:r>
              <a:rPr lang="en-US" altLang="ja-JP" dirty="0" err="1" smtClean="0"/>
              <a:t>Ushimoto</a:t>
            </a:r>
            <a:r>
              <a:rPr lang="en-US" altLang="ja-JP" dirty="0" smtClean="0"/>
              <a:t>, ….</a:t>
            </a:r>
          </a:p>
          <a:p>
            <a:r>
              <a:rPr lang="en-US" altLang="ja-JP" dirty="0" smtClean="0"/>
              <a:t>Outside company</a:t>
            </a:r>
          </a:p>
          <a:p>
            <a:pPr lvl="1"/>
            <a:r>
              <a:rPr lang="en-US" altLang="ja-JP" dirty="0" err="1" smtClean="0"/>
              <a:t>Nishitani</a:t>
            </a:r>
            <a:r>
              <a:rPr lang="en-US" altLang="ja-JP" dirty="0" smtClean="0"/>
              <a:t>,</a:t>
            </a:r>
            <a:r>
              <a:rPr lang="ja-JP" altLang="en-US" dirty="0"/>
              <a:t> </a:t>
            </a:r>
            <a:r>
              <a:rPr lang="en-US" altLang="ja-JP" dirty="0" err="1" smtClean="0"/>
              <a:t>Chiyokura</a:t>
            </a:r>
            <a:r>
              <a:rPr lang="en-US" altLang="ja-JP" dirty="0" smtClean="0"/>
              <a:t>, … </a:t>
            </a:r>
          </a:p>
          <a:p>
            <a:r>
              <a:rPr lang="en-US" altLang="ja-JP" dirty="0"/>
              <a:t>M</a:t>
            </a:r>
            <a:r>
              <a:rPr lang="en-US" altLang="ja-JP" dirty="0" smtClean="0"/>
              <a:t>agnet group of KEKB ring</a:t>
            </a:r>
          </a:p>
          <a:p>
            <a:pPr lvl="1"/>
            <a:r>
              <a:rPr lang="en-US" altLang="ja-JP" dirty="0" err="1" smtClean="0"/>
              <a:t>Masuzawa</a:t>
            </a:r>
            <a:r>
              <a:rPr lang="en-US" altLang="ja-JP" dirty="0" smtClean="0"/>
              <a:t>, Sugawara, ….. but still loose coupling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6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Concluding remarks 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3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612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Development toward Phase-3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1" y="1340768"/>
            <a:ext cx="9073008" cy="45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/>
              <a:t>Concluding remark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43608" y="980728"/>
            <a:ext cx="7643192" cy="5244095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b="1" dirty="0" smtClean="0">
                <a:solidFill>
                  <a:srgbClr val="0000FF"/>
                </a:solidFill>
              </a:rPr>
              <a:t>Initial girder alignment in 2014</a:t>
            </a:r>
          </a:p>
          <a:p>
            <a:pPr marL="400050" lvl="1" indent="0">
              <a:buNone/>
            </a:pPr>
            <a:r>
              <a:rPr lang="en-US" altLang="ja-JP" sz="1800" b="1" dirty="0" smtClean="0"/>
              <a:t>	Done with residual ~0.3mm </a:t>
            </a:r>
            <a:r>
              <a:rPr lang="en-US" altLang="ja-JP" sz="1800" b="1" dirty="0"/>
              <a:t>in sigma over 500m line</a:t>
            </a:r>
            <a:r>
              <a:rPr lang="en-US" altLang="ja-JP" sz="1800" b="1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b="1" dirty="0">
                <a:solidFill>
                  <a:srgbClr val="0000FF"/>
                </a:solidFill>
              </a:rPr>
              <a:t>Hard wares alignment on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girder improved</a:t>
            </a:r>
          </a:p>
          <a:p>
            <a:pPr marL="400050" lvl="1" indent="0">
              <a:buNone/>
            </a:pPr>
            <a:r>
              <a:rPr lang="en-US" altLang="ja-JP" sz="1800" b="1" dirty="0"/>
              <a:t>	</a:t>
            </a:r>
            <a:r>
              <a:rPr lang="en-US" altLang="ja-JP" sz="1800" b="1" dirty="0" smtClean="0"/>
              <a:t>Done with </a:t>
            </a:r>
            <a:r>
              <a:rPr lang="en-US" altLang="ja-JP" sz="1800" b="1" dirty="0"/>
              <a:t>e</a:t>
            </a:r>
            <a:r>
              <a:rPr lang="en-US" altLang="ja-JP" sz="1800" b="1" dirty="0" smtClean="0"/>
              <a:t>rrors 0.05mm </a:t>
            </a:r>
            <a:r>
              <a:rPr lang="en-US" altLang="ja-JP" sz="1800" b="1" dirty="0"/>
              <a:t>in </a:t>
            </a:r>
            <a:r>
              <a:rPr lang="en-US" altLang="ja-JP" sz="1800" b="1" dirty="0" smtClean="0"/>
              <a:t>sigma </a:t>
            </a:r>
          </a:p>
          <a:p>
            <a:pPr marL="400050" lvl="1" indent="0">
              <a:buNone/>
            </a:pPr>
            <a:r>
              <a:rPr lang="en-US" altLang="ja-JP" sz="1800" b="1" dirty="0"/>
              <a:t>	K</a:t>
            </a:r>
            <a:r>
              <a:rPr lang="en-US" altLang="ja-JP" sz="1800" b="1" dirty="0" smtClean="0"/>
              <a:t>ept for in a year scale</a:t>
            </a:r>
            <a:endParaRPr lang="en-US" altLang="ja-JP" sz="1800" b="1" dirty="0"/>
          </a:p>
          <a:p>
            <a:pPr marL="457200" indent="-457200">
              <a:buFont typeface="+mj-lt"/>
              <a:buAutoNum type="arabicPeriod"/>
            </a:pPr>
            <a:r>
              <a:rPr lang="en-US" altLang="ja-JP" sz="2400" b="1" dirty="0" smtClean="0">
                <a:solidFill>
                  <a:srgbClr val="0000FF"/>
                </a:solidFill>
              </a:rPr>
              <a:t>Floor continuous measurement</a:t>
            </a:r>
          </a:p>
          <a:p>
            <a:pPr marL="400050" lvl="1" indent="0">
              <a:buNone/>
            </a:pPr>
            <a:r>
              <a:rPr lang="en-US" altLang="ja-JP" sz="1800" b="1" dirty="0"/>
              <a:t>	</a:t>
            </a:r>
            <a:r>
              <a:rPr lang="en-US" altLang="ja-JP" sz="1800" b="1" dirty="0" smtClean="0"/>
              <a:t>Movement mostly near expansion joints</a:t>
            </a:r>
          </a:p>
          <a:p>
            <a:pPr marL="400050" lvl="1" indent="0">
              <a:buNone/>
            </a:pPr>
            <a:r>
              <a:rPr lang="en-US" altLang="ja-JP" sz="1800" b="1" dirty="0"/>
              <a:t>	D</a:t>
            </a:r>
            <a:r>
              <a:rPr lang="en-US" altLang="ja-JP" sz="1800" b="1" dirty="0" smtClean="0"/>
              <a:t>aily motion  ~0.1mm to yearly ~1mm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b="1" dirty="0">
                <a:solidFill>
                  <a:srgbClr val="0000FF"/>
                </a:solidFill>
              </a:rPr>
              <a:t>F</a:t>
            </a:r>
            <a:r>
              <a:rPr kumimoji="1" lang="en-US" altLang="ja-JP" sz="2400" b="1" dirty="0" smtClean="0">
                <a:solidFill>
                  <a:srgbClr val="0000FF"/>
                </a:solidFill>
              </a:rPr>
              <a:t>loor sophisticated evaluation</a:t>
            </a:r>
          </a:p>
          <a:p>
            <a:pPr marL="400050" lvl="1" indent="0">
              <a:buNone/>
            </a:pPr>
            <a:r>
              <a:rPr lang="en-US" altLang="ja-JP" sz="1800" b="1" dirty="0" smtClean="0"/>
              <a:t>	Will explore n</a:t>
            </a:r>
            <a:r>
              <a:rPr kumimoji="1" lang="en-US" altLang="ja-JP" sz="1800" b="1" dirty="0" smtClean="0"/>
              <a:t>ear expansion joint </a:t>
            </a:r>
          </a:p>
          <a:p>
            <a:pPr marL="400050" lvl="1" indent="0">
              <a:buNone/>
            </a:pPr>
            <a:r>
              <a:rPr lang="en-US" altLang="ja-JP" sz="1800" b="1" dirty="0"/>
              <a:t>	</a:t>
            </a:r>
            <a:r>
              <a:rPr lang="en-US" altLang="ja-JP" sz="1800" b="1" dirty="0" smtClean="0"/>
              <a:t>Will d</a:t>
            </a:r>
            <a:r>
              <a:rPr kumimoji="1" lang="en-US" altLang="ja-JP" sz="1800" b="1" dirty="0" smtClean="0"/>
              <a:t>esign compensation mechanism</a:t>
            </a:r>
            <a:endParaRPr lang="en-US" altLang="ja-JP" sz="1800" b="1" dirty="0"/>
          </a:p>
          <a:p>
            <a:pPr marL="514350" indent="-514350">
              <a:buFont typeface="+mj-lt"/>
              <a:buAutoNum type="arabicPeriod" startAt="5"/>
            </a:pPr>
            <a:r>
              <a:rPr lang="en-US" altLang="ja-JP" sz="2400" b="1" dirty="0">
                <a:solidFill>
                  <a:srgbClr val="0000FF"/>
                </a:solidFill>
              </a:rPr>
              <a:t>Compensation mechanism</a:t>
            </a:r>
          </a:p>
          <a:p>
            <a:pPr marL="400050" lvl="1" indent="0">
              <a:buNone/>
            </a:pPr>
            <a:r>
              <a:rPr lang="en-US" altLang="ja-JP" sz="1800" b="1" dirty="0"/>
              <a:t>	Basic study of movers is under way</a:t>
            </a:r>
          </a:p>
          <a:p>
            <a:pPr marL="400050" lvl="1" indent="0">
              <a:buNone/>
            </a:pPr>
            <a:r>
              <a:rPr lang="en-US" altLang="ja-JP" sz="1800" b="1" dirty="0"/>
              <a:t>	Passive structure design study to  be </a:t>
            </a:r>
            <a:r>
              <a:rPr lang="en-US" altLang="ja-JP" sz="1800" b="1" dirty="0" smtClean="0"/>
              <a:t>made</a:t>
            </a:r>
            <a:endParaRPr lang="en-US" altLang="ja-JP" sz="1800" b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818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/>
              <a:t>Concluding remark (cont.)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43608" y="1112255"/>
            <a:ext cx="7643192" cy="511256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kumimoji="1" lang="en-US" altLang="ja-JP" sz="2400" b="1" dirty="0" smtClean="0">
                <a:solidFill>
                  <a:srgbClr val="0000FF"/>
                </a:solidFill>
              </a:rPr>
              <a:t>Tools to identify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the movement</a:t>
            </a:r>
            <a:endParaRPr kumimoji="1" lang="en-US" altLang="ja-JP" sz="2400" b="1" dirty="0" smtClean="0">
              <a:solidFill>
                <a:srgbClr val="0000FF"/>
              </a:solidFill>
            </a:endParaRPr>
          </a:p>
          <a:p>
            <a:pPr marL="400050" lvl="1" indent="0">
              <a:buNone/>
            </a:pPr>
            <a:r>
              <a:rPr lang="en-US" altLang="ja-JP" sz="2000" b="1" dirty="0"/>
              <a:t>	</a:t>
            </a:r>
            <a:r>
              <a:rPr kumimoji="1" lang="en-US" altLang="ja-JP" sz="1800" b="1" dirty="0" smtClean="0"/>
              <a:t>Radiation resistive PD is being searched</a:t>
            </a:r>
          </a:p>
          <a:p>
            <a:pPr marL="400050" lvl="1" indent="0">
              <a:buNone/>
            </a:pPr>
            <a:r>
              <a:rPr lang="en-US" altLang="ja-JP" sz="1800" b="1" dirty="0" smtClean="0"/>
              <a:t>	Pending now to develop other evaluation tools </a:t>
            </a:r>
          </a:p>
          <a:p>
            <a:pPr marL="400050" lvl="1" indent="0">
              <a:buNone/>
            </a:pPr>
            <a:r>
              <a:rPr lang="en-US" altLang="ja-JP" sz="1800" b="1" dirty="0"/>
              <a:t>	</a:t>
            </a:r>
            <a:r>
              <a:rPr lang="en-US" altLang="ja-JP" sz="1800" b="1" dirty="0" smtClean="0"/>
              <a:t>Should study how to use which beam information</a:t>
            </a:r>
            <a:endParaRPr kumimoji="1" lang="en-US" altLang="ja-JP" sz="1800" b="1" dirty="0" smtClean="0"/>
          </a:p>
          <a:p>
            <a:pPr marL="514350" indent="-514350">
              <a:buFont typeface="+mj-lt"/>
              <a:buAutoNum type="arabicPeriod" startAt="6"/>
            </a:pPr>
            <a:r>
              <a:rPr kumimoji="1" lang="en-US" altLang="ja-JP" sz="2400" b="1" dirty="0" smtClean="0">
                <a:solidFill>
                  <a:srgbClr val="0000FF"/>
                </a:solidFill>
              </a:rPr>
              <a:t>Beam study</a:t>
            </a:r>
          </a:p>
          <a:p>
            <a:pPr marL="400050" lvl="1" indent="0">
              <a:buNone/>
            </a:pPr>
            <a:r>
              <a:rPr lang="en-US" altLang="ja-JP" sz="1800" b="1" dirty="0"/>
              <a:t>	</a:t>
            </a:r>
            <a:r>
              <a:rPr lang="en-US" altLang="ja-JP" sz="1800" b="1" dirty="0" smtClean="0"/>
              <a:t>Should study beam emittance on floor movement</a:t>
            </a:r>
          </a:p>
          <a:p>
            <a:pPr marL="400050" lvl="1" indent="0">
              <a:buNone/>
            </a:pPr>
            <a:r>
              <a:rPr kumimoji="1" lang="en-US" altLang="ja-JP" sz="1800" b="1" dirty="0" smtClean="0"/>
              <a:t>	</a:t>
            </a:r>
            <a:r>
              <a:rPr lang="en-US" altLang="ja-JP" sz="1800" b="1" dirty="0" smtClean="0"/>
              <a:t>Study o</a:t>
            </a:r>
            <a:r>
              <a:rPr kumimoji="1" lang="en-US" altLang="ja-JP" sz="1800" b="1" dirty="0" smtClean="0"/>
              <a:t>ffset injection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altLang="ja-JP" sz="2400" b="1" dirty="0">
                <a:solidFill>
                  <a:srgbClr val="0000FF"/>
                </a:solidFill>
              </a:rPr>
              <a:t>Test girder </a:t>
            </a:r>
          </a:p>
          <a:p>
            <a:pPr marL="400050" lvl="1" indent="0">
              <a:buNone/>
            </a:pPr>
            <a:r>
              <a:rPr lang="en-US" altLang="ja-JP" sz="2000" b="1" dirty="0"/>
              <a:t>	</a:t>
            </a:r>
            <a:r>
              <a:rPr lang="en-US" altLang="ja-JP" sz="1800" b="1" dirty="0"/>
              <a:t>Installation in mid 2017</a:t>
            </a:r>
          </a:p>
          <a:p>
            <a:pPr marL="400050" lvl="1" indent="0">
              <a:buNone/>
            </a:pPr>
            <a:r>
              <a:rPr lang="en-US" altLang="ja-JP" sz="1800" b="1" dirty="0"/>
              <a:t>	</a:t>
            </a:r>
            <a:r>
              <a:rPr lang="en-US" altLang="ja-JP" sz="1800" b="1" dirty="0" smtClean="0"/>
              <a:t>Should study effectiveness during </a:t>
            </a:r>
            <a:r>
              <a:rPr lang="en-US" altLang="ja-JP" sz="1800" b="1" dirty="0"/>
              <a:t>phase-2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altLang="ja-JP" sz="2400" b="1" dirty="0">
                <a:solidFill>
                  <a:srgbClr val="0000FF"/>
                </a:solidFill>
              </a:rPr>
              <a:t> Full scale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cures</a:t>
            </a:r>
            <a:endParaRPr lang="en-US" altLang="ja-JP" sz="2400" b="1" dirty="0">
              <a:solidFill>
                <a:srgbClr val="0000FF"/>
              </a:solidFill>
            </a:endParaRPr>
          </a:p>
          <a:p>
            <a:pPr marL="0" lvl="1" indent="0">
              <a:buNone/>
            </a:pPr>
            <a:r>
              <a:rPr lang="en-US" altLang="ja-JP" sz="2000" b="1" dirty="0"/>
              <a:t>	</a:t>
            </a:r>
            <a:r>
              <a:rPr lang="en-US" altLang="ja-JP" sz="1800" b="1" dirty="0"/>
              <a:t>Installation by Phase-3</a:t>
            </a:r>
          </a:p>
          <a:p>
            <a:pPr marL="400050" lvl="1" indent="0">
              <a:buNone/>
            </a:pPr>
            <a:r>
              <a:rPr lang="en-US" altLang="ja-JP" sz="1800" b="1" dirty="0"/>
              <a:t>	Sophistication in parallel </a:t>
            </a:r>
            <a:r>
              <a:rPr lang="en-US" altLang="ja-JP" sz="1800" b="1" dirty="0" smtClean="0"/>
              <a:t>to phase-3 </a:t>
            </a:r>
            <a:r>
              <a:rPr lang="en-US" altLang="ja-JP" sz="1800" b="1" dirty="0"/>
              <a:t>operation</a:t>
            </a:r>
          </a:p>
          <a:p>
            <a:pPr marL="400050" lvl="1" indent="0">
              <a:buNone/>
            </a:pPr>
            <a:endParaRPr kumimoji="1" lang="en-US" altLang="ja-JP" sz="1800" b="1" dirty="0" smtClean="0"/>
          </a:p>
          <a:p>
            <a:pPr marL="400050" lvl="1" indent="0">
              <a:buNone/>
            </a:pPr>
            <a:r>
              <a:rPr kumimoji="1" lang="en-US" altLang="ja-JP" sz="1800" b="1" dirty="0" smtClean="0"/>
              <a:t>	</a:t>
            </a:r>
          </a:p>
          <a:p>
            <a:pPr marL="400050" lvl="1" indent="0">
              <a:buNone/>
            </a:pPr>
            <a:r>
              <a:rPr lang="en-US" altLang="ja-JP" sz="1800" b="1" dirty="0"/>
              <a:t>	</a:t>
            </a:r>
            <a:endParaRPr kumimoji="1" lang="en-US" altLang="ja-JP" sz="1800" b="1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altLang="ja-JP" sz="4400" dirty="0"/>
              <a:t>R</a:t>
            </a:r>
            <a:r>
              <a:rPr lang="en-US" altLang="ja-JP" sz="4400" dirty="0" smtClean="0"/>
              <a:t>equirement and strategy</a:t>
            </a:r>
            <a:endParaRPr kumimoji="1" lang="ja-JP" altLang="en-US" sz="4400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827584" y="1665287"/>
            <a:ext cx="7780742" cy="4489853"/>
          </a:xfrm>
        </p:spPr>
        <p:txBody>
          <a:bodyPr/>
          <a:lstStyle/>
          <a:p>
            <a:r>
              <a:rPr kumimoji="1" lang="en-US" altLang="ja-JP" dirty="0" smtClean="0"/>
              <a:t>Requirement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Strategy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Laser PD measurement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Initial alignment of girder</a:t>
            </a:r>
          </a:p>
          <a:p>
            <a:endParaRPr lang="en-US" altLang="ja-JP" dirty="0"/>
          </a:p>
          <a:p>
            <a:r>
              <a:rPr lang="en-US" altLang="ja-JP" dirty="0" smtClean="0"/>
              <a:t>Hard ware alignment on girder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40058-79AF-4258-BAE2-9A32374A4146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243490" y="708082"/>
            <a:ext cx="8740978" cy="2530098"/>
            <a:chOff x="95010" y="2146251"/>
            <a:chExt cx="9228502" cy="2671213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95010" y="2146251"/>
              <a:ext cx="9228502" cy="2565498"/>
              <a:chOff x="-84502" y="2146251"/>
              <a:chExt cx="9228502" cy="2565498"/>
            </a:xfrm>
          </p:grpSpPr>
          <p:grpSp>
            <p:nvGrpSpPr>
              <p:cNvPr id="8" name="グループ化 7"/>
              <p:cNvGrpSpPr/>
              <p:nvPr/>
            </p:nvGrpSpPr>
            <p:grpSpPr>
              <a:xfrm>
                <a:off x="-84502" y="2146251"/>
                <a:ext cx="9228502" cy="2565498"/>
                <a:chOff x="-84502" y="2146251"/>
                <a:chExt cx="9228502" cy="2565498"/>
              </a:xfrm>
            </p:grpSpPr>
            <p:pic>
              <p:nvPicPr>
                <p:cNvPr id="7170" name="Picture 2" descr="C:\Users\higo\2013\SuperKEKB\MAC Review\Linac layout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146251"/>
                  <a:ext cx="9144000" cy="25654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1756181" y="3429000"/>
                  <a:ext cx="7920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solidFill>
                        <a:prstClr val="black"/>
                      </a:solidFill>
                    </a:rPr>
                    <a:t>A</a:t>
                  </a:r>
                  <a:endParaRPr lang="ja-JP" alt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848979" y="3428998"/>
                  <a:ext cx="7920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solidFill>
                        <a:prstClr val="black"/>
                      </a:solidFill>
                    </a:rPr>
                    <a:t>B</a:t>
                  </a:r>
                  <a:endParaRPr lang="ja-JP" alt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2073115" y="3991605"/>
                  <a:ext cx="7920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>
                      <a:solidFill>
                        <a:prstClr val="black"/>
                      </a:solidFill>
                    </a:rPr>
                    <a:t>1</a:t>
                  </a:r>
                  <a:endParaRPr lang="ja-JP" alt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961754" y="3993305"/>
                  <a:ext cx="7920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>
                      <a:solidFill>
                        <a:prstClr val="black"/>
                      </a:solidFill>
                    </a:rPr>
                    <a:t>C</a:t>
                  </a:r>
                  <a:endParaRPr lang="ja-JP" alt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3225243" y="3989905"/>
                  <a:ext cx="7920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solidFill>
                        <a:prstClr val="black"/>
                      </a:solidFill>
                    </a:rPr>
                    <a:t>2</a:t>
                  </a:r>
                  <a:endParaRPr lang="ja-JP" alt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4593395" y="4009104"/>
                  <a:ext cx="7920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solidFill>
                        <a:prstClr val="black"/>
                      </a:solidFill>
                    </a:rPr>
                    <a:t>3</a:t>
                  </a:r>
                  <a:endParaRPr lang="ja-JP" alt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5684804" y="3990146"/>
                  <a:ext cx="7920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solidFill>
                        <a:prstClr val="black"/>
                      </a:solidFill>
                    </a:rPr>
                    <a:t>4</a:t>
                  </a:r>
                  <a:endParaRPr lang="ja-JP" alt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6732240" y="3975447"/>
                  <a:ext cx="79208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>
                      <a:solidFill>
                        <a:prstClr val="black"/>
                      </a:solidFill>
                    </a:rPr>
                    <a:t>5</a:t>
                  </a:r>
                  <a:endParaRPr lang="ja-JP" alt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テキスト ボックス 27"/>
                <p:cNvSpPr txBox="1"/>
                <p:nvPr/>
              </p:nvSpPr>
              <p:spPr>
                <a:xfrm rot="16200000">
                  <a:off x="-335509" y="3466438"/>
                  <a:ext cx="100680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solidFill>
                        <a:prstClr val="black"/>
                      </a:solidFill>
                    </a:rPr>
                    <a:t>J-ARC</a:t>
                  </a:r>
                  <a:endParaRPr lang="ja-JP" altLang="en-US" sz="24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テキスト ボックス 31"/>
                <p:cNvSpPr txBox="1"/>
                <p:nvPr/>
              </p:nvSpPr>
              <p:spPr>
                <a:xfrm>
                  <a:off x="8137194" y="3531640"/>
                  <a:ext cx="100680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dirty="0" smtClean="0">
                      <a:solidFill>
                        <a:srgbClr val="0000FF"/>
                      </a:solidFill>
                    </a:rPr>
                    <a:t>Rings</a:t>
                  </a:r>
                  <a:endParaRPr lang="ja-JP" altLang="en-US" sz="2400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38" name="テキスト ボックス 37"/>
                <p:cNvSpPr txBox="1"/>
                <p:nvPr/>
              </p:nvSpPr>
              <p:spPr>
                <a:xfrm>
                  <a:off x="-84502" y="4093376"/>
                  <a:ext cx="1006806" cy="389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dirty="0" smtClean="0">
                      <a:solidFill>
                        <a:srgbClr val="FF00FF"/>
                      </a:solidFill>
                      <a:latin typeface="Arial Rounded MT Bold" panose="020F0704030504030204" pitchFamily="34" charset="0"/>
                    </a:rPr>
                    <a:t>Laser</a:t>
                  </a:r>
                  <a:endParaRPr lang="ja-JP" altLang="en-US" dirty="0">
                    <a:solidFill>
                      <a:srgbClr val="FF00FF"/>
                    </a:solidFill>
                    <a:latin typeface="Arial Rounded MT Bold" panose="020F0704030504030204" pitchFamily="34" charset="0"/>
                  </a:endParaRPr>
                </a:p>
              </p:txBody>
            </p:sp>
            <p:sp>
              <p:nvSpPr>
                <p:cNvPr id="39" name="テキスト ボックス 38"/>
                <p:cNvSpPr txBox="1"/>
                <p:nvPr/>
              </p:nvSpPr>
              <p:spPr>
                <a:xfrm>
                  <a:off x="7037122" y="4080709"/>
                  <a:ext cx="1245639" cy="389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dirty="0" smtClean="0">
                      <a:solidFill>
                        <a:srgbClr val="FF00FF"/>
                      </a:solidFill>
                      <a:latin typeface="Arial Rounded MT Bold" panose="020F0704030504030204" pitchFamily="34" charset="0"/>
                    </a:rPr>
                    <a:t>End PD</a:t>
                  </a:r>
                  <a:endParaRPr lang="ja-JP" altLang="en-US" dirty="0">
                    <a:solidFill>
                      <a:srgbClr val="FF00FF"/>
                    </a:solidFill>
                    <a:latin typeface="Arial Rounded MT Bold" panose="020F0704030504030204" pitchFamily="34" charset="0"/>
                  </a:endParaRPr>
                </a:p>
              </p:txBody>
            </p:sp>
          </p:grpSp>
          <p:cxnSp>
            <p:nvCxnSpPr>
              <p:cNvPr id="17" name="直線コネクタ 16"/>
              <p:cNvCxnSpPr/>
              <p:nvPr/>
            </p:nvCxnSpPr>
            <p:spPr>
              <a:xfrm flipH="1">
                <a:off x="618662" y="3781168"/>
                <a:ext cx="1778549" cy="7872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 flipH="1" flipV="1">
                <a:off x="629562" y="3989905"/>
                <a:ext cx="6966774" cy="340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グループ化 23"/>
              <p:cNvGrpSpPr/>
              <p:nvPr/>
            </p:nvGrpSpPr>
            <p:grpSpPr>
              <a:xfrm flipH="1">
                <a:off x="519113" y="3786658"/>
                <a:ext cx="184515" cy="200865"/>
                <a:chOff x="467544" y="2745430"/>
                <a:chExt cx="914400" cy="923354"/>
              </a:xfrm>
            </p:grpSpPr>
            <p:sp>
              <p:nvSpPr>
                <p:cNvPr id="23" name="円弧 22"/>
                <p:cNvSpPr/>
                <p:nvPr/>
              </p:nvSpPr>
              <p:spPr>
                <a:xfrm>
                  <a:off x="467544" y="2754384"/>
                  <a:ext cx="914400" cy="914400"/>
                </a:xfrm>
                <a:prstGeom prst="arc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円弧 24"/>
                <p:cNvSpPr/>
                <p:nvPr/>
              </p:nvSpPr>
              <p:spPr>
                <a:xfrm flipV="1">
                  <a:off x="467544" y="2745430"/>
                  <a:ext cx="914400" cy="914400"/>
                </a:xfrm>
                <a:prstGeom prst="arc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7" name="右矢印 26"/>
            <p:cNvSpPr/>
            <p:nvPr/>
          </p:nvSpPr>
          <p:spPr>
            <a:xfrm>
              <a:off x="8063880" y="3886116"/>
              <a:ext cx="568744" cy="190956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3815408" y="4355799"/>
              <a:ext cx="12601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FF0000"/>
                  </a:solidFill>
                </a:rPr>
                <a:t>500m</a:t>
              </a:r>
              <a:endParaRPr lang="ja-JP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101816" y="3074268"/>
              <a:ext cx="12601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 smtClean="0">
                  <a:solidFill>
                    <a:srgbClr val="FF0000"/>
                  </a:solidFill>
                </a:rPr>
                <a:t>120m</a:t>
              </a:r>
              <a:endParaRPr lang="ja-JP" alt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直線矢印コネクタ 30"/>
            <p:cNvCxnSpPr/>
            <p:nvPr/>
          </p:nvCxnSpPr>
          <p:spPr>
            <a:xfrm flipH="1" flipV="1">
              <a:off x="809074" y="4540465"/>
              <a:ext cx="3101288" cy="420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>
              <a:off x="4823520" y="4524332"/>
              <a:ext cx="2952328" cy="322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日付プレースホルダー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フッター プレースホルダー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9060-D414-45B6-ACC4-ED66EAB5F3F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60" y="3249165"/>
            <a:ext cx="2840319" cy="30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4998650" y="5110901"/>
            <a:ext cx="2919218" cy="1200329"/>
          </a:xfrm>
          <a:prstGeom prst="rect">
            <a:avLst/>
          </a:prstGeom>
          <a:solidFill>
            <a:srgbClr val="00FFFF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altLang="ja-JP" sz="2400" b="1" u="sng" dirty="0" smtClean="0">
                <a:solidFill>
                  <a:srgbClr val="C00000"/>
                </a:solidFill>
              </a:rPr>
              <a:t>Requirement</a:t>
            </a:r>
          </a:p>
          <a:p>
            <a:pPr algn="ctr"/>
            <a:r>
              <a:rPr lang="en-GB" altLang="ja-JP" sz="2400" dirty="0" smtClean="0">
                <a:solidFill>
                  <a:srgbClr val="C00000"/>
                </a:solidFill>
              </a:rPr>
              <a:t>Local  </a:t>
            </a:r>
            <a:r>
              <a:rPr lang="en-GB" altLang="ja-JP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s</a:t>
            </a:r>
            <a:r>
              <a:rPr lang="en-GB" altLang="ja-JP" sz="2400" dirty="0" smtClean="0">
                <a:solidFill>
                  <a:srgbClr val="C00000"/>
                </a:solidFill>
              </a:rPr>
              <a:t> &lt; 0.1mm </a:t>
            </a:r>
          </a:p>
          <a:p>
            <a:pPr algn="ctr"/>
            <a:r>
              <a:rPr lang="en-GB" altLang="ja-JP" sz="2400" dirty="0" smtClean="0">
                <a:solidFill>
                  <a:srgbClr val="C00000"/>
                </a:solidFill>
              </a:rPr>
              <a:t>Global  </a:t>
            </a:r>
            <a:r>
              <a:rPr lang="en-GB" altLang="ja-JP" sz="2400" b="1" dirty="0">
                <a:solidFill>
                  <a:srgbClr val="C00000"/>
                </a:solidFill>
                <a:latin typeface="Symbol" panose="05050102010706020507" pitchFamily="18" charset="2"/>
              </a:rPr>
              <a:t>s</a:t>
            </a:r>
            <a:r>
              <a:rPr lang="en-GB" altLang="ja-JP" sz="2400" dirty="0">
                <a:solidFill>
                  <a:srgbClr val="C00000"/>
                </a:solidFill>
              </a:rPr>
              <a:t> &lt; </a:t>
            </a:r>
            <a:r>
              <a:rPr lang="en-GB" altLang="ja-JP" sz="2400" dirty="0" smtClean="0">
                <a:solidFill>
                  <a:srgbClr val="C00000"/>
                </a:solidFill>
              </a:rPr>
              <a:t>0.3mm </a:t>
            </a:r>
            <a:endParaRPr lang="en-GB" altLang="ja-JP" sz="2400" dirty="0">
              <a:solidFill>
                <a:srgbClr val="C000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53335" y="3556261"/>
            <a:ext cx="4307097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>
              <a:spcBef>
                <a:spcPct val="20000"/>
              </a:spcBef>
              <a:defRPr/>
            </a:pPr>
            <a:r>
              <a:rPr lang="en-US" altLang="ja-JP" b="1" dirty="0" smtClean="0">
                <a:solidFill>
                  <a:srgbClr val="0000FF"/>
                </a:solidFill>
                <a:latin typeface="Symbol" panose="05050102010706020507" pitchFamily="18" charset="2"/>
                <a:cs typeface="Times New Roman"/>
              </a:rPr>
              <a:t>s</a:t>
            </a:r>
            <a:r>
              <a:rPr lang="en-US" altLang="ja-JP" b="1" dirty="0" smtClean="0">
                <a:solidFill>
                  <a:srgbClr val="0000FF"/>
                </a:solidFill>
                <a:cs typeface="Times New Roman"/>
              </a:rPr>
              <a:t> &lt; </a:t>
            </a:r>
            <a:r>
              <a:rPr lang="en-US" altLang="ja-JP" b="1" dirty="0">
                <a:solidFill>
                  <a:srgbClr val="0000FF"/>
                </a:solidFill>
                <a:cs typeface="Times New Roman"/>
              </a:rPr>
              <a:t>0.1 </a:t>
            </a:r>
            <a:r>
              <a:rPr lang="en-US" altLang="ja-JP" b="1" dirty="0" smtClean="0">
                <a:solidFill>
                  <a:srgbClr val="0000FF"/>
                </a:solidFill>
                <a:cs typeface="Times New Roman"/>
              </a:rPr>
              <a:t>mm</a:t>
            </a:r>
            <a:r>
              <a:rPr lang="en-US" altLang="ja-JP" b="1" dirty="0" smtClean="0">
                <a:solidFill>
                  <a:srgbClr val="0000FF"/>
                </a:solidFill>
                <a:cs typeface="Times New Roman"/>
                <a:sym typeface="Wingdings" panose="05000000000000000000" pitchFamily="2" charset="2"/>
              </a:rPr>
              <a:t></a:t>
            </a:r>
            <a:r>
              <a:rPr lang="en-US" altLang="ja-JP" b="1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en-US" altLang="ja-JP" b="1" dirty="0" err="1" smtClean="0">
                <a:solidFill>
                  <a:srgbClr val="0000FF"/>
                </a:solidFill>
                <a:latin typeface="Symbol" pitchFamily="18" charset="2"/>
                <a:cs typeface="Times New Roman"/>
              </a:rPr>
              <a:t>bge</a:t>
            </a:r>
            <a:r>
              <a:rPr lang="en-US" altLang="ja-JP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altLang="ja-JP" b="1" dirty="0">
                <a:solidFill>
                  <a:srgbClr val="0000FF"/>
                </a:solidFill>
                <a:latin typeface="Times New Roman"/>
                <a:cs typeface="Times New Roman"/>
              </a:rPr>
              <a:t>20 </a:t>
            </a:r>
            <a:r>
              <a:rPr lang="en-US" altLang="ja-JP" b="1" dirty="0" err="1">
                <a:solidFill>
                  <a:srgbClr val="0000FF"/>
                </a:solidFill>
                <a:cs typeface="Times New Roman"/>
              </a:rPr>
              <a:t>mm·mrad</a:t>
            </a:r>
            <a:r>
              <a:rPr lang="en-US" altLang="ja-JP" b="1" dirty="0">
                <a:solidFill>
                  <a:srgbClr val="0000FF"/>
                </a:solidFill>
                <a:cs typeface="Times New Roman"/>
              </a:rPr>
              <a:t> </a:t>
            </a:r>
            <a:endParaRPr lang="en-US" altLang="ja-JP" b="1" dirty="0" smtClean="0">
              <a:solidFill>
                <a:srgbClr val="0000FF"/>
              </a:solidFill>
              <a:cs typeface="Times New Roman"/>
            </a:endParaRPr>
          </a:p>
          <a:p>
            <a:pPr lvl="1" algn="ctr" defTabSz="457200">
              <a:spcBef>
                <a:spcPct val="20000"/>
              </a:spcBef>
              <a:defRPr/>
            </a:pPr>
            <a:r>
              <a:rPr lang="en-US" altLang="ja-JP" b="1" dirty="0" smtClean="0">
                <a:solidFill>
                  <a:srgbClr val="0000FF"/>
                </a:solidFill>
                <a:cs typeface="Times New Roman"/>
              </a:rPr>
              <a:t>almost kept</a:t>
            </a:r>
            <a:r>
              <a:rPr lang="en-US" altLang="ja-JP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.</a:t>
            </a:r>
            <a:endParaRPr lang="en-US" altLang="ja-JP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lvl="1" algn="ctr" defTabSz="457200">
              <a:spcBef>
                <a:spcPct val="20000"/>
              </a:spcBef>
              <a:defRPr/>
            </a:pPr>
            <a:r>
              <a:rPr lang="en-US" altLang="ja-JP" b="1" dirty="0" smtClean="0">
                <a:solidFill>
                  <a:srgbClr val="0000FF"/>
                </a:solidFill>
                <a:latin typeface="Symbol" pitchFamily="18" charset="2"/>
                <a:cs typeface="Times New Roman"/>
              </a:rPr>
              <a:t>s &gt;</a:t>
            </a:r>
            <a:r>
              <a:rPr lang="en-US" altLang="ja-JP" b="1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en-US" altLang="ja-JP" b="1" dirty="0">
                <a:solidFill>
                  <a:srgbClr val="0000FF"/>
                </a:solidFill>
                <a:cs typeface="Times New Roman"/>
              </a:rPr>
              <a:t>0.1 </a:t>
            </a:r>
            <a:r>
              <a:rPr lang="en-US" altLang="ja-JP" b="1" dirty="0" smtClean="0">
                <a:solidFill>
                  <a:srgbClr val="0000FF"/>
                </a:solidFill>
                <a:cs typeface="Times New Roman"/>
              </a:rPr>
              <a:t>mm</a:t>
            </a:r>
            <a:r>
              <a:rPr lang="en-US" altLang="ja-JP" b="1" dirty="0" smtClean="0">
                <a:solidFill>
                  <a:srgbClr val="0000FF"/>
                </a:solidFill>
                <a:cs typeface="Times New Roman"/>
                <a:sym typeface="Wingdings" panose="05000000000000000000" pitchFamily="2" charset="2"/>
              </a:rPr>
              <a:t></a:t>
            </a:r>
            <a:r>
              <a:rPr lang="en-US" altLang="ja-JP" b="1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en-US" altLang="ja-JP" b="1" dirty="0">
                <a:solidFill>
                  <a:srgbClr val="0000FF"/>
                </a:solidFill>
                <a:cs typeface="Times New Roman"/>
              </a:rPr>
              <a:t>emittance </a:t>
            </a:r>
            <a:r>
              <a:rPr lang="en-US" altLang="ja-JP" b="1" dirty="0" smtClean="0">
                <a:solidFill>
                  <a:srgbClr val="0000FF"/>
                </a:solidFill>
                <a:cs typeface="Times New Roman"/>
              </a:rPr>
              <a:t>preservation</a:t>
            </a:r>
          </a:p>
          <a:p>
            <a:pPr lvl="1" algn="ctr" defTabSz="457200">
              <a:spcBef>
                <a:spcPct val="20000"/>
              </a:spcBef>
              <a:defRPr/>
            </a:pPr>
            <a:r>
              <a:rPr lang="en-US" altLang="ja-JP" b="1" dirty="0" smtClean="0">
                <a:solidFill>
                  <a:srgbClr val="0000FF"/>
                </a:solidFill>
                <a:cs typeface="Times New Roman"/>
              </a:rPr>
              <a:t> required.</a:t>
            </a:r>
            <a:endParaRPr lang="en-US" altLang="ja-JP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0" y="-19681"/>
            <a:ext cx="7668344" cy="1224136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Linac layout</a:t>
            </a:r>
            <a:r>
              <a:rPr lang="ja-JP" altLang="en-US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and alignment requirement</a:t>
            </a:r>
            <a:endParaRPr kumimoji="1" lang="ja-JP" altLang="en-US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V="1">
            <a:off x="562431" y="2554374"/>
            <a:ext cx="6979012" cy="10985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4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-26048" y="0"/>
            <a:ext cx="9144000" cy="923094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Alignment scheme</a:t>
            </a:r>
            <a:endParaRPr kumimoji="1" lang="ja-JP" altLang="en-US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5" name="日付プレースホルダー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6" name="フッター プレースホルダー 7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7" name="スライド番号プレースホルダー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9060-D414-45B6-ACC4-ED66EAB5F3F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203692" y="764898"/>
            <a:ext cx="9174455" cy="5428743"/>
            <a:chOff x="203692" y="764898"/>
            <a:chExt cx="9174455" cy="5428743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4392087" y="2892782"/>
              <a:ext cx="681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6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ja-JP" altLang="en-US" sz="3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1" name="グループ化 20"/>
            <p:cNvGrpSpPr/>
            <p:nvPr/>
          </p:nvGrpSpPr>
          <p:grpSpPr>
            <a:xfrm>
              <a:off x="203692" y="764898"/>
              <a:ext cx="9174455" cy="5428743"/>
              <a:chOff x="203692" y="764898"/>
              <a:chExt cx="9174455" cy="5428743"/>
            </a:xfrm>
          </p:grpSpPr>
          <p:cxnSp>
            <p:nvCxnSpPr>
              <p:cNvPr id="50" name="直線矢印コネクタ 49"/>
              <p:cNvCxnSpPr/>
              <p:nvPr/>
            </p:nvCxnSpPr>
            <p:spPr>
              <a:xfrm>
                <a:off x="5497829" y="1558765"/>
                <a:ext cx="802363" cy="38401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矢印コネクタ 73"/>
              <p:cNvCxnSpPr/>
              <p:nvPr/>
            </p:nvCxnSpPr>
            <p:spPr>
              <a:xfrm flipH="1">
                <a:off x="4860032" y="1853961"/>
                <a:ext cx="2304257" cy="161215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グループ化 19"/>
              <p:cNvGrpSpPr/>
              <p:nvPr/>
            </p:nvGrpSpPr>
            <p:grpSpPr>
              <a:xfrm>
                <a:off x="203692" y="764898"/>
                <a:ext cx="9174455" cy="5428743"/>
                <a:chOff x="203692" y="764898"/>
                <a:chExt cx="9174455" cy="5428743"/>
              </a:xfrm>
            </p:grpSpPr>
            <p:grpSp>
              <p:nvGrpSpPr>
                <p:cNvPr id="18" name="グループ化 17"/>
                <p:cNvGrpSpPr/>
                <p:nvPr/>
              </p:nvGrpSpPr>
              <p:grpSpPr>
                <a:xfrm>
                  <a:off x="2147908" y="3236661"/>
                  <a:ext cx="2223864" cy="2714592"/>
                  <a:chOff x="3275856" y="2874648"/>
                  <a:chExt cx="2160240" cy="2714592"/>
                </a:xfrm>
              </p:grpSpPr>
              <p:sp>
                <p:nvSpPr>
                  <p:cNvPr id="6" name="正方形/長方形 5"/>
                  <p:cNvSpPr/>
                  <p:nvPr/>
                </p:nvSpPr>
                <p:spPr>
                  <a:xfrm>
                    <a:off x="3275856" y="3090672"/>
                    <a:ext cx="2160240" cy="2498568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" name="正方形/長方形 9"/>
                  <p:cNvSpPr/>
                  <p:nvPr/>
                </p:nvSpPr>
                <p:spPr>
                  <a:xfrm>
                    <a:off x="3707904" y="2874648"/>
                    <a:ext cx="144016" cy="21602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9" name="グループ化 18"/>
                <p:cNvGrpSpPr/>
                <p:nvPr/>
              </p:nvGrpSpPr>
              <p:grpSpPr>
                <a:xfrm>
                  <a:off x="3338064" y="3466117"/>
                  <a:ext cx="1405356" cy="420945"/>
                  <a:chOff x="4716016" y="4541935"/>
                  <a:chExt cx="1233527" cy="420945"/>
                </a:xfrm>
              </p:grpSpPr>
              <p:sp>
                <p:nvSpPr>
                  <p:cNvPr id="8" name="正方形/長方形 7"/>
                  <p:cNvSpPr/>
                  <p:nvPr/>
                </p:nvSpPr>
                <p:spPr>
                  <a:xfrm>
                    <a:off x="4716016" y="4746856"/>
                    <a:ext cx="1224136" cy="21602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" name="円/楕円 8"/>
                  <p:cNvSpPr/>
                  <p:nvPr/>
                </p:nvSpPr>
                <p:spPr>
                  <a:xfrm>
                    <a:off x="5733519" y="4541935"/>
                    <a:ext cx="216024" cy="216024"/>
                  </a:xfrm>
                  <a:prstGeom prst="ellips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7" name="グループ化 16"/>
                <p:cNvGrpSpPr/>
                <p:nvPr/>
              </p:nvGrpSpPr>
              <p:grpSpPr>
                <a:xfrm>
                  <a:off x="2723972" y="2494869"/>
                  <a:ext cx="1080120" cy="957816"/>
                  <a:chOff x="3851920" y="2132856"/>
                  <a:chExt cx="1080120" cy="957816"/>
                </a:xfrm>
              </p:grpSpPr>
              <p:sp>
                <p:nvSpPr>
                  <p:cNvPr id="11" name="正方形/長方形 10"/>
                  <p:cNvSpPr/>
                  <p:nvPr/>
                </p:nvSpPr>
                <p:spPr>
                  <a:xfrm>
                    <a:off x="3851920" y="2874648"/>
                    <a:ext cx="1080120" cy="216024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2" name="正方形/長方形 11"/>
                  <p:cNvSpPr/>
                  <p:nvPr/>
                </p:nvSpPr>
                <p:spPr>
                  <a:xfrm>
                    <a:off x="3995936" y="2132856"/>
                    <a:ext cx="720080" cy="741792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6" name="グループ化 15"/>
                <p:cNvGrpSpPr/>
                <p:nvPr/>
              </p:nvGrpSpPr>
              <p:grpSpPr>
                <a:xfrm>
                  <a:off x="3012004" y="1558765"/>
                  <a:ext cx="504056" cy="360040"/>
                  <a:chOff x="4139952" y="1196752"/>
                  <a:chExt cx="504056" cy="360040"/>
                </a:xfrm>
              </p:grpSpPr>
              <p:sp>
                <p:nvSpPr>
                  <p:cNvPr id="14" name="正方形/長方形 13"/>
                  <p:cNvSpPr/>
                  <p:nvPr/>
                </p:nvSpPr>
                <p:spPr>
                  <a:xfrm>
                    <a:off x="4139952" y="1412776"/>
                    <a:ext cx="504056" cy="14401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5" name="円/楕円 14"/>
                  <p:cNvSpPr/>
                  <p:nvPr/>
                </p:nvSpPr>
                <p:spPr>
                  <a:xfrm>
                    <a:off x="4283968" y="1196752"/>
                    <a:ext cx="216024" cy="216024"/>
                  </a:xfrm>
                  <a:prstGeom prst="ellips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3" name="円/楕円 12"/>
                <p:cNvSpPr/>
                <p:nvPr/>
              </p:nvSpPr>
              <p:spPr>
                <a:xfrm>
                  <a:off x="2867988" y="1853961"/>
                  <a:ext cx="792088" cy="730936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" name="グループ化 1"/>
                <p:cNvGrpSpPr/>
                <p:nvPr/>
              </p:nvGrpSpPr>
              <p:grpSpPr>
                <a:xfrm>
                  <a:off x="3003174" y="3736586"/>
                  <a:ext cx="648072" cy="648072"/>
                  <a:chOff x="3003174" y="3736586"/>
                  <a:chExt cx="648072" cy="648072"/>
                </a:xfrm>
              </p:grpSpPr>
              <p:sp>
                <p:nvSpPr>
                  <p:cNvPr id="7" name="円/楕円 6"/>
                  <p:cNvSpPr/>
                  <p:nvPr/>
                </p:nvSpPr>
                <p:spPr>
                  <a:xfrm>
                    <a:off x="3003174" y="3736586"/>
                    <a:ext cx="648072" cy="648072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2" name="円/楕円 21"/>
                  <p:cNvSpPr/>
                  <p:nvPr/>
                </p:nvSpPr>
                <p:spPr>
                  <a:xfrm>
                    <a:off x="3219198" y="3976166"/>
                    <a:ext cx="216024" cy="216024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cxnSp>
              <p:nvCxnSpPr>
                <p:cNvPr id="30" name="直線コネクタ 29"/>
                <p:cNvCxnSpPr/>
                <p:nvPr/>
              </p:nvCxnSpPr>
              <p:spPr>
                <a:xfrm>
                  <a:off x="2147908" y="3439277"/>
                  <a:ext cx="2223864" cy="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線矢印コネクタ 32"/>
                <p:cNvCxnSpPr/>
                <p:nvPr/>
              </p:nvCxnSpPr>
              <p:spPr>
                <a:xfrm flipV="1">
                  <a:off x="1738475" y="4262500"/>
                  <a:ext cx="1389283" cy="39559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矢印コネクタ 35"/>
                <p:cNvCxnSpPr/>
                <p:nvPr/>
              </p:nvCxnSpPr>
              <p:spPr>
                <a:xfrm flipH="1" flipV="1">
                  <a:off x="3616668" y="2090233"/>
                  <a:ext cx="657025" cy="12855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矢印コネクタ 37"/>
                <p:cNvCxnSpPr/>
                <p:nvPr/>
              </p:nvCxnSpPr>
              <p:spPr>
                <a:xfrm flipH="1">
                  <a:off x="3443719" y="1297097"/>
                  <a:ext cx="1121822" cy="36968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正方形/長方形 40"/>
                <p:cNvSpPr/>
                <p:nvPr/>
              </p:nvSpPr>
              <p:spPr>
                <a:xfrm>
                  <a:off x="6612404" y="1167897"/>
                  <a:ext cx="288032" cy="489654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正方形/長方形 41"/>
                <p:cNvSpPr/>
                <p:nvPr/>
              </p:nvSpPr>
              <p:spPr>
                <a:xfrm flipH="1">
                  <a:off x="203692" y="1297097"/>
                  <a:ext cx="288032" cy="489654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円/楕円 44"/>
                <p:cNvSpPr/>
                <p:nvPr/>
              </p:nvSpPr>
              <p:spPr>
                <a:xfrm>
                  <a:off x="491724" y="1504759"/>
                  <a:ext cx="216024" cy="216024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円/楕円 45"/>
                <p:cNvSpPr/>
                <p:nvPr/>
              </p:nvSpPr>
              <p:spPr>
                <a:xfrm>
                  <a:off x="6390136" y="1897517"/>
                  <a:ext cx="216024" cy="216024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テキスト ボックス 54"/>
                <p:cNvSpPr txBox="1"/>
                <p:nvPr/>
              </p:nvSpPr>
              <p:spPr>
                <a:xfrm>
                  <a:off x="4191652" y="2090206"/>
                  <a:ext cx="15059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400" b="1" dirty="0" smtClean="0">
                      <a:solidFill>
                        <a:prstClr val="black"/>
                      </a:solidFill>
                    </a:rPr>
                    <a:t>Hard ware</a:t>
                  </a:r>
                  <a:endParaRPr lang="ja-JP" altLang="en-US" sz="2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テキスト ボックス 55"/>
                <p:cNvSpPr txBox="1"/>
                <p:nvPr/>
              </p:nvSpPr>
              <p:spPr>
                <a:xfrm>
                  <a:off x="4632510" y="764898"/>
                  <a:ext cx="2267926" cy="83099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400" b="1" dirty="0" smtClean="0">
                      <a:solidFill>
                        <a:prstClr val="black"/>
                      </a:solidFill>
                    </a:rPr>
                    <a:t>Reflectors for laser tracker use</a:t>
                  </a:r>
                  <a:endParaRPr lang="ja-JP" altLang="en-US" sz="2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テキスト ボックス 56"/>
                <p:cNvSpPr txBox="1"/>
                <p:nvPr/>
              </p:nvSpPr>
              <p:spPr>
                <a:xfrm>
                  <a:off x="765951" y="2484082"/>
                  <a:ext cx="179394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400" b="1" dirty="0" smtClean="0">
                      <a:solidFill>
                        <a:prstClr val="black"/>
                      </a:solidFill>
                    </a:rPr>
                    <a:t>Mechanical reference</a:t>
                  </a:r>
                  <a:endParaRPr lang="ja-JP" altLang="en-US" sz="2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テキスト ボックス 57"/>
                <p:cNvSpPr txBox="1"/>
                <p:nvPr/>
              </p:nvSpPr>
              <p:spPr>
                <a:xfrm>
                  <a:off x="765951" y="4658098"/>
                  <a:ext cx="138472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400" b="1" dirty="0" smtClean="0">
                      <a:solidFill>
                        <a:prstClr val="black"/>
                      </a:solidFill>
                    </a:rPr>
                    <a:t>Laser PD </a:t>
                  </a:r>
                  <a:endParaRPr lang="ja-JP" altLang="en-US" sz="2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テキスト ボックス 50"/>
                <p:cNvSpPr txBox="1"/>
                <p:nvPr/>
              </p:nvSpPr>
              <p:spPr>
                <a:xfrm>
                  <a:off x="2428144" y="4941168"/>
                  <a:ext cx="154728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b="1" dirty="0" smtClean="0">
                      <a:solidFill>
                        <a:prstClr val="black"/>
                      </a:solidFill>
                    </a:rPr>
                    <a:t>Girder</a:t>
                  </a:r>
                  <a:endParaRPr lang="ja-JP" altLang="en-US" sz="2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テキスト ボックス 77"/>
                <p:cNvSpPr txBox="1"/>
                <p:nvPr/>
              </p:nvSpPr>
              <p:spPr>
                <a:xfrm>
                  <a:off x="6900436" y="1297097"/>
                  <a:ext cx="247771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400" b="1" dirty="0" smtClean="0">
                      <a:solidFill>
                        <a:prstClr val="black"/>
                      </a:solidFill>
                    </a:rPr>
                    <a:t>Reference point of girder</a:t>
                  </a:r>
                  <a:endParaRPr lang="ja-JP" altLang="en-US" sz="24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テキスト ボックス 42"/>
                <p:cNvSpPr txBox="1"/>
                <p:nvPr/>
              </p:nvSpPr>
              <p:spPr>
                <a:xfrm>
                  <a:off x="2480737" y="3616169"/>
                  <a:ext cx="68126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3600" b="1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1</a:t>
                  </a:r>
                  <a:endParaRPr lang="ja-JP" altLang="en-US" sz="36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8" name="テキスト ボックス 47"/>
                <p:cNvSpPr txBox="1"/>
                <p:nvPr/>
              </p:nvSpPr>
              <p:spPr>
                <a:xfrm>
                  <a:off x="2520518" y="1208626"/>
                  <a:ext cx="68126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3600" b="1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4</a:t>
                  </a:r>
                  <a:endParaRPr lang="ja-JP" altLang="en-US" sz="36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" name="テキスト ボックス 48"/>
                <p:cNvSpPr txBox="1"/>
                <p:nvPr/>
              </p:nvSpPr>
              <p:spPr>
                <a:xfrm>
                  <a:off x="1911413" y="2813694"/>
                  <a:ext cx="68126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3600" b="1" dirty="0" smtClean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3</a:t>
                  </a:r>
                  <a:endParaRPr lang="ja-JP" altLang="en-US" sz="36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" name="正方形/長方形 3"/>
                <p:cNvSpPr/>
                <p:nvPr/>
              </p:nvSpPr>
              <p:spPr>
                <a:xfrm>
                  <a:off x="2480737" y="3243216"/>
                  <a:ext cx="223887" cy="202913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2" name="直線矢印コネクタ 51"/>
                <p:cNvCxnSpPr/>
                <p:nvPr/>
              </p:nvCxnSpPr>
              <p:spPr>
                <a:xfrm flipH="1">
                  <a:off x="755576" y="1282759"/>
                  <a:ext cx="3809965" cy="31313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円/楕円 2"/>
                <p:cNvSpPr/>
                <p:nvPr/>
              </p:nvSpPr>
              <p:spPr>
                <a:xfrm>
                  <a:off x="3195815" y="2147726"/>
                  <a:ext cx="136434" cy="144527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sp>
        <p:nvSpPr>
          <p:cNvPr id="72" name="テキスト ボックス 71"/>
          <p:cNvSpPr txBox="1"/>
          <p:nvPr/>
        </p:nvSpPr>
        <p:spPr>
          <a:xfrm>
            <a:off x="5214652" y="3216488"/>
            <a:ext cx="3899272" cy="30469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sz="2400" b="1" dirty="0" smtClean="0">
                <a:solidFill>
                  <a:srgbClr val="0000FF"/>
                </a:solidFill>
              </a:rPr>
              <a:t>Girder set to laser reference by PD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b="1" dirty="0" smtClean="0">
                <a:solidFill>
                  <a:srgbClr val="0000FF"/>
                </a:solidFill>
              </a:rPr>
              <a:t>Support set w.r.t. </a:t>
            </a:r>
            <a:r>
              <a:rPr lang="en-US" altLang="ja-JP" sz="2400" b="1" dirty="0" err="1" smtClean="0">
                <a:solidFill>
                  <a:srgbClr val="0000FF"/>
                </a:solidFill>
              </a:rPr>
              <a:t>mecha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. reference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b="1" dirty="0" smtClean="0">
                <a:solidFill>
                  <a:srgbClr val="0000FF"/>
                </a:solidFill>
              </a:rPr>
              <a:t>Hard ware aligned with </a:t>
            </a:r>
            <a:r>
              <a:rPr lang="en-US" altLang="ja-JP" sz="2400" b="1" dirty="0" err="1" smtClean="0">
                <a:solidFill>
                  <a:srgbClr val="0000FF"/>
                </a:solidFill>
              </a:rPr>
              <a:t>mecha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. reference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b="1" dirty="0" smtClean="0">
                <a:solidFill>
                  <a:srgbClr val="0000FF"/>
                </a:solidFill>
              </a:rPr>
              <a:t>Hard ware alignment checked by tracker</a:t>
            </a:r>
            <a:endParaRPr lang="ja-JP" alt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3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0" y="63388"/>
            <a:ext cx="9172484" cy="1143000"/>
          </a:xfrm>
        </p:spPr>
        <p:txBody>
          <a:bodyPr>
            <a:normAutofit/>
          </a:bodyPr>
          <a:lstStyle/>
          <a:p>
            <a:r>
              <a:rPr kumimoji="1" lang="en-US" altLang="ja-JP" sz="3600" b="1" dirty="0" smtClean="0">
                <a:solidFill>
                  <a:srgbClr val="0000FF"/>
                </a:solidFill>
              </a:rPr>
              <a:t>500m straight reference line by laser</a:t>
            </a:r>
            <a:endParaRPr kumimoji="1" lang="ja-JP" alt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424822" y="1234282"/>
            <a:ext cx="8159460" cy="4820145"/>
            <a:chOff x="351536" y="1081736"/>
            <a:chExt cx="8159460" cy="4820145"/>
          </a:xfrm>
        </p:grpSpPr>
        <p:pic>
          <p:nvPicPr>
            <p:cNvPr id="5124" name="Picture 4" descr="C:\Users\higo\Documents\2015\SuperKEKB\Review\KEKB Review\Higo Alignment\Copied pictures for presentaion use (to be deleted)\諏訪田　KEKプレスリリース　re-za- 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972" y="1317415"/>
              <a:ext cx="1468938" cy="261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グループ化 8"/>
            <p:cNvGrpSpPr/>
            <p:nvPr/>
          </p:nvGrpSpPr>
          <p:grpSpPr>
            <a:xfrm>
              <a:off x="2575489" y="1081736"/>
              <a:ext cx="5670662" cy="4454295"/>
              <a:chOff x="2632658" y="1494848"/>
              <a:chExt cx="5670662" cy="4454295"/>
            </a:xfrm>
          </p:grpSpPr>
          <p:pic>
            <p:nvPicPr>
              <p:cNvPr id="5128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211" y="4120313"/>
                <a:ext cx="1808468" cy="6124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26" name="Picture 6" descr="C:\Users\higo\Documents\2015\SuperKEKB\Review\KEKB Review\Higo Alignment\Copied pictures for presentaion use (to be deleted)\500m size function plot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7096" y="3000349"/>
                <a:ext cx="2160240" cy="1318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7" name="Picture 7" descr="C:\Users\higo\Documents\2015\SuperKEKB\Review\KEKB Review\Higo Alignment\Copied pictures for presentaion use (to be deleted)\諏訪田　500m　スポット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2658" y="1494848"/>
                <a:ext cx="3421107" cy="1361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9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5976" y="4797152"/>
                <a:ext cx="3947344" cy="1151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テキスト ボックス 1"/>
            <p:cNvSpPr txBox="1"/>
            <p:nvPr/>
          </p:nvSpPr>
          <p:spPr>
            <a:xfrm>
              <a:off x="3382755" y="4391668"/>
              <a:ext cx="5128241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1400" dirty="0">
                  <a:latin typeface="Arial Rounded MT Bold" panose="020F0704030504030204" pitchFamily="34" charset="0"/>
                </a:rPr>
                <a:t>500m laser line </a:t>
              </a:r>
              <a:r>
                <a:rPr lang="en-US" altLang="ja-JP" sz="1400" dirty="0" smtClean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stabilized </a:t>
              </a:r>
              <a:r>
                <a:rPr lang="en-US" altLang="ja-JP" sz="14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by </a:t>
              </a:r>
              <a:r>
                <a:rPr lang="en-US" altLang="ja-JP" sz="1400" dirty="0" smtClean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laser passage tilt.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1400" dirty="0">
                  <a:latin typeface="Arial Rounded MT Bold" panose="020F0704030504030204" pitchFamily="34" charset="0"/>
                </a:rPr>
                <a:t>Improved data </a:t>
              </a:r>
              <a:r>
                <a:rPr lang="en-US" altLang="ja-JP" sz="14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reliability </a:t>
              </a:r>
              <a:r>
                <a:rPr lang="en-US" altLang="ja-JP" sz="1400" dirty="0" smtClean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with robust </a:t>
              </a:r>
              <a:r>
                <a:rPr lang="en-US" altLang="ja-JP" sz="1400" dirty="0" smtClean="0">
                  <a:latin typeface="Arial Rounded MT Bold" panose="020F0704030504030204" pitchFamily="34" charset="0"/>
                </a:rPr>
                <a:t>measurement.</a:t>
              </a:r>
              <a:endParaRPr lang="ja-JP" altLang="en-US" sz="1400" dirty="0">
                <a:latin typeface="Arial Rounded MT Bold" panose="020F07040305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14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Sensitivity calibration </a:t>
              </a:r>
              <a:r>
                <a:rPr lang="en-US" altLang="ja-JP" sz="1400" dirty="0" smtClean="0">
                  <a:latin typeface="Arial Rounded MT Bold" panose="020F0704030504030204" pitchFamily="34" charset="0"/>
                </a:rPr>
                <a:t>done </a:t>
              </a:r>
              <a:r>
                <a:rPr lang="en-US" altLang="ja-JP" sz="1400" dirty="0">
                  <a:latin typeface="Arial Rounded MT Bold" panose="020F0704030504030204" pitchFamily="34" charset="0"/>
                </a:rPr>
                <a:t>with laser tilting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1400" dirty="0" smtClean="0">
                  <a:latin typeface="Arial Rounded MT Bold" panose="020F0704030504030204" pitchFamily="34" charset="0"/>
                </a:rPr>
                <a:t>Some </a:t>
              </a:r>
              <a:r>
                <a:rPr lang="en-US" altLang="ja-JP" sz="1400" dirty="0">
                  <a:latin typeface="Arial Rounded MT Bold" panose="020F0704030504030204" pitchFamily="34" charset="0"/>
                </a:rPr>
                <a:t>sensors </a:t>
              </a:r>
              <a:r>
                <a:rPr lang="en-US" altLang="ja-JP" sz="1400" dirty="0" smtClean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automatically and continuously measuring now</a:t>
              </a:r>
              <a:endParaRPr lang="en-US" altLang="ja-JP" sz="1400" dirty="0">
                <a:solidFill>
                  <a:srgbClr val="0000FF"/>
                </a:solidFill>
                <a:latin typeface="Arial Rounded MT Bold" panose="020F07040305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1400" dirty="0" smtClean="0">
                  <a:latin typeface="Arial Rounded MT Bold" panose="020F0704030504030204" pitchFamily="34" charset="0"/>
                </a:rPr>
                <a:t>Started PD </a:t>
              </a:r>
              <a:r>
                <a:rPr lang="en-US" altLang="ja-JP" sz="1400" dirty="0" smtClean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radiation </a:t>
              </a:r>
              <a:r>
                <a:rPr lang="en-US" altLang="ja-JP" sz="1400" dirty="0">
                  <a:solidFill>
                    <a:srgbClr val="0000FF"/>
                  </a:solidFill>
                  <a:latin typeface="Arial Rounded MT Bold" panose="020F0704030504030204" pitchFamily="34" charset="0"/>
                </a:rPr>
                <a:t>damage </a:t>
              </a:r>
              <a:r>
                <a:rPr lang="en-US" altLang="ja-JP" sz="1400" dirty="0" smtClean="0">
                  <a:latin typeface="Arial Rounded MT Bold" panose="020F0704030504030204" pitchFamily="34" charset="0"/>
                </a:rPr>
                <a:t>evaluation</a:t>
              </a:r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754" y="1218581"/>
              <a:ext cx="1872208" cy="971524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1536" y="4278356"/>
              <a:ext cx="2959454" cy="1623525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65797" y="2346236"/>
              <a:ext cx="1945199" cy="1087196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52307" y="2729157"/>
              <a:ext cx="1333504" cy="998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0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rgbClr val="0000FF"/>
                </a:solidFill>
              </a:rPr>
              <a:t>I</a:t>
            </a:r>
            <a:r>
              <a:rPr lang="en-US" altLang="ja-JP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nitial a</a:t>
            </a:r>
            <a:r>
              <a:rPr kumimoji="1" lang="en-US" altLang="ja-JP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lignment of girders</a:t>
            </a:r>
            <a:endParaRPr kumimoji="1" lang="ja-JP" altLang="en-US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683568" y="1772815"/>
            <a:ext cx="7776864" cy="447488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400" dirty="0" smtClean="0"/>
              <a:t>Girders in sectors </a:t>
            </a:r>
            <a:r>
              <a:rPr lang="en-US" altLang="ja-JP" sz="2400" dirty="0" smtClean="0">
                <a:solidFill>
                  <a:srgbClr val="FF0000"/>
                </a:solidFill>
              </a:rPr>
              <a:t>3—5 were quickly aligned </a:t>
            </a:r>
            <a:r>
              <a:rPr lang="en-US" altLang="ja-JP" sz="2400" dirty="0" smtClean="0"/>
              <a:t>in </a:t>
            </a:r>
            <a:r>
              <a:rPr lang="en-US" altLang="ja-JP" sz="2400" dirty="0" smtClean="0">
                <a:solidFill>
                  <a:srgbClr val="0000FF"/>
                </a:solidFill>
              </a:rPr>
              <a:t>2011</a:t>
            </a:r>
            <a:r>
              <a:rPr lang="en-US" altLang="ja-JP" sz="2400" dirty="0" smtClean="0"/>
              <a:t> after the earthquake.</a:t>
            </a:r>
            <a:endParaRPr kumimoji="1" lang="en-US" altLang="ja-JP" sz="2400" dirty="0" smtClean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400" dirty="0" smtClean="0">
                <a:solidFill>
                  <a:srgbClr val="FF0000"/>
                </a:solidFill>
              </a:rPr>
              <a:t>Positron generation section </a:t>
            </a:r>
            <a:r>
              <a:rPr kumimoji="1" lang="en-US" altLang="ja-JP" sz="2400" dirty="0" smtClean="0"/>
              <a:t>was installed by summer 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2014</a:t>
            </a:r>
            <a:r>
              <a:rPr kumimoji="1" lang="en-US" altLang="ja-JP" sz="24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 smtClean="0"/>
              <a:t>By late </a:t>
            </a:r>
            <a:r>
              <a:rPr kumimoji="1" lang="en-US" altLang="ja-JP" sz="2400" dirty="0" smtClean="0"/>
              <a:t>Jan. 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2015</a:t>
            </a:r>
            <a:r>
              <a:rPr kumimoji="1" lang="en-US" altLang="ja-JP" sz="2400" dirty="0" smtClean="0"/>
              <a:t>,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all </a:t>
            </a:r>
            <a:r>
              <a:rPr lang="en-US" altLang="ja-JP" sz="2400" dirty="0" smtClean="0">
                <a:solidFill>
                  <a:srgbClr val="FF0000"/>
                </a:solidFill>
              </a:rPr>
              <a:t>units in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3—5 sectors were aligned </a:t>
            </a:r>
            <a:r>
              <a:rPr kumimoji="1" lang="en-US" altLang="ja-JP" sz="2400" dirty="0" smtClean="0"/>
              <a:t>straight</a:t>
            </a:r>
            <a:r>
              <a:rPr lang="en-US" altLang="ja-JP" sz="24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 smtClean="0"/>
              <a:t>These alignment </a:t>
            </a:r>
            <a:r>
              <a:rPr lang="en-US" altLang="ja-JP" sz="2400" dirty="0">
                <a:solidFill>
                  <a:srgbClr val="0000FF"/>
                </a:solidFill>
              </a:rPr>
              <a:t>reading is better than 0.1mm </a:t>
            </a:r>
            <a:r>
              <a:rPr lang="en-US" altLang="ja-JP" sz="2400" dirty="0"/>
              <a:t>at the timing of </a:t>
            </a:r>
            <a:r>
              <a:rPr lang="en-US" altLang="ja-JP" sz="2400" dirty="0" smtClean="0"/>
              <a:t>installation.</a:t>
            </a:r>
            <a:endParaRPr lang="ja-JP" alt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/>
              <a:t>A</a:t>
            </a:r>
            <a:r>
              <a:rPr lang="en-US" altLang="ja-JP" sz="2400" dirty="0" smtClean="0"/>
              <a:t>lignment has been measured from time to time </a:t>
            </a:r>
            <a:r>
              <a:rPr lang="en-US" altLang="ja-JP" sz="2400" dirty="0" smtClean="0">
                <a:solidFill>
                  <a:srgbClr val="FF0000"/>
                </a:solidFill>
              </a:rPr>
              <a:t>without further re-alignment</a:t>
            </a:r>
            <a:r>
              <a:rPr lang="en-US" altLang="ja-JP" sz="2400" dirty="0" smtClean="0"/>
              <a:t>.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2016/6/14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KEKB Accelerator Review (Higo)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Measurement  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141128 -- 160330 </a:t>
            </a:r>
            <a:endParaRPr kumimoji="1" lang="ja-JP" altLang="en-US" sz="32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2016/6/14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KEKB Accelerator Review (Higo)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28719-1D42-4416-AB71-F5E4EA25BDE5}" type="slidenum">
              <a:rPr kumimoji="1" lang="ja-JP" altLang="en-US" smtClean="0"/>
              <a:t>9</a:t>
            </a:fld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177173" y="1128992"/>
            <a:ext cx="8964488" cy="5227358"/>
            <a:chOff x="0" y="1318440"/>
            <a:chExt cx="9144000" cy="5220472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18440"/>
              <a:ext cx="9144000" cy="5220472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2123728" y="1772816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latin typeface="Arial Rounded MT Bold" panose="020F0704030504030204" pitchFamily="34" charset="0"/>
                </a:rPr>
                <a:t>Vertical</a:t>
              </a:r>
              <a:endParaRPr kumimoji="1" lang="ja-JP" altLang="en-US" sz="24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547664" y="4221088"/>
              <a:ext cx="1799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latin typeface="Arial Rounded MT Bold" panose="020F0704030504030204" pitchFamily="34" charset="0"/>
                </a:rPr>
                <a:t>Horizontal</a:t>
              </a:r>
              <a:endParaRPr kumimoji="1" lang="ja-JP" altLang="en-US" sz="2400" dirty="0"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4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10710</TotalTime>
  <Words>1404</Words>
  <Application>Microsoft Office PowerPoint</Application>
  <PresentationFormat>画面に合わせる (4:3)</PresentationFormat>
  <Paragraphs>439</Paragraphs>
  <Slides>33</Slides>
  <Notes>32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7</vt:i4>
      </vt:variant>
      <vt:variant>
        <vt:lpstr>スライド タイトル</vt:lpstr>
      </vt:variant>
      <vt:variant>
        <vt:i4>33</vt:i4>
      </vt:variant>
    </vt:vector>
  </HeadingPairs>
  <TitlesOfParts>
    <vt:vector size="48" baseType="lpstr">
      <vt:lpstr>ＭＳ Ｐゴシック</vt:lpstr>
      <vt:lpstr>Arial</vt:lpstr>
      <vt:lpstr>Arial Rounded MT Bold</vt:lpstr>
      <vt:lpstr>Calibri</vt:lpstr>
      <vt:lpstr>Calibri Light</vt:lpstr>
      <vt:lpstr>Symbol</vt:lpstr>
      <vt:lpstr>Times New Roman</vt:lpstr>
      <vt:lpstr>Wingdings</vt:lpstr>
      <vt:lpstr>Office ​​テーマ</vt:lpstr>
      <vt:lpstr>Office テーマ</vt:lpstr>
      <vt:lpstr>2_Office ​​テーマ</vt:lpstr>
      <vt:lpstr>2_Office テーマ</vt:lpstr>
      <vt:lpstr>3_Office テーマ</vt:lpstr>
      <vt:lpstr>ホワイト</vt:lpstr>
      <vt:lpstr>1_Office ​​テーマ</vt:lpstr>
      <vt:lpstr>Injector alignment </vt:lpstr>
      <vt:lpstr>Contents </vt:lpstr>
      <vt:lpstr>Who are contributing</vt:lpstr>
      <vt:lpstr>Requirement and strategy</vt:lpstr>
      <vt:lpstr>Linac layout and alignment requirement</vt:lpstr>
      <vt:lpstr>Alignment scheme</vt:lpstr>
      <vt:lpstr>500m straight reference line by laser</vt:lpstr>
      <vt:lpstr>Initial alignment of girders</vt:lpstr>
      <vt:lpstr>Measurement  141128 -- 160330 </vt:lpstr>
      <vt:lpstr>Mounting tracker reflector on each hard ware</vt:lpstr>
      <vt:lpstr>Hard ware alignment on each girder  measured in Jan. 2016</vt:lpstr>
      <vt:lpstr>Accelerator position on girder unit 54  from August 2014 to May 2016</vt:lpstr>
      <vt:lpstr>Floor movement</vt:lpstr>
      <vt:lpstr>Floor moves by fraction of 1 mm  example in more than a year (2015/4/3~2016/6/2)</vt:lpstr>
      <vt:lpstr>Floor movement  close-up w.r.t. 2016/3/30 </vt:lpstr>
      <vt:lpstr>Expansion joint and evaluation</vt:lpstr>
      <vt:lpstr>Relative movement  across expansion joint at 28 unit</vt:lpstr>
      <vt:lpstr>PD measurement  automatic and continuous</vt:lpstr>
      <vt:lpstr>Automatic measurement in every 4 hours  at 10 locations for half a year</vt:lpstr>
      <vt:lpstr>Daily motion Movement in 4 hours or those in a week</vt:lpstr>
      <vt:lpstr>A concern  PD deterioration due to radiation</vt:lpstr>
      <vt:lpstr>Simulation and cures</vt:lpstr>
      <vt:lpstr>SAD simulation on emittance growth along 500m straight section</vt:lpstr>
      <vt:lpstr>60 seeds of misalignments</vt:lpstr>
      <vt:lpstr>60  seeds of misalignments + perturbation unable to be compensated</vt:lpstr>
      <vt:lpstr>Emittance growth under measured misalignment  + random movement not to be compensated</vt:lpstr>
      <vt:lpstr>Floor movement to be compensated</vt:lpstr>
      <vt:lpstr>Movers under study</vt:lpstr>
      <vt:lpstr>Requirements and strategy against floor movement</vt:lpstr>
      <vt:lpstr>Concluding remarks </vt:lpstr>
      <vt:lpstr>Development toward Phase-3</vt:lpstr>
      <vt:lpstr>Concluding remark</vt:lpstr>
      <vt:lpstr>Concluding remark (cont.)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Alignment of injector linac</dc:title>
  <dc:creator>th</dc:creator>
  <cp:lastModifiedBy>Toshi_Higo</cp:lastModifiedBy>
  <cp:revision>448</cp:revision>
  <cp:lastPrinted>2016-06-13T02:57:38Z</cp:lastPrinted>
  <dcterms:created xsi:type="dcterms:W3CDTF">2015-02-13T23:34:16Z</dcterms:created>
  <dcterms:modified xsi:type="dcterms:W3CDTF">2016-06-14T09:24:03Z</dcterms:modified>
</cp:coreProperties>
</file>