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456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9" r:id="rId3"/>
    <p:sldId id="280" r:id="rId4"/>
    <p:sldId id="259" r:id="rId5"/>
    <p:sldId id="276" r:id="rId6"/>
    <p:sldId id="295" r:id="rId7"/>
    <p:sldId id="287" r:id="rId8"/>
    <p:sldId id="262" r:id="rId9"/>
    <p:sldId id="300" r:id="rId10"/>
    <p:sldId id="275" r:id="rId11"/>
    <p:sldId id="270" r:id="rId12"/>
    <p:sldId id="286" r:id="rId13"/>
    <p:sldId id="291" r:id="rId14"/>
    <p:sldId id="272" r:id="rId15"/>
    <p:sldId id="289" r:id="rId16"/>
    <p:sldId id="297" r:id="rId17"/>
    <p:sldId id="298" r:id="rId18"/>
    <p:sldId id="274" r:id="rId19"/>
    <p:sldId id="292" r:id="rId20"/>
    <p:sldId id="293" r:id="rId21"/>
    <p:sldId id="294" r:id="rId22"/>
    <p:sldId id="296" r:id="rId23"/>
    <p:sldId id="283" r:id="rId24"/>
    <p:sldId id="284" r:id="rId25"/>
    <p:sldId id="285" r:id="rId26"/>
    <p:sldId id="273" r:id="rId27"/>
    <p:sldId id="282" r:id="rId28"/>
    <p:sldId id="299" r:id="rId29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1D1D1"/>
    <a:srgbClr val="FFA3F8"/>
    <a:srgbClr val="F7F8EC"/>
    <a:srgbClr val="004080"/>
    <a:srgbClr val="800000"/>
    <a:srgbClr val="8000FF"/>
    <a:srgbClr val="008000"/>
    <a:srgbClr val="0080FF"/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388" autoAdjust="0"/>
  </p:normalViewPr>
  <p:slideViewPr>
    <p:cSldViewPr snapToGrid="0" snapToObjects="1">
      <p:cViewPr varScale="1">
        <p:scale>
          <a:sx n="105" d="100"/>
          <a:sy n="105" d="100"/>
        </p:scale>
        <p:origin x="-3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64F3D-52A7-BB47-80FD-DA68F9ADCF72}" type="datetimeFigureOut">
              <a:rPr kumimoji="1" lang="ja-JP" altLang="en-US" smtClean="0"/>
              <a:t>16/06/13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BB27D-8C22-8E4B-9381-73B7F2DA8B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23691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91E75-C7F6-D441-83EA-FF1E74DFF6D5}" type="datetimeFigureOut">
              <a:rPr kumimoji="1" lang="ja-JP" altLang="en-US" smtClean="0"/>
              <a:t>16/06/13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5F555-3F77-7348-B785-318DEC9EEB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46195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layout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BT.</a:t>
            </a:r>
          </a:p>
          <a:p>
            <a:r>
              <a:rPr kumimoji="1" lang="en-US" altLang="ja-JP" dirty="0" smtClean="0"/>
              <a:t>The e- and e+ beams come from LINAC, they are branched off in the Switching Yard 3, whose picture is here.</a:t>
            </a:r>
          </a:p>
          <a:p>
            <a:r>
              <a:rPr kumimoji="1" lang="en-US" altLang="ja-JP" dirty="0" smtClean="0"/>
              <a:t>Many ring wait for the LINAC beams.</a:t>
            </a:r>
          </a:p>
          <a:p>
            <a:r>
              <a:rPr kumimoji="1" lang="en-US" altLang="ja-JP" dirty="0" smtClean="0"/>
              <a:t>The half of BT lines are double-story structure of e- and e+ lines.</a:t>
            </a:r>
          </a:p>
          <a:p>
            <a:r>
              <a:rPr kumimoji="1" lang="en-US" altLang="ja-JP" dirty="0" smtClean="0"/>
              <a:t>Each line has 5 arcs like these.</a:t>
            </a:r>
          </a:p>
          <a:p>
            <a:r>
              <a:rPr kumimoji="1" lang="en-US" altLang="ja-JP" dirty="0" smtClean="0"/>
              <a:t>After the 3</a:t>
            </a:r>
            <a:r>
              <a:rPr kumimoji="1" lang="en-US" altLang="ja-JP" baseline="30000" dirty="0" smtClean="0"/>
              <a:t>rd</a:t>
            </a:r>
            <a:r>
              <a:rPr kumimoji="1" lang="en-US" altLang="ja-JP" dirty="0" smtClean="0"/>
              <a:t> Arc, there are slope down to the KEKB Main rings eleven m under ground.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5F555-3F77-7348-B785-318DEC9EEB3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6642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next topic is about the optics matching with wire scanners.</a:t>
            </a:r>
          </a:p>
          <a:p>
            <a:r>
              <a:rPr kumimoji="1" lang="en-US" altLang="ja-JP" dirty="0" smtClean="0"/>
              <a:t>We have several wire scanners in LINAC and BTs.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A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set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>
                <a:solidFill>
                  <a:srgbClr val="800000"/>
                </a:solidFill>
              </a:rPr>
              <a:t>4</a:t>
            </a:r>
            <a:r>
              <a:rPr kumimoji="1" lang="ja-JP" altLang="en-US" dirty="0" smtClean="0">
                <a:solidFill>
                  <a:srgbClr val="800000"/>
                </a:solidFill>
              </a:rPr>
              <a:t> </a:t>
            </a:r>
            <a:r>
              <a:rPr kumimoji="1" lang="en-US" altLang="ja-JP" dirty="0" smtClean="0">
                <a:solidFill>
                  <a:srgbClr val="800000"/>
                </a:solidFill>
              </a:rPr>
              <a:t>wires</a:t>
            </a:r>
            <a:r>
              <a:rPr kumimoji="1" lang="ja-JP" altLang="en-US" dirty="0" smtClean="0">
                <a:solidFill>
                  <a:srgbClr val="800000"/>
                </a:solidFill>
              </a:rPr>
              <a:t> </a:t>
            </a:r>
            <a:r>
              <a:rPr kumimoji="1" lang="en-US" altLang="ja-JP" dirty="0" smtClean="0">
                <a:solidFill>
                  <a:srgbClr val="800000"/>
                </a:solidFill>
              </a:rPr>
              <a:t>is installed </a:t>
            </a:r>
            <a:r>
              <a:rPr kumimoji="1" lang="en-US" altLang="ja-JP" dirty="0" smtClean="0"/>
              <a:t>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each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location.</a:t>
            </a:r>
          </a:p>
          <a:p>
            <a:r>
              <a:rPr kumimoji="1" lang="en-US" altLang="ja-JP" dirty="0" smtClean="0"/>
              <a:t>The wire is set as this.</a:t>
            </a:r>
          </a:p>
          <a:p>
            <a:r>
              <a:rPr kumimoji="1" lang="en-US" altLang="ja-JP" dirty="0" smtClean="0"/>
              <a:t>Three wires measure the horizontal, 45 degree, and vertical beam sizes.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5F555-3F77-7348-B785-318DEC9EEB3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3320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For example, the measurement of e- beam at the BT is shown.</a:t>
            </a:r>
          </a:p>
          <a:p>
            <a:r>
              <a:rPr kumimoji="1" lang="en-US" altLang="ja-JP" dirty="0" smtClean="0"/>
              <a:t>The beam sizes are fit by asymmetric Gaussian.</a:t>
            </a:r>
          </a:p>
          <a:p>
            <a:r>
              <a:rPr kumimoji="1" lang="en-US" altLang="ja-JP" dirty="0" smtClean="0"/>
              <a:t>These are thermal gun and this is RF gun.</a:t>
            </a:r>
          </a:p>
          <a:p>
            <a:r>
              <a:rPr kumimoji="1" lang="en-US" altLang="ja-JP" dirty="0" smtClean="0"/>
              <a:t>This peak is broader than other ones, which is due to jitter from LINAC beam. </a:t>
            </a:r>
          </a:p>
          <a:p>
            <a:r>
              <a:rPr kumimoji="1" lang="en-US" altLang="ja-JP" dirty="0" smtClean="0"/>
              <a:t>The horizontally, maybe there is leak of dispersion.</a:t>
            </a:r>
          </a:p>
          <a:p>
            <a:r>
              <a:rPr kumimoji="1" lang="en-US" altLang="ja-JP" dirty="0" smtClean="0"/>
              <a:t>The vertical jitters of …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5F555-3F77-7348-B785-318DEC9EEB3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2687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These are measured phase space at the wire scanner.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5F555-3F77-7348-B785-318DEC9EEB3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60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components and their numbers are like these.</a:t>
            </a:r>
          </a:p>
          <a:p>
            <a:r>
              <a:rPr kumimoji="1" lang="en-US" altLang="ja-JP" dirty="0" smtClean="0"/>
              <a:t>The </a:t>
            </a:r>
            <a:r>
              <a:rPr kumimoji="1" lang="en-US" altLang="ja-JP" dirty="0" err="1" smtClean="0"/>
              <a:t>sextupoles</a:t>
            </a:r>
            <a:r>
              <a:rPr kumimoji="1" lang="en-US" altLang="ja-JP" dirty="0" smtClean="0"/>
              <a:t> will be used in Phase 2.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5F555-3F77-7348-B785-318DEC9EEB3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7873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energy of the beams are changed.</a:t>
            </a:r>
          </a:p>
          <a:p>
            <a:r>
              <a:rPr kumimoji="1" lang="en-US" altLang="ja-JP" dirty="0" smtClean="0"/>
              <a:t>With the change, the layout of SY3 has been reconstructed, because the 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 …</a:t>
            </a:r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For the increase of e+ energy, Some of …</a:t>
            </a:r>
          </a:p>
          <a:p>
            <a:r>
              <a:rPr kumimoji="1" lang="en-US" altLang="ja-JP" dirty="0" smtClean="0"/>
              <a:t>And the gaps of dipoles…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5F555-3F77-7348-B785-318DEC9EEB3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0160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is a layout of the SY3 with positron ECS.</a:t>
            </a:r>
          </a:p>
          <a:p>
            <a:r>
              <a:rPr kumimoji="1" lang="en-US" altLang="ja-JP" dirty="0" smtClean="0"/>
              <a:t>There is  a chicane and cavities for ECS.</a:t>
            </a:r>
          </a:p>
          <a:p>
            <a:r>
              <a:rPr kumimoji="1" lang="en-US" altLang="ja-JP" dirty="0" smtClean="0"/>
              <a:t>The 1 dipole of …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5F555-3F77-7348-B785-318DEC9EEB3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7812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Here</a:t>
            </a:r>
            <a:r>
              <a:rPr kumimoji="1" lang="en-US" altLang="ja-JP" baseline="0" dirty="0" smtClean="0"/>
              <a:t> is the 3</a:t>
            </a:r>
            <a:r>
              <a:rPr kumimoji="1" lang="en-US" altLang="ja-JP" baseline="30000" dirty="0" smtClean="0"/>
              <a:t>rd</a:t>
            </a:r>
            <a:r>
              <a:rPr kumimoji="1" lang="en-US" altLang="ja-JP" baseline="0" dirty="0" smtClean="0"/>
              <a:t> switching yard.</a:t>
            </a:r>
          </a:p>
          <a:p>
            <a:r>
              <a:rPr kumimoji="1" lang="en-US" altLang="ja-JP" baseline="0" dirty="0" smtClean="0"/>
              <a:t>I already reported in 18</a:t>
            </a:r>
            <a:r>
              <a:rPr kumimoji="1" lang="en-US" altLang="ja-JP" baseline="30000" dirty="0" smtClean="0"/>
              <a:t>th</a:t>
            </a:r>
            <a:r>
              <a:rPr kumimoji="1" lang="en-US" altLang="ja-JP" baseline="0" dirty="0" smtClean="0"/>
              <a:t> MAC.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0608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energy of the beams are changed.</a:t>
            </a:r>
          </a:p>
          <a:p>
            <a:r>
              <a:rPr kumimoji="1" lang="en-US" altLang="ja-JP" dirty="0" smtClean="0"/>
              <a:t>With the change, the layout of SY3 has been reconstructed, because the 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 …</a:t>
            </a:r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For the increase of e+ energy, Some of …</a:t>
            </a:r>
          </a:p>
          <a:p>
            <a:r>
              <a:rPr kumimoji="1" lang="en-US" altLang="ja-JP" dirty="0" smtClean="0"/>
              <a:t>And the gaps of dipoles…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5F555-3F77-7348-B785-318DEC9EEB3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0160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is also reported in </a:t>
            </a:r>
            <a:r>
              <a:rPr kumimoji="1" lang="en-US" altLang="en-US" dirty="0" smtClean="0"/>
              <a:t>the 19 MAC by Mori-san.</a:t>
            </a:r>
          </a:p>
          <a:p>
            <a:r>
              <a:rPr kumimoji="1" lang="en-US" altLang="en-US" dirty="0" smtClean="0"/>
              <a:t>The HER septa work well now.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5F555-3F77-7348-B785-318DEC9EEB3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7627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These show the orbit and charge of electron and positron from LINAC to the end of BT.</a:t>
            </a:r>
          </a:p>
          <a:p>
            <a:r>
              <a:rPr kumimoji="1" lang="en-US" altLang="ja-JP" dirty="0" smtClean="0"/>
              <a:t>This is the horizontal  and vertical orbits, and here is the charge.</a:t>
            </a:r>
          </a:p>
          <a:p>
            <a:r>
              <a:rPr kumimoji="1" lang="en-US" altLang="en-US" dirty="0" smtClean="0"/>
              <a:t>The huge e+ beam comes from the FC w/o DR.</a:t>
            </a:r>
          </a:p>
          <a:p>
            <a:r>
              <a:rPr kumimoji="1" lang="en-US" altLang="ja-JP" dirty="0" smtClean="0"/>
              <a:t>We collimate the e+ to guard the cavities.</a:t>
            </a:r>
          </a:p>
          <a:p>
            <a:r>
              <a:rPr kumimoji="1" lang="en-US" altLang="ja-JP" dirty="0" smtClean="0"/>
              <a:t>The charge amount is consistent with the simulation.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5F555-3F77-7348-B785-318DEC9EEB3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791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shows the injection status of one day.</a:t>
            </a:r>
          </a:p>
          <a:p>
            <a:r>
              <a:rPr kumimoji="1" lang="en-US" altLang="ja-JP" dirty="0" smtClean="0"/>
              <a:t>The injection efficiencies are almost good for the both rings.</a:t>
            </a:r>
          </a:p>
          <a:p>
            <a:r>
              <a:rPr kumimoji="1" lang="en-US" altLang="ja-JP" dirty="0" smtClean="0"/>
              <a:t>This is a BT end orbit FB panel.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The vertical jitter of the electron beam affects the injection efficiency.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I will talk about it later.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5F555-3F77-7348-B785-318DEC9EEB3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5279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C71D-3012-1C4C-8F1B-984009000A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C71D-3012-1C4C-8F1B-984009000A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C71D-3012-1C4C-8F1B-984009000A3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C71D-3012-1C4C-8F1B-984009000A3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C71D-3012-1C4C-8F1B-984009000A3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C71D-3012-1C4C-8F1B-984009000A3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C71D-3012-1C4C-8F1B-984009000A3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C71D-3012-1C4C-8F1B-984009000A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C71D-3012-1C4C-8F1B-984009000A3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57A6C71D-3012-1C4C-8F1B-984009000A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9" r:id="rId1"/>
    <p:sldLayoutId id="2147484570" r:id="rId2"/>
    <p:sldLayoutId id="2147484571" r:id="rId3"/>
    <p:sldLayoutId id="2147484572" r:id="rId4"/>
    <p:sldLayoutId id="2147484573" r:id="rId5"/>
    <p:sldLayoutId id="2147484574" r:id="rId6"/>
    <p:sldLayoutId id="2147484575" r:id="rId7"/>
    <p:sldLayoutId id="2147484576" r:id="rId8"/>
    <p:sldLayoutId id="2147484577" r:id="rId9"/>
    <p:sldLayoutId id="2147484578" r:id="rId10"/>
    <p:sldLayoutId id="2147484579" r:id="rId11"/>
  </p:sldLayoutIdLst>
  <p:hf hdr="0"/>
  <p:txStyles>
    <p:titleStyle>
      <a:lvl1pPr algn="l" defTabSz="914400" rtl="0" eaLnBrk="1" latinLnBrk="0" hangingPunct="1">
        <a:spcBef>
          <a:spcPts val="400"/>
        </a:spcBef>
        <a:buNone/>
        <a:defRPr kumimoji="1"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kumimoji="1"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kumimoji="1"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kumimoji="1"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kumimoji="1"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kumimoji="1"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140200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ja-JP" altLang="ja-JP" sz="2400" dirty="0" smtClean="0"/>
              <a:t>1</a:t>
            </a:r>
            <a:r>
              <a:rPr lang="en-US" altLang="ja-JP" sz="2400" dirty="0" smtClean="0"/>
              <a:t>3</a:t>
            </a:r>
            <a:r>
              <a:rPr kumimoji="1" lang="en-US" altLang="ja-JP" sz="2400" dirty="0" smtClean="0"/>
              <a:t>/Jun/</a:t>
            </a:r>
            <a:r>
              <a:rPr lang="en-US" altLang="ja-JP" sz="2400" dirty="0" smtClean="0"/>
              <a:t>2016</a:t>
            </a:r>
            <a:endParaRPr kumimoji="1" lang="en-US" altLang="ja-JP" sz="2400" dirty="0" smtClean="0"/>
          </a:p>
          <a:p>
            <a:pPr algn="r"/>
            <a:r>
              <a:rPr lang="en-US" altLang="ja-JP" sz="2400" dirty="0" smtClean="0"/>
              <a:t>21th </a:t>
            </a:r>
            <a:r>
              <a:rPr lang="en-US" altLang="ja-JP" sz="2400" dirty="0" err="1" smtClean="0"/>
              <a:t>SuperKEKB</a:t>
            </a:r>
            <a:r>
              <a:rPr lang="en-US" altLang="ja-JP" sz="2400" dirty="0" smtClean="0"/>
              <a:t> Review</a:t>
            </a:r>
          </a:p>
          <a:p>
            <a:pPr algn="r"/>
            <a:r>
              <a:rPr kumimoji="1" lang="en-US" altLang="ja-JP" sz="2400" dirty="0" err="1" smtClean="0"/>
              <a:t>N.Iida</a:t>
            </a:r>
            <a:r>
              <a:rPr kumimoji="1" lang="en-US" altLang="ja-JP" sz="2400" dirty="0" smtClean="0"/>
              <a:t> </a:t>
            </a:r>
            <a:r>
              <a:rPr lang="ja-JP" altLang="ja-JP" sz="2400" dirty="0" smtClean="0"/>
              <a:t>fo</a:t>
            </a:r>
            <a:r>
              <a:rPr lang="en-US" altLang="ja-JP" sz="2400" dirty="0" smtClean="0"/>
              <a:t>r</a:t>
            </a:r>
            <a:r>
              <a:rPr kumimoji="1" lang="en-US" altLang="ja-JP" sz="2400" dirty="0" smtClean="0"/>
              <a:t> KEKB/BT Group</a:t>
            </a:r>
            <a:endParaRPr kumimoji="1" lang="ja-JP" altLang="en-US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Beam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Transport,</a:t>
            </a:r>
            <a:br>
              <a:rPr kumimoji="1" lang="en-US" altLang="ja-JP" dirty="0" smtClean="0"/>
            </a:br>
            <a:r>
              <a:rPr lang="ja-JP" altLang="ja-JP" dirty="0" smtClean="0"/>
              <a:t>I</a:t>
            </a:r>
            <a:r>
              <a:rPr lang="en-US" altLang="ja-JP" dirty="0" err="1" smtClean="0"/>
              <a:t>njection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3133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687844"/>
          </a:xfrm>
        </p:spPr>
        <p:txBody>
          <a:bodyPr/>
          <a:lstStyle/>
          <a:p>
            <a:r>
              <a:rPr kumimoji="1" lang="en-US" altLang="ja-JP" dirty="0" smtClean="0"/>
              <a:t>2.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New Septum Magnets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438" y="916445"/>
            <a:ext cx="6384582" cy="454356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7305035" y="2490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4080"/>
                </a:solidFill>
              </a:rPr>
              <a:t>T. Mori, 19</a:t>
            </a:r>
            <a:r>
              <a:rPr kumimoji="1" lang="en-US" altLang="ja-JP" baseline="30000" dirty="0" smtClean="0">
                <a:solidFill>
                  <a:srgbClr val="004080"/>
                </a:solidFill>
              </a:rPr>
              <a:t>th</a:t>
            </a:r>
            <a:r>
              <a:rPr kumimoji="1" lang="en-US" altLang="ja-JP" dirty="0" smtClean="0">
                <a:solidFill>
                  <a:srgbClr val="004080"/>
                </a:solidFill>
              </a:rPr>
              <a:t> MAC</a:t>
            </a:r>
            <a:endParaRPr kumimoji="1" lang="ja-JP" altLang="en-US" dirty="0">
              <a:solidFill>
                <a:srgbClr val="00408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23438" y="5510523"/>
            <a:ext cx="6995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ja-JP" altLang="ja-JP" dirty="0" smtClean="0">
                <a:solidFill>
                  <a:srgbClr val="004080"/>
                </a:solidFill>
              </a:rPr>
              <a:t>F</a:t>
            </a:r>
            <a:r>
              <a:rPr lang="en-US" altLang="ja-JP" dirty="0" smtClean="0">
                <a:solidFill>
                  <a:srgbClr val="004080"/>
                </a:solidFill>
              </a:rPr>
              <a:t>or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smaller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injection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error,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the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ja-JP" altLang="ja-JP" dirty="0" smtClean="0">
                <a:solidFill>
                  <a:srgbClr val="004080"/>
                </a:solidFill>
              </a:rPr>
              <a:t>e</a:t>
            </a:r>
            <a:r>
              <a:rPr lang="en-US" altLang="ja-JP" dirty="0" err="1" smtClean="0">
                <a:solidFill>
                  <a:srgbClr val="004080"/>
                </a:solidFill>
              </a:rPr>
              <a:t>ffective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septum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thickness is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narrowed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from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5mm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to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3.5mm.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>
                <a:solidFill>
                  <a:srgbClr val="004080"/>
                </a:solidFill>
              </a:rPr>
              <a:t/>
            </a:r>
            <a:br>
              <a:rPr lang="en-US" altLang="ja-JP" dirty="0">
                <a:solidFill>
                  <a:srgbClr val="004080"/>
                </a:solidFill>
              </a:rPr>
            </a:br>
            <a:r>
              <a:rPr lang="en-US" altLang="ja-JP" dirty="0" smtClean="0">
                <a:solidFill>
                  <a:srgbClr val="004080"/>
                </a:solidFill>
              </a:rPr>
              <a:t>(only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HER in Phase1, and LER in Phase2)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0"/>
            <a:ext cx="2349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547480"/>
                </a:solidFill>
              </a:rPr>
              <a:t>Upgrades for </a:t>
            </a:r>
            <a:r>
              <a:rPr kumimoji="1" lang="en-US" altLang="ja-JP" sz="1600" dirty="0" err="1" smtClean="0">
                <a:solidFill>
                  <a:srgbClr val="547480"/>
                </a:solidFill>
              </a:rPr>
              <a:t>SuperKEKB</a:t>
            </a:r>
            <a:endParaRPr kumimoji="1" lang="ja-JP" altLang="en-US" sz="1600" dirty="0">
              <a:solidFill>
                <a:srgbClr val="5474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17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Phase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Commissioning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and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Status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27952" lvl="1" indent="-457200">
              <a:buFont typeface="+mj-lt"/>
              <a:buAutoNum type="arabicPeriod"/>
            </a:pPr>
            <a:r>
              <a:rPr lang="en-US" altLang="ja-JP" dirty="0"/>
              <a:t>Orbit,</a:t>
            </a:r>
            <a:r>
              <a:rPr lang="ja-JP" altLang="en-US" dirty="0"/>
              <a:t> </a:t>
            </a:r>
            <a:r>
              <a:rPr lang="en-US" altLang="ja-JP" dirty="0"/>
              <a:t>charge,</a:t>
            </a:r>
            <a:r>
              <a:rPr lang="ja-JP" altLang="en-US" dirty="0"/>
              <a:t> </a:t>
            </a:r>
            <a:r>
              <a:rPr lang="en-US" altLang="ja-JP" dirty="0"/>
              <a:t>and</a:t>
            </a:r>
            <a:r>
              <a:rPr lang="ja-JP" altLang="en-US" dirty="0"/>
              <a:t> </a:t>
            </a:r>
            <a:r>
              <a:rPr lang="en-US" altLang="ja-JP" dirty="0"/>
              <a:t>Injection</a:t>
            </a:r>
          </a:p>
          <a:p>
            <a:pPr marL="627952" lvl="1" indent="-457200">
              <a:buFont typeface="+mj-lt"/>
              <a:buAutoNum type="arabicPeriod"/>
            </a:pPr>
            <a:r>
              <a:rPr lang="en-US" altLang="ja-JP" dirty="0"/>
              <a:t>Optics measurement and matching with wire </a:t>
            </a:r>
            <a:r>
              <a:rPr lang="en-US" altLang="ja-JP" dirty="0" smtClean="0"/>
              <a:t>scanners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50830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109" y="274281"/>
            <a:ext cx="5527153" cy="3130423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267700" y="6556844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1. Orbit, Charge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0"/>
            <a:ext cx="3141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547480"/>
                </a:solidFill>
              </a:rPr>
              <a:t>Phase 1 Commissioning and </a:t>
            </a:r>
            <a:r>
              <a:rPr lang="en-US" altLang="ja-JP" sz="1600" dirty="0">
                <a:solidFill>
                  <a:srgbClr val="547480"/>
                </a:solidFill>
              </a:rPr>
              <a:t>S</a:t>
            </a:r>
            <a:r>
              <a:rPr kumimoji="1" lang="en-US" altLang="ja-JP" sz="1600" dirty="0" smtClean="0">
                <a:solidFill>
                  <a:srgbClr val="547480"/>
                </a:solidFill>
              </a:rPr>
              <a:t>tatus</a:t>
            </a:r>
            <a:endParaRPr kumimoji="1" lang="ja-JP" altLang="en-US" sz="1600" dirty="0">
              <a:solidFill>
                <a:srgbClr val="54748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98395" y="2274060"/>
            <a:ext cx="787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LINAC</a:t>
            </a:r>
            <a:endParaRPr kumimoji="1" lang="ja-JP" altLang="en-US" sz="16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967270" y="2274060"/>
            <a:ext cx="477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</a:rPr>
              <a:t>BT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6875900" y="2576070"/>
            <a:ext cx="2106464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3972856" y="2576070"/>
            <a:ext cx="2903044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図形グループ 33"/>
          <p:cNvGrpSpPr/>
          <p:nvPr/>
        </p:nvGrpSpPr>
        <p:grpSpPr>
          <a:xfrm>
            <a:off x="172489" y="3334779"/>
            <a:ext cx="5627139" cy="3425493"/>
            <a:chOff x="642739" y="3334779"/>
            <a:chExt cx="5627139" cy="3425493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739" y="3334779"/>
              <a:ext cx="5627139" cy="3027646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2989021" y="4991688"/>
              <a:ext cx="7875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LINAC</a:t>
              </a:r>
              <a:endParaRPr kumimoji="1" lang="ja-JP" altLang="en-US" sz="16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957896" y="4991688"/>
              <a:ext cx="4777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0000FF"/>
                  </a:solidFill>
                </a:rPr>
                <a:t>BT</a:t>
              </a:r>
              <a:endParaRPr kumimoji="1" lang="ja-JP" altLang="en-US" sz="1600" dirty="0">
                <a:solidFill>
                  <a:srgbClr val="0000FF"/>
                </a:solidFill>
              </a:endParaRPr>
            </a:p>
          </p:txBody>
        </p:sp>
        <p:cxnSp>
          <p:nvCxnSpPr>
            <p:cNvPr id="12" name="直線矢印コネクタ 11"/>
            <p:cNvCxnSpPr/>
            <p:nvPr/>
          </p:nvCxnSpPr>
          <p:spPr>
            <a:xfrm>
              <a:off x="3957896" y="5330242"/>
              <a:ext cx="2003604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>
              <a:off x="1054852" y="5330242"/>
              <a:ext cx="2903044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1844245" y="6421718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e+ Target</a:t>
              </a:r>
              <a:endParaRPr kumimoji="1" lang="ja-JP" altLang="en-US" sz="1600" dirty="0"/>
            </a:p>
          </p:txBody>
        </p:sp>
        <p:cxnSp>
          <p:nvCxnSpPr>
            <p:cNvPr id="22" name="直線矢印コネクタ 21"/>
            <p:cNvCxnSpPr>
              <a:stCxn id="21" idx="0"/>
            </p:cNvCxnSpPr>
            <p:nvPr/>
          </p:nvCxnSpPr>
          <p:spPr>
            <a:xfrm flipV="1">
              <a:off x="2346947" y="6154929"/>
              <a:ext cx="0" cy="26678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テキスト ボックス 25"/>
          <p:cNvSpPr txBox="1"/>
          <p:nvPr/>
        </p:nvSpPr>
        <p:spPr>
          <a:xfrm>
            <a:off x="172489" y="1661515"/>
            <a:ext cx="281653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800000"/>
                </a:solidFill>
              </a:rPr>
              <a:t>The</a:t>
            </a:r>
            <a:r>
              <a:rPr kumimoji="1" lang="ja-JP" altLang="en-US" dirty="0" smtClean="0">
                <a:solidFill>
                  <a:srgbClr val="800000"/>
                </a:solidFill>
              </a:rPr>
              <a:t> </a:t>
            </a:r>
            <a:r>
              <a:rPr kumimoji="1" lang="en-US" altLang="ja-JP" dirty="0" smtClean="0">
                <a:solidFill>
                  <a:srgbClr val="800000"/>
                </a:solidFill>
              </a:rPr>
              <a:t>e+</a:t>
            </a:r>
            <a:r>
              <a:rPr kumimoji="1" lang="ja-JP" altLang="en-US" dirty="0" smtClean="0">
                <a:solidFill>
                  <a:srgbClr val="800000"/>
                </a:solidFill>
              </a:rPr>
              <a:t> </a:t>
            </a:r>
            <a:r>
              <a:rPr kumimoji="1" lang="en-US" altLang="ja-JP" dirty="0" smtClean="0">
                <a:solidFill>
                  <a:srgbClr val="800000"/>
                </a:solidFill>
              </a:rPr>
              <a:t>beam</a:t>
            </a:r>
            <a:r>
              <a:rPr kumimoji="1" lang="ja-JP" altLang="en-US" dirty="0" smtClean="0">
                <a:solidFill>
                  <a:srgbClr val="800000"/>
                </a:solidFill>
              </a:rPr>
              <a:t> </a:t>
            </a:r>
            <a:r>
              <a:rPr kumimoji="1" lang="en-US" altLang="ja-JP" dirty="0" smtClean="0">
                <a:solidFill>
                  <a:srgbClr val="800000"/>
                </a:solidFill>
              </a:rPr>
              <a:t>with </a:t>
            </a:r>
            <a:r>
              <a:rPr lang="en-US" altLang="ja-JP" dirty="0" smtClean="0">
                <a:solidFill>
                  <a:srgbClr val="800000"/>
                </a:solidFill>
              </a:rPr>
              <a:t>huge</a:t>
            </a:r>
            <a:r>
              <a:rPr lang="ja-JP" altLang="en-US" dirty="0" smtClean="0">
                <a:solidFill>
                  <a:srgbClr val="800000"/>
                </a:solidFill>
              </a:rPr>
              <a:t> </a:t>
            </a:r>
            <a:r>
              <a:rPr lang="en-US" altLang="ja-JP" dirty="0" err="1">
                <a:solidFill>
                  <a:srgbClr val="800000"/>
                </a:solidFill>
              </a:rPr>
              <a:t>emittance</a:t>
            </a:r>
            <a:r>
              <a:rPr lang="en-US" altLang="ja-JP" dirty="0">
                <a:solidFill>
                  <a:srgbClr val="800000"/>
                </a:solidFill>
              </a:rPr>
              <a:t> comes </a:t>
            </a:r>
            <a:r>
              <a:rPr kumimoji="1" lang="en-US" altLang="ja-JP" dirty="0" smtClean="0">
                <a:solidFill>
                  <a:srgbClr val="800000"/>
                </a:solidFill>
              </a:rPr>
              <a:t>from the Flux Concentrator without Damping ring now. </a:t>
            </a:r>
          </a:p>
          <a:p>
            <a:r>
              <a:rPr lang="ja-JP" altLang="ja-JP" dirty="0" smtClean="0">
                <a:solidFill>
                  <a:srgbClr val="800000"/>
                </a:solidFill>
              </a:rPr>
              <a:t>W</a:t>
            </a:r>
            <a:r>
              <a:rPr lang="en-US" altLang="ja-JP" dirty="0" smtClean="0">
                <a:solidFill>
                  <a:srgbClr val="800000"/>
                </a:solidFill>
              </a:rPr>
              <a:t>e</a:t>
            </a:r>
            <a:r>
              <a:rPr lang="ja-JP" altLang="en-US" dirty="0" smtClean="0">
                <a:solidFill>
                  <a:srgbClr val="800000"/>
                </a:solidFill>
              </a:rPr>
              <a:t> </a:t>
            </a:r>
            <a:r>
              <a:rPr lang="en-US" altLang="ja-JP" dirty="0" smtClean="0">
                <a:solidFill>
                  <a:srgbClr val="800000"/>
                </a:solidFill>
              </a:rPr>
              <a:t>use</a:t>
            </a:r>
            <a:r>
              <a:rPr lang="ja-JP" altLang="en-US" dirty="0" smtClean="0">
                <a:solidFill>
                  <a:srgbClr val="800000"/>
                </a:solidFill>
              </a:rPr>
              <a:t> </a:t>
            </a:r>
            <a:r>
              <a:rPr lang="en-US" altLang="ja-JP" dirty="0" smtClean="0">
                <a:solidFill>
                  <a:srgbClr val="800000"/>
                </a:solidFill>
              </a:rPr>
              <a:t>the</a:t>
            </a:r>
            <a:r>
              <a:rPr lang="ja-JP" altLang="en-US" dirty="0" smtClean="0">
                <a:solidFill>
                  <a:srgbClr val="800000"/>
                </a:solidFill>
              </a:rPr>
              <a:t> </a:t>
            </a:r>
            <a:r>
              <a:rPr lang="en-US" altLang="ja-JP" dirty="0" smtClean="0">
                <a:solidFill>
                  <a:srgbClr val="800000"/>
                </a:solidFill>
              </a:rPr>
              <a:t>collimators</a:t>
            </a:r>
            <a:r>
              <a:rPr lang="ja-JP" altLang="en-US" dirty="0" smtClean="0">
                <a:solidFill>
                  <a:srgbClr val="800000"/>
                </a:solidFill>
              </a:rPr>
              <a:t> </a:t>
            </a:r>
            <a:r>
              <a:rPr lang="en-US" altLang="ja-JP" dirty="0" smtClean="0">
                <a:solidFill>
                  <a:srgbClr val="800000"/>
                </a:solidFill>
              </a:rPr>
              <a:t>to</a:t>
            </a:r>
            <a:r>
              <a:rPr lang="ja-JP" altLang="en-US" dirty="0" smtClean="0">
                <a:solidFill>
                  <a:srgbClr val="800000"/>
                </a:solidFill>
              </a:rPr>
              <a:t> </a:t>
            </a:r>
            <a:r>
              <a:rPr lang="en-US" altLang="ja-JP" dirty="0" smtClean="0">
                <a:solidFill>
                  <a:srgbClr val="800000"/>
                </a:solidFill>
              </a:rPr>
              <a:t>guard</a:t>
            </a:r>
            <a:r>
              <a:rPr lang="ja-JP" altLang="en-US" dirty="0" smtClean="0">
                <a:solidFill>
                  <a:srgbClr val="800000"/>
                </a:solidFill>
              </a:rPr>
              <a:t> </a:t>
            </a:r>
            <a:r>
              <a:rPr lang="en-US" altLang="ja-JP" dirty="0" smtClean="0">
                <a:solidFill>
                  <a:srgbClr val="800000"/>
                </a:solidFill>
              </a:rPr>
              <a:t>the</a:t>
            </a:r>
            <a:r>
              <a:rPr lang="ja-JP" altLang="en-US" dirty="0" smtClean="0">
                <a:solidFill>
                  <a:srgbClr val="800000"/>
                </a:solidFill>
              </a:rPr>
              <a:t> </a:t>
            </a:r>
            <a:r>
              <a:rPr lang="en-US" altLang="ja-JP" dirty="0" smtClean="0">
                <a:solidFill>
                  <a:srgbClr val="800000"/>
                </a:solidFill>
              </a:rPr>
              <a:t>cavities.</a:t>
            </a:r>
            <a:endParaRPr kumimoji="1" lang="ja-JP" altLang="en-US" dirty="0">
              <a:solidFill>
                <a:srgbClr val="800000"/>
              </a:solidFill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49" b="18630"/>
          <a:stretch/>
        </p:blipFill>
        <p:spPr>
          <a:xfrm>
            <a:off x="5799628" y="3982826"/>
            <a:ext cx="2755510" cy="2116665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8060013" y="6039259"/>
            <a:ext cx="990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200" dirty="0"/>
              <a:t>0.45 (</a:t>
            </a:r>
            <a:r>
              <a:rPr lang="en-US" altLang="ja-JP" sz="1200" dirty="0" err="1"/>
              <a:t>nc</a:t>
            </a:r>
            <a:r>
              <a:rPr lang="en-US" altLang="ja-JP" sz="1200" dirty="0" smtClean="0"/>
              <a:t>)</a:t>
            </a:r>
            <a:endParaRPr lang="en-US" altLang="ja-JP" sz="1200" dirty="0" smtClean="0">
              <a:latin typeface="Symbol" charset="2"/>
              <a:cs typeface="Symbol" charset="2"/>
            </a:endParaRPr>
          </a:p>
          <a:p>
            <a:pPr algn="r"/>
            <a:r>
              <a:rPr lang="en-US" altLang="ja-JP" sz="1200" dirty="0" err="1" smtClean="0">
                <a:latin typeface="Symbol" charset="2"/>
                <a:cs typeface="Symbol" charset="2"/>
              </a:rPr>
              <a:t>ge</a:t>
            </a:r>
            <a:r>
              <a:rPr lang="en-US" altLang="ja-JP" sz="1200" dirty="0" err="1" smtClean="0"/>
              <a:t>x</a:t>
            </a:r>
            <a:r>
              <a:rPr lang="en-US" altLang="ja-JP" sz="1200" dirty="0" smtClean="0"/>
              <a:t>=1400</a:t>
            </a:r>
            <a:r>
              <a:rPr lang="en-US" altLang="ja-JP" sz="1200" dirty="0" smtClean="0">
                <a:latin typeface="Symbol" charset="2"/>
                <a:cs typeface="Symbol" charset="2"/>
              </a:rPr>
              <a:t>m</a:t>
            </a:r>
            <a:r>
              <a:rPr lang="en-US" altLang="ja-JP" sz="1200" dirty="0" smtClean="0"/>
              <a:t>m</a:t>
            </a:r>
            <a:endParaRPr lang="en-US" altLang="ja-JP" sz="1200" dirty="0"/>
          </a:p>
          <a:p>
            <a:pPr algn="r"/>
            <a:r>
              <a:rPr lang="en-US" altLang="ja-JP" sz="1200" dirty="0" err="1" smtClean="0">
                <a:latin typeface="Symbol" charset="2"/>
                <a:cs typeface="Symbol" charset="2"/>
              </a:rPr>
              <a:t>ge</a:t>
            </a:r>
            <a:r>
              <a:rPr lang="en-US" altLang="ja-JP" sz="1200" dirty="0" err="1" smtClean="0"/>
              <a:t>y</a:t>
            </a:r>
            <a:r>
              <a:rPr lang="en-US" altLang="ja-JP" sz="1200" dirty="0" smtClean="0"/>
              <a:t>=1590</a:t>
            </a:r>
            <a:r>
              <a:rPr lang="en-US" altLang="ja-JP" sz="1200" dirty="0" smtClean="0">
                <a:latin typeface="Symbol" charset="2"/>
                <a:cs typeface="Symbol" charset="2"/>
              </a:rPr>
              <a:t>m</a:t>
            </a:r>
            <a:r>
              <a:rPr lang="en-US" altLang="ja-JP" sz="1200" dirty="0" smtClean="0"/>
              <a:t>m</a:t>
            </a:r>
            <a:endParaRPr lang="ja-JP" altLang="en-US" sz="12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728532" y="642709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e+ Target</a:t>
            </a:r>
            <a:endParaRPr kumimoji="1" lang="ja-JP" altLang="en-US" sz="1600" dirty="0"/>
          </a:p>
        </p:txBody>
      </p:sp>
      <p:cxnSp>
        <p:nvCxnSpPr>
          <p:cNvPr id="31" name="直線矢印コネクタ 30"/>
          <p:cNvCxnSpPr/>
          <p:nvPr/>
        </p:nvCxnSpPr>
        <p:spPr>
          <a:xfrm flipV="1">
            <a:off x="6008422" y="6165598"/>
            <a:ext cx="0" cy="2667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6231234" y="3613494"/>
            <a:ext cx="1503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800000"/>
                </a:solidFill>
              </a:rPr>
              <a:t>e+ Simulation</a:t>
            </a:r>
            <a:endParaRPr kumimoji="1" lang="ja-JP" altLang="en-US" dirty="0">
              <a:solidFill>
                <a:srgbClr val="80000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035568" y="3528703"/>
            <a:ext cx="11028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 smtClean="0">
                <a:solidFill>
                  <a:srgbClr val="004080"/>
                </a:solidFill>
              </a:rPr>
              <a:t>F. Miyahara, </a:t>
            </a:r>
          </a:p>
          <a:p>
            <a:pPr algn="r"/>
            <a:r>
              <a:rPr lang="en-US" altLang="ja-JP" sz="1400" dirty="0" smtClean="0">
                <a:solidFill>
                  <a:srgbClr val="004080"/>
                </a:solidFill>
              </a:rPr>
              <a:t>T. Miura, </a:t>
            </a:r>
          </a:p>
          <a:p>
            <a:pPr algn="r"/>
            <a:r>
              <a:rPr kumimoji="1" lang="en-US" altLang="ja-JP" sz="1400" dirty="0" smtClean="0">
                <a:solidFill>
                  <a:srgbClr val="004080"/>
                </a:solidFill>
              </a:rPr>
              <a:t>N. Iida</a:t>
            </a:r>
            <a:endParaRPr kumimoji="1" lang="ja-JP" altLang="en-US" sz="1400" dirty="0">
              <a:solidFill>
                <a:srgbClr val="00408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231234" y="6154929"/>
            <a:ext cx="116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Collimation</a:t>
            </a:r>
            <a:endParaRPr kumimoji="1" lang="ja-JP" altLang="en-US" sz="1600" dirty="0"/>
          </a:p>
        </p:txBody>
      </p:sp>
      <p:cxnSp>
        <p:nvCxnSpPr>
          <p:cNvPr id="40" name="直線矢印コネクタ 39"/>
          <p:cNvCxnSpPr>
            <a:stCxn id="39" idx="1"/>
          </p:cNvCxnSpPr>
          <p:nvPr/>
        </p:nvCxnSpPr>
        <p:spPr>
          <a:xfrm flipH="1" flipV="1">
            <a:off x="6134486" y="6039260"/>
            <a:ext cx="96748" cy="28494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2143140" y="6081691"/>
            <a:ext cx="116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Collimation</a:t>
            </a:r>
            <a:endParaRPr kumimoji="1" lang="ja-JP" altLang="en-US" sz="1600" dirty="0"/>
          </a:p>
        </p:txBody>
      </p:sp>
      <p:cxnSp>
        <p:nvCxnSpPr>
          <p:cNvPr id="37" name="直線矢印コネクタ 36"/>
          <p:cNvCxnSpPr>
            <a:stCxn id="35" idx="1"/>
          </p:cNvCxnSpPr>
          <p:nvPr/>
        </p:nvCxnSpPr>
        <p:spPr>
          <a:xfrm flipH="1" flipV="1">
            <a:off x="2046392" y="5966022"/>
            <a:ext cx="96748" cy="28494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871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801" y="2151426"/>
            <a:ext cx="3178200" cy="3396958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55795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1. Injection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414355"/>
            <a:ext cx="6204744" cy="441944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48479" y="803940"/>
            <a:ext cx="529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The injection efficiencies </a:t>
            </a:r>
            <a:r>
              <a:rPr lang="en-US" altLang="ja-JP" dirty="0" smtClean="0">
                <a:solidFill>
                  <a:srgbClr val="008000"/>
                </a:solidFill>
              </a:rPr>
              <a:t>are</a:t>
            </a:r>
            <a:r>
              <a:rPr kumimoji="1" lang="en-US" altLang="ja-JP" dirty="0" smtClean="0">
                <a:solidFill>
                  <a:srgbClr val="008000"/>
                </a:solidFill>
              </a:rPr>
              <a:t> good for the both rings.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851871" y="5867409"/>
            <a:ext cx="3292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The vertical jitter of the electron beam is large, which affects the injection efficiency.</a:t>
            </a:r>
            <a:endParaRPr kumimoji="1" lang="ja-JP" altLang="en-US" dirty="0"/>
          </a:p>
        </p:txBody>
      </p:sp>
      <p:sp>
        <p:nvSpPr>
          <p:cNvPr id="23" name="円/楕円 22"/>
          <p:cNvSpPr/>
          <p:nvPr/>
        </p:nvSpPr>
        <p:spPr>
          <a:xfrm>
            <a:off x="6280944" y="3925558"/>
            <a:ext cx="1793340" cy="1724648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0" y="0"/>
            <a:ext cx="3141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547480"/>
                </a:solidFill>
              </a:rPr>
              <a:t>Phase 1 Commissioning and </a:t>
            </a:r>
            <a:r>
              <a:rPr lang="en-US" altLang="ja-JP" sz="1600" dirty="0">
                <a:solidFill>
                  <a:srgbClr val="547480"/>
                </a:solidFill>
              </a:rPr>
              <a:t>S</a:t>
            </a:r>
            <a:r>
              <a:rPr kumimoji="1" lang="en-US" altLang="ja-JP" sz="1600" dirty="0" smtClean="0">
                <a:solidFill>
                  <a:srgbClr val="547480"/>
                </a:solidFill>
              </a:rPr>
              <a:t>tatus</a:t>
            </a:r>
            <a:endParaRPr kumimoji="1" lang="ja-JP" altLang="en-US" sz="1600" dirty="0">
              <a:solidFill>
                <a:srgbClr val="54748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6200" y="1995604"/>
            <a:ext cx="6204744" cy="59717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76200" y="3690062"/>
            <a:ext cx="6204744" cy="59717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403200" y="2272585"/>
            <a:ext cx="1632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Horizontal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position</a:t>
            </a:r>
          </a:p>
          <a:p>
            <a:r>
              <a:rPr lang="en-US" altLang="ja-JP" sz="1400" dirty="0" smtClean="0"/>
              <a:t>of 2 BPMs</a:t>
            </a:r>
            <a:endParaRPr kumimoji="1" lang="ja-JP" altLang="en-US" sz="14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561947" y="3838538"/>
            <a:ext cx="1402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Vertical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position</a:t>
            </a:r>
          </a:p>
          <a:p>
            <a:r>
              <a:rPr lang="en-US" altLang="ja-JP" sz="1400" dirty="0" smtClean="0"/>
              <a:t>of 2 BPMs</a:t>
            </a:r>
            <a:endParaRPr kumimoji="1" lang="ja-JP" altLang="en-US" sz="14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964795" y="1836863"/>
            <a:ext cx="1044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4080"/>
                </a:solidFill>
              </a:rPr>
              <a:t>Y. Ohnishi</a:t>
            </a:r>
            <a:endParaRPr kumimoji="1" lang="ja-JP" altLang="en-US" sz="1600" dirty="0">
              <a:solidFill>
                <a:srgbClr val="00408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280945" y="1600510"/>
            <a:ext cx="1683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600" dirty="0" smtClean="0">
                <a:solidFill>
                  <a:srgbClr val="0000FF"/>
                </a:solidFill>
              </a:rPr>
              <a:t>O</a:t>
            </a:r>
            <a:r>
              <a:rPr lang="en-US" altLang="ja-JP" sz="1600" dirty="0" err="1" smtClean="0">
                <a:solidFill>
                  <a:srgbClr val="0000FF"/>
                </a:solidFill>
              </a:rPr>
              <a:t>rbit</a:t>
            </a:r>
            <a:r>
              <a:rPr lang="ja-JP" altLang="en-US" sz="1600" dirty="0" smtClean="0">
                <a:solidFill>
                  <a:srgbClr val="0000FF"/>
                </a:solidFill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</a:rPr>
              <a:t>FB</a:t>
            </a:r>
            <a:r>
              <a:rPr lang="ja-JP" altLang="en-US" sz="1600" dirty="0">
                <a:solidFill>
                  <a:srgbClr val="0000FF"/>
                </a:solidFill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</a:rPr>
              <a:t>Panel</a:t>
            </a:r>
            <a:r>
              <a:rPr lang="ja-JP" altLang="en-US" sz="1600" dirty="0" smtClean="0">
                <a:solidFill>
                  <a:srgbClr val="0000FF"/>
                </a:solidFill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</a:rPr>
              <a:t>at</a:t>
            </a:r>
            <a:r>
              <a:rPr lang="ja-JP" altLang="en-US" sz="1600" dirty="0" smtClean="0">
                <a:solidFill>
                  <a:srgbClr val="0000FF"/>
                </a:solidFill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</a:rPr>
              <a:t>the</a:t>
            </a:r>
            <a:r>
              <a:rPr lang="ja-JP" altLang="en-US" sz="1600" dirty="0" smtClean="0">
                <a:solidFill>
                  <a:srgbClr val="0000FF"/>
                </a:solidFill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</a:rPr>
              <a:t>end</a:t>
            </a:r>
            <a:r>
              <a:rPr lang="ja-JP" altLang="en-US" sz="1600" dirty="0" smtClean="0">
                <a:solidFill>
                  <a:srgbClr val="0000FF"/>
                </a:solidFill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</a:rPr>
              <a:t>of</a:t>
            </a:r>
            <a:r>
              <a:rPr lang="ja-JP" altLang="en-US" sz="1600" dirty="0" smtClean="0">
                <a:solidFill>
                  <a:srgbClr val="0000FF"/>
                </a:solidFill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</a:rPr>
              <a:t>BT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276225" y="1173272"/>
            <a:ext cx="372254" cy="727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>
            <a:off x="276225" y="1325672"/>
            <a:ext cx="524654" cy="2364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125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601250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2.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Optics </a:t>
            </a:r>
            <a:r>
              <a:rPr kumimoji="1" lang="en-US" altLang="ja-JP" sz="2800" dirty="0" smtClean="0"/>
              <a:t>Measurement </a:t>
            </a:r>
            <a:r>
              <a:rPr kumimoji="1" lang="en-US" altLang="ja-JP" sz="2800" dirty="0" smtClean="0"/>
              <a:t>with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Wire</a:t>
            </a:r>
            <a:r>
              <a:rPr kumimoji="1" lang="ja-JP" altLang="en-US" sz="2800" dirty="0" smtClean="0"/>
              <a:t> </a:t>
            </a:r>
            <a:r>
              <a:rPr lang="ja-JP" altLang="ja-JP" sz="2800" dirty="0" smtClean="0"/>
              <a:t>s</a:t>
            </a:r>
            <a:r>
              <a:rPr lang="en-US" altLang="ja-JP" sz="2800" dirty="0" smtClean="0"/>
              <a:t>canners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(WS’s)</a:t>
            </a:r>
            <a:endParaRPr kumimoji="1" lang="ja-JP" altLang="en-US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63" y="1647162"/>
            <a:ext cx="9055100" cy="403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 rot="20787415">
            <a:off x="5733051" y="3063212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LINAC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804113" y="1551912"/>
            <a:ext cx="170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800000"/>
                </a:solidFill>
              </a:rPr>
              <a:t>KEKB Ring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990011" y="3456159"/>
            <a:ext cx="117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80"/>
                </a:solidFill>
              </a:rPr>
              <a:t>SectorA</a:t>
            </a:r>
            <a:r>
              <a:rPr kumimoji="1" lang="en-US" altLang="ja-JP" dirty="0" smtClean="0">
                <a:solidFill>
                  <a:srgbClr val="FF0080"/>
                </a:solidFill>
              </a:rPr>
              <a:t>(1)</a:t>
            </a:r>
            <a:endParaRPr kumimoji="1" lang="ja-JP" altLang="en-US" dirty="0">
              <a:solidFill>
                <a:srgbClr val="FF008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04031" y="2913139"/>
            <a:ext cx="116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80"/>
                </a:solidFill>
              </a:rPr>
              <a:t>SectorB</a:t>
            </a:r>
            <a:r>
              <a:rPr kumimoji="1" lang="en-US" altLang="ja-JP" dirty="0" smtClean="0">
                <a:solidFill>
                  <a:srgbClr val="FF0080"/>
                </a:solidFill>
              </a:rPr>
              <a:t>(4)</a:t>
            </a:r>
            <a:endParaRPr kumimoji="1" lang="ja-JP" altLang="en-US" dirty="0">
              <a:solidFill>
                <a:srgbClr val="FF008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917896" y="1824446"/>
            <a:ext cx="11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80"/>
                </a:solidFill>
              </a:rPr>
              <a:t>SectorC</a:t>
            </a:r>
            <a:r>
              <a:rPr kumimoji="1" lang="en-US" altLang="ja-JP" dirty="0" smtClean="0">
                <a:solidFill>
                  <a:srgbClr val="FF0080"/>
                </a:solidFill>
              </a:rPr>
              <a:t>(4)</a:t>
            </a:r>
            <a:endParaRPr kumimoji="1" lang="ja-JP" altLang="en-US" dirty="0">
              <a:solidFill>
                <a:srgbClr val="FF008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60494" y="2573467"/>
            <a:ext cx="1154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80"/>
                </a:solidFill>
              </a:rPr>
              <a:t>Sector5(4)</a:t>
            </a:r>
            <a:endParaRPr kumimoji="1" lang="ja-JP" altLang="en-US" dirty="0">
              <a:solidFill>
                <a:srgbClr val="FF008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92560" y="2320658"/>
            <a:ext cx="121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A3F8"/>
                </a:solidFill>
              </a:rPr>
              <a:t>Sector2(4)</a:t>
            </a:r>
            <a:endParaRPr kumimoji="1" lang="ja-JP" altLang="en-US" dirty="0">
              <a:solidFill>
                <a:srgbClr val="FFA3F8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89753" y="3547500"/>
            <a:ext cx="10084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80"/>
                </a:solidFill>
              </a:rPr>
              <a:t>BT</a:t>
            </a:r>
            <a:r>
              <a:rPr kumimoji="1" lang="ja-JP" altLang="en-US" dirty="0" smtClean="0">
                <a:solidFill>
                  <a:srgbClr val="FF0080"/>
                </a:solidFill>
              </a:rPr>
              <a:t> </a:t>
            </a:r>
            <a:r>
              <a:rPr lang="en-US" altLang="ja-JP" dirty="0" smtClean="0">
                <a:solidFill>
                  <a:srgbClr val="FF0080"/>
                </a:solidFill>
              </a:rPr>
              <a:t>e+</a:t>
            </a:r>
            <a:r>
              <a:rPr kumimoji="1" lang="en-US" altLang="ja-JP" dirty="0" smtClean="0">
                <a:solidFill>
                  <a:srgbClr val="FF0080"/>
                </a:solidFill>
              </a:rPr>
              <a:t>(4)</a:t>
            </a:r>
            <a:endParaRPr kumimoji="1" lang="ja-JP" altLang="en-US" dirty="0">
              <a:solidFill>
                <a:srgbClr val="FF008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04661" y="2573467"/>
            <a:ext cx="95020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BT</a:t>
            </a:r>
            <a:r>
              <a:rPr kumimoji="1" lang="ja-JP" altLang="en-US" dirty="0" smtClean="0">
                <a:solidFill>
                  <a:srgbClr val="0000FF"/>
                </a:solidFill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</a:rPr>
              <a:t>e-</a:t>
            </a:r>
            <a:r>
              <a:rPr kumimoji="1" lang="en-US" altLang="ja-JP" dirty="0" smtClean="0">
                <a:solidFill>
                  <a:srgbClr val="0000FF"/>
                </a:solidFill>
              </a:rPr>
              <a:t>(4)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9104776">
            <a:off x="1798301" y="5057936"/>
            <a:ext cx="90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BT</a:t>
            </a:r>
            <a:r>
              <a:rPr kumimoji="1" lang="ja-JP" altLang="en-US" dirty="0" smtClean="0">
                <a:solidFill>
                  <a:srgbClr val="0000FF"/>
                </a:solidFill>
              </a:rPr>
              <a:t> </a:t>
            </a:r>
            <a:r>
              <a:rPr lang="ja-JP" altLang="ja-JP" dirty="0" smtClean="0">
                <a:solidFill>
                  <a:srgbClr val="0000FF"/>
                </a:solidFill>
              </a:rPr>
              <a:t>e</a:t>
            </a:r>
            <a:r>
              <a:rPr lang="en-US" altLang="ja-JP" dirty="0">
                <a:solidFill>
                  <a:srgbClr val="0000FF"/>
                </a:solidFill>
              </a:rPr>
              <a:t>-</a:t>
            </a:r>
            <a:r>
              <a:rPr kumimoji="1" lang="en-US" altLang="ja-JP" dirty="0" smtClean="0">
                <a:solidFill>
                  <a:srgbClr val="0000FF"/>
                </a:solidFill>
              </a:rPr>
              <a:t>(1)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19104776">
            <a:off x="2480582" y="4398930"/>
            <a:ext cx="966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80"/>
                </a:solidFill>
              </a:rPr>
              <a:t>BT</a:t>
            </a:r>
            <a:r>
              <a:rPr kumimoji="1" lang="ja-JP" altLang="en-US" dirty="0" smtClean="0">
                <a:solidFill>
                  <a:srgbClr val="FF0080"/>
                </a:solidFill>
              </a:rPr>
              <a:t> </a:t>
            </a:r>
            <a:r>
              <a:rPr lang="en-US" altLang="ja-JP" dirty="0" smtClean="0">
                <a:solidFill>
                  <a:srgbClr val="FF0080"/>
                </a:solidFill>
              </a:rPr>
              <a:t>e+</a:t>
            </a:r>
            <a:r>
              <a:rPr kumimoji="1" lang="en-US" altLang="ja-JP" dirty="0" smtClean="0">
                <a:solidFill>
                  <a:srgbClr val="FF0080"/>
                </a:solidFill>
              </a:rPr>
              <a:t>(1)</a:t>
            </a:r>
            <a:endParaRPr kumimoji="1" lang="ja-JP" altLang="en-US" dirty="0">
              <a:solidFill>
                <a:srgbClr val="FF008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118344" y="2657724"/>
            <a:ext cx="121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A3F8"/>
                </a:solidFill>
              </a:rPr>
              <a:t>Sector3(4)</a:t>
            </a:r>
            <a:endParaRPr kumimoji="1" lang="ja-JP" altLang="en-US" dirty="0">
              <a:solidFill>
                <a:srgbClr val="FFA3F8"/>
              </a:solidFill>
            </a:endParaRPr>
          </a:p>
        </p:txBody>
      </p:sp>
      <p:cxnSp>
        <p:nvCxnSpPr>
          <p:cNvPr id="23" name="直線矢印コネクタ 22"/>
          <p:cNvCxnSpPr>
            <a:stCxn id="11" idx="0"/>
          </p:cNvCxnSpPr>
          <p:nvPr/>
        </p:nvCxnSpPr>
        <p:spPr>
          <a:xfrm flipV="1">
            <a:off x="7575512" y="2816631"/>
            <a:ext cx="254037" cy="63952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8634916" y="2642943"/>
            <a:ext cx="127510" cy="38411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8283537" y="2143181"/>
            <a:ext cx="351379" cy="17747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>
            <a:stCxn id="14" idx="2"/>
          </p:cNvCxnSpPr>
          <p:nvPr/>
        </p:nvCxnSpPr>
        <p:spPr>
          <a:xfrm flipH="1">
            <a:off x="4301441" y="2942799"/>
            <a:ext cx="336270" cy="42841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>
            <a:stCxn id="17" idx="2"/>
          </p:cNvCxnSpPr>
          <p:nvPr/>
        </p:nvCxnSpPr>
        <p:spPr>
          <a:xfrm>
            <a:off x="2479761" y="2942799"/>
            <a:ext cx="63730" cy="35190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V="1">
            <a:off x="2409825" y="3456159"/>
            <a:ext cx="223878" cy="184666"/>
          </a:xfrm>
          <a:prstGeom prst="straightConnector1">
            <a:avLst/>
          </a:prstGeom>
          <a:ln>
            <a:solidFill>
              <a:srgbClr val="FF008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>
            <a:stCxn id="18" idx="0"/>
          </p:cNvCxnSpPr>
          <p:nvPr/>
        </p:nvCxnSpPr>
        <p:spPr>
          <a:xfrm flipH="1" flipV="1">
            <a:off x="1601869" y="4863651"/>
            <a:ext cx="526247" cy="24083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flipH="1" flipV="1">
            <a:off x="2229629" y="4315227"/>
            <a:ext cx="404074" cy="353589"/>
          </a:xfrm>
          <a:prstGeom prst="straightConnector1">
            <a:avLst/>
          </a:prstGeom>
          <a:ln>
            <a:solidFill>
              <a:srgbClr val="FF008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図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712" y="3873870"/>
            <a:ext cx="3353764" cy="2421360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6757563" y="5954277"/>
            <a:ext cx="114646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Detector:</a:t>
            </a:r>
          </a:p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Optical Fiber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276471" y="43935"/>
            <a:ext cx="2867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4080"/>
                </a:solidFill>
              </a:rPr>
              <a:t>F. Miyahara, Y. Yano, N. Iida</a:t>
            </a:r>
            <a:endParaRPr kumimoji="1" lang="ja-JP" altLang="en-US" dirty="0">
              <a:solidFill>
                <a:srgbClr val="004080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49019" y="918640"/>
            <a:ext cx="4397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Several</a:t>
            </a:r>
            <a:r>
              <a:rPr lang="ja-JP" altLang="en-US" dirty="0" smtClean="0"/>
              <a:t> </a:t>
            </a:r>
            <a:r>
              <a:rPr lang="ja-JP" altLang="ja-JP" dirty="0" smtClean="0"/>
              <a:t>w</a:t>
            </a:r>
            <a:r>
              <a:rPr lang="en-US" altLang="ja-JP" dirty="0" smtClean="0"/>
              <a:t>ire</a:t>
            </a:r>
            <a:r>
              <a:rPr lang="ja-JP" altLang="en-US" dirty="0" smtClean="0"/>
              <a:t> </a:t>
            </a:r>
            <a:r>
              <a:rPr lang="en-US" altLang="ja-JP" dirty="0" smtClean="0"/>
              <a:t>scanners</a:t>
            </a:r>
            <a:r>
              <a:rPr lang="ja-JP" altLang="en-US" dirty="0" smtClean="0"/>
              <a:t> </a:t>
            </a:r>
            <a:r>
              <a:rPr lang="en-US" altLang="ja-JP" dirty="0" smtClean="0"/>
              <a:t>are</a:t>
            </a:r>
            <a:r>
              <a:rPr lang="ja-JP" altLang="en-US" dirty="0" smtClean="0"/>
              <a:t> </a:t>
            </a:r>
            <a:r>
              <a:rPr lang="en-US" altLang="ja-JP" dirty="0" smtClean="0"/>
              <a:t>in</a:t>
            </a:r>
            <a:r>
              <a:rPr lang="ja-JP" altLang="en-US" dirty="0" smtClean="0"/>
              <a:t> </a:t>
            </a:r>
            <a:r>
              <a:rPr lang="en-US" altLang="ja-JP" dirty="0" smtClean="0"/>
              <a:t>LINAC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</a:t>
            </a:r>
            <a:r>
              <a:rPr lang="ja-JP" altLang="en-US" dirty="0" smtClean="0"/>
              <a:t> </a:t>
            </a:r>
            <a:r>
              <a:rPr lang="en-US" altLang="ja-JP" dirty="0" smtClean="0"/>
              <a:t>BT.</a:t>
            </a:r>
          </a:p>
          <a:p>
            <a:r>
              <a:rPr lang="en-US" altLang="ja-JP" dirty="0" smtClean="0"/>
              <a:t>A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set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>
                <a:solidFill>
                  <a:srgbClr val="800000"/>
                </a:solidFill>
              </a:rPr>
              <a:t>4</a:t>
            </a:r>
            <a:r>
              <a:rPr kumimoji="1" lang="ja-JP" altLang="en-US" dirty="0" smtClean="0">
                <a:solidFill>
                  <a:srgbClr val="800000"/>
                </a:solidFill>
              </a:rPr>
              <a:t> </a:t>
            </a:r>
            <a:r>
              <a:rPr kumimoji="1" lang="en-US" altLang="ja-JP" dirty="0" smtClean="0">
                <a:solidFill>
                  <a:srgbClr val="800000"/>
                </a:solidFill>
              </a:rPr>
              <a:t>wires</a:t>
            </a:r>
            <a:r>
              <a:rPr kumimoji="1" lang="ja-JP" altLang="en-US" dirty="0" smtClean="0">
                <a:solidFill>
                  <a:srgbClr val="800000"/>
                </a:solidFill>
              </a:rPr>
              <a:t> </a:t>
            </a:r>
            <a:r>
              <a:rPr kumimoji="1" lang="en-US" altLang="ja-JP" dirty="0" smtClean="0">
                <a:solidFill>
                  <a:srgbClr val="800000"/>
                </a:solidFill>
              </a:rPr>
              <a:t>is installed </a:t>
            </a:r>
            <a:r>
              <a:rPr kumimoji="1" lang="en-US" altLang="ja-JP" dirty="0" smtClean="0"/>
              <a:t>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each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location.</a:t>
            </a:r>
            <a:endParaRPr kumimoji="1"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0" y="0"/>
            <a:ext cx="3141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547480"/>
                </a:solidFill>
              </a:rPr>
              <a:t>Phase 1 Commissioning and </a:t>
            </a:r>
            <a:r>
              <a:rPr lang="en-US" altLang="ja-JP" sz="1600" dirty="0">
                <a:solidFill>
                  <a:srgbClr val="547480"/>
                </a:solidFill>
              </a:rPr>
              <a:t>S</a:t>
            </a:r>
            <a:r>
              <a:rPr kumimoji="1" lang="en-US" altLang="ja-JP" sz="1600" dirty="0" smtClean="0">
                <a:solidFill>
                  <a:srgbClr val="547480"/>
                </a:solidFill>
              </a:rPr>
              <a:t>tatus</a:t>
            </a:r>
            <a:endParaRPr kumimoji="1" lang="ja-JP" altLang="en-US" sz="1600" dirty="0">
              <a:solidFill>
                <a:srgbClr val="54748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rot="18984800">
            <a:off x="5856967" y="3951821"/>
            <a:ext cx="128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</a:rPr>
              <a:t>Wire moving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6308868" y="4223639"/>
            <a:ext cx="545339" cy="4986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80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111" y="906126"/>
            <a:ext cx="4519673" cy="330018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" name="円/楕円 4"/>
          <p:cNvSpPr/>
          <p:nvPr/>
        </p:nvSpPr>
        <p:spPr>
          <a:xfrm>
            <a:off x="5985212" y="3043358"/>
            <a:ext cx="449047" cy="884383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28443" y="1494542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0000FF"/>
                </a:solidFill>
              </a:rPr>
              <a:t>X</a:t>
            </a:r>
            <a:endParaRPr kumimoji="1" lang="ja-JP" altLang="en-US" sz="1050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23194" y="1489959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Y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438721" y="3246926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0000FF"/>
                </a:solidFill>
              </a:rPr>
              <a:t>X</a:t>
            </a:r>
            <a:endParaRPr kumimoji="1" lang="ja-JP" altLang="en-US" sz="1050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597328" y="3256533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Y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71100" y="3261116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0000FF"/>
                </a:solidFill>
              </a:rPr>
              <a:t>X</a:t>
            </a:r>
            <a:endParaRPr kumimoji="1" lang="ja-JP" altLang="en-US" sz="1050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65852" y="3256533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Y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502576" y="1559214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0000FF"/>
                </a:solidFill>
              </a:rPr>
              <a:t>X</a:t>
            </a:r>
            <a:endParaRPr kumimoji="1" lang="ja-JP" altLang="en-US" sz="1050" dirty="0">
              <a:solidFill>
                <a:srgbClr val="0000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466523" y="1557402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Y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" y="918540"/>
            <a:ext cx="4501511" cy="3300188"/>
          </a:xfrm>
          <a:prstGeom prst="rect">
            <a:avLst/>
          </a:prstGeom>
          <a:ln>
            <a:solidFill>
              <a:srgbClr val="004080"/>
            </a:solidFill>
          </a:ln>
        </p:spPr>
      </p:pic>
      <p:sp>
        <p:nvSpPr>
          <p:cNvPr id="21" name="タイトル 20"/>
          <p:cNvSpPr>
            <a:spLocks noGrp="1"/>
          </p:cNvSpPr>
          <p:nvPr>
            <p:ph type="title"/>
          </p:nvPr>
        </p:nvSpPr>
        <p:spPr>
          <a:xfrm>
            <a:off x="276225" y="143464"/>
            <a:ext cx="8591550" cy="530541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Beam</a:t>
            </a:r>
            <a:r>
              <a:rPr lang="ja-JP" altLang="en-US" dirty="0"/>
              <a:t> </a:t>
            </a:r>
            <a:r>
              <a:rPr lang="en-US" altLang="ja-JP" dirty="0"/>
              <a:t>size</a:t>
            </a:r>
            <a:r>
              <a:rPr lang="ja-JP" altLang="en-US" dirty="0"/>
              <a:t> </a:t>
            </a:r>
            <a:r>
              <a:rPr lang="en-US" altLang="ja-JP" dirty="0"/>
              <a:t>measurements of </a:t>
            </a:r>
            <a:r>
              <a:rPr lang="en-US" altLang="ja-JP" dirty="0">
                <a:solidFill>
                  <a:srgbClr val="0000FF"/>
                </a:solidFill>
              </a:rPr>
              <a:t>e-</a:t>
            </a:r>
            <a:r>
              <a:rPr lang="ja-JP" altLang="en-US" dirty="0">
                <a:solidFill>
                  <a:srgbClr val="0000FF"/>
                </a:solidFill>
              </a:rPr>
              <a:t> </a:t>
            </a:r>
            <a:r>
              <a:rPr lang="en-US" altLang="ja-JP" dirty="0"/>
              <a:t>at</a:t>
            </a:r>
            <a:r>
              <a:rPr lang="ja-JP" altLang="en-US" dirty="0"/>
              <a:t> </a:t>
            </a:r>
            <a:r>
              <a:rPr lang="en-US" altLang="ja-JP" dirty="0" smtClean="0"/>
              <a:t>upstream</a:t>
            </a:r>
            <a:r>
              <a:rPr lang="ja-JP" altLang="en-US" dirty="0" smtClean="0"/>
              <a:t> </a:t>
            </a:r>
            <a:r>
              <a:rPr lang="en-US" altLang="ja-JP" dirty="0" smtClean="0"/>
              <a:t>of BT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11757" y="509803"/>
            <a:ext cx="253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4080"/>
                </a:solidFill>
              </a:rPr>
              <a:t>e- from </a:t>
            </a:r>
            <a:r>
              <a:rPr lang="en-US" altLang="ja-JP" dirty="0" smtClean="0">
                <a:solidFill>
                  <a:srgbClr val="004080"/>
                </a:solidFill>
              </a:rPr>
              <a:t>the T</a:t>
            </a:r>
            <a:r>
              <a:rPr kumimoji="1" lang="en-US" altLang="ja-JP" dirty="0" smtClean="0">
                <a:solidFill>
                  <a:srgbClr val="004080"/>
                </a:solidFill>
              </a:rPr>
              <a:t>hermal gun</a:t>
            </a:r>
            <a:endParaRPr kumimoji="1" lang="ja-JP" altLang="en-US" dirty="0">
              <a:solidFill>
                <a:srgbClr val="00408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527462" y="509803"/>
            <a:ext cx="199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e- from </a:t>
            </a:r>
            <a:r>
              <a:rPr lang="en-US" altLang="ja-JP" dirty="0" smtClean="0">
                <a:solidFill>
                  <a:srgbClr val="0000FF"/>
                </a:solidFill>
              </a:rPr>
              <a:t>the RF</a:t>
            </a:r>
            <a:r>
              <a:rPr lang="en-US" altLang="ja-JP" dirty="0">
                <a:solidFill>
                  <a:srgbClr val="0000FF"/>
                </a:solidFill>
              </a:rPr>
              <a:t>-</a:t>
            </a:r>
            <a:r>
              <a:rPr kumimoji="1" lang="en-US" altLang="ja-JP" dirty="0" smtClean="0">
                <a:solidFill>
                  <a:srgbClr val="0000FF"/>
                </a:solidFill>
              </a:rPr>
              <a:t>gun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28" y="4516047"/>
            <a:ext cx="8115189" cy="1857873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837001" y="4897784"/>
            <a:ext cx="140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4080"/>
                </a:solidFill>
              </a:rPr>
              <a:t>Thermal gun</a:t>
            </a:r>
            <a:endParaRPr kumimoji="1" lang="ja-JP" altLang="en-US" dirty="0">
              <a:solidFill>
                <a:srgbClr val="00408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430000" y="5823516"/>
            <a:ext cx="86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RF gun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9" name="左中かっこ 28"/>
          <p:cNvSpPr/>
          <p:nvPr/>
        </p:nvSpPr>
        <p:spPr>
          <a:xfrm rot="16200000">
            <a:off x="5719299" y="3158897"/>
            <a:ext cx="255429" cy="5073807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822036" y="4391712"/>
            <a:ext cx="86848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408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4080"/>
                </a:solidFill>
              </a:rPr>
              <a:t>T.</a:t>
            </a:r>
            <a:r>
              <a:rPr kumimoji="1" lang="ja-JP" altLang="en-US" dirty="0" smtClean="0">
                <a:solidFill>
                  <a:srgbClr val="004080"/>
                </a:solidFill>
              </a:rPr>
              <a:t> </a:t>
            </a:r>
            <a:r>
              <a:rPr kumimoji="1" lang="en-US" altLang="ja-JP" dirty="0" smtClean="0">
                <a:solidFill>
                  <a:srgbClr val="004080"/>
                </a:solidFill>
              </a:rPr>
              <a:t>Mori</a:t>
            </a:r>
            <a:endParaRPr kumimoji="1" lang="ja-JP" altLang="en-US" dirty="0">
              <a:solidFill>
                <a:srgbClr val="00408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495252" y="1494542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0000FF"/>
                </a:solidFill>
              </a:rPr>
              <a:t>X</a:t>
            </a:r>
            <a:endParaRPr kumimoji="1" lang="ja-JP" altLang="en-US" sz="1050" dirty="0">
              <a:solidFill>
                <a:srgbClr val="0000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90003" y="1489959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Y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805530" y="3246926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0000FF"/>
                </a:solidFill>
              </a:rPr>
              <a:t>X</a:t>
            </a:r>
            <a:endParaRPr kumimoji="1" lang="ja-JP" altLang="en-US" sz="1050" dirty="0">
              <a:solidFill>
                <a:srgbClr val="0000FF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964137" y="3256533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Y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559557" y="3261116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0000FF"/>
                </a:solidFill>
              </a:rPr>
              <a:t>X</a:t>
            </a:r>
            <a:endParaRPr kumimoji="1" lang="ja-JP" altLang="en-US" sz="1050" dirty="0">
              <a:solidFill>
                <a:srgbClr val="0000FF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32661" y="3256533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Y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869385" y="1559214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0000FF"/>
                </a:solidFill>
              </a:rPr>
              <a:t>X</a:t>
            </a:r>
            <a:endParaRPr kumimoji="1" lang="ja-JP" altLang="en-US" sz="1050" dirty="0">
              <a:solidFill>
                <a:srgbClr val="0000FF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833332" y="1557402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Y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934836" y="6211669"/>
            <a:ext cx="714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The measured vertical jitters for 20min. of e- beam in the vertical phase space are almost same for the both of guns.  (All scales are same)</a:t>
            </a:r>
            <a:endParaRPr kumimoji="1" lang="ja-JP" altLang="en-US" dirty="0"/>
          </a:p>
        </p:txBody>
      </p:sp>
      <p:sp>
        <p:nvSpPr>
          <p:cNvPr id="7" name="円/楕円 6"/>
          <p:cNvSpPr/>
          <p:nvPr/>
        </p:nvSpPr>
        <p:spPr>
          <a:xfrm>
            <a:off x="7471828" y="1450730"/>
            <a:ext cx="449047" cy="88438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0" y="0"/>
            <a:ext cx="3141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547480"/>
                </a:solidFill>
              </a:rPr>
              <a:t>Phase 1 Commissioning and </a:t>
            </a:r>
            <a:r>
              <a:rPr lang="en-US" altLang="ja-JP" sz="1600" dirty="0">
                <a:solidFill>
                  <a:srgbClr val="547480"/>
                </a:solidFill>
              </a:rPr>
              <a:t>S</a:t>
            </a:r>
            <a:r>
              <a:rPr kumimoji="1" lang="en-US" altLang="ja-JP" sz="1600" dirty="0" smtClean="0">
                <a:solidFill>
                  <a:srgbClr val="547480"/>
                </a:solidFill>
              </a:rPr>
              <a:t>tatus</a:t>
            </a:r>
            <a:endParaRPr kumimoji="1" lang="ja-JP" altLang="en-US" sz="1600" dirty="0">
              <a:solidFill>
                <a:srgbClr val="547480"/>
              </a:solidFill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1326027" y="3043358"/>
            <a:ext cx="449047" cy="884383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111757" y="4033098"/>
            <a:ext cx="1320038" cy="461665"/>
          </a:xfrm>
          <a:prstGeom prst="rect">
            <a:avLst/>
          </a:prstGeom>
          <a:solidFill>
            <a:srgbClr val="F7F8E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</a:rPr>
              <a:t>Leak of Dispersion of BT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630311" y="843628"/>
            <a:ext cx="1021586" cy="461665"/>
          </a:xfrm>
          <a:prstGeom prst="rect">
            <a:avLst/>
          </a:prstGeom>
          <a:solidFill>
            <a:srgbClr val="F7F8EC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FF0000"/>
                </a:solidFill>
              </a:rPr>
              <a:t>jitter from </a:t>
            </a:r>
            <a:r>
              <a:rPr kumimoji="1" lang="en-US" altLang="ja-JP" sz="1200" dirty="0" smtClean="0">
                <a:solidFill>
                  <a:srgbClr val="FF0000"/>
                </a:solidFill>
              </a:rPr>
              <a:t>LINAC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6" name="円/楕円 45"/>
          <p:cNvSpPr/>
          <p:nvPr/>
        </p:nvSpPr>
        <p:spPr>
          <a:xfrm>
            <a:off x="2812643" y="1450730"/>
            <a:ext cx="449047" cy="88438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957119" y="4576378"/>
            <a:ext cx="232627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408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V. Phase space at QXD6E</a:t>
            </a:r>
            <a:endParaRPr kumimoji="1" lang="ja-JP" altLang="en-US" sz="1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45742" y="4146715"/>
            <a:ext cx="608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4080"/>
                </a:solidFill>
              </a:rPr>
              <a:t>The beam sizes </a:t>
            </a:r>
            <a:r>
              <a:rPr lang="en-US" altLang="ja-JP" dirty="0" smtClean="0">
                <a:solidFill>
                  <a:srgbClr val="004080"/>
                </a:solidFill>
              </a:rPr>
              <a:t>of RF-gun is small than those of Thermal gun.</a:t>
            </a:r>
            <a:r>
              <a:rPr kumimoji="1" lang="en-US" altLang="ja-JP" dirty="0" smtClean="0">
                <a:solidFill>
                  <a:srgbClr val="004080"/>
                </a:solidFill>
              </a:rPr>
              <a:t> </a:t>
            </a:r>
            <a:endParaRPr kumimoji="1" lang="ja-JP" altLang="en-US" dirty="0">
              <a:solidFill>
                <a:srgbClr val="004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32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図形グループ 17"/>
          <p:cNvGrpSpPr/>
          <p:nvPr/>
        </p:nvGrpSpPr>
        <p:grpSpPr>
          <a:xfrm>
            <a:off x="469900" y="0"/>
            <a:ext cx="8200261" cy="6858000"/>
            <a:chOff x="469900" y="0"/>
            <a:chExt cx="8200261" cy="6858000"/>
          </a:xfrm>
          <a:effectLst/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900" y="0"/>
              <a:ext cx="8200261" cy="6858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4404" y="1161690"/>
              <a:ext cx="1495307" cy="1351921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5489" y="3580736"/>
              <a:ext cx="1274199" cy="1189253"/>
            </a:xfrm>
            <a:prstGeom prst="rect">
              <a:avLst/>
            </a:prstGeom>
          </p:spPr>
        </p:pic>
      </p:grp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94077" y="155884"/>
            <a:ext cx="159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4080"/>
                </a:solidFill>
              </a:rPr>
              <a:t>T. Mori, N. Iida</a:t>
            </a:r>
            <a:endParaRPr kumimoji="1" lang="ja-JP" altLang="en-US" dirty="0">
              <a:solidFill>
                <a:srgbClr val="00408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48290" y="75683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Jitter X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448290" y="3087070"/>
            <a:ext cx="87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Jitter Y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69644" y="756834"/>
            <a:ext cx="1796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Beam size X </a:t>
            </a:r>
            <a:r>
              <a:rPr lang="en-US" altLang="ja-JP" sz="1600" dirty="0" smtClean="0"/>
              <a:t>by WS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71448" y="3083661"/>
            <a:ext cx="1795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Beam size Y by WS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743324" y="23719"/>
            <a:ext cx="1623424" cy="369332"/>
          </a:xfrm>
          <a:prstGeom prst="rect">
            <a:avLst/>
          </a:prstGeom>
          <a:solidFill>
            <a:srgbClr val="F7F8EC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e-</a:t>
            </a:r>
            <a:r>
              <a:rPr kumimoji="1" lang="ja-JP" altLang="en-US" dirty="0" smtClean="0">
                <a:solidFill>
                  <a:srgbClr val="0000FF"/>
                </a:solidFill>
              </a:rPr>
              <a:t> </a:t>
            </a:r>
            <a:r>
              <a:rPr kumimoji="1" lang="en-US" altLang="ja-JP" dirty="0" smtClean="0">
                <a:solidFill>
                  <a:srgbClr val="0000FF"/>
                </a:solidFill>
              </a:rPr>
              <a:t>from</a:t>
            </a:r>
            <a:r>
              <a:rPr kumimoji="1" lang="ja-JP" altLang="en-US" dirty="0" smtClean="0">
                <a:solidFill>
                  <a:srgbClr val="0000FF"/>
                </a:solidFill>
              </a:rPr>
              <a:t> </a:t>
            </a:r>
            <a:r>
              <a:rPr kumimoji="1" lang="en-US" altLang="ja-JP" dirty="0" smtClean="0">
                <a:solidFill>
                  <a:srgbClr val="0000FF"/>
                </a:solidFill>
              </a:rPr>
              <a:t>RF-gun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76155" y="424192"/>
            <a:ext cx="3288080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Phase spaces at the 1</a:t>
            </a:r>
            <a:r>
              <a:rPr kumimoji="1" lang="en-US" altLang="ja-JP" sz="1600" baseline="30000" dirty="0" smtClean="0"/>
              <a:t>st</a:t>
            </a:r>
            <a:r>
              <a:rPr kumimoji="1" lang="en-US" altLang="ja-JP" sz="1600" dirty="0" smtClean="0"/>
              <a:t> Wire scanner</a:t>
            </a:r>
            <a:endParaRPr kumimoji="1" lang="ja-JP" altLang="en-US" sz="1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497774" y="2780874"/>
            <a:ext cx="746253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The vertical jitter is large and comparable with 1</a:t>
            </a:r>
            <a:r>
              <a:rPr kumimoji="1" lang="en-US" altLang="ja-JP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ja-JP" dirty="0" smtClean="0">
                <a:solidFill>
                  <a:srgbClr val="0000FF"/>
                </a:solidFill>
              </a:rPr>
              <a:t> of the beam distribution.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0" y="-10586"/>
            <a:ext cx="3141104" cy="338554"/>
          </a:xfrm>
          <a:prstGeom prst="rect">
            <a:avLst/>
          </a:prstGeom>
          <a:solidFill>
            <a:srgbClr val="D1D1D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547480"/>
                </a:solidFill>
              </a:rPr>
              <a:t>Phase 1 Commissioning and </a:t>
            </a:r>
            <a:r>
              <a:rPr lang="en-US" altLang="ja-JP" sz="1600" dirty="0">
                <a:solidFill>
                  <a:srgbClr val="547480"/>
                </a:solidFill>
              </a:rPr>
              <a:t>S</a:t>
            </a:r>
            <a:r>
              <a:rPr kumimoji="1" lang="en-US" altLang="ja-JP" sz="1600" dirty="0" smtClean="0">
                <a:solidFill>
                  <a:srgbClr val="547480"/>
                </a:solidFill>
              </a:rPr>
              <a:t>tatus</a:t>
            </a:r>
            <a:endParaRPr kumimoji="1" lang="ja-JP" altLang="en-US" sz="1600" dirty="0">
              <a:solidFill>
                <a:srgbClr val="54748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912056" y="2380180"/>
            <a:ext cx="3982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The red circle shows </a:t>
            </a:r>
            <a:r>
              <a:rPr kumimoji="1" lang="en-US" altLang="ja-JP" sz="1400" dirty="0" err="1" smtClean="0">
                <a:solidFill>
                  <a:srgbClr val="FF0000"/>
                </a:solidFill>
              </a:rPr>
              <a:t>emittance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1400" dirty="0" err="1" smtClean="0">
                <a:solidFill>
                  <a:srgbClr val="FF0000"/>
                </a:solidFill>
              </a:rPr>
              <a:t>coresponding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  to 1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 of beam size.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H="1" flipV="1">
            <a:off x="1820585" y="1873795"/>
            <a:ext cx="589240" cy="5908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969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686627"/>
          </a:xfrm>
        </p:spPr>
        <p:txBody>
          <a:bodyPr/>
          <a:lstStyle/>
          <a:p>
            <a:r>
              <a:rPr kumimoji="1" lang="en-US" altLang="ja-JP" dirty="0" smtClean="0"/>
              <a:t>Measured </a:t>
            </a:r>
            <a:r>
              <a:rPr lang="en-US" altLang="ja-JP" dirty="0" err="1" smtClean="0"/>
              <a:t>E</a:t>
            </a:r>
            <a:r>
              <a:rPr kumimoji="1" lang="en-US" altLang="ja-JP" dirty="0" err="1" smtClean="0"/>
              <a:t>mittances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by</a:t>
            </a:r>
            <a:r>
              <a:rPr kumimoji="1" lang="ja-JP" altLang="en-US" dirty="0" smtClean="0"/>
              <a:t> </a:t>
            </a:r>
            <a:r>
              <a:rPr lang="ja-JP" altLang="ja-JP" dirty="0" smtClean="0"/>
              <a:t>W</a:t>
            </a:r>
            <a:r>
              <a:rPr lang="en-US" altLang="ja-JP" dirty="0" smtClean="0"/>
              <a:t>S</a:t>
            </a:r>
            <a:endParaRPr kumimoji="1" lang="ja-JP" altLang="en-US" dirty="0"/>
          </a:p>
        </p:txBody>
      </p:sp>
      <p:grpSp>
        <p:nvGrpSpPr>
          <p:cNvPr id="22" name="図形グループ 21"/>
          <p:cNvGrpSpPr/>
          <p:nvPr/>
        </p:nvGrpSpPr>
        <p:grpSpPr>
          <a:xfrm>
            <a:off x="704445" y="5272512"/>
            <a:ext cx="3404084" cy="355594"/>
            <a:chOff x="4447993" y="2344020"/>
            <a:chExt cx="3239551" cy="323842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4447993" y="2353720"/>
              <a:ext cx="803966" cy="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err="1" smtClean="0"/>
                <a:t>SectorC</a:t>
              </a:r>
              <a:endParaRPr kumimoji="1" lang="ja-JP" altLang="en-US" sz="1600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309916" y="2344020"/>
              <a:ext cx="789987" cy="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Sector5</a:t>
              </a:r>
              <a:endParaRPr kumimoji="1" lang="ja-JP" altLang="en-US" sz="1600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251055" y="2359538"/>
              <a:ext cx="380792" cy="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BT</a:t>
              </a:r>
              <a:endParaRPr kumimoji="1" lang="ja-JP" altLang="en-US" sz="1600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996081" y="2344485"/>
              <a:ext cx="691463" cy="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err="1" smtClean="0"/>
                <a:t>BTend</a:t>
              </a:r>
              <a:endParaRPr kumimoji="1" lang="ja-JP" altLang="en-US" sz="1600" dirty="0"/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0" y="0"/>
            <a:ext cx="3141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547480"/>
                </a:solidFill>
              </a:rPr>
              <a:t>Phase 1 Commissioning and </a:t>
            </a:r>
            <a:r>
              <a:rPr lang="en-US" altLang="ja-JP" sz="1600" dirty="0">
                <a:solidFill>
                  <a:srgbClr val="547480"/>
                </a:solidFill>
              </a:rPr>
              <a:t>S</a:t>
            </a:r>
            <a:r>
              <a:rPr kumimoji="1" lang="en-US" altLang="ja-JP" sz="1600" dirty="0" smtClean="0">
                <a:solidFill>
                  <a:srgbClr val="547480"/>
                </a:solidFill>
              </a:rPr>
              <a:t>tatus</a:t>
            </a:r>
            <a:endParaRPr kumimoji="1" lang="ja-JP" altLang="en-US" sz="1600" dirty="0">
              <a:solidFill>
                <a:srgbClr val="54748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788626" y="1597447"/>
            <a:ext cx="1909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800000"/>
                </a:solidFill>
              </a:rPr>
              <a:t>These blow-up caused by </a:t>
            </a:r>
            <a:r>
              <a:rPr lang="ja-JP" altLang="ja-JP" sz="1600" dirty="0" smtClean="0">
                <a:solidFill>
                  <a:srgbClr val="800000"/>
                </a:solidFill>
              </a:rPr>
              <a:t>l</a:t>
            </a:r>
            <a:r>
              <a:rPr lang="en-US" altLang="ja-JP" sz="1600" dirty="0" err="1" smtClean="0">
                <a:solidFill>
                  <a:srgbClr val="800000"/>
                </a:solidFill>
              </a:rPr>
              <a:t>eak</a:t>
            </a:r>
            <a:r>
              <a:rPr lang="ja-JP" altLang="en-US" sz="1600" dirty="0" smtClean="0">
                <a:solidFill>
                  <a:srgbClr val="800000"/>
                </a:solidFill>
              </a:rPr>
              <a:t> </a:t>
            </a:r>
            <a:r>
              <a:rPr lang="en-US" altLang="ja-JP" sz="1600" dirty="0" smtClean="0">
                <a:solidFill>
                  <a:srgbClr val="800000"/>
                </a:solidFill>
              </a:rPr>
              <a:t>of</a:t>
            </a:r>
            <a:r>
              <a:rPr lang="ja-JP" altLang="en-US" sz="1600" dirty="0" smtClean="0">
                <a:solidFill>
                  <a:srgbClr val="800000"/>
                </a:solidFill>
              </a:rPr>
              <a:t> </a:t>
            </a:r>
            <a:r>
              <a:rPr lang="en-US" altLang="ja-JP" sz="1600" dirty="0" smtClean="0">
                <a:solidFill>
                  <a:srgbClr val="800000"/>
                </a:solidFill>
              </a:rPr>
              <a:t>the</a:t>
            </a:r>
            <a:r>
              <a:rPr lang="ja-JP" altLang="en-US" sz="1600" dirty="0" smtClean="0">
                <a:solidFill>
                  <a:srgbClr val="800000"/>
                </a:solidFill>
              </a:rPr>
              <a:t> </a:t>
            </a:r>
            <a:r>
              <a:rPr lang="en-US" altLang="ja-JP" sz="1600" dirty="0" smtClean="0">
                <a:solidFill>
                  <a:srgbClr val="800000"/>
                </a:solidFill>
              </a:rPr>
              <a:t>dispersion at BT</a:t>
            </a:r>
            <a:endParaRPr kumimoji="1" lang="ja-JP" altLang="en-US" sz="1600" dirty="0">
              <a:solidFill>
                <a:srgbClr val="80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941274" y="1590653"/>
            <a:ext cx="2050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4080"/>
                </a:solidFill>
              </a:rPr>
              <a:t>The </a:t>
            </a:r>
            <a:r>
              <a:rPr kumimoji="1" lang="en-US" altLang="ja-JP" sz="1600" dirty="0" err="1" smtClean="0">
                <a:solidFill>
                  <a:srgbClr val="004080"/>
                </a:solidFill>
              </a:rPr>
              <a:t>emittance</a:t>
            </a:r>
            <a:r>
              <a:rPr kumimoji="1" lang="en-US" altLang="ja-JP" sz="1600" dirty="0" smtClean="0">
                <a:solidFill>
                  <a:srgbClr val="004080"/>
                </a:solidFill>
              </a:rPr>
              <a:t> of RF gun is smaller than thermal gun.</a:t>
            </a:r>
            <a:endParaRPr kumimoji="1" lang="ja-JP" altLang="en-US" sz="1600" dirty="0">
              <a:solidFill>
                <a:srgbClr val="004080"/>
              </a:solidFill>
            </a:endParaRPr>
          </a:p>
        </p:txBody>
      </p:sp>
      <p:grpSp>
        <p:nvGrpSpPr>
          <p:cNvPr id="21" name="図形グループ 20"/>
          <p:cNvGrpSpPr/>
          <p:nvPr/>
        </p:nvGrpSpPr>
        <p:grpSpPr>
          <a:xfrm>
            <a:off x="5215150" y="5273023"/>
            <a:ext cx="3404084" cy="355594"/>
            <a:chOff x="4447993" y="2344020"/>
            <a:chExt cx="3239551" cy="323842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4447993" y="2353720"/>
              <a:ext cx="803966" cy="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err="1" smtClean="0"/>
                <a:t>SectorC</a:t>
              </a:r>
              <a:endParaRPr kumimoji="1" lang="ja-JP" altLang="en-US" sz="16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5309916" y="2344020"/>
              <a:ext cx="789987" cy="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Sector5</a:t>
              </a:r>
              <a:endParaRPr kumimoji="1" lang="ja-JP" altLang="en-US" sz="1600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6251055" y="2359538"/>
              <a:ext cx="380792" cy="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BT</a:t>
              </a:r>
              <a:endParaRPr kumimoji="1" lang="ja-JP" altLang="en-US" sz="1600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6996081" y="2344485"/>
              <a:ext cx="691463" cy="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err="1" smtClean="0"/>
                <a:t>BTend</a:t>
              </a:r>
              <a:endParaRPr kumimoji="1" lang="ja-JP" altLang="en-US" sz="1600" dirty="0"/>
            </a:p>
          </p:txBody>
        </p:sp>
      </p:grp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8" y="2421650"/>
            <a:ext cx="8874304" cy="289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dirty="0" smtClean="0"/>
              <a:t>I</a:t>
            </a:r>
            <a:r>
              <a:rPr lang="en-US" altLang="ja-JP" dirty="0" err="1" smtClean="0"/>
              <a:t>ssue</a:t>
            </a:r>
            <a:r>
              <a:rPr kumimoji="1" lang="en-US" altLang="ja-JP" dirty="0" err="1" smtClean="0"/>
              <a:t>s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004080"/>
                </a:solidFill>
              </a:rPr>
              <a:t>Water</a:t>
            </a:r>
            <a:r>
              <a:rPr kumimoji="1" lang="ja-JP" altLang="en-US" dirty="0" smtClean="0">
                <a:solidFill>
                  <a:srgbClr val="004080"/>
                </a:solidFill>
              </a:rPr>
              <a:t> </a:t>
            </a:r>
            <a:r>
              <a:rPr kumimoji="1" lang="en-US" altLang="ja-JP" dirty="0" smtClean="0">
                <a:solidFill>
                  <a:srgbClr val="004080"/>
                </a:solidFill>
              </a:rPr>
              <a:t>interlock</a:t>
            </a:r>
            <a:r>
              <a:rPr kumimoji="1" lang="ja-JP" altLang="en-US" dirty="0" smtClean="0">
                <a:solidFill>
                  <a:srgbClr val="004080"/>
                </a:solidFill>
              </a:rPr>
              <a:t> </a:t>
            </a:r>
            <a:endParaRPr kumimoji="1" lang="en-US" altLang="ja-JP" dirty="0" smtClean="0">
              <a:solidFill>
                <a:srgbClr val="004080"/>
              </a:solidFill>
            </a:endParaRPr>
          </a:p>
          <a:p>
            <a:pPr marL="627952" lvl="1" indent="-457200">
              <a:buFont typeface="+mj-lt"/>
              <a:buAutoNum type="arabicPeriod"/>
            </a:pPr>
            <a:r>
              <a:rPr lang="en-US" altLang="ja-JP" dirty="0" smtClean="0"/>
              <a:t>The dipoles are down due to the water interlock </a:t>
            </a:r>
            <a:r>
              <a:rPr lang="en-US" altLang="ja-JP" dirty="0" smtClean="0">
                <a:solidFill>
                  <a:srgbClr val="FF0000"/>
                </a:solidFill>
              </a:rPr>
              <a:t>2-3 times for a week</a:t>
            </a:r>
            <a:r>
              <a:rPr lang="en-US" altLang="ja-JP" dirty="0" smtClean="0"/>
              <a:t>.</a:t>
            </a:r>
          </a:p>
          <a:p>
            <a:pPr lvl="2"/>
            <a:r>
              <a:rPr kumimoji="1" lang="en-US" altLang="ja-JP" dirty="0" smtClean="0"/>
              <a:t>The water 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cooling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system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is polluted by </a:t>
            </a:r>
            <a:r>
              <a:rPr kumimoji="1" lang="en-US" altLang="ja-JP" dirty="0" err="1" smtClean="0"/>
              <a:t>CuO</a:t>
            </a:r>
            <a:r>
              <a:rPr lang="en-US" altLang="en-US" dirty="0" smtClean="0"/>
              <a:t>. The Cu is dissolved from the cooling-water pipes.</a:t>
            </a:r>
          </a:p>
          <a:p>
            <a:pPr marL="627952" lvl="1" indent="-457200">
              <a:buFont typeface="+mj-lt"/>
              <a:buAutoNum type="arabicPeriod"/>
            </a:pPr>
            <a:r>
              <a:rPr lang="ja-JP" altLang="en-US" dirty="0" smtClean="0"/>
              <a:t>T</a:t>
            </a:r>
            <a:r>
              <a:rPr lang="en-US" altLang="ja-JP" dirty="0" smtClean="0"/>
              <a:t>he</a:t>
            </a:r>
            <a:r>
              <a:rPr lang="ja-JP" altLang="en-US" dirty="0" smtClean="0"/>
              <a:t> </a:t>
            </a:r>
            <a:r>
              <a:rPr lang="en-US" altLang="ja-JP" dirty="0" smtClean="0"/>
              <a:t>water interlock</a:t>
            </a:r>
            <a:r>
              <a:rPr lang="ja-JP" altLang="en-US" dirty="0" smtClean="0"/>
              <a:t>s </a:t>
            </a:r>
            <a:r>
              <a:rPr lang="en-US" altLang="ja-JP" dirty="0" smtClean="0"/>
              <a:t>of</a:t>
            </a:r>
            <a:r>
              <a:rPr lang="ja-JP" altLang="en-US" dirty="0" smtClean="0"/>
              <a:t> </a:t>
            </a:r>
            <a:r>
              <a:rPr lang="en-US" altLang="ja-JP" dirty="0" smtClean="0"/>
              <a:t>some</a:t>
            </a:r>
            <a:r>
              <a:rPr lang="ja-JP" altLang="en-US" dirty="0" smtClean="0"/>
              <a:t> </a:t>
            </a:r>
            <a:r>
              <a:rPr lang="ja-JP" altLang="ja-JP" dirty="0" smtClean="0"/>
              <a:t>d</a:t>
            </a:r>
            <a:r>
              <a:rPr lang="en-US" altLang="ja-JP" dirty="0" err="1" smtClean="0"/>
              <a:t>ipoles</a:t>
            </a:r>
            <a:r>
              <a:rPr lang="ja-JP" altLang="en-US" dirty="0" smtClean="0"/>
              <a:t> </a:t>
            </a:r>
            <a:r>
              <a:rPr lang="en-US" altLang="ja-JP" dirty="0" smtClean="0"/>
              <a:t>whose</a:t>
            </a:r>
            <a:r>
              <a:rPr lang="ja-JP" altLang="en-US" dirty="0" smtClean="0"/>
              <a:t> </a:t>
            </a:r>
            <a:r>
              <a:rPr lang="en-US" altLang="ja-JP" dirty="0" smtClean="0"/>
              <a:t>gap</a:t>
            </a:r>
            <a:r>
              <a:rPr lang="ja-JP" altLang="en-US" dirty="0" smtClean="0"/>
              <a:t> </a:t>
            </a:r>
            <a:r>
              <a:rPr lang="en-US" altLang="ja-JP" dirty="0" smtClean="0"/>
              <a:t>is</a:t>
            </a:r>
            <a:r>
              <a:rPr lang="ja-JP" altLang="en-US" dirty="0" smtClean="0"/>
              <a:t> </a:t>
            </a:r>
            <a:r>
              <a:rPr lang="en-US" altLang="ja-JP" dirty="0" smtClean="0"/>
              <a:t>narrowed</a:t>
            </a:r>
            <a:r>
              <a:rPr lang="ja-JP" altLang="en-US" dirty="0" smtClean="0"/>
              <a:t> </a:t>
            </a:r>
            <a:r>
              <a:rPr lang="en-US" altLang="ja-JP" dirty="0" smtClean="0"/>
              <a:t>work by the leaked magnetic field (20~30Gauss) from the dipoles.</a:t>
            </a:r>
          </a:p>
          <a:p>
            <a:pPr lvl="2"/>
            <a:r>
              <a:rPr lang="en-US" altLang="ja-JP" dirty="0" smtClean="0"/>
              <a:t>The iron cans are covered over the flow meter.</a:t>
            </a:r>
          </a:p>
          <a:p>
            <a:pPr lvl="2"/>
            <a:r>
              <a:rPr lang="en-US" altLang="ja-JP" dirty="0" smtClean="0"/>
              <a:t>The reason is thought the interlock switches became older.</a:t>
            </a:r>
            <a:endParaRPr lang="en-US" altLang="en-US" dirty="0" smtClean="0"/>
          </a:p>
          <a:p>
            <a:r>
              <a:rPr kumimoji="1" lang="ja-JP" altLang="ja-JP" dirty="0" smtClean="0">
                <a:solidFill>
                  <a:srgbClr val="004080"/>
                </a:solidFill>
              </a:rPr>
              <a:t>X</a:t>
            </a:r>
            <a:r>
              <a:rPr lang="ja-JP" altLang="ja-JP" dirty="0" smtClean="0">
                <a:solidFill>
                  <a:srgbClr val="004080"/>
                </a:solidFill>
              </a:rPr>
              <a:t>-</a:t>
            </a:r>
            <a:r>
              <a:rPr lang="en-US" altLang="ja-JP" dirty="0" smtClean="0">
                <a:solidFill>
                  <a:srgbClr val="004080"/>
                </a:solidFill>
              </a:rPr>
              <a:t>Y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Coupling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in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e+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line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928" y="4149622"/>
            <a:ext cx="3231519" cy="2279753"/>
          </a:xfrm>
          <a:prstGeom prst="rect">
            <a:avLst/>
          </a:prstGeom>
        </p:spPr>
      </p:pic>
      <p:cxnSp>
        <p:nvCxnSpPr>
          <p:cNvPr id="11" name="直線矢印コネクタ 10"/>
          <p:cNvCxnSpPr/>
          <p:nvPr/>
        </p:nvCxnSpPr>
        <p:spPr>
          <a:xfrm flipH="1">
            <a:off x="6565847" y="5124435"/>
            <a:ext cx="250415" cy="433126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6733356" y="5313587"/>
            <a:ext cx="1033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〜</a:t>
            </a:r>
            <a:r>
              <a:rPr kumimoji="1" lang="en-US" altLang="ja-JP" sz="1400" dirty="0" smtClean="0">
                <a:solidFill>
                  <a:srgbClr val="FFFF00"/>
                </a:solidFill>
              </a:rPr>
              <a:t>450mm</a:t>
            </a:r>
            <a:endParaRPr kumimoji="1" lang="ja-JP" alt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7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658248"/>
          </a:xfrm>
        </p:spPr>
        <p:txBody>
          <a:bodyPr/>
          <a:lstStyle/>
          <a:p>
            <a:r>
              <a:rPr lang="en-US" altLang="en-US" dirty="0" smtClean="0"/>
              <a:t>Abnormal </a:t>
            </a:r>
            <a:r>
              <a:rPr lang="en-US" altLang="ja-JP" dirty="0" smtClean="0"/>
              <a:t>X-Y Coupling in the e+ BT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5" y="983231"/>
            <a:ext cx="4361746" cy="323818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637971" y="1294312"/>
            <a:ext cx="3964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When</a:t>
            </a:r>
            <a:r>
              <a:rPr kumimoji="1" lang="ja-JP" altLang="en-US" dirty="0" smtClean="0"/>
              <a:t> </a:t>
            </a:r>
            <a:r>
              <a:rPr lang="ja-JP" altLang="ja-JP" dirty="0" smtClean="0"/>
              <a:t>t</a:t>
            </a:r>
            <a:r>
              <a:rPr lang="en-US" altLang="ja-JP" dirty="0" smtClean="0"/>
              <a:t>he</a:t>
            </a:r>
            <a:r>
              <a:rPr lang="ja-JP" altLang="en-US" dirty="0" smtClean="0"/>
              <a:t> </a:t>
            </a:r>
            <a:r>
              <a:rPr lang="en-US" altLang="ja-JP" dirty="0" smtClean="0"/>
              <a:t>beam</a:t>
            </a:r>
            <a:r>
              <a:rPr lang="ja-JP" altLang="en-US" dirty="0" smtClean="0"/>
              <a:t> </a:t>
            </a:r>
            <a:r>
              <a:rPr lang="en-US" altLang="ja-JP" dirty="0" smtClean="0"/>
              <a:t>is kicked</a:t>
            </a:r>
            <a:r>
              <a:rPr lang="ja-JP" altLang="en-US" dirty="0" smtClean="0"/>
              <a:t> </a:t>
            </a:r>
            <a:r>
              <a:rPr kumimoji="1" lang="en-US" altLang="ja-JP" dirty="0" smtClean="0"/>
              <a:t>horizontally the vertical orbit distortion appears. </a:t>
            </a:r>
            <a:endParaRPr kumimoji="1" lang="ja-JP" altLang="en-US" dirty="0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1623515" y="1746296"/>
            <a:ext cx="1753397" cy="635017"/>
          </a:xfrm>
          <a:prstGeom prst="straightConnector1">
            <a:avLst/>
          </a:prstGeom>
          <a:ln>
            <a:solidFill>
              <a:srgbClr val="FF008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698404" y="1893136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Vertical position/kick</a:t>
            </a:r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4841" y="1155550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Horizontal position/kick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43324" y="856293"/>
            <a:ext cx="1389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4080"/>
                </a:solidFill>
              </a:rPr>
              <a:t>H. Sugimoto</a:t>
            </a:r>
            <a:endParaRPr kumimoji="1" lang="ja-JP" altLang="en-US" dirty="0">
              <a:solidFill>
                <a:srgbClr val="004080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591" y="3605918"/>
            <a:ext cx="4807410" cy="2713860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011279" y="2450993"/>
            <a:ext cx="3964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 large vertical dispersion exits around the same place where the vertical design dispersion is zero and horizontal dispersion exits.</a:t>
            </a:r>
            <a:endParaRPr kumimoji="1" lang="ja-JP" altLang="en-US" dirty="0"/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7671081" y="4828433"/>
            <a:ext cx="0" cy="901150"/>
          </a:xfrm>
          <a:prstGeom prst="straightConnector1">
            <a:avLst/>
          </a:prstGeom>
          <a:ln>
            <a:solidFill>
              <a:srgbClr val="FF008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3421951" y="2704768"/>
            <a:ext cx="0" cy="901150"/>
          </a:xfrm>
          <a:prstGeom prst="straightConnector1">
            <a:avLst/>
          </a:prstGeom>
          <a:ln>
            <a:solidFill>
              <a:srgbClr val="FF008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0" y="-925"/>
            <a:ext cx="714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547480"/>
                </a:solidFill>
              </a:rPr>
              <a:t>Issues</a:t>
            </a:r>
            <a:endParaRPr kumimoji="1" lang="ja-JP" altLang="en-US" sz="1600" dirty="0">
              <a:solidFill>
                <a:srgbClr val="547480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60" y="4221417"/>
            <a:ext cx="2730530" cy="261222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161858" y="6424066"/>
            <a:ext cx="2479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Between 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and 3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rd</a:t>
            </a:r>
            <a:r>
              <a:rPr kumimoji="1" lang="ja-JP" altLang="en-US" dirty="0" smtClean="0">
                <a:solidFill>
                  <a:srgbClr val="FFFF00"/>
                </a:solidFill>
              </a:rPr>
              <a:t> </a:t>
            </a:r>
            <a:r>
              <a:rPr kumimoji="1" lang="en-US" altLang="ja-JP" dirty="0" smtClean="0">
                <a:solidFill>
                  <a:srgbClr val="FFFF00"/>
                </a:solidFill>
              </a:rPr>
              <a:t>Arc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9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6715"/>
            <a:ext cx="8229600" cy="808597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457200" y="911412"/>
            <a:ext cx="8229600" cy="59465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rgbClr val="004080"/>
                </a:solidFill>
              </a:rPr>
              <a:t>Introduction</a:t>
            </a:r>
          </a:p>
          <a:p>
            <a:r>
              <a:rPr lang="en-US" altLang="ja-JP" dirty="0" smtClean="0">
                <a:solidFill>
                  <a:srgbClr val="004080"/>
                </a:solidFill>
              </a:rPr>
              <a:t>Upgrades for </a:t>
            </a:r>
            <a:r>
              <a:rPr lang="en-US" altLang="ja-JP" dirty="0" err="1" smtClean="0">
                <a:solidFill>
                  <a:srgbClr val="004080"/>
                </a:solidFill>
              </a:rPr>
              <a:t>SuperKEKB</a:t>
            </a:r>
            <a:endParaRPr lang="en-US" altLang="ja-JP" dirty="0">
              <a:solidFill>
                <a:srgbClr val="004080"/>
              </a:solidFill>
            </a:endParaRPr>
          </a:p>
          <a:p>
            <a:pPr marL="627952" lvl="1" indent="-457200">
              <a:buFont typeface="+mj-lt"/>
              <a:buAutoNum type="arabicPeriod"/>
            </a:pPr>
            <a:r>
              <a:rPr lang="en-US" altLang="ja-JP" dirty="0" smtClean="0"/>
              <a:t>Changes of the beam energies</a:t>
            </a:r>
          </a:p>
          <a:p>
            <a:pPr marL="627952" lvl="1" indent="-457200">
              <a:buFont typeface="+mj-lt"/>
              <a:buAutoNum type="arabicPeriod"/>
            </a:pPr>
            <a:r>
              <a:rPr kumimoji="1" lang="en-US" altLang="ja-JP" dirty="0" smtClean="0"/>
              <a:t>New</a:t>
            </a:r>
            <a:r>
              <a:rPr kumimoji="1" lang="ja-JP" altLang="en-US" dirty="0" smtClean="0"/>
              <a:t> </a:t>
            </a:r>
            <a:r>
              <a:rPr lang="ja-JP" altLang="ja-JP" dirty="0" smtClean="0"/>
              <a:t>se</a:t>
            </a:r>
            <a:r>
              <a:rPr lang="en-US" altLang="ja-JP" dirty="0" err="1" smtClean="0"/>
              <a:t>ptum</a:t>
            </a:r>
            <a:r>
              <a:rPr lang="ja-JP" altLang="en-US" dirty="0" smtClean="0"/>
              <a:t> </a:t>
            </a:r>
            <a:r>
              <a:rPr lang="en-US" altLang="ja-JP" dirty="0" smtClean="0"/>
              <a:t>magnets</a:t>
            </a:r>
            <a:endParaRPr kumimoji="1" lang="en-US" altLang="ja-JP" dirty="0" smtClean="0"/>
          </a:p>
          <a:p>
            <a:r>
              <a:rPr lang="en-US" altLang="ja-JP" dirty="0" smtClean="0">
                <a:solidFill>
                  <a:srgbClr val="004080"/>
                </a:solidFill>
              </a:rPr>
              <a:t>Phase1 Commissioning and status</a:t>
            </a:r>
          </a:p>
          <a:p>
            <a:pPr marL="627952" lvl="1" indent="-457200">
              <a:buFont typeface="+mj-lt"/>
              <a:buAutoNum type="arabicPeriod"/>
            </a:pPr>
            <a:r>
              <a:rPr lang="en-US" altLang="ja-JP" dirty="0" smtClean="0"/>
              <a:t>Orbit,</a:t>
            </a:r>
            <a:r>
              <a:rPr lang="ja-JP" altLang="en-US" dirty="0" smtClean="0"/>
              <a:t> </a:t>
            </a:r>
            <a:r>
              <a:rPr lang="en-US" altLang="ja-JP" dirty="0" smtClean="0"/>
              <a:t>charge,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</a:t>
            </a:r>
            <a:r>
              <a:rPr lang="ja-JP" altLang="en-US" dirty="0" smtClean="0"/>
              <a:t> </a:t>
            </a:r>
            <a:r>
              <a:rPr lang="en-US" altLang="ja-JP" dirty="0" smtClean="0"/>
              <a:t>Injection</a:t>
            </a:r>
            <a:endParaRPr lang="en-US" altLang="ja-JP" dirty="0"/>
          </a:p>
          <a:p>
            <a:pPr marL="627952" lvl="1" indent="-457200">
              <a:buFont typeface="+mj-lt"/>
              <a:buAutoNum type="arabicPeriod"/>
            </a:pPr>
            <a:r>
              <a:rPr lang="en-US" altLang="ja-JP" dirty="0" smtClean="0"/>
              <a:t>Optics measurement </a:t>
            </a:r>
            <a:r>
              <a:rPr lang="en-US" altLang="ja-JP" dirty="0" smtClean="0"/>
              <a:t>with </a:t>
            </a:r>
            <a:r>
              <a:rPr lang="en-US" altLang="ja-JP" dirty="0" smtClean="0"/>
              <a:t>wire scanners</a:t>
            </a:r>
          </a:p>
          <a:p>
            <a:r>
              <a:rPr lang="ja-JP" altLang="ja-JP" dirty="0" smtClean="0">
                <a:solidFill>
                  <a:srgbClr val="004080"/>
                </a:solidFill>
              </a:rPr>
              <a:t>I</a:t>
            </a:r>
            <a:r>
              <a:rPr lang="en-US" altLang="ja-JP" dirty="0" err="1" smtClean="0">
                <a:solidFill>
                  <a:srgbClr val="004080"/>
                </a:solidFill>
              </a:rPr>
              <a:t>ssues</a:t>
            </a:r>
            <a:endParaRPr lang="en-US" altLang="ja-JP" dirty="0" smtClean="0">
              <a:solidFill>
                <a:srgbClr val="004080"/>
              </a:solidFill>
            </a:endParaRPr>
          </a:p>
          <a:p>
            <a:pPr marL="513652" lvl="1" indent="-342900">
              <a:buFont typeface="+mj-lt"/>
              <a:buAutoNum type="arabicPeriod"/>
            </a:pPr>
            <a:r>
              <a:rPr lang="en-US" altLang="ja-JP" dirty="0" smtClean="0"/>
              <a:t>Water interlock</a:t>
            </a:r>
          </a:p>
          <a:p>
            <a:pPr marL="513652" lvl="1" indent="-342900">
              <a:buFont typeface="+mj-lt"/>
              <a:buAutoNum type="arabicPeriod"/>
            </a:pPr>
            <a:r>
              <a:rPr lang="en-US" altLang="ja-JP" dirty="0" smtClean="0"/>
              <a:t>X-Y Coupling in e+ line</a:t>
            </a:r>
          </a:p>
          <a:p>
            <a:r>
              <a:rPr lang="ja-JP" altLang="ja-JP" dirty="0" smtClean="0">
                <a:solidFill>
                  <a:srgbClr val="004080"/>
                </a:solidFill>
              </a:rPr>
              <a:t>S</a:t>
            </a:r>
            <a:r>
              <a:rPr lang="en-US" altLang="ja-JP" dirty="0" err="1" smtClean="0">
                <a:solidFill>
                  <a:srgbClr val="004080"/>
                </a:solidFill>
              </a:rPr>
              <a:t>ummery</a:t>
            </a:r>
            <a:endParaRPr lang="en-US" altLang="ja-JP" dirty="0" smtClean="0">
              <a:solidFill>
                <a:srgbClr val="004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6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21th </a:t>
            </a:r>
            <a:r>
              <a:rPr kumimoji="1" lang="en-US" altLang="ja-JP" dirty="0" err="1" smtClean="0"/>
              <a:t>SuperKEKB</a:t>
            </a:r>
            <a:r>
              <a:rPr kumimoji="1" lang="en-US" altLang="ja-JP" dirty="0" smtClean="0"/>
              <a:t> Review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59566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Abnormal </a:t>
            </a:r>
            <a:r>
              <a:rPr lang="en-US" altLang="ja-JP" dirty="0"/>
              <a:t>X-Y Coupling in the e+ </a:t>
            </a:r>
            <a:r>
              <a:rPr lang="en-US" altLang="ja-JP" dirty="0" smtClean="0"/>
              <a:t>BT (Cont’d)</a:t>
            </a:r>
            <a:endParaRPr kumimoji="1" lang="ja-JP" altLang="en-US" b="1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sz="quarter" idx="13"/>
          </p:nvPr>
        </p:nvSpPr>
        <p:spPr>
          <a:xfrm>
            <a:off x="274320" y="3449480"/>
            <a:ext cx="8595360" cy="2786728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>
                <a:solidFill>
                  <a:srgbClr val="004080"/>
                </a:solidFill>
              </a:rPr>
              <a:t>Some hypothesis can be thought to explain the dispersion pattern.</a:t>
            </a:r>
          </a:p>
          <a:p>
            <a:pPr marL="627952" lvl="1" indent="-457200">
              <a:buFont typeface="+mj-lt"/>
              <a:buAutoNum type="arabicPeriod"/>
            </a:pPr>
            <a:r>
              <a:rPr lang="en-US" altLang="ja-JP" dirty="0" smtClean="0"/>
              <a:t>The </a:t>
            </a:r>
            <a:r>
              <a:rPr lang="en-US" altLang="ja-JP" dirty="0" err="1" smtClean="0"/>
              <a:t>quadrupole</a:t>
            </a:r>
            <a:r>
              <a:rPr lang="en-US" altLang="ja-JP" dirty="0" smtClean="0"/>
              <a:t>, QCD2P, is rotated 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-107 </a:t>
            </a:r>
            <a:r>
              <a:rPr kumimoji="1" lang="en-US" altLang="ja-JP" dirty="0" err="1" smtClean="0"/>
              <a:t>mrad</a:t>
            </a:r>
            <a:r>
              <a:rPr kumimoji="1" lang="en-US" altLang="ja-JP" dirty="0" smtClean="0"/>
              <a:t>.</a:t>
            </a:r>
          </a:p>
          <a:p>
            <a:pPr marL="627952" lvl="1" indent="-457200">
              <a:buFont typeface="+mj-lt"/>
              <a:buAutoNum type="arabicPeriod"/>
            </a:pPr>
            <a:r>
              <a:rPr lang="en-US" altLang="ja-JP" dirty="0" smtClean="0"/>
              <a:t>Some of the </a:t>
            </a:r>
            <a:r>
              <a:rPr lang="en-US" altLang="ja-JP" dirty="0" err="1" smtClean="0"/>
              <a:t>quadrupoles</a:t>
            </a:r>
            <a:r>
              <a:rPr lang="en-US" altLang="ja-JP" dirty="0" smtClean="0"/>
              <a:t> around the 3</a:t>
            </a:r>
            <a:r>
              <a:rPr lang="en-US" altLang="ja-JP" baseline="30000" dirty="0" smtClean="0"/>
              <a:t>rd</a:t>
            </a:r>
            <a:r>
              <a:rPr lang="en-US" altLang="ja-JP" dirty="0" smtClean="0"/>
              <a:t> Arc are rotated  ~10mrad.</a:t>
            </a:r>
            <a:endParaRPr kumimoji="1" lang="en-US" altLang="ja-JP" dirty="0" smtClean="0"/>
          </a:p>
          <a:p>
            <a:pPr marL="627952" lvl="1" indent="-457200">
              <a:buFont typeface="+mj-lt"/>
              <a:buAutoNum type="arabicPeriod"/>
            </a:pPr>
            <a:r>
              <a:rPr lang="en-US" altLang="ja-JP" dirty="0" smtClean="0"/>
              <a:t>The dipoles of the 3</a:t>
            </a:r>
            <a:r>
              <a:rPr lang="en-US" altLang="ja-JP" baseline="30000" dirty="0" smtClean="0"/>
              <a:t>rd</a:t>
            </a:r>
            <a:r>
              <a:rPr lang="en-US" altLang="ja-JP" dirty="0" smtClean="0"/>
              <a:t> Arc, BH3P, have </a:t>
            </a:r>
            <a:r>
              <a:rPr lang="en-US" altLang="ja-JP" dirty="0" err="1" smtClean="0"/>
              <a:t>sextupole</a:t>
            </a:r>
            <a:r>
              <a:rPr lang="en-US" altLang="ja-JP" dirty="0" smtClean="0"/>
              <a:t> components.</a:t>
            </a:r>
          </a:p>
          <a:p>
            <a:pPr lvl="2"/>
            <a:r>
              <a:rPr lang="en-US" altLang="ja-JP" dirty="0" smtClean="0"/>
              <a:t>K2=0.1 at </a:t>
            </a:r>
            <a:r>
              <a:rPr lang="en-US" altLang="ja-JP" dirty="0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Y=10mm.</a:t>
            </a:r>
          </a:p>
          <a:p>
            <a:pPr lvl="2"/>
            <a:r>
              <a:rPr lang="ja-JP" altLang="ja-JP" dirty="0" smtClean="0"/>
              <a:t>T</a:t>
            </a:r>
            <a:r>
              <a:rPr lang="en-US" altLang="ja-JP" dirty="0" smtClean="0"/>
              <a:t>he</a:t>
            </a:r>
            <a:r>
              <a:rPr lang="ja-JP" altLang="en-US" dirty="0" smtClean="0"/>
              <a:t> </a:t>
            </a:r>
            <a:r>
              <a:rPr lang="ja-JP" altLang="ja-JP" dirty="0" smtClean="0"/>
              <a:t>m</a:t>
            </a:r>
            <a:r>
              <a:rPr lang="en-US" altLang="ja-JP" dirty="0" err="1" smtClean="0"/>
              <a:t>agnetic</a:t>
            </a:r>
            <a:r>
              <a:rPr lang="ja-JP" altLang="en-US" dirty="0" smtClean="0"/>
              <a:t> </a:t>
            </a:r>
            <a:r>
              <a:rPr lang="en-US" altLang="ja-JP" dirty="0" smtClean="0"/>
              <a:t>measurements</a:t>
            </a:r>
            <a:r>
              <a:rPr lang="ja-JP" altLang="en-US" dirty="0" smtClean="0"/>
              <a:t> </a:t>
            </a:r>
            <a:r>
              <a:rPr lang="en-US" altLang="ja-JP" dirty="0" smtClean="0"/>
              <a:t>of the dipoles </a:t>
            </a:r>
            <a:r>
              <a:rPr lang="ja-JP" altLang="ja-JP" dirty="0" smtClean="0"/>
              <a:t>w</a:t>
            </a:r>
            <a:r>
              <a:rPr lang="en-US" altLang="ja-JP" dirty="0" smtClean="0"/>
              <a:t>ere</a:t>
            </a:r>
            <a:r>
              <a:rPr lang="ja-JP" altLang="en-US" dirty="0" smtClean="0"/>
              <a:t> </a:t>
            </a:r>
            <a:r>
              <a:rPr lang="en-US" altLang="ja-JP" dirty="0" smtClean="0"/>
              <a:t>not</a:t>
            </a:r>
            <a:r>
              <a:rPr lang="ja-JP" altLang="en-US" dirty="0" smtClean="0"/>
              <a:t> </a:t>
            </a:r>
            <a:r>
              <a:rPr lang="en-US" altLang="ja-JP" dirty="0" smtClean="0"/>
              <a:t>so</a:t>
            </a:r>
            <a:r>
              <a:rPr lang="ja-JP" altLang="en-US" dirty="0" smtClean="0"/>
              <a:t> </a:t>
            </a:r>
            <a:r>
              <a:rPr lang="en-US" altLang="ja-JP" dirty="0" smtClean="0"/>
              <a:t>large.</a:t>
            </a:r>
          </a:p>
          <a:p>
            <a:pPr lvl="2"/>
            <a:r>
              <a:rPr lang="ja-JP" altLang="ja-JP" dirty="0" smtClean="0"/>
              <a:t>T</a:t>
            </a:r>
            <a:r>
              <a:rPr lang="en-US" altLang="ja-JP" dirty="0" smtClean="0"/>
              <a:t>he</a:t>
            </a:r>
            <a:r>
              <a:rPr lang="ja-JP" altLang="en-US" dirty="0" smtClean="0"/>
              <a:t> </a:t>
            </a:r>
            <a:r>
              <a:rPr lang="en-US" altLang="ja-JP" dirty="0" smtClean="0"/>
              <a:t>interference</a:t>
            </a:r>
            <a:r>
              <a:rPr lang="ja-JP" altLang="en-US" dirty="0" smtClean="0"/>
              <a:t> </a:t>
            </a:r>
            <a:r>
              <a:rPr lang="en-US" altLang="ja-JP" dirty="0" smtClean="0"/>
              <a:t>from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</a:t>
            </a:r>
            <a:r>
              <a:rPr lang="ja-JP" altLang="en-US" dirty="0" smtClean="0"/>
              <a:t> </a:t>
            </a:r>
            <a:r>
              <a:rPr lang="en-US" altLang="ja-JP" dirty="0" smtClean="0"/>
              <a:t>neighbor</a:t>
            </a:r>
            <a:r>
              <a:rPr lang="ja-JP" altLang="en-US" dirty="0" smtClean="0"/>
              <a:t> </a:t>
            </a:r>
            <a:r>
              <a:rPr lang="en-US" altLang="ja-JP" dirty="0" smtClean="0"/>
              <a:t>magnets</a:t>
            </a:r>
            <a:r>
              <a:rPr lang="ja-JP" altLang="en-US" dirty="0" smtClean="0"/>
              <a:t> </a:t>
            </a:r>
            <a:r>
              <a:rPr lang="en-US" altLang="ja-JP" dirty="0" smtClean="0"/>
              <a:t>are</a:t>
            </a:r>
            <a:r>
              <a:rPr lang="ja-JP" altLang="en-US" dirty="0" smtClean="0"/>
              <a:t> </a:t>
            </a:r>
            <a:r>
              <a:rPr lang="en-US" altLang="ja-JP" dirty="0" smtClean="0"/>
              <a:t>also</a:t>
            </a:r>
            <a:r>
              <a:rPr lang="ja-JP" altLang="en-US" dirty="0" smtClean="0"/>
              <a:t> </a:t>
            </a:r>
            <a:r>
              <a:rPr lang="en-US" altLang="ja-JP" dirty="0" smtClean="0"/>
              <a:t>suspended.</a:t>
            </a:r>
          </a:p>
          <a:p>
            <a:r>
              <a:rPr lang="en-US" altLang="ja-JP" dirty="0" smtClean="0">
                <a:solidFill>
                  <a:srgbClr val="004080"/>
                </a:solidFill>
              </a:rPr>
              <a:t>All of them are not realistic.</a:t>
            </a:r>
          </a:p>
          <a:p>
            <a:r>
              <a:rPr lang="en-US" altLang="ja-JP" dirty="0" smtClean="0">
                <a:solidFill>
                  <a:srgbClr val="800000"/>
                </a:solidFill>
              </a:rPr>
              <a:t>We will study more</a:t>
            </a:r>
            <a:r>
              <a:rPr lang="en-US" altLang="ja-JP" dirty="0" smtClean="0">
                <a:solidFill>
                  <a:srgbClr val="004080"/>
                </a:solidFill>
              </a:rPr>
              <a:t>.</a:t>
            </a:r>
          </a:p>
          <a:p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311" y="1133366"/>
            <a:ext cx="2249247" cy="217280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282" y="944879"/>
            <a:ext cx="4821108" cy="230699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76225" y="824269"/>
            <a:ext cx="1549373" cy="369332"/>
          </a:xfrm>
          <a:prstGeom prst="rect">
            <a:avLst/>
          </a:prstGeom>
          <a:solidFill>
            <a:srgbClr val="D1D1D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Measurement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617853" y="869319"/>
            <a:ext cx="1218791" cy="369332"/>
          </a:xfrm>
          <a:prstGeom prst="rect">
            <a:avLst/>
          </a:prstGeom>
          <a:solidFill>
            <a:srgbClr val="D1D1D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Simulation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387352" y="0"/>
            <a:ext cx="1756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4080"/>
                </a:solidFill>
              </a:rPr>
              <a:t>Y.</a:t>
            </a:r>
            <a:r>
              <a:rPr kumimoji="1" lang="ja-JP" altLang="en-US" dirty="0" smtClean="0">
                <a:solidFill>
                  <a:srgbClr val="004080"/>
                </a:solidFill>
              </a:rPr>
              <a:t> </a:t>
            </a:r>
            <a:r>
              <a:rPr lang="ja-JP" altLang="ja-JP" dirty="0" smtClean="0">
                <a:solidFill>
                  <a:srgbClr val="004080"/>
                </a:solidFill>
              </a:rPr>
              <a:t>O</a:t>
            </a:r>
            <a:r>
              <a:rPr lang="en-US" altLang="ja-JP" dirty="0" err="1" smtClean="0">
                <a:solidFill>
                  <a:srgbClr val="004080"/>
                </a:solidFill>
              </a:rPr>
              <a:t>nishi</a:t>
            </a:r>
            <a:r>
              <a:rPr lang="en-US" altLang="ja-JP" dirty="0" smtClean="0">
                <a:solidFill>
                  <a:srgbClr val="004080"/>
                </a:solidFill>
              </a:rPr>
              <a:t>,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N.</a:t>
            </a:r>
            <a:r>
              <a:rPr lang="ja-JP" altLang="en-US" dirty="0" smtClean="0">
                <a:solidFill>
                  <a:srgbClr val="004080"/>
                </a:solidFill>
              </a:rPr>
              <a:t> </a:t>
            </a:r>
            <a:r>
              <a:rPr lang="en-US" altLang="ja-JP" dirty="0" smtClean="0">
                <a:solidFill>
                  <a:srgbClr val="004080"/>
                </a:solidFill>
              </a:rPr>
              <a:t>Iida</a:t>
            </a:r>
            <a:endParaRPr kumimoji="1" lang="ja-JP" altLang="en-US" dirty="0">
              <a:solidFill>
                <a:srgbClr val="00408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-925"/>
            <a:ext cx="714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547480"/>
                </a:solidFill>
              </a:rPr>
              <a:t>Issues</a:t>
            </a:r>
            <a:endParaRPr kumimoji="1" lang="ja-JP" altLang="en-US" sz="1600" dirty="0">
              <a:solidFill>
                <a:srgbClr val="5474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93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Summery</a:t>
            </a:r>
            <a:endParaRPr kumimoji="1" lang="ja-JP" altLang="en-US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ja-JP" dirty="0" smtClean="0"/>
              <a:t>The performance of BT is almost well.</a:t>
            </a:r>
          </a:p>
          <a:p>
            <a:r>
              <a:rPr lang="en-US" altLang="ja-JP" dirty="0" smtClean="0"/>
              <a:t>Some issues are not serious in Phase 1, but they should be improved by </a:t>
            </a:r>
            <a:r>
              <a:rPr lang="en-US" altLang="ja-JP" smtClean="0"/>
              <a:t>the beginning </a:t>
            </a:r>
            <a:r>
              <a:rPr lang="en-US" altLang="ja-JP" dirty="0" smtClean="0"/>
              <a:t>of Phase</a:t>
            </a:r>
            <a:r>
              <a:rPr lang="ja-JP" altLang="en-US" dirty="0" smtClean="0"/>
              <a:t> </a:t>
            </a:r>
            <a:r>
              <a:rPr lang="en-US" altLang="ja-JP" dirty="0" smtClean="0"/>
              <a:t>2.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76802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43324" y="3114352"/>
            <a:ext cx="126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dirty="0" smtClean="0"/>
              <a:t>T</a:t>
            </a:r>
            <a:r>
              <a:rPr lang="en-US" altLang="ja-JP" dirty="0" smtClean="0"/>
              <a:t>hank</a:t>
            </a:r>
            <a:r>
              <a:rPr lang="ja-JP" altLang="en-US" dirty="0" smtClean="0"/>
              <a:t> </a:t>
            </a:r>
            <a:r>
              <a:rPr lang="en-US" altLang="ja-JP" dirty="0" smtClean="0"/>
              <a:t>you.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5952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Charge at the end of BT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6200" y="15260"/>
            <a:ext cx="350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Phase 1 Commissioning and </a:t>
            </a:r>
            <a:r>
              <a:rPr lang="en-US" altLang="ja-JP" dirty="0"/>
              <a:t>S</a:t>
            </a:r>
            <a:r>
              <a:rPr kumimoji="1" lang="en-US" altLang="ja-JP" dirty="0" smtClean="0"/>
              <a:t>tatus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93" y="1451607"/>
            <a:ext cx="7200868" cy="507545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779519" y="1683375"/>
            <a:ext cx="1361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e- injection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from RF Gun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7308986" y="2497132"/>
            <a:ext cx="919743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752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e-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Orbit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from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RF-Gun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079"/>
            <a:ext cx="9144000" cy="527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5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e+ Orbit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962"/>
            <a:ext cx="9144000" cy="532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77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276225" y="47736"/>
            <a:ext cx="8591550" cy="748992"/>
          </a:xfrm>
        </p:spPr>
        <p:txBody>
          <a:bodyPr/>
          <a:lstStyle/>
          <a:p>
            <a:r>
              <a:rPr kumimoji="1" lang="en-US" altLang="ja-JP" dirty="0" smtClean="0"/>
              <a:t>Collimation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6200" y="15260"/>
            <a:ext cx="350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Phase 1 Commissioning and </a:t>
            </a:r>
            <a:r>
              <a:rPr lang="en-US" altLang="ja-JP" dirty="0"/>
              <a:t>S</a:t>
            </a:r>
            <a:r>
              <a:rPr kumimoji="1" lang="en-US" altLang="ja-JP" dirty="0" smtClean="0"/>
              <a:t>tatus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299" y="3537244"/>
            <a:ext cx="5179503" cy="297726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7400"/>
            <a:ext cx="4870099" cy="280439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300" y="796728"/>
            <a:ext cx="3512999" cy="236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57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276" y="2660888"/>
            <a:ext cx="4148265" cy="292649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64" y="2660888"/>
            <a:ext cx="3844798" cy="2882380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flipH="1">
            <a:off x="2337098" y="3958803"/>
            <a:ext cx="145454" cy="54543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2482552" y="4224169"/>
            <a:ext cx="115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〜</a:t>
            </a:r>
            <a:r>
              <a:rPr kumimoji="1" lang="en-US" altLang="ja-JP" dirty="0" smtClean="0">
                <a:solidFill>
                  <a:srgbClr val="FF0000"/>
                </a:solidFill>
              </a:rPr>
              <a:t>450mm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97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686627"/>
          </a:xfrm>
        </p:spPr>
        <p:txBody>
          <a:bodyPr/>
          <a:lstStyle/>
          <a:p>
            <a:r>
              <a:rPr kumimoji="1" lang="en-US" altLang="ja-JP" dirty="0" smtClean="0"/>
              <a:t>Measured </a:t>
            </a:r>
            <a:r>
              <a:rPr lang="en-US" altLang="ja-JP" dirty="0" err="1" smtClean="0"/>
              <a:t>E</a:t>
            </a:r>
            <a:r>
              <a:rPr kumimoji="1" lang="en-US" altLang="ja-JP" dirty="0" err="1" smtClean="0"/>
              <a:t>mittances</a:t>
            </a:r>
            <a:endParaRPr kumimoji="1" lang="ja-JP" altLang="en-US" dirty="0"/>
          </a:p>
        </p:txBody>
      </p:sp>
      <p:grpSp>
        <p:nvGrpSpPr>
          <p:cNvPr id="22" name="図形グループ 21"/>
          <p:cNvGrpSpPr/>
          <p:nvPr/>
        </p:nvGrpSpPr>
        <p:grpSpPr>
          <a:xfrm>
            <a:off x="704446" y="5209455"/>
            <a:ext cx="3185390" cy="355593"/>
            <a:chOff x="4447993" y="2344020"/>
            <a:chExt cx="2183854" cy="323842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4447993" y="2353720"/>
              <a:ext cx="803966" cy="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err="1" smtClean="0"/>
                <a:t>SectorC</a:t>
              </a:r>
              <a:endParaRPr kumimoji="1" lang="ja-JP" altLang="en-US" sz="1600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309916" y="2344020"/>
              <a:ext cx="789987" cy="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Sector5</a:t>
              </a:r>
              <a:endParaRPr kumimoji="1" lang="ja-JP" altLang="en-US" sz="1600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251055" y="2359538"/>
              <a:ext cx="380792" cy="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BT</a:t>
              </a:r>
              <a:endParaRPr kumimoji="1" lang="ja-JP" altLang="en-US" sz="1600" dirty="0"/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0" y="0"/>
            <a:ext cx="3141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547480"/>
                </a:solidFill>
              </a:rPr>
              <a:t>Phase 1 Commissioning and </a:t>
            </a:r>
            <a:r>
              <a:rPr lang="en-US" altLang="ja-JP" sz="1600" dirty="0">
                <a:solidFill>
                  <a:srgbClr val="547480"/>
                </a:solidFill>
              </a:rPr>
              <a:t>S</a:t>
            </a:r>
            <a:r>
              <a:rPr kumimoji="1" lang="en-US" altLang="ja-JP" sz="1600" dirty="0" smtClean="0">
                <a:solidFill>
                  <a:srgbClr val="547480"/>
                </a:solidFill>
              </a:rPr>
              <a:t>tatus</a:t>
            </a:r>
            <a:endParaRPr kumimoji="1" lang="ja-JP" altLang="en-US" sz="1600" dirty="0">
              <a:solidFill>
                <a:srgbClr val="54748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788626" y="1763858"/>
            <a:ext cx="1909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800000"/>
                </a:solidFill>
              </a:rPr>
              <a:t>These blow-up caused by </a:t>
            </a:r>
            <a:r>
              <a:rPr lang="ja-JP" altLang="ja-JP" sz="1600" dirty="0" smtClean="0">
                <a:solidFill>
                  <a:srgbClr val="800000"/>
                </a:solidFill>
              </a:rPr>
              <a:t>l</a:t>
            </a:r>
            <a:r>
              <a:rPr lang="en-US" altLang="ja-JP" sz="1600" dirty="0" err="1" smtClean="0">
                <a:solidFill>
                  <a:srgbClr val="800000"/>
                </a:solidFill>
              </a:rPr>
              <a:t>eak</a:t>
            </a:r>
            <a:r>
              <a:rPr lang="ja-JP" altLang="en-US" sz="1600" dirty="0" smtClean="0">
                <a:solidFill>
                  <a:srgbClr val="800000"/>
                </a:solidFill>
              </a:rPr>
              <a:t> </a:t>
            </a:r>
            <a:r>
              <a:rPr lang="en-US" altLang="ja-JP" sz="1600" dirty="0" smtClean="0">
                <a:solidFill>
                  <a:srgbClr val="800000"/>
                </a:solidFill>
              </a:rPr>
              <a:t>of</a:t>
            </a:r>
            <a:r>
              <a:rPr lang="ja-JP" altLang="en-US" sz="1600" dirty="0" smtClean="0">
                <a:solidFill>
                  <a:srgbClr val="800000"/>
                </a:solidFill>
              </a:rPr>
              <a:t> </a:t>
            </a:r>
            <a:r>
              <a:rPr lang="en-US" altLang="ja-JP" sz="1600" dirty="0" smtClean="0">
                <a:solidFill>
                  <a:srgbClr val="800000"/>
                </a:solidFill>
              </a:rPr>
              <a:t>the</a:t>
            </a:r>
            <a:r>
              <a:rPr lang="ja-JP" altLang="en-US" sz="1600" dirty="0" smtClean="0">
                <a:solidFill>
                  <a:srgbClr val="800000"/>
                </a:solidFill>
              </a:rPr>
              <a:t> </a:t>
            </a:r>
            <a:r>
              <a:rPr lang="en-US" altLang="ja-JP" sz="1600" dirty="0" smtClean="0">
                <a:solidFill>
                  <a:srgbClr val="800000"/>
                </a:solidFill>
              </a:rPr>
              <a:t>dispersion at BT</a:t>
            </a:r>
            <a:endParaRPr kumimoji="1" lang="ja-JP" altLang="en-US" sz="1600" dirty="0">
              <a:solidFill>
                <a:srgbClr val="80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941274" y="1757064"/>
            <a:ext cx="2050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4080"/>
                </a:solidFill>
              </a:rPr>
              <a:t>The </a:t>
            </a:r>
            <a:r>
              <a:rPr kumimoji="1" lang="en-US" altLang="ja-JP" sz="1600" dirty="0" err="1" smtClean="0">
                <a:solidFill>
                  <a:srgbClr val="004080"/>
                </a:solidFill>
              </a:rPr>
              <a:t>emittance</a:t>
            </a:r>
            <a:r>
              <a:rPr kumimoji="1" lang="en-US" altLang="ja-JP" sz="1600" dirty="0" smtClean="0">
                <a:solidFill>
                  <a:srgbClr val="004080"/>
                </a:solidFill>
              </a:rPr>
              <a:t> of RF gun is smaller than thermal gun.</a:t>
            </a:r>
            <a:endParaRPr kumimoji="1" lang="ja-JP" altLang="en-US" sz="1600" dirty="0">
              <a:solidFill>
                <a:srgbClr val="004080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2588061"/>
            <a:ext cx="4083512" cy="2638433"/>
          </a:xfrm>
          <a:prstGeom prst="rect">
            <a:avLst/>
          </a:prstGeom>
        </p:spPr>
      </p:pic>
      <p:grpSp>
        <p:nvGrpSpPr>
          <p:cNvPr id="27" name="図形グループ 26"/>
          <p:cNvGrpSpPr/>
          <p:nvPr/>
        </p:nvGrpSpPr>
        <p:grpSpPr>
          <a:xfrm>
            <a:off x="5241249" y="5209981"/>
            <a:ext cx="3185390" cy="355593"/>
            <a:chOff x="4447993" y="2344020"/>
            <a:chExt cx="2183854" cy="323842"/>
          </a:xfrm>
        </p:grpSpPr>
        <p:sp>
          <p:nvSpPr>
            <p:cNvPr id="28" name="テキスト ボックス 27"/>
            <p:cNvSpPr txBox="1"/>
            <p:nvPr/>
          </p:nvSpPr>
          <p:spPr>
            <a:xfrm>
              <a:off x="4447993" y="2353720"/>
              <a:ext cx="803966" cy="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err="1" smtClean="0"/>
                <a:t>SectorC</a:t>
              </a:r>
              <a:endParaRPr kumimoji="1" lang="ja-JP" altLang="en-US" sz="1600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309916" y="2344020"/>
              <a:ext cx="789987" cy="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Sector5</a:t>
              </a:r>
              <a:endParaRPr kumimoji="1" lang="ja-JP" altLang="en-US" sz="1600" dirty="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6251055" y="2359538"/>
              <a:ext cx="380792" cy="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BT</a:t>
              </a:r>
              <a:endParaRPr kumimoji="1" lang="ja-JP" altLang="en-US" sz="1600" dirty="0"/>
            </a:p>
          </p:txBody>
        </p:sp>
      </p:grp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085" y="2594855"/>
            <a:ext cx="4110192" cy="263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26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図形グループ 52"/>
          <p:cNvGrpSpPr/>
          <p:nvPr/>
        </p:nvGrpSpPr>
        <p:grpSpPr>
          <a:xfrm>
            <a:off x="0" y="190500"/>
            <a:ext cx="9144000" cy="6457282"/>
            <a:chOff x="0" y="190500"/>
            <a:chExt cx="9144000" cy="6457282"/>
          </a:xfrm>
        </p:grpSpPr>
        <p:grpSp>
          <p:nvGrpSpPr>
            <p:cNvPr id="6" name="図形グループ 5"/>
            <p:cNvGrpSpPr/>
            <p:nvPr/>
          </p:nvGrpSpPr>
          <p:grpSpPr>
            <a:xfrm>
              <a:off x="0" y="190500"/>
              <a:ext cx="9144000" cy="6457282"/>
              <a:chOff x="0" y="190500"/>
              <a:chExt cx="9144000" cy="6457282"/>
            </a:xfrm>
          </p:grpSpPr>
          <p:pic>
            <p:nvPicPr>
              <p:cNvPr id="9" name="図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90500"/>
                <a:ext cx="9144000" cy="6457282"/>
              </a:xfrm>
              <a:prstGeom prst="rect">
                <a:avLst/>
              </a:prstGeom>
            </p:spPr>
          </p:pic>
          <p:sp>
            <p:nvSpPr>
              <p:cNvPr id="3" name="正方形/長方形 2"/>
              <p:cNvSpPr/>
              <p:nvPr/>
            </p:nvSpPr>
            <p:spPr>
              <a:xfrm>
                <a:off x="3143179" y="5274507"/>
                <a:ext cx="1525903" cy="508826"/>
              </a:xfrm>
              <a:prstGeom prst="rect">
                <a:avLst/>
              </a:prstGeom>
              <a:solidFill>
                <a:srgbClr val="F7F8EC"/>
              </a:solidFill>
              <a:ln>
                <a:solidFill>
                  <a:srgbClr val="F7F8E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2" name="正方形/長方形 21"/>
            <p:cNvSpPr/>
            <p:nvPr/>
          </p:nvSpPr>
          <p:spPr>
            <a:xfrm>
              <a:off x="5036506" y="5201360"/>
              <a:ext cx="2987268" cy="581973"/>
            </a:xfrm>
            <a:prstGeom prst="rect">
              <a:avLst/>
            </a:prstGeom>
            <a:solidFill>
              <a:srgbClr val="F7F8EC"/>
            </a:solidFill>
            <a:ln>
              <a:solidFill>
                <a:srgbClr val="F7F8E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 rot="20892811">
            <a:off x="8238435" y="104749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LINAC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8348870" y="1390037"/>
            <a:ext cx="668314" cy="167098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19208115">
            <a:off x="4301008" y="2476814"/>
            <a:ext cx="55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LER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4509236" y="2694609"/>
            <a:ext cx="427199" cy="3607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 rot="19208115">
            <a:off x="532028" y="6088240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HER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829550" y="6272906"/>
            <a:ext cx="427200" cy="37487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1335913" y="135285"/>
            <a:ext cx="110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BT for AR</a:t>
            </a:r>
            <a:endParaRPr kumimoji="1" lang="ja-JP" altLang="en-US" dirty="0"/>
          </a:p>
        </p:txBody>
      </p:sp>
      <p:cxnSp>
        <p:nvCxnSpPr>
          <p:cNvPr id="21" name="直線矢印コネクタ 20"/>
          <p:cNvCxnSpPr/>
          <p:nvPr/>
        </p:nvCxnSpPr>
        <p:spPr>
          <a:xfrm rot="19208115" flipH="1" flipV="1">
            <a:off x="1901613" y="375166"/>
            <a:ext cx="427199" cy="36078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6742313" y="830933"/>
            <a:ext cx="82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0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th</a:t>
            </a:r>
            <a:r>
              <a:rPr kumimoji="1" lang="en-US" altLang="ja-JP" dirty="0" smtClean="0">
                <a:solidFill>
                  <a:srgbClr val="FF0000"/>
                </a:solidFill>
              </a:rPr>
              <a:t> Arc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4" name="左中かっこ 23"/>
          <p:cNvSpPr/>
          <p:nvPr/>
        </p:nvSpPr>
        <p:spPr>
          <a:xfrm rot="5400000">
            <a:off x="7045076" y="253341"/>
            <a:ext cx="360006" cy="2247585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30793" y="1082666"/>
            <a:ext cx="76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1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st</a:t>
            </a:r>
            <a:r>
              <a:rPr kumimoji="1" lang="en-US" altLang="ja-JP" dirty="0" smtClean="0">
                <a:solidFill>
                  <a:srgbClr val="FF0000"/>
                </a:solidFill>
              </a:rPr>
              <a:t> Arc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2031650" y="504617"/>
            <a:ext cx="1342312" cy="128400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1077849" y="2764898"/>
            <a:ext cx="1020014" cy="106095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3373962" y="2991089"/>
            <a:ext cx="1400490" cy="133308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829550" y="5274507"/>
            <a:ext cx="1400490" cy="133308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230040" y="2151011"/>
            <a:ext cx="83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smtClean="0">
                <a:solidFill>
                  <a:srgbClr val="FF0000"/>
                </a:solidFill>
              </a:rPr>
              <a:t>2</a:t>
            </a:r>
            <a:r>
              <a:rPr lang="en-US" altLang="en-US" baseline="30000" dirty="0" smtClean="0">
                <a:solidFill>
                  <a:srgbClr val="FF0000"/>
                </a:solidFill>
              </a:rPr>
              <a:t>nd</a:t>
            </a:r>
            <a:r>
              <a:rPr lang="en-US" altLang="en-US" dirty="0" smtClean="0">
                <a:solidFill>
                  <a:srgbClr val="FF0000"/>
                </a:solidFill>
              </a:rPr>
              <a:t> Arc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61865" y="2870728"/>
            <a:ext cx="81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3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rd</a:t>
            </a:r>
            <a:r>
              <a:rPr kumimoji="1" lang="en-US" altLang="ja-JP" dirty="0" smtClean="0">
                <a:solidFill>
                  <a:srgbClr val="FF0000"/>
                </a:solidFill>
              </a:rPr>
              <a:t> Arc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270892" y="2806423"/>
            <a:ext cx="824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4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th</a:t>
            </a:r>
            <a:r>
              <a:rPr kumimoji="1" lang="en-US" altLang="ja-JP" dirty="0" smtClean="0">
                <a:solidFill>
                  <a:srgbClr val="FF0000"/>
                </a:solidFill>
              </a:rPr>
              <a:t> Arc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32073" y="5274507"/>
            <a:ext cx="824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4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th</a:t>
            </a:r>
            <a:r>
              <a:rPr kumimoji="1" lang="en-US" altLang="ja-JP" dirty="0" smtClean="0">
                <a:solidFill>
                  <a:srgbClr val="FF0000"/>
                </a:solidFill>
              </a:rPr>
              <a:t> Arc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 rot="18723786">
            <a:off x="5116338" y="3083349"/>
            <a:ext cx="141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BT for PF/AR</a:t>
            </a:r>
            <a:endParaRPr kumimoji="1" lang="ja-JP" altLang="en-US" dirty="0"/>
          </a:p>
        </p:txBody>
      </p:sp>
      <p:cxnSp>
        <p:nvCxnSpPr>
          <p:cNvPr id="42" name="直線矢印コネクタ 41"/>
          <p:cNvCxnSpPr/>
          <p:nvPr/>
        </p:nvCxnSpPr>
        <p:spPr>
          <a:xfrm flipH="1">
            <a:off x="5821707" y="3130975"/>
            <a:ext cx="464650" cy="55783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円/楕円 42"/>
          <p:cNvSpPr/>
          <p:nvPr/>
        </p:nvSpPr>
        <p:spPr>
          <a:xfrm rot="20876286">
            <a:off x="7083794" y="1703958"/>
            <a:ext cx="1751741" cy="610154"/>
          </a:xfrm>
          <a:prstGeom prst="ellipse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 rot="21101216">
            <a:off x="7288369" y="2504323"/>
            <a:ext cx="1799591" cy="646331"/>
          </a:xfrm>
          <a:prstGeom prst="rect">
            <a:avLst/>
          </a:prstGeom>
          <a:solidFill>
            <a:srgbClr val="F7F8EC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Switching Yard 3</a:t>
            </a:r>
          </a:p>
          <a:p>
            <a:r>
              <a:rPr kumimoji="1" lang="ja-JP" altLang="ja-JP" dirty="0" smtClean="0">
                <a:solidFill>
                  <a:srgbClr val="008000"/>
                </a:solidFill>
              </a:rPr>
              <a:t>(</a:t>
            </a:r>
            <a:r>
              <a:rPr kumimoji="1" lang="en-US" altLang="ja-JP" dirty="0" smtClean="0">
                <a:solidFill>
                  <a:srgbClr val="008000"/>
                </a:solidFill>
              </a:rPr>
              <a:t>SY3)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 rot="20851690">
            <a:off x="8348870" y="646267"/>
            <a:ext cx="65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e-</a:t>
            </a:r>
            <a:r>
              <a:rPr kumimoji="1" lang="en-US" altLang="ja-JP" dirty="0" smtClean="0">
                <a:solidFill>
                  <a:srgbClr val="8000FF"/>
                </a:solidFill>
              </a:rPr>
              <a:t>/</a:t>
            </a:r>
            <a:r>
              <a:rPr kumimoji="1" lang="en-US" altLang="ja-JP" dirty="0" smtClean="0">
                <a:solidFill>
                  <a:srgbClr val="FF0080"/>
                </a:solidFill>
              </a:rPr>
              <a:t>e+</a:t>
            </a:r>
            <a:endParaRPr kumimoji="1" lang="ja-JP" altLang="en-US" dirty="0">
              <a:solidFill>
                <a:srgbClr val="FF008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003" y="4863464"/>
            <a:ext cx="2377673" cy="174189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4900"/>
            <a:ext cx="1985337" cy="151095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596" y="6056637"/>
            <a:ext cx="2993724" cy="607218"/>
          </a:xfrm>
          <a:prstGeom prst="rect">
            <a:avLst/>
          </a:prstGeom>
        </p:spPr>
      </p:pic>
      <p:grpSp>
        <p:nvGrpSpPr>
          <p:cNvPr id="19" name="図形グループ 18"/>
          <p:cNvGrpSpPr/>
          <p:nvPr/>
        </p:nvGrpSpPr>
        <p:grpSpPr>
          <a:xfrm>
            <a:off x="5952468" y="3825848"/>
            <a:ext cx="3064716" cy="2195611"/>
            <a:chOff x="5952468" y="3825848"/>
            <a:chExt cx="3064716" cy="2195611"/>
          </a:xfrm>
        </p:grpSpPr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2468" y="3825848"/>
              <a:ext cx="2927482" cy="2195611"/>
            </a:xfrm>
            <a:prstGeom prst="rect">
              <a:avLst/>
            </a:prstGeom>
          </p:spPr>
        </p:pic>
        <p:grpSp>
          <p:nvGrpSpPr>
            <p:cNvPr id="18" name="図形グループ 17"/>
            <p:cNvGrpSpPr/>
            <p:nvPr/>
          </p:nvGrpSpPr>
          <p:grpSpPr>
            <a:xfrm>
              <a:off x="6389017" y="4274792"/>
              <a:ext cx="2628167" cy="1370770"/>
              <a:chOff x="1916229" y="1805852"/>
              <a:chExt cx="7110913" cy="3708828"/>
            </a:xfrm>
          </p:grpSpPr>
          <p:sp>
            <p:nvSpPr>
              <p:cNvPr id="47" name="テキスト ボックス 46"/>
              <p:cNvSpPr txBox="1"/>
              <p:nvPr/>
            </p:nvSpPr>
            <p:spPr>
              <a:xfrm rot="20749827">
                <a:off x="1983429" y="2996523"/>
                <a:ext cx="2099483" cy="6661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 smtClean="0">
                    <a:solidFill>
                      <a:srgbClr val="FF0000"/>
                    </a:solidFill>
                  </a:rPr>
                  <a:t>KEKB/</a:t>
                </a:r>
                <a:r>
                  <a:rPr kumimoji="1" lang="en-US" altLang="ja-JP" sz="1000" dirty="0" err="1" smtClean="0">
                    <a:solidFill>
                      <a:srgbClr val="FF0000"/>
                    </a:solidFill>
                  </a:rPr>
                  <a:t>BTe</a:t>
                </a:r>
                <a:r>
                  <a:rPr kumimoji="1" lang="en-US" altLang="ja-JP" sz="1000" dirty="0" smtClean="0">
                    <a:solidFill>
                      <a:srgbClr val="FF0000"/>
                    </a:solidFill>
                  </a:rPr>
                  <a:t>+</a:t>
                </a:r>
                <a:endParaRPr kumimoji="1" lang="ja-JP" altLang="en-US" sz="1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8" name="テキスト ボックス 47"/>
              <p:cNvSpPr txBox="1"/>
              <p:nvPr/>
            </p:nvSpPr>
            <p:spPr>
              <a:xfrm rot="20139715">
                <a:off x="2395517" y="3504155"/>
                <a:ext cx="2097959" cy="6661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 smtClean="0">
                    <a:solidFill>
                      <a:srgbClr val="0000FF"/>
                    </a:solidFill>
                  </a:rPr>
                  <a:t>KEKB/</a:t>
                </a:r>
                <a:r>
                  <a:rPr kumimoji="1" lang="en-US" altLang="ja-JP" sz="1000" dirty="0" err="1" smtClean="0">
                    <a:solidFill>
                      <a:srgbClr val="0000FF"/>
                    </a:solidFill>
                  </a:rPr>
                  <a:t>BTe</a:t>
                </a:r>
                <a:r>
                  <a:rPr lang="ja-JP" altLang="ja-JP" sz="1000" dirty="0">
                    <a:solidFill>
                      <a:srgbClr val="0000FF"/>
                    </a:solidFill>
                  </a:rPr>
                  <a:t>-</a:t>
                </a:r>
                <a:endParaRPr kumimoji="1" lang="ja-JP" altLang="en-US" sz="1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9" name="テキスト ボックス 48"/>
              <p:cNvSpPr txBox="1"/>
              <p:nvPr/>
            </p:nvSpPr>
            <p:spPr>
              <a:xfrm rot="921901">
                <a:off x="7347788" y="2516077"/>
                <a:ext cx="1679354" cy="6661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>
                    <a:solidFill>
                      <a:srgbClr val="00FF00"/>
                    </a:solidFill>
                  </a:rPr>
                  <a:t>PF</a:t>
                </a:r>
                <a:r>
                  <a:rPr kumimoji="1" lang="en-US" altLang="ja-JP" sz="1000" dirty="0" smtClean="0">
                    <a:solidFill>
                      <a:srgbClr val="00FF00"/>
                    </a:solidFill>
                  </a:rPr>
                  <a:t>/</a:t>
                </a:r>
                <a:r>
                  <a:rPr kumimoji="1" lang="en-US" altLang="ja-JP" sz="1000" dirty="0" err="1" smtClean="0">
                    <a:solidFill>
                      <a:srgbClr val="00FF00"/>
                    </a:solidFill>
                  </a:rPr>
                  <a:t>BTe</a:t>
                </a:r>
                <a:r>
                  <a:rPr lang="ja-JP" altLang="ja-JP" sz="1000" dirty="0">
                    <a:solidFill>
                      <a:srgbClr val="00FF00"/>
                    </a:solidFill>
                  </a:rPr>
                  <a:t>-</a:t>
                </a:r>
                <a:endParaRPr kumimoji="1" lang="ja-JP" altLang="en-US" sz="1000" dirty="0">
                  <a:solidFill>
                    <a:srgbClr val="00FF00"/>
                  </a:solidFill>
                </a:endParaRPr>
              </a:p>
            </p:txBody>
          </p:sp>
          <p:sp>
            <p:nvSpPr>
              <p:cNvPr id="50" name="テキスト ボックス 49"/>
              <p:cNvSpPr txBox="1"/>
              <p:nvPr/>
            </p:nvSpPr>
            <p:spPr>
              <a:xfrm rot="21313635">
                <a:off x="1916229" y="2061346"/>
                <a:ext cx="1852841" cy="6661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 smtClean="0">
                    <a:solidFill>
                      <a:srgbClr val="0000FF"/>
                    </a:solidFill>
                  </a:rPr>
                  <a:t>e</a:t>
                </a:r>
                <a:r>
                  <a:rPr lang="ja-JP" altLang="ja-JP" sz="1000" dirty="0" smtClean="0">
                    <a:solidFill>
                      <a:srgbClr val="0000FF"/>
                    </a:solidFill>
                  </a:rPr>
                  <a:t>-</a:t>
                </a:r>
                <a:r>
                  <a:rPr lang="ja-JP" altLang="en-US" sz="10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ja-JP" sz="1000" dirty="0" smtClean="0">
                    <a:solidFill>
                      <a:srgbClr val="0000FF"/>
                    </a:solidFill>
                  </a:rPr>
                  <a:t>Dump</a:t>
                </a:r>
                <a:endParaRPr kumimoji="1" lang="ja-JP" altLang="en-US" sz="1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1" name="テキスト ボックス 50"/>
              <p:cNvSpPr txBox="1"/>
              <p:nvPr/>
            </p:nvSpPr>
            <p:spPr>
              <a:xfrm rot="18978936">
                <a:off x="2676504" y="4848491"/>
                <a:ext cx="1818143" cy="6661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 smtClean="0">
                    <a:solidFill>
                      <a:srgbClr val="FF0000"/>
                    </a:solidFill>
                  </a:rPr>
                  <a:t>e+</a:t>
                </a:r>
                <a:r>
                  <a:rPr kumimoji="1" lang="ja-JP" altLang="en-US" sz="1000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1000" dirty="0" smtClean="0">
                    <a:solidFill>
                      <a:srgbClr val="FF0000"/>
                    </a:solidFill>
                  </a:rPr>
                  <a:t>Dump</a:t>
                </a:r>
                <a:endParaRPr kumimoji="1" lang="ja-JP" altLang="en-US" sz="1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 rot="921901">
                <a:off x="7313567" y="1805852"/>
                <a:ext cx="1609959" cy="999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 smtClean="0">
                    <a:solidFill>
                      <a:srgbClr val="00FFFF"/>
                    </a:solidFill>
                  </a:rPr>
                  <a:t>New</a:t>
                </a:r>
              </a:p>
              <a:p>
                <a:r>
                  <a:rPr lang="en-US" altLang="ja-JP" sz="900" dirty="0" smtClean="0">
                    <a:solidFill>
                      <a:srgbClr val="00FFFF"/>
                    </a:solidFill>
                  </a:rPr>
                  <a:t>AR</a:t>
                </a:r>
                <a:r>
                  <a:rPr kumimoji="1" lang="en-US" altLang="ja-JP" sz="900" dirty="0" smtClean="0">
                    <a:solidFill>
                      <a:srgbClr val="00FFFF"/>
                    </a:solidFill>
                  </a:rPr>
                  <a:t>/</a:t>
                </a:r>
                <a:r>
                  <a:rPr kumimoji="1" lang="en-US" altLang="ja-JP" sz="900" dirty="0" err="1" smtClean="0">
                    <a:solidFill>
                      <a:srgbClr val="00FFFF"/>
                    </a:solidFill>
                  </a:rPr>
                  <a:t>BTe</a:t>
                </a:r>
                <a:r>
                  <a:rPr lang="ja-JP" altLang="ja-JP" sz="900" dirty="0">
                    <a:solidFill>
                      <a:srgbClr val="00FFFF"/>
                    </a:solidFill>
                  </a:rPr>
                  <a:t>-</a:t>
                </a:r>
                <a:endParaRPr kumimoji="1" lang="ja-JP" altLang="en-US" sz="900" dirty="0">
                  <a:solidFill>
                    <a:srgbClr val="00FFFF"/>
                  </a:solidFill>
                </a:endParaRPr>
              </a:p>
            </p:txBody>
          </p:sp>
        </p:grpSp>
      </p:grpSp>
      <p:sp>
        <p:nvSpPr>
          <p:cNvPr id="28" name="円/楕円 27"/>
          <p:cNvSpPr/>
          <p:nvPr/>
        </p:nvSpPr>
        <p:spPr>
          <a:xfrm>
            <a:off x="1741972" y="2282651"/>
            <a:ext cx="652820" cy="60281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0" y="0"/>
            <a:ext cx="1273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</a:rPr>
              <a:t>Introduction</a:t>
            </a:r>
            <a:endParaRPr kumimoji="1" lang="ja-JP" alt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59" name="直線矢印コネクタ 58"/>
          <p:cNvCxnSpPr/>
          <p:nvPr/>
        </p:nvCxnSpPr>
        <p:spPr>
          <a:xfrm flipH="1">
            <a:off x="7082877" y="2485851"/>
            <a:ext cx="327569" cy="13399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2031650" y="3593617"/>
            <a:ext cx="1750782" cy="12677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/>
          <p:cNvCxnSpPr/>
          <p:nvPr/>
        </p:nvCxnSpPr>
        <p:spPr>
          <a:xfrm flipV="1">
            <a:off x="1985337" y="1390037"/>
            <a:ext cx="244703" cy="2335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/>
          <p:cNvSpPr txBox="1"/>
          <p:nvPr/>
        </p:nvSpPr>
        <p:spPr>
          <a:xfrm>
            <a:off x="3270892" y="203059"/>
            <a:ext cx="585433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408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ja-JP" sz="1600" dirty="0" smtClean="0">
                <a:solidFill>
                  <a:srgbClr val="004080"/>
                </a:solidFill>
              </a:rPr>
              <a:t>T</a:t>
            </a:r>
            <a:r>
              <a:rPr lang="en-US" altLang="ja-JP" sz="1600" dirty="0" smtClean="0">
                <a:solidFill>
                  <a:srgbClr val="004080"/>
                </a:solidFill>
              </a:rPr>
              <a:t>he</a:t>
            </a:r>
            <a:r>
              <a:rPr lang="ja-JP" altLang="en-US" sz="1600" dirty="0" smtClean="0">
                <a:solidFill>
                  <a:srgbClr val="004080"/>
                </a:solidFill>
              </a:rPr>
              <a:t> </a:t>
            </a:r>
            <a:r>
              <a:rPr lang="en-US" altLang="ja-JP" sz="1600" dirty="0" smtClean="0">
                <a:solidFill>
                  <a:srgbClr val="004080"/>
                </a:solidFill>
              </a:rPr>
              <a:t>half</a:t>
            </a:r>
            <a:r>
              <a:rPr lang="ja-JP" altLang="en-US" sz="1600" dirty="0" smtClean="0">
                <a:solidFill>
                  <a:srgbClr val="004080"/>
                </a:solidFill>
              </a:rPr>
              <a:t> </a:t>
            </a:r>
            <a:r>
              <a:rPr lang="en-US" altLang="ja-JP" sz="1600" dirty="0" smtClean="0">
                <a:solidFill>
                  <a:srgbClr val="004080"/>
                </a:solidFill>
              </a:rPr>
              <a:t>of</a:t>
            </a:r>
            <a:r>
              <a:rPr lang="ja-JP" altLang="en-US" sz="1600" dirty="0" smtClean="0">
                <a:solidFill>
                  <a:srgbClr val="004080"/>
                </a:solidFill>
              </a:rPr>
              <a:t> </a:t>
            </a:r>
            <a:r>
              <a:rPr lang="en-US" altLang="ja-JP" sz="1600" dirty="0" smtClean="0">
                <a:solidFill>
                  <a:srgbClr val="004080"/>
                </a:solidFill>
              </a:rPr>
              <a:t>BT</a:t>
            </a:r>
            <a:r>
              <a:rPr lang="ja-JP" altLang="en-US" sz="1600" dirty="0" smtClean="0">
                <a:solidFill>
                  <a:srgbClr val="004080"/>
                </a:solidFill>
              </a:rPr>
              <a:t> </a:t>
            </a:r>
            <a:r>
              <a:rPr lang="en-US" altLang="ja-JP" sz="1600" dirty="0" smtClean="0">
                <a:solidFill>
                  <a:srgbClr val="004080"/>
                </a:solidFill>
              </a:rPr>
              <a:t>lines</a:t>
            </a:r>
            <a:r>
              <a:rPr lang="ja-JP" altLang="en-US" sz="1600" dirty="0" smtClean="0">
                <a:solidFill>
                  <a:srgbClr val="004080"/>
                </a:solidFill>
              </a:rPr>
              <a:t> </a:t>
            </a:r>
            <a:r>
              <a:rPr lang="en-US" altLang="ja-JP" sz="1600" dirty="0" smtClean="0">
                <a:solidFill>
                  <a:srgbClr val="004080"/>
                </a:solidFill>
              </a:rPr>
              <a:t>have</a:t>
            </a:r>
            <a:r>
              <a:rPr lang="ja-JP" altLang="en-US" sz="1600" dirty="0" smtClean="0">
                <a:solidFill>
                  <a:srgbClr val="004080"/>
                </a:solidFill>
              </a:rPr>
              <a:t> </a:t>
            </a:r>
            <a:r>
              <a:rPr lang="en-US" altLang="ja-JP" sz="1600" dirty="0" smtClean="0">
                <a:solidFill>
                  <a:srgbClr val="004080"/>
                </a:solidFill>
              </a:rPr>
              <a:t>double-story structure of e- and e+ lines</a:t>
            </a:r>
            <a:endParaRPr kumimoji="1" lang="ja-JP" altLang="en-US" sz="1600" dirty="0">
              <a:solidFill>
                <a:srgbClr val="00408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 rot="19086087">
            <a:off x="915839" y="3713808"/>
            <a:ext cx="2364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Slope down to the MR</a:t>
            </a:r>
          </a:p>
          <a:p>
            <a:r>
              <a:rPr lang="en-US" altLang="ja-JP" dirty="0" smtClean="0"/>
              <a:t>11 m underground.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865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52344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Components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lines</a:t>
            </a:r>
            <a:endParaRPr kumimoji="1" lang="ja-JP" altLang="en-US" dirty="0"/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012240"/>
              </p:ext>
            </p:extLst>
          </p:nvPr>
        </p:nvGraphicFramePr>
        <p:xfrm>
          <a:off x="1348193" y="4276496"/>
          <a:ext cx="4684069" cy="2080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3791"/>
                <a:gridCol w="1235139"/>
                <a:gridCol w="1235139"/>
              </a:tblGrid>
              <a:tr h="346815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Monitor, Collimator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e-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e+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346815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BPM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60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60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346815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Screen</a:t>
                      </a:r>
                      <a:r>
                        <a:rPr kumimoji="1" lang="ja-JP" altLang="en-US" sz="1600" dirty="0" smtClean="0"/>
                        <a:t> </a:t>
                      </a:r>
                      <a:r>
                        <a:rPr kumimoji="1" lang="ja-JP" altLang="ja-JP" sz="1600" dirty="0" smtClean="0"/>
                        <a:t>m</a:t>
                      </a:r>
                      <a:r>
                        <a:rPr kumimoji="1" lang="en-US" altLang="ja-JP" sz="1600" dirty="0" err="1" smtClean="0"/>
                        <a:t>onitor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20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20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346815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Wire</a:t>
                      </a:r>
                      <a:r>
                        <a:rPr kumimoji="1" lang="ja-JP" altLang="en-US" sz="1600" dirty="0" smtClean="0"/>
                        <a:t> </a:t>
                      </a:r>
                      <a:r>
                        <a:rPr kumimoji="1" lang="ja-JP" altLang="ja-JP" sz="1600" dirty="0" smtClean="0"/>
                        <a:t>s</a:t>
                      </a:r>
                      <a:r>
                        <a:rPr kumimoji="1" lang="en-US" altLang="ja-JP" sz="1600" dirty="0" smtClean="0"/>
                        <a:t>canner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5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6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346815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Collimator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4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9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346815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Beam</a:t>
                      </a:r>
                      <a:r>
                        <a:rPr kumimoji="1" lang="ja-JP" altLang="en-US" sz="1600" dirty="0" smtClean="0"/>
                        <a:t> </a:t>
                      </a:r>
                      <a:r>
                        <a:rPr kumimoji="1" lang="en-US" altLang="ja-JP" sz="1600" dirty="0" smtClean="0"/>
                        <a:t>shutter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2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1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050514"/>
              </p:ext>
            </p:extLst>
          </p:nvPr>
        </p:nvGraphicFramePr>
        <p:xfrm>
          <a:off x="1082344" y="947239"/>
          <a:ext cx="7121822" cy="3165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512"/>
                <a:gridCol w="1002972"/>
                <a:gridCol w="1509531"/>
                <a:gridCol w="1026384"/>
                <a:gridCol w="1591423"/>
              </a:tblGrid>
              <a:tr h="351771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Magnet, PS</a:t>
                      </a:r>
                      <a:endParaRPr kumimoji="1" lang="ja-JP" alt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e-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e+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51771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Magnet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Power Supply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Magnet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Power Supply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351771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Dipole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65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18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58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16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351771">
                <a:tc>
                  <a:txBody>
                    <a:bodyPr/>
                    <a:lstStyle/>
                    <a:p>
                      <a:r>
                        <a:rPr kumimoji="1" lang="en-US" altLang="ja-JP" sz="1600" dirty="0" err="1" smtClean="0"/>
                        <a:t>Quadrupole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53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23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53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53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351771">
                <a:tc>
                  <a:txBody>
                    <a:bodyPr/>
                    <a:lstStyle/>
                    <a:p>
                      <a:r>
                        <a:rPr kumimoji="1" lang="en-US" altLang="ja-JP" sz="1600" dirty="0" err="1" smtClean="0"/>
                        <a:t>Sextrupole</a:t>
                      </a:r>
                      <a:r>
                        <a:rPr kumimoji="1" lang="en-US" altLang="ja-JP" sz="1600" dirty="0" smtClean="0"/>
                        <a:t> (Phase2)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2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2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2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2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351771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Steering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45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45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50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50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351771">
                <a:tc>
                  <a:txBody>
                    <a:bodyPr/>
                    <a:lstStyle/>
                    <a:p>
                      <a:r>
                        <a:rPr kumimoji="1" lang="en-US" altLang="ja-JP" sz="1600" dirty="0" err="1" smtClean="0"/>
                        <a:t>Backleg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25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25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16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16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351771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Injection Septum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4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4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2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2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351771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Injection Kicker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3+3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4080"/>
                          </a:solidFill>
                        </a:rPr>
                        <a:t>3+3</a:t>
                      </a:r>
                      <a:endParaRPr kumimoji="1" lang="ja-JP" altLang="en-US" sz="1600" dirty="0">
                        <a:solidFill>
                          <a:srgbClr val="004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3+3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800000"/>
                          </a:solidFill>
                        </a:rPr>
                        <a:t>3+3</a:t>
                      </a:r>
                      <a:endParaRPr kumimoji="1" lang="ja-JP" alt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0" y="0"/>
            <a:ext cx="1273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</a:rPr>
              <a:t>Introduction</a:t>
            </a:r>
            <a:endParaRPr kumimoji="1" lang="ja-JP" alt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25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Upgrades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for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SuperKEKB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27952" lvl="1" indent="-457200">
              <a:buFont typeface="+mj-lt"/>
              <a:buAutoNum type="arabicPeriod"/>
            </a:pPr>
            <a:r>
              <a:rPr lang="en-US" altLang="ja-JP" dirty="0"/>
              <a:t>Changes of the beam energies</a:t>
            </a:r>
          </a:p>
          <a:p>
            <a:pPr marL="627952" lvl="1" indent="-457200">
              <a:buFont typeface="+mj-lt"/>
              <a:buAutoNum type="arabicPeriod"/>
            </a:pPr>
            <a:r>
              <a:rPr lang="en-US" altLang="ja-JP" dirty="0"/>
              <a:t>New</a:t>
            </a:r>
            <a:r>
              <a:rPr lang="ja-JP" altLang="en-US" dirty="0"/>
              <a:t> </a:t>
            </a:r>
            <a:r>
              <a:rPr lang="ja-JP" altLang="ja-JP" dirty="0"/>
              <a:t>se</a:t>
            </a:r>
            <a:r>
              <a:rPr lang="en-US" altLang="ja-JP" dirty="0" err="1"/>
              <a:t>ptum</a:t>
            </a:r>
            <a:r>
              <a:rPr lang="ja-JP" altLang="en-US" dirty="0"/>
              <a:t> </a:t>
            </a:r>
            <a:r>
              <a:rPr lang="en-US" altLang="ja-JP" dirty="0" smtClean="0"/>
              <a:t>magnets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69530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1.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Change of the Beam Energy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altLang="ja-JP" dirty="0" smtClean="0"/>
          </a:p>
          <a:p>
            <a:r>
              <a:rPr kumimoji="1" lang="en-US" altLang="ja-JP" dirty="0" smtClean="0">
                <a:solidFill>
                  <a:srgbClr val="004080"/>
                </a:solidFill>
              </a:rPr>
              <a:t>e- : 8 </a:t>
            </a:r>
            <a:r>
              <a:rPr kumimoji="1" lang="en-US" altLang="ja-JP" dirty="0" err="1" smtClean="0">
                <a:solidFill>
                  <a:srgbClr val="004080"/>
                </a:solidFill>
              </a:rPr>
              <a:t>GeV</a:t>
            </a:r>
            <a:r>
              <a:rPr kumimoji="1" lang="en-US" altLang="ja-JP" dirty="0" smtClean="0">
                <a:solidFill>
                  <a:srgbClr val="004080"/>
                </a:solidFill>
              </a:rPr>
              <a:t> to 7 </a:t>
            </a:r>
            <a:r>
              <a:rPr kumimoji="1" lang="en-US" altLang="ja-JP" dirty="0" err="1" smtClean="0">
                <a:solidFill>
                  <a:srgbClr val="004080"/>
                </a:solidFill>
              </a:rPr>
              <a:t>GeV</a:t>
            </a:r>
            <a:r>
              <a:rPr lang="en-US" altLang="ja-JP" dirty="0" smtClean="0"/>
              <a:t>,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 </a:t>
            </a:r>
            <a:r>
              <a:rPr lang="en-US" altLang="ja-JP" dirty="0" smtClean="0">
                <a:solidFill>
                  <a:srgbClr val="800000"/>
                </a:solidFill>
              </a:rPr>
              <a:t>e+: 3.5 </a:t>
            </a:r>
            <a:r>
              <a:rPr lang="en-US" altLang="ja-JP" dirty="0" err="1" smtClean="0">
                <a:solidFill>
                  <a:srgbClr val="800000"/>
                </a:solidFill>
              </a:rPr>
              <a:t>GeV</a:t>
            </a:r>
            <a:r>
              <a:rPr lang="en-US" altLang="ja-JP" dirty="0" smtClean="0">
                <a:solidFill>
                  <a:srgbClr val="800000"/>
                </a:solidFill>
              </a:rPr>
              <a:t> to 4 </a:t>
            </a:r>
            <a:r>
              <a:rPr lang="en-US" altLang="ja-JP" dirty="0" err="1" smtClean="0">
                <a:solidFill>
                  <a:srgbClr val="800000"/>
                </a:solidFill>
              </a:rPr>
              <a:t>GeV</a:t>
            </a:r>
            <a:endParaRPr lang="en-US" altLang="ja-JP" dirty="0" smtClean="0">
              <a:solidFill>
                <a:srgbClr val="800000"/>
              </a:solidFill>
            </a:endParaRPr>
          </a:p>
          <a:p>
            <a:pPr lvl="1"/>
            <a:r>
              <a:rPr kumimoji="1" lang="en-US" altLang="ja-JP" dirty="0" smtClean="0"/>
              <a:t>The layout of Switching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Yard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(SY3)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has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been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reconstructed.</a:t>
            </a:r>
          </a:p>
          <a:p>
            <a:pPr marL="342202" lvl="2" indent="0">
              <a:buNone/>
            </a:pPr>
            <a:endParaRPr lang="en-US" altLang="ja-JP" dirty="0" smtClean="0"/>
          </a:p>
          <a:p>
            <a:r>
              <a:rPr lang="en-US" altLang="ja-JP" dirty="0" smtClean="0">
                <a:solidFill>
                  <a:srgbClr val="800000"/>
                </a:solidFill>
              </a:rPr>
              <a:t>Increase of e+ energy </a:t>
            </a:r>
          </a:p>
          <a:p>
            <a:pPr lvl="1"/>
            <a:r>
              <a:rPr lang="en-US" altLang="ja-JP" dirty="0" smtClean="0"/>
              <a:t>Some dipoles : </a:t>
            </a:r>
            <a:br>
              <a:rPr lang="en-US" altLang="ja-JP" dirty="0" smtClean="0"/>
            </a:br>
            <a:r>
              <a:rPr lang="en-US" altLang="ja-JP" dirty="0" smtClean="0"/>
              <a:t>	The power supplies are upgraded.</a:t>
            </a:r>
          </a:p>
          <a:p>
            <a:pPr lvl="1"/>
            <a:r>
              <a:rPr lang="en-US" altLang="ja-JP" dirty="0"/>
              <a:t>D</a:t>
            </a:r>
            <a:r>
              <a:rPr lang="en-US" altLang="ja-JP" dirty="0" smtClean="0"/>
              <a:t>ipoles</a:t>
            </a:r>
            <a:r>
              <a:rPr lang="ja-JP" altLang="ja-JP" dirty="0" smtClean="0"/>
              <a:t> </a:t>
            </a:r>
            <a:r>
              <a:rPr lang="en-US" altLang="ja-JP" dirty="0" smtClean="0"/>
              <a:t>in</a:t>
            </a:r>
            <a:r>
              <a:rPr lang="ja-JP" altLang="en-US" dirty="0" smtClean="0"/>
              <a:t> </a:t>
            </a:r>
            <a:r>
              <a:rPr lang="en-US" altLang="ja-JP" dirty="0" smtClean="0"/>
              <a:t>2nd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</a:t>
            </a:r>
            <a:r>
              <a:rPr lang="ja-JP" altLang="en-US" dirty="0" smtClean="0"/>
              <a:t> </a:t>
            </a:r>
            <a:r>
              <a:rPr lang="en-US" altLang="ja-JP" dirty="0" smtClean="0"/>
              <a:t>3rd</a:t>
            </a:r>
            <a:r>
              <a:rPr lang="ja-JP" altLang="en-US" dirty="0" smtClean="0"/>
              <a:t> </a:t>
            </a:r>
            <a:r>
              <a:rPr lang="en-US" altLang="ja-JP" dirty="0" smtClean="0"/>
              <a:t>Arc :</a:t>
            </a:r>
            <a:br>
              <a:rPr lang="en-US" altLang="ja-JP" dirty="0" smtClean="0"/>
            </a:br>
            <a:r>
              <a:rPr lang="en-US" altLang="ja-JP" dirty="0" smtClean="0"/>
              <a:t>	 </a:t>
            </a:r>
            <a:r>
              <a:rPr lang="ja-JP" altLang="ja-JP" dirty="0"/>
              <a:t>T</a:t>
            </a:r>
            <a:r>
              <a:rPr lang="en-US" altLang="ja-JP" dirty="0" smtClean="0"/>
              <a:t>he gaps have been made</a:t>
            </a:r>
            <a:r>
              <a:rPr lang="ja-JP" altLang="en-US" dirty="0" smtClean="0"/>
              <a:t> </a:t>
            </a:r>
            <a:r>
              <a:rPr lang="en-US" altLang="ja-JP" dirty="0" smtClean="0"/>
              <a:t>narrower</a:t>
            </a:r>
            <a:r>
              <a:rPr lang="ja-JP" altLang="en-US" dirty="0" smtClean="0"/>
              <a:t>, </a:t>
            </a:r>
            <a:r>
              <a:rPr lang="en-US" altLang="ja-JP" dirty="0" smtClean="0"/>
              <a:t>which increase magnetic fields without upgrading their</a:t>
            </a:r>
            <a:r>
              <a:rPr lang="ja-JP" altLang="en-US" dirty="0" smtClean="0"/>
              <a:t> </a:t>
            </a:r>
            <a:r>
              <a:rPr lang="en-US" altLang="ja-JP" dirty="0" smtClean="0"/>
              <a:t>power supplies nor the water cooling</a:t>
            </a:r>
            <a:r>
              <a:rPr lang="en-US" altLang="en-US" dirty="0" smtClean="0"/>
              <a:t> of magnets</a:t>
            </a:r>
            <a:r>
              <a:rPr lang="en-US" altLang="ja-JP" dirty="0" smtClean="0"/>
              <a:t>. 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0"/>
            <a:ext cx="2349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547480"/>
                </a:solidFill>
              </a:rPr>
              <a:t>Upgrades for </a:t>
            </a:r>
            <a:r>
              <a:rPr kumimoji="1" lang="en-US" altLang="ja-JP" sz="1600" dirty="0" err="1" smtClean="0">
                <a:solidFill>
                  <a:srgbClr val="547480"/>
                </a:solidFill>
              </a:rPr>
              <a:t>SuperKEKB</a:t>
            </a:r>
            <a:endParaRPr kumimoji="1" lang="ja-JP" altLang="en-US" sz="1600" dirty="0">
              <a:solidFill>
                <a:srgbClr val="5474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88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673411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Energy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Compression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System(ECS) 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SY3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12900"/>
            <a:ext cx="9144000" cy="362145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322923" y="2122294"/>
            <a:ext cx="1619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Chicane of ECS</a:t>
            </a:r>
            <a:endParaRPr kumimoji="1" lang="ja-JP" altLang="en-US" dirty="0"/>
          </a:p>
        </p:txBody>
      </p:sp>
      <p:sp>
        <p:nvSpPr>
          <p:cNvPr id="7" name="左中かっこ 6"/>
          <p:cNvSpPr/>
          <p:nvPr/>
        </p:nvSpPr>
        <p:spPr>
          <a:xfrm rot="5400000">
            <a:off x="2624345" y="486190"/>
            <a:ext cx="329539" cy="4340410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左中かっこ 7"/>
          <p:cNvSpPr/>
          <p:nvPr/>
        </p:nvSpPr>
        <p:spPr>
          <a:xfrm rot="5400000">
            <a:off x="6060506" y="2338893"/>
            <a:ext cx="329538" cy="1261934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59555" y="2306960"/>
            <a:ext cx="148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err="1" smtClean="0"/>
              <a:t>Cavitis</a:t>
            </a:r>
            <a:r>
              <a:rPr lang="en-US" altLang="en-US" dirty="0" smtClean="0"/>
              <a:t> of ECS</a:t>
            </a:r>
            <a:endParaRPr kumimoji="1" lang="ja-JP" altLang="en-US" dirty="0"/>
          </a:p>
        </p:txBody>
      </p:sp>
      <p:grpSp>
        <p:nvGrpSpPr>
          <p:cNvPr id="10" name="図形グループ 54"/>
          <p:cNvGrpSpPr>
            <a:grpSpLocks/>
          </p:cNvGrpSpPr>
          <p:nvPr/>
        </p:nvGrpSpPr>
        <p:grpSpPr bwMode="auto">
          <a:xfrm rot="5400000">
            <a:off x="812694" y="4523675"/>
            <a:ext cx="2044700" cy="2025650"/>
            <a:chOff x="6036486" y="4366772"/>
            <a:chExt cx="2045464" cy="2026559"/>
          </a:xfrm>
        </p:grpSpPr>
        <p:grpSp>
          <p:nvGrpSpPr>
            <p:cNvPr id="11" name="図形グループ 37"/>
            <p:cNvGrpSpPr>
              <a:grpSpLocks/>
            </p:cNvGrpSpPr>
            <p:nvPr/>
          </p:nvGrpSpPr>
          <p:grpSpPr bwMode="auto">
            <a:xfrm>
              <a:off x="6036486" y="4366772"/>
              <a:ext cx="2045464" cy="1466389"/>
              <a:chOff x="6807202" y="123594"/>
              <a:chExt cx="2045464" cy="1466389"/>
            </a:xfrm>
          </p:grpSpPr>
          <p:sp>
            <p:nvSpPr>
              <p:cNvPr id="13" name="正方形/長方形 12"/>
              <p:cNvSpPr/>
              <p:nvPr/>
            </p:nvSpPr>
            <p:spPr>
              <a:xfrm>
                <a:off x="6807202" y="580999"/>
                <a:ext cx="2045464" cy="1008515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cxnSp>
            <p:nvCxnSpPr>
              <p:cNvPr id="14" name="直線コネクタ 13"/>
              <p:cNvCxnSpPr/>
              <p:nvPr/>
            </p:nvCxnSpPr>
            <p:spPr>
              <a:xfrm rot="16200000" flipH="1">
                <a:off x="7690143" y="1086051"/>
                <a:ext cx="1006927" cy="0"/>
              </a:xfrm>
              <a:prstGeom prst="line">
                <a:avLst/>
              </a:prstGeom>
              <a:ln w="12700"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>
                <a:off x="6807202" y="580999"/>
                <a:ext cx="1386405" cy="100851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rot="5400000">
                <a:off x="8018085" y="754933"/>
                <a:ext cx="1008515" cy="660647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>
                <a:off x="7005713" y="580999"/>
                <a:ext cx="1187894" cy="1008515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 rot="5400000">
                <a:off x="7975206" y="799400"/>
                <a:ext cx="1006927" cy="57330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44"/>
              <p:cNvSpPr txBox="1">
                <a:spLocks noChangeArrowheads="1"/>
              </p:cNvSpPr>
              <p:nvPr/>
            </p:nvSpPr>
            <p:spPr bwMode="auto">
              <a:xfrm>
                <a:off x="6963724" y="123594"/>
                <a:ext cx="3130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800"/>
                  <a:t>8</a:t>
                </a:r>
                <a:endParaRPr lang="ja-JP" altLang="en-US" sz="1800"/>
              </a:p>
            </p:txBody>
          </p:sp>
          <p:sp>
            <p:nvSpPr>
              <p:cNvPr id="20" name="フリーフォーム 19"/>
              <p:cNvSpPr/>
              <p:nvPr/>
            </p:nvSpPr>
            <p:spPr>
              <a:xfrm>
                <a:off x="6815142" y="392001"/>
                <a:ext cx="1372112" cy="182645"/>
              </a:xfrm>
              <a:custGeom>
                <a:avLst/>
                <a:gdLst>
                  <a:gd name="connsiteX0" fmla="*/ 0 w 1371600"/>
                  <a:gd name="connsiteY0" fmla="*/ 184150 h 184150"/>
                  <a:gd name="connsiteX1" fmla="*/ 685800 w 1371600"/>
                  <a:gd name="connsiteY1" fmla="*/ 0 h 184150"/>
                  <a:gd name="connsiteX2" fmla="*/ 1371600 w 1371600"/>
                  <a:gd name="connsiteY2" fmla="*/ 184150 h 184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0" h="184150">
                    <a:moveTo>
                      <a:pt x="0" y="184150"/>
                    </a:moveTo>
                    <a:cubicBezTo>
                      <a:pt x="228600" y="92075"/>
                      <a:pt x="457200" y="0"/>
                      <a:pt x="685800" y="0"/>
                    </a:cubicBezTo>
                    <a:cubicBezTo>
                      <a:pt x="914400" y="0"/>
                      <a:pt x="1371600" y="184150"/>
                      <a:pt x="1371600" y="184150"/>
                    </a:cubicBezTo>
                  </a:path>
                </a:pathLst>
              </a:cu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1" name="フリーフォーム 20"/>
              <p:cNvSpPr/>
              <p:nvPr/>
            </p:nvSpPr>
            <p:spPr>
              <a:xfrm>
                <a:off x="7012066" y="580999"/>
                <a:ext cx="1181541" cy="160409"/>
              </a:xfrm>
              <a:custGeom>
                <a:avLst/>
                <a:gdLst>
                  <a:gd name="connsiteX0" fmla="*/ 0 w 1181100"/>
                  <a:gd name="connsiteY0" fmla="*/ 0 h 159808"/>
                  <a:gd name="connsiteX1" fmla="*/ 603250 w 1181100"/>
                  <a:gd name="connsiteY1" fmla="*/ 158750 h 159808"/>
                  <a:gd name="connsiteX2" fmla="*/ 1181100 w 1181100"/>
                  <a:gd name="connsiteY2" fmla="*/ 6350 h 15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1100" h="159808">
                    <a:moveTo>
                      <a:pt x="0" y="0"/>
                    </a:moveTo>
                    <a:cubicBezTo>
                      <a:pt x="203200" y="78846"/>
                      <a:pt x="406400" y="157692"/>
                      <a:pt x="603250" y="158750"/>
                    </a:cubicBezTo>
                    <a:cubicBezTo>
                      <a:pt x="800100" y="159808"/>
                      <a:pt x="1181100" y="6350"/>
                      <a:pt x="1181100" y="635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2" name="テキスト ボックス 47"/>
              <p:cNvSpPr txBox="1">
                <a:spLocks noChangeArrowheads="1"/>
              </p:cNvSpPr>
              <p:nvPr/>
            </p:nvSpPr>
            <p:spPr bwMode="auto">
              <a:xfrm>
                <a:off x="7524529" y="663612"/>
                <a:ext cx="3130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800">
                    <a:solidFill>
                      <a:srgbClr val="FF0000"/>
                    </a:solidFill>
                  </a:rPr>
                  <a:t>7</a:t>
                </a:r>
                <a:endParaRPr lang="ja-JP" alt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フリーフォーム 22"/>
              <p:cNvSpPr/>
              <p:nvPr/>
            </p:nvSpPr>
            <p:spPr>
              <a:xfrm>
                <a:off x="8193607" y="492059"/>
                <a:ext cx="571714" cy="90528"/>
              </a:xfrm>
              <a:custGeom>
                <a:avLst/>
                <a:gdLst>
                  <a:gd name="connsiteX0" fmla="*/ 0 w 1371600"/>
                  <a:gd name="connsiteY0" fmla="*/ 184150 h 184150"/>
                  <a:gd name="connsiteX1" fmla="*/ 685800 w 1371600"/>
                  <a:gd name="connsiteY1" fmla="*/ 0 h 184150"/>
                  <a:gd name="connsiteX2" fmla="*/ 1371600 w 1371600"/>
                  <a:gd name="connsiteY2" fmla="*/ 184150 h 184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0" h="184150">
                    <a:moveTo>
                      <a:pt x="0" y="184150"/>
                    </a:moveTo>
                    <a:cubicBezTo>
                      <a:pt x="228600" y="92075"/>
                      <a:pt x="457200" y="0"/>
                      <a:pt x="685800" y="0"/>
                    </a:cubicBezTo>
                    <a:cubicBezTo>
                      <a:pt x="914400" y="0"/>
                      <a:pt x="1371600" y="184150"/>
                      <a:pt x="1371600" y="184150"/>
                    </a:cubicBezTo>
                  </a:path>
                </a:pathLst>
              </a:cu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4" name="テキスト ボックス 49"/>
              <p:cNvSpPr txBox="1">
                <a:spLocks noChangeArrowheads="1"/>
              </p:cNvSpPr>
              <p:nvPr/>
            </p:nvSpPr>
            <p:spPr bwMode="auto">
              <a:xfrm>
                <a:off x="8186823" y="174910"/>
                <a:ext cx="50555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800"/>
                  <a:t>3.5</a:t>
                </a:r>
                <a:endParaRPr lang="ja-JP" altLang="en-US" sz="1800"/>
              </a:p>
            </p:txBody>
          </p:sp>
          <p:sp>
            <p:nvSpPr>
              <p:cNvPr id="25" name="フリーフォーム 24"/>
              <p:cNvSpPr/>
              <p:nvPr/>
            </p:nvSpPr>
            <p:spPr>
              <a:xfrm>
                <a:off x="8193607" y="582587"/>
                <a:ext cx="659059" cy="80999"/>
              </a:xfrm>
              <a:custGeom>
                <a:avLst/>
                <a:gdLst>
                  <a:gd name="connsiteX0" fmla="*/ 0 w 1181100"/>
                  <a:gd name="connsiteY0" fmla="*/ 0 h 159808"/>
                  <a:gd name="connsiteX1" fmla="*/ 603250 w 1181100"/>
                  <a:gd name="connsiteY1" fmla="*/ 158750 h 159808"/>
                  <a:gd name="connsiteX2" fmla="*/ 1181100 w 1181100"/>
                  <a:gd name="connsiteY2" fmla="*/ 6350 h 15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1100" h="159808">
                    <a:moveTo>
                      <a:pt x="0" y="0"/>
                    </a:moveTo>
                    <a:cubicBezTo>
                      <a:pt x="203200" y="78846"/>
                      <a:pt x="406400" y="157692"/>
                      <a:pt x="603250" y="158750"/>
                    </a:cubicBezTo>
                    <a:cubicBezTo>
                      <a:pt x="800100" y="159808"/>
                      <a:pt x="1181100" y="6350"/>
                      <a:pt x="1181100" y="6350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6" name="テキスト ボックス 51"/>
              <p:cNvSpPr txBox="1">
                <a:spLocks noChangeArrowheads="1"/>
              </p:cNvSpPr>
              <p:nvPr/>
            </p:nvSpPr>
            <p:spPr bwMode="auto">
              <a:xfrm>
                <a:off x="8379334" y="620984"/>
                <a:ext cx="3130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800" dirty="0">
                    <a:solidFill>
                      <a:srgbClr val="0000FF"/>
                    </a:solidFill>
                  </a:rPr>
                  <a:t>4</a:t>
                </a:r>
                <a:endParaRPr lang="ja-JP" altLang="en-US" sz="1800" dirty="0">
                  <a:solidFill>
                    <a:srgbClr val="0000FF"/>
                  </a:solidFill>
                </a:endParaRPr>
              </a:p>
            </p:txBody>
          </p:sp>
        </p:grpSp>
        <p:cxnSp>
          <p:nvCxnSpPr>
            <p:cNvPr id="12" name="直線矢印コネクタ 11"/>
            <p:cNvCxnSpPr/>
            <p:nvPr/>
          </p:nvCxnSpPr>
          <p:spPr>
            <a:xfrm rot="5400000" flipH="1" flipV="1">
              <a:off x="7145748" y="6113011"/>
              <a:ext cx="559051" cy="15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直線矢印コネクタ 27"/>
          <p:cNvCxnSpPr/>
          <p:nvPr/>
        </p:nvCxnSpPr>
        <p:spPr>
          <a:xfrm>
            <a:off x="822219" y="3608839"/>
            <a:ext cx="382484" cy="10046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1109067" y="3867818"/>
            <a:ext cx="2063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1</a:t>
            </a:r>
            <a:r>
              <a:rPr lang="en-US" altLang="ja-JP" baseline="30000" dirty="0" smtClean="0">
                <a:solidFill>
                  <a:srgbClr val="0000FF"/>
                </a:solidFill>
              </a:rPr>
              <a:t>st</a:t>
            </a:r>
            <a:r>
              <a:rPr lang="en-US" altLang="ja-JP" dirty="0" smtClean="0">
                <a:solidFill>
                  <a:srgbClr val="0000FF"/>
                </a:solidFill>
              </a:rPr>
              <a:t> Dipole of ECS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r>
              <a:rPr lang="en-US" altLang="ja-JP" dirty="0" smtClean="0">
                <a:solidFill>
                  <a:srgbClr val="0000FF"/>
                </a:solidFill>
              </a:rPr>
              <a:t>(</a:t>
            </a:r>
            <a:r>
              <a:rPr lang="en-US" altLang="en-US" dirty="0" smtClean="0">
                <a:solidFill>
                  <a:srgbClr val="0000FF"/>
                </a:solidFill>
              </a:rPr>
              <a:t>Separation </a:t>
            </a:r>
            <a:r>
              <a:rPr lang="en-US" altLang="ja-JP" dirty="0" smtClean="0">
                <a:solidFill>
                  <a:srgbClr val="0000FF"/>
                </a:solidFill>
              </a:rPr>
              <a:t>dipole)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96150" y="1262680"/>
            <a:ext cx="2652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4080"/>
                </a:solidFill>
              </a:rPr>
              <a:t>from</a:t>
            </a:r>
            <a:r>
              <a:rPr kumimoji="1" lang="en-US" altLang="ja-JP" dirty="0" smtClean="0">
                <a:solidFill>
                  <a:srgbClr val="6666FF"/>
                </a:solidFill>
              </a:rPr>
              <a:t> KEKB </a:t>
            </a:r>
            <a:r>
              <a:rPr kumimoji="1" lang="en-US" altLang="ja-JP" dirty="0" smtClean="0">
                <a:solidFill>
                  <a:srgbClr val="004080"/>
                </a:solidFill>
              </a:rPr>
              <a:t>to</a:t>
            </a:r>
            <a:r>
              <a:rPr kumimoji="1" lang="en-US" altLang="ja-JP" dirty="0" smtClean="0">
                <a:solidFill>
                  <a:srgbClr val="6666FF"/>
                </a:solidFill>
              </a:rPr>
              <a:t>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SuperKEKB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439170" y="439875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e+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397019" y="6471537"/>
            <a:ext cx="37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e-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3" name="直線矢印コネクタ 2"/>
          <p:cNvCxnSpPr/>
          <p:nvPr/>
        </p:nvCxnSpPr>
        <p:spPr>
          <a:xfrm flipV="1">
            <a:off x="0" y="3377135"/>
            <a:ext cx="618909" cy="10414"/>
          </a:xfrm>
          <a:prstGeom prst="straightConnector1">
            <a:avLst/>
          </a:prstGeom>
          <a:ln>
            <a:solidFill>
              <a:srgbClr val="FF008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66447" y="291388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80"/>
                </a:solidFill>
              </a:rPr>
              <a:t>e+</a:t>
            </a:r>
            <a:r>
              <a:rPr kumimoji="1" lang="en-US" altLang="ja-JP" dirty="0" smtClean="0"/>
              <a:t>/</a:t>
            </a:r>
            <a:r>
              <a:rPr kumimoji="1" lang="en-US" altLang="ja-JP" dirty="0" smtClean="0">
                <a:solidFill>
                  <a:srgbClr val="0000FF"/>
                </a:solidFill>
              </a:rPr>
              <a:t>e-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 flipV="1">
            <a:off x="1204703" y="3134629"/>
            <a:ext cx="618909" cy="172502"/>
          </a:xfrm>
          <a:prstGeom prst="straightConnector1">
            <a:avLst/>
          </a:prstGeom>
          <a:ln>
            <a:solidFill>
              <a:srgbClr val="FF008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1214538" y="2823025"/>
            <a:ext cx="419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80"/>
                </a:solidFill>
              </a:rPr>
              <a:t>e+</a:t>
            </a:r>
            <a:endParaRPr kumimoji="1" lang="ja-JP" altLang="en-US" dirty="0">
              <a:solidFill>
                <a:srgbClr val="FF0080"/>
              </a:solidFill>
            </a:endParaRPr>
          </a:p>
        </p:txBody>
      </p:sp>
      <p:cxnSp>
        <p:nvCxnSpPr>
          <p:cNvPr id="37" name="直線矢印コネクタ 36"/>
          <p:cNvCxnSpPr/>
          <p:nvPr/>
        </p:nvCxnSpPr>
        <p:spPr>
          <a:xfrm>
            <a:off x="1109067" y="3393382"/>
            <a:ext cx="618909" cy="77562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1219467" y="3355487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3366FF"/>
                </a:solidFill>
              </a:rPr>
              <a:t>e-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0" y="0"/>
            <a:ext cx="2349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547480"/>
                </a:solidFill>
              </a:rPr>
              <a:t>Upgrades for </a:t>
            </a:r>
            <a:r>
              <a:rPr kumimoji="1" lang="en-US" altLang="ja-JP" sz="1600" dirty="0" err="1" smtClean="0">
                <a:solidFill>
                  <a:srgbClr val="547480"/>
                </a:solidFill>
              </a:rPr>
              <a:t>SuperKEKB</a:t>
            </a:r>
            <a:endParaRPr kumimoji="1" lang="ja-JP" altLang="en-US" sz="1600" dirty="0">
              <a:solidFill>
                <a:srgbClr val="54748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172740" y="5240300"/>
            <a:ext cx="5651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ja-JP" altLang="ja-JP" dirty="0"/>
              <a:t>T</a:t>
            </a:r>
            <a:r>
              <a:rPr lang="en-US" altLang="ja-JP" dirty="0"/>
              <a:t>he</a:t>
            </a:r>
            <a:r>
              <a:rPr lang="en-US" altLang="en-US" dirty="0"/>
              <a:t> 1</a:t>
            </a:r>
            <a:r>
              <a:rPr lang="en-US" altLang="en-US" baseline="30000" dirty="0"/>
              <a:t>st</a:t>
            </a:r>
            <a:r>
              <a:rPr lang="en-US" altLang="en-US" dirty="0"/>
              <a:t> dipole of Energy Compression System(ECS), whose magnetic field is static,  is also used as a separator of e- and e+</a:t>
            </a:r>
            <a:r>
              <a:rPr lang="en-US" altLang="en-US" dirty="0" smtClean="0"/>
              <a:t>.</a:t>
            </a:r>
          </a:p>
          <a:p>
            <a:pPr marL="0" lvl="2"/>
            <a:r>
              <a:rPr lang="ja-JP" altLang="en-US" dirty="0" smtClean="0"/>
              <a:t>T</a:t>
            </a:r>
            <a:r>
              <a:rPr lang="en-US" altLang="ja-JP" dirty="0" smtClean="0"/>
              <a:t>he</a:t>
            </a:r>
            <a:r>
              <a:rPr lang="ja-JP" altLang="en-US" dirty="0" smtClean="0"/>
              <a:t> </a:t>
            </a:r>
            <a:r>
              <a:rPr lang="en-US" altLang="ja-JP" dirty="0" smtClean="0"/>
              <a:t>orbit</a:t>
            </a:r>
            <a:r>
              <a:rPr lang="ja-JP" altLang="en-US" dirty="0" smtClean="0"/>
              <a:t>s </a:t>
            </a:r>
            <a:r>
              <a:rPr lang="en-US" altLang="ja-JP" dirty="0" smtClean="0"/>
              <a:t>are</a:t>
            </a:r>
            <a:r>
              <a:rPr lang="ja-JP" altLang="en-US" dirty="0" smtClean="0"/>
              <a:t> </a:t>
            </a:r>
            <a:r>
              <a:rPr lang="en-US" altLang="ja-JP" dirty="0" smtClean="0"/>
              <a:t>changed</a:t>
            </a:r>
            <a:r>
              <a:rPr lang="ja-JP" altLang="en-US" dirty="0" smtClean="0"/>
              <a:t> </a:t>
            </a:r>
            <a:r>
              <a:rPr lang="en-US" altLang="ja-JP" dirty="0" smtClean="0"/>
              <a:t>from</a:t>
            </a:r>
            <a:r>
              <a:rPr lang="ja-JP" altLang="en-US" dirty="0" smtClean="0"/>
              <a:t> </a:t>
            </a:r>
            <a:r>
              <a:rPr lang="en-US" altLang="ja-JP" dirty="0" smtClean="0"/>
              <a:t>KEKB</a:t>
            </a:r>
            <a:r>
              <a:rPr lang="ja-JP" altLang="en-US" dirty="0" smtClean="0"/>
              <a:t> </a:t>
            </a:r>
            <a:r>
              <a:rPr lang="ja-JP" altLang="ja-JP" dirty="0" smtClean="0"/>
              <a:t>o</a:t>
            </a:r>
            <a:r>
              <a:rPr lang="en-US" altLang="ja-JP" dirty="0" err="1" smtClean="0"/>
              <a:t>peration</a:t>
            </a:r>
            <a:r>
              <a:rPr lang="en-US" altLang="ja-JP" dirty="0" smtClean="0"/>
              <a:t>.</a:t>
            </a:r>
          </a:p>
          <a:p>
            <a:pPr marL="0" lvl="2"/>
            <a:r>
              <a:rPr lang="ja-JP" altLang="ja-JP" dirty="0" smtClean="0"/>
              <a:t>T</a:t>
            </a:r>
            <a:r>
              <a:rPr lang="en-US" altLang="ja-JP" dirty="0" smtClean="0"/>
              <a:t>he</a:t>
            </a:r>
            <a:r>
              <a:rPr lang="ja-JP" altLang="en-US" dirty="0" smtClean="0"/>
              <a:t> </a:t>
            </a:r>
            <a:r>
              <a:rPr lang="ja-JP" altLang="ja-JP" dirty="0" smtClean="0"/>
              <a:t>d</a:t>
            </a:r>
            <a:r>
              <a:rPr lang="en-US" altLang="ja-JP" dirty="0" err="1" smtClean="0"/>
              <a:t>ipoles</a:t>
            </a:r>
            <a:r>
              <a:rPr lang="ja-JP" altLang="en-US" dirty="0" smtClean="0"/>
              <a:t> </a:t>
            </a:r>
            <a:r>
              <a:rPr lang="en-US" altLang="ja-JP" dirty="0" smtClean="0"/>
              <a:t>other than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one are</a:t>
            </a:r>
            <a:r>
              <a:rPr lang="ja-JP" altLang="en-US" dirty="0" smtClean="0"/>
              <a:t> </a:t>
            </a:r>
            <a:r>
              <a:rPr lang="en-US" altLang="ja-JP" dirty="0" smtClean="0"/>
              <a:t>renewed.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1890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6742"/>
            <a:ext cx="9144000" cy="313451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3859"/>
            <a:ext cx="8229600" cy="857012"/>
          </a:xfrm>
        </p:spPr>
        <p:txBody>
          <a:bodyPr/>
          <a:lstStyle/>
          <a:p>
            <a:r>
              <a:rPr kumimoji="1" lang="en-US" altLang="ja-JP" dirty="0" smtClean="0"/>
              <a:t>SY3 Construction changed</a:t>
            </a:r>
            <a:endParaRPr kumimoji="1" lang="ja-JP" altLang="en-US" dirty="0"/>
          </a:p>
        </p:txBody>
      </p:sp>
      <p:pic>
        <p:nvPicPr>
          <p:cNvPr id="4" name="図 3" descr="DSCN165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27" y="853154"/>
            <a:ext cx="3421638" cy="2566228"/>
          </a:xfrm>
          <a:prstGeom prst="rect">
            <a:avLst/>
          </a:prstGeom>
        </p:spPr>
      </p:pic>
      <p:pic>
        <p:nvPicPr>
          <p:cNvPr id="16" name="図 15" descr="DSCN170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693" y="2357443"/>
            <a:ext cx="3566048" cy="2674536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172426" y="853154"/>
            <a:ext cx="1078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20</a:t>
            </a:r>
            <a:r>
              <a:rPr kumimoji="1" lang="en-US" altLang="ja-JP" dirty="0" smtClean="0">
                <a:solidFill>
                  <a:srgbClr val="FFFF00"/>
                </a:solidFill>
              </a:rPr>
              <a:t>/</a:t>
            </a:r>
            <a:r>
              <a:rPr lang="en-US" altLang="ja-JP" dirty="0" smtClean="0">
                <a:solidFill>
                  <a:srgbClr val="FFFF00"/>
                </a:solidFill>
              </a:rPr>
              <a:t>Jul</a:t>
            </a:r>
            <a:r>
              <a:rPr kumimoji="1" lang="en-US" altLang="ja-JP" dirty="0" smtClean="0">
                <a:solidFill>
                  <a:srgbClr val="FFFF00"/>
                </a:solidFill>
              </a:rPr>
              <a:t>/12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719347" y="787783"/>
            <a:ext cx="3416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New Energy </a:t>
            </a:r>
            <a:r>
              <a:rPr lang="en-US" altLang="ja-JP" sz="1600" dirty="0"/>
              <a:t>C</a:t>
            </a:r>
            <a:r>
              <a:rPr kumimoji="1" lang="en-US" altLang="ja-JP" sz="1600" dirty="0" smtClean="0"/>
              <a:t>ompression </a:t>
            </a:r>
            <a:r>
              <a:rPr lang="en-US" altLang="ja-JP" sz="1600" dirty="0"/>
              <a:t>S</a:t>
            </a:r>
            <a:r>
              <a:rPr kumimoji="1" lang="en-US" altLang="ja-JP" sz="1600" dirty="0" smtClean="0"/>
              <a:t>ystem(ECS) of </a:t>
            </a:r>
            <a:r>
              <a:rPr lang="en-US" altLang="ja-JP" sz="1600" dirty="0" smtClean="0"/>
              <a:t>positron</a:t>
            </a:r>
            <a:r>
              <a:rPr kumimoji="1" lang="en-US" altLang="ja-JP" sz="1600" dirty="0" smtClean="0"/>
              <a:t> line at the end of LINAC is under construction, which is needed to change the energy of positron from 3.5 </a:t>
            </a:r>
            <a:r>
              <a:rPr kumimoji="1" lang="en-US" altLang="ja-JP" sz="1600" dirty="0" err="1" smtClean="0"/>
              <a:t>GeV</a:t>
            </a:r>
            <a:r>
              <a:rPr kumimoji="1" lang="en-US" altLang="ja-JP" sz="1600" dirty="0" smtClean="0"/>
              <a:t> to 4 </a:t>
            </a:r>
            <a:r>
              <a:rPr kumimoji="1" lang="en-US" altLang="ja-JP" sz="1600" dirty="0" err="1" smtClean="0"/>
              <a:t>GeV</a:t>
            </a:r>
            <a:r>
              <a:rPr kumimoji="1" lang="en-US" altLang="ja-JP" sz="1600" dirty="0" smtClean="0"/>
              <a:t>. 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3656" y="3585030"/>
            <a:ext cx="3014467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Magnets of ECS were removed</a:t>
            </a:r>
          </a:p>
          <a:p>
            <a:r>
              <a:rPr lang="en-US" altLang="ja-JP" sz="1600" dirty="0" smtClean="0"/>
              <a:t>and the new ones will be installed</a:t>
            </a:r>
          </a:p>
          <a:p>
            <a:r>
              <a:rPr kumimoji="1" lang="en-US" altLang="ja-JP" sz="1600" dirty="0" smtClean="0"/>
              <a:t>in this summer.</a:t>
            </a:r>
            <a:endParaRPr kumimoji="1" lang="ja-JP" altLang="en-US" sz="1600" dirty="0"/>
          </a:p>
        </p:txBody>
      </p:sp>
      <p:sp>
        <p:nvSpPr>
          <p:cNvPr id="7" name="正方形/長方形 6"/>
          <p:cNvSpPr/>
          <p:nvPr/>
        </p:nvSpPr>
        <p:spPr>
          <a:xfrm>
            <a:off x="6993981" y="5901966"/>
            <a:ext cx="1540730" cy="364203"/>
          </a:xfrm>
          <a:prstGeom prst="rect">
            <a:avLst/>
          </a:prstGeom>
          <a:noFill/>
          <a:ln w="190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180736" y="6208815"/>
            <a:ext cx="52020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SY3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0" name="テキスト ボックス 5"/>
          <p:cNvSpPr txBox="1">
            <a:spLocks noChangeArrowheads="1"/>
          </p:cNvSpPr>
          <p:nvPr/>
        </p:nvSpPr>
        <p:spPr bwMode="auto">
          <a:xfrm>
            <a:off x="702757" y="4761211"/>
            <a:ext cx="453309" cy="36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>
                <a:solidFill>
                  <a:srgbClr val="000000"/>
                </a:solidFill>
                <a:latin typeface="Calibri" charset="0"/>
              </a:rPr>
              <a:t>DR</a:t>
            </a:r>
            <a:endParaRPr lang="ja-JP" altLang="en-US" sz="1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20436835">
            <a:off x="8727678" y="5543182"/>
            <a:ext cx="359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PF</a:t>
            </a:r>
            <a:endParaRPr kumimoji="1" lang="ja-JP" altLang="en-US" sz="1400" dirty="0"/>
          </a:p>
        </p:txBody>
      </p:sp>
      <p:sp>
        <p:nvSpPr>
          <p:cNvPr id="22" name="テキスト ボックス 21"/>
          <p:cNvSpPr txBox="1"/>
          <p:nvPr/>
        </p:nvSpPr>
        <p:spPr>
          <a:xfrm rot="1303317">
            <a:off x="8177016" y="6198895"/>
            <a:ext cx="445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80"/>
                </a:solidFill>
              </a:rPr>
              <a:t>LER</a:t>
            </a:r>
            <a:endParaRPr kumimoji="1" lang="ja-JP" altLang="en-US" sz="1400" dirty="0">
              <a:solidFill>
                <a:srgbClr val="FF008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1191281">
            <a:off x="8608842" y="6254310"/>
            <a:ext cx="48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HER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24507" y="5307508"/>
            <a:ext cx="1411364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Chicane of ECS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7180736" y="5646062"/>
            <a:ext cx="249453" cy="35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下カーブ矢印 9"/>
          <p:cNvSpPr/>
          <p:nvPr/>
        </p:nvSpPr>
        <p:spPr>
          <a:xfrm rot="13198022" flipH="1">
            <a:off x="3151996" y="3884042"/>
            <a:ext cx="1102961" cy="292432"/>
          </a:xfrm>
          <a:prstGeom prst="curvedDownArrow">
            <a:avLst/>
          </a:prstGeom>
          <a:solidFill>
            <a:srgbClr val="FF0080"/>
          </a:solidFill>
          <a:ln>
            <a:solidFill>
              <a:srgbClr val="FF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369155" y="1526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4080"/>
                </a:solidFill>
              </a:rPr>
              <a:t>N.</a:t>
            </a:r>
            <a:r>
              <a:rPr kumimoji="1" lang="ja-JP" altLang="en-US" dirty="0" smtClean="0">
                <a:solidFill>
                  <a:srgbClr val="004080"/>
                </a:solidFill>
              </a:rPr>
              <a:t> </a:t>
            </a:r>
            <a:r>
              <a:rPr kumimoji="1" lang="en-US" altLang="ja-JP" dirty="0" smtClean="0">
                <a:solidFill>
                  <a:srgbClr val="004080"/>
                </a:solidFill>
              </a:rPr>
              <a:t>Iida,</a:t>
            </a:r>
            <a:r>
              <a:rPr kumimoji="1" lang="ja-JP" altLang="en-US" dirty="0" smtClean="0">
                <a:solidFill>
                  <a:srgbClr val="004080"/>
                </a:solidFill>
              </a:rPr>
              <a:t> </a:t>
            </a:r>
            <a:r>
              <a:rPr kumimoji="1" lang="en-US" altLang="ja-JP" dirty="0" smtClean="0">
                <a:solidFill>
                  <a:srgbClr val="004080"/>
                </a:solidFill>
              </a:rPr>
              <a:t>18</a:t>
            </a:r>
            <a:r>
              <a:rPr kumimoji="1" lang="en-US" altLang="ja-JP" baseline="30000" dirty="0" smtClean="0">
                <a:solidFill>
                  <a:srgbClr val="004080"/>
                </a:solidFill>
              </a:rPr>
              <a:t>th</a:t>
            </a:r>
            <a:r>
              <a:rPr kumimoji="1" lang="en-US" altLang="ja-JP" dirty="0" smtClean="0">
                <a:solidFill>
                  <a:srgbClr val="004080"/>
                </a:solidFill>
              </a:rPr>
              <a:t> MAC</a:t>
            </a:r>
            <a:endParaRPr kumimoji="1" lang="ja-JP" altLang="en-US" dirty="0">
              <a:solidFill>
                <a:srgbClr val="00408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0" y="0"/>
            <a:ext cx="2349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547480"/>
                </a:solidFill>
              </a:rPr>
              <a:t>Upgrades for </a:t>
            </a:r>
            <a:r>
              <a:rPr kumimoji="1" lang="en-US" altLang="ja-JP" sz="1600" dirty="0" err="1" smtClean="0">
                <a:solidFill>
                  <a:srgbClr val="547480"/>
                </a:solidFill>
              </a:rPr>
              <a:t>SuperKEKB</a:t>
            </a:r>
            <a:endParaRPr kumimoji="1" lang="ja-JP" altLang="en-US" sz="1600" dirty="0">
              <a:solidFill>
                <a:srgbClr val="5474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9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13/Jun/2016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21th SuperKEKB Review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7A6C71D-3012-1C4C-8F1B-984009000A3A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1.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Change of the Beam Energy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altLang="ja-JP" dirty="0" smtClean="0"/>
          </a:p>
          <a:p>
            <a:r>
              <a:rPr kumimoji="1" lang="en-US" altLang="ja-JP" dirty="0" smtClean="0">
                <a:solidFill>
                  <a:srgbClr val="004080"/>
                </a:solidFill>
              </a:rPr>
              <a:t>e- : 8 </a:t>
            </a:r>
            <a:r>
              <a:rPr kumimoji="1" lang="en-US" altLang="ja-JP" dirty="0" err="1" smtClean="0">
                <a:solidFill>
                  <a:srgbClr val="004080"/>
                </a:solidFill>
              </a:rPr>
              <a:t>GeV</a:t>
            </a:r>
            <a:r>
              <a:rPr kumimoji="1" lang="en-US" altLang="ja-JP" dirty="0" smtClean="0">
                <a:solidFill>
                  <a:srgbClr val="004080"/>
                </a:solidFill>
              </a:rPr>
              <a:t> to 7 </a:t>
            </a:r>
            <a:r>
              <a:rPr kumimoji="1" lang="en-US" altLang="ja-JP" dirty="0" err="1" smtClean="0">
                <a:solidFill>
                  <a:srgbClr val="004080"/>
                </a:solidFill>
              </a:rPr>
              <a:t>GeV</a:t>
            </a:r>
            <a:r>
              <a:rPr lang="en-US" altLang="ja-JP" dirty="0" smtClean="0"/>
              <a:t>,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 </a:t>
            </a:r>
            <a:r>
              <a:rPr lang="en-US" altLang="ja-JP" dirty="0" smtClean="0">
                <a:solidFill>
                  <a:srgbClr val="800000"/>
                </a:solidFill>
              </a:rPr>
              <a:t>e+: 3.5 </a:t>
            </a:r>
            <a:r>
              <a:rPr lang="en-US" altLang="ja-JP" dirty="0" err="1" smtClean="0">
                <a:solidFill>
                  <a:srgbClr val="800000"/>
                </a:solidFill>
              </a:rPr>
              <a:t>GeV</a:t>
            </a:r>
            <a:r>
              <a:rPr lang="en-US" altLang="ja-JP" dirty="0" smtClean="0">
                <a:solidFill>
                  <a:srgbClr val="800000"/>
                </a:solidFill>
              </a:rPr>
              <a:t> to 4 </a:t>
            </a:r>
            <a:r>
              <a:rPr lang="en-US" altLang="ja-JP" dirty="0" err="1" smtClean="0">
                <a:solidFill>
                  <a:srgbClr val="800000"/>
                </a:solidFill>
              </a:rPr>
              <a:t>GeV</a:t>
            </a:r>
            <a:endParaRPr lang="en-US" altLang="ja-JP" dirty="0" smtClean="0">
              <a:solidFill>
                <a:srgbClr val="800000"/>
              </a:solidFill>
            </a:endParaRPr>
          </a:p>
          <a:p>
            <a:pPr lvl="1"/>
            <a:r>
              <a:rPr kumimoji="1" lang="en-US" altLang="ja-JP" dirty="0" smtClean="0"/>
              <a:t>The layout of Switching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Yard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(SY3)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has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been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reconstructed.</a:t>
            </a:r>
          </a:p>
          <a:p>
            <a:pPr marL="342202" lvl="2" indent="0">
              <a:buNone/>
            </a:pPr>
            <a:endParaRPr lang="en-US" altLang="ja-JP" dirty="0" smtClean="0"/>
          </a:p>
          <a:p>
            <a:r>
              <a:rPr lang="en-US" altLang="ja-JP" dirty="0" smtClean="0">
                <a:solidFill>
                  <a:srgbClr val="800000"/>
                </a:solidFill>
              </a:rPr>
              <a:t>Increase of e+ energy </a:t>
            </a:r>
          </a:p>
          <a:p>
            <a:pPr lvl="1"/>
            <a:r>
              <a:rPr lang="en-US" altLang="ja-JP" dirty="0" smtClean="0"/>
              <a:t>Some dipoles : </a:t>
            </a:r>
            <a:br>
              <a:rPr lang="en-US" altLang="ja-JP" dirty="0" smtClean="0"/>
            </a:br>
            <a:r>
              <a:rPr lang="en-US" altLang="ja-JP" dirty="0" smtClean="0"/>
              <a:t>	The power supplies are upgraded.</a:t>
            </a:r>
          </a:p>
          <a:p>
            <a:pPr lvl="1"/>
            <a:r>
              <a:rPr lang="en-US" altLang="ja-JP" dirty="0"/>
              <a:t>D</a:t>
            </a:r>
            <a:r>
              <a:rPr lang="en-US" altLang="ja-JP" dirty="0" smtClean="0"/>
              <a:t>ipoles</a:t>
            </a:r>
            <a:r>
              <a:rPr lang="ja-JP" altLang="ja-JP" dirty="0" smtClean="0"/>
              <a:t> </a:t>
            </a:r>
            <a:r>
              <a:rPr lang="en-US" altLang="ja-JP" dirty="0" smtClean="0"/>
              <a:t>in</a:t>
            </a:r>
            <a:r>
              <a:rPr lang="ja-JP" altLang="en-US" dirty="0" smtClean="0"/>
              <a:t> </a:t>
            </a:r>
            <a:r>
              <a:rPr lang="en-US" altLang="ja-JP" dirty="0" smtClean="0"/>
              <a:t>2nd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</a:t>
            </a:r>
            <a:r>
              <a:rPr lang="ja-JP" altLang="en-US" dirty="0" smtClean="0"/>
              <a:t> </a:t>
            </a:r>
            <a:r>
              <a:rPr lang="en-US" altLang="ja-JP" dirty="0" smtClean="0"/>
              <a:t>3rd</a:t>
            </a:r>
            <a:r>
              <a:rPr lang="ja-JP" altLang="en-US" dirty="0" smtClean="0"/>
              <a:t> </a:t>
            </a:r>
            <a:r>
              <a:rPr lang="en-US" altLang="ja-JP" dirty="0" smtClean="0"/>
              <a:t>Arc :</a:t>
            </a:r>
            <a:br>
              <a:rPr lang="en-US" altLang="ja-JP" dirty="0" smtClean="0"/>
            </a:br>
            <a:r>
              <a:rPr lang="en-US" altLang="ja-JP" dirty="0" smtClean="0"/>
              <a:t>	 </a:t>
            </a:r>
            <a:r>
              <a:rPr lang="ja-JP" altLang="ja-JP" dirty="0"/>
              <a:t>T</a:t>
            </a:r>
            <a:r>
              <a:rPr lang="en-US" altLang="ja-JP" dirty="0" smtClean="0"/>
              <a:t>he gaps have been made</a:t>
            </a:r>
            <a:r>
              <a:rPr lang="ja-JP" altLang="en-US" dirty="0" smtClean="0"/>
              <a:t> </a:t>
            </a:r>
            <a:r>
              <a:rPr lang="en-US" altLang="ja-JP" dirty="0" smtClean="0"/>
              <a:t>narrower</a:t>
            </a:r>
            <a:r>
              <a:rPr lang="ja-JP" altLang="en-US" dirty="0" smtClean="0"/>
              <a:t>, </a:t>
            </a:r>
            <a:r>
              <a:rPr lang="en-US" altLang="ja-JP" dirty="0" smtClean="0"/>
              <a:t>which increase magnetic fields without upgrading their</a:t>
            </a:r>
            <a:r>
              <a:rPr lang="ja-JP" altLang="en-US" dirty="0" smtClean="0"/>
              <a:t> </a:t>
            </a:r>
            <a:r>
              <a:rPr lang="en-US" altLang="ja-JP" dirty="0" smtClean="0"/>
              <a:t>power supplies nor the water cooling</a:t>
            </a:r>
            <a:r>
              <a:rPr lang="en-US" altLang="en-US" dirty="0" smtClean="0"/>
              <a:t> of magnets</a:t>
            </a:r>
            <a:r>
              <a:rPr lang="en-US" altLang="ja-JP" dirty="0" smtClean="0"/>
              <a:t>. 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0"/>
            <a:ext cx="2349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547480"/>
                </a:solidFill>
              </a:rPr>
              <a:t>Upgrades for </a:t>
            </a:r>
            <a:r>
              <a:rPr kumimoji="1" lang="en-US" altLang="ja-JP" sz="1600" dirty="0" err="1" smtClean="0">
                <a:solidFill>
                  <a:srgbClr val="547480"/>
                </a:solidFill>
              </a:rPr>
              <a:t>SuperKEKB</a:t>
            </a:r>
            <a:endParaRPr kumimoji="1" lang="ja-JP" altLang="en-US" sz="1600" dirty="0">
              <a:solidFill>
                <a:srgbClr val="5474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72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アート.thmx</Template>
  <TotalTime>7256</TotalTime>
  <Words>2054</Words>
  <Application>Microsoft Macintosh PowerPoint</Application>
  <PresentationFormat>画面に合わせる (4:3)</PresentationFormat>
  <Paragraphs>436</Paragraphs>
  <Slides>28</Slides>
  <Notes>12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29" baseType="lpstr">
      <vt:lpstr>Soho</vt:lpstr>
      <vt:lpstr>Beam Transport, Injection</vt:lpstr>
      <vt:lpstr>Contents</vt:lpstr>
      <vt:lpstr>PowerPoint プレゼンテーション</vt:lpstr>
      <vt:lpstr>Components of BT lines</vt:lpstr>
      <vt:lpstr>Upgrades for SuperKEKB</vt:lpstr>
      <vt:lpstr>1. Change of the Beam Energy</vt:lpstr>
      <vt:lpstr>Energy Compression System(ECS) at SY3</vt:lpstr>
      <vt:lpstr>SY3 Construction changed</vt:lpstr>
      <vt:lpstr>1. Change of the Beam Energy</vt:lpstr>
      <vt:lpstr>2. New Septum Magnets</vt:lpstr>
      <vt:lpstr>Phase 1 Commissioning and Status</vt:lpstr>
      <vt:lpstr>1. Orbit, Charge</vt:lpstr>
      <vt:lpstr>1. Injection</vt:lpstr>
      <vt:lpstr>2. Optics Measurement with Wire scanners (WS’s)</vt:lpstr>
      <vt:lpstr>Beam size measurements of e- at upstream of BT</vt:lpstr>
      <vt:lpstr>PowerPoint プレゼンテーション</vt:lpstr>
      <vt:lpstr>Measured Emittances by WS</vt:lpstr>
      <vt:lpstr>Issues</vt:lpstr>
      <vt:lpstr>Abnormal X-Y Coupling in the e+ BT</vt:lpstr>
      <vt:lpstr>Abnormal X-Y Coupling in the e+ BT (Cont’d)</vt:lpstr>
      <vt:lpstr>Summery</vt:lpstr>
      <vt:lpstr>PowerPoint プレゼンテーション</vt:lpstr>
      <vt:lpstr>Charge at the end of BT</vt:lpstr>
      <vt:lpstr>e- Orbit from RF-Gun</vt:lpstr>
      <vt:lpstr>e+ Orbit</vt:lpstr>
      <vt:lpstr>Collimation</vt:lpstr>
      <vt:lpstr>PowerPoint プレゼンテーション</vt:lpstr>
      <vt:lpstr>Measured Emittances</vt:lpstr>
    </vt:vector>
  </TitlesOfParts>
  <Company>高エネルギー加速器研究機構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SuperKEKB Beam Transport, Injection, Abort system</dc:title>
  <dc:creator>飯田 直子</dc:creator>
  <cp:lastModifiedBy>飯田 直子</cp:lastModifiedBy>
  <cp:revision>185</cp:revision>
  <cp:lastPrinted>2016-06-13T08:02:14Z</cp:lastPrinted>
  <dcterms:created xsi:type="dcterms:W3CDTF">2016-06-05T05:36:37Z</dcterms:created>
  <dcterms:modified xsi:type="dcterms:W3CDTF">2016-06-13T08:41:44Z</dcterms:modified>
</cp:coreProperties>
</file>