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75" r:id="rId3"/>
    <p:sldId id="277" r:id="rId4"/>
    <p:sldId id="276" r:id="rId5"/>
    <p:sldId id="270" r:id="rId6"/>
    <p:sldId id="263" r:id="rId7"/>
    <p:sldId id="265" r:id="rId8"/>
    <p:sldId id="264" r:id="rId9"/>
    <p:sldId id="271" r:id="rId10"/>
    <p:sldId id="272" r:id="rId11"/>
    <p:sldId id="273" r:id="rId12"/>
    <p:sldId id="274" r:id="rId13"/>
    <p:sldId id="280" r:id="rId14"/>
    <p:sldId id="259" r:id="rId15"/>
    <p:sldId id="283" r:id="rId16"/>
    <p:sldId id="278" r:id="rId17"/>
    <p:sldId id="279" r:id="rId18"/>
    <p:sldId id="262" r:id="rId19"/>
    <p:sldId id="268" r:id="rId20"/>
    <p:sldId id="256" r:id="rId21"/>
    <p:sldId id="258" r:id="rId22"/>
    <p:sldId id="257" r:id="rId23"/>
    <p:sldId id="261" r:id="rId24"/>
    <p:sldId id="267" r:id="rId25"/>
    <p:sldId id="282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4" autoAdjust="0"/>
    <p:restoredTop sz="95186" autoAdjust="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0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83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57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35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89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40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55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18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670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78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86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266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464A3-1FEF-42CA-B068-9A89C87D64B6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65945-960F-40E7-A82A-4B488301B9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19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Measurement of the magnet center with Single Stretched Wire system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28644" y="5670888"/>
            <a:ext cx="6295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Y. </a:t>
            </a:r>
            <a:r>
              <a:rPr kumimoji="1" lang="en-US" altLang="ja-JP" sz="2000" dirty="0" err="1"/>
              <a:t>Arimoto</a:t>
            </a:r>
            <a:r>
              <a:rPr kumimoji="1" lang="en-US" altLang="ja-JP" sz="2000" dirty="0"/>
              <a:t>, N. Ohuchi,</a:t>
            </a:r>
          </a:p>
          <a:p>
            <a:r>
              <a:rPr lang="en-US" altLang="ja-JP" sz="2000" dirty="0"/>
              <a:t>M. </a:t>
            </a:r>
            <a:r>
              <a:rPr lang="en-US" altLang="ja-JP" sz="2000" dirty="0" err="1"/>
              <a:t>Masuwawa</a:t>
            </a:r>
            <a:r>
              <a:rPr lang="en-US" altLang="ja-JP" sz="2000" dirty="0"/>
              <a:t>, R. Ueki, Y. </a:t>
            </a:r>
            <a:r>
              <a:rPr lang="en-US" altLang="ja-JP" sz="2000" dirty="0" err="1"/>
              <a:t>Ohsawa</a:t>
            </a:r>
            <a:r>
              <a:rPr lang="en-US" altLang="ja-JP" sz="2000" dirty="0"/>
              <a:t>, T. Kawamoto</a:t>
            </a:r>
          </a:p>
          <a:p>
            <a:r>
              <a:rPr lang="en-US" altLang="ja-JP" sz="2000" dirty="0"/>
              <a:t>a</a:t>
            </a:r>
            <a:r>
              <a:rPr kumimoji="1" lang="en-US" altLang="ja-JP" sz="2000" dirty="0"/>
              <a:t>nd </a:t>
            </a:r>
            <a:r>
              <a:rPr kumimoji="1" lang="en-US" altLang="ja-JP" sz="2000" u="sng" dirty="0"/>
              <a:t>H. </a:t>
            </a:r>
            <a:r>
              <a:rPr kumimoji="1" lang="en-US" altLang="ja-JP" sz="2000" u="sng" dirty="0" err="1"/>
              <a:t>Iinuma</a:t>
            </a:r>
            <a:endParaRPr kumimoji="1" lang="ja-JP" altLang="en-US" sz="2000" u="sng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163" y="2971801"/>
            <a:ext cx="4457700" cy="2971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492" y="2257675"/>
            <a:ext cx="4457700" cy="29718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15" y="2244487"/>
            <a:ext cx="3997569" cy="29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8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199" y="175557"/>
            <a:ext cx="11232989" cy="1325563"/>
          </a:xfrm>
        </p:spPr>
        <p:txBody>
          <a:bodyPr/>
          <a:lstStyle/>
          <a:p>
            <a:r>
              <a:rPr lang="en-US" altLang="ja-JP" dirty="0"/>
              <a:t>Measured magnet centers vs. designs :LER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7" y="1144688"/>
            <a:ext cx="5676900" cy="54483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89" y="1144688"/>
            <a:ext cx="5676900" cy="5448300"/>
          </a:xfrm>
          <a:prstGeom prst="rect">
            <a:avLst/>
          </a:prstGeom>
        </p:spPr>
      </p:pic>
      <p:sp>
        <p:nvSpPr>
          <p:cNvPr id="5" name="角丸四角形吹き出し 4"/>
          <p:cNvSpPr/>
          <p:nvPr/>
        </p:nvSpPr>
        <p:spPr>
          <a:xfrm>
            <a:off x="4888523" y="5298831"/>
            <a:ext cx="1266092" cy="410307"/>
          </a:xfrm>
          <a:prstGeom prst="wedgeRoundRectCallout">
            <a:avLst>
              <a:gd name="adj1" fmla="val -87499"/>
              <a:gd name="adj2" fmla="val -8607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002060"/>
                </a:solidFill>
              </a:rPr>
              <a:t>AC 300K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7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2114" y="10864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Corrector coil measurement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14" y="1282549"/>
            <a:ext cx="5676900" cy="54483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4" y="1282549"/>
            <a:ext cx="56769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2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0245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Corrector coil measurements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1" y="1050537"/>
            <a:ext cx="5676900" cy="54483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791" y="1236212"/>
            <a:ext cx="5725911" cy="539452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8670720" y="1540488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QC1LE+A2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096000" y="6281635"/>
            <a:ext cx="56108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</a:rPr>
              <a:t>ハーモニックコイルの結果よりも10%多めに磁場が回転しています</a:t>
            </a:r>
            <a:r>
              <a:rPr kumimoji="0" lang="ja-JP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ja-JP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6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0" y="268949"/>
          <a:ext cx="11672888" cy="6589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Worksheet" r:id="rId3" imgW="11153789" imgH="6296130" progId="Excel.Sheet.12">
                  <p:embed/>
                </p:oleObj>
              </mc:Choice>
              <mc:Fallback>
                <p:oleObj name="Worksheet" r:id="rId3" imgW="11153789" imgH="6296130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68949"/>
                        <a:ext cx="11672888" cy="6589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03874" y="0"/>
            <a:ext cx="324028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Roll Angle Summary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14892" y="855785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-2 </a:t>
            </a:r>
            <a:r>
              <a:rPr kumimoji="1" lang="en-US" altLang="ja-JP" sz="2000" b="1" dirty="0" err="1">
                <a:solidFill>
                  <a:srgbClr val="002060"/>
                </a:solidFill>
              </a:rPr>
              <a:t>mrad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808677" y="2497016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-2 </a:t>
            </a:r>
            <a:r>
              <a:rPr kumimoji="1" lang="en-US" altLang="ja-JP" sz="2000" b="1" dirty="0" err="1">
                <a:solidFill>
                  <a:srgbClr val="002060"/>
                </a:solidFill>
              </a:rPr>
              <a:t>mrad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14891" y="4308176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-15 </a:t>
            </a:r>
            <a:r>
              <a:rPr kumimoji="1" lang="en-US" altLang="ja-JP" sz="2000" b="1" dirty="0" err="1">
                <a:solidFill>
                  <a:srgbClr val="002060"/>
                </a:solidFill>
              </a:rPr>
              <a:t>mrad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14890" y="5278971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-7 </a:t>
            </a:r>
            <a:r>
              <a:rPr kumimoji="1" lang="en-US" altLang="ja-JP" sz="2000" b="1" dirty="0" err="1">
                <a:solidFill>
                  <a:srgbClr val="002060"/>
                </a:solidFill>
              </a:rPr>
              <a:t>mrad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52894"/>
            <a:ext cx="10515600" cy="961867"/>
          </a:xfrm>
        </p:spPr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0112" y="952685"/>
            <a:ext cx="116901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measurements so far</a:t>
            </a:r>
            <a:r>
              <a:rPr lang="ja-JP" altLang="en-US" dirty="0"/>
              <a:t>：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Magnet center positions with several conditions (AC: 300K, ~50K, 4K and DC) are stable within 50~80</a:t>
            </a:r>
            <a:r>
              <a:rPr lang="en-US" altLang="ja-JP" dirty="0">
                <a:sym typeface="Symbol" panose="05050102010706020507" pitchFamily="18" charset="2"/>
              </a:rPr>
              <a:t>m for x and y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ym typeface="Symbol" panose="05050102010706020507" pitchFamily="18" charset="2"/>
              </a:rPr>
              <a:t>Horizontal magnet centers of QC2LP and QC2LE differ ~1mm from the design.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ym typeface="Symbol" panose="05050102010706020507" pitchFamily="18" charset="2"/>
              </a:rPr>
              <a:t>True?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ym typeface="Symbol" panose="05050102010706020507" pitchFamily="18" charset="2"/>
              </a:rPr>
              <a:t>B1 corrector coil can correct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How about QC1LP and QC2LP ?  </a:t>
            </a:r>
            <a:r>
              <a:rPr lang="en-US" altLang="ja-JP" dirty="0">
                <a:sym typeface="Wingdings" panose="05000000000000000000" pitchFamily="2" charset="2"/>
              </a:rPr>
              <a:t> we will measure soon.</a:t>
            </a:r>
            <a:endParaRPr kumimoji="1" lang="en-US" altLang="ja-JP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Vertical positions differ 100</a:t>
            </a:r>
            <a:r>
              <a:rPr lang="ja-JP" altLang="en-US" dirty="0">
                <a:sym typeface="Symbol" panose="05050102010706020507" pitchFamily="18" charset="2"/>
              </a:rPr>
              <a:t>～</a:t>
            </a:r>
            <a:r>
              <a:rPr lang="en-US" altLang="ja-JP" dirty="0">
                <a:sym typeface="Symbol" panose="05050102010706020507" pitchFamily="18" charset="2"/>
              </a:rPr>
              <a:t>600 m compared to the design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True?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Hard to correct especially for QC1LP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Roll angles also differ ~2mrad.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A2 corrector coils are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Careful comparison with Harmonic coils’ data</a:t>
            </a:r>
            <a:r>
              <a:rPr lang="ja-JP" altLang="en-US" dirty="0">
                <a:sym typeface="Symbol" panose="05050102010706020507" pitchFamily="18" charset="2"/>
              </a:rPr>
              <a:t>と</a:t>
            </a:r>
            <a:endParaRPr lang="en-US" altLang="ja-JP" dirty="0">
              <a:sym typeface="Symbol" panose="05050102010706020507" pitchFamily="18" charset="2"/>
            </a:endParaRPr>
          </a:p>
          <a:p>
            <a:endParaRPr kumimoji="1" lang="en-US" altLang="ja-JP" dirty="0">
              <a:sym typeface="Symbol" panose="05050102010706020507" pitchFamily="18" charset="2"/>
            </a:endParaRPr>
          </a:p>
          <a:p>
            <a:r>
              <a:rPr lang="en-US" altLang="ja-JP" dirty="0">
                <a:sym typeface="Symbol" panose="05050102010706020507" pitchFamily="18" charset="2"/>
              </a:rPr>
              <a:t>Next: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We will resume SSW measurement  in the next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sym typeface="Symbol" panose="05050102010706020507" pitchFamily="18" charset="2"/>
              </a:rPr>
              <a:t>Understanding (hidden) systematic uncertainties … use normal magnets</a:t>
            </a:r>
            <a:r>
              <a:rPr kumimoji="1" lang="ja-JP" altLang="en-US" dirty="0">
                <a:sym typeface="Symbol" panose="05050102010706020507" pitchFamily="18" charset="2"/>
              </a:rPr>
              <a:t>　</a:t>
            </a:r>
            <a:endParaRPr kumimoji="1" lang="en-US" altLang="ja-JP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Symbol" panose="05050102010706020507" pitchFamily="18" charset="2"/>
              </a:rPr>
              <a:t>Measurements of QCSR in November…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103" y="4465959"/>
            <a:ext cx="2158697" cy="206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7066558" y="6350044"/>
            <a:ext cx="2255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seeing is believing</a:t>
            </a:r>
          </a:p>
        </p:txBody>
      </p:sp>
    </p:spTree>
    <p:extLst>
      <p:ext uri="{BB962C8B-B14F-4D97-AF65-F5344CB8AC3E}">
        <p14:creationId xmlns:p14="http://schemas.microsoft.com/office/powerpoint/2010/main" val="3408418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22276" y="365125"/>
            <a:ext cx="6412524" cy="1325563"/>
          </a:xfrm>
        </p:spPr>
        <p:txBody>
          <a:bodyPr/>
          <a:lstStyle/>
          <a:p>
            <a:r>
              <a:rPr kumimoji="1" lang="en-US" altLang="ja-JP" dirty="0"/>
              <a:t>Return is also in the pipe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73" y="0"/>
            <a:ext cx="4287716" cy="321578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61" y="2417883"/>
            <a:ext cx="5263662" cy="394774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" y="3394442"/>
            <a:ext cx="4164054" cy="31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46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6" y="415728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Axis Repeatability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17843" y="2161454"/>
          <a:ext cx="12074157" cy="1884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Worksheet" r:id="rId3" imgW="10010857" imgH="1562220" progId="Excel.Sheet.12">
                  <p:embed/>
                </p:oleObj>
              </mc:Choice>
              <mc:Fallback>
                <p:oleObj name="Worksheet" r:id="rId3" imgW="10010857" imgH="1562220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843" y="2161454"/>
                        <a:ext cx="12074157" cy="1884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895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21" y="127586"/>
            <a:ext cx="459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Strength measurements at full field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2521" y="1033031"/>
          <a:ext cx="11511775" cy="2264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Worksheet" r:id="rId3" imgW="6924588" imgH="1362150" progId="Excel.Sheet.12">
                  <p:embed/>
                </p:oleObj>
              </mc:Choice>
              <mc:Fallback>
                <p:oleObj name="Worksheet" r:id="rId3" imgW="6924588" imgH="1362150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521" y="1033031"/>
                        <a:ext cx="11511775" cy="2264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2521" y="4059381"/>
            <a:ext cx="10281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understand variations – e.g. slight wire susceptibility may influence large step measurements in strong magnet (perhaps sag calibration measurements can be used to extrapolate this to “infinite tension”)</a:t>
            </a:r>
          </a:p>
        </p:txBody>
      </p:sp>
    </p:spTree>
    <p:extLst>
      <p:ext uri="{BB962C8B-B14F-4D97-AF65-F5344CB8AC3E}">
        <p14:creationId xmlns:p14="http://schemas.microsoft.com/office/powerpoint/2010/main" val="901603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05" y="211573"/>
            <a:ext cx="7794796" cy="556294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220" y="3738621"/>
            <a:ext cx="5617980" cy="29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99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QC1LE+A2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155" y="1461000"/>
            <a:ext cx="7592596" cy="497452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0" y="6281635"/>
            <a:ext cx="56108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50" charset="-128"/>
              </a:rPr>
              <a:t>ハーモニックコイルの結果よりも10%多めに磁場が回転しています</a:t>
            </a:r>
            <a:r>
              <a:rPr kumimoji="0" lang="ja-JP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ja-JP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08" y="115745"/>
            <a:ext cx="9255231" cy="663478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413270" y="1127872"/>
            <a:ext cx="318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 stage coordinate system</a:t>
            </a:r>
            <a:endParaRPr kumimoji="1" lang="ja-JP" alt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8423" y="3583651"/>
            <a:ext cx="2917155" cy="19447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2222" y="3573602"/>
            <a:ext cx="2856860" cy="190457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4487" y="2385759"/>
            <a:ext cx="2568155" cy="1712103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3704492" y="2848708"/>
            <a:ext cx="1078523" cy="7854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5667993" y="4278923"/>
            <a:ext cx="990715" cy="7033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4556069" y="2281420"/>
            <a:ext cx="1732943" cy="11517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3792300" y="2304868"/>
            <a:ext cx="763769" cy="2784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8342368" y="5545015"/>
            <a:ext cx="1153324" cy="6803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 flipV="1">
            <a:off x="7645161" y="5732585"/>
            <a:ext cx="315669" cy="2217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 flipV="1">
            <a:off x="8170453" y="6096742"/>
            <a:ext cx="171915" cy="1286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6409550" y="3506156"/>
            <a:ext cx="3086142" cy="20388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6333308" y="3386941"/>
            <a:ext cx="92188" cy="461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6425496" y="3445771"/>
            <a:ext cx="108294" cy="572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5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62985"/>
              </p:ext>
            </p:extLst>
          </p:nvPr>
        </p:nvGraphicFramePr>
        <p:xfrm>
          <a:off x="265811" y="1690688"/>
          <a:ext cx="11408733" cy="4331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190">
                  <a:extLst>
                    <a:ext uri="{9D8B030D-6E8A-4147-A177-3AD203B41FA5}">
                      <a16:colId xmlns:a16="http://schemas.microsoft.com/office/drawing/2014/main" val="3153107725"/>
                    </a:ext>
                  </a:extLst>
                </a:gridCol>
                <a:gridCol w="668190">
                  <a:extLst>
                    <a:ext uri="{9D8B030D-6E8A-4147-A177-3AD203B41FA5}">
                      <a16:colId xmlns:a16="http://schemas.microsoft.com/office/drawing/2014/main" val="379115570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1352753689"/>
                    </a:ext>
                  </a:extLst>
                </a:gridCol>
                <a:gridCol w="925032">
                  <a:extLst>
                    <a:ext uri="{9D8B030D-6E8A-4147-A177-3AD203B41FA5}">
                      <a16:colId xmlns:a16="http://schemas.microsoft.com/office/drawing/2014/main" val="1676549456"/>
                    </a:ext>
                  </a:extLst>
                </a:gridCol>
                <a:gridCol w="1031358">
                  <a:extLst>
                    <a:ext uri="{9D8B030D-6E8A-4147-A177-3AD203B41FA5}">
                      <a16:colId xmlns:a16="http://schemas.microsoft.com/office/drawing/2014/main" val="1985970803"/>
                    </a:ext>
                  </a:extLst>
                </a:gridCol>
                <a:gridCol w="956931">
                  <a:extLst>
                    <a:ext uri="{9D8B030D-6E8A-4147-A177-3AD203B41FA5}">
                      <a16:colId xmlns:a16="http://schemas.microsoft.com/office/drawing/2014/main" val="2590809421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val="1588400359"/>
                    </a:ext>
                  </a:extLst>
                </a:gridCol>
                <a:gridCol w="956930">
                  <a:extLst>
                    <a:ext uri="{9D8B030D-6E8A-4147-A177-3AD203B41FA5}">
                      <a16:colId xmlns:a16="http://schemas.microsoft.com/office/drawing/2014/main" val="3975767762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3023802568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793522827"/>
                    </a:ext>
                  </a:extLst>
                </a:gridCol>
                <a:gridCol w="1120104">
                  <a:extLst>
                    <a:ext uri="{9D8B030D-6E8A-4147-A177-3AD203B41FA5}">
                      <a16:colId xmlns:a16="http://schemas.microsoft.com/office/drawing/2014/main" val="3391356384"/>
                    </a:ext>
                  </a:extLst>
                </a:gridCol>
                <a:gridCol w="668190">
                  <a:extLst>
                    <a:ext uri="{9D8B030D-6E8A-4147-A177-3AD203B41FA5}">
                      <a16:colId xmlns:a16="http://schemas.microsoft.com/office/drawing/2014/main" val="1723605587"/>
                    </a:ext>
                  </a:extLst>
                </a:gridCol>
                <a:gridCol w="816678">
                  <a:extLst>
                    <a:ext uri="{9D8B030D-6E8A-4147-A177-3AD203B41FA5}">
                      <a16:colId xmlns:a16="http://schemas.microsoft.com/office/drawing/2014/main" val="3615399107"/>
                    </a:ext>
                  </a:extLst>
                </a:gridCol>
              </a:tblGrid>
              <a:tr h="213848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sag_correction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80613"/>
                  </a:ext>
                </a:extLst>
              </a:tr>
              <a:tr h="213848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trackStageA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trackStageB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trackMagA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trackMagB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TrackSagMagA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TrackSagMagB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magB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698048458"/>
                  </a:ext>
                </a:extLst>
              </a:tr>
              <a:tr h="3096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20160517_221336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AC 4.5K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167.617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12.08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65.70022453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50.10140086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57.9008127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65.71455733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50.08015574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57.89735654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0.014333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-0.0212451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264409511"/>
                  </a:ext>
                </a:extLst>
              </a:tr>
              <a:tr h="2138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0.512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-0.509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-0.15701784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-0.259414048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-0.208215944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-0.091425432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-0.323755047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-0.20759024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0.065592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-0.064341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463027336"/>
                  </a:ext>
                </a:extLst>
              </a:tr>
              <a:tr h="3096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20160518_002642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167.637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12.06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65.69401424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50.09117896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57.8925966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65.71852526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50.07478121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57.89665323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0.024511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-0.0163978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4127670987"/>
                  </a:ext>
                </a:extLst>
              </a:tr>
              <a:tr h="2138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-3.808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1.321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-0.447184623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0.067203379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-0.189990622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-0.475856962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0.142960117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-0.166448423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-0.02867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0.07575674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613335657"/>
                  </a:ext>
                </a:extLst>
              </a:tr>
              <a:tr h="3096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20160518_234111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AC53K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167.587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12.09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65.69643483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50.10162276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57.8990288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65.69814867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50.10102994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57.89958931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0.001714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-0.0005928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591408241"/>
                  </a:ext>
                </a:extLst>
              </a:tr>
              <a:tr h="309651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SURVEY2_10mmstep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-0.269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-0.237628426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-0.246754827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-0.242191627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-0.266604528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-0.213391969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-0.239998249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-0.02898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0.03336286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778082380"/>
                  </a:ext>
                </a:extLst>
              </a:tr>
              <a:tr h="3096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20160524_101959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AC 4.7K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167.487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12.21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 dirty="0">
                          <a:effectLst/>
                        </a:rPr>
                        <a:t>65.74059147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50.16784322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57.95421734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65.74757512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50.15436334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57.95096923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0.006984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-0.0134799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723513298"/>
                  </a:ext>
                </a:extLst>
              </a:tr>
              <a:tr h="2138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1.362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-0.729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-0.008143294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-0.217849925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-0.112996609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-0.007694291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-0.20179481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-0.10474455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0.000449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0.01605512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1796307114"/>
                  </a:ext>
                </a:extLst>
              </a:tr>
              <a:tr h="3096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20160524_124446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166.667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12.55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65.68069009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50.22427838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57.95248423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65.63983751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50.26843836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57.95413793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-0.04085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0.04415998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3761749411"/>
                  </a:ext>
                </a:extLst>
              </a:tr>
              <a:tr h="2138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0.012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-0.209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-0.132811893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-0.154976008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-0.143893951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-0.166476934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-0.117781314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-0.142129124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-0.03367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0.03719469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46829652"/>
                  </a:ext>
                </a:extLst>
              </a:tr>
              <a:tr h="3096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20160512_202305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AC room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167.527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12.36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65.85266978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50.29095345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58.07181162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65.86419547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50.27400258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58.06909902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0.011526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-0.0169509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3466748040"/>
                  </a:ext>
                </a:extLst>
              </a:tr>
              <a:tr h="21384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SurveyWarm1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-1.978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0.431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-0.399484842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-0.157885954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-0.278685398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-0.381126052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-0.192837735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-0.286981893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0.018359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-0.0349518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4273924174"/>
                  </a:ext>
                </a:extLst>
              </a:tr>
              <a:tr h="213848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</a:rPr>
                        <a:t>ave_x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-57.94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design_x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>
                          <a:effectLst/>
                        </a:rPr>
                        <a:t>-57.95</a:t>
                      </a:r>
                      <a:endParaRPr lang="en-US" altLang="ja-JP" sz="12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2174760836"/>
                  </a:ext>
                </a:extLst>
              </a:tr>
              <a:tr h="213848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</a:rPr>
                        <a:t>ave_y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-0.19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</a:rPr>
                        <a:t>design_y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200" b="1" u="none" strike="noStrike" dirty="0">
                          <a:effectLst/>
                        </a:rPr>
                        <a:t>0</a:t>
                      </a:r>
                      <a:endParaRPr lang="en-US" altLang="ja-JP" sz="12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554" marR="8554" marT="8554" marB="0" anchor="ctr"/>
                </a:tc>
                <a:extLst>
                  <a:ext uri="{0D108BD9-81ED-4DB2-BD59-A6C34878D82A}">
                    <a16:rowId xmlns:a16="http://schemas.microsoft.com/office/drawing/2014/main" val="654721824"/>
                  </a:ext>
                </a:extLst>
              </a:tr>
            </a:tbl>
          </a:graphicData>
        </a:graphic>
      </p:graphicFrame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QC1LE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6761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QC2LE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33960"/>
              </p:ext>
            </p:extLst>
          </p:nvPr>
        </p:nvGraphicFramePr>
        <p:xfrm>
          <a:off x="1019323" y="1419299"/>
          <a:ext cx="10644593" cy="4551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6526">
                  <a:extLst>
                    <a:ext uri="{9D8B030D-6E8A-4147-A177-3AD203B41FA5}">
                      <a16:colId xmlns:a16="http://schemas.microsoft.com/office/drawing/2014/main" val="3718784679"/>
                    </a:ext>
                  </a:extLst>
                </a:gridCol>
                <a:gridCol w="696526">
                  <a:extLst>
                    <a:ext uri="{9D8B030D-6E8A-4147-A177-3AD203B41FA5}">
                      <a16:colId xmlns:a16="http://schemas.microsoft.com/office/drawing/2014/main" val="3152494530"/>
                    </a:ext>
                  </a:extLst>
                </a:gridCol>
                <a:gridCol w="696526">
                  <a:extLst>
                    <a:ext uri="{9D8B030D-6E8A-4147-A177-3AD203B41FA5}">
                      <a16:colId xmlns:a16="http://schemas.microsoft.com/office/drawing/2014/main" val="2063931704"/>
                    </a:ext>
                  </a:extLst>
                </a:gridCol>
                <a:gridCol w="902904">
                  <a:extLst>
                    <a:ext uri="{9D8B030D-6E8A-4147-A177-3AD203B41FA5}">
                      <a16:colId xmlns:a16="http://schemas.microsoft.com/office/drawing/2014/main" val="1263819282"/>
                    </a:ext>
                  </a:extLst>
                </a:gridCol>
                <a:gridCol w="851309">
                  <a:extLst>
                    <a:ext uri="{9D8B030D-6E8A-4147-A177-3AD203B41FA5}">
                      <a16:colId xmlns:a16="http://schemas.microsoft.com/office/drawing/2014/main" val="2078885256"/>
                    </a:ext>
                  </a:extLst>
                </a:gridCol>
                <a:gridCol w="841636">
                  <a:extLst>
                    <a:ext uri="{9D8B030D-6E8A-4147-A177-3AD203B41FA5}">
                      <a16:colId xmlns:a16="http://schemas.microsoft.com/office/drawing/2014/main" val="2231467022"/>
                    </a:ext>
                  </a:extLst>
                </a:gridCol>
                <a:gridCol w="864208">
                  <a:extLst>
                    <a:ext uri="{9D8B030D-6E8A-4147-A177-3AD203B41FA5}">
                      <a16:colId xmlns:a16="http://schemas.microsoft.com/office/drawing/2014/main" val="2678830280"/>
                    </a:ext>
                  </a:extLst>
                </a:gridCol>
                <a:gridCol w="696526">
                  <a:extLst>
                    <a:ext uri="{9D8B030D-6E8A-4147-A177-3AD203B41FA5}">
                      <a16:colId xmlns:a16="http://schemas.microsoft.com/office/drawing/2014/main" val="2685221870"/>
                    </a:ext>
                  </a:extLst>
                </a:gridCol>
                <a:gridCol w="812614">
                  <a:extLst>
                    <a:ext uri="{9D8B030D-6E8A-4147-A177-3AD203B41FA5}">
                      <a16:colId xmlns:a16="http://schemas.microsoft.com/office/drawing/2014/main" val="2342840156"/>
                    </a:ext>
                  </a:extLst>
                </a:gridCol>
                <a:gridCol w="799714">
                  <a:extLst>
                    <a:ext uri="{9D8B030D-6E8A-4147-A177-3AD203B41FA5}">
                      <a16:colId xmlns:a16="http://schemas.microsoft.com/office/drawing/2014/main" val="4294410077"/>
                    </a:ext>
                  </a:extLst>
                </a:gridCol>
                <a:gridCol w="696526">
                  <a:extLst>
                    <a:ext uri="{9D8B030D-6E8A-4147-A177-3AD203B41FA5}">
                      <a16:colId xmlns:a16="http://schemas.microsoft.com/office/drawing/2014/main" val="765340094"/>
                    </a:ext>
                  </a:extLst>
                </a:gridCol>
                <a:gridCol w="803039">
                  <a:extLst>
                    <a:ext uri="{9D8B030D-6E8A-4147-A177-3AD203B41FA5}">
                      <a16:colId xmlns:a16="http://schemas.microsoft.com/office/drawing/2014/main" val="1704066048"/>
                    </a:ext>
                  </a:extLst>
                </a:gridCol>
                <a:gridCol w="733646">
                  <a:extLst>
                    <a:ext uri="{9D8B030D-6E8A-4147-A177-3AD203B41FA5}">
                      <a16:colId xmlns:a16="http://schemas.microsoft.com/office/drawing/2014/main" val="1602219287"/>
                    </a:ext>
                  </a:extLst>
                </a:gridCol>
                <a:gridCol w="552893">
                  <a:extLst>
                    <a:ext uri="{9D8B030D-6E8A-4147-A177-3AD203B41FA5}">
                      <a16:colId xmlns:a16="http://schemas.microsoft.com/office/drawing/2014/main" val="2200916242"/>
                    </a:ext>
                  </a:extLst>
                </a:gridCol>
              </a:tblGrid>
              <a:tr h="306099"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trackStageA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trackStageB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trackMagA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trackMagB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center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TrackSagMagA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TrackSagMagB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center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magA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magB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590120177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20160518_024910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DC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169.827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9.34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123.884311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100.712315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112.2983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123.82473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100.76752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112.2961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-0.05958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0.055203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3373716271"/>
                  </a:ext>
                </a:extLst>
              </a:tr>
              <a:tr h="211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-0.898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0.591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-0.4717433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-0.2567533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-0.36425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-0.4641617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-0.259269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-0.36172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0.007582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-0.00252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1935477779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20160518_035039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AC 4.5K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169.307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10.28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123.782266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100.821073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112.3017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123.77206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100.81551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112.2938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-0.0102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-0.00557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4247873127"/>
                  </a:ext>
                </a:extLst>
              </a:tr>
              <a:tr h="211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-0.748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0.351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-0.4333888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-0.2747091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-0.35405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-0.4425508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-0.256245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-0.3494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-0.00916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0.018464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1212778693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20160518_195218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AC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169.287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10.37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123.793755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100.848445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112.3211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123.80034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100.81964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112.31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0.006588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-0.02881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353520145"/>
                  </a:ext>
                </a:extLst>
              </a:tr>
              <a:tr h="211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-0.638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0.181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-0.4035445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-0.2852928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-0.34442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-0.3881773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-0.291196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-0.33969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0.015367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-0.0059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1878036932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20160519_043749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DC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169.957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9.1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123.908391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100.682972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112.2957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123.90066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100.70762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112.3041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-0.00773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0.024644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3185263241"/>
                  </a:ext>
                </a:extLst>
              </a:tr>
              <a:tr h="21139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5mmstep+SURVEY2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-1.008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0.881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-0.4672351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-0.1944909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-0.33086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-0.5701009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-0.22443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-0.39727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-0.10287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-0.02994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3977814075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20160525_102933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AC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169.307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10.24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123.770815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100.803846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112.2873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123.77013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100.80837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112.2892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-0.00069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0.004522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1/f2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3821736370"/>
                  </a:ext>
                </a:extLst>
              </a:tr>
              <a:tr h="211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-0.868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0.671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-0.4274297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-0.2052205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-0.31633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-0.4146487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-0.222609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-0.31863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0.012781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-0.01739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1/f2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1642307037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20160525_140642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DC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169.687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9.58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123.853094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100.735964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112.2945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123.85557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100.73068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112.2931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0.002481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-0.00528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1/T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3762557616"/>
                  </a:ext>
                </a:extLst>
              </a:tr>
              <a:tr h="2113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0.542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-2.139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-0.2254911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-0.6125887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-0.41904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-0.1791846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-0.66073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-0.41996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0.046307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-0.04814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1/T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3616465526"/>
                  </a:ext>
                </a:extLst>
              </a:tr>
              <a:tr h="3060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20160513_001236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AC_room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169.217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10.52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123.786735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100.873189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112.33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123.81087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100.84881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112.3298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0.024137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-0.02438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2650529797"/>
                  </a:ext>
                </a:extLst>
              </a:tr>
              <a:tr h="21139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surveyWarm2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-0.208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-0.449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-0.2769912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-0.3117881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-0.29439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-0.3146003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-0.305977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-0.31029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-0.03761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0.005811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1123243769"/>
                  </a:ext>
                </a:extLst>
              </a:tr>
              <a:tr h="211394"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ave_x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-112.30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design_x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>
                          <a:effectLst/>
                        </a:rPr>
                        <a:t>-111.32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114762515"/>
                  </a:ext>
                </a:extLst>
              </a:tr>
              <a:tr h="211394"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ave_y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-0.36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design_y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0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456" marR="8456" marT="8456" marB="0" anchor="ctr"/>
                </a:tc>
                <a:extLst>
                  <a:ext uri="{0D108BD9-81ED-4DB2-BD59-A6C34878D82A}">
                    <a16:rowId xmlns:a16="http://schemas.microsoft.com/office/drawing/2014/main" val="1560626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54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92323"/>
            <a:ext cx="10515600" cy="835583"/>
          </a:xfrm>
        </p:spPr>
        <p:txBody>
          <a:bodyPr/>
          <a:lstStyle/>
          <a:p>
            <a:r>
              <a:rPr kumimoji="1" lang="en-US" altLang="ja-JP" dirty="0"/>
              <a:t>QC1LP &amp; QC2LP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267900"/>
              </p:ext>
            </p:extLst>
          </p:nvPr>
        </p:nvGraphicFramePr>
        <p:xfrm>
          <a:off x="453655" y="1027906"/>
          <a:ext cx="10900145" cy="2724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7355">
                  <a:extLst>
                    <a:ext uri="{9D8B030D-6E8A-4147-A177-3AD203B41FA5}">
                      <a16:colId xmlns:a16="http://schemas.microsoft.com/office/drawing/2014/main" val="2232380604"/>
                    </a:ext>
                  </a:extLst>
                </a:gridCol>
                <a:gridCol w="647355">
                  <a:extLst>
                    <a:ext uri="{9D8B030D-6E8A-4147-A177-3AD203B41FA5}">
                      <a16:colId xmlns:a16="http://schemas.microsoft.com/office/drawing/2014/main" val="1640037933"/>
                    </a:ext>
                  </a:extLst>
                </a:gridCol>
                <a:gridCol w="647355">
                  <a:extLst>
                    <a:ext uri="{9D8B030D-6E8A-4147-A177-3AD203B41FA5}">
                      <a16:colId xmlns:a16="http://schemas.microsoft.com/office/drawing/2014/main" val="3912839885"/>
                    </a:ext>
                  </a:extLst>
                </a:gridCol>
                <a:gridCol w="839165">
                  <a:extLst>
                    <a:ext uri="{9D8B030D-6E8A-4147-A177-3AD203B41FA5}">
                      <a16:colId xmlns:a16="http://schemas.microsoft.com/office/drawing/2014/main" val="2905851052"/>
                    </a:ext>
                  </a:extLst>
                </a:gridCol>
                <a:gridCol w="827176">
                  <a:extLst>
                    <a:ext uri="{9D8B030D-6E8A-4147-A177-3AD203B41FA5}">
                      <a16:colId xmlns:a16="http://schemas.microsoft.com/office/drawing/2014/main" val="3644645042"/>
                    </a:ext>
                  </a:extLst>
                </a:gridCol>
                <a:gridCol w="803200">
                  <a:extLst>
                    <a:ext uri="{9D8B030D-6E8A-4147-A177-3AD203B41FA5}">
                      <a16:colId xmlns:a16="http://schemas.microsoft.com/office/drawing/2014/main" val="818571830"/>
                    </a:ext>
                  </a:extLst>
                </a:gridCol>
                <a:gridCol w="851153">
                  <a:extLst>
                    <a:ext uri="{9D8B030D-6E8A-4147-A177-3AD203B41FA5}">
                      <a16:colId xmlns:a16="http://schemas.microsoft.com/office/drawing/2014/main" val="1436803708"/>
                    </a:ext>
                  </a:extLst>
                </a:gridCol>
                <a:gridCol w="647355">
                  <a:extLst>
                    <a:ext uri="{9D8B030D-6E8A-4147-A177-3AD203B41FA5}">
                      <a16:colId xmlns:a16="http://schemas.microsoft.com/office/drawing/2014/main" val="3935997996"/>
                    </a:ext>
                  </a:extLst>
                </a:gridCol>
                <a:gridCol w="875129">
                  <a:extLst>
                    <a:ext uri="{9D8B030D-6E8A-4147-A177-3AD203B41FA5}">
                      <a16:colId xmlns:a16="http://schemas.microsoft.com/office/drawing/2014/main" val="714542720"/>
                    </a:ext>
                  </a:extLst>
                </a:gridCol>
                <a:gridCol w="1033970">
                  <a:extLst>
                    <a:ext uri="{9D8B030D-6E8A-4147-A177-3AD203B41FA5}">
                      <a16:colId xmlns:a16="http://schemas.microsoft.com/office/drawing/2014/main" val="2542822580"/>
                    </a:ext>
                  </a:extLst>
                </a:gridCol>
                <a:gridCol w="815189">
                  <a:extLst>
                    <a:ext uri="{9D8B030D-6E8A-4147-A177-3AD203B41FA5}">
                      <a16:colId xmlns:a16="http://schemas.microsoft.com/office/drawing/2014/main" val="653244265"/>
                    </a:ext>
                  </a:extLst>
                </a:gridCol>
                <a:gridCol w="830347">
                  <a:extLst>
                    <a:ext uri="{9D8B030D-6E8A-4147-A177-3AD203B41FA5}">
                      <a16:colId xmlns:a16="http://schemas.microsoft.com/office/drawing/2014/main" val="3723185088"/>
                    </a:ext>
                  </a:extLst>
                </a:gridCol>
                <a:gridCol w="861237">
                  <a:extLst>
                    <a:ext uri="{9D8B030D-6E8A-4147-A177-3AD203B41FA5}">
                      <a16:colId xmlns:a16="http://schemas.microsoft.com/office/drawing/2014/main" val="1595761876"/>
                    </a:ext>
                  </a:extLst>
                </a:gridCol>
                <a:gridCol w="574159">
                  <a:extLst>
                    <a:ext uri="{9D8B030D-6E8A-4147-A177-3AD203B41FA5}">
                      <a16:colId xmlns:a16="http://schemas.microsoft.com/office/drawing/2014/main" val="3748626088"/>
                    </a:ext>
                  </a:extLst>
                </a:gridCol>
              </a:tblGrid>
              <a:tr h="314080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trackStageA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trackStageB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trackMagA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trackMagB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TrackSagMagA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TrackSagMagB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magA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magB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566595028"/>
                  </a:ext>
                </a:extLst>
              </a:tr>
              <a:tr h="3140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20160516_045401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-166.783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-13.79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-46.312957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-32.572255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-39.4426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-46.3466782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-32.53125995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-39.438969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-0.033721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0.040995055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2264340529"/>
                  </a:ext>
                </a:extLst>
              </a:tr>
              <a:tr h="2169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-2.188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-1.579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-1.70846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-1.65376416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-1.68111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-1.70778584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-1.654880837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-1.6813333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0.0006742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-0.001116676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1523948834"/>
                  </a:ext>
                </a:extLst>
              </a:tr>
              <a:tr h="3140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20160516_222636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DC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-171.243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-12.84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-46.513005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-32.2864161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-39.3997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-46.554758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-32.26478877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-39.409773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-0.041753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0.021627337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3723356115"/>
                  </a:ext>
                </a:extLst>
              </a:tr>
              <a:tr h="2169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-4.138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-1.159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-1.7922701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-1.52471829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-1.65849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-1.80819186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-1.505194702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-1.6566933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-0.015922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0.019523584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4277183277"/>
                  </a:ext>
                </a:extLst>
              </a:tr>
              <a:tr h="3140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>
                          <a:effectLst/>
                        </a:rPr>
                        <a:t>20160513_025418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AC_room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-168.833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-13.32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-46.378654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-30.361624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-38.3701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-46.3225859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-30.42501199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-38.373799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0.0560682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-0.063388043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1896452830"/>
                  </a:ext>
                </a:extLst>
              </a:tr>
              <a:tr h="21690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surveyWarm3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-9.578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-0.889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-2.7360909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-1.95570902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-2.3459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-2.61632632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-2.08254121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-2.3494338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0.1197646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u="none" strike="noStrike">
                          <a:effectLst/>
                        </a:rPr>
                        <a:t>-0.126832186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sagBig?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3288640450"/>
                  </a:ext>
                </a:extLst>
              </a:tr>
              <a:tr h="216906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ave_x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39.07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design_x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>
                          <a:effectLst/>
                        </a:rPr>
                        <a:t>38.91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2206664994"/>
                  </a:ext>
                </a:extLst>
              </a:tr>
              <a:tr h="216906"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ave_y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-1.90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design_y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-1.5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8676" marR="8676" marT="8676" marB="0" anchor="ctr"/>
                </a:tc>
                <a:extLst>
                  <a:ext uri="{0D108BD9-81ED-4DB2-BD59-A6C34878D82A}">
                    <a16:rowId xmlns:a16="http://schemas.microsoft.com/office/drawing/2014/main" val="1452603969"/>
                  </a:ext>
                </a:extLst>
              </a:tr>
            </a:tbl>
          </a:graphicData>
        </a:graphic>
      </p:graphicFrame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858481"/>
              </p:ext>
            </p:extLst>
          </p:nvPr>
        </p:nvGraphicFramePr>
        <p:xfrm>
          <a:off x="453655" y="4098223"/>
          <a:ext cx="11454810" cy="1964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982">
                  <a:extLst>
                    <a:ext uri="{9D8B030D-6E8A-4147-A177-3AD203B41FA5}">
                      <a16:colId xmlns:a16="http://schemas.microsoft.com/office/drawing/2014/main" val="1768537961"/>
                    </a:ext>
                  </a:extLst>
                </a:gridCol>
                <a:gridCol w="847248">
                  <a:extLst>
                    <a:ext uri="{9D8B030D-6E8A-4147-A177-3AD203B41FA5}">
                      <a16:colId xmlns:a16="http://schemas.microsoft.com/office/drawing/2014/main" val="981874898"/>
                    </a:ext>
                  </a:extLst>
                </a:gridCol>
                <a:gridCol w="258538">
                  <a:extLst>
                    <a:ext uri="{9D8B030D-6E8A-4147-A177-3AD203B41FA5}">
                      <a16:colId xmlns:a16="http://schemas.microsoft.com/office/drawing/2014/main" val="3130632577"/>
                    </a:ext>
                  </a:extLst>
                </a:gridCol>
                <a:gridCol w="871870">
                  <a:extLst>
                    <a:ext uri="{9D8B030D-6E8A-4147-A177-3AD203B41FA5}">
                      <a16:colId xmlns:a16="http://schemas.microsoft.com/office/drawing/2014/main" val="2854842874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val="1858410048"/>
                    </a:ext>
                  </a:extLst>
                </a:gridCol>
                <a:gridCol w="903768">
                  <a:extLst>
                    <a:ext uri="{9D8B030D-6E8A-4147-A177-3AD203B41FA5}">
                      <a16:colId xmlns:a16="http://schemas.microsoft.com/office/drawing/2014/main" val="735230788"/>
                    </a:ext>
                  </a:extLst>
                </a:gridCol>
                <a:gridCol w="1020725">
                  <a:extLst>
                    <a:ext uri="{9D8B030D-6E8A-4147-A177-3AD203B41FA5}">
                      <a16:colId xmlns:a16="http://schemas.microsoft.com/office/drawing/2014/main" val="1351108206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917073196"/>
                    </a:ext>
                  </a:extLst>
                </a:gridCol>
                <a:gridCol w="1010093">
                  <a:extLst>
                    <a:ext uri="{9D8B030D-6E8A-4147-A177-3AD203B41FA5}">
                      <a16:colId xmlns:a16="http://schemas.microsoft.com/office/drawing/2014/main" val="1181731226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611471386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1334728163"/>
                    </a:ext>
                  </a:extLst>
                </a:gridCol>
                <a:gridCol w="841566">
                  <a:extLst>
                    <a:ext uri="{9D8B030D-6E8A-4147-A177-3AD203B41FA5}">
                      <a16:colId xmlns:a16="http://schemas.microsoft.com/office/drawing/2014/main" val="767739688"/>
                    </a:ext>
                  </a:extLst>
                </a:gridCol>
                <a:gridCol w="572564">
                  <a:extLst>
                    <a:ext uri="{9D8B030D-6E8A-4147-A177-3AD203B41FA5}">
                      <a16:colId xmlns:a16="http://schemas.microsoft.com/office/drawing/2014/main" val="2258380944"/>
                    </a:ext>
                  </a:extLst>
                </a:gridCol>
              </a:tblGrid>
              <a:tr h="198958"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trackStageA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trackStageB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trackMagA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trackMagB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center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TrackSagMagA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TrackSagMagB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center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magA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magB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134979497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20160516_024430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AC(~4K)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-167.813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-14.61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-89.7101568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-72.80354746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-81.25685213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-89.69582928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-72.8192085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-81.25751889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0.014328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-0.01566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397313341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surveyD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-2.288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-2.079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-2.181451863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-2.158387815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-2.169919839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-2.179956122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-2.155532459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-2.16774429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0.001496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0.002855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723826657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20160517_022234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DC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-172.913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-10.79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-90.26274348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-72.37177383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-81.31725866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-90.21191545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-72.43588234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-81.32389889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0.050828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-0.06411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130524930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suevryC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-6.538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1.201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-2.592660134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-1.738628231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-2.165644182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-2.519728924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-1.950059456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-2.23489419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0.072931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-0.21143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3437931109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050" u="none" strike="noStrike">
                          <a:effectLst/>
                        </a:rPr>
                        <a:t>20160513_043512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AC_room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x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-168.323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-14.36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-89.83270902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-72.84223043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-81.33746973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-89.78941716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-72.88746965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-81.3384434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0.043292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-0.04524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531269963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surveyWarm4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>
                          <a:effectLst/>
                        </a:rPr>
                        <a:t>y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-2.308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-2.029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-2.165765884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-2.134977035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-2.15037146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-2.170340417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-2.159442026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-2.164891222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-0.00457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u="none" strike="noStrike">
                          <a:effectLst/>
                        </a:rPr>
                        <a:t>-0.02446</a:t>
                      </a:r>
                      <a:endParaRPr lang="en-US" altLang="ja-JP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242968620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ave_x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81.31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</a:rPr>
                        <a:t>design_x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>
                          <a:effectLst/>
                        </a:rPr>
                        <a:t>80.11</a:t>
                      </a:r>
                      <a:endParaRPr lang="en-US" altLang="ja-JP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1160176533"/>
                  </a:ext>
                </a:extLst>
              </a:tr>
              <a:tr h="198958"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05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ave_y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-2.19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design_y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-1.5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958" marR="7958" marT="7958" marB="0" anchor="ctr"/>
                </a:tc>
                <a:extLst>
                  <a:ext uri="{0D108BD9-81ED-4DB2-BD59-A6C34878D82A}">
                    <a16:rowId xmlns:a16="http://schemas.microsoft.com/office/drawing/2014/main" val="2434670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48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QC2LE+A1, B1 and A2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680114"/>
              </p:ext>
            </p:extLst>
          </p:nvPr>
        </p:nvGraphicFramePr>
        <p:xfrm>
          <a:off x="581724" y="1070514"/>
          <a:ext cx="10649412" cy="5014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0653">
                  <a:extLst>
                    <a:ext uri="{9D8B030D-6E8A-4147-A177-3AD203B41FA5}">
                      <a16:colId xmlns:a16="http://schemas.microsoft.com/office/drawing/2014/main" val="630808806"/>
                    </a:ext>
                  </a:extLst>
                </a:gridCol>
                <a:gridCol w="3104575">
                  <a:extLst>
                    <a:ext uri="{9D8B030D-6E8A-4147-A177-3AD203B41FA5}">
                      <a16:colId xmlns:a16="http://schemas.microsoft.com/office/drawing/2014/main" val="3882538301"/>
                    </a:ext>
                  </a:extLst>
                </a:gridCol>
                <a:gridCol w="2453268">
                  <a:extLst>
                    <a:ext uri="{9D8B030D-6E8A-4147-A177-3AD203B41FA5}">
                      <a16:colId xmlns:a16="http://schemas.microsoft.com/office/drawing/2014/main" val="2841525511"/>
                    </a:ext>
                  </a:extLst>
                </a:gridCol>
                <a:gridCol w="1887742">
                  <a:extLst>
                    <a:ext uri="{9D8B030D-6E8A-4147-A177-3AD203B41FA5}">
                      <a16:colId xmlns:a16="http://schemas.microsoft.com/office/drawing/2014/main" val="3327507806"/>
                    </a:ext>
                  </a:extLst>
                </a:gridCol>
                <a:gridCol w="1268053">
                  <a:extLst>
                    <a:ext uri="{9D8B030D-6E8A-4147-A177-3AD203B41FA5}">
                      <a16:colId xmlns:a16="http://schemas.microsoft.com/office/drawing/2014/main" val="1918364071"/>
                    </a:ext>
                  </a:extLst>
                </a:gridCol>
                <a:gridCol w="1115121">
                  <a:extLst>
                    <a:ext uri="{9D8B030D-6E8A-4147-A177-3AD203B41FA5}">
                      <a16:colId xmlns:a16="http://schemas.microsoft.com/office/drawing/2014/main" val="1532542291"/>
                    </a:ext>
                  </a:extLst>
                </a:gridCol>
              </a:tblGrid>
              <a:tr h="225146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QC2LE_correction coils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739135568"/>
                  </a:ext>
                </a:extLst>
              </a:tr>
              <a:tr h="326011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SSW_R_20160525_200006_DC_SO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08:00:10.618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QC2LE_main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4276029296"/>
                  </a:ext>
                </a:extLst>
              </a:tr>
              <a:tr h="32601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SSW_R_20160525_200348_DC_SO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08:03:51.900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QC2LE+A1_+60A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0.0140205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3.1974287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3334721090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SSW_R_20160525_200555_DC_SO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400" u="none" strike="noStrike" dirty="0">
                          <a:effectLst/>
                        </a:rPr>
                        <a:t>05:58.8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QC2LE+A1_+60A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0.0162405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3.1938276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1819937492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SSW_R_20160525_201033_DC_SO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08:10:37.272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QC2LE+A1_-60A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0.0811598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-2.960667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957973364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SSW_R_20160525_201222_DC_SO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08:12:26.095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QC2LE+A1_-60A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0.0795518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-2.960187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3299253912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SSW_R_20160525_201514_DC_SO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08:15:18.648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QC2LE+A1_-60A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0.0788113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-2.957992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1990692713"/>
                  </a:ext>
                </a:extLst>
              </a:tr>
              <a:tr h="32601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SSW_R_20160525_204744_DC_SO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08:47:48.893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QC2LE+B1_+60A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3.4432189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0.0451268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1688101694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SSW_R_20160525_205039_DC_SO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08:50:43.432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QC2LE+B1_+60A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3.450505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0.0439505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1180470344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SSW_R_20160525_205524_DC_SO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08:55:28.708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QC2LE+B1_+60A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3.4449356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0.0481159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2119519752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SSW_R_20160525_212356_DC_SO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09:24:00.510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QC2LE+B1_+30A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1.6387746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0.0264326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3154554152"/>
                  </a:ext>
                </a:extLst>
              </a:tr>
              <a:tr h="3260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SSW_R_20160525_212816_DC_SO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09:28:20.002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QC2LE+B1_-30A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-1.903114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0.0035128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1765724194"/>
                  </a:ext>
                </a:extLst>
              </a:tr>
              <a:tr h="225146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4290210878"/>
                  </a:ext>
                </a:extLst>
              </a:tr>
              <a:tr h="326011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Angle.avg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Angle.sdev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1965750149"/>
                  </a:ext>
                </a:extLst>
              </a:tr>
              <a:tr h="326011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SSW_R_20160525_214658_DC_RA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09:47:02.568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-2.284629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0.1364434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2830948772"/>
                  </a:ext>
                </a:extLst>
              </a:tr>
              <a:tr h="326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SSW_R_20160525_215436_DC_RA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2016/05/25 09:54:40.081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QC2LE+A2_+30A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13.45524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0.119109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7815" marR="7815" marT="7815" marB="0" anchor="ctr"/>
                </a:tc>
                <a:extLst>
                  <a:ext uri="{0D108BD9-81ED-4DB2-BD59-A6C34878D82A}">
                    <a16:rowId xmlns:a16="http://schemas.microsoft.com/office/drawing/2014/main" val="2101045440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7225991" y="339615"/>
            <a:ext cx="477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Harmonic coil</a:t>
            </a:r>
            <a:r>
              <a:rPr kumimoji="1" lang="ja-JP" altLang="en-US" dirty="0"/>
              <a:t>の結果との比較も準備します。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76293" y="6333893"/>
            <a:ext cx="2888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ヒステリシス</a:t>
            </a:r>
            <a:r>
              <a:rPr lang="en-US" altLang="ja-JP" dirty="0"/>
              <a:t>5%</a:t>
            </a:r>
            <a:r>
              <a:rPr lang="ja-JP" altLang="en-US" dirty="0"/>
              <a:t>くらい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8961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5321"/>
          </a:xfrm>
        </p:spPr>
        <p:txBody>
          <a:bodyPr/>
          <a:lstStyle/>
          <a:p>
            <a:r>
              <a:rPr lang="en-US" altLang="ja-JP" dirty="0"/>
              <a:t>QC1LE+A1, B1 and A2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483140"/>
              </p:ext>
            </p:extLst>
          </p:nvPr>
        </p:nvGraphicFramePr>
        <p:xfrm>
          <a:off x="505522" y="1360446"/>
          <a:ext cx="10848278" cy="4992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4850">
                  <a:extLst>
                    <a:ext uri="{9D8B030D-6E8A-4147-A177-3AD203B41FA5}">
                      <a16:colId xmlns:a16="http://schemas.microsoft.com/office/drawing/2014/main" val="2205586429"/>
                    </a:ext>
                  </a:extLst>
                </a:gridCol>
                <a:gridCol w="3149500">
                  <a:extLst>
                    <a:ext uri="{9D8B030D-6E8A-4147-A177-3AD203B41FA5}">
                      <a16:colId xmlns:a16="http://schemas.microsoft.com/office/drawing/2014/main" val="2233579874"/>
                    </a:ext>
                  </a:extLst>
                </a:gridCol>
                <a:gridCol w="2784093">
                  <a:extLst>
                    <a:ext uri="{9D8B030D-6E8A-4147-A177-3AD203B41FA5}">
                      <a16:colId xmlns:a16="http://schemas.microsoft.com/office/drawing/2014/main" val="1411358780"/>
                    </a:ext>
                  </a:extLst>
                </a:gridCol>
                <a:gridCol w="2080135">
                  <a:extLst>
                    <a:ext uri="{9D8B030D-6E8A-4147-A177-3AD203B41FA5}">
                      <a16:colId xmlns:a16="http://schemas.microsoft.com/office/drawing/2014/main" val="573183303"/>
                    </a:ext>
                  </a:extLst>
                </a:gridCol>
                <a:gridCol w="944850">
                  <a:extLst>
                    <a:ext uri="{9D8B030D-6E8A-4147-A177-3AD203B41FA5}">
                      <a16:colId xmlns:a16="http://schemas.microsoft.com/office/drawing/2014/main" val="3129418059"/>
                    </a:ext>
                  </a:extLst>
                </a:gridCol>
                <a:gridCol w="944850">
                  <a:extLst>
                    <a:ext uri="{9D8B030D-6E8A-4147-A177-3AD203B41FA5}">
                      <a16:colId xmlns:a16="http://schemas.microsoft.com/office/drawing/2014/main" val="663620704"/>
                    </a:ext>
                  </a:extLst>
                </a:gridCol>
              </a:tblGrid>
              <a:tr h="291062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QC1LE_correction coils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528917"/>
                  </a:ext>
                </a:extLst>
              </a:tr>
              <a:tr h="291062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SSW_R_20160526_144713_DC_PY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02:47:17.466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0545086"/>
                  </a:ext>
                </a:extLst>
              </a:tr>
              <a:tr h="2910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SSW_R_20160526_150302_DC_SO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03:03:05.936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QC1LE+B1_+30A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1.056283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-0.01793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684016"/>
                  </a:ext>
                </a:extLst>
              </a:tr>
              <a:tr h="2910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SSW_R_20160526_151312_DC_SO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03:13:16.228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QC1LE+B1_-30A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-1.05438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0.006157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3781394"/>
                  </a:ext>
                </a:extLst>
              </a:tr>
              <a:tr h="2910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SSW_R_20160526_151629_DC_SO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03:16:33.615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QC1LE+B1_-60A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-2.1083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0.013085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8988545"/>
                  </a:ext>
                </a:extLst>
              </a:tr>
              <a:tr h="2910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SSW_R_20160526_152959_DC_SO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03:30:03.461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QC1LE+A1_+30A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-0.01298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0.622072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6732307"/>
                  </a:ext>
                </a:extLst>
              </a:tr>
              <a:tr h="2910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SSW_R_20160526_153649_DC_SO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03:36:53.593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QC1LE+A1_-30A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-0.01758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-0.62879</a:t>
                      </a:r>
                      <a:endParaRPr lang="en-US" altLang="ja-JP" sz="1400" b="0" i="0" u="none" strike="noStrike" dirty="0">
                        <a:solidFill>
                          <a:srgbClr val="FF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3122500"/>
                  </a:ext>
                </a:extLst>
              </a:tr>
              <a:tr h="291062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9250247"/>
                  </a:ext>
                </a:extLst>
              </a:tr>
              <a:tr h="626365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roll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Corrected.Angle.avg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Corrected.Angle.sdev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8397991"/>
                  </a:ext>
                </a:extLst>
              </a:tr>
              <a:tr h="291062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SSW_R_20160526_160723_DC_RA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04:07:27.939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-2.20886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0.078277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4606724"/>
                  </a:ext>
                </a:extLst>
              </a:tr>
              <a:tr h="29106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SSW_R_20160526_163254_DC_RA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04:32:58.000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QC1LE+A2_30A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7.076841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0.060697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9595853"/>
                  </a:ext>
                </a:extLst>
              </a:tr>
              <a:tr h="2910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SSW_R_20160526_164510_DC_RA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04:45:14.000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QC1LE+A2_-30A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-11.4009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0.061995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8445596"/>
                  </a:ext>
                </a:extLst>
              </a:tr>
              <a:tr h="29106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SSW_R_20160526_165800_DC_RA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04:58:03.922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QC1LE+A2_-60A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-21.2021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0.072452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6424574"/>
                  </a:ext>
                </a:extLst>
              </a:tr>
              <a:tr h="291062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6888682"/>
                  </a:ext>
                </a:extLst>
              </a:tr>
              <a:tr h="291062">
                <a:tc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SSW_R_20160526_171628_DC_RA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05:16:32.788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-2.93344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0.078084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4707560"/>
                  </a:ext>
                </a:extLst>
              </a:tr>
              <a:tr h="291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SSW_R_20160526_172655_DC_RA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2016/05/26 05:26:58.874 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QC1LE+A2_+60A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16.56536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0.082787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2870465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7225991" y="339615"/>
            <a:ext cx="477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Harmonic coil</a:t>
            </a:r>
            <a:r>
              <a:rPr kumimoji="1" lang="ja-JP" altLang="en-US" dirty="0"/>
              <a:t>の結果との比較も準備します。</a:t>
            </a:r>
          </a:p>
        </p:txBody>
      </p:sp>
    </p:spTree>
    <p:extLst>
      <p:ext uri="{BB962C8B-B14F-4D97-AF65-F5344CB8AC3E}">
        <p14:creationId xmlns:p14="http://schemas.microsoft.com/office/powerpoint/2010/main" val="2821654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41" y="225369"/>
            <a:ext cx="9744228" cy="70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7573" y="193963"/>
            <a:ext cx="8013700" cy="5181600"/>
            <a:chOff x="2197100" y="914400"/>
            <a:chExt cx="8013700" cy="5181600"/>
          </a:xfrm>
        </p:grpSpPr>
        <p:sp>
          <p:nvSpPr>
            <p:cNvPr id="132099" name="Rectangle 3"/>
            <p:cNvSpPr>
              <a:spLocks noGrp="1" noChangeArrowheads="1"/>
            </p:cNvSpPr>
            <p:nvPr>
              <p:ph type="body" idx="1"/>
            </p:nvPr>
          </p:nvSpPr>
          <p:spPr>
            <a:xfrm>
              <a:off x="2209800" y="914400"/>
              <a:ext cx="8001000" cy="2438400"/>
            </a:xfrm>
          </p:spPr>
          <p:txBody>
            <a:bodyPr>
              <a:normAutofit/>
            </a:bodyPr>
            <a:lstStyle/>
            <a:p>
              <a:pPr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Co-directional motion (finds nodal point (average axis))</a:t>
              </a:r>
            </a:p>
          </p:txBody>
        </p:sp>
        <p:sp>
          <p:nvSpPr>
            <p:cNvPr id="132100" name="Rectangle 4"/>
            <p:cNvSpPr>
              <a:spLocks noChangeArrowheads="1"/>
            </p:cNvSpPr>
            <p:nvPr/>
          </p:nvSpPr>
          <p:spPr bwMode="auto">
            <a:xfrm>
              <a:off x="5029200" y="1447800"/>
              <a:ext cx="2133600" cy="1905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1" name="Rectangle 5"/>
            <p:cNvSpPr>
              <a:spLocks noChangeArrowheads="1"/>
            </p:cNvSpPr>
            <p:nvPr/>
          </p:nvSpPr>
          <p:spPr bwMode="auto">
            <a:xfrm>
              <a:off x="2286000" y="2209800"/>
              <a:ext cx="304800" cy="3048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2" name="Rectangle 6"/>
            <p:cNvSpPr>
              <a:spLocks noChangeArrowheads="1"/>
            </p:cNvSpPr>
            <p:nvPr/>
          </p:nvSpPr>
          <p:spPr bwMode="auto">
            <a:xfrm>
              <a:off x="9601200" y="2209800"/>
              <a:ext cx="304800" cy="3048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3" name="Line 7"/>
            <p:cNvSpPr>
              <a:spLocks noChangeShapeType="1"/>
            </p:cNvSpPr>
            <p:nvPr/>
          </p:nvSpPr>
          <p:spPr bwMode="auto">
            <a:xfrm>
              <a:off x="2590800" y="2362200"/>
              <a:ext cx="7010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4" name="Rectangle 8"/>
            <p:cNvSpPr>
              <a:spLocks noChangeArrowheads="1"/>
            </p:cNvSpPr>
            <p:nvPr/>
          </p:nvSpPr>
          <p:spPr bwMode="auto">
            <a:xfrm>
              <a:off x="2286000" y="3048000"/>
              <a:ext cx="304800" cy="304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5" name="Rectangle 9"/>
            <p:cNvSpPr>
              <a:spLocks noChangeArrowheads="1"/>
            </p:cNvSpPr>
            <p:nvPr/>
          </p:nvSpPr>
          <p:spPr bwMode="auto">
            <a:xfrm>
              <a:off x="9601200" y="3048000"/>
              <a:ext cx="304800" cy="304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6" name="Rectangle 10"/>
            <p:cNvSpPr>
              <a:spLocks noChangeArrowheads="1"/>
            </p:cNvSpPr>
            <p:nvPr/>
          </p:nvSpPr>
          <p:spPr bwMode="auto">
            <a:xfrm>
              <a:off x="2590800" y="2362200"/>
              <a:ext cx="7010400" cy="838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dash"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7" name="Rectangle 11" descr="Wide downward diagonal"/>
            <p:cNvSpPr>
              <a:spLocks noChangeArrowheads="1"/>
            </p:cNvSpPr>
            <p:nvPr/>
          </p:nvSpPr>
          <p:spPr bwMode="auto">
            <a:xfrm>
              <a:off x="5029200" y="2362200"/>
              <a:ext cx="2133600" cy="838200"/>
            </a:xfrm>
            <a:prstGeom prst="rect">
              <a:avLst/>
            </a:prstGeom>
            <a:pattFill prst="wdDnDiag">
              <a:fgClr>
                <a:schemeClr val="bg2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8" name="Line 12"/>
            <p:cNvSpPr>
              <a:spLocks noChangeShapeType="1"/>
            </p:cNvSpPr>
            <p:nvPr/>
          </p:nvSpPr>
          <p:spPr bwMode="auto">
            <a:xfrm>
              <a:off x="2197100" y="2514600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09" name="Line 13"/>
            <p:cNvSpPr>
              <a:spLocks noChangeShapeType="1"/>
            </p:cNvSpPr>
            <p:nvPr/>
          </p:nvSpPr>
          <p:spPr bwMode="auto">
            <a:xfrm>
              <a:off x="10058400" y="2514600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graphicFrame>
          <p:nvGraphicFramePr>
            <p:cNvPr id="132110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4495800" y="2633664"/>
            <a:ext cx="342900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6" name="Mathcad" r:id="rId3" imgW="181080" imgH="219240" progId="Mathcad">
                    <p:embed/>
                  </p:oleObj>
                </mc:Choice>
                <mc:Fallback>
                  <p:oleObj name="Mathcad" r:id="rId3" imgW="181080" imgH="219240" progId="Mathcad">
                    <p:embed/>
                    <p:pic>
                      <p:nvPicPr>
                        <p:cNvPr id="13211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5800" y="2633664"/>
                          <a:ext cx="342900" cy="414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2111" name="Rectangle 15"/>
            <p:cNvSpPr>
              <a:spLocks noChangeArrowheads="1"/>
            </p:cNvSpPr>
            <p:nvPr/>
          </p:nvSpPr>
          <p:spPr bwMode="auto">
            <a:xfrm>
              <a:off x="2209800" y="3657600"/>
              <a:ext cx="8001000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>
                <a:buChar char="•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>
                <a:buChar char="–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Counter-directional motion (to find true axis)</a:t>
              </a:r>
            </a:p>
          </p:txBody>
        </p:sp>
        <p:sp>
          <p:nvSpPr>
            <p:cNvPr id="132112" name="Rectangle 16"/>
            <p:cNvSpPr>
              <a:spLocks noChangeArrowheads="1"/>
            </p:cNvSpPr>
            <p:nvPr/>
          </p:nvSpPr>
          <p:spPr bwMode="auto">
            <a:xfrm>
              <a:off x="5029200" y="4191000"/>
              <a:ext cx="2133600" cy="19050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13" name="Rectangle 17"/>
            <p:cNvSpPr>
              <a:spLocks noChangeArrowheads="1"/>
            </p:cNvSpPr>
            <p:nvPr/>
          </p:nvSpPr>
          <p:spPr bwMode="auto">
            <a:xfrm>
              <a:off x="2286000" y="4953000"/>
              <a:ext cx="304800" cy="3048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14" name="Rectangle 18"/>
            <p:cNvSpPr>
              <a:spLocks noChangeArrowheads="1"/>
            </p:cNvSpPr>
            <p:nvPr/>
          </p:nvSpPr>
          <p:spPr bwMode="auto">
            <a:xfrm>
              <a:off x="9601200" y="4953000"/>
              <a:ext cx="304800" cy="304800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15" name="Line 19"/>
            <p:cNvSpPr>
              <a:spLocks noChangeShapeType="1"/>
            </p:cNvSpPr>
            <p:nvPr/>
          </p:nvSpPr>
          <p:spPr bwMode="auto">
            <a:xfrm>
              <a:off x="2590800" y="5105400"/>
              <a:ext cx="70104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16" name="Rectangle 20"/>
            <p:cNvSpPr>
              <a:spLocks noChangeArrowheads="1"/>
            </p:cNvSpPr>
            <p:nvPr/>
          </p:nvSpPr>
          <p:spPr bwMode="auto">
            <a:xfrm>
              <a:off x="2286000" y="5791200"/>
              <a:ext cx="304800" cy="304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17" name="Rectangle 21"/>
            <p:cNvSpPr>
              <a:spLocks noChangeArrowheads="1"/>
            </p:cNvSpPr>
            <p:nvPr/>
          </p:nvSpPr>
          <p:spPr bwMode="auto">
            <a:xfrm>
              <a:off x="9601200" y="4191000"/>
              <a:ext cx="304800" cy="3048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18" name="Line 22"/>
            <p:cNvSpPr>
              <a:spLocks noChangeShapeType="1"/>
            </p:cNvSpPr>
            <p:nvPr/>
          </p:nvSpPr>
          <p:spPr bwMode="auto">
            <a:xfrm>
              <a:off x="2197100" y="5257800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19" name="Line 23"/>
            <p:cNvSpPr>
              <a:spLocks noChangeShapeType="1"/>
            </p:cNvSpPr>
            <p:nvPr/>
          </p:nvSpPr>
          <p:spPr bwMode="auto">
            <a:xfrm>
              <a:off x="10045700" y="4419600"/>
              <a:ext cx="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20" name="Line 24"/>
            <p:cNvSpPr>
              <a:spLocks noChangeShapeType="1"/>
            </p:cNvSpPr>
            <p:nvPr/>
          </p:nvSpPr>
          <p:spPr bwMode="auto">
            <a:xfrm flipV="1">
              <a:off x="2565400" y="4368800"/>
              <a:ext cx="7035800" cy="1587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132121" name="Freeform 25" descr="Wide upward diagonal"/>
            <p:cNvSpPr>
              <a:spLocks/>
            </p:cNvSpPr>
            <p:nvPr/>
          </p:nvSpPr>
          <p:spPr bwMode="auto">
            <a:xfrm>
              <a:off x="5029200" y="4914900"/>
              <a:ext cx="2133600" cy="495300"/>
            </a:xfrm>
            <a:custGeom>
              <a:avLst/>
              <a:gdLst>
                <a:gd name="T0" fmla="*/ 0 w 1344"/>
                <a:gd name="T1" fmla="*/ 120 h 312"/>
                <a:gd name="T2" fmla="*/ 0 w 1344"/>
                <a:gd name="T3" fmla="*/ 312 h 312"/>
                <a:gd name="T4" fmla="*/ 1344 w 1344"/>
                <a:gd name="T5" fmla="*/ 0 h 312"/>
                <a:gd name="T6" fmla="*/ 1344 w 1344"/>
                <a:gd name="T7" fmla="*/ 120 h 312"/>
                <a:gd name="T8" fmla="*/ 0 w 1344"/>
                <a:gd name="T9" fmla="*/ 12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4" h="312">
                  <a:moveTo>
                    <a:pt x="0" y="120"/>
                  </a:moveTo>
                  <a:lnTo>
                    <a:pt x="0" y="312"/>
                  </a:lnTo>
                  <a:lnTo>
                    <a:pt x="1344" y="0"/>
                  </a:lnTo>
                  <a:lnTo>
                    <a:pt x="1344" y="120"/>
                  </a:lnTo>
                  <a:lnTo>
                    <a:pt x="0" y="120"/>
                  </a:lnTo>
                  <a:close/>
                </a:path>
              </a:pathLst>
            </a:custGeom>
            <a:pattFill prst="wdUpDiag">
              <a:fgClr>
                <a:schemeClr val="bg2"/>
              </a:fgClr>
              <a:bgClr>
                <a:srgbClr val="FFFFFF"/>
              </a:bgClr>
            </a:patt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graphicFrame>
          <p:nvGraphicFramePr>
            <p:cNvPr id="132122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2870200" y="5153891"/>
            <a:ext cx="748146" cy="564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" name="Mathcad" r:id="rId5" imgW="333360" imgH="266760" progId="Mathcad">
                    <p:embed/>
                  </p:oleObj>
                </mc:Choice>
                <mc:Fallback>
                  <p:oleObj name="Mathcad" r:id="rId5" imgW="333360" imgH="266760" progId="Mathcad">
                    <p:embed/>
                    <p:pic>
                      <p:nvPicPr>
                        <p:cNvPr id="132122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200" y="5153891"/>
                          <a:ext cx="748146" cy="564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Rectangle 30"/>
          <p:cNvSpPr/>
          <p:nvPr/>
        </p:nvSpPr>
        <p:spPr bwMode="auto">
          <a:xfrm>
            <a:off x="5765705" y="694235"/>
            <a:ext cx="5768954" cy="3099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03673" y="177008"/>
            <a:ext cx="3405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Stage motion causes the wire to move in the B- field to generate change in flux, </a:t>
            </a:r>
            <a:r>
              <a:rPr lang="el-GR" sz="2400" dirty="0"/>
              <a:t>Φ</a:t>
            </a:r>
            <a:r>
              <a:rPr lang="en-US" sz="2400" dirty="0"/>
              <a:t>, measured by the SSW data acquisition system. 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10673" y="5641748"/>
            <a:ext cx="650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Output</a:t>
            </a:r>
            <a:r>
              <a:rPr kumimoji="1" lang="en-US" altLang="ja-JP" dirty="0"/>
              <a:t> wire ends </a:t>
            </a:r>
            <a:r>
              <a:rPr lang="en-US" altLang="ja-JP" dirty="0"/>
              <a:t>points in stage coordinates (x, 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dirty="0"/>
              <a:t>Input z positions from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Sag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Measure roll angles, too.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096038" y="6035601"/>
            <a:ext cx="314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Find magnets center positions (x, y)</a:t>
            </a:r>
            <a:endParaRPr kumimoji="1" lang="ja-JP" altLang="en-US" sz="2400" dirty="0"/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855176"/>
              </p:ext>
            </p:extLst>
          </p:nvPr>
        </p:nvGraphicFramePr>
        <p:xfrm>
          <a:off x="8590973" y="2765016"/>
          <a:ext cx="336391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数式" r:id="rId7" imgW="1384200" imgH="457200" progId="Equation.3">
                  <p:embed/>
                </p:oleObj>
              </mc:Choice>
              <mc:Fallback>
                <p:oleObj name="数式" r:id="rId7" imgW="1384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90973" y="2765016"/>
                        <a:ext cx="3363913" cy="111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575492"/>
              </p:ext>
            </p:extLst>
          </p:nvPr>
        </p:nvGraphicFramePr>
        <p:xfrm>
          <a:off x="8589385" y="4241888"/>
          <a:ext cx="3367088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数式" r:id="rId9" imgW="1384200" imgH="457200" progId="Equation.3">
                  <p:embed/>
                </p:oleObj>
              </mc:Choice>
              <mc:Fallback>
                <p:oleObj name="数式" r:id="rId9" imgW="1384200" imgH="457200" progId="Equation.3">
                  <p:embed/>
                  <p:pic>
                    <p:nvPicPr>
                      <p:cNvPr id="8" name="オブジェクト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589385" y="4241888"/>
                        <a:ext cx="3367088" cy="111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7361243" y="5375563"/>
            <a:ext cx="417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Move wire ends till </a:t>
            </a:r>
            <a:r>
              <a:rPr kumimoji="1" lang="en-US" altLang="ja-JP" sz="2400" dirty="0">
                <a:sym typeface="Symbol" panose="05050102010706020507" pitchFamily="18" charset="2"/>
              </a:rPr>
              <a:t></a:t>
            </a:r>
            <a:r>
              <a:rPr kumimoji="1" lang="en-US" altLang="ja-JP" sz="2400" baseline="-25000" dirty="0">
                <a:sym typeface="Symbol" panose="05050102010706020507" pitchFamily="18" charset="2"/>
              </a:rPr>
              <a:t>CO</a:t>
            </a:r>
            <a:r>
              <a:rPr kumimoji="1" lang="en-US" altLang="ja-JP" sz="2400" dirty="0">
                <a:sym typeface="Wingdings" panose="05000000000000000000" pitchFamily="2" charset="2"/>
              </a:rPr>
              <a:t>0 and </a:t>
            </a:r>
            <a:r>
              <a:rPr kumimoji="1" lang="en-US" altLang="ja-JP" sz="2400" dirty="0">
                <a:sym typeface="Symbol" panose="05050102010706020507" pitchFamily="18" charset="2"/>
              </a:rPr>
              <a:t></a:t>
            </a:r>
            <a:r>
              <a:rPr kumimoji="1" lang="en-US" altLang="ja-JP" sz="2400" baseline="-25000" dirty="0">
                <a:sym typeface="Symbol" panose="05050102010706020507" pitchFamily="18" charset="2"/>
              </a:rPr>
              <a:t>CN</a:t>
            </a:r>
            <a:r>
              <a:rPr kumimoji="1" lang="en-US" altLang="ja-JP" sz="2400" dirty="0">
                <a:sym typeface="Wingdings" panose="05000000000000000000" pitchFamily="2" charset="2"/>
              </a:rPr>
              <a:t>0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8073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42" y="537778"/>
            <a:ext cx="10098317" cy="659756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628181" y="5028964"/>
            <a:ext cx="33176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We care the stage levels ~ 0.17mrad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After earthquake, we need to arraign them again</a:t>
            </a:r>
            <a:endParaRPr kumimoji="1" lang="ja-JP" altLang="en-US" sz="2000" dirty="0"/>
          </a:p>
        </p:txBody>
      </p:sp>
      <p:sp>
        <p:nvSpPr>
          <p:cNvPr id="5" name="正方形/長方形 4"/>
          <p:cNvSpPr/>
          <p:nvPr/>
        </p:nvSpPr>
        <p:spPr>
          <a:xfrm>
            <a:off x="4091354" y="1514842"/>
            <a:ext cx="279009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800" dirty="0"/>
              <a:t>SSW system delivered on May 12 </a:t>
            </a:r>
            <a:endParaRPr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91354" y="583187"/>
            <a:ext cx="431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Test bench, just across the street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470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Repeatability</a:t>
            </a:r>
            <a:r>
              <a:rPr kumimoji="1" lang="en-US" altLang="ja-JP" dirty="0"/>
              <a:t> check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6" y="1409700"/>
            <a:ext cx="5676900" cy="54483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46" y="1457687"/>
            <a:ext cx="5676900" cy="54483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52955" y="2074126"/>
            <a:ext cx="174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Red 10 points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58462" y="2431735"/>
            <a:ext cx="174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2060"/>
                </a:solidFill>
              </a:rPr>
              <a:t>Blue 4 points</a:t>
            </a:r>
            <a:endParaRPr kumimoji="1" lang="ja-JP" altLang="en-US" b="1" dirty="0">
              <a:solidFill>
                <a:srgbClr val="00206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8756" y="2812790"/>
            <a:ext cx="3024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Repeat from the wire set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3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0" y="1008404"/>
            <a:ext cx="11453590" cy="579383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47247" y="4996683"/>
            <a:ext cx="3835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Survey data is consistent with design values and stable within few tens of </a:t>
            </a:r>
            <a:r>
              <a:rPr lang="en-US" altLang="ja-JP" sz="2400" dirty="0">
                <a:sym typeface="Symbol" panose="05050102010706020507" pitchFamily="18" charset="2"/>
              </a:rPr>
              <a:t>microns</a:t>
            </a:r>
            <a:endParaRPr kumimoji="1" lang="ja-JP" altLang="en-US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75193"/>
            <a:ext cx="12099072" cy="103992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To convert fix coordinate, we apply laser tracker survey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398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10424" y="365125"/>
            <a:ext cx="7243375" cy="1325563"/>
          </a:xfrm>
        </p:spPr>
        <p:txBody>
          <a:bodyPr/>
          <a:lstStyle/>
          <a:p>
            <a:r>
              <a:rPr kumimoji="1" lang="en-US" altLang="ja-JP" dirty="0"/>
              <a:t>Survey </a:t>
            </a:r>
            <a:r>
              <a:rPr lang="en-US" altLang="ja-JP" dirty="0"/>
              <a:t>by L</a:t>
            </a:r>
            <a:r>
              <a:rPr kumimoji="1" lang="en-US" altLang="ja-JP" dirty="0"/>
              <a:t>aser tracker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14" y="1875098"/>
            <a:ext cx="6643867" cy="49829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5" y="921606"/>
            <a:ext cx="3742480" cy="28068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83" y="4082913"/>
            <a:ext cx="3851546" cy="2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9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59" y="3268424"/>
            <a:ext cx="5635449" cy="367059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1" y="259006"/>
            <a:ext cx="6124140" cy="398890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84738" y="5064369"/>
            <a:ext cx="2637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 added 4 points for each stage to </a:t>
            </a:r>
            <a:r>
              <a:rPr lang="en-US" altLang="ja-JP" dirty="0"/>
              <a:t>increase accuracy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929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42103"/>
            <a:ext cx="10904034" cy="948143"/>
          </a:xfrm>
        </p:spPr>
        <p:txBody>
          <a:bodyPr/>
          <a:lstStyle/>
          <a:p>
            <a:r>
              <a:rPr kumimoji="1" lang="en-US" altLang="ja-JP" dirty="0"/>
              <a:t>Measured magnet centers vs. designs: HER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" y="1202561"/>
            <a:ext cx="5676900" cy="54483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71" y="1202561"/>
            <a:ext cx="5676900" cy="54483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1365571" y="986135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Magnet center positions with several conditions (AC: 300K, ~50K, 4K and DC) are stable within 50~80</a:t>
            </a:r>
            <a:r>
              <a:rPr lang="en-US" altLang="ja-JP" dirty="0">
                <a:sym typeface="Symbol" panose="05050102010706020507" pitchFamily="18" charset="2"/>
              </a:rPr>
              <a:t>m for x and y directions</a:t>
            </a:r>
          </a:p>
        </p:txBody>
      </p:sp>
      <p:sp>
        <p:nvSpPr>
          <p:cNvPr id="6" name="角丸四角形吹き出し 5"/>
          <p:cNvSpPr/>
          <p:nvPr/>
        </p:nvSpPr>
        <p:spPr>
          <a:xfrm>
            <a:off x="4208589" y="4548559"/>
            <a:ext cx="1266092" cy="410307"/>
          </a:xfrm>
          <a:prstGeom prst="wedgeRoundRectCallout">
            <a:avLst>
              <a:gd name="adj1" fmla="val -80092"/>
              <a:gd name="adj2" fmla="val -917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002060"/>
                </a:solidFill>
              </a:rPr>
              <a:t>AC 300K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87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1575</Words>
  <Application>Microsoft Office PowerPoint</Application>
  <PresentationFormat>ワイド画面</PresentationFormat>
  <Paragraphs>771</Paragraphs>
  <Slides>25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25</vt:i4>
      </vt:variant>
    </vt:vector>
  </HeadingPairs>
  <TitlesOfParts>
    <vt:vector size="36" baseType="lpstr">
      <vt:lpstr>Arial Unicode MS</vt:lpstr>
      <vt:lpstr>游ゴシック</vt:lpstr>
      <vt:lpstr>游ゴシック Light</vt:lpstr>
      <vt:lpstr>Arial</vt:lpstr>
      <vt:lpstr>Symbol</vt:lpstr>
      <vt:lpstr>Times New Roman</vt:lpstr>
      <vt:lpstr>Wingdings</vt:lpstr>
      <vt:lpstr>Office テーマ</vt:lpstr>
      <vt:lpstr>Mathcad</vt:lpstr>
      <vt:lpstr>数式</vt:lpstr>
      <vt:lpstr>Worksheet</vt:lpstr>
      <vt:lpstr>Measurement of the magnet center with Single Stretched Wire system</vt:lpstr>
      <vt:lpstr>PowerPoint プレゼンテーション</vt:lpstr>
      <vt:lpstr>PowerPoint プレゼンテーション</vt:lpstr>
      <vt:lpstr>PowerPoint プレゼンテーション</vt:lpstr>
      <vt:lpstr>Repeatability check </vt:lpstr>
      <vt:lpstr>To convert fix coordinate, we apply laser tracker survey</vt:lpstr>
      <vt:lpstr>Survey by Laser tracker</vt:lpstr>
      <vt:lpstr>PowerPoint プレゼンテーション</vt:lpstr>
      <vt:lpstr>Measured magnet centers vs. designs: HER </vt:lpstr>
      <vt:lpstr>Measured magnet centers vs. designs :LER</vt:lpstr>
      <vt:lpstr>Corrector coil measurement</vt:lpstr>
      <vt:lpstr>Corrector coil measurements</vt:lpstr>
      <vt:lpstr>PowerPoint プレゼンテーション</vt:lpstr>
      <vt:lpstr>Summary</vt:lpstr>
      <vt:lpstr>Return is also in the pipe</vt:lpstr>
      <vt:lpstr>PowerPoint プレゼンテーション</vt:lpstr>
      <vt:lpstr>PowerPoint プレゼンテーション</vt:lpstr>
      <vt:lpstr>PowerPoint プレゼンテーション</vt:lpstr>
      <vt:lpstr>QC1LE+A2</vt:lpstr>
      <vt:lpstr>QC1LE</vt:lpstr>
      <vt:lpstr>QC2LE</vt:lpstr>
      <vt:lpstr>QC1LP &amp; QC2LP</vt:lpstr>
      <vt:lpstr>QC2LE+A1, B1 and A2</vt:lpstr>
      <vt:lpstr>QC1LE+A1, B1 and A2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hiromi</dc:creator>
  <cp:lastModifiedBy>hiromi</cp:lastModifiedBy>
  <cp:revision>59</cp:revision>
  <dcterms:created xsi:type="dcterms:W3CDTF">2016-06-08T03:44:58Z</dcterms:created>
  <dcterms:modified xsi:type="dcterms:W3CDTF">2016-06-14T04:34:39Z</dcterms:modified>
</cp:coreProperties>
</file>