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439" r:id="rId3"/>
    <p:sldId id="295" r:id="rId4"/>
    <p:sldId id="338" r:id="rId5"/>
    <p:sldId id="328" r:id="rId6"/>
    <p:sldId id="339" r:id="rId7"/>
    <p:sldId id="398" r:id="rId8"/>
    <p:sldId id="415" r:id="rId9"/>
    <p:sldId id="430" r:id="rId10"/>
    <p:sldId id="431" r:id="rId11"/>
    <p:sldId id="421" r:id="rId12"/>
    <p:sldId id="432" r:id="rId13"/>
    <p:sldId id="434" r:id="rId14"/>
    <p:sldId id="435" r:id="rId15"/>
    <p:sldId id="436" r:id="rId16"/>
    <p:sldId id="400" r:id="rId17"/>
    <p:sldId id="440" r:id="rId18"/>
    <p:sldId id="433" r:id="rId19"/>
    <p:sldId id="437" r:id="rId20"/>
    <p:sldId id="438" r:id="rId21"/>
    <p:sldId id="317" r:id="rId22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432FF"/>
    <a:srgbClr val="FF00FF"/>
    <a:srgbClr val="FFCC66"/>
    <a:srgbClr val="8000FF"/>
    <a:srgbClr val="FF2600"/>
    <a:srgbClr val="00FFFF"/>
    <a:srgbClr val="00FF00"/>
    <a:srgbClr val="FF6FCF"/>
    <a:srgbClr val="FF9300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18" autoAdjust="0"/>
    <p:restoredTop sz="50067" autoAdjust="0"/>
  </p:normalViewPr>
  <p:slideViewPr>
    <p:cSldViewPr snapToGrid="0">
      <p:cViewPr varScale="1">
        <p:scale>
          <a:sx n="108" d="100"/>
          <a:sy n="108" d="100"/>
        </p:scale>
        <p:origin x="79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6" d="100"/>
        <a:sy n="9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4" Type="http://schemas.openxmlformats.org/officeDocument/2006/relationships/package" Target="../embeddings/Microsoft_Excel_______1.xlsx"/><Relationship Id="rId1" Type="http://schemas.microsoft.com/office/2011/relationships/chartStyle" Target="style1.xml"/><Relationship Id="rId2" Type="http://schemas.microsoft.com/office/2011/relationships/chartColorStyle" Target="colors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1回目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Sheet1!$A$3:$A$13</c:f>
              <c:numCache>
                <c:formatCode>General</c:formatCode>
                <c:ptCount val="11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</c:numCache>
            </c:numRef>
          </c:xVal>
          <c:yVal>
            <c:numRef>
              <c:f>Sheet1!$E$3:$E$13</c:f>
              <c:numCache>
                <c:formatCode>General</c:formatCode>
                <c:ptCount val="11"/>
                <c:pt idx="0">
                  <c:v>0.325773195876289</c:v>
                </c:pt>
                <c:pt idx="1">
                  <c:v>0.404123711340206</c:v>
                </c:pt>
                <c:pt idx="2">
                  <c:v>0.305154639175258</c:v>
                </c:pt>
                <c:pt idx="3">
                  <c:v>0.311340206185567</c:v>
                </c:pt>
                <c:pt idx="4">
                  <c:v>0.329896907216495</c:v>
                </c:pt>
                <c:pt idx="5">
                  <c:v>0.296907216494845</c:v>
                </c:pt>
                <c:pt idx="6">
                  <c:v>0.237113402061856</c:v>
                </c:pt>
                <c:pt idx="7">
                  <c:v>0.179381443298969</c:v>
                </c:pt>
                <c:pt idx="8">
                  <c:v>0.185567010309278</c:v>
                </c:pt>
                <c:pt idx="9">
                  <c:v>0.123711340206186</c:v>
                </c:pt>
                <c:pt idx="10">
                  <c:v>0.0845360824742268</c:v>
                </c:pt>
              </c:numCache>
            </c:numRef>
          </c:yVal>
          <c:smooth val="0"/>
        </c:ser>
        <c:ser>
          <c:idx val="1"/>
          <c:order val="1"/>
          <c:tx>
            <c:v>2回目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Sheet1!$A$18:$A$28</c:f>
              <c:numCache>
                <c:formatCode>General</c:formatCode>
                <c:ptCount val="11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</c:numCache>
            </c:numRef>
          </c:xVal>
          <c:yVal>
            <c:numRef>
              <c:f>Sheet1!$E$18:$E$28</c:f>
              <c:numCache>
                <c:formatCode>General</c:formatCode>
                <c:ptCount val="11"/>
                <c:pt idx="0">
                  <c:v>0.434042553191489</c:v>
                </c:pt>
                <c:pt idx="1">
                  <c:v>0.425531914893617</c:v>
                </c:pt>
                <c:pt idx="2">
                  <c:v>0.317021276595745</c:v>
                </c:pt>
                <c:pt idx="3">
                  <c:v>0.336170212765957</c:v>
                </c:pt>
                <c:pt idx="4">
                  <c:v>0.34468085106383</c:v>
                </c:pt>
                <c:pt idx="5">
                  <c:v>0.329787234042553</c:v>
                </c:pt>
                <c:pt idx="6">
                  <c:v>0.272340425531915</c:v>
                </c:pt>
                <c:pt idx="7">
                  <c:v>0.217021276595745</c:v>
                </c:pt>
                <c:pt idx="8">
                  <c:v>0.253191489361702</c:v>
                </c:pt>
                <c:pt idx="9">
                  <c:v>0.182978723404255</c:v>
                </c:pt>
                <c:pt idx="10">
                  <c:v>0.0787234042553192</c:v>
                </c:pt>
              </c:numCache>
            </c:numRef>
          </c:yVal>
          <c:smooth val="0"/>
        </c:ser>
        <c:ser>
          <c:idx val="2"/>
          <c:order val="2"/>
          <c:tx>
            <c:v>3回目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Sheet1!$A$33:$A$43</c:f>
              <c:numCache>
                <c:formatCode>General</c:formatCode>
                <c:ptCount val="11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</c:numCache>
            </c:numRef>
          </c:xVal>
          <c:yVal>
            <c:numRef>
              <c:f>Sheet1!$E$33:$E$43</c:f>
              <c:numCache>
                <c:formatCode>General</c:formatCode>
                <c:ptCount val="11"/>
                <c:pt idx="0">
                  <c:v>0.426086956521739</c:v>
                </c:pt>
                <c:pt idx="1">
                  <c:v>0.419565217391304</c:v>
                </c:pt>
                <c:pt idx="2">
                  <c:v>0.317391304347826</c:v>
                </c:pt>
                <c:pt idx="3">
                  <c:v>0.339130434782609</c:v>
                </c:pt>
                <c:pt idx="4">
                  <c:v>0.323913043478261</c:v>
                </c:pt>
                <c:pt idx="5">
                  <c:v>0.345652173913044</c:v>
                </c:pt>
                <c:pt idx="6">
                  <c:v>0.297826086956522</c:v>
                </c:pt>
                <c:pt idx="7">
                  <c:v>0.291304347826087</c:v>
                </c:pt>
                <c:pt idx="8">
                  <c:v>0.317391304347826</c:v>
                </c:pt>
                <c:pt idx="9">
                  <c:v>0.252173913043478</c:v>
                </c:pt>
                <c:pt idx="10">
                  <c:v>0.0565217391304348</c:v>
                </c:pt>
              </c:numCache>
            </c:numRef>
          </c:yVal>
          <c:smooth val="0"/>
        </c:ser>
        <c:ser>
          <c:idx val="3"/>
          <c:order val="3"/>
          <c:tx>
            <c:v>4回目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Sheet1!$A$48:$A$58</c:f>
              <c:numCache>
                <c:formatCode>General</c:formatCode>
                <c:ptCount val="11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</c:numCache>
            </c:numRef>
          </c:xVal>
          <c:yVal>
            <c:numRef>
              <c:f>Sheet1!$E$48:$E$58</c:f>
              <c:numCache>
                <c:formatCode>General</c:formatCode>
                <c:ptCount val="11"/>
                <c:pt idx="0">
                  <c:v>0.368421052631579</c:v>
                </c:pt>
                <c:pt idx="1">
                  <c:v>0.364210526315789</c:v>
                </c:pt>
                <c:pt idx="2">
                  <c:v>0.282105263157895</c:v>
                </c:pt>
                <c:pt idx="3">
                  <c:v>0.284210526315789</c:v>
                </c:pt>
                <c:pt idx="4">
                  <c:v>0.301052631578947</c:v>
                </c:pt>
                <c:pt idx="5">
                  <c:v>0.284210526315789</c:v>
                </c:pt>
                <c:pt idx="6">
                  <c:v>0.250526315789474</c:v>
                </c:pt>
                <c:pt idx="7">
                  <c:v>0.227368421052632</c:v>
                </c:pt>
                <c:pt idx="8">
                  <c:v>0.231578947368421</c:v>
                </c:pt>
                <c:pt idx="9">
                  <c:v>0.153684210526316</c:v>
                </c:pt>
                <c:pt idx="10">
                  <c:v>0.0442105263157895</c:v>
                </c:pt>
              </c:numCache>
            </c:numRef>
          </c:yVal>
          <c:smooth val="0"/>
        </c:ser>
        <c:ser>
          <c:idx val="4"/>
          <c:order val="4"/>
          <c:tx>
            <c:v>5回目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Sheet1!$A$63:$A$73</c:f>
              <c:numCache>
                <c:formatCode>General</c:formatCode>
                <c:ptCount val="11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</c:numCache>
            </c:numRef>
          </c:xVal>
          <c:yVal>
            <c:numRef>
              <c:f>Sheet1!$E$63:$E$73</c:f>
              <c:numCache>
                <c:formatCode>General</c:formatCode>
                <c:ptCount val="11"/>
                <c:pt idx="0">
                  <c:v>0.431578947368421</c:v>
                </c:pt>
                <c:pt idx="1">
                  <c:v>0.402105263157895</c:v>
                </c:pt>
                <c:pt idx="2">
                  <c:v>0.315789473684211</c:v>
                </c:pt>
                <c:pt idx="3">
                  <c:v>0.341052631578947</c:v>
                </c:pt>
                <c:pt idx="4">
                  <c:v>0.364210526315789</c:v>
                </c:pt>
                <c:pt idx="5">
                  <c:v>0.357894736842105</c:v>
                </c:pt>
                <c:pt idx="6">
                  <c:v>0.256842105263158</c:v>
                </c:pt>
                <c:pt idx="7">
                  <c:v>0.233684210526316</c:v>
                </c:pt>
                <c:pt idx="8">
                  <c:v>0.261052631578947</c:v>
                </c:pt>
                <c:pt idx="9">
                  <c:v>0.225263157894737</c:v>
                </c:pt>
                <c:pt idx="10">
                  <c:v>0.115789473684211</c:v>
                </c:pt>
              </c:numCache>
            </c:numRef>
          </c:yVal>
          <c:smooth val="0"/>
        </c:ser>
        <c:ser>
          <c:idx val="5"/>
          <c:order val="5"/>
          <c:tx>
            <c:v>6回目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Sheet1!$A$78:$A$88</c:f>
              <c:numCache>
                <c:formatCode>General</c:formatCode>
                <c:ptCount val="11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</c:numCache>
            </c:numRef>
          </c:xVal>
          <c:yVal>
            <c:numRef>
              <c:f>Sheet1!$E$78:$E$88</c:f>
              <c:numCache>
                <c:formatCode>General</c:formatCode>
                <c:ptCount val="11"/>
                <c:pt idx="0">
                  <c:v>0.56</c:v>
                </c:pt>
                <c:pt idx="1">
                  <c:v>0.465263157894737</c:v>
                </c:pt>
                <c:pt idx="2">
                  <c:v>0.362105263157895</c:v>
                </c:pt>
                <c:pt idx="3">
                  <c:v>0.389473684210526</c:v>
                </c:pt>
                <c:pt idx="4">
                  <c:v>0.395789473684211</c:v>
                </c:pt>
                <c:pt idx="5">
                  <c:v>0.408421052631579</c:v>
                </c:pt>
                <c:pt idx="6">
                  <c:v>0.341052631578947</c:v>
                </c:pt>
                <c:pt idx="7">
                  <c:v>0.296842105263158</c:v>
                </c:pt>
                <c:pt idx="8">
                  <c:v>0.303157894736842</c:v>
                </c:pt>
                <c:pt idx="9">
                  <c:v>0.397894736842105</c:v>
                </c:pt>
                <c:pt idx="10">
                  <c:v>0.271578947368421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3405760"/>
        <c:axId val="-2123984880"/>
      </c:scatterChart>
      <c:valAx>
        <c:axId val="-21234057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-2123984880"/>
        <c:crosses val="autoZero"/>
        <c:crossBetween val="midCat"/>
      </c:valAx>
      <c:valAx>
        <c:axId val="-2123984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-212340576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AB7555-F46A-B942-97B5-31CA91D4028C}" type="datetimeFigureOut">
              <a:rPr kumimoji="1" lang="ja-JP" altLang="en-US" smtClean="0"/>
              <a:t>2016/6/14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47EBA6-C739-9B41-AB99-C69F82D7EBA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14018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990C56-870C-6044-BA9D-6D017242AE1B}" type="datetimeFigureOut">
              <a:rPr kumimoji="1" lang="ja-JP" altLang="en-US" smtClean="0"/>
              <a:t>2016/6/14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4CB58-A9E8-D642-B42E-293F8E1A3A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65271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4CB58-A9E8-D642-B42E-293F8E1A3AA0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1431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800" b="1" i="0">
                <a:solidFill>
                  <a:srgbClr val="800000"/>
                </a:solidFill>
                <a:latin typeface="Verdana"/>
                <a:cs typeface="Verdana"/>
              </a:defRPr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dirty="0" smtClean="0"/>
              <a:t>マスター サブタイトルの書式設定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KEKB Review (2016.06.14)     Positron Source Status   (Takuya Kamitani) 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59C70-3E41-F24E-B7F7-A4C9A2C082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8743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KEKB Review (2016.06.14)     Positron Source Status   (Takuya Kamitani) 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59C70-3E41-F24E-B7F7-A4C9A2C082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1236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KEKB Review (2016.06.14)     Positron Source Status   (Takuya Kamitani) 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59C70-3E41-F24E-B7F7-A4C9A2C082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8220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Verdana"/>
                <a:cs typeface="Verdana"/>
              </a:defRPr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KEKB Review (2016.06.14)     Positron Source Status   (Takuya Kamitani) 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06F59C70-3E41-F24E-B7F7-A4C9A2C082CD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93364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/>
          <p:cNvSpPr>
            <a:spLocks noGrp="1"/>
          </p:cNvSpPr>
          <p:nvPr>
            <p:ph type="body" idx="1" hasCustomPrompt="1"/>
          </p:nvPr>
        </p:nvSpPr>
        <p:spPr>
          <a:xfrm>
            <a:off x="722313" y="2357559"/>
            <a:ext cx="7772400" cy="255909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4800" b="1" i="0">
                <a:solidFill>
                  <a:srgbClr val="0000FF"/>
                </a:solidFill>
                <a:latin typeface="Verdana"/>
                <a:cs typeface="Verdan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en-US" altLang="ja-JP" dirty="0" smtClean="0"/>
              <a:t>title</a:t>
            </a:r>
            <a:endParaRPr kumimoji="1" lang="ja-JP" altLang="en-US" dirty="0" smtClean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59C70-3E41-F24E-B7F7-A4C9A2C082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8180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KEKB Review (2016.06.14)     Positron Source Status   (Takuya Kamitani) 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59C70-3E41-F24E-B7F7-A4C9A2C082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5683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KEKB Review (2016.06.14)     Positron Source Status   (Takuya Kamitani) 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59C70-3E41-F24E-B7F7-A4C9A2C082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7006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KEKB Review (2016.06.14)     Positron Source Status   (Takuya Kamitani) 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59C70-3E41-F24E-B7F7-A4C9A2C082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9746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KEKB Review (2016.06.14)     Positron Source Status   (Takuya Kamitani) 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59C70-3E41-F24E-B7F7-A4C9A2C082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9180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KEKB Review (2016.06.14)     Positron Source Status   (Takuya Kamitani) 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59C70-3E41-F24E-B7F7-A4C9A2C082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6611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KEKB Review (2016.06.14)     Positron Source Status   (Takuya Kamitani) 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59C70-3E41-F24E-B7F7-A4C9A2C082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9027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 userDrawn="1"/>
        </p:nvSpPr>
        <p:spPr>
          <a:xfrm>
            <a:off x="0" y="6632760"/>
            <a:ext cx="9144000" cy="22524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>
            <a:off x="0" y="1"/>
            <a:ext cx="9144000" cy="815152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5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ja-JP" dirty="0" smtClean="0"/>
              <a:t>title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291749" y="1081143"/>
            <a:ext cx="8598041" cy="5277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0" y="6632760"/>
            <a:ext cx="9144000" cy="225239"/>
          </a:xfrm>
          <a:prstGeom prst="rect">
            <a:avLst/>
          </a:prstGeom>
        </p:spPr>
        <p:txBody>
          <a:bodyPr vert="horz" lIns="91440" tIns="36000" rIns="91440" bIns="45720" rtlCol="0" anchor="ctr" anchorCtr="0"/>
          <a:lstStyle>
            <a:lvl1pPr algn="r">
              <a:defRPr sz="1400" b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altLang="ja-JP" smtClean="0"/>
              <a:t>KEKB Review (2016.06.14)     Positron Source Status   (Takuya Kamitani) </a:t>
            </a:r>
            <a:endParaRPr lang="ja-JP" altLang="en-US" dirty="0" smtClean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06622" y="0"/>
            <a:ext cx="5373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06F59C70-3E41-F24E-B7F7-A4C9A2C082CD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60651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kumimoji="1" sz="3600" b="1" i="0" kern="1200">
          <a:solidFill>
            <a:schemeClr val="bg1"/>
          </a:solidFill>
          <a:latin typeface="Verdana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00FF"/>
        </a:buClr>
        <a:buSzPct val="90000"/>
        <a:buFont typeface="Wingdings" charset="2"/>
        <a:buChar char="n"/>
        <a:defRPr kumimoji="1"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623888" indent="-271463" algn="l" defTabSz="457200" rtl="0" eaLnBrk="1" latinLnBrk="0" hangingPunct="1">
        <a:spcBef>
          <a:spcPct val="20000"/>
        </a:spcBef>
        <a:buClr>
          <a:srgbClr val="008000"/>
        </a:buClr>
        <a:buSzPct val="80000"/>
        <a:buFont typeface="Wingdings" charset="2"/>
        <a:buChar char="u"/>
        <a:defRPr kumimoji="1"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989013" indent="-228600" algn="l" defTabSz="457200" rtl="0" eaLnBrk="1" latinLnBrk="0" hangingPunct="1">
        <a:spcBef>
          <a:spcPct val="20000"/>
        </a:spcBef>
        <a:buClr>
          <a:srgbClr val="FF6600"/>
        </a:buClr>
        <a:buFont typeface="Wingdings" charset="2"/>
        <a:buChar char="l"/>
        <a:defRPr kumimoji="1"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9.emf"/><Relationship Id="rId5" Type="http://schemas.openxmlformats.org/officeDocument/2006/relationships/image" Target="../media/image30.emf"/><Relationship Id="rId6" Type="http://schemas.openxmlformats.org/officeDocument/2006/relationships/image" Target="../media/image31.jpg"/><Relationship Id="rId7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38583" y="2514153"/>
            <a:ext cx="8333078" cy="1470025"/>
          </a:xfrm>
        </p:spPr>
        <p:txBody>
          <a:bodyPr>
            <a:normAutofit/>
          </a:bodyPr>
          <a:lstStyle/>
          <a:p>
            <a:r>
              <a:rPr kumimoji="1" lang="en-US" altLang="ja-JP" sz="4400" dirty="0" smtClean="0">
                <a:solidFill>
                  <a:srgbClr val="0000FF"/>
                </a:solidFill>
              </a:rPr>
              <a:t>Positron Source Status</a:t>
            </a:r>
            <a:endParaRPr kumimoji="1" lang="ja-JP" altLang="en-US" sz="4400" dirty="0">
              <a:solidFill>
                <a:srgbClr val="0000FF"/>
              </a:solidFill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83470" y="4863539"/>
            <a:ext cx="6400800" cy="1665063"/>
          </a:xfrm>
        </p:spPr>
        <p:txBody>
          <a:bodyPr>
            <a:normAutofit/>
          </a:bodyPr>
          <a:lstStyle/>
          <a:p>
            <a:r>
              <a:rPr kumimoji="1" lang="en-US" altLang="ja-JP" dirty="0" smtClean="0">
                <a:latin typeface="Arial"/>
                <a:cs typeface="Arial"/>
              </a:rPr>
              <a:t>KEKB injector </a:t>
            </a:r>
            <a:r>
              <a:rPr kumimoji="1" lang="en-US" altLang="ja-JP" dirty="0" err="1" smtClean="0">
                <a:latin typeface="Arial"/>
                <a:cs typeface="Arial"/>
              </a:rPr>
              <a:t>linac</a:t>
            </a:r>
            <a:endParaRPr kumimoji="1" lang="en-US" altLang="ja-JP" dirty="0" smtClean="0">
              <a:latin typeface="Arial"/>
              <a:cs typeface="Arial"/>
            </a:endParaRPr>
          </a:p>
          <a:p>
            <a:r>
              <a:rPr lang="en-US" altLang="ja-JP" dirty="0">
                <a:latin typeface="Arial"/>
                <a:cs typeface="Arial"/>
              </a:rPr>
              <a:t>Takuya </a:t>
            </a:r>
            <a:r>
              <a:rPr lang="en-US" altLang="ja-JP" dirty="0" err="1" smtClean="0">
                <a:latin typeface="Arial"/>
                <a:cs typeface="Arial"/>
              </a:rPr>
              <a:t>Kamitani</a:t>
            </a:r>
            <a:endParaRPr kumimoji="1" lang="ja-JP" altLang="en-US" dirty="0">
              <a:latin typeface="Arial"/>
              <a:cs typeface="Arial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03923" y="180458"/>
            <a:ext cx="2975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bg1"/>
                </a:solidFill>
                <a:latin typeface="Arial"/>
                <a:cs typeface="Arial"/>
              </a:rPr>
              <a:t>KEKB Review 2016</a:t>
            </a:r>
            <a:endParaRPr kumimoji="1" lang="ja-JP" alt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サブタイトル 2"/>
          <p:cNvSpPr txBox="1">
            <a:spLocks/>
          </p:cNvSpPr>
          <p:nvPr/>
        </p:nvSpPr>
        <p:spPr>
          <a:xfrm>
            <a:off x="2615998" y="3615258"/>
            <a:ext cx="6400800" cy="658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rgbClr val="0000FF"/>
              </a:buClr>
              <a:buSzPct val="90000"/>
              <a:buFont typeface="Wingdings" charset="2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rgbClr val="008000"/>
              </a:buClr>
              <a:buSzPct val="80000"/>
              <a:buFont typeface="Wingdings" charset="2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charset="2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>
                <a:latin typeface="Arial"/>
                <a:cs typeface="Arial"/>
              </a:rPr>
              <a:t>(2016 June 14)</a:t>
            </a:r>
          </a:p>
        </p:txBody>
      </p:sp>
    </p:spTree>
    <p:extLst>
      <p:ext uri="{BB962C8B-B14F-4D97-AF65-F5344CB8AC3E}">
        <p14:creationId xmlns:p14="http://schemas.microsoft.com/office/powerpoint/2010/main" val="415406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200" dirty="0" smtClean="0"/>
              <a:t>Installation in </a:t>
            </a:r>
            <a:r>
              <a:rPr kumimoji="1" lang="en-US" altLang="ja-JP" sz="3200" dirty="0" err="1" smtClean="0"/>
              <a:t>linac</a:t>
            </a:r>
            <a:r>
              <a:rPr kumimoji="1" lang="en-US" altLang="ja-JP" sz="3200" dirty="0" smtClean="0"/>
              <a:t> tunnel </a:t>
            </a:r>
            <a:r>
              <a:rPr kumimoji="1" lang="en-US" altLang="ja-JP" sz="2000" dirty="0" smtClean="0"/>
              <a:t>(2015 August)</a:t>
            </a:r>
            <a:endParaRPr kumimoji="1" lang="ja-JP" altLang="en-US" sz="2000" dirty="0"/>
          </a:p>
        </p:txBody>
      </p:sp>
      <p:pic>
        <p:nvPicPr>
          <p:cNvPr id="6" name="コンテンツ プレースホルダー 5" descr="IMG_2974_FCcable@KG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" r="-208"/>
          <a:stretch/>
        </p:blipFill>
        <p:spPr>
          <a:xfrm>
            <a:off x="3979970" y="998678"/>
            <a:ext cx="3567877" cy="2667000"/>
          </a:xfrm>
        </p:spPr>
      </p:pic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KEKB Review (2016.06.14)     Positron Source Status   (Takuya Kamitani) 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59C70-3E41-F24E-B7F7-A4C9A2C082CD}" type="slidenum">
              <a:rPr kumimoji="1" lang="ja-JP" altLang="en-US" smtClean="0"/>
              <a:t>10</a:t>
            </a:fld>
            <a:endParaRPr kumimoji="1" lang="ja-JP" altLang="en-US"/>
          </a:p>
        </p:txBody>
      </p:sp>
      <p:pic>
        <p:nvPicPr>
          <p:cNvPr id="7" name="図 6" descr="IMG_2983_FCcable@Tunn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520" y="3809819"/>
            <a:ext cx="3694599" cy="2770949"/>
          </a:xfrm>
          <a:prstGeom prst="rect">
            <a:avLst/>
          </a:prstGeom>
        </p:spPr>
      </p:pic>
      <p:pic>
        <p:nvPicPr>
          <p:cNvPr id="8" name="図 7" descr="IMG_2988_FCpowerlin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9"/>
          <a:stretch/>
        </p:blipFill>
        <p:spPr>
          <a:xfrm>
            <a:off x="395977" y="3801639"/>
            <a:ext cx="4131695" cy="2759486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3079272" y="4878838"/>
            <a:ext cx="886324" cy="5539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FFFF00"/>
                </a:solidFill>
              </a:rPr>
              <a:t>triplate</a:t>
            </a:r>
            <a:endParaRPr kumimoji="1" lang="en-US" altLang="ja-JP" dirty="0" smtClean="0">
              <a:solidFill>
                <a:srgbClr val="FFFF00"/>
              </a:solidFill>
            </a:endParaRPr>
          </a:p>
          <a:p>
            <a:r>
              <a:rPr lang="en-US" altLang="ja-JP" dirty="0" smtClean="0">
                <a:solidFill>
                  <a:srgbClr val="FFFF00"/>
                </a:solidFill>
              </a:rPr>
              <a:t>feed line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844164" y="2136234"/>
            <a:ext cx="1172822" cy="8233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60"/>
              </a:lnSpc>
            </a:pPr>
            <a:r>
              <a:rPr lang="en-US" altLang="ja-JP" dirty="0" smtClean="0">
                <a:solidFill>
                  <a:srgbClr val="FFFF00"/>
                </a:solidFill>
              </a:rPr>
              <a:t>12 kA</a:t>
            </a:r>
          </a:p>
          <a:p>
            <a:pPr>
              <a:lnSpc>
                <a:spcPts val="1860"/>
              </a:lnSpc>
            </a:pPr>
            <a:r>
              <a:rPr kumimoji="1" lang="en-US" altLang="ja-JP" dirty="0" smtClean="0">
                <a:solidFill>
                  <a:srgbClr val="FFFF00"/>
                </a:solidFill>
              </a:rPr>
              <a:t>pulse</a:t>
            </a:r>
          </a:p>
          <a:p>
            <a:pPr>
              <a:lnSpc>
                <a:spcPts val="1860"/>
              </a:lnSpc>
            </a:pPr>
            <a:r>
              <a:rPr lang="en-US" altLang="ja-JP" dirty="0" smtClean="0">
                <a:solidFill>
                  <a:srgbClr val="FFFF00"/>
                </a:solidFill>
              </a:rPr>
              <a:t>modulator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6874002" y="3250406"/>
            <a:ext cx="0" cy="72866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>
            <a:off x="8227740" y="5477256"/>
            <a:ext cx="0" cy="41926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flipH="1">
            <a:off x="6754093" y="5477256"/>
            <a:ext cx="239817" cy="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>
            <a:off x="6377604" y="1690470"/>
            <a:ext cx="0" cy="41926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 flipV="1">
            <a:off x="5632704" y="1415801"/>
            <a:ext cx="49987" cy="34899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 flipH="1" flipV="1">
            <a:off x="7462723" y="5975610"/>
            <a:ext cx="227381" cy="26059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4211179" y="4417319"/>
            <a:ext cx="632985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kumimoji="1" lang="en-US" altLang="ja-JP" dirty="0" smtClean="0">
                <a:solidFill>
                  <a:srgbClr val="FF6FCF"/>
                </a:solidFill>
              </a:rPr>
              <a:t>FC &amp;</a:t>
            </a:r>
          </a:p>
          <a:p>
            <a:r>
              <a:rPr lang="en-US" altLang="ja-JP" dirty="0" smtClean="0">
                <a:solidFill>
                  <a:srgbClr val="FF6FCF"/>
                </a:solidFill>
              </a:rPr>
              <a:t>target</a:t>
            </a:r>
            <a:endParaRPr kumimoji="1" lang="ja-JP" altLang="en-US" dirty="0">
              <a:solidFill>
                <a:srgbClr val="FF6FCF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716109" y="4029338"/>
            <a:ext cx="1645317" cy="335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60"/>
              </a:lnSpc>
            </a:pPr>
            <a:r>
              <a:rPr lang="en-US" altLang="ja-JP" dirty="0" smtClean="0">
                <a:solidFill>
                  <a:srgbClr val="FF00FF"/>
                </a:solidFill>
              </a:rPr>
              <a:t>radiation shield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  <p:cxnSp>
        <p:nvCxnSpPr>
          <p:cNvPr id="26" name="直線矢印コネクタ 25"/>
          <p:cNvCxnSpPr/>
          <p:nvPr/>
        </p:nvCxnSpPr>
        <p:spPr>
          <a:xfrm flipH="1" flipV="1">
            <a:off x="3906374" y="4710439"/>
            <a:ext cx="313949" cy="10603"/>
          </a:xfrm>
          <a:prstGeom prst="straightConnector1">
            <a:avLst/>
          </a:prstGeom>
          <a:ln>
            <a:solidFill>
              <a:srgbClr val="FF6FC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コンテンツ プレースホルダー 2"/>
          <p:cNvSpPr txBox="1">
            <a:spLocks/>
          </p:cNvSpPr>
          <p:nvPr/>
        </p:nvSpPr>
        <p:spPr>
          <a:xfrm>
            <a:off x="76454" y="886788"/>
            <a:ext cx="4276932" cy="29864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FF"/>
              </a:buClr>
              <a:buSzPct val="90000"/>
              <a:buFont typeface="Wingdings" charset="2"/>
              <a:buChar char="n"/>
              <a:defRPr kumimoji="1"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23888" indent="-271463" algn="l" defTabSz="457200" rtl="0" eaLnBrk="1" latinLnBrk="0" hangingPunct="1">
              <a:spcBef>
                <a:spcPct val="20000"/>
              </a:spcBef>
              <a:buClr>
                <a:srgbClr val="008000"/>
              </a:buClr>
              <a:buSzPct val="80000"/>
              <a:buFont typeface="Wingdings" charset="2"/>
              <a:buChar char="u"/>
              <a:defRPr kumimoji="1"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89013" indent="-228600" algn="l" defTabSz="4572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charset="2"/>
              <a:buChar char="l"/>
              <a:defRPr kumimoji="1"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 smtClean="0">
                <a:solidFill>
                  <a:srgbClr val="0432FF"/>
                </a:solidFill>
              </a:rPr>
              <a:t>Installed for</a:t>
            </a:r>
            <a:r>
              <a:rPr lang="en-US" altLang="ja-JP" sz="2000" dirty="0">
                <a:solidFill>
                  <a:srgbClr val="0432FF"/>
                </a:solidFill>
              </a:rPr>
              <a:t> </a:t>
            </a:r>
            <a:r>
              <a:rPr lang="en-US" altLang="ja-JP" sz="2000" dirty="0" smtClean="0">
                <a:solidFill>
                  <a:srgbClr val="0432FF"/>
                </a:solidFill>
              </a:rPr>
              <a:t>beam operation</a:t>
            </a:r>
          </a:p>
          <a:p>
            <a:pPr lvl="1">
              <a:lnSpc>
                <a:spcPts val="1600"/>
              </a:lnSpc>
            </a:pPr>
            <a:r>
              <a:rPr lang="en-US" altLang="ja-JP" sz="1800" dirty="0" smtClean="0"/>
              <a:t>12-kA pulse modulator</a:t>
            </a:r>
          </a:p>
          <a:p>
            <a:pPr lvl="1">
              <a:lnSpc>
                <a:spcPts val="1600"/>
              </a:lnSpc>
            </a:pPr>
            <a:r>
              <a:rPr lang="en-US" altLang="ja-JP" sz="1800" dirty="0" smtClean="0"/>
              <a:t>new coaxial cables</a:t>
            </a:r>
          </a:p>
          <a:p>
            <a:pPr lvl="1">
              <a:lnSpc>
                <a:spcPts val="1600"/>
              </a:lnSpc>
            </a:pPr>
            <a:r>
              <a:rPr lang="en-US" altLang="ja-JP" sz="1800" dirty="0" smtClean="0"/>
              <a:t>new </a:t>
            </a:r>
            <a:r>
              <a:rPr lang="en-US" altLang="ja-JP" sz="1800" dirty="0" err="1" smtClean="0"/>
              <a:t>triplate</a:t>
            </a:r>
            <a:r>
              <a:rPr lang="en-US" altLang="ja-JP" sz="1800" dirty="0" smtClean="0"/>
              <a:t> feeder line</a:t>
            </a:r>
          </a:p>
          <a:p>
            <a:pPr lvl="1">
              <a:lnSpc>
                <a:spcPts val="1600"/>
              </a:lnSpc>
            </a:pPr>
            <a:r>
              <a:rPr lang="en-US" altLang="ja-JP" sz="1800" dirty="0" smtClean="0"/>
              <a:t>snubber circuit</a:t>
            </a:r>
            <a:r>
              <a:rPr lang="en-US" altLang="ja-JP" sz="1800" dirty="0" smtClean="0">
                <a:solidFill>
                  <a:srgbClr val="FF0000"/>
                </a:solidFill>
              </a:rPr>
              <a:t/>
            </a:r>
            <a:br>
              <a:rPr lang="en-US" altLang="ja-JP" sz="1800" dirty="0" smtClean="0">
                <a:solidFill>
                  <a:srgbClr val="FF0000"/>
                </a:solidFill>
              </a:rPr>
            </a:br>
            <a:endParaRPr lang="en-US" altLang="ja-JP" sz="1800" dirty="0" smtClean="0">
              <a:solidFill>
                <a:srgbClr val="FF0000"/>
              </a:solidFill>
            </a:endParaRPr>
          </a:p>
          <a:p>
            <a:pPr>
              <a:lnSpc>
                <a:spcPts val="1600"/>
              </a:lnSpc>
            </a:pPr>
            <a:r>
              <a:rPr lang="en-US" altLang="ja-JP" sz="2000" dirty="0" smtClean="0">
                <a:solidFill>
                  <a:srgbClr val="00B050"/>
                </a:solidFill>
              </a:rPr>
              <a:t>Same</a:t>
            </a:r>
            <a:r>
              <a:rPr lang="ja-JP" altLang="en-US" sz="2000" dirty="0" smtClean="0">
                <a:solidFill>
                  <a:srgbClr val="00B050"/>
                </a:solidFill>
              </a:rPr>
              <a:t> </a:t>
            </a:r>
            <a:r>
              <a:rPr lang="en-US" altLang="ja-JP" sz="2000" dirty="0" smtClean="0">
                <a:solidFill>
                  <a:srgbClr val="00B050"/>
                </a:solidFill>
              </a:rPr>
              <a:t>as</a:t>
            </a:r>
            <a:r>
              <a:rPr lang="ja-JP" altLang="en-US" sz="2000" dirty="0" smtClean="0">
                <a:solidFill>
                  <a:srgbClr val="00B050"/>
                </a:solidFill>
              </a:rPr>
              <a:t> </a:t>
            </a:r>
            <a:r>
              <a:rPr lang="en-US" altLang="ja-JP" sz="2000" dirty="0" smtClean="0">
                <a:solidFill>
                  <a:srgbClr val="00B050"/>
                </a:solidFill>
              </a:rPr>
              <a:t>before</a:t>
            </a:r>
          </a:p>
          <a:p>
            <a:pPr lvl="1">
              <a:lnSpc>
                <a:spcPts val="1600"/>
              </a:lnSpc>
            </a:pPr>
            <a:r>
              <a:rPr lang="en-US" altLang="ja-JP" sz="1600" dirty="0" smtClean="0"/>
              <a:t>FC assembly #1 (FC-base #3)</a:t>
            </a:r>
          </a:p>
          <a:p>
            <a:pPr lvl="1">
              <a:lnSpc>
                <a:spcPts val="1600"/>
              </a:lnSpc>
            </a:pPr>
            <a:r>
              <a:rPr lang="en-US" altLang="ja-JP" sz="1600" dirty="0" smtClean="0"/>
              <a:t>Bridge Coils</a:t>
            </a:r>
          </a:p>
          <a:p>
            <a:pPr lvl="1">
              <a:lnSpc>
                <a:spcPts val="1600"/>
              </a:lnSpc>
            </a:pPr>
            <a:r>
              <a:rPr lang="en-US" altLang="ja-JP" sz="1600" dirty="0" smtClean="0"/>
              <a:t>DC solenoids &amp; </a:t>
            </a:r>
            <a:r>
              <a:rPr lang="en-US" altLang="ja-JP" sz="1600" dirty="0" err="1" smtClean="0"/>
              <a:t>accel</a:t>
            </a:r>
            <a:r>
              <a:rPr lang="en-US" altLang="ja-JP" sz="1600" dirty="0" smtClean="0"/>
              <a:t>. structures</a:t>
            </a:r>
          </a:p>
        </p:txBody>
      </p:sp>
      <p:cxnSp>
        <p:nvCxnSpPr>
          <p:cNvPr id="29" name="直線矢印コネクタ 28"/>
          <p:cNvCxnSpPr/>
          <p:nvPr/>
        </p:nvCxnSpPr>
        <p:spPr>
          <a:xfrm>
            <a:off x="5788152" y="1170432"/>
            <a:ext cx="347472" cy="16459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00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Double-deck pre-injectors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KEKB Review (2016.06.14)     Positron Source Status   (Takuya Kamitani) 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59C70-3E41-F24E-B7F7-A4C9A2C082CD}" type="slidenum">
              <a:rPr kumimoji="1" lang="ja-JP" altLang="en-US" smtClean="0"/>
              <a:t>11</a:t>
            </a:fld>
            <a:endParaRPr kumimoji="1" lang="ja-JP" altLang="en-US"/>
          </a:p>
        </p:txBody>
      </p:sp>
      <p:pic>
        <p:nvPicPr>
          <p:cNvPr id="8" name="図 7" descr="AT+A1_Kumano-draw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8843"/>
            <a:ext cx="9144000" cy="1858486"/>
          </a:xfrm>
          <a:prstGeom prst="rect">
            <a:avLst/>
          </a:prstGeom>
        </p:spPr>
      </p:pic>
      <p:sp>
        <p:nvSpPr>
          <p:cNvPr id="9" name="コンテンツ プレースホルダー 8"/>
          <p:cNvSpPr>
            <a:spLocks noGrp="1"/>
          </p:cNvSpPr>
          <p:nvPr>
            <p:ph idx="1"/>
          </p:nvPr>
        </p:nvSpPr>
        <p:spPr>
          <a:xfrm>
            <a:off x="185582" y="4908505"/>
            <a:ext cx="6643965" cy="1296825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kumimoji="1" lang="en-US" altLang="ja-JP" b="1" dirty="0" smtClean="0">
                <a:solidFill>
                  <a:srgbClr val="000000"/>
                </a:solidFill>
              </a:rPr>
              <a:t>Lower deck </a:t>
            </a:r>
            <a:r>
              <a:rPr kumimoji="1" lang="en-US" altLang="ja-JP" b="1" dirty="0" smtClean="0">
                <a:solidFill>
                  <a:srgbClr val="00FF00"/>
                </a:solidFill>
              </a:rPr>
              <a:t/>
            </a:r>
            <a:br>
              <a:rPr kumimoji="1" lang="en-US" altLang="ja-JP" b="1" dirty="0" smtClean="0">
                <a:solidFill>
                  <a:srgbClr val="00FF00"/>
                </a:solidFill>
              </a:rPr>
            </a:br>
            <a:r>
              <a:rPr kumimoji="1" lang="en-US" altLang="ja-JP" b="1" dirty="0" smtClean="0">
                <a:solidFill>
                  <a:srgbClr val="00FF00"/>
                </a:solidFill>
              </a:rPr>
              <a:t>   photo-cathode RF gun</a:t>
            </a:r>
          </a:p>
          <a:p>
            <a:pPr marL="0" indent="0">
              <a:lnSpc>
                <a:spcPct val="90000"/>
              </a:lnSpc>
              <a:buNone/>
            </a:pPr>
            <a:r>
              <a:rPr kumimoji="1" lang="en-US" altLang="ja-JP" b="1" dirty="0" smtClean="0">
                <a:solidFill>
                  <a:srgbClr val="00FF00"/>
                </a:solidFill>
              </a:rPr>
              <a:t> 					+ magnetic bunching</a:t>
            </a:r>
            <a:endParaRPr kumimoji="1" lang="ja-JP" altLang="en-US" b="1" dirty="0">
              <a:solidFill>
                <a:srgbClr val="00FF00"/>
              </a:solidFill>
            </a:endParaRPr>
          </a:p>
        </p:txBody>
      </p:sp>
      <p:sp>
        <p:nvSpPr>
          <p:cNvPr id="10" name="コンテンツ プレースホルダー 8"/>
          <p:cNvSpPr txBox="1">
            <a:spLocks/>
          </p:cNvSpPr>
          <p:nvPr/>
        </p:nvSpPr>
        <p:spPr>
          <a:xfrm>
            <a:off x="185582" y="882500"/>
            <a:ext cx="8461244" cy="1954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FF"/>
              </a:buClr>
              <a:buSzPct val="90000"/>
              <a:buFont typeface="Wingdings" charset="2"/>
              <a:buChar char="n"/>
              <a:defRPr kumimoji="1"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23888" indent="-271463" algn="l" defTabSz="457200" rtl="0" eaLnBrk="1" latinLnBrk="0" hangingPunct="1">
              <a:spcBef>
                <a:spcPct val="20000"/>
              </a:spcBef>
              <a:buClr>
                <a:srgbClr val="008000"/>
              </a:buClr>
              <a:buSzPct val="80000"/>
              <a:buFont typeface="Wingdings" charset="2"/>
              <a:buChar char="u"/>
              <a:defRPr kumimoji="1"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89013" indent="-228600" algn="l" defTabSz="4572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charset="2"/>
              <a:buChar char="l"/>
              <a:defRPr kumimoji="1"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altLang="ja-JP" b="1" dirty="0" smtClean="0"/>
              <a:t>Upper deck</a:t>
            </a:r>
            <a:r>
              <a:rPr lang="en-US" altLang="ja-JP" b="1" dirty="0" smtClean="0">
                <a:solidFill>
                  <a:srgbClr val="FF6600"/>
                </a:solidFill>
              </a:rPr>
              <a:t> </a:t>
            </a:r>
            <a:r>
              <a:rPr lang="en-US" altLang="ja-JP" b="1" dirty="0" smtClean="0">
                <a:solidFill>
                  <a:srgbClr val="FF00FF"/>
                </a:solidFill>
              </a:rPr>
              <a:t>(former KEKB pre-injector, reconstructed !)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ja-JP" b="1" dirty="0" smtClean="0">
                <a:solidFill>
                  <a:srgbClr val="FF00FF"/>
                </a:solidFill>
              </a:rPr>
              <a:t>  thermionic gun + RF bunching section  </a:t>
            </a:r>
          </a:p>
        </p:txBody>
      </p:sp>
      <p:sp>
        <p:nvSpPr>
          <p:cNvPr id="11" name="角丸四角形 10"/>
          <p:cNvSpPr/>
          <p:nvPr/>
        </p:nvSpPr>
        <p:spPr>
          <a:xfrm>
            <a:off x="2251065" y="2981222"/>
            <a:ext cx="6684750" cy="471525"/>
          </a:xfrm>
          <a:prstGeom prst="roundRect">
            <a:avLst/>
          </a:prstGeom>
          <a:solidFill>
            <a:srgbClr val="FF6600">
              <a:alpha val="21000"/>
            </a:srgbClr>
          </a:solidFill>
          <a:ln w="28575" cmpd="sng">
            <a:solidFill>
              <a:srgbClr val="FF66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角丸四角形 11"/>
          <p:cNvSpPr/>
          <p:nvPr/>
        </p:nvSpPr>
        <p:spPr>
          <a:xfrm>
            <a:off x="1749440" y="3574725"/>
            <a:ext cx="4615902" cy="402782"/>
          </a:xfrm>
          <a:prstGeom prst="roundRect">
            <a:avLst/>
          </a:prstGeom>
          <a:solidFill>
            <a:srgbClr val="00FF00">
              <a:alpha val="21000"/>
            </a:srgbClr>
          </a:solidFill>
          <a:ln w="28575" cmpd="sng">
            <a:solidFill>
              <a:srgbClr val="00FF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532278" y="6011644"/>
            <a:ext cx="2122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419225" algn="l"/>
              </a:tabLst>
            </a:pPr>
            <a:r>
              <a:rPr lang="en-US" altLang="ja-JP" sz="1400" dirty="0" smtClean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</a:rPr>
              <a:t>RF gun</a:t>
            </a:r>
            <a:r>
              <a:rPr lang="en-US" altLang="ja-JP" sz="1400" dirty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</a:rPr>
              <a:t>	</a:t>
            </a:r>
            <a:r>
              <a:rPr lang="en-US" altLang="ja-JP" sz="1400" dirty="0" smtClean="0">
                <a:solidFill>
                  <a:srgbClr val="31B6FD"/>
                </a:solidFill>
                <a:latin typeface="Arial"/>
                <a:ea typeface="ヒラギノ角ゴ ProN W3" charset="0"/>
                <a:cs typeface="Arial"/>
              </a:rPr>
              <a:t>25 </a:t>
            </a:r>
            <a:r>
              <a:rPr lang="en-US" altLang="ja-JP" sz="1400" dirty="0" err="1" smtClean="0">
                <a:solidFill>
                  <a:srgbClr val="31B6FD"/>
                </a:solidFill>
                <a:latin typeface="Arial"/>
                <a:ea typeface="ヒラギノ角ゴ ProN W3" charset="0"/>
                <a:cs typeface="Arial"/>
              </a:rPr>
              <a:t>ps</a:t>
            </a:r>
            <a:endParaRPr lang="en-US" altLang="ja-JP" sz="1400" dirty="0" smtClean="0">
              <a:solidFill>
                <a:srgbClr val="31B6FD"/>
              </a:solidFill>
              <a:latin typeface="Arial"/>
              <a:ea typeface="ヒラギノ角ゴ ProN W3" charset="0"/>
              <a:cs typeface="Arial"/>
            </a:endParaRPr>
          </a:p>
          <a:p>
            <a:pPr>
              <a:tabLst>
                <a:tab pos="1419225" algn="l"/>
              </a:tabLst>
            </a:pPr>
            <a:r>
              <a:rPr lang="en-US" altLang="ja-JP" sz="1400" dirty="0" smtClean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</a:rPr>
              <a:t>Chicane	</a:t>
            </a:r>
            <a:r>
              <a:rPr lang="en-US" altLang="ja-JP" sz="1400" dirty="0" smtClean="0">
                <a:solidFill>
                  <a:srgbClr val="31B6FD"/>
                </a:solidFill>
                <a:latin typeface="Arial"/>
                <a:ea typeface="ヒラギノ角ゴ ProN W3" charset="0"/>
                <a:cs typeface="Arial"/>
              </a:rPr>
              <a:t>10 </a:t>
            </a:r>
            <a:r>
              <a:rPr lang="en-US" altLang="ja-JP" sz="1400" dirty="0" err="1" smtClean="0">
                <a:solidFill>
                  <a:srgbClr val="31B6FD"/>
                </a:solidFill>
                <a:latin typeface="Arial"/>
                <a:ea typeface="ヒラギノ角ゴ ProN W3" charset="0"/>
                <a:cs typeface="Arial"/>
              </a:rPr>
              <a:t>ps</a:t>
            </a:r>
            <a:endParaRPr lang="en-US" altLang="ja-JP" sz="1400" dirty="0">
              <a:solidFill>
                <a:srgbClr val="31B6FD"/>
              </a:solidFill>
              <a:latin typeface="Arial"/>
              <a:ea typeface="ヒラギノ角ゴ ProN W3" charset="0"/>
              <a:cs typeface="Arial"/>
            </a:endParaRPr>
          </a:p>
        </p:txBody>
      </p:sp>
      <p:cxnSp>
        <p:nvCxnSpPr>
          <p:cNvPr id="18" name="直線矢印コネクタ 17"/>
          <p:cNvCxnSpPr/>
          <p:nvPr/>
        </p:nvCxnSpPr>
        <p:spPr>
          <a:xfrm>
            <a:off x="5391909" y="1741594"/>
            <a:ext cx="7604" cy="9886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5467958" y="1969750"/>
            <a:ext cx="6738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chemeClr val="accent1"/>
                </a:solidFill>
                <a:latin typeface="Arial"/>
                <a:cs typeface="Arial"/>
              </a:rPr>
              <a:t>bunch </a:t>
            </a:r>
          </a:p>
          <a:p>
            <a:r>
              <a:rPr lang="en-US" altLang="ja-JP" sz="1400" dirty="0" smtClean="0">
                <a:solidFill>
                  <a:schemeClr val="accent1"/>
                </a:solidFill>
                <a:latin typeface="Arial"/>
                <a:cs typeface="Arial"/>
              </a:rPr>
              <a:t>length</a:t>
            </a:r>
            <a:endParaRPr kumimoji="1" lang="ja-JP" altLang="en-US" sz="14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777157" y="6043087"/>
            <a:ext cx="6738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chemeClr val="accent1"/>
                </a:solidFill>
                <a:latin typeface="Arial"/>
                <a:cs typeface="Arial"/>
              </a:rPr>
              <a:t>bunch </a:t>
            </a:r>
          </a:p>
          <a:p>
            <a:r>
              <a:rPr lang="en-US" altLang="ja-JP" sz="1400" dirty="0" smtClean="0">
                <a:solidFill>
                  <a:schemeClr val="accent1"/>
                </a:solidFill>
                <a:latin typeface="Arial"/>
                <a:cs typeface="Arial"/>
              </a:rPr>
              <a:t>length</a:t>
            </a:r>
            <a:endParaRPr kumimoji="1" lang="ja-JP" altLang="en-US" sz="14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cxnSp>
        <p:nvCxnSpPr>
          <p:cNvPr id="21" name="直線矢印コネクタ 20"/>
          <p:cNvCxnSpPr/>
          <p:nvPr/>
        </p:nvCxnSpPr>
        <p:spPr>
          <a:xfrm>
            <a:off x="4655177" y="6149264"/>
            <a:ext cx="301" cy="3501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7400929" y="4002731"/>
            <a:ext cx="505514" cy="384721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0" rIns="36000" bIns="0" rtlCol="0">
            <a:spAutoFit/>
          </a:bodyPr>
          <a:lstStyle/>
          <a:p>
            <a:pPr>
              <a:lnSpc>
                <a:spcPts val="1480"/>
              </a:lnSpc>
            </a:pPr>
            <a:r>
              <a:rPr kumimoji="1" lang="en-US" altLang="ja-JP" sz="1400" dirty="0" smtClean="0"/>
              <a:t>shield</a:t>
            </a:r>
          </a:p>
          <a:p>
            <a:pPr>
              <a:lnSpc>
                <a:spcPts val="1480"/>
              </a:lnSpc>
            </a:pPr>
            <a:r>
              <a:rPr lang="en-US" altLang="ja-JP" sz="1400" dirty="0" smtClean="0"/>
              <a:t>wall</a:t>
            </a:r>
            <a:endParaRPr kumimoji="1" lang="ja-JP" altLang="en-US" sz="1400" dirty="0"/>
          </a:p>
        </p:txBody>
      </p:sp>
      <p:pic>
        <p:nvPicPr>
          <p:cNvPr id="22" name="図 14" descr="20150626Di-0099_AT+A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511" y="4631964"/>
            <a:ext cx="2885022" cy="192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直線矢印コネクタ 22"/>
          <p:cNvCxnSpPr/>
          <p:nvPr/>
        </p:nvCxnSpPr>
        <p:spPr>
          <a:xfrm flipH="1" flipV="1">
            <a:off x="6365342" y="5066831"/>
            <a:ext cx="2321408" cy="302859"/>
          </a:xfrm>
          <a:prstGeom prst="straightConnector1">
            <a:avLst/>
          </a:prstGeom>
          <a:ln w="31750" cmpd="sng">
            <a:solidFill>
              <a:srgbClr val="FF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正方形/長方形 16"/>
          <p:cNvSpPr/>
          <p:nvPr/>
        </p:nvSpPr>
        <p:spPr>
          <a:xfrm>
            <a:off x="1841373" y="2226278"/>
            <a:ext cx="749315" cy="7293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4" name="直線矢印コネクタ 23"/>
          <p:cNvCxnSpPr/>
          <p:nvPr/>
        </p:nvCxnSpPr>
        <p:spPr>
          <a:xfrm flipH="1">
            <a:off x="6172511" y="5743575"/>
            <a:ext cx="1628465" cy="135807"/>
          </a:xfrm>
          <a:prstGeom prst="straightConnector1">
            <a:avLst/>
          </a:prstGeom>
          <a:ln w="31750" cmpd="sng">
            <a:solidFill>
              <a:srgbClr val="00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1482963" y="1642726"/>
            <a:ext cx="423595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049588" algn="l"/>
              </a:tabLst>
            </a:pPr>
            <a:r>
              <a:rPr lang="en-US" altLang="ja-JP" sz="1400" dirty="0" smtClean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</a:rPr>
              <a:t>Gun </a:t>
            </a:r>
            <a:r>
              <a:rPr lang="en-US" altLang="ja-JP" sz="1400" dirty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</a:rPr>
              <a:t>200 kV (=&gt; 5 MV/m</a:t>
            </a:r>
            <a:r>
              <a:rPr lang="en-US" altLang="ja-JP" sz="1400" dirty="0" smtClean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</a:rPr>
              <a:t>)</a:t>
            </a:r>
            <a:r>
              <a:rPr lang="en-US" altLang="ja-JP" sz="1400" dirty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</a:rPr>
              <a:t>	</a:t>
            </a:r>
            <a:r>
              <a:rPr lang="en-US" altLang="ja-JP" sz="1400" dirty="0" smtClean="0">
                <a:solidFill>
                  <a:srgbClr val="31B6FD"/>
                </a:solidFill>
                <a:latin typeface="Arial"/>
                <a:ea typeface="ヒラギノ角ゴ ProN W3" charset="0"/>
                <a:cs typeface="Arial"/>
              </a:rPr>
              <a:t>1300 </a:t>
            </a:r>
            <a:r>
              <a:rPr lang="en-US" altLang="ja-JP" sz="1400" dirty="0" err="1" smtClean="0">
                <a:solidFill>
                  <a:srgbClr val="31B6FD"/>
                </a:solidFill>
                <a:latin typeface="Arial"/>
                <a:ea typeface="ヒラギノ角ゴ ProN W3" charset="0"/>
                <a:cs typeface="Arial"/>
              </a:rPr>
              <a:t>ps</a:t>
            </a:r>
            <a:endParaRPr lang="en-US" altLang="ja-JP" sz="1400" dirty="0">
              <a:solidFill>
                <a:srgbClr val="31B6FD"/>
              </a:solidFill>
              <a:latin typeface="Arial"/>
              <a:ea typeface="ヒラギノ角ゴ ProN W3" charset="0"/>
              <a:cs typeface="Arial"/>
            </a:endParaRPr>
          </a:p>
          <a:p>
            <a:pPr>
              <a:tabLst>
                <a:tab pos="3049588" algn="l"/>
              </a:tabLst>
            </a:pPr>
            <a:r>
              <a:rPr lang="en-US" altLang="ja-JP" sz="1400" dirty="0" smtClean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</a:rPr>
              <a:t>Sub Harmonic </a:t>
            </a:r>
            <a:r>
              <a:rPr lang="en-US" altLang="ja-JP" sz="1400" dirty="0" err="1" smtClean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</a:rPr>
              <a:t>Buncher</a:t>
            </a:r>
            <a:r>
              <a:rPr lang="en-US" altLang="ja-JP" sz="1400" dirty="0" smtClean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</a:rPr>
              <a:t> 1 </a:t>
            </a:r>
            <a:r>
              <a:rPr lang="en-US" altLang="ja-JP" sz="1400" dirty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</a:rPr>
              <a:t>(114 </a:t>
            </a:r>
            <a:r>
              <a:rPr lang="en-US" altLang="ja-JP" sz="1400" dirty="0" smtClean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</a:rPr>
              <a:t>MHz)	  </a:t>
            </a:r>
            <a:r>
              <a:rPr lang="en-US" altLang="ja-JP" sz="1400" dirty="0" smtClean="0">
                <a:solidFill>
                  <a:srgbClr val="31B6FD"/>
                </a:solidFill>
                <a:latin typeface="Arial"/>
                <a:ea typeface="ヒラギノ角ゴ ProN W3" charset="0"/>
                <a:cs typeface="Arial"/>
              </a:rPr>
              <a:t>500 </a:t>
            </a:r>
            <a:r>
              <a:rPr lang="en-US" altLang="ja-JP" sz="1400" dirty="0" err="1" smtClean="0">
                <a:solidFill>
                  <a:srgbClr val="31B6FD"/>
                </a:solidFill>
                <a:latin typeface="Arial"/>
                <a:ea typeface="ヒラギノ角ゴ ProN W3" charset="0"/>
                <a:cs typeface="Arial"/>
              </a:rPr>
              <a:t>ps</a:t>
            </a:r>
            <a:endParaRPr lang="en-US" altLang="ja-JP" sz="1400" dirty="0">
              <a:solidFill>
                <a:srgbClr val="31B6FD"/>
              </a:solidFill>
              <a:latin typeface="Arial"/>
              <a:ea typeface="ヒラギノ角ゴ ProN W3" charset="0"/>
              <a:cs typeface="Arial"/>
            </a:endParaRPr>
          </a:p>
          <a:p>
            <a:pPr>
              <a:tabLst>
                <a:tab pos="3049588" algn="l"/>
              </a:tabLst>
            </a:pPr>
            <a:r>
              <a:rPr lang="en-US" altLang="ja-JP" sz="1400" dirty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</a:rPr>
              <a:t>Sub Harmonic </a:t>
            </a:r>
            <a:r>
              <a:rPr lang="en-US" altLang="ja-JP" sz="1400" dirty="0" err="1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</a:rPr>
              <a:t>Buncher</a:t>
            </a:r>
            <a:r>
              <a:rPr lang="en-US" altLang="ja-JP" sz="1400" dirty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</a:rPr>
              <a:t> </a:t>
            </a:r>
            <a:r>
              <a:rPr lang="en-US" altLang="ja-JP" sz="1400" dirty="0" smtClean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</a:rPr>
              <a:t>2 </a:t>
            </a:r>
            <a:r>
              <a:rPr lang="en-US" altLang="ja-JP" sz="1400" dirty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</a:rPr>
              <a:t>(571 </a:t>
            </a:r>
            <a:r>
              <a:rPr lang="en-US" altLang="ja-JP" sz="1400" dirty="0" smtClean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</a:rPr>
              <a:t>MHz)	  </a:t>
            </a:r>
            <a:r>
              <a:rPr lang="en-US" altLang="ja-JP" sz="1400" dirty="0" smtClean="0">
                <a:solidFill>
                  <a:srgbClr val="31B6FD"/>
                </a:solidFill>
                <a:latin typeface="Arial"/>
                <a:ea typeface="ヒラギノ角ゴ ProN W3" charset="0"/>
                <a:cs typeface="Arial"/>
              </a:rPr>
              <a:t>330 </a:t>
            </a:r>
            <a:r>
              <a:rPr lang="en-US" altLang="ja-JP" sz="1400" dirty="0" err="1" smtClean="0">
                <a:solidFill>
                  <a:srgbClr val="31B6FD"/>
                </a:solidFill>
                <a:latin typeface="Arial"/>
                <a:ea typeface="ヒラギノ角ゴ ProN W3" charset="0"/>
                <a:cs typeface="Arial"/>
              </a:rPr>
              <a:t>ps</a:t>
            </a:r>
            <a:endParaRPr lang="en-US" altLang="ja-JP" sz="1400" dirty="0">
              <a:solidFill>
                <a:srgbClr val="31B6FD"/>
              </a:solidFill>
              <a:latin typeface="Arial"/>
              <a:ea typeface="ヒラギノ角ゴ ProN W3" charset="0"/>
              <a:cs typeface="Arial"/>
            </a:endParaRPr>
          </a:p>
          <a:p>
            <a:pPr>
              <a:tabLst>
                <a:tab pos="3049588" algn="l"/>
              </a:tabLst>
            </a:pPr>
            <a:r>
              <a:rPr lang="en-US" altLang="ja-JP" sz="1400" dirty="0" err="1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</a:rPr>
              <a:t>Prebuncher</a:t>
            </a:r>
            <a:r>
              <a:rPr lang="en-US" altLang="ja-JP" sz="1400" dirty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</a:rPr>
              <a:t> (2856 </a:t>
            </a:r>
            <a:r>
              <a:rPr lang="en-US" altLang="ja-JP" sz="1400" dirty="0" smtClean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</a:rPr>
              <a:t>MHz)	   </a:t>
            </a:r>
            <a:r>
              <a:rPr lang="en-US" altLang="ja-JP" sz="1400" dirty="0" smtClean="0">
                <a:solidFill>
                  <a:srgbClr val="31B6FD"/>
                </a:solidFill>
                <a:latin typeface="Arial"/>
                <a:ea typeface="ヒラギノ角ゴ ProN W3" charset="0"/>
                <a:cs typeface="Arial"/>
              </a:rPr>
              <a:t> 70 </a:t>
            </a:r>
            <a:r>
              <a:rPr lang="en-US" altLang="ja-JP" sz="1400" dirty="0" err="1" smtClean="0">
                <a:solidFill>
                  <a:srgbClr val="31B6FD"/>
                </a:solidFill>
                <a:latin typeface="Arial"/>
                <a:ea typeface="ヒラギノ角ゴ ProN W3" charset="0"/>
                <a:cs typeface="Arial"/>
              </a:rPr>
              <a:t>ps</a:t>
            </a:r>
            <a:endParaRPr lang="en-US" altLang="ja-JP" sz="1400" dirty="0">
              <a:solidFill>
                <a:srgbClr val="31B6FD"/>
              </a:solidFill>
              <a:latin typeface="Arial"/>
              <a:ea typeface="ヒラギノ角ゴ ProN W3" charset="0"/>
              <a:cs typeface="Arial"/>
            </a:endParaRPr>
          </a:p>
          <a:p>
            <a:pPr>
              <a:tabLst>
                <a:tab pos="3049588" algn="l"/>
              </a:tabLst>
            </a:pPr>
            <a:r>
              <a:rPr lang="en-US" altLang="ja-JP" sz="1400" dirty="0" err="1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</a:rPr>
              <a:t>Buncher</a:t>
            </a:r>
            <a:r>
              <a:rPr lang="en-US" altLang="ja-JP" sz="1400" dirty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</a:rPr>
              <a:t> (2856 </a:t>
            </a:r>
            <a:r>
              <a:rPr lang="en-US" altLang="ja-JP" sz="1400" dirty="0" smtClean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</a:rPr>
              <a:t>MHz)	    </a:t>
            </a:r>
            <a:r>
              <a:rPr lang="en-US" altLang="ja-JP" sz="1400" dirty="0" smtClean="0">
                <a:solidFill>
                  <a:srgbClr val="31B6FD"/>
                </a:solidFill>
                <a:latin typeface="Arial"/>
                <a:ea typeface="ヒラギノ角ゴ ProN W3" charset="0"/>
                <a:cs typeface="Arial"/>
              </a:rPr>
              <a:t>10 </a:t>
            </a:r>
            <a:r>
              <a:rPr lang="en-US" altLang="ja-JP" sz="1400" dirty="0" err="1" smtClean="0">
                <a:solidFill>
                  <a:srgbClr val="31B6FD"/>
                </a:solidFill>
                <a:latin typeface="Arial"/>
                <a:ea typeface="ヒラギノ角ゴ ProN W3" charset="0"/>
                <a:cs typeface="Arial"/>
              </a:rPr>
              <a:t>ps</a:t>
            </a:r>
            <a:endParaRPr lang="en-US" altLang="ja-JP" sz="1400" dirty="0">
              <a:solidFill>
                <a:srgbClr val="31B6FD"/>
              </a:solidFill>
              <a:latin typeface="Arial"/>
              <a:ea typeface="ヒラギノ角ゴ ProN W3" charset="0"/>
              <a:cs typeface="Arial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668379" y="4628229"/>
            <a:ext cx="1389154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36000" tIns="0" rIns="36000" bIns="0" rtlCol="0">
            <a:spAutoFit/>
          </a:bodyPr>
          <a:lstStyle/>
          <a:p>
            <a:pPr>
              <a:lnSpc>
                <a:spcPts val="1760"/>
              </a:lnSpc>
            </a:pPr>
            <a:r>
              <a:rPr kumimoji="1" lang="en-US" altLang="ja-JP" b="1" dirty="0" smtClean="0">
                <a:solidFill>
                  <a:srgbClr val="FF00FF"/>
                </a:solidFill>
              </a:rPr>
              <a:t>e- beam for</a:t>
            </a:r>
          </a:p>
          <a:p>
            <a:pPr>
              <a:lnSpc>
                <a:spcPts val="1760"/>
              </a:lnSpc>
            </a:pPr>
            <a:r>
              <a:rPr lang="en-US" altLang="ja-JP" b="1" dirty="0" smtClean="0">
                <a:solidFill>
                  <a:srgbClr val="FF00FF"/>
                </a:solidFill>
              </a:rPr>
              <a:t>e</a:t>
            </a:r>
            <a:r>
              <a:rPr lang="en-US" altLang="ja-JP" b="1" baseline="30000" dirty="0" smtClean="0">
                <a:solidFill>
                  <a:srgbClr val="FF00FF"/>
                </a:solidFill>
              </a:rPr>
              <a:t>+</a:t>
            </a:r>
            <a:r>
              <a:rPr lang="en-US" altLang="ja-JP" b="1" dirty="0" smtClean="0">
                <a:solidFill>
                  <a:srgbClr val="FF00FF"/>
                </a:solidFill>
              </a:rPr>
              <a:t> generation</a:t>
            </a:r>
            <a:endParaRPr kumimoji="1" lang="ja-JP" altLang="en-US" b="1" dirty="0">
              <a:solidFill>
                <a:srgbClr val="FF00FF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7668379" y="5986378"/>
            <a:ext cx="1347091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36000" tIns="0" rIns="36000" bIns="0" rtlCol="0">
            <a:spAutoFit/>
          </a:bodyPr>
          <a:lstStyle/>
          <a:p>
            <a:pPr>
              <a:lnSpc>
                <a:spcPts val="1760"/>
              </a:lnSpc>
            </a:pPr>
            <a:r>
              <a:rPr kumimoji="1" lang="en-US" altLang="ja-JP" b="1" dirty="0" smtClean="0">
                <a:solidFill>
                  <a:srgbClr val="00FF00"/>
                </a:solidFill>
              </a:rPr>
              <a:t>e- beam for</a:t>
            </a:r>
          </a:p>
          <a:p>
            <a:pPr>
              <a:lnSpc>
                <a:spcPts val="1760"/>
              </a:lnSpc>
            </a:pPr>
            <a:r>
              <a:rPr lang="en-US" altLang="ja-JP" b="1" dirty="0" smtClean="0">
                <a:solidFill>
                  <a:srgbClr val="00FF00"/>
                </a:solidFill>
              </a:rPr>
              <a:t>HER injection</a:t>
            </a:r>
            <a:endParaRPr kumimoji="1" lang="ja-JP" altLang="en-US" b="1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78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8" r="9476"/>
          <a:stretch/>
        </p:blipFill>
        <p:spPr>
          <a:xfrm>
            <a:off x="3502152" y="2062788"/>
            <a:ext cx="2421866" cy="4548468"/>
          </a:xfrm>
          <a:prstGeom prst="rect">
            <a:avLst/>
          </a:prstGeom>
        </p:spPr>
      </p:pic>
      <p:pic>
        <p:nvPicPr>
          <p:cNvPr id="18" name="コンテンツ プレースホルダー 17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09"/>
          <a:stretch/>
        </p:blipFill>
        <p:spPr>
          <a:xfrm>
            <a:off x="156907" y="2062788"/>
            <a:ext cx="3020077" cy="4547788"/>
          </a:xfr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FC processing with BC field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KEKB Review (2016.06.14)     Positron Source Status   (Takuya Kamitani) 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59C70-3E41-F24E-B7F7-A4C9A2C082CD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94128" y="922096"/>
            <a:ext cx="2447273" cy="746358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>
              <a:lnSpc>
                <a:spcPts val="1720"/>
              </a:lnSpc>
            </a:pPr>
            <a:r>
              <a:rPr kumimoji="1" lang="en-US" altLang="ja-JP" dirty="0" smtClean="0"/>
              <a:t>2015.09.24</a:t>
            </a:r>
          </a:p>
          <a:p>
            <a:pPr>
              <a:lnSpc>
                <a:spcPts val="1720"/>
              </a:lnSpc>
            </a:pPr>
            <a:r>
              <a:rPr kumimoji="1" lang="en-US" altLang="ja-JP" dirty="0" smtClean="0"/>
              <a:t>FC stable at I</a:t>
            </a:r>
            <a:r>
              <a:rPr kumimoji="1" lang="en-US" altLang="ja-JP" baseline="-25000" dirty="0" smtClean="0"/>
              <a:t>FC</a:t>
            </a:r>
            <a:r>
              <a:rPr kumimoji="1" lang="en-US" altLang="ja-JP" dirty="0" smtClean="0"/>
              <a:t> = 11.5 kA</a:t>
            </a:r>
          </a:p>
          <a:p>
            <a:pPr>
              <a:lnSpc>
                <a:spcPts val="1720"/>
              </a:lnSpc>
            </a:pPr>
            <a:r>
              <a:rPr lang="en-US" altLang="ja-JP" dirty="0"/>
              <a:t>	</a:t>
            </a:r>
            <a:r>
              <a:rPr lang="en-US" altLang="ja-JP" dirty="0" smtClean="0"/>
              <a:t>w/o BC field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123735" y="911504"/>
            <a:ext cx="2622769" cy="746358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>
              <a:lnSpc>
                <a:spcPts val="1720"/>
              </a:lnSpc>
            </a:pPr>
            <a:r>
              <a:rPr kumimoji="1" lang="en-US" altLang="ja-JP" dirty="0" smtClean="0"/>
              <a:t>2015.09.28</a:t>
            </a:r>
          </a:p>
          <a:p>
            <a:pPr>
              <a:lnSpc>
                <a:spcPts val="1720"/>
              </a:lnSpc>
            </a:pPr>
            <a:r>
              <a:rPr kumimoji="1" lang="en-US" altLang="ja-JP" dirty="0" smtClean="0">
                <a:solidFill>
                  <a:srgbClr val="FF0000"/>
                </a:solidFill>
              </a:rPr>
              <a:t>Huge gas burst occurred </a:t>
            </a:r>
          </a:p>
          <a:p>
            <a:pPr>
              <a:lnSpc>
                <a:spcPts val="1720"/>
              </a:lnSpc>
            </a:pPr>
            <a:r>
              <a:rPr kumimoji="1" lang="en-US" altLang="ja-JP" dirty="0" smtClean="0"/>
              <a:t>at I</a:t>
            </a:r>
            <a:r>
              <a:rPr kumimoji="1" lang="en-US" altLang="ja-JP" baseline="-25000" dirty="0" smtClean="0"/>
              <a:t>FC</a:t>
            </a:r>
            <a:r>
              <a:rPr kumimoji="1" lang="en-US" altLang="ja-JP" dirty="0" smtClean="0"/>
              <a:t> = 9.8 kA @I</a:t>
            </a:r>
            <a:r>
              <a:rPr kumimoji="1" lang="en-US" altLang="ja-JP" baseline="-25000" dirty="0" smtClean="0"/>
              <a:t>BC</a:t>
            </a:r>
            <a:r>
              <a:rPr kumimoji="1" lang="en-US" altLang="ja-JP" dirty="0" smtClean="0"/>
              <a:t> = 750A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212194" y="911504"/>
            <a:ext cx="2097177" cy="746358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>
              <a:lnSpc>
                <a:spcPts val="1720"/>
              </a:lnSpc>
            </a:pPr>
            <a:r>
              <a:rPr kumimoji="1" lang="en-US" altLang="ja-JP" dirty="0" smtClean="0"/>
              <a:t>2015.09.29</a:t>
            </a:r>
          </a:p>
          <a:p>
            <a:pPr>
              <a:lnSpc>
                <a:spcPts val="1720"/>
              </a:lnSpc>
            </a:pPr>
            <a:r>
              <a:rPr lang="en-US" altLang="ja-JP" dirty="0">
                <a:solidFill>
                  <a:srgbClr val="FF00FF"/>
                </a:solidFill>
              </a:rPr>
              <a:t>G</a:t>
            </a:r>
            <a:r>
              <a:rPr kumimoji="1" lang="en-US" altLang="ja-JP" dirty="0" smtClean="0">
                <a:solidFill>
                  <a:srgbClr val="FF00FF"/>
                </a:solidFill>
              </a:rPr>
              <a:t>as bursts occurred </a:t>
            </a:r>
          </a:p>
          <a:p>
            <a:pPr>
              <a:lnSpc>
                <a:spcPts val="1720"/>
              </a:lnSpc>
            </a:pPr>
            <a:r>
              <a:rPr kumimoji="1" lang="en-US" altLang="ja-JP" dirty="0" smtClean="0">
                <a:solidFill>
                  <a:srgbClr val="FF00FF"/>
                </a:solidFill>
              </a:rPr>
              <a:t>even w/o BC field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871096" y="4449390"/>
            <a:ext cx="2305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Vacuum Pressures [Pa]</a:t>
            </a:r>
          </a:p>
          <a:p>
            <a:r>
              <a:rPr lang="en-US" altLang="ja-JP" dirty="0">
                <a:solidFill>
                  <a:srgbClr val="00FF00"/>
                </a:solidFill>
              </a:rPr>
              <a:t> </a:t>
            </a:r>
            <a:r>
              <a:rPr lang="en-US" altLang="ja-JP" dirty="0" smtClean="0">
                <a:solidFill>
                  <a:srgbClr val="00FF00"/>
                </a:solidFill>
              </a:rPr>
              <a:t>at FC </a:t>
            </a:r>
            <a:r>
              <a:rPr lang="en-US" altLang="ja-JP" dirty="0" smtClean="0"/>
              <a:t>and </a:t>
            </a:r>
            <a:r>
              <a:rPr lang="en-US" altLang="ja-JP" dirty="0" smtClean="0">
                <a:solidFill>
                  <a:srgbClr val="0432FF"/>
                </a:solidFill>
              </a:rPr>
              <a:t>at LAS</a:t>
            </a:r>
            <a:endParaRPr kumimoji="1" lang="ja-JP" altLang="en-US" dirty="0">
              <a:solidFill>
                <a:srgbClr val="0432FF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077419" y="2555424"/>
            <a:ext cx="1663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Currents </a:t>
            </a:r>
          </a:p>
          <a:p>
            <a:r>
              <a:rPr lang="en-US" altLang="ja-JP" dirty="0">
                <a:solidFill>
                  <a:srgbClr val="00FF00"/>
                </a:solidFill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of FC </a:t>
            </a:r>
            <a:r>
              <a:rPr lang="en-US" altLang="ja-JP" dirty="0" smtClean="0"/>
              <a:t>and </a:t>
            </a:r>
            <a:r>
              <a:rPr lang="en-US" altLang="ja-JP" dirty="0" smtClean="0">
                <a:solidFill>
                  <a:srgbClr val="00FFFF"/>
                </a:solidFill>
              </a:rPr>
              <a:t>of BC</a:t>
            </a:r>
            <a:endParaRPr kumimoji="1" lang="ja-JP" altLang="en-US" dirty="0">
              <a:solidFill>
                <a:srgbClr val="00FFFF"/>
              </a:solidFill>
            </a:endParaRP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5"/>
          <a:stretch/>
        </p:blipFill>
        <p:spPr>
          <a:xfrm>
            <a:off x="6212194" y="2062788"/>
            <a:ext cx="2770944" cy="4551557"/>
          </a:xfrm>
          <a:prstGeom prst="rect">
            <a:avLst/>
          </a:prstGeom>
        </p:spPr>
      </p:pic>
      <p:sp>
        <p:nvSpPr>
          <p:cNvPr id="12" name="円/楕円 11"/>
          <p:cNvSpPr/>
          <p:nvPr/>
        </p:nvSpPr>
        <p:spPr>
          <a:xfrm>
            <a:off x="5029244" y="4114799"/>
            <a:ext cx="274276" cy="2218929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ysDot"/>
          </a:ln>
          <a:effectLst>
            <a:outerShdw blurRad="40000" dist="23000" dir="5400000" rotWithShape="0">
              <a:srgbClr val="FF26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481705" y="1631271"/>
            <a:ext cx="2589812" cy="579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60"/>
              </a:lnSpc>
            </a:pPr>
            <a:r>
              <a:rPr kumimoji="1" lang="en-US" altLang="ja-JP" b="1" dirty="0" smtClean="0">
                <a:solidFill>
                  <a:srgbClr val="FF00FF"/>
                </a:solidFill>
              </a:rPr>
              <a:t>Irreversible damage in FC</a:t>
            </a:r>
          </a:p>
          <a:p>
            <a:pPr>
              <a:lnSpc>
                <a:spcPts val="1860"/>
              </a:lnSpc>
            </a:pPr>
            <a:r>
              <a:rPr lang="en-US" altLang="ja-JP" b="1" dirty="0" smtClean="0">
                <a:solidFill>
                  <a:srgbClr val="FF00FF"/>
                </a:solidFill>
              </a:rPr>
              <a:t> by breakdown !!</a:t>
            </a:r>
            <a:endParaRPr kumimoji="1" lang="ja-JP" altLang="en-US" b="1" dirty="0">
              <a:solidFill>
                <a:srgbClr val="FF00FF"/>
              </a:solidFill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8715375" y="1958277"/>
            <a:ext cx="159936" cy="17993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/>
        </p:nvSpPr>
        <p:spPr>
          <a:xfrm>
            <a:off x="188971" y="4772555"/>
            <a:ext cx="538037" cy="16050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295839" y="1649115"/>
            <a:ext cx="1867947" cy="579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60"/>
              </a:lnSpc>
            </a:pPr>
            <a:r>
              <a:rPr kumimoji="1" lang="en-US" altLang="ja-JP" b="1" dirty="0" smtClean="0">
                <a:solidFill>
                  <a:srgbClr val="8000FF"/>
                </a:solidFill>
              </a:rPr>
              <a:t>Operable current </a:t>
            </a:r>
            <a:endParaRPr lang="en-US" altLang="ja-JP" b="1" dirty="0" smtClean="0">
              <a:solidFill>
                <a:srgbClr val="8000FF"/>
              </a:solidFill>
            </a:endParaRPr>
          </a:p>
          <a:p>
            <a:pPr>
              <a:lnSpc>
                <a:spcPts val="1860"/>
              </a:lnSpc>
            </a:pPr>
            <a:r>
              <a:rPr lang="en-US" altLang="ja-JP" b="1" dirty="0">
                <a:solidFill>
                  <a:srgbClr val="8000FF"/>
                </a:solidFill>
              </a:rPr>
              <a:t> </a:t>
            </a:r>
            <a:r>
              <a:rPr lang="en-US" altLang="ja-JP" b="1" dirty="0" smtClean="0">
                <a:solidFill>
                  <a:srgbClr val="8000FF"/>
                </a:solidFill>
              </a:rPr>
              <a:t> lowered -&gt; 6 kA</a:t>
            </a:r>
            <a:endParaRPr kumimoji="1" lang="ja-JP" altLang="en-US" b="1" dirty="0">
              <a:solidFill>
                <a:srgbClr val="8000FF"/>
              </a:solidFill>
            </a:endParaRPr>
          </a:p>
        </p:txBody>
      </p:sp>
      <p:sp>
        <p:nvSpPr>
          <p:cNvPr id="24" name="右矢印 23"/>
          <p:cNvSpPr/>
          <p:nvPr/>
        </p:nvSpPr>
        <p:spPr>
          <a:xfrm>
            <a:off x="7071517" y="1761873"/>
            <a:ext cx="224322" cy="27941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489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200" dirty="0" smtClean="0"/>
              <a:t>FC copper block work hardening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2000" dirty="0" smtClean="0"/>
              <a:t>Y. </a:t>
            </a:r>
            <a:r>
              <a:rPr kumimoji="1" lang="en-US" altLang="ja-JP" sz="2000" dirty="0" err="1" smtClean="0"/>
              <a:t>Enomoto</a:t>
            </a:r>
            <a:r>
              <a:rPr kumimoji="1" lang="en-US" altLang="ja-JP" sz="2000" dirty="0" smtClean="0"/>
              <a:t> and T. Higo visited SLAC and discussed with the positron experts (A. Kulikov and E. Bong) on the FC gas bursting issue.</a:t>
            </a:r>
            <a:endParaRPr lang="en-US" altLang="ja-JP" sz="2000" dirty="0"/>
          </a:p>
          <a:p>
            <a:r>
              <a:rPr kumimoji="1" lang="en-US" altLang="ja-JP" sz="2000" dirty="0" smtClean="0"/>
              <a:t>They suggested that the </a:t>
            </a:r>
            <a:r>
              <a:rPr kumimoji="1" lang="en-US" altLang="ja-JP" sz="2000" dirty="0" smtClean="0">
                <a:solidFill>
                  <a:srgbClr val="00B050"/>
                </a:solidFill>
              </a:rPr>
              <a:t>work hardening </a:t>
            </a:r>
            <a:r>
              <a:rPr kumimoji="1" lang="en-US" altLang="ja-JP" sz="2000" dirty="0" smtClean="0"/>
              <a:t>of the OFC block of FC is </a:t>
            </a:r>
            <a:r>
              <a:rPr kumimoji="1" lang="en-US" altLang="ja-JP" sz="2000" dirty="0" smtClean="0">
                <a:solidFill>
                  <a:srgbClr val="00B050"/>
                </a:solidFill>
              </a:rPr>
              <a:t>essential against the damage by breakdown</a:t>
            </a:r>
            <a:r>
              <a:rPr kumimoji="1" lang="en-US" altLang="ja-JP" sz="2000" dirty="0" smtClean="0"/>
              <a:t>. </a:t>
            </a:r>
            <a:r>
              <a:rPr kumimoji="1" lang="en-US" altLang="ja-JP" sz="1800" dirty="0" smtClean="0"/>
              <a:t>(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We neglected this process!</a:t>
            </a:r>
            <a:r>
              <a:rPr kumimoji="1" lang="en-US" altLang="ja-JP" sz="1800" dirty="0" smtClean="0"/>
              <a:t>)</a:t>
            </a:r>
          </a:p>
          <a:p>
            <a:r>
              <a:rPr lang="en-US" altLang="ja-JP" sz="2000" dirty="0" smtClean="0">
                <a:solidFill>
                  <a:srgbClr val="0432FF"/>
                </a:solidFill>
              </a:rPr>
              <a:t>"Work hardening (strain hardening)"</a:t>
            </a:r>
            <a:r>
              <a:rPr lang="en-US" altLang="ja-JP" sz="2000" dirty="0" smtClean="0"/>
              <a:t> is a method of </a:t>
            </a:r>
            <a:r>
              <a:rPr lang="en-US" altLang="ja-JP" sz="2000" dirty="0" smtClean="0">
                <a:solidFill>
                  <a:srgbClr val="0432FF"/>
                </a:solidFill>
              </a:rPr>
              <a:t>strengthening of a metal by repeated plastic deformation</a:t>
            </a:r>
            <a:r>
              <a:rPr lang="en-US" altLang="ja-JP" sz="2000" dirty="0" smtClean="0"/>
              <a:t>.</a:t>
            </a:r>
            <a:endParaRPr kumimoji="1" lang="en-US" altLang="ja-JP" sz="2000" dirty="0" smtClean="0"/>
          </a:p>
          <a:p>
            <a:endParaRPr lang="en-US" altLang="ja-JP" sz="2000" dirty="0"/>
          </a:p>
          <a:p>
            <a:r>
              <a:rPr kumimoji="1" lang="en-US" altLang="ja-JP" sz="2000" dirty="0" smtClean="0"/>
              <a:t>When a 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breakdown occurs </a:t>
            </a:r>
            <a:r>
              <a:rPr kumimoji="1" lang="en-US" altLang="ja-JP" sz="2000" dirty="0" smtClean="0"/>
              <a:t>in FC, 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the spiral structure is </a:t>
            </a:r>
            <a:r>
              <a:rPr kumimoji="1" lang="en-US" altLang="ja-JP" sz="2000" dirty="0" smtClean="0">
                <a:solidFill>
                  <a:srgbClr val="00B050"/>
                </a:solidFill>
              </a:rPr>
              <a:t>deformed but</a:t>
            </a:r>
            <a:br>
              <a:rPr kumimoji="1" lang="en-US" altLang="ja-JP" sz="2000" dirty="0" smtClean="0">
                <a:solidFill>
                  <a:srgbClr val="00B050"/>
                </a:solidFill>
              </a:rPr>
            </a:br>
            <a:r>
              <a:rPr kumimoji="1" lang="en-US" altLang="ja-JP" sz="2000" dirty="0" smtClean="0">
                <a:solidFill>
                  <a:srgbClr val="00B050"/>
                </a:solidFill>
              </a:rPr>
              <a:t>it springs back to the original shape</a:t>
            </a:r>
            <a:r>
              <a:rPr kumimoji="1" lang="en-US" altLang="ja-JP" sz="2000" dirty="0" smtClean="0"/>
              <a:t/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if it is work hardened.</a:t>
            </a:r>
          </a:p>
          <a:p>
            <a:r>
              <a:rPr lang="en-US" altLang="ja-JP" sz="2000" dirty="0" smtClean="0"/>
              <a:t>Unless work hardened, </a:t>
            </a:r>
            <a:r>
              <a:rPr lang="en-US" altLang="ja-JP" sz="2000" dirty="0" smtClean="0">
                <a:solidFill>
                  <a:srgbClr val="FF0000"/>
                </a:solidFill>
              </a:rPr>
              <a:t>deformation</a:t>
            </a:r>
            <a:br>
              <a:rPr lang="en-US" altLang="ja-JP" sz="2000" dirty="0" smtClean="0">
                <a:solidFill>
                  <a:srgbClr val="FF0000"/>
                </a:solidFill>
              </a:rPr>
            </a:br>
            <a:r>
              <a:rPr lang="en-US" altLang="ja-JP" sz="2000" dirty="0" smtClean="0">
                <a:solidFill>
                  <a:srgbClr val="FF0000"/>
                </a:solidFill>
              </a:rPr>
              <a:t>remains permanently</a:t>
            </a:r>
            <a:r>
              <a:rPr lang="en-US" altLang="ja-JP" sz="2000" dirty="0" smtClean="0"/>
              <a:t> and makes</a:t>
            </a:r>
            <a:br>
              <a:rPr lang="en-US" altLang="ja-JP" sz="2000" dirty="0" smtClean="0"/>
            </a:br>
            <a:r>
              <a:rPr lang="en-US" altLang="ja-JP" sz="2000" dirty="0" smtClean="0"/>
              <a:t>very narrow gap in the slit.</a:t>
            </a:r>
            <a:endParaRPr kumimoji="1" lang="ja-JP" altLang="en-US" sz="2000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KEKB Review (2016.06.14)     Positron Source Status   (Takuya Kamitani) 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59C70-3E41-F24E-B7F7-A4C9A2C082CD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764" y="3538331"/>
            <a:ext cx="3304787" cy="276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25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Hardening test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9854" y="1176797"/>
            <a:ext cx="5081617" cy="1653867"/>
          </a:xfrm>
        </p:spPr>
        <p:txBody>
          <a:bodyPr>
            <a:normAutofit/>
          </a:bodyPr>
          <a:lstStyle/>
          <a:p>
            <a:pPr marL="457200" indent="-457200">
              <a:lnSpc>
                <a:spcPts val="1860"/>
              </a:lnSpc>
              <a:buFont typeface="+mj-lt"/>
              <a:buAutoNum type="arabicPeriod"/>
            </a:pPr>
            <a:r>
              <a:rPr kumimoji="1" lang="en-US" altLang="ja-JP" sz="1800" dirty="0" smtClean="0">
                <a:latin typeface="Arial" charset="0"/>
                <a:ea typeface="Arial" charset="0"/>
                <a:cs typeface="Arial" charset="0"/>
              </a:rPr>
              <a:t>Press FC-head till the gaps are contacted.</a:t>
            </a:r>
          </a:p>
          <a:p>
            <a:pPr marL="457200" indent="-457200">
              <a:lnSpc>
                <a:spcPts val="1860"/>
              </a:lnSpc>
              <a:buFont typeface="+mj-lt"/>
              <a:buAutoNum type="arabicPeriod"/>
            </a:pPr>
            <a:r>
              <a:rPr lang="en-US" altLang="ja-JP" sz="1800" dirty="0" smtClean="0">
                <a:latin typeface="Arial" charset="0"/>
                <a:ea typeface="Arial" charset="0"/>
                <a:cs typeface="Arial" charset="0"/>
              </a:rPr>
              <a:t>Insert spacers into the slit.</a:t>
            </a:r>
          </a:p>
          <a:p>
            <a:pPr marL="457200" indent="-457200">
              <a:lnSpc>
                <a:spcPts val="1860"/>
              </a:lnSpc>
              <a:buFont typeface="+mj-lt"/>
              <a:buAutoNum type="arabicPeriod"/>
            </a:pPr>
            <a:r>
              <a:rPr kumimoji="1" lang="en-US" altLang="ja-JP" sz="1800" dirty="0" smtClean="0">
                <a:latin typeface="Arial" charset="0"/>
                <a:ea typeface="Arial" charset="0"/>
                <a:cs typeface="Arial" charset="0"/>
              </a:rPr>
              <a:t>Remove the spacers.</a:t>
            </a:r>
          </a:p>
          <a:p>
            <a:pPr marL="457200" indent="-457200">
              <a:lnSpc>
                <a:spcPts val="1860"/>
              </a:lnSpc>
              <a:buFont typeface="+mj-lt"/>
              <a:buAutoNum type="arabicPeriod"/>
            </a:pPr>
            <a:r>
              <a:rPr lang="en-US" altLang="ja-JP" sz="1800" dirty="0" smtClean="0">
                <a:latin typeface="Arial" charset="0"/>
                <a:ea typeface="Arial" charset="0"/>
                <a:cs typeface="Arial" charset="0"/>
              </a:rPr>
              <a:t>Measure the gap size.</a:t>
            </a:r>
          </a:p>
          <a:p>
            <a:pPr marL="457200" indent="-457200">
              <a:lnSpc>
                <a:spcPts val="1860"/>
              </a:lnSpc>
              <a:buFont typeface="+mj-lt"/>
              <a:buAutoNum type="arabicPeriod"/>
            </a:pPr>
            <a:r>
              <a:rPr kumimoji="1" lang="en-US" altLang="ja-JP" sz="1800" dirty="0" smtClean="0">
                <a:latin typeface="Arial" charset="0"/>
                <a:ea typeface="Arial" charset="0"/>
                <a:cs typeface="Arial" charset="0"/>
              </a:rPr>
              <a:t>Repeat them from (1)    (~ 100 times) </a:t>
            </a:r>
            <a:endParaRPr kumimoji="1" lang="ja-JP" altLang="en-US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KEKB Review (2016.06.14)     Positron Source Status   (Takuya Kamitani) 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59C70-3E41-F24E-B7F7-A4C9A2C082CD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pic>
        <p:nvPicPr>
          <p:cNvPr id="7" name="コンテンツ プレースホルダ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542" y="932563"/>
            <a:ext cx="3619499" cy="2714625"/>
          </a:xfrm>
          <a:prstGeom prst="rect">
            <a:avLst/>
          </a:prstGeom>
        </p:spPr>
      </p:pic>
      <p:pic>
        <p:nvPicPr>
          <p:cNvPr id="8" name="コンテンツ プレースホルダー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9" t="17608" r="30259" b="34040"/>
          <a:stretch/>
        </p:blipFill>
        <p:spPr>
          <a:xfrm>
            <a:off x="5408542" y="3818041"/>
            <a:ext cx="3619499" cy="2724793"/>
          </a:xfrm>
          <a:prstGeom prst="rect">
            <a:avLst/>
          </a:prstGeom>
        </p:spPr>
      </p:pic>
      <p:graphicFrame>
        <p:nvGraphicFramePr>
          <p:cNvPr id="10" name="コンテンツ プレースホルダー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9352472"/>
              </p:ext>
            </p:extLst>
          </p:nvPr>
        </p:nvGraphicFramePr>
        <p:xfrm>
          <a:off x="529870" y="2815396"/>
          <a:ext cx="4790382" cy="2836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683813" y="850898"/>
            <a:ext cx="2622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Hardening Procedure</a:t>
            </a:r>
            <a:endParaRPr kumimoji="1" lang="ja-JP" altLang="en-US" sz="2000" dirty="0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 rot="16200000">
            <a:off x="-773726" y="4027173"/>
            <a:ext cx="220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/>
              <a:t>natural gap </a:t>
            </a:r>
            <a:r>
              <a:rPr kumimoji="1" lang="en-US" altLang="ja-JP" dirty="0" smtClean="0"/>
              <a:t>size (mm)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44029" y="5554626"/>
            <a:ext cx="34547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 smtClean="0"/>
              <a:t>slit position </a:t>
            </a:r>
            <a:r>
              <a:rPr kumimoji="1" lang="en-US" altLang="ja-JP" sz="1200" dirty="0" smtClean="0"/>
              <a:t>(downstream &lt;- upstream inside FC)</a:t>
            </a:r>
            <a:endParaRPr kumimoji="1" lang="ja-JP" altLang="en-US" sz="12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356527" y="3222738"/>
            <a:ext cx="9637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# of trials</a:t>
            </a:r>
            <a:endParaRPr kumimoji="1" lang="ja-JP" altLang="en-US" sz="1600" dirty="0"/>
          </a:p>
        </p:txBody>
      </p:sp>
      <p:cxnSp>
        <p:nvCxnSpPr>
          <p:cNvPr id="14" name="直線矢印コネクタ 13"/>
          <p:cNvCxnSpPr/>
          <p:nvPr/>
        </p:nvCxnSpPr>
        <p:spPr>
          <a:xfrm flipV="1">
            <a:off x="3840480" y="4102873"/>
            <a:ext cx="0" cy="771277"/>
          </a:xfrm>
          <a:prstGeom prst="straightConnector1">
            <a:avLst/>
          </a:prstGeom>
          <a:ln w="31750">
            <a:solidFill>
              <a:srgbClr val="0432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flipV="1">
            <a:off x="3547607" y="4102873"/>
            <a:ext cx="0" cy="771277"/>
          </a:xfrm>
          <a:prstGeom prst="straightConnector1">
            <a:avLst/>
          </a:prstGeom>
          <a:ln w="31750">
            <a:solidFill>
              <a:srgbClr val="0432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130629" y="5940662"/>
            <a:ext cx="5189623" cy="646331"/>
          </a:xfrm>
          <a:prstGeom prst="rect">
            <a:avLst/>
          </a:prstGeom>
          <a:solidFill>
            <a:srgbClr val="FFCC66">
              <a:alpha val="49000"/>
            </a:srgb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432FF"/>
                </a:solidFill>
              </a:rPr>
              <a:t>The natural gap size transfers to the spacer thickness (0.3 mm) by repeated hardening.</a:t>
            </a:r>
            <a:endParaRPr kumimoji="1" lang="ja-JP" altLang="en-US" dirty="0">
              <a:solidFill>
                <a:srgbClr val="0432FF"/>
              </a:solidFill>
            </a:endParaRPr>
          </a:p>
        </p:txBody>
      </p:sp>
      <p:cxnSp>
        <p:nvCxnSpPr>
          <p:cNvPr id="17" name="直線矢印コネクタ 16"/>
          <p:cNvCxnSpPr/>
          <p:nvPr/>
        </p:nvCxnSpPr>
        <p:spPr>
          <a:xfrm flipV="1">
            <a:off x="3238831" y="4102873"/>
            <a:ext cx="0" cy="771277"/>
          </a:xfrm>
          <a:prstGeom prst="straightConnector1">
            <a:avLst/>
          </a:prstGeom>
          <a:ln w="31750">
            <a:solidFill>
              <a:srgbClr val="0432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262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FC assembly #2 &amp; test stand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64528" y="942432"/>
            <a:ext cx="4518790" cy="5563049"/>
          </a:xfrm>
        </p:spPr>
        <p:txBody>
          <a:bodyPr>
            <a:normAutofit/>
          </a:bodyPr>
          <a:lstStyle/>
          <a:p>
            <a:r>
              <a:rPr lang="en-US" altLang="ja-JP" sz="2000" dirty="0">
                <a:latin typeface="Arial" charset="0"/>
                <a:ea typeface="Arial" charset="0"/>
                <a:cs typeface="Arial" charset="0"/>
              </a:rPr>
              <a:t>O</a:t>
            </a:r>
            <a:r>
              <a:rPr kumimoji="1" lang="en-US" altLang="ja-JP" sz="2000" dirty="0" smtClean="0">
                <a:latin typeface="Arial" charset="0"/>
                <a:ea typeface="Arial" charset="0"/>
                <a:cs typeface="Arial" charset="0"/>
              </a:rPr>
              <a:t>peration test </a:t>
            </a:r>
            <a:r>
              <a:rPr kumimoji="1" lang="en-US" altLang="ja-JP" sz="20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with BC field </a:t>
            </a:r>
            <a:r>
              <a:rPr kumimoji="1" lang="en-US" altLang="ja-JP" sz="2000" dirty="0" smtClean="0">
                <a:latin typeface="Arial" charset="0"/>
                <a:ea typeface="Arial" charset="0"/>
                <a:cs typeface="Arial" charset="0"/>
              </a:rPr>
              <a:t>is essential.</a:t>
            </a:r>
          </a:p>
          <a:p>
            <a:r>
              <a:rPr kumimoji="1" lang="en-US" altLang="ja-JP" sz="2000" dirty="0" smtClean="0">
                <a:latin typeface="Arial" charset="0"/>
                <a:ea typeface="Arial" charset="0"/>
                <a:cs typeface="Arial" charset="0"/>
              </a:rPr>
              <a:t>FC assembly #1 is radio-activated in the beam line.</a:t>
            </a:r>
          </a:p>
          <a:p>
            <a:r>
              <a:rPr lang="en-US" altLang="ja-JP" sz="2000" dirty="0" smtClean="0">
                <a:latin typeface="Arial" charset="0"/>
                <a:ea typeface="Arial" charset="0"/>
                <a:cs typeface="Arial" charset="0"/>
              </a:rPr>
              <a:t>Construct </a:t>
            </a:r>
            <a:r>
              <a:rPr lang="en-US" altLang="ja-JP" sz="2000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assembly </a:t>
            </a:r>
            <a:r>
              <a:rPr lang="en-US" altLang="ja-JP" sz="20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#2</a:t>
            </a:r>
            <a:r>
              <a:rPr lang="en-US" altLang="ja-JP" sz="2000" dirty="0" smtClean="0">
                <a:latin typeface="Arial" charset="0"/>
                <a:ea typeface="Arial" charset="0"/>
                <a:cs typeface="Arial" charset="0"/>
              </a:rPr>
              <a:t> for operation with BC field at test stand.</a:t>
            </a:r>
            <a:br>
              <a:rPr lang="en-US" altLang="ja-JP" sz="2000" dirty="0" smtClean="0">
                <a:latin typeface="Arial" charset="0"/>
                <a:ea typeface="Arial" charset="0"/>
                <a:cs typeface="Arial" charset="0"/>
              </a:rPr>
            </a:br>
            <a:endParaRPr lang="en-US" altLang="ja-JP" sz="20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kumimoji="1" lang="en-US" altLang="ja-JP" sz="2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Test-1</a:t>
            </a:r>
            <a:r>
              <a:rPr kumimoji="1" lang="en-US" altLang="ja-JP" sz="2000" dirty="0" smtClean="0">
                <a:latin typeface="Arial" charset="0"/>
                <a:ea typeface="Arial" charset="0"/>
                <a:cs typeface="Arial" charset="0"/>
              </a:rPr>
              <a:t>: operation with FC-head #4 </a:t>
            </a:r>
            <a:br>
              <a:rPr kumimoji="1" lang="en-US" altLang="ja-JP" sz="2000" dirty="0" smtClean="0">
                <a:latin typeface="Arial" charset="0"/>
                <a:ea typeface="Arial" charset="0"/>
                <a:cs typeface="Arial" charset="0"/>
              </a:rPr>
            </a:br>
            <a:r>
              <a:rPr kumimoji="1" lang="en-US" altLang="ja-JP" sz="2000" dirty="0" smtClean="0">
                <a:latin typeface="Arial" charset="0"/>
                <a:ea typeface="Arial" charset="0"/>
                <a:cs typeface="Arial" charset="0"/>
              </a:rPr>
              <a:t>(</a:t>
            </a:r>
            <a:r>
              <a:rPr kumimoji="1" lang="en-US" altLang="ja-JP" sz="2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not work-hardened model</a:t>
            </a:r>
            <a:r>
              <a:rPr kumimoji="1" lang="en-US" altLang="ja-JP" sz="2000" dirty="0" smtClean="0">
                <a:latin typeface="Arial" charset="0"/>
                <a:ea typeface="Arial" charset="0"/>
                <a:cs typeface="Arial" charset="0"/>
              </a:rPr>
              <a:t>) </a:t>
            </a:r>
            <a:r>
              <a:rPr kumimoji="1" lang="en-US" altLang="ja-JP" sz="2000" dirty="0" smtClean="0">
                <a:solidFill>
                  <a:srgbClr val="FF00FF"/>
                </a:solidFill>
                <a:latin typeface="Arial" charset="0"/>
                <a:ea typeface="Arial" charset="0"/>
                <a:cs typeface="Arial" charset="0"/>
              </a:rPr>
              <a:t>to see what happens</a:t>
            </a:r>
            <a:r>
              <a:rPr kumimoji="1" lang="en-US" altLang="ja-JP" sz="2000" dirty="0" smtClean="0">
                <a:latin typeface="Arial" charset="0"/>
                <a:ea typeface="Arial" charset="0"/>
                <a:cs typeface="Arial" charset="0"/>
              </a:rPr>
              <a:t> in the same situation as the damaged FC.</a:t>
            </a:r>
            <a:br>
              <a:rPr kumimoji="1" lang="en-US" altLang="ja-JP" sz="2000" dirty="0" smtClean="0">
                <a:latin typeface="Arial" charset="0"/>
                <a:ea typeface="Arial" charset="0"/>
                <a:cs typeface="Arial" charset="0"/>
              </a:rPr>
            </a:br>
            <a:r>
              <a:rPr kumimoji="1" lang="en-US" altLang="ja-JP" sz="2000" dirty="0" smtClean="0">
                <a:latin typeface="Arial" charset="0"/>
                <a:ea typeface="Arial" charset="0"/>
                <a:cs typeface="Arial" charset="0"/>
              </a:rPr>
              <a:t>		[2016 June, soon]</a:t>
            </a:r>
          </a:p>
          <a:p>
            <a:r>
              <a:rPr lang="en-US" altLang="ja-JP" sz="20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Test-2</a:t>
            </a:r>
            <a:r>
              <a:rPr lang="en-US" altLang="ja-JP" sz="2000" dirty="0" smtClean="0"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altLang="ja-JP" sz="2000" dirty="0">
                <a:latin typeface="Arial" charset="0"/>
                <a:ea typeface="Arial" charset="0"/>
                <a:cs typeface="Arial" charset="0"/>
              </a:rPr>
              <a:t>operation with </a:t>
            </a:r>
            <a:r>
              <a:rPr lang="en-US" altLang="ja-JP" sz="2000" dirty="0" smtClean="0">
                <a:latin typeface="Arial" charset="0"/>
                <a:ea typeface="Arial" charset="0"/>
                <a:cs typeface="Arial" charset="0"/>
              </a:rPr>
              <a:t>FC-head #5 </a:t>
            </a:r>
            <a:br>
              <a:rPr lang="en-US" altLang="ja-JP" sz="2000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altLang="ja-JP" sz="2000" dirty="0" smtClean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altLang="ja-JP" sz="20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well work-hardened model</a:t>
            </a:r>
            <a:r>
              <a:rPr lang="en-US" altLang="ja-JP" sz="2000" dirty="0" smtClean="0">
                <a:latin typeface="Arial" charset="0"/>
                <a:ea typeface="Arial" charset="0"/>
                <a:cs typeface="Arial" charset="0"/>
              </a:rPr>
              <a:t>) to check the operability at full current (12 kA) under the BC field. </a:t>
            </a:r>
            <a:br>
              <a:rPr lang="en-US" altLang="ja-JP" sz="2000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altLang="ja-JP" sz="2000" dirty="0">
                <a:latin typeface="Arial" charset="0"/>
                <a:ea typeface="Arial" charset="0"/>
                <a:cs typeface="Arial" charset="0"/>
              </a:rPr>
              <a:t>		[2016 </a:t>
            </a:r>
            <a:r>
              <a:rPr lang="en-US" altLang="ja-JP" sz="2000" dirty="0" smtClean="0">
                <a:latin typeface="Arial" charset="0"/>
                <a:ea typeface="Arial" charset="0"/>
                <a:cs typeface="Arial" charset="0"/>
              </a:rPr>
              <a:t>August ~]</a:t>
            </a:r>
            <a:endParaRPr lang="en-US" altLang="ja-JP" sz="2000" dirty="0">
              <a:latin typeface="Arial" charset="0"/>
              <a:ea typeface="Arial" charset="0"/>
              <a:cs typeface="Arial" charset="0"/>
            </a:endParaRPr>
          </a:p>
          <a:p>
            <a:endParaRPr kumimoji="1" lang="ja-JP" alt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KEKB Review (2016.06.14)     Positron Source Status   (Takuya Kamitani) 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59C70-3E41-F24E-B7F7-A4C9A2C082CD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pic>
        <p:nvPicPr>
          <p:cNvPr id="6" name="コンテンツ プレースホルダー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824" y="3743696"/>
            <a:ext cx="4178925" cy="2761785"/>
          </a:xfrm>
          <a:prstGeom prst="rect">
            <a:avLst/>
          </a:prstGeom>
        </p:spPr>
      </p:pic>
      <p:pic>
        <p:nvPicPr>
          <p:cNvPr id="7" name="コンテンツ プレースホルダー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6" b="6145"/>
          <a:stretch/>
        </p:blipFill>
        <p:spPr>
          <a:xfrm>
            <a:off x="4831976" y="892681"/>
            <a:ext cx="4175773" cy="270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85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コンテンツ プレースホルダー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48" t="4354" r="14308" b="20221"/>
          <a:stretch/>
        </p:blipFill>
        <p:spPr>
          <a:xfrm>
            <a:off x="4618946" y="945236"/>
            <a:ext cx="4392562" cy="2347539"/>
          </a:xfrm>
        </p:spPr>
      </p:pic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015FB9-72F7-BB46-812A-FEF8A632DCE7}" type="slidenum">
              <a:rPr lang="en-US" altLang="ja-JP"/>
              <a:pPr>
                <a:defRPr/>
              </a:pPr>
              <a:t>16</a:t>
            </a:fld>
            <a:endParaRPr lang="en-US" altLang="ja-JP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ja-JP" dirty="0" smtClean="0">
                <a:cs typeface="+mj-cs"/>
              </a:rPr>
              <a:t>e</a:t>
            </a:r>
            <a:r>
              <a:rPr lang="en-US" altLang="ja-JP" baseline="30000" dirty="0" smtClean="0">
                <a:cs typeface="+mj-cs"/>
              </a:rPr>
              <a:t>+</a:t>
            </a:r>
            <a:r>
              <a:rPr lang="en-US" altLang="ja-JP" dirty="0" smtClean="0">
                <a:cs typeface="+mj-cs"/>
              </a:rPr>
              <a:t> beam performance </a:t>
            </a:r>
            <a:r>
              <a:rPr lang="en-US" altLang="ja-JP" sz="2400" dirty="0" smtClean="0">
                <a:cs typeface="+mj-cs"/>
              </a:rPr>
              <a:t>(2015 Nov.)</a:t>
            </a:r>
            <a:endParaRPr lang="ja-JP" altLang="en-US" sz="2400" dirty="0" smtClean="0">
              <a:cs typeface="+mj-cs"/>
            </a:endParaRPr>
          </a:p>
        </p:txBody>
      </p:sp>
      <p:sp>
        <p:nvSpPr>
          <p:cNvPr id="3" name="円/楕円 2"/>
          <p:cNvSpPr/>
          <p:nvPr/>
        </p:nvSpPr>
        <p:spPr>
          <a:xfrm>
            <a:off x="6553324" y="2649418"/>
            <a:ext cx="184535" cy="206255"/>
          </a:xfrm>
          <a:prstGeom prst="ellipse">
            <a:avLst/>
          </a:prstGeom>
          <a:noFill/>
          <a:ln w="28575" cmpd="sng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8633517" y="2611843"/>
            <a:ext cx="184535" cy="206255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144393" y="2962640"/>
            <a:ext cx="7663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target</a:t>
            </a:r>
            <a:endParaRPr kumimoji="1" lang="ja-JP" altLang="en-US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614972" y="2900224"/>
            <a:ext cx="13965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Sector-2 </a:t>
            </a:r>
            <a:r>
              <a:rPr kumimoji="1" lang="en-US" altLang="ja-JP" b="1" dirty="0" smtClean="0"/>
              <a:t>end</a:t>
            </a:r>
            <a:endParaRPr kumimoji="1" lang="ja-JP" altLang="en-US" b="1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198233" y="1774593"/>
            <a:ext cx="1712528" cy="69147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1600" b="1" dirty="0" smtClean="0">
                <a:solidFill>
                  <a:srgbClr val="0000FF"/>
                </a:solidFill>
              </a:rPr>
              <a:t>Primary Electron</a:t>
            </a:r>
            <a:r>
              <a:rPr kumimoji="1" lang="en-US" altLang="ja-JP" sz="1600" b="1" dirty="0" smtClean="0">
                <a:solidFill>
                  <a:srgbClr val="0000FF"/>
                </a:solidFill>
              </a:rPr>
              <a:t> </a:t>
            </a:r>
          </a:p>
          <a:p>
            <a:pPr>
              <a:lnSpc>
                <a:spcPct val="80000"/>
              </a:lnSpc>
            </a:pPr>
            <a:r>
              <a:rPr kumimoji="1" lang="en-US" altLang="ja-JP" sz="1600" b="1" dirty="0" smtClean="0">
                <a:solidFill>
                  <a:srgbClr val="0000FF"/>
                </a:solidFill>
              </a:rPr>
              <a:t>intensity </a:t>
            </a:r>
            <a:r>
              <a:rPr lang="en-US" altLang="ja-JP" sz="1600" b="1" dirty="0" smtClean="0">
                <a:solidFill>
                  <a:srgbClr val="0000FF"/>
                </a:solidFill>
              </a:rPr>
              <a:t>at target</a:t>
            </a:r>
          </a:p>
          <a:p>
            <a:pPr>
              <a:lnSpc>
                <a:spcPct val="80000"/>
              </a:lnSpc>
            </a:pPr>
            <a:r>
              <a:rPr kumimoji="1" lang="en-US" altLang="ja-JP" sz="1600" b="1" dirty="0" smtClean="0">
                <a:solidFill>
                  <a:srgbClr val="0000FF"/>
                </a:solidFill>
              </a:rPr>
              <a:t>Q(e-) = </a:t>
            </a:r>
            <a:r>
              <a:rPr lang="en-US" altLang="ja-JP" sz="1600" b="1" dirty="0" smtClean="0">
                <a:solidFill>
                  <a:srgbClr val="0000FF"/>
                </a:solidFill>
              </a:rPr>
              <a:t>6.3</a:t>
            </a:r>
            <a:r>
              <a:rPr kumimoji="1" lang="en-US" altLang="ja-JP" sz="1600" b="1" dirty="0" smtClean="0">
                <a:solidFill>
                  <a:srgbClr val="0000FF"/>
                </a:solidFill>
              </a:rPr>
              <a:t> </a:t>
            </a:r>
            <a:r>
              <a:rPr kumimoji="1" lang="en-US" altLang="ja-JP" sz="1600" b="1" dirty="0" err="1" smtClean="0">
                <a:solidFill>
                  <a:srgbClr val="0000FF"/>
                </a:solidFill>
              </a:rPr>
              <a:t>nC</a:t>
            </a:r>
            <a:endParaRPr kumimoji="1" lang="ja-JP" altLang="en-US" sz="1600" b="1" dirty="0">
              <a:solidFill>
                <a:srgbClr val="0000FF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853474" y="2492209"/>
            <a:ext cx="1088824" cy="523220"/>
          </a:xfrm>
          <a:prstGeom prst="rect">
            <a:avLst/>
          </a:prstGeom>
          <a:noFill/>
        </p:spPr>
        <p:txBody>
          <a:bodyPr wrap="none" rIns="0" rtlCol="0">
            <a:spAutoFit/>
          </a:bodyPr>
          <a:lstStyle/>
          <a:p>
            <a:r>
              <a:rPr lang="en-US" altLang="ja-JP" sz="1400" b="1" dirty="0" smtClean="0">
                <a:solidFill>
                  <a:srgbClr val="0000FF"/>
                </a:solidFill>
              </a:rPr>
              <a:t>beam</a:t>
            </a:r>
          </a:p>
          <a:p>
            <a:r>
              <a:rPr lang="en-US" altLang="ja-JP" sz="1400" b="1" dirty="0" smtClean="0">
                <a:solidFill>
                  <a:srgbClr val="0000FF"/>
                </a:solidFill>
              </a:rPr>
              <a:t>intensity </a:t>
            </a:r>
            <a:r>
              <a:rPr kumimoji="1" lang="en-US" altLang="ja-JP" sz="1400" b="1" dirty="0" smtClean="0">
                <a:solidFill>
                  <a:srgbClr val="0000FF"/>
                </a:solidFill>
              </a:rPr>
              <a:t>[</a:t>
            </a:r>
            <a:r>
              <a:rPr kumimoji="1" lang="en-US" altLang="ja-JP" sz="1400" b="1" dirty="0" err="1" smtClean="0">
                <a:solidFill>
                  <a:srgbClr val="0000FF"/>
                </a:solidFill>
              </a:rPr>
              <a:t>nC</a:t>
            </a:r>
            <a:r>
              <a:rPr kumimoji="1" lang="en-US" altLang="ja-JP" sz="1400" b="1" dirty="0" smtClean="0">
                <a:solidFill>
                  <a:srgbClr val="0000FF"/>
                </a:solidFill>
              </a:rPr>
              <a:t>]</a:t>
            </a:r>
            <a:endParaRPr kumimoji="1" lang="ja-JP" altLang="en-US" sz="1400" b="1" dirty="0">
              <a:solidFill>
                <a:srgbClr val="0000FF"/>
              </a:solidFill>
            </a:endParaRPr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KEKB Review (2016.06.14)     Positron Source Status   (Takuya Kamitani) </a:t>
            </a:r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491599" y="1814958"/>
            <a:ext cx="1383712" cy="683264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kumimoji="1" lang="en-US" altLang="ja-JP" sz="1600" b="1" dirty="0" smtClean="0">
                <a:solidFill>
                  <a:srgbClr val="FF0000"/>
                </a:solidFill>
              </a:rPr>
              <a:t>Q(e+) = </a:t>
            </a:r>
            <a:r>
              <a:rPr lang="en-US" altLang="ja-JP" sz="1600" b="1" dirty="0" smtClean="0">
                <a:solidFill>
                  <a:srgbClr val="FF0000"/>
                </a:solidFill>
              </a:rPr>
              <a:t>1.9</a:t>
            </a:r>
            <a:r>
              <a:rPr kumimoji="1" lang="en-US" altLang="ja-JP" sz="1600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sz="1600" b="1" dirty="0" err="1" smtClean="0">
                <a:solidFill>
                  <a:srgbClr val="FF0000"/>
                </a:solidFill>
              </a:rPr>
              <a:t>nC</a:t>
            </a:r>
            <a:endParaRPr kumimoji="1" lang="en-US" altLang="ja-JP" sz="1600" b="1" dirty="0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en-US" altLang="ja-JP" sz="1600" b="1" dirty="0" smtClean="0">
                <a:solidFill>
                  <a:srgbClr val="FF0000"/>
                </a:solidFill>
              </a:rPr>
              <a:t>at entrance</a:t>
            </a:r>
          </a:p>
          <a:p>
            <a:pPr>
              <a:lnSpc>
                <a:spcPct val="80000"/>
              </a:lnSpc>
            </a:pPr>
            <a:r>
              <a:rPr kumimoji="1" lang="en-US" altLang="ja-JP" sz="1600" b="1" dirty="0" smtClean="0">
                <a:solidFill>
                  <a:srgbClr val="FF0000"/>
                </a:solidFill>
              </a:rPr>
              <a:t>of DR LTR line</a:t>
            </a:r>
            <a:endParaRPr kumimoji="1" lang="ja-JP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21" name="コンテンツ プレースホルダー 5" descr="スクリーンショット 2015-12-09 0.09.2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0" b="-363"/>
          <a:stretch/>
        </p:blipFill>
        <p:spPr>
          <a:xfrm>
            <a:off x="4572000" y="3841631"/>
            <a:ext cx="4495240" cy="2354027"/>
          </a:xfrm>
          <a:prstGeom prst="rect">
            <a:avLst/>
          </a:prstGeom>
        </p:spPr>
      </p:pic>
      <p:sp>
        <p:nvSpPr>
          <p:cNvPr id="22" name="コンテンツ プレースホルダー 2"/>
          <p:cNvSpPr txBox="1">
            <a:spLocks/>
          </p:cNvSpPr>
          <p:nvPr/>
        </p:nvSpPr>
        <p:spPr>
          <a:xfrm>
            <a:off x="-1" y="942433"/>
            <a:ext cx="4787153" cy="2389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FF"/>
              </a:buClr>
              <a:buSzPct val="90000"/>
              <a:buFont typeface="Wingdings" charset="2"/>
              <a:buChar char="n"/>
              <a:defRPr kumimoji="1"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23888" indent="-271463" algn="l" defTabSz="457200" rtl="0" eaLnBrk="1" latinLnBrk="0" hangingPunct="1">
              <a:spcBef>
                <a:spcPct val="20000"/>
              </a:spcBef>
              <a:buClr>
                <a:srgbClr val="008000"/>
              </a:buClr>
              <a:buSzPct val="80000"/>
              <a:buFont typeface="Wingdings" charset="2"/>
              <a:buChar char="u"/>
              <a:defRPr kumimoji="1"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89013" indent="-228600" algn="l" defTabSz="4572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charset="2"/>
              <a:buChar char="l"/>
              <a:defRPr kumimoji="1"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 smtClean="0">
                <a:latin typeface="Arial" charset="0"/>
                <a:ea typeface="Arial" charset="0"/>
                <a:cs typeface="Arial" charset="0"/>
              </a:rPr>
              <a:t>Beam tuning to optimize e+ yield performed in 2015 Oct ~ Dec.</a:t>
            </a:r>
          </a:p>
          <a:p>
            <a:r>
              <a:rPr lang="en-US" altLang="ja-JP" sz="2000" dirty="0" smtClean="0">
                <a:latin typeface="Arial" charset="0"/>
                <a:ea typeface="Arial" charset="0"/>
                <a:cs typeface="Arial" charset="0"/>
              </a:rPr>
              <a:t>I</a:t>
            </a:r>
            <a:r>
              <a:rPr lang="en-US" altLang="ja-JP" sz="2000" baseline="-25000" dirty="0" smtClean="0">
                <a:latin typeface="Arial" charset="0"/>
                <a:ea typeface="Arial" charset="0"/>
                <a:cs typeface="Arial" charset="0"/>
              </a:rPr>
              <a:t>FC</a:t>
            </a:r>
            <a:r>
              <a:rPr lang="en-US" altLang="ja-JP" sz="2000" dirty="0" smtClean="0">
                <a:latin typeface="Arial" charset="0"/>
                <a:ea typeface="Arial" charset="0"/>
                <a:cs typeface="Arial" charset="0"/>
              </a:rPr>
              <a:t> = </a:t>
            </a:r>
            <a:r>
              <a:rPr lang="en-US" altLang="ja-JP" sz="20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6 kA </a:t>
            </a:r>
            <a:r>
              <a:rPr lang="en-US" altLang="ja-JP" sz="2000" dirty="0" smtClean="0">
                <a:latin typeface="Arial" charset="0"/>
                <a:ea typeface="Arial" charset="0"/>
                <a:cs typeface="Arial" charset="0"/>
              </a:rPr>
              <a:t>(design 12 kA)</a:t>
            </a:r>
            <a:br>
              <a:rPr lang="en-US" altLang="ja-JP" sz="2000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altLang="ja-JP" sz="2000" dirty="0" smtClean="0">
                <a:latin typeface="Arial" charset="0"/>
                <a:ea typeface="Arial" charset="0"/>
                <a:cs typeface="Arial" charset="0"/>
              </a:rPr>
              <a:t>	enhancement by FC ~ </a:t>
            </a:r>
            <a:r>
              <a:rPr lang="en-US" altLang="ja-JP" sz="20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1.8</a:t>
            </a:r>
          </a:p>
          <a:p>
            <a:r>
              <a:rPr lang="en-US" altLang="ja-JP" sz="2000" dirty="0" smtClean="0">
                <a:latin typeface="Arial" charset="0"/>
                <a:ea typeface="Arial" charset="0"/>
                <a:cs typeface="Arial" charset="0"/>
              </a:rPr>
              <a:t>Q(e-) = </a:t>
            </a:r>
            <a:r>
              <a:rPr lang="en-US" altLang="ja-JP" sz="20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6.3 </a:t>
            </a:r>
            <a:r>
              <a:rPr lang="en-US" altLang="ja-JP" sz="2000" dirty="0" err="1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nC</a:t>
            </a:r>
            <a:r>
              <a:rPr lang="en-US" altLang="ja-JP" sz="20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 @ target</a:t>
            </a:r>
            <a:r>
              <a:rPr lang="en-US" altLang="ja-JP" sz="2000" dirty="0" smtClean="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altLang="ja-JP" sz="2000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altLang="ja-JP" sz="2000" dirty="0" smtClean="0">
                <a:latin typeface="Arial" charset="0"/>
                <a:ea typeface="Arial" charset="0"/>
                <a:cs typeface="Arial" charset="0"/>
              </a:rPr>
              <a:t>Q(e+) = </a:t>
            </a:r>
            <a:r>
              <a:rPr lang="en-US" altLang="ja-JP" sz="20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1.9 </a:t>
            </a:r>
            <a:r>
              <a:rPr lang="en-US" altLang="ja-JP" sz="2000" dirty="0" err="1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nC</a:t>
            </a:r>
            <a:r>
              <a:rPr lang="en-US" altLang="ja-JP" sz="20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ja-JP" sz="2000" dirty="0" smtClean="0">
                <a:latin typeface="Arial" charset="0"/>
                <a:ea typeface="Arial" charset="0"/>
                <a:cs typeface="Arial" charset="0"/>
              </a:rPr>
              <a:t>at SY2</a:t>
            </a:r>
            <a:r>
              <a:rPr lang="en-US" altLang="ja-JP" sz="2000" dirty="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altLang="ja-JP" sz="2000" dirty="0">
                <a:latin typeface="Arial" charset="0"/>
                <a:ea typeface="Arial" charset="0"/>
                <a:cs typeface="Arial" charset="0"/>
              </a:rPr>
            </a:br>
            <a:r>
              <a:rPr lang="en-US" altLang="ja-JP" sz="2000" dirty="0" smtClean="0">
                <a:latin typeface="Arial" charset="0"/>
                <a:ea typeface="Arial" charset="0"/>
                <a:cs typeface="Arial" charset="0"/>
              </a:rPr>
              <a:t>Y(e+) = 1.9/6.3 =&gt; </a:t>
            </a:r>
            <a:r>
              <a:rPr lang="en-US" altLang="ja-JP" sz="20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30 %</a:t>
            </a:r>
            <a:r>
              <a:rPr lang="en-US" altLang="ja-JP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ja-JP" sz="1800" dirty="0" smtClean="0">
                <a:latin typeface="Arial" charset="0"/>
                <a:ea typeface="Arial" charset="0"/>
                <a:cs typeface="Arial" charset="0"/>
              </a:rPr>
              <a:t>(design 50 %)</a:t>
            </a:r>
          </a:p>
        </p:txBody>
      </p:sp>
      <p:pic>
        <p:nvPicPr>
          <p:cNvPr id="23" name="コンテンツ プレースホルダー 5" descr="temp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8" b="1978"/>
          <a:stretch/>
        </p:blipFill>
        <p:spPr>
          <a:xfrm>
            <a:off x="232657" y="3664905"/>
            <a:ext cx="4122070" cy="2905171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1645223" y="5442614"/>
            <a:ext cx="1117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FF0000"/>
                </a:solidFill>
                <a:latin typeface="Arial"/>
                <a:cs typeface="Arial"/>
              </a:rPr>
              <a:t>Deceleration</a:t>
            </a:r>
          </a:p>
          <a:p>
            <a:r>
              <a:rPr lang="en-US" altLang="ja-JP" sz="1200" b="1" dirty="0" smtClean="0">
                <a:solidFill>
                  <a:srgbClr val="FF0000"/>
                </a:solidFill>
                <a:latin typeface="Arial"/>
                <a:cs typeface="Arial"/>
              </a:rPr>
              <a:t>Capture</a:t>
            </a:r>
            <a:endParaRPr kumimoji="1" lang="ja-JP" altLang="en-US" sz="12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026757" y="5442613"/>
            <a:ext cx="1178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 smtClean="0">
                <a:solidFill>
                  <a:srgbClr val="008000"/>
                </a:solidFill>
                <a:latin typeface="Arial"/>
                <a:cs typeface="Arial"/>
              </a:rPr>
              <a:t>Ac</a:t>
            </a:r>
            <a:r>
              <a:rPr kumimoji="1" lang="en-US" altLang="ja-JP" sz="1200" b="1" dirty="0" smtClean="0">
                <a:solidFill>
                  <a:srgbClr val="008000"/>
                </a:solidFill>
                <a:latin typeface="Arial"/>
                <a:cs typeface="Arial"/>
              </a:rPr>
              <a:t>celeration</a:t>
            </a:r>
          </a:p>
          <a:p>
            <a:r>
              <a:rPr lang="en-US" altLang="ja-JP" sz="1200" b="1" dirty="0" smtClean="0">
                <a:solidFill>
                  <a:srgbClr val="008000"/>
                </a:solidFill>
                <a:latin typeface="Arial"/>
                <a:cs typeface="Arial"/>
              </a:rPr>
              <a:t>Capture</a:t>
            </a:r>
            <a:endParaRPr kumimoji="1" lang="ja-JP" altLang="en-US" sz="1200" b="1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cxnSp>
        <p:nvCxnSpPr>
          <p:cNvPr id="31" name="直線矢印コネクタ 30"/>
          <p:cNvCxnSpPr/>
          <p:nvPr/>
        </p:nvCxnSpPr>
        <p:spPr>
          <a:xfrm>
            <a:off x="1810842" y="4929102"/>
            <a:ext cx="765578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>
            <a:off x="3240292" y="4929102"/>
            <a:ext cx="751320" cy="0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/>
        </p:nvCxnSpPr>
        <p:spPr>
          <a:xfrm flipH="1" flipV="1">
            <a:off x="5245481" y="4946924"/>
            <a:ext cx="3669354" cy="1"/>
          </a:xfrm>
          <a:prstGeom prst="line">
            <a:avLst/>
          </a:prstGeom>
          <a:ln w="22225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/>
        </p:nvCxnSpPr>
        <p:spPr>
          <a:xfrm flipH="1" flipV="1">
            <a:off x="5272371" y="4211813"/>
            <a:ext cx="3669354" cy="1"/>
          </a:xfrm>
          <a:prstGeom prst="line">
            <a:avLst/>
          </a:prstGeom>
          <a:ln w="22225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上矢印 39"/>
          <p:cNvSpPr/>
          <p:nvPr/>
        </p:nvSpPr>
        <p:spPr>
          <a:xfrm>
            <a:off x="8313240" y="4946924"/>
            <a:ext cx="212195" cy="87117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上矢印 42"/>
          <p:cNvSpPr/>
          <p:nvPr/>
        </p:nvSpPr>
        <p:spPr>
          <a:xfrm>
            <a:off x="7206462" y="4215503"/>
            <a:ext cx="285137" cy="1606281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5348582" y="6232086"/>
            <a:ext cx="36620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Yield enhancement by FC (6 kA) ~ 1.8</a:t>
            </a:r>
            <a:endParaRPr kumimoji="1" lang="ja-JP" altLang="en-US" sz="1600" dirty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5832240" y="3604833"/>
            <a:ext cx="2694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432FF"/>
                </a:solidFill>
              </a:rPr>
              <a:t>Y(e+) upon FC pulse timing</a:t>
            </a:r>
            <a:endParaRPr kumimoji="1" lang="ja-JP" altLang="en-US" dirty="0">
              <a:solidFill>
                <a:srgbClr val="0432FF"/>
              </a:solidFill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6597813" y="4965792"/>
            <a:ext cx="721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latin typeface="Arial" charset="0"/>
                <a:ea typeface="Arial" charset="0"/>
                <a:cs typeface="Arial" charset="0"/>
              </a:rPr>
              <a:t>FC on</a:t>
            </a:r>
          </a:p>
          <a:p>
            <a:r>
              <a:rPr lang="en-US" altLang="ja-JP" sz="1400" b="1" dirty="0" smtClean="0">
                <a:latin typeface="Arial" charset="0"/>
                <a:ea typeface="Arial" charset="0"/>
                <a:cs typeface="Arial" charset="0"/>
              </a:rPr>
              <a:t>timing</a:t>
            </a:r>
            <a:endParaRPr kumimoji="1" lang="ja-JP" altLang="en-US" sz="1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7681683" y="5120899"/>
            <a:ext cx="721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latin typeface="Arial" charset="0"/>
                <a:ea typeface="Arial" charset="0"/>
                <a:cs typeface="Arial" charset="0"/>
              </a:rPr>
              <a:t>FC off</a:t>
            </a:r>
          </a:p>
          <a:p>
            <a:r>
              <a:rPr lang="en-US" altLang="ja-JP" sz="1400" b="1" dirty="0" smtClean="0">
                <a:latin typeface="Arial" charset="0"/>
                <a:ea typeface="Arial" charset="0"/>
                <a:cs typeface="Arial" charset="0"/>
              </a:rPr>
              <a:t>timing</a:t>
            </a:r>
            <a:endParaRPr kumimoji="1" lang="ja-JP" altLang="en-US" sz="1400" b="1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48" name="直線矢印コネクタ 47"/>
          <p:cNvCxnSpPr/>
          <p:nvPr/>
        </p:nvCxnSpPr>
        <p:spPr>
          <a:xfrm>
            <a:off x="2203880" y="3841631"/>
            <a:ext cx="7515" cy="3456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テキスト ボックス 48"/>
          <p:cNvSpPr txBox="1"/>
          <p:nvPr/>
        </p:nvSpPr>
        <p:spPr>
          <a:xfrm>
            <a:off x="886995" y="3394093"/>
            <a:ext cx="2876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432FF"/>
                </a:solidFill>
              </a:rPr>
              <a:t>Y(e+) </a:t>
            </a:r>
            <a:r>
              <a:rPr kumimoji="1" lang="en-US" altLang="ja-JP" smtClean="0">
                <a:solidFill>
                  <a:srgbClr val="0432FF"/>
                </a:solidFill>
              </a:rPr>
              <a:t>upon capture RF phase</a:t>
            </a:r>
            <a:endParaRPr kumimoji="1" lang="ja-JP" altLang="en-US" dirty="0">
              <a:solidFill>
                <a:srgbClr val="0432FF"/>
              </a:solidFill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2211395" y="3759197"/>
            <a:ext cx="1117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 smtClean="0">
                <a:latin typeface="Arial"/>
                <a:cs typeface="Arial"/>
              </a:rPr>
              <a:t>operation</a:t>
            </a:r>
          </a:p>
          <a:p>
            <a:r>
              <a:rPr lang="en-US" altLang="ja-JP" sz="1200" b="1" dirty="0" smtClean="0">
                <a:latin typeface="Arial"/>
                <a:cs typeface="Arial"/>
              </a:rPr>
              <a:t>phase</a:t>
            </a:r>
            <a:endParaRPr kumimoji="1" lang="ja-JP" altLang="en-US" sz="1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276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sz="2400" dirty="0" smtClean="0"/>
              <a:t>Is achieved e</a:t>
            </a:r>
            <a:r>
              <a:rPr kumimoji="1" lang="en-US" altLang="ja-JP" sz="2400" baseline="30000" dirty="0" smtClean="0"/>
              <a:t>+</a:t>
            </a:r>
            <a:r>
              <a:rPr kumimoji="1" lang="en-US" altLang="ja-JP" sz="2400" dirty="0" smtClean="0"/>
              <a:t> charge consistent with simulations ?</a:t>
            </a:r>
            <a:br>
              <a:rPr kumimoji="1" lang="en-US" altLang="ja-JP" sz="2400" dirty="0" smtClean="0"/>
            </a:br>
            <a:r>
              <a:rPr kumimoji="1" lang="en-US" altLang="ja-JP" sz="2400" dirty="0" smtClean="0"/>
              <a:t>(committee member’s question)</a:t>
            </a:r>
            <a:endParaRPr kumimoji="1" lang="ja-JP" altLang="en-US" sz="24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91749" y="926275"/>
            <a:ext cx="8598041" cy="5931724"/>
          </a:xfrm>
        </p:spPr>
        <p:txBody>
          <a:bodyPr>
            <a:normAutofit lnSpcReduction="10000"/>
          </a:bodyPr>
          <a:lstStyle/>
          <a:p>
            <a:r>
              <a:rPr kumimoji="1" lang="en-US" altLang="ja-JP" dirty="0" smtClean="0"/>
              <a:t>We do not have a simulation result which reflect all the operation condition.</a:t>
            </a:r>
            <a:br>
              <a:rPr kumimoji="1" lang="en-US" altLang="ja-JP" dirty="0" smtClean="0"/>
            </a:br>
            <a:r>
              <a:rPr kumimoji="1" lang="en-US" altLang="ja-JP" dirty="0" smtClean="0"/>
              <a:t>(</a:t>
            </a:r>
            <a:r>
              <a:rPr kumimoji="1" lang="en-US" altLang="ja-JP" dirty="0" smtClean="0">
                <a:solidFill>
                  <a:srgbClr val="0432FF"/>
                </a:solidFill>
              </a:rPr>
              <a:t>GEANT simulation [e</a:t>
            </a:r>
            <a:r>
              <a:rPr kumimoji="1" lang="en-US" altLang="ja-JP" baseline="30000" dirty="0" smtClean="0">
                <a:solidFill>
                  <a:srgbClr val="0432FF"/>
                </a:solidFill>
              </a:rPr>
              <a:t>+</a:t>
            </a:r>
            <a:r>
              <a:rPr kumimoji="1" lang="en-US" altLang="ja-JP" dirty="0" smtClean="0">
                <a:solidFill>
                  <a:srgbClr val="0432FF"/>
                </a:solidFill>
              </a:rPr>
              <a:t> generation at target]</a:t>
            </a:r>
            <a:br>
              <a:rPr kumimoji="1" lang="en-US" altLang="ja-JP" dirty="0" smtClean="0">
                <a:solidFill>
                  <a:srgbClr val="0432FF"/>
                </a:solidFill>
              </a:rPr>
            </a:br>
            <a:r>
              <a:rPr kumimoji="1" lang="en-US" altLang="ja-JP" dirty="0" smtClean="0">
                <a:solidFill>
                  <a:srgbClr val="0432FF"/>
                </a:solidFill>
              </a:rPr>
              <a:t>+GPT simulation [e</a:t>
            </a:r>
            <a:r>
              <a:rPr kumimoji="1" lang="en-US" altLang="ja-JP" baseline="30000" dirty="0" smtClean="0">
                <a:solidFill>
                  <a:srgbClr val="0432FF"/>
                </a:solidFill>
              </a:rPr>
              <a:t>+</a:t>
            </a:r>
            <a:r>
              <a:rPr kumimoji="1" lang="en-US" altLang="ja-JP" dirty="0" smtClean="0">
                <a:solidFill>
                  <a:srgbClr val="0432FF"/>
                </a:solidFill>
              </a:rPr>
              <a:t> capture simulation]</a:t>
            </a:r>
            <a:br>
              <a:rPr kumimoji="1" lang="en-US" altLang="ja-JP" dirty="0" smtClean="0">
                <a:solidFill>
                  <a:srgbClr val="0432FF"/>
                </a:solidFill>
              </a:rPr>
            </a:br>
            <a:r>
              <a:rPr kumimoji="1" lang="en-US" altLang="ja-JP" dirty="0" smtClean="0">
                <a:solidFill>
                  <a:srgbClr val="0432FF"/>
                </a:solidFill>
              </a:rPr>
              <a:t>+SAD tracking </a:t>
            </a:r>
            <a:r>
              <a:rPr lang="en-US" altLang="ja-JP" dirty="0" smtClean="0">
                <a:solidFill>
                  <a:srgbClr val="0432FF"/>
                </a:solidFill>
              </a:rPr>
              <a:t>simulation </a:t>
            </a:r>
            <a:r>
              <a:rPr kumimoji="1" lang="en-US" altLang="ja-JP" dirty="0" smtClean="0">
                <a:solidFill>
                  <a:srgbClr val="0432FF"/>
                </a:solidFill>
              </a:rPr>
              <a:t>[e</a:t>
            </a:r>
            <a:r>
              <a:rPr kumimoji="1" lang="en-US" altLang="ja-JP" baseline="30000" dirty="0" smtClean="0">
                <a:solidFill>
                  <a:srgbClr val="0432FF"/>
                </a:solidFill>
              </a:rPr>
              <a:t>+</a:t>
            </a:r>
            <a:r>
              <a:rPr kumimoji="1" lang="en-US" altLang="ja-JP" dirty="0" smtClean="0">
                <a:solidFill>
                  <a:srgbClr val="0432FF"/>
                </a:solidFill>
              </a:rPr>
              <a:t> transport in </a:t>
            </a:r>
            <a:r>
              <a:rPr kumimoji="1" lang="en-US" altLang="ja-JP" dirty="0" err="1" smtClean="0">
                <a:solidFill>
                  <a:srgbClr val="0432FF"/>
                </a:solidFill>
              </a:rPr>
              <a:t>linac</a:t>
            </a:r>
            <a:r>
              <a:rPr kumimoji="1" lang="en-US" altLang="ja-JP" dirty="0" smtClean="0">
                <a:solidFill>
                  <a:srgbClr val="0432FF"/>
                </a:solidFill>
              </a:rPr>
              <a:t> &amp; BT line</a:t>
            </a:r>
            <a:r>
              <a:rPr kumimoji="1" lang="en-US" altLang="ja-JP" dirty="0" smtClean="0"/>
              <a:t>)</a:t>
            </a:r>
          </a:p>
          <a:p>
            <a:pPr lvl="1"/>
            <a:r>
              <a:rPr lang="en-US" altLang="ja-JP" dirty="0">
                <a:solidFill>
                  <a:srgbClr val="FF0000"/>
                </a:solidFill>
              </a:rPr>
              <a:t>p</a:t>
            </a:r>
            <a:r>
              <a:rPr lang="en-US" altLang="ja-JP" dirty="0" smtClean="0">
                <a:solidFill>
                  <a:srgbClr val="FF0000"/>
                </a:solidFill>
              </a:rPr>
              <a:t>recise beam spot size on the target is unknown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		-&gt; planning to install thin screen monitor and triggered camera </a:t>
            </a:r>
            <a:br>
              <a:rPr lang="en-US" altLang="ja-JP" dirty="0" smtClean="0"/>
            </a:br>
            <a:r>
              <a:rPr lang="en-US" altLang="ja-JP" dirty="0" smtClean="0"/>
              <a:t>			in this summer shutdown</a:t>
            </a:r>
          </a:p>
          <a:p>
            <a:pPr lvl="1"/>
            <a:r>
              <a:rPr kumimoji="1" lang="en-US" altLang="ja-JP" dirty="0" smtClean="0">
                <a:solidFill>
                  <a:srgbClr val="FF0000"/>
                </a:solidFill>
              </a:rPr>
              <a:t>DC solenoid field distribution modified </a:t>
            </a:r>
            <a:r>
              <a:rPr kumimoji="1" lang="en-US" altLang="ja-JP" dirty="0" smtClean="0"/>
              <a:t>to optimize e+ intensity</a:t>
            </a:r>
          </a:p>
          <a:p>
            <a:pPr lvl="1"/>
            <a:r>
              <a:rPr lang="en-US" altLang="ja-JP" dirty="0" smtClean="0">
                <a:solidFill>
                  <a:srgbClr val="FF0000"/>
                </a:solidFill>
              </a:rPr>
              <a:t>FC 6 kA </a:t>
            </a:r>
            <a:r>
              <a:rPr lang="en-US" altLang="ja-JP" dirty="0" smtClean="0"/>
              <a:t>situation</a:t>
            </a:r>
          </a:p>
          <a:p>
            <a:pPr lvl="1"/>
            <a:r>
              <a:rPr kumimoji="1" lang="en-US" altLang="ja-JP" dirty="0" smtClean="0"/>
              <a:t>Lower LAS acceleration field situation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Possible comparison 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kumimoji="1" lang="en-US" altLang="ja-JP" dirty="0" smtClean="0"/>
              <a:t>simulation expectation now is Y(e+) ~ </a:t>
            </a:r>
            <a:r>
              <a:rPr kumimoji="1" lang="en-US" altLang="ja-JP" dirty="0" smtClean="0">
                <a:solidFill>
                  <a:srgbClr val="FF0000"/>
                </a:solidFill>
              </a:rPr>
              <a:t>45 %</a:t>
            </a:r>
            <a:r>
              <a:rPr kumimoji="1" lang="en-US" altLang="ja-JP" dirty="0" smtClean="0"/>
              <a:t> at capture section exit and the observed Y(e+) ~ </a:t>
            </a:r>
            <a:r>
              <a:rPr kumimoji="1" lang="en-US" altLang="ja-JP" dirty="0" smtClean="0">
                <a:solidFill>
                  <a:srgbClr val="FF0000"/>
                </a:solidFill>
              </a:rPr>
              <a:t>30 %</a:t>
            </a:r>
            <a:r>
              <a:rPr kumimoji="1" lang="en-US" altLang="ja-JP" dirty="0" smtClean="0"/>
              <a:t> at after the 1-6 chicane.</a:t>
            </a:r>
          </a:p>
          <a:p>
            <a:r>
              <a:rPr kumimoji="1" lang="en-US" altLang="ja-JP" dirty="0" smtClean="0"/>
              <a:t>It is my </a:t>
            </a:r>
            <a:r>
              <a:rPr kumimoji="1" lang="en-US" altLang="ja-JP" dirty="0" smtClean="0">
                <a:solidFill>
                  <a:srgbClr val="FF0000"/>
                </a:solidFill>
              </a:rPr>
              <a:t>homework</a:t>
            </a:r>
            <a:r>
              <a:rPr kumimoji="1" lang="en-US" altLang="ja-JP" dirty="0" smtClean="0"/>
              <a:t> for next KEKB Review.</a:t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KEKB Review (2016.06.14)     Positron Source Status   (Takuya Kamitani) 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59C70-3E41-F24E-B7F7-A4C9A2C082CD}" type="slidenum">
              <a:rPr lang="ja-JP" altLang="en-US" smtClean="0"/>
              <a:pPr/>
              <a:t>17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72713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" t="4475" r="14845" b="19537"/>
          <a:stretch/>
        </p:blipFill>
        <p:spPr>
          <a:xfrm>
            <a:off x="248413" y="1347589"/>
            <a:ext cx="8823707" cy="4643807"/>
          </a:xfrm>
          <a:prstGeom prst="rect">
            <a:avLst/>
          </a:prstGeom>
        </p:spPr>
      </p:pic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015FB9-72F7-BB46-812A-FEF8A632DCE7}" type="slidenum">
              <a:rPr lang="en-US" altLang="ja-JP"/>
              <a:pPr>
                <a:defRPr/>
              </a:pPr>
              <a:t>18</a:t>
            </a:fld>
            <a:endParaRPr lang="en-US" altLang="ja-JP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ja-JP" sz="3200" dirty="0" err="1" smtClean="0">
                <a:cs typeface="+mj-cs"/>
              </a:rPr>
              <a:t>SuperKEKB</a:t>
            </a:r>
            <a:r>
              <a:rPr lang="en-US" altLang="ja-JP" sz="3200" dirty="0" smtClean="0">
                <a:cs typeface="+mj-cs"/>
              </a:rPr>
              <a:t> e</a:t>
            </a:r>
            <a:r>
              <a:rPr lang="en-US" altLang="ja-JP" sz="3200" baseline="30000" dirty="0" smtClean="0">
                <a:cs typeface="+mj-cs"/>
              </a:rPr>
              <a:t>+</a:t>
            </a:r>
            <a:r>
              <a:rPr lang="en-US" altLang="ja-JP" sz="3200" dirty="0" smtClean="0">
                <a:cs typeface="+mj-cs"/>
              </a:rPr>
              <a:t> injection beam</a:t>
            </a:r>
            <a:endParaRPr lang="ja-JP" altLang="en-US" sz="3200" dirty="0" smtClean="0">
              <a:cs typeface="+mj-cs"/>
            </a:endParaRPr>
          </a:p>
        </p:txBody>
      </p:sp>
      <p:sp>
        <p:nvSpPr>
          <p:cNvPr id="3" name="円/楕円 2"/>
          <p:cNvSpPr/>
          <p:nvPr/>
        </p:nvSpPr>
        <p:spPr>
          <a:xfrm>
            <a:off x="2653956" y="4709310"/>
            <a:ext cx="184535" cy="206255"/>
          </a:xfrm>
          <a:prstGeom prst="ellipse">
            <a:avLst/>
          </a:prstGeom>
          <a:noFill/>
          <a:ln w="28575" cmpd="sng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8391571" y="5047502"/>
            <a:ext cx="184535" cy="206255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0889" y="4973934"/>
            <a:ext cx="5794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Gun</a:t>
            </a:r>
            <a:endParaRPr kumimoji="1" lang="ja-JP" altLang="en-US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482532" y="4973934"/>
            <a:ext cx="62435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J-arc</a:t>
            </a:r>
            <a:endParaRPr kumimoji="1" lang="ja-JP" altLang="en-US" b="1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204015" y="4880810"/>
            <a:ext cx="766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target</a:t>
            </a:r>
            <a:endParaRPr kumimoji="1" lang="ja-JP" altLang="en-US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922709" y="5059262"/>
            <a:ext cx="975194" cy="276999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lang="en-US" altLang="ja-JP" b="1" dirty="0" err="1" smtClean="0"/>
              <a:t>Linac</a:t>
            </a:r>
            <a:r>
              <a:rPr lang="en-US" altLang="ja-JP" b="1" dirty="0" smtClean="0"/>
              <a:t> </a:t>
            </a:r>
            <a:r>
              <a:rPr kumimoji="1" lang="en-US" altLang="ja-JP" b="1" dirty="0" smtClean="0"/>
              <a:t>end</a:t>
            </a:r>
            <a:endParaRPr kumimoji="1" lang="ja-JP" altLang="en-US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213685" y="4552964"/>
            <a:ext cx="1231427" cy="437043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kumimoji="1" lang="en-US" altLang="ja-JP" sz="1400" b="1" dirty="0" smtClean="0">
                <a:solidFill>
                  <a:srgbClr val="FF0000"/>
                </a:solidFill>
              </a:rPr>
              <a:t>Q(e+) = 0.3 </a:t>
            </a:r>
            <a:r>
              <a:rPr kumimoji="1" lang="en-US" altLang="ja-JP" sz="1400" b="1" dirty="0" err="1" smtClean="0">
                <a:solidFill>
                  <a:srgbClr val="FF0000"/>
                </a:solidFill>
              </a:rPr>
              <a:t>nC</a:t>
            </a:r>
            <a:endParaRPr kumimoji="1" lang="en-US" altLang="ja-JP" sz="1400" b="1" dirty="0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kumimoji="1" lang="en-US" altLang="ja-JP" sz="1400" b="1" dirty="0" smtClean="0">
                <a:solidFill>
                  <a:srgbClr val="FF0000"/>
                </a:solidFill>
              </a:rPr>
              <a:t>at BT-line end</a:t>
            </a:r>
            <a:endParaRPr kumimoji="1" lang="ja-JP" altLang="en-US" sz="1400" b="1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242097" y="3872175"/>
            <a:ext cx="1509709" cy="609398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1400" b="1" dirty="0" smtClean="0">
                <a:solidFill>
                  <a:srgbClr val="0000FF"/>
                </a:solidFill>
              </a:rPr>
              <a:t>Primary Electron</a:t>
            </a:r>
            <a:r>
              <a:rPr kumimoji="1" lang="en-US" altLang="ja-JP" sz="1400" b="1" dirty="0" smtClean="0">
                <a:solidFill>
                  <a:srgbClr val="0000FF"/>
                </a:solidFill>
              </a:rPr>
              <a:t> </a:t>
            </a:r>
          </a:p>
          <a:p>
            <a:pPr>
              <a:lnSpc>
                <a:spcPct val="80000"/>
              </a:lnSpc>
            </a:pPr>
            <a:r>
              <a:rPr kumimoji="1" lang="en-US" altLang="ja-JP" sz="1400" b="1" dirty="0" smtClean="0">
                <a:solidFill>
                  <a:srgbClr val="0000FF"/>
                </a:solidFill>
              </a:rPr>
              <a:t>intensity </a:t>
            </a:r>
            <a:r>
              <a:rPr lang="en-US" altLang="ja-JP" sz="1400" b="1" dirty="0" smtClean="0">
                <a:solidFill>
                  <a:srgbClr val="0000FF"/>
                </a:solidFill>
              </a:rPr>
              <a:t>at target</a:t>
            </a:r>
          </a:p>
          <a:p>
            <a:pPr>
              <a:lnSpc>
                <a:spcPct val="80000"/>
              </a:lnSpc>
            </a:pPr>
            <a:r>
              <a:rPr kumimoji="1" lang="en-US" altLang="ja-JP" sz="1400" b="1" dirty="0" smtClean="0">
                <a:solidFill>
                  <a:srgbClr val="0000FF"/>
                </a:solidFill>
              </a:rPr>
              <a:t>Q(e-) = 7.0 </a:t>
            </a:r>
            <a:r>
              <a:rPr kumimoji="1" lang="en-US" altLang="ja-JP" sz="1400" b="1" dirty="0" err="1" smtClean="0">
                <a:solidFill>
                  <a:srgbClr val="0000FF"/>
                </a:solidFill>
              </a:rPr>
              <a:t>nC</a:t>
            </a:r>
            <a:endParaRPr kumimoji="1" lang="ja-JP" altLang="en-US" sz="1400" b="1" dirty="0">
              <a:solidFill>
                <a:srgbClr val="0000FF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 rot="16200000">
            <a:off x="-76221" y="1829467"/>
            <a:ext cx="69814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400" b="1" dirty="0" smtClean="0">
                <a:solidFill>
                  <a:srgbClr val="0000FF"/>
                </a:solidFill>
              </a:rPr>
              <a:t>orbit-X</a:t>
            </a:r>
          </a:p>
          <a:p>
            <a:r>
              <a:rPr kumimoji="1" lang="en-US" altLang="ja-JP" sz="1400" b="1" dirty="0" smtClean="0">
                <a:solidFill>
                  <a:srgbClr val="0000FF"/>
                </a:solidFill>
              </a:rPr>
              <a:t>[mm]</a:t>
            </a:r>
            <a:endParaRPr kumimoji="1" lang="ja-JP" altLang="en-US" sz="1400" b="1" dirty="0">
              <a:solidFill>
                <a:srgbClr val="0000FF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 rot="16200000">
            <a:off x="-80566" y="3262826"/>
            <a:ext cx="68435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400" b="1" dirty="0" smtClean="0">
                <a:solidFill>
                  <a:srgbClr val="0000FF"/>
                </a:solidFill>
              </a:rPr>
              <a:t>orbit-Y</a:t>
            </a:r>
          </a:p>
          <a:p>
            <a:r>
              <a:rPr kumimoji="1" lang="en-US" altLang="ja-JP" sz="1400" b="1" dirty="0" smtClean="0">
                <a:solidFill>
                  <a:srgbClr val="0000FF"/>
                </a:solidFill>
              </a:rPr>
              <a:t>[mm]</a:t>
            </a:r>
            <a:endParaRPr kumimoji="1" lang="ja-JP" altLang="en-US" sz="1400" b="1" dirty="0">
              <a:solidFill>
                <a:srgbClr val="0000FF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 rot="16200000">
            <a:off x="-294009" y="4766757"/>
            <a:ext cx="1088824" cy="430887"/>
          </a:xfrm>
          <a:prstGeom prst="rect">
            <a:avLst/>
          </a:prstGeom>
          <a:solidFill>
            <a:schemeClr val="bg1"/>
          </a:solidFill>
        </p:spPr>
        <p:txBody>
          <a:bodyPr wrap="none" tIns="0" rIns="0" bIns="0" rtlCol="0">
            <a:spAutoFit/>
          </a:bodyPr>
          <a:lstStyle/>
          <a:p>
            <a:r>
              <a:rPr lang="en-US" altLang="ja-JP" sz="1400" b="1" dirty="0" smtClean="0">
                <a:solidFill>
                  <a:srgbClr val="0000FF"/>
                </a:solidFill>
              </a:rPr>
              <a:t>beam</a:t>
            </a:r>
          </a:p>
          <a:p>
            <a:r>
              <a:rPr lang="en-US" altLang="ja-JP" sz="1400" b="1" dirty="0" smtClean="0">
                <a:solidFill>
                  <a:srgbClr val="0000FF"/>
                </a:solidFill>
              </a:rPr>
              <a:t>intensity </a:t>
            </a:r>
            <a:r>
              <a:rPr kumimoji="1" lang="en-US" altLang="ja-JP" sz="1400" b="1" dirty="0" smtClean="0">
                <a:solidFill>
                  <a:srgbClr val="0000FF"/>
                </a:solidFill>
              </a:rPr>
              <a:t>[</a:t>
            </a:r>
            <a:r>
              <a:rPr kumimoji="1" lang="en-US" altLang="ja-JP" sz="1400" b="1" dirty="0" err="1" smtClean="0">
                <a:solidFill>
                  <a:srgbClr val="0000FF"/>
                </a:solidFill>
              </a:rPr>
              <a:t>nC</a:t>
            </a:r>
            <a:r>
              <a:rPr kumimoji="1" lang="en-US" altLang="ja-JP" sz="1400" b="1" dirty="0" smtClean="0">
                <a:solidFill>
                  <a:srgbClr val="0000FF"/>
                </a:solidFill>
              </a:rPr>
              <a:t>]</a:t>
            </a:r>
            <a:endParaRPr kumimoji="1" lang="ja-JP" altLang="en-US" sz="1400" b="1" dirty="0">
              <a:solidFill>
                <a:srgbClr val="0000FF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933174" y="4326728"/>
            <a:ext cx="1546207" cy="43704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kumimoji="1" lang="en-US" altLang="ja-JP" sz="1400" b="1" dirty="0" smtClean="0">
                <a:solidFill>
                  <a:srgbClr val="FF0000"/>
                </a:solidFill>
              </a:rPr>
              <a:t>Q(e+) = 0.75 </a:t>
            </a:r>
            <a:r>
              <a:rPr kumimoji="1" lang="en-US" altLang="ja-JP" sz="1400" b="1" dirty="0" err="1" smtClean="0">
                <a:solidFill>
                  <a:srgbClr val="FF0000"/>
                </a:solidFill>
              </a:rPr>
              <a:t>nC</a:t>
            </a:r>
            <a:endParaRPr kumimoji="1" lang="en-US" altLang="ja-JP" sz="1400" b="1" dirty="0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en-US" altLang="ja-JP" sz="1400" b="1" dirty="0" smtClean="0">
                <a:solidFill>
                  <a:srgbClr val="FF0000"/>
                </a:solidFill>
              </a:rPr>
              <a:t>at </a:t>
            </a:r>
            <a:r>
              <a:rPr lang="en-US" altLang="ja-JP" sz="1400" b="1" dirty="0" err="1" smtClean="0">
                <a:solidFill>
                  <a:srgbClr val="FF0000"/>
                </a:solidFill>
              </a:rPr>
              <a:t>linac</a:t>
            </a:r>
            <a:r>
              <a:rPr lang="en-US" altLang="ja-JP" sz="1400" b="1" dirty="0" smtClean="0">
                <a:solidFill>
                  <a:srgbClr val="FF0000"/>
                </a:solidFill>
              </a:rPr>
              <a:t>-end</a:t>
            </a:r>
            <a:endParaRPr kumimoji="1" lang="ja-JP" altLang="en-US" sz="1400" b="1" dirty="0">
              <a:solidFill>
                <a:srgbClr val="FF0000"/>
              </a:solidFill>
            </a:endParaRPr>
          </a:p>
        </p:txBody>
      </p:sp>
      <p:sp>
        <p:nvSpPr>
          <p:cNvPr id="19" name="円/楕円 18"/>
          <p:cNvSpPr/>
          <p:nvPr/>
        </p:nvSpPr>
        <p:spPr>
          <a:xfrm>
            <a:off x="5315606" y="4822051"/>
            <a:ext cx="184535" cy="201486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KEKB Review (2016.06.14)     Positron Source Status   (Takuya Kamitani) </a:t>
            </a:r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859923" y="4080393"/>
            <a:ext cx="1806713" cy="437043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kumimoji="1" lang="en-US" altLang="ja-JP" sz="1400" b="1" dirty="0" smtClean="0">
                <a:solidFill>
                  <a:srgbClr val="FF0000"/>
                </a:solidFill>
              </a:rPr>
              <a:t>Q(e+) =  1.3 </a:t>
            </a:r>
            <a:r>
              <a:rPr kumimoji="1" lang="en-US" altLang="ja-JP" sz="1400" b="1" dirty="0" err="1" smtClean="0">
                <a:solidFill>
                  <a:srgbClr val="FF0000"/>
                </a:solidFill>
              </a:rPr>
              <a:t>nC</a:t>
            </a:r>
            <a:r>
              <a:rPr kumimoji="1" lang="en-US" altLang="ja-JP" sz="14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1400" b="1" dirty="0">
                <a:solidFill>
                  <a:srgbClr val="FF0000"/>
                </a:solidFill>
              </a:rPr>
              <a:t>at SY2 </a:t>
            </a:r>
            <a:endParaRPr kumimoji="1" lang="en-US" altLang="ja-JP" sz="1400" b="1" dirty="0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en-US" altLang="ja-JP" sz="1400" b="1" dirty="0" smtClean="0">
                <a:solidFill>
                  <a:srgbClr val="FF0000"/>
                </a:solidFill>
              </a:rPr>
              <a:t>  [2.0 </a:t>
            </a:r>
            <a:r>
              <a:rPr lang="en-US" altLang="ja-JP" sz="1400" b="1" dirty="0" err="1" smtClean="0">
                <a:solidFill>
                  <a:srgbClr val="FF0000"/>
                </a:solidFill>
              </a:rPr>
              <a:t>nC</a:t>
            </a:r>
            <a:r>
              <a:rPr lang="en-US" altLang="ja-JP" sz="1400" b="1" dirty="0" smtClean="0">
                <a:solidFill>
                  <a:srgbClr val="FF0000"/>
                </a:solidFill>
              </a:rPr>
              <a:t> if no </a:t>
            </a:r>
            <a:r>
              <a:rPr lang="en-US" altLang="ja-JP" sz="1400" b="1" dirty="0" err="1" smtClean="0">
                <a:solidFill>
                  <a:srgbClr val="FF0000"/>
                </a:solidFill>
              </a:rPr>
              <a:t>collim</a:t>
            </a:r>
            <a:r>
              <a:rPr lang="en-US" altLang="ja-JP" sz="1400" b="1" dirty="0" smtClean="0">
                <a:solidFill>
                  <a:srgbClr val="FF0000"/>
                </a:solidFill>
              </a:rPr>
              <a:t>.]</a:t>
            </a:r>
          </a:p>
        </p:txBody>
      </p:sp>
      <p:sp>
        <p:nvSpPr>
          <p:cNvPr id="22" name="円/楕円 21"/>
          <p:cNvSpPr/>
          <p:nvPr/>
        </p:nvSpPr>
        <p:spPr>
          <a:xfrm>
            <a:off x="3510610" y="4552964"/>
            <a:ext cx="184535" cy="201486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815707" y="5204767"/>
            <a:ext cx="726665" cy="276999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lang="en-US" altLang="ja-JP" b="1" smtClean="0"/>
              <a:t>BT </a:t>
            </a:r>
            <a:r>
              <a:rPr kumimoji="1" lang="en-US" altLang="ja-JP" b="1" dirty="0" smtClean="0"/>
              <a:t>end</a:t>
            </a:r>
            <a:endParaRPr kumimoji="1" lang="ja-JP" altLang="en-US" b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300382" y="6050468"/>
            <a:ext cx="29615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/>
              <a:t>Beam collimators inserted to localize </a:t>
            </a:r>
          </a:p>
          <a:p>
            <a:r>
              <a:rPr kumimoji="1" lang="en-US" altLang="ja-JP" sz="1400" b="1" dirty="0" smtClean="0"/>
              <a:t>beam loss in low energy region.</a:t>
            </a:r>
            <a:endParaRPr kumimoji="1" lang="ja-JP" altLang="en-US" sz="1400" b="1" dirty="0"/>
          </a:p>
        </p:txBody>
      </p:sp>
      <p:cxnSp>
        <p:nvCxnSpPr>
          <p:cNvPr id="20" name="直線矢印コネクタ 19"/>
          <p:cNvCxnSpPr/>
          <p:nvPr/>
        </p:nvCxnSpPr>
        <p:spPr>
          <a:xfrm>
            <a:off x="2981739" y="4754450"/>
            <a:ext cx="7951" cy="13442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4666636" y="6048891"/>
            <a:ext cx="4235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/>
              <a:t>Due to limited beam acceptance, </a:t>
            </a:r>
            <a:r>
              <a:rPr lang="en-US" altLang="ja-JP" sz="1400" b="1" dirty="0" smtClean="0"/>
              <a:t>inevitable</a:t>
            </a:r>
            <a:r>
              <a:rPr kumimoji="1" lang="en-US" altLang="ja-JP" sz="1400" b="1" dirty="0" smtClean="0"/>
              <a:t> </a:t>
            </a:r>
            <a:r>
              <a:rPr kumimoji="1" lang="en-US" altLang="ja-JP" sz="1400" b="1" dirty="0" smtClean="0"/>
              <a:t>beam loss </a:t>
            </a:r>
          </a:p>
          <a:p>
            <a:r>
              <a:rPr lang="en-US" altLang="ja-JP" sz="1400" b="1" dirty="0" smtClean="0"/>
              <a:t>occurs in </a:t>
            </a:r>
            <a:r>
              <a:rPr lang="en-US" altLang="ja-JP" sz="1400" b="1" dirty="0" err="1" smtClean="0"/>
              <a:t>linac</a:t>
            </a:r>
            <a:r>
              <a:rPr lang="en-US" altLang="ja-JP" sz="1400" b="1" dirty="0" smtClean="0"/>
              <a:t> &amp; BT-line in direct injection w/o DR. </a:t>
            </a:r>
            <a:endParaRPr kumimoji="1" lang="ja-JP" altLang="en-US" sz="1400" b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07874" y="892507"/>
            <a:ext cx="5092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Typical e</a:t>
            </a:r>
            <a:r>
              <a:rPr kumimoji="1" lang="en-US" altLang="ja-JP" b="1" baseline="300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+</a:t>
            </a:r>
            <a:r>
              <a:rPr kumimoji="1" lang="en-US" altLang="ja-JP" b="1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 injection beam at </a:t>
            </a:r>
            <a:r>
              <a:rPr kumimoji="1" lang="en-US" altLang="ja-JP" b="1" dirty="0" err="1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linac</a:t>
            </a:r>
            <a:r>
              <a:rPr kumimoji="1" lang="en-US" altLang="ja-JP" b="1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 and BT-line</a:t>
            </a:r>
            <a:endParaRPr kumimoji="1" lang="ja-JP" altLang="en-US" b="1" dirty="0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28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55" y="1044158"/>
            <a:ext cx="7986713" cy="5578022"/>
          </a:xfrm>
          <a:prstGeom prst="rect">
            <a:avLst/>
          </a:prstGeom>
        </p:spPr>
      </p:pic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015FB9-72F7-BB46-812A-FEF8A632DCE7}" type="slidenum">
              <a:rPr lang="en-US" altLang="ja-JP"/>
              <a:pPr>
                <a:defRPr/>
              </a:pPr>
              <a:t>19</a:t>
            </a:fld>
            <a:endParaRPr lang="en-US" altLang="ja-JP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ja-JP" sz="3200" dirty="0" err="1" smtClean="0">
                <a:cs typeface="+mj-cs"/>
              </a:rPr>
              <a:t>SuperKEKB</a:t>
            </a:r>
            <a:r>
              <a:rPr lang="en-US" altLang="ja-JP" sz="3200" dirty="0" smtClean="0">
                <a:cs typeface="+mj-cs"/>
              </a:rPr>
              <a:t> e</a:t>
            </a:r>
            <a:r>
              <a:rPr lang="en-US" altLang="ja-JP" sz="3200" baseline="30000" dirty="0" smtClean="0">
                <a:cs typeface="+mj-cs"/>
              </a:rPr>
              <a:t>+</a:t>
            </a:r>
            <a:r>
              <a:rPr lang="en-US" altLang="ja-JP" sz="3200" dirty="0" smtClean="0">
                <a:cs typeface="+mj-cs"/>
              </a:rPr>
              <a:t> beam performance</a:t>
            </a:r>
            <a:endParaRPr lang="ja-JP" altLang="en-US" sz="3200" dirty="0" smtClean="0">
              <a:cs typeface="+mj-cs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655573" y="1463966"/>
            <a:ext cx="1100622" cy="28931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1600" b="1" dirty="0" smtClean="0">
                <a:solidFill>
                  <a:srgbClr val="0000FF"/>
                </a:solidFill>
              </a:rPr>
              <a:t>I</a:t>
            </a:r>
            <a:r>
              <a:rPr lang="en-US" altLang="ja-JP" sz="1600" b="1" baseline="-25000" dirty="0" smtClean="0">
                <a:solidFill>
                  <a:srgbClr val="0000FF"/>
                </a:solidFill>
              </a:rPr>
              <a:t>FC</a:t>
            </a:r>
            <a:r>
              <a:rPr lang="en-US" altLang="ja-JP" sz="1600" b="1" dirty="0" smtClean="0">
                <a:solidFill>
                  <a:srgbClr val="0000FF"/>
                </a:solidFill>
              </a:rPr>
              <a:t> = 5.2 kA</a:t>
            </a:r>
            <a:endParaRPr kumimoji="1" lang="ja-JP" altLang="en-US" sz="1600" b="1" dirty="0">
              <a:solidFill>
                <a:srgbClr val="0000FF"/>
              </a:solidFill>
            </a:endParaRPr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KEKB Review (2016.06.14)     Positron Source Status   (Takuya Kamitani) </a:t>
            </a:r>
            <a:endParaRPr kumimoji="1" lang="ja-JP" altLang="en-US"/>
          </a:p>
        </p:txBody>
      </p:sp>
      <p:cxnSp>
        <p:nvCxnSpPr>
          <p:cNvPr id="21" name="直線矢印コネクタ 20"/>
          <p:cNvCxnSpPr/>
          <p:nvPr/>
        </p:nvCxnSpPr>
        <p:spPr>
          <a:xfrm>
            <a:off x="2107589" y="1837626"/>
            <a:ext cx="207865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 flipV="1">
            <a:off x="4186239" y="3883052"/>
            <a:ext cx="32861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3969574" y="3452361"/>
            <a:ext cx="761940" cy="28931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1600" b="1" dirty="0" smtClean="0">
                <a:solidFill>
                  <a:srgbClr val="FF0000"/>
                </a:solidFill>
              </a:rPr>
              <a:t>FC OFF</a:t>
            </a:r>
            <a:endParaRPr kumimoji="1" lang="ja-JP" altLang="en-US" sz="1600" b="1" dirty="0">
              <a:solidFill>
                <a:srgbClr val="FF0000"/>
              </a:solidFill>
            </a:endParaRPr>
          </a:p>
        </p:txBody>
      </p:sp>
      <p:cxnSp>
        <p:nvCxnSpPr>
          <p:cNvPr id="26" name="直線矢印コネクタ 25"/>
          <p:cNvCxnSpPr/>
          <p:nvPr/>
        </p:nvCxnSpPr>
        <p:spPr>
          <a:xfrm flipV="1">
            <a:off x="4803164" y="2871788"/>
            <a:ext cx="3262130" cy="40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5842365" y="2432257"/>
            <a:ext cx="1633268" cy="683264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1600" b="1" dirty="0" smtClean="0">
                <a:solidFill>
                  <a:srgbClr val="0000FF"/>
                </a:solidFill>
              </a:rPr>
              <a:t>I</a:t>
            </a:r>
            <a:r>
              <a:rPr lang="en-US" altLang="ja-JP" sz="1600" b="1" baseline="-25000" dirty="0" smtClean="0">
                <a:solidFill>
                  <a:srgbClr val="0000FF"/>
                </a:solidFill>
              </a:rPr>
              <a:t>FC</a:t>
            </a:r>
            <a:r>
              <a:rPr lang="en-US" altLang="ja-JP" sz="1600" b="1" dirty="0" smtClean="0">
                <a:solidFill>
                  <a:srgbClr val="0000FF"/>
                </a:solidFill>
              </a:rPr>
              <a:t> = 2.2 kA</a:t>
            </a:r>
          </a:p>
          <a:p>
            <a:pPr>
              <a:lnSpc>
                <a:spcPct val="80000"/>
              </a:lnSpc>
            </a:pPr>
            <a:r>
              <a:rPr kumimoji="1" lang="en-US" altLang="ja-JP" sz="1600" b="1" dirty="0">
                <a:solidFill>
                  <a:srgbClr val="0000FF"/>
                </a:solidFill>
              </a:rPr>
              <a:t> </a:t>
            </a:r>
            <a:r>
              <a:rPr kumimoji="1" lang="en-US" altLang="ja-JP" sz="1600" b="1" dirty="0" smtClean="0">
                <a:solidFill>
                  <a:srgbClr val="0000FF"/>
                </a:solidFill>
              </a:rPr>
              <a:t>with temporary</a:t>
            </a:r>
          </a:p>
          <a:p>
            <a:pPr>
              <a:lnSpc>
                <a:spcPct val="80000"/>
              </a:lnSpc>
            </a:pPr>
            <a:r>
              <a:rPr lang="en-US" altLang="ja-JP" sz="1600" b="1" dirty="0" smtClean="0">
                <a:solidFill>
                  <a:srgbClr val="0000FF"/>
                </a:solidFill>
              </a:rPr>
              <a:t>pulse modulator </a:t>
            </a:r>
            <a:endParaRPr kumimoji="1" lang="ja-JP" altLang="en-US" sz="1600" b="1" dirty="0">
              <a:solidFill>
                <a:srgbClr val="0000FF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348004" y="912698"/>
            <a:ext cx="5429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e</a:t>
            </a:r>
            <a:r>
              <a:rPr kumimoji="1" lang="en-US" altLang="ja-JP" sz="2000" b="1" baseline="300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+</a:t>
            </a:r>
            <a:r>
              <a:rPr kumimoji="1" lang="en-US" altLang="ja-JP" sz="20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 beam intensity history (2016 Jan ~ June)</a:t>
            </a:r>
            <a:endParaRPr kumimoji="1" lang="ja-JP" altLang="en-US" sz="2000" b="1" dirty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78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Positron source members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68689" y="1033670"/>
            <a:ext cx="8606622" cy="559909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KEK</a:t>
            </a:r>
          </a:p>
          <a:p>
            <a:pPr lvl="1"/>
            <a:r>
              <a:rPr kumimoji="1" lang="en-US" altLang="ja-JP" sz="2400" dirty="0" smtClean="0"/>
              <a:t>Y. </a:t>
            </a:r>
            <a:r>
              <a:rPr kumimoji="1" lang="en-US" altLang="ja-JP" sz="2400" dirty="0" err="1" smtClean="0"/>
              <a:t>Enomoto</a:t>
            </a:r>
            <a:r>
              <a:rPr lang="en-US" altLang="ja-JP" sz="2400" dirty="0" smtClean="0"/>
              <a:t>, Yokoyama, </a:t>
            </a:r>
            <a:r>
              <a:rPr lang="en-US" altLang="ja-JP" sz="2400" dirty="0" err="1" smtClean="0"/>
              <a:t>Zang</a:t>
            </a:r>
            <a:r>
              <a:rPr lang="en-US" altLang="ja-JP" sz="2400" dirty="0" smtClean="0"/>
              <a:t>, Fukuda, </a:t>
            </a:r>
            <a:r>
              <a:rPr lang="en-US" altLang="ja-JP" sz="2400" dirty="0" err="1" smtClean="0"/>
              <a:t>Kamitani</a:t>
            </a:r>
            <a:endParaRPr lang="en-US" altLang="ja-JP" sz="2400" dirty="0" smtClean="0"/>
          </a:p>
          <a:p>
            <a:pPr lvl="1"/>
            <a:r>
              <a:rPr kumimoji="1" lang="en-US" altLang="ja-JP" sz="2400" dirty="0" smtClean="0"/>
              <a:t>Tanaka, Ikeda, </a:t>
            </a:r>
            <a:r>
              <a:rPr lang="en-US" altLang="ja-JP" sz="2400" dirty="0" err="1" smtClean="0"/>
              <a:t>Kakihara</a:t>
            </a:r>
            <a:r>
              <a:rPr lang="en-US" altLang="ja-JP" sz="2400" dirty="0"/>
              <a:t>, </a:t>
            </a:r>
            <a:r>
              <a:rPr lang="en-US" altLang="ja-JP" sz="2400" dirty="0" err="1" smtClean="0"/>
              <a:t>Arakida</a:t>
            </a:r>
            <a:r>
              <a:rPr lang="en-US" altLang="ja-JP" sz="2400" dirty="0" smtClean="0"/>
              <a:t>, </a:t>
            </a:r>
            <a:r>
              <a:rPr lang="en-US" altLang="ja-JP" sz="2400" dirty="0" err="1" smtClean="0"/>
              <a:t>Ohsawa</a:t>
            </a:r>
            <a:r>
              <a:rPr lang="en-US" altLang="ja-JP" sz="2400" dirty="0" smtClean="0"/>
              <a:t>, A</a:t>
            </a:r>
            <a:r>
              <a:rPr lang="en-US" altLang="ja-JP" sz="2400" dirty="0"/>
              <a:t>. </a:t>
            </a:r>
            <a:r>
              <a:rPr lang="en-US" altLang="ja-JP" sz="2400" dirty="0" err="1" smtClean="0"/>
              <a:t>Enomoto</a:t>
            </a:r>
            <a:endParaRPr lang="en-US" altLang="ja-JP" sz="2400" dirty="0" smtClean="0"/>
          </a:p>
          <a:p>
            <a:pPr lvl="1"/>
            <a:r>
              <a:rPr lang="en-US" altLang="ja-JP" sz="2400" dirty="0" smtClean="0"/>
              <a:t>Nakajima</a:t>
            </a:r>
            <a:r>
              <a:rPr kumimoji="1" lang="en-US" altLang="ja-JP" sz="2400" dirty="0" smtClean="0"/>
              <a:t>, </a:t>
            </a:r>
            <a:r>
              <a:rPr lang="en-US" altLang="ja-JP" sz="2400" dirty="0" err="1" smtClean="0"/>
              <a:t>Akemoto</a:t>
            </a:r>
            <a:r>
              <a:rPr lang="en-US" altLang="ja-JP" sz="2400" dirty="0" smtClean="0"/>
              <a:t>, </a:t>
            </a:r>
            <a:r>
              <a:rPr lang="en-US" altLang="ja-JP" sz="2400" dirty="0"/>
              <a:t>S. Matsumoto, </a:t>
            </a:r>
            <a:r>
              <a:rPr lang="en-US" altLang="ja-JP" sz="2400" dirty="0" smtClean="0"/>
              <a:t>Higo</a:t>
            </a:r>
          </a:p>
          <a:p>
            <a:pPr lvl="1"/>
            <a:r>
              <a:rPr lang="en-US" altLang="ja-JP" sz="2400" dirty="0" smtClean="0"/>
              <a:t>Miura, Miyahara, Sugimoto, </a:t>
            </a:r>
            <a:r>
              <a:rPr lang="en-US" altLang="ja-JP" sz="2400" dirty="0" err="1" smtClean="0"/>
              <a:t>Seimiya</a:t>
            </a:r>
            <a:r>
              <a:rPr lang="en-US" altLang="ja-JP" sz="2400" dirty="0" smtClean="0"/>
              <a:t>, Iida, Ohnishi</a:t>
            </a:r>
          </a:p>
          <a:p>
            <a:pPr lvl="1"/>
            <a:r>
              <a:rPr lang="en-US" altLang="ja-JP" sz="2400" dirty="0" smtClean="0"/>
              <a:t>Okada, </a:t>
            </a:r>
            <a:r>
              <a:rPr lang="en-US" altLang="ja-JP" sz="2400" dirty="0" err="1" smtClean="0"/>
              <a:t>Takatomi</a:t>
            </a:r>
            <a:r>
              <a:rPr lang="en-US" altLang="ja-JP" sz="2400" dirty="0" smtClean="0"/>
              <a:t>, </a:t>
            </a:r>
            <a:r>
              <a:rPr lang="en-US" altLang="ja-JP" sz="2400" dirty="0" err="1" smtClean="0"/>
              <a:t>Someya</a:t>
            </a:r>
            <a:r>
              <a:rPr lang="en-US" altLang="ja-JP" sz="2400" dirty="0" smtClean="0"/>
              <a:t>, </a:t>
            </a:r>
            <a:r>
              <a:rPr lang="en-US" altLang="ja-JP" sz="2400" dirty="0" err="1" smtClean="0"/>
              <a:t>Kazam</a:t>
            </a:r>
            <a:r>
              <a:rPr lang="en-US" altLang="ja-JP" sz="2400" dirty="0" err="1"/>
              <a:t>a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endParaRPr lang="en-US" altLang="ja-JP" sz="2400" dirty="0" smtClean="0"/>
          </a:p>
          <a:p>
            <a:r>
              <a:rPr kumimoji="1" lang="en-US" altLang="ja-JP" dirty="0" smtClean="0"/>
              <a:t>Mitsubishi Electric System Service Co. </a:t>
            </a:r>
          </a:p>
          <a:p>
            <a:pPr lvl="1"/>
            <a:r>
              <a:rPr kumimoji="1" lang="en-US" altLang="ja-JP" sz="2400" dirty="0" err="1" smtClean="0"/>
              <a:t>Ushimoto</a:t>
            </a:r>
            <a:r>
              <a:rPr kumimoji="1" lang="en-US" altLang="ja-JP" sz="2400" dirty="0" smtClean="0"/>
              <a:t>, Suzuki, Kimura</a:t>
            </a:r>
            <a:br>
              <a:rPr kumimoji="1" lang="en-US" altLang="ja-JP" sz="2400" dirty="0" smtClean="0"/>
            </a:br>
            <a:endParaRPr kumimoji="1" lang="en-US" altLang="ja-JP" sz="2400" dirty="0" smtClean="0"/>
          </a:p>
          <a:p>
            <a:r>
              <a:rPr lang="en-US" altLang="ja-JP" dirty="0" smtClean="0"/>
              <a:t>Toyama Co.</a:t>
            </a:r>
          </a:p>
          <a:p>
            <a:pPr lvl="1"/>
            <a:r>
              <a:rPr lang="en-US" altLang="ja-JP" sz="2400" dirty="0" smtClean="0"/>
              <a:t>Iino, </a:t>
            </a:r>
            <a:r>
              <a:rPr lang="en-US" altLang="ja-JP" sz="2400" dirty="0" err="1" smtClean="0"/>
              <a:t>Morota</a:t>
            </a:r>
            <a:r>
              <a:rPr lang="en-US" altLang="ja-JP" sz="2400" dirty="0" smtClean="0"/>
              <a:t>, Sakai, Satoh</a:t>
            </a:r>
            <a:endParaRPr kumimoji="1" lang="ja-JP" altLang="en-US" sz="2400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KEKB Review (2016.06.14)     Positron Source Status   (Takuya Kamitani) 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59C70-3E41-F24E-B7F7-A4C9A2C082CD}" type="slidenum">
              <a:rPr lang="ja-JP" altLang="en-US" smtClean="0"/>
              <a:pPr/>
              <a:t>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0235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200" dirty="0" smtClean="0"/>
              <a:t>Diamond beam loss monitor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69977" y="996370"/>
            <a:ext cx="4432651" cy="3091201"/>
          </a:xfrm>
        </p:spPr>
        <p:txBody>
          <a:bodyPr>
            <a:normAutofit/>
          </a:bodyPr>
          <a:lstStyle/>
          <a:p>
            <a:r>
              <a:rPr kumimoji="1" lang="en-US" altLang="ja-JP" sz="1800" dirty="0" smtClean="0">
                <a:latin typeface="Arial" charset="0"/>
                <a:ea typeface="Arial" charset="0"/>
                <a:cs typeface="Arial" charset="0"/>
              </a:rPr>
              <a:t>Radiation-hard diamond beam loss monitor was developed by S. </a:t>
            </a:r>
            <a:r>
              <a:rPr kumimoji="1" lang="en-US" altLang="ja-JP" sz="1800" dirty="0" err="1" smtClean="0">
                <a:latin typeface="Arial" charset="0"/>
                <a:ea typeface="Arial" charset="0"/>
                <a:cs typeface="Arial" charset="0"/>
              </a:rPr>
              <a:t>Kazama</a:t>
            </a:r>
            <a:r>
              <a:rPr kumimoji="1" lang="en-US" altLang="ja-JP" sz="1800" dirty="0" smtClean="0">
                <a:latin typeface="Arial" charset="0"/>
                <a:ea typeface="Arial" charset="0"/>
                <a:cs typeface="Arial" charset="0"/>
              </a:rPr>
              <a:t> in collaboration with V. </a:t>
            </a:r>
            <a:r>
              <a:rPr kumimoji="1" lang="en-US" altLang="ja-JP" sz="1800" dirty="0" err="1" smtClean="0">
                <a:latin typeface="Arial" charset="0"/>
                <a:ea typeface="Arial" charset="0"/>
                <a:cs typeface="Arial" charset="0"/>
              </a:rPr>
              <a:t>Kubytskyi</a:t>
            </a:r>
            <a:r>
              <a:rPr kumimoji="1" lang="en-US" altLang="ja-JP" sz="1800" dirty="0" smtClean="0">
                <a:latin typeface="Arial" charset="0"/>
                <a:ea typeface="Arial" charset="0"/>
                <a:cs typeface="Arial" charset="0"/>
              </a:rPr>
              <a:t> and P. </a:t>
            </a:r>
            <a:r>
              <a:rPr kumimoji="1" lang="en-US" altLang="ja-JP" sz="1800" dirty="0" err="1" smtClean="0">
                <a:latin typeface="Arial" charset="0"/>
                <a:ea typeface="Arial" charset="0"/>
                <a:cs typeface="Arial" charset="0"/>
              </a:rPr>
              <a:t>Bambade</a:t>
            </a:r>
            <a:r>
              <a:rPr kumimoji="1" lang="en-US" altLang="ja-JP" sz="1800" dirty="0" smtClean="0">
                <a:latin typeface="Arial" charset="0"/>
                <a:ea typeface="Arial" charset="0"/>
                <a:cs typeface="Arial" charset="0"/>
              </a:rPr>
              <a:t> (LAL </a:t>
            </a:r>
            <a:r>
              <a:rPr kumimoji="1" lang="en-US" altLang="ja-JP" sz="1800" dirty="0" err="1" smtClean="0">
                <a:latin typeface="Arial" charset="0"/>
                <a:ea typeface="Arial" charset="0"/>
                <a:cs typeface="Arial" charset="0"/>
              </a:rPr>
              <a:t>Orsay</a:t>
            </a:r>
            <a:r>
              <a:rPr kumimoji="1" lang="en-US" altLang="ja-JP" sz="1800" dirty="0" smtClean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r>
              <a:rPr lang="en-US" altLang="ja-JP" sz="18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single crystal CVD diamond</a:t>
            </a:r>
            <a:r>
              <a:rPr lang="en-US" altLang="ja-JP" sz="1800" dirty="0" smtClean="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altLang="ja-JP" sz="1800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altLang="ja-JP" sz="1800" dirty="0" smtClean="0">
                <a:latin typeface="Arial" charset="0"/>
                <a:ea typeface="Arial" charset="0"/>
                <a:cs typeface="Arial" charset="0"/>
              </a:rPr>
              <a:t>	2.0 mm x 2.0 mm x 0.5 mm</a:t>
            </a:r>
            <a:br>
              <a:rPr lang="en-US" altLang="ja-JP" sz="1800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altLang="ja-JP" sz="1800" dirty="0" smtClean="0">
                <a:latin typeface="Arial" charset="0"/>
                <a:ea typeface="Arial" charset="0"/>
                <a:cs typeface="Arial" charset="0"/>
              </a:rPr>
              <a:t>with electrode (</a:t>
            </a:r>
            <a:r>
              <a:rPr lang="en-US" altLang="ja-JP" sz="1800" dirty="0" err="1" smtClean="0">
                <a:latin typeface="Arial" charset="0"/>
                <a:ea typeface="Arial" charset="0"/>
                <a:cs typeface="Arial" charset="0"/>
              </a:rPr>
              <a:t>Ti</a:t>
            </a:r>
            <a:r>
              <a:rPr lang="en-US" altLang="ja-JP" sz="1800" dirty="0" smtClean="0">
                <a:latin typeface="Arial" charset="0"/>
                <a:ea typeface="Arial" charset="0"/>
                <a:cs typeface="Arial" charset="0"/>
              </a:rPr>
              <a:t>, Pt, Au)</a:t>
            </a:r>
            <a:br>
              <a:rPr lang="en-US" altLang="ja-JP" sz="1800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altLang="ja-JP" sz="1800" dirty="0" smtClean="0">
                <a:latin typeface="Arial" charset="0"/>
                <a:ea typeface="Arial" charset="0"/>
                <a:cs typeface="Arial" charset="0"/>
              </a:rPr>
              <a:t>operated at </a:t>
            </a:r>
            <a:r>
              <a:rPr lang="en-US" altLang="ja-JP" sz="18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400 V</a:t>
            </a:r>
            <a:r>
              <a:rPr lang="en-US" altLang="ja-JP" sz="1800" dirty="0" smtClean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r>
              <a:rPr kumimoji="1" lang="en-US" altLang="ja-JP" sz="1800" dirty="0" smtClean="0">
                <a:latin typeface="Arial" charset="0"/>
                <a:ea typeface="Arial" charset="0"/>
                <a:cs typeface="Arial" charset="0"/>
              </a:rPr>
              <a:t>Detect </a:t>
            </a:r>
            <a:r>
              <a:rPr kumimoji="1" lang="en-US" altLang="ja-JP" sz="18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beam hit/no-hit </a:t>
            </a:r>
            <a:r>
              <a:rPr kumimoji="1" lang="en-US" altLang="ja-JP" sz="1800" dirty="0" smtClean="0">
                <a:latin typeface="Arial" charset="0"/>
                <a:ea typeface="Arial" charset="0"/>
                <a:cs typeface="Arial" charset="0"/>
              </a:rPr>
              <a:t/>
            </a:r>
            <a:br>
              <a:rPr kumimoji="1" lang="en-US" altLang="ja-JP" sz="1800" dirty="0" smtClean="0">
                <a:latin typeface="Arial" charset="0"/>
                <a:ea typeface="Arial" charset="0"/>
                <a:cs typeface="Arial" charset="0"/>
              </a:rPr>
            </a:br>
            <a:r>
              <a:rPr kumimoji="1" lang="en-US" altLang="ja-JP" sz="1800" dirty="0" smtClean="0">
                <a:latin typeface="Arial" charset="0"/>
                <a:ea typeface="Arial" charset="0"/>
                <a:cs typeface="Arial" charset="0"/>
              </a:rPr>
              <a:t>(1</a:t>
            </a:r>
            <a:r>
              <a:rPr lang="en-US" altLang="ja-JP" sz="1800" dirty="0">
                <a:latin typeface="Arial" charset="0"/>
                <a:ea typeface="Arial" charset="0"/>
                <a:cs typeface="Arial" charset="0"/>
              </a:rPr>
              <a:t>) on beam </a:t>
            </a:r>
            <a:r>
              <a:rPr kumimoji="1" lang="en-US" altLang="ja-JP" sz="1800" dirty="0" smtClean="0">
                <a:latin typeface="Arial" charset="0"/>
                <a:ea typeface="Arial" charset="0"/>
                <a:cs typeface="Arial" charset="0"/>
              </a:rPr>
              <a:t>spoiler and (2) on target</a:t>
            </a:r>
            <a:endParaRPr kumimoji="1" lang="ja-JP" altLang="en-US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KEKB Review (2016.06.14)     Positron Source Status   (Takuya Kamitani) 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59C70-3E41-F24E-B7F7-A4C9A2C082CD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pic>
        <p:nvPicPr>
          <p:cNvPr id="6" name="図 5" descr="IMG_3279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565" b="80392" l="16912" r="72917">
                        <a14:backgroundMark x1="66513" y1="49101" x2="72365" y2="49265"/>
                        <a14:backgroundMark x1="44455" y1="72998" x2="44577" y2="813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72" t="16667" r="27778" b="19074"/>
          <a:stretch/>
        </p:blipFill>
        <p:spPr>
          <a:xfrm>
            <a:off x="6622963" y="929005"/>
            <a:ext cx="2521037" cy="2160000"/>
          </a:xfrm>
          <a:prstGeom prst="rect">
            <a:avLst/>
          </a:prstGeom>
        </p:spPr>
      </p:pic>
      <p:pic>
        <p:nvPicPr>
          <p:cNvPr id="7" name="図 6" descr="waveform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16" y="4364126"/>
            <a:ext cx="3211466" cy="2186288"/>
          </a:xfrm>
          <a:prstGeom prst="rect">
            <a:avLst/>
          </a:prstGeom>
        </p:spPr>
      </p:pic>
      <p:cxnSp>
        <p:nvCxnSpPr>
          <p:cNvPr id="9" name="直線矢印コネクタ 8"/>
          <p:cNvCxnSpPr/>
          <p:nvPr/>
        </p:nvCxnSpPr>
        <p:spPr>
          <a:xfrm flipV="1">
            <a:off x="1011198" y="4594196"/>
            <a:ext cx="330518" cy="0"/>
          </a:xfrm>
          <a:prstGeom prst="straightConnector1">
            <a:avLst/>
          </a:prstGeom>
          <a:ln>
            <a:solidFill>
              <a:srgbClr val="41A32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837261" y="4202384"/>
            <a:ext cx="6783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solidFill>
                  <a:srgbClr val="41A32F"/>
                </a:solidFill>
                <a:latin typeface="Arial" charset="0"/>
                <a:ea typeface="Arial" charset="0"/>
                <a:cs typeface="Arial" charset="0"/>
              </a:rPr>
              <a:t>20nsec</a:t>
            </a:r>
            <a:endParaRPr lang="ja-JP" altLang="en-US" sz="1200" dirty="0">
              <a:solidFill>
                <a:srgbClr val="41A32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706837" y="5135035"/>
            <a:ext cx="7649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41A32F"/>
                </a:solidFill>
                <a:latin typeface="Arial" charset="0"/>
                <a:ea typeface="Arial" charset="0"/>
                <a:cs typeface="Arial" charset="0"/>
              </a:rPr>
              <a:t>typical</a:t>
            </a:r>
          </a:p>
          <a:p>
            <a:r>
              <a:rPr lang="en-US" altLang="ja-JP" sz="1600" dirty="0" smtClean="0">
                <a:solidFill>
                  <a:srgbClr val="41A32F"/>
                </a:solidFill>
                <a:latin typeface="Arial" charset="0"/>
                <a:ea typeface="Arial" charset="0"/>
                <a:cs typeface="Arial" charset="0"/>
              </a:rPr>
              <a:t>signal</a:t>
            </a:r>
            <a:endParaRPr lang="ja-JP" altLang="en-US" sz="1600" dirty="0">
              <a:solidFill>
                <a:srgbClr val="41A32F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4" name="図 13" descr="beam_charge_vs_signal_2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" t="7357" r="7180"/>
          <a:stretch/>
        </p:blipFill>
        <p:spPr>
          <a:xfrm>
            <a:off x="3384782" y="4452557"/>
            <a:ext cx="2827759" cy="2051376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4707676" y="5719810"/>
            <a:ext cx="13821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41A32F"/>
                </a:solidFill>
                <a:latin typeface="Arial" charset="0"/>
                <a:ea typeface="Arial" charset="0"/>
                <a:cs typeface="Arial" charset="0"/>
              </a:rPr>
              <a:t>linearity to </a:t>
            </a:r>
          </a:p>
          <a:p>
            <a:r>
              <a:rPr lang="en-US" altLang="ja-JP" sz="1600" dirty="0" smtClean="0">
                <a:solidFill>
                  <a:srgbClr val="41A32F"/>
                </a:solidFill>
                <a:latin typeface="Arial" charset="0"/>
                <a:ea typeface="Arial" charset="0"/>
                <a:cs typeface="Arial" charset="0"/>
              </a:rPr>
              <a:t>beam charge</a:t>
            </a:r>
            <a:endParaRPr lang="ja-JP" altLang="en-US" sz="1600" dirty="0">
              <a:solidFill>
                <a:srgbClr val="41A32F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6" name="図 15" descr="IMG_332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800" y="4291543"/>
            <a:ext cx="2797667" cy="2098251"/>
          </a:xfrm>
          <a:prstGeom prst="rect">
            <a:avLst/>
          </a:prstGeom>
        </p:spPr>
      </p:pic>
      <p:pic>
        <p:nvPicPr>
          <p:cNvPr id="17" name="図 16" descr="IMG_0715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1" t="49699" r="50861" b="35304"/>
          <a:stretch/>
        </p:blipFill>
        <p:spPr>
          <a:xfrm>
            <a:off x="5107894" y="2232027"/>
            <a:ext cx="1293534" cy="1358477"/>
          </a:xfrm>
          <a:prstGeom prst="rect">
            <a:avLst/>
          </a:prstGeom>
        </p:spPr>
      </p:pic>
      <p:cxnSp>
        <p:nvCxnSpPr>
          <p:cNvPr id="18" name="直線矢印コネクタ 17"/>
          <p:cNvCxnSpPr/>
          <p:nvPr/>
        </p:nvCxnSpPr>
        <p:spPr>
          <a:xfrm flipV="1">
            <a:off x="5485219" y="3195826"/>
            <a:ext cx="598220" cy="29911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5518453" y="3519594"/>
            <a:ext cx="631904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62" dirty="0">
                <a:solidFill>
                  <a:srgbClr val="FF0000"/>
                </a:solidFill>
              </a:rPr>
              <a:t>2mm</a:t>
            </a:r>
            <a:endParaRPr lang="ja-JP" altLang="en-US" sz="1662" dirty="0">
              <a:solidFill>
                <a:srgbClr val="FF0000"/>
              </a:solidFill>
            </a:endParaRPr>
          </a:p>
        </p:txBody>
      </p:sp>
      <p:cxnSp>
        <p:nvCxnSpPr>
          <p:cNvPr id="21" name="直線矢印コネクタ 20"/>
          <p:cNvCxnSpPr/>
          <p:nvPr/>
        </p:nvCxnSpPr>
        <p:spPr>
          <a:xfrm flipH="1">
            <a:off x="6083439" y="2232027"/>
            <a:ext cx="1935704" cy="6635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70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45874" y="952464"/>
            <a:ext cx="8852251" cy="5680296"/>
          </a:xfrm>
        </p:spPr>
        <p:txBody>
          <a:bodyPr>
            <a:normAutofit/>
          </a:bodyPr>
          <a:lstStyle/>
          <a:p>
            <a:pPr marL="479425" indent="-457200">
              <a:lnSpc>
                <a:spcPct val="90000"/>
              </a:lnSpc>
              <a:buSzPct val="100000"/>
              <a:buFont typeface="+mj-lt"/>
              <a:buAutoNum type="arabicParenR"/>
            </a:pPr>
            <a:r>
              <a:rPr lang="en-US" altLang="ja-JP" sz="2000" b="1" dirty="0" smtClean="0"/>
              <a:t>Though test operation of spare FC (#4) with new </a:t>
            </a:r>
            <a:r>
              <a:rPr lang="en-US" altLang="ja-JP" sz="2000" b="1" dirty="0" smtClean="0"/>
              <a:t>modulator</a:t>
            </a:r>
            <a:r>
              <a:rPr lang="en-US" altLang="ja-JP" sz="2000" b="1" dirty="0" smtClean="0"/>
              <a:t>, new cables, new </a:t>
            </a:r>
            <a:r>
              <a:rPr lang="en-US" altLang="ja-JP" sz="2000" b="1" dirty="0" err="1" smtClean="0"/>
              <a:t>triplate</a:t>
            </a:r>
            <a:r>
              <a:rPr lang="en-US" altLang="ja-JP" sz="2000" b="1" dirty="0" smtClean="0"/>
              <a:t> feeder but w/o BC was successful up</a:t>
            </a:r>
            <a:r>
              <a:rPr lang="en-US" altLang="ja-JP" sz="2000" b="1" dirty="0"/>
              <a:t> </a:t>
            </a:r>
            <a:r>
              <a:rPr lang="en-US" altLang="ja-JP" sz="2000" b="1" dirty="0" smtClean="0"/>
              <a:t>to 12 kA, a 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serious damage </a:t>
            </a:r>
            <a:r>
              <a:rPr lang="en-US" altLang="ja-JP" sz="2000" b="1" dirty="0" smtClean="0"/>
              <a:t>occurred in FC (#3) with BC field (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2015 Sep.</a:t>
            </a:r>
            <a:r>
              <a:rPr lang="en-US" altLang="ja-JP" sz="2000" b="1" dirty="0" smtClean="0"/>
              <a:t>) and operable current has been </a:t>
            </a:r>
            <a:r>
              <a:rPr lang="en-US" altLang="ja-JP" sz="2000" b="1" dirty="0" smtClean="0">
                <a:solidFill>
                  <a:srgbClr val="00B050"/>
                </a:solidFill>
              </a:rPr>
              <a:t>5 ~ 6 kA</a:t>
            </a:r>
            <a:r>
              <a:rPr lang="en-US" altLang="ja-JP" sz="2000" b="1" dirty="0" smtClean="0"/>
              <a:t>.</a:t>
            </a:r>
            <a:r>
              <a:rPr lang="en-US" altLang="ja-JP" sz="1800" dirty="0" smtClean="0"/>
              <a:t/>
            </a:r>
            <a:br>
              <a:rPr lang="en-US" altLang="ja-JP" sz="1800" dirty="0" smtClean="0"/>
            </a:br>
            <a:endParaRPr lang="en-US" altLang="ja-JP" sz="1800" dirty="0" smtClean="0"/>
          </a:p>
          <a:p>
            <a:pPr marL="457200" indent="-457200">
              <a:lnSpc>
                <a:spcPct val="90000"/>
              </a:lnSpc>
              <a:buSzPct val="100000"/>
              <a:buFont typeface="+mj-lt"/>
              <a:buAutoNum type="arabicParenR"/>
            </a:pPr>
            <a:r>
              <a:rPr lang="en-US" altLang="ja-JP" sz="2000" b="1" dirty="0" smtClean="0"/>
              <a:t>Importance of </a:t>
            </a:r>
            <a:r>
              <a:rPr lang="en-US" altLang="ja-JP" sz="2000" b="1" dirty="0" smtClean="0">
                <a:solidFill>
                  <a:srgbClr val="00B050"/>
                </a:solidFill>
              </a:rPr>
              <a:t>work-hardening process </a:t>
            </a:r>
            <a:r>
              <a:rPr lang="en-US" altLang="ja-JP" sz="2000" b="1" dirty="0" smtClean="0"/>
              <a:t>of FC-head was recognized. </a:t>
            </a:r>
            <a:r>
              <a:rPr lang="en-US" altLang="ja-JP" sz="2000" b="1" dirty="0" smtClean="0">
                <a:solidFill>
                  <a:srgbClr val="0432FF"/>
                </a:solidFill>
              </a:rPr>
              <a:t>Test stand with FC assembly #2 </a:t>
            </a:r>
            <a:r>
              <a:rPr lang="en-US" altLang="ja-JP" sz="2000" b="1" dirty="0" smtClean="0"/>
              <a:t>has been constructed to perform tests of not-hardened and well-hardened models </a:t>
            </a:r>
            <a:r>
              <a:rPr lang="en-US" altLang="ja-JP" sz="2000" b="1" dirty="0" smtClean="0">
                <a:solidFill>
                  <a:srgbClr val="0432FF"/>
                </a:solidFill>
              </a:rPr>
              <a:t>with BC field</a:t>
            </a:r>
            <a:r>
              <a:rPr lang="en-US" altLang="ja-JP" sz="2000" b="1" dirty="0"/>
              <a:t>. (</a:t>
            </a:r>
            <a:r>
              <a:rPr lang="en-US" altLang="ja-JP" sz="2000" b="1" dirty="0">
                <a:solidFill>
                  <a:srgbClr val="FF0000"/>
                </a:solidFill>
              </a:rPr>
              <a:t>2015 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June ~</a:t>
            </a:r>
            <a:r>
              <a:rPr lang="en-US" altLang="ja-JP" sz="2000" b="1" dirty="0" smtClean="0"/>
              <a:t>) </a:t>
            </a:r>
          </a:p>
          <a:p>
            <a:pPr marL="457200" indent="-457200">
              <a:lnSpc>
                <a:spcPct val="90000"/>
              </a:lnSpc>
              <a:buSzPct val="100000"/>
              <a:buFont typeface="+mj-lt"/>
              <a:buAutoNum type="arabicParenR"/>
            </a:pPr>
            <a:endParaRPr lang="en-US" altLang="ja-JP" sz="2000" b="1" dirty="0" smtClean="0"/>
          </a:p>
          <a:p>
            <a:pPr marL="457200" indent="-457200">
              <a:lnSpc>
                <a:spcPct val="90000"/>
              </a:lnSpc>
              <a:buSzPct val="100000"/>
              <a:buFont typeface="+mj-lt"/>
              <a:buAutoNum type="arabicParenR"/>
            </a:pPr>
            <a:r>
              <a:rPr lang="en-US" altLang="ja-JP" sz="2000" b="1" dirty="0" smtClean="0"/>
              <a:t>Positron yield </a:t>
            </a:r>
            <a:r>
              <a:rPr lang="en-US" altLang="ja-JP" sz="2000" b="1" dirty="0" smtClean="0">
                <a:solidFill>
                  <a:srgbClr val="0000FF"/>
                </a:solidFill>
              </a:rPr>
              <a:t>Y(e+) = 30%</a:t>
            </a:r>
            <a:r>
              <a:rPr lang="en-US" altLang="ja-JP" sz="2000" b="1" dirty="0" smtClean="0"/>
              <a:t> (Q(e+)=</a:t>
            </a:r>
            <a:r>
              <a:rPr lang="en-US" altLang="ja-JP" sz="2000" b="1" dirty="0" smtClean="0">
                <a:solidFill>
                  <a:srgbClr val="0000FF"/>
                </a:solidFill>
              </a:rPr>
              <a:t>1.9nC</a:t>
            </a:r>
            <a:r>
              <a:rPr lang="en-US" altLang="ja-JP" sz="2000" b="1" dirty="0" smtClean="0"/>
              <a:t>/Q(e-)=</a:t>
            </a:r>
            <a:r>
              <a:rPr lang="en-US" altLang="ja-JP" sz="2000" b="1" dirty="0" smtClean="0">
                <a:solidFill>
                  <a:srgbClr val="0000FF"/>
                </a:solidFill>
              </a:rPr>
              <a:t>6.3nC</a:t>
            </a:r>
            <a:r>
              <a:rPr lang="en-US" altLang="ja-JP" sz="2000" b="1" dirty="0" smtClean="0"/>
              <a:t>) achieved with 6 kA FC current at entrance of DR-LTR line. Stable e</a:t>
            </a:r>
            <a:r>
              <a:rPr lang="en-US" altLang="ja-JP" sz="2000" b="1" baseline="30000" dirty="0" smtClean="0"/>
              <a:t>+</a:t>
            </a:r>
            <a:r>
              <a:rPr lang="en-US" altLang="ja-JP" sz="2000" b="1" dirty="0" smtClean="0"/>
              <a:t> injection to LER has been achieved (</a:t>
            </a:r>
            <a:r>
              <a:rPr lang="en-US" altLang="ja-JP" sz="2000" b="1" dirty="0" smtClean="0">
                <a:solidFill>
                  <a:srgbClr val="0432FF"/>
                </a:solidFill>
              </a:rPr>
              <a:t>Q(e+)@BT-end ~ 0.3nC x 2-bunch</a:t>
            </a:r>
            <a:r>
              <a:rPr lang="en-US" altLang="ja-JP" sz="2000" b="1" dirty="0" smtClean="0"/>
              <a:t>) 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since 2016 Feb</a:t>
            </a:r>
            <a:r>
              <a:rPr lang="en-US" altLang="ja-JP" sz="2000" b="1" dirty="0" smtClean="0"/>
              <a:t>. Beam loss in </a:t>
            </a:r>
            <a:r>
              <a:rPr lang="en-US" altLang="ja-JP" sz="2000" b="1" dirty="0" err="1" smtClean="0"/>
              <a:t>linac</a:t>
            </a:r>
            <a:r>
              <a:rPr lang="en-US" altLang="ja-JP" sz="2000" b="1" dirty="0" smtClean="0"/>
              <a:t> and BT line is due to operation w/o DR.</a:t>
            </a:r>
            <a:br>
              <a:rPr lang="en-US" altLang="ja-JP" sz="2000" b="1" dirty="0" smtClean="0"/>
            </a:br>
            <a:endParaRPr lang="en-US" altLang="ja-JP" sz="2000" b="1" dirty="0" smtClean="0"/>
          </a:p>
          <a:p>
            <a:pPr marL="457200" indent="-457200">
              <a:lnSpc>
                <a:spcPct val="90000"/>
              </a:lnSpc>
              <a:buSzPct val="100000"/>
              <a:buFont typeface="+mj-lt"/>
              <a:buAutoNum type="arabicParenR"/>
            </a:pPr>
            <a:r>
              <a:rPr lang="en-US" altLang="ja-JP" sz="2000" b="1" dirty="0" smtClean="0"/>
              <a:t>After finishing operation at test stand, </a:t>
            </a:r>
            <a:r>
              <a:rPr lang="en-US" altLang="ja-JP" sz="2000" b="1" dirty="0" smtClean="0">
                <a:solidFill>
                  <a:srgbClr val="0432FF"/>
                </a:solidFill>
              </a:rPr>
              <a:t>FC assembly #2 will be installed in the beam line</a:t>
            </a:r>
            <a:r>
              <a:rPr lang="en-US" altLang="ja-JP" sz="2000" b="1" dirty="0" smtClean="0"/>
              <a:t> in 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2016 Dec. </a:t>
            </a:r>
            <a:r>
              <a:rPr lang="en-US" altLang="ja-JP" sz="2000" b="1" smtClean="0">
                <a:solidFill>
                  <a:srgbClr val="FF0000"/>
                </a:solidFill>
              </a:rPr>
              <a:t>~ 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2017 Jan.</a:t>
            </a:r>
            <a:r>
              <a:rPr lang="en-US" altLang="ja-JP" sz="2000" b="1" dirty="0"/>
              <a:t> </a:t>
            </a:r>
            <a:r>
              <a:rPr lang="en-US" altLang="ja-JP" sz="2000" b="1" dirty="0" smtClean="0"/>
              <a:t/>
            </a:r>
            <a:br>
              <a:rPr lang="en-US" altLang="ja-JP" sz="2000" b="1" dirty="0" smtClean="0"/>
            </a:br>
            <a:r>
              <a:rPr lang="en-US" altLang="ja-JP" sz="2000" b="1" dirty="0" smtClean="0"/>
              <a:t>DR commissioning </a:t>
            </a:r>
            <a:r>
              <a:rPr lang="en-US" altLang="ja-JP" sz="2000" b="1" dirty="0" smtClean="0"/>
              <a:t>and LER injection in Phase-2 will be started in 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2017 Nov</a:t>
            </a:r>
            <a:r>
              <a:rPr lang="en-US" altLang="ja-JP" sz="2000" b="1" dirty="0" smtClean="0"/>
              <a:t>. </a:t>
            </a:r>
          </a:p>
          <a:p>
            <a:pPr marL="457200" indent="-457200">
              <a:buSzPct val="100000"/>
              <a:buFont typeface="+mj-lt"/>
              <a:buAutoNum type="arabicParenR"/>
            </a:pPr>
            <a:endParaRPr lang="en-US" altLang="ja-JP" sz="2000" b="1" dirty="0" smtClean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59C70-3E41-F24E-B7F7-A4C9A2C082CD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KEKB Review (2016.06.14)     Positron Source Status   (Takuya Kamitani) 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474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図 243" descr="SKB-DR-layou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39" r="1974" b="8899"/>
          <a:stretch>
            <a:fillRect/>
          </a:stretch>
        </p:blipFill>
        <p:spPr bwMode="auto">
          <a:xfrm>
            <a:off x="4037013" y="990600"/>
            <a:ext cx="1068387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 smtClean="0">
                <a:latin typeface="Verdana" charset="0"/>
                <a:ea typeface="ＭＳ Ｐゴシック" charset="0"/>
                <a:cs typeface="Verdana" charset="0"/>
              </a:rPr>
              <a:t>SuperKEKB</a:t>
            </a:r>
            <a:r>
              <a:rPr lang="en-US" altLang="ja-JP" dirty="0" smtClean="0">
                <a:latin typeface="Verdana" charset="0"/>
                <a:ea typeface="ＭＳ Ｐゴシック" charset="0"/>
                <a:cs typeface="Verdana" charset="0"/>
              </a:rPr>
              <a:t> Injector</a:t>
            </a:r>
            <a:endParaRPr lang="ja-JP" altLang="en-US" dirty="0">
              <a:latin typeface="Verdana" charset="0"/>
              <a:ea typeface="ＭＳ Ｐゴシック" charset="0"/>
              <a:cs typeface="Verdana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673323-9D05-4E4C-A3DC-3B0E69D926B1}" type="slidenum">
              <a:rPr lang="en-US" altLang="ja-JP" smtClean="0"/>
              <a:pPr>
                <a:defRPr/>
              </a:pPr>
              <a:t>3</a:t>
            </a:fld>
            <a:endParaRPr lang="en-US" altLang="ja-JP" dirty="0"/>
          </a:p>
        </p:txBody>
      </p:sp>
      <p:sp>
        <p:nvSpPr>
          <p:cNvPr id="30" name="Rectangle 141"/>
          <p:cNvSpPr>
            <a:spLocks noChangeArrowheads="1"/>
          </p:cNvSpPr>
          <p:nvPr/>
        </p:nvSpPr>
        <p:spPr bwMode="auto">
          <a:xfrm>
            <a:off x="6272213" y="2933700"/>
            <a:ext cx="39687" cy="107950"/>
          </a:xfrm>
          <a:prstGeom prst="rect">
            <a:avLst/>
          </a:prstGeom>
          <a:solidFill>
            <a:srgbClr val="00FF00"/>
          </a:solidFill>
          <a:ln w="9360">
            <a:solidFill>
              <a:srgbClr val="00FF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31" name="Rectangle 115"/>
          <p:cNvSpPr>
            <a:spLocks noChangeArrowheads="1"/>
          </p:cNvSpPr>
          <p:nvPr/>
        </p:nvSpPr>
        <p:spPr bwMode="auto">
          <a:xfrm>
            <a:off x="3022600" y="2936875"/>
            <a:ext cx="74613" cy="107950"/>
          </a:xfrm>
          <a:prstGeom prst="rect">
            <a:avLst/>
          </a:prstGeom>
          <a:solidFill>
            <a:srgbClr val="00FFFF"/>
          </a:solidFill>
          <a:ln w="9360">
            <a:solidFill>
              <a:srgbClr val="00FF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32" name="Line 91"/>
          <p:cNvSpPr>
            <a:spLocks noChangeShapeType="1"/>
          </p:cNvSpPr>
          <p:nvPr/>
        </p:nvSpPr>
        <p:spPr bwMode="auto">
          <a:xfrm>
            <a:off x="846138" y="2987675"/>
            <a:ext cx="7920037" cy="1588"/>
          </a:xfrm>
          <a:prstGeom prst="line">
            <a:avLst/>
          </a:prstGeom>
          <a:noFill/>
          <a:ln w="25560">
            <a:solidFill>
              <a:srgbClr val="BBE0E3"/>
            </a:solidFill>
            <a:miter lim="800000"/>
            <a:headEnd/>
            <a:tailEnd type="triangle" w="med" len="med"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ja-JP" altLang="en-US"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33" name="Rectangle 108"/>
          <p:cNvSpPr>
            <a:spLocks noChangeArrowheads="1"/>
          </p:cNvSpPr>
          <p:nvPr/>
        </p:nvSpPr>
        <p:spPr bwMode="auto">
          <a:xfrm>
            <a:off x="1725613" y="2933700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34" name="Line 87"/>
          <p:cNvSpPr>
            <a:spLocks noChangeShapeType="1"/>
          </p:cNvSpPr>
          <p:nvPr/>
        </p:nvSpPr>
        <p:spPr bwMode="auto">
          <a:xfrm>
            <a:off x="846138" y="1547813"/>
            <a:ext cx="1677987" cy="1587"/>
          </a:xfrm>
          <a:prstGeom prst="line">
            <a:avLst/>
          </a:prstGeom>
          <a:noFill/>
          <a:ln w="25560">
            <a:solidFill>
              <a:srgbClr val="BBE0E3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ja-JP" altLang="en-US"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35" name="AutoShape 88"/>
          <p:cNvSpPr>
            <a:spLocks/>
          </p:cNvSpPr>
          <p:nvPr/>
        </p:nvSpPr>
        <p:spPr bwMode="auto">
          <a:xfrm flipH="1">
            <a:off x="160338" y="1547813"/>
            <a:ext cx="1439862" cy="1439862"/>
          </a:xfrm>
          <a:custGeom>
            <a:avLst/>
            <a:gdLst>
              <a:gd name="T0" fmla="*/ 719931 w 1439862"/>
              <a:gd name="T1" fmla="*/ 0 h 1439863"/>
              <a:gd name="T2" fmla="*/ 719931 w 1439862"/>
              <a:gd name="T3" fmla="*/ 719932 h 1439863"/>
              <a:gd name="T4" fmla="*/ 1439402 w 1439862"/>
              <a:gd name="T5" fmla="*/ 694206 h 1439863"/>
              <a:gd name="T6" fmla="*/ 719931 w 1439862"/>
              <a:gd name="T7" fmla="*/ 0 h 1439863"/>
              <a:gd name="T8" fmla="*/ 1439402 w 1439862"/>
              <a:gd name="T9" fmla="*/ 694206 h 14398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1439862" h="1439863" stroke="0">
                <a:moveTo>
                  <a:pt x="719931" y="0"/>
                </a:moveTo>
                <a:lnTo>
                  <a:pt x="719931" y="-1"/>
                </a:lnTo>
                <a:cubicBezTo>
                  <a:pt x="1107526" y="-1"/>
                  <a:pt x="1425552" y="306858"/>
                  <a:pt x="1439402" y="694206"/>
                </a:cubicBezTo>
                <a:lnTo>
                  <a:pt x="719931" y="719932"/>
                </a:lnTo>
                <a:close/>
              </a:path>
              <a:path w="1439862" h="1439863" fill="none">
                <a:moveTo>
                  <a:pt x="719931" y="0"/>
                </a:moveTo>
                <a:lnTo>
                  <a:pt x="719931" y="-1"/>
                </a:lnTo>
                <a:cubicBezTo>
                  <a:pt x="1107526" y="-1"/>
                  <a:pt x="1425552" y="306858"/>
                  <a:pt x="1439402" y="694206"/>
                </a:cubicBezTo>
              </a:path>
            </a:pathLst>
          </a:custGeom>
          <a:noFill/>
          <a:ln w="25560">
            <a:solidFill>
              <a:srgbClr val="BBE0E3"/>
            </a:solidFill>
            <a:miter lim="800000"/>
            <a:headEnd/>
            <a:tailEnd type="triangle" w="med" len="med"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36" name="AutoShape 89"/>
          <p:cNvSpPr>
            <a:spLocks noChangeArrowheads="1"/>
          </p:cNvSpPr>
          <p:nvPr/>
        </p:nvSpPr>
        <p:spPr bwMode="auto">
          <a:xfrm rot="16200000" flipH="1">
            <a:off x="163513" y="1547813"/>
            <a:ext cx="1439862" cy="1439862"/>
          </a:xfrm>
          <a:custGeom>
            <a:avLst/>
            <a:gdLst>
              <a:gd name="T0" fmla="*/ 719931 w 1439863"/>
              <a:gd name="T1" fmla="*/ 0 h 1439862"/>
              <a:gd name="T2" fmla="*/ 719932 w 1439863"/>
              <a:gd name="T3" fmla="*/ 719931 h 1439862"/>
              <a:gd name="T4" fmla="*/ 1439403 w 1439863"/>
              <a:gd name="T5" fmla="*/ 694206 h 1439862"/>
              <a:gd name="T6" fmla="*/ 719931 w 1439863"/>
              <a:gd name="T7" fmla="*/ 0 h 1439862"/>
              <a:gd name="T8" fmla="*/ 1439403 w 1439863"/>
              <a:gd name="T9" fmla="*/ 694206 h 1439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1439863" h="1439862" stroke="0">
                <a:moveTo>
                  <a:pt x="719931" y="0"/>
                </a:moveTo>
                <a:lnTo>
                  <a:pt x="719931" y="-1"/>
                </a:lnTo>
                <a:cubicBezTo>
                  <a:pt x="1107526" y="-1"/>
                  <a:pt x="1425552" y="306857"/>
                  <a:pt x="1439403" y="694204"/>
                </a:cubicBezTo>
                <a:lnTo>
                  <a:pt x="719932" y="719931"/>
                </a:lnTo>
                <a:close/>
              </a:path>
              <a:path w="1439863" h="1439862" fill="none">
                <a:moveTo>
                  <a:pt x="719931" y="0"/>
                </a:moveTo>
                <a:lnTo>
                  <a:pt x="719931" y="-1"/>
                </a:lnTo>
                <a:cubicBezTo>
                  <a:pt x="1107526" y="-1"/>
                  <a:pt x="1425552" y="306857"/>
                  <a:pt x="1439403" y="694204"/>
                </a:cubicBezTo>
              </a:path>
            </a:pathLst>
          </a:custGeom>
          <a:noFill/>
          <a:ln w="25560">
            <a:solidFill>
              <a:srgbClr val="BBE0E3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37" name="Line 90"/>
          <p:cNvSpPr>
            <a:spLocks noChangeShapeType="1"/>
          </p:cNvSpPr>
          <p:nvPr/>
        </p:nvSpPr>
        <p:spPr bwMode="auto">
          <a:xfrm>
            <a:off x="160338" y="2211388"/>
            <a:ext cx="1587" cy="61912"/>
          </a:xfrm>
          <a:prstGeom prst="line">
            <a:avLst/>
          </a:prstGeom>
          <a:noFill/>
          <a:ln w="25560">
            <a:solidFill>
              <a:srgbClr val="BBE0E3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ja-JP" altLang="en-US"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38" name="AutoShape 92"/>
          <p:cNvSpPr>
            <a:spLocks noChangeArrowheads="1"/>
          </p:cNvSpPr>
          <p:nvPr/>
        </p:nvSpPr>
        <p:spPr bwMode="auto">
          <a:xfrm>
            <a:off x="846138" y="1395413"/>
            <a:ext cx="1066800" cy="30480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39" name="Rectangle 93"/>
          <p:cNvSpPr>
            <a:spLocks noChangeArrowheads="1"/>
          </p:cNvSpPr>
          <p:nvPr/>
        </p:nvSpPr>
        <p:spPr bwMode="auto">
          <a:xfrm>
            <a:off x="922338" y="1493838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40" name="Rectangle 94"/>
          <p:cNvSpPr>
            <a:spLocks noChangeArrowheads="1"/>
          </p:cNvSpPr>
          <p:nvPr/>
        </p:nvSpPr>
        <p:spPr bwMode="auto">
          <a:xfrm>
            <a:off x="1036638" y="1493838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41" name="Rectangle 95"/>
          <p:cNvSpPr>
            <a:spLocks noChangeArrowheads="1"/>
          </p:cNvSpPr>
          <p:nvPr/>
        </p:nvSpPr>
        <p:spPr bwMode="auto">
          <a:xfrm>
            <a:off x="1150938" y="1493838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42" name="Rectangle 96"/>
          <p:cNvSpPr>
            <a:spLocks noChangeArrowheads="1"/>
          </p:cNvSpPr>
          <p:nvPr/>
        </p:nvSpPr>
        <p:spPr bwMode="auto">
          <a:xfrm>
            <a:off x="1266825" y="1493838"/>
            <a:ext cx="74613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43" name="Rectangle 97"/>
          <p:cNvSpPr>
            <a:spLocks noChangeArrowheads="1"/>
          </p:cNvSpPr>
          <p:nvPr/>
        </p:nvSpPr>
        <p:spPr bwMode="auto">
          <a:xfrm>
            <a:off x="1381125" y="1495425"/>
            <a:ext cx="74613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44" name="Rectangle 98"/>
          <p:cNvSpPr>
            <a:spLocks noChangeArrowheads="1"/>
          </p:cNvSpPr>
          <p:nvPr/>
        </p:nvSpPr>
        <p:spPr bwMode="auto">
          <a:xfrm>
            <a:off x="1495425" y="1493838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45" name="Rectangle 99"/>
          <p:cNvSpPr>
            <a:spLocks noChangeArrowheads="1"/>
          </p:cNvSpPr>
          <p:nvPr/>
        </p:nvSpPr>
        <p:spPr bwMode="auto">
          <a:xfrm>
            <a:off x="1609725" y="1495425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46" name="Rectangle 100"/>
          <p:cNvSpPr>
            <a:spLocks noChangeArrowheads="1"/>
          </p:cNvSpPr>
          <p:nvPr/>
        </p:nvSpPr>
        <p:spPr bwMode="auto">
          <a:xfrm>
            <a:off x="1724025" y="1495425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47" name="AutoShape 101"/>
          <p:cNvSpPr>
            <a:spLocks noChangeArrowheads="1"/>
          </p:cNvSpPr>
          <p:nvPr/>
        </p:nvSpPr>
        <p:spPr bwMode="auto">
          <a:xfrm>
            <a:off x="847725" y="2835275"/>
            <a:ext cx="1141413" cy="30480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48" name="Rectangle 102"/>
          <p:cNvSpPr>
            <a:spLocks noChangeArrowheads="1"/>
          </p:cNvSpPr>
          <p:nvPr/>
        </p:nvSpPr>
        <p:spPr bwMode="auto">
          <a:xfrm>
            <a:off x="923925" y="2933700"/>
            <a:ext cx="74613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49" name="Rectangle 103"/>
          <p:cNvSpPr>
            <a:spLocks noChangeArrowheads="1"/>
          </p:cNvSpPr>
          <p:nvPr/>
        </p:nvSpPr>
        <p:spPr bwMode="auto">
          <a:xfrm>
            <a:off x="1038225" y="2933700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50" name="Rectangle 104"/>
          <p:cNvSpPr>
            <a:spLocks noChangeArrowheads="1"/>
          </p:cNvSpPr>
          <p:nvPr/>
        </p:nvSpPr>
        <p:spPr bwMode="auto">
          <a:xfrm>
            <a:off x="1152525" y="2933700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51" name="Rectangle 105"/>
          <p:cNvSpPr>
            <a:spLocks noChangeArrowheads="1"/>
          </p:cNvSpPr>
          <p:nvPr/>
        </p:nvSpPr>
        <p:spPr bwMode="auto">
          <a:xfrm>
            <a:off x="1266825" y="2933700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52" name="Rectangle 106"/>
          <p:cNvSpPr>
            <a:spLocks noChangeArrowheads="1"/>
          </p:cNvSpPr>
          <p:nvPr/>
        </p:nvSpPr>
        <p:spPr bwMode="auto">
          <a:xfrm>
            <a:off x="1382713" y="2935288"/>
            <a:ext cx="74612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53" name="Rectangle 107"/>
          <p:cNvSpPr>
            <a:spLocks noChangeArrowheads="1"/>
          </p:cNvSpPr>
          <p:nvPr/>
        </p:nvSpPr>
        <p:spPr bwMode="auto">
          <a:xfrm>
            <a:off x="1497013" y="2933700"/>
            <a:ext cx="74612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54" name="Rectangle 108"/>
          <p:cNvSpPr>
            <a:spLocks noChangeArrowheads="1"/>
          </p:cNvSpPr>
          <p:nvPr/>
        </p:nvSpPr>
        <p:spPr bwMode="auto">
          <a:xfrm>
            <a:off x="1611313" y="2935288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55" name="AutoShape 110"/>
          <p:cNvSpPr>
            <a:spLocks noChangeArrowheads="1"/>
          </p:cNvSpPr>
          <p:nvPr/>
        </p:nvSpPr>
        <p:spPr bwMode="auto">
          <a:xfrm>
            <a:off x="2141538" y="2836863"/>
            <a:ext cx="1066800" cy="30480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56" name="Rectangle 111"/>
          <p:cNvSpPr>
            <a:spLocks noChangeArrowheads="1"/>
          </p:cNvSpPr>
          <p:nvPr/>
        </p:nvSpPr>
        <p:spPr bwMode="auto">
          <a:xfrm>
            <a:off x="2217738" y="2935288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57" name="Rectangle 112"/>
          <p:cNvSpPr>
            <a:spLocks noChangeArrowheads="1"/>
          </p:cNvSpPr>
          <p:nvPr/>
        </p:nvSpPr>
        <p:spPr bwMode="auto">
          <a:xfrm>
            <a:off x="2332038" y="2935288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58" name="Rectangle 113"/>
          <p:cNvSpPr>
            <a:spLocks noChangeArrowheads="1"/>
          </p:cNvSpPr>
          <p:nvPr/>
        </p:nvSpPr>
        <p:spPr bwMode="auto">
          <a:xfrm>
            <a:off x="2446338" y="2935288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59" name="Rectangle 114"/>
          <p:cNvSpPr>
            <a:spLocks noChangeArrowheads="1"/>
          </p:cNvSpPr>
          <p:nvPr/>
        </p:nvSpPr>
        <p:spPr bwMode="auto">
          <a:xfrm>
            <a:off x="2562225" y="2935288"/>
            <a:ext cx="74613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60" name="Rectangle 115"/>
          <p:cNvSpPr>
            <a:spLocks noChangeArrowheads="1"/>
          </p:cNvSpPr>
          <p:nvPr/>
        </p:nvSpPr>
        <p:spPr bwMode="auto">
          <a:xfrm>
            <a:off x="2676525" y="2936875"/>
            <a:ext cx="74613" cy="107950"/>
          </a:xfrm>
          <a:prstGeom prst="rect">
            <a:avLst/>
          </a:prstGeom>
          <a:solidFill>
            <a:srgbClr val="FF0000"/>
          </a:solidFill>
          <a:ln w="9360">
            <a:solidFill>
              <a:srgbClr val="FF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61" name="Rectangle 116"/>
          <p:cNvSpPr>
            <a:spLocks noChangeArrowheads="1"/>
          </p:cNvSpPr>
          <p:nvPr/>
        </p:nvSpPr>
        <p:spPr bwMode="auto">
          <a:xfrm>
            <a:off x="2790825" y="2935288"/>
            <a:ext cx="76200" cy="107950"/>
          </a:xfrm>
          <a:prstGeom prst="rect">
            <a:avLst/>
          </a:prstGeom>
          <a:solidFill>
            <a:srgbClr val="00FFFF"/>
          </a:solidFill>
          <a:ln w="9360">
            <a:solidFill>
              <a:srgbClr val="00FF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62" name="Rectangle 117"/>
          <p:cNvSpPr>
            <a:spLocks noChangeArrowheads="1"/>
          </p:cNvSpPr>
          <p:nvPr/>
        </p:nvSpPr>
        <p:spPr bwMode="auto">
          <a:xfrm>
            <a:off x="2905125" y="2936875"/>
            <a:ext cx="76200" cy="107950"/>
          </a:xfrm>
          <a:prstGeom prst="rect">
            <a:avLst/>
          </a:prstGeom>
          <a:solidFill>
            <a:srgbClr val="00FFFF"/>
          </a:solidFill>
          <a:ln w="9360">
            <a:solidFill>
              <a:srgbClr val="00FF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63" name="AutoShape 119"/>
          <p:cNvSpPr>
            <a:spLocks noChangeArrowheads="1"/>
          </p:cNvSpPr>
          <p:nvPr/>
        </p:nvSpPr>
        <p:spPr bwMode="auto">
          <a:xfrm>
            <a:off x="3360738" y="2836863"/>
            <a:ext cx="1066800" cy="30480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64" name="Rectangle 120"/>
          <p:cNvSpPr>
            <a:spLocks noChangeArrowheads="1"/>
          </p:cNvSpPr>
          <p:nvPr/>
        </p:nvSpPr>
        <p:spPr bwMode="auto">
          <a:xfrm>
            <a:off x="3436938" y="2935288"/>
            <a:ext cx="76200" cy="107950"/>
          </a:xfrm>
          <a:prstGeom prst="rect">
            <a:avLst/>
          </a:prstGeom>
          <a:solidFill>
            <a:schemeClr val="tx1"/>
          </a:solidFill>
          <a:ln w="9360">
            <a:solidFill>
              <a:schemeClr val="tx1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65" name="Rectangle 121"/>
          <p:cNvSpPr>
            <a:spLocks noChangeArrowheads="1"/>
          </p:cNvSpPr>
          <p:nvPr/>
        </p:nvSpPr>
        <p:spPr bwMode="auto">
          <a:xfrm>
            <a:off x="3551238" y="2935288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66" name="Rectangle 122"/>
          <p:cNvSpPr>
            <a:spLocks noChangeArrowheads="1"/>
          </p:cNvSpPr>
          <p:nvPr/>
        </p:nvSpPr>
        <p:spPr bwMode="auto">
          <a:xfrm>
            <a:off x="3665538" y="2935288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67" name="Rectangle 123"/>
          <p:cNvSpPr>
            <a:spLocks noChangeArrowheads="1"/>
          </p:cNvSpPr>
          <p:nvPr/>
        </p:nvSpPr>
        <p:spPr bwMode="auto">
          <a:xfrm>
            <a:off x="3781425" y="2935288"/>
            <a:ext cx="74613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68" name="Rectangle 124"/>
          <p:cNvSpPr>
            <a:spLocks noChangeArrowheads="1"/>
          </p:cNvSpPr>
          <p:nvPr/>
        </p:nvSpPr>
        <p:spPr bwMode="auto">
          <a:xfrm>
            <a:off x="3895725" y="2936875"/>
            <a:ext cx="74613" cy="107950"/>
          </a:xfrm>
          <a:prstGeom prst="rect">
            <a:avLst/>
          </a:prstGeom>
          <a:solidFill>
            <a:srgbClr val="7F7F7F">
              <a:alpha val="29999"/>
            </a:srgbClr>
          </a:solidFill>
          <a:ln w="9525">
            <a:noFill/>
            <a:round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69" name="Rectangle 125"/>
          <p:cNvSpPr>
            <a:spLocks noChangeArrowheads="1"/>
          </p:cNvSpPr>
          <p:nvPr/>
        </p:nvSpPr>
        <p:spPr bwMode="auto">
          <a:xfrm>
            <a:off x="4010025" y="2935288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70" name="Rectangle 126"/>
          <p:cNvSpPr>
            <a:spLocks noChangeArrowheads="1"/>
          </p:cNvSpPr>
          <p:nvPr/>
        </p:nvSpPr>
        <p:spPr bwMode="auto">
          <a:xfrm>
            <a:off x="4124325" y="2936875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71" name="Rectangle 127"/>
          <p:cNvSpPr>
            <a:spLocks noChangeArrowheads="1"/>
          </p:cNvSpPr>
          <p:nvPr/>
        </p:nvSpPr>
        <p:spPr bwMode="auto">
          <a:xfrm>
            <a:off x="4238625" y="2936875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72" name="AutoShape 128"/>
          <p:cNvSpPr>
            <a:spLocks noChangeArrowheads="1"/>
          </p:cNvSpPr>
          <p:nvPr/>
        </p:nvSpPr>
        <p:spPr bwMode="auto">
          <a:xfrm>
            <a:off x="4579938" y="2836863"/>
            <a:ext cx="1066800" cy="30480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73" name="Rectangle 130"/>
          <p:cNvSpPr>
            <a:spLocks noChangeArrowheads="1"/>
          </p:cNvSpPr>
          <p:nvPr/>
        </p:nvSpPr>
        <p:spPr bwMode="auto">
          <a:xfrm>
            <a:off x="4770438" y="2935288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74" name="Rectangle 131"/>
          <p:cNvSpPr>
            <a:spLocks noChangeArrowheads="1"/>
          </p:cNvSpPr>
          <p:nvPr/>
        </p:nvSpPr>
        <p:spPr bwMode="auto">
          <a:xfrm>
            <a:off x="4884738" y="2935288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75" name="Rectangle 132"/>
          <p:cNvSpPr>
            <a:spLocks noChangeArrowheads="1"/>
          </p:cNvSpPr>
          <p:nvPr/>
        </p:nvSpPr>
        <p:spPr bwMode="auto">
          <a:xfrm>
            <a:off x="5000625" y="2935288"/>
            <a:ext cx="74613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76" name="Rectangle 133"/>
          <p:cNvSpPr>
            <a:spLocks noChangeArrowheads="1"/>
          </p:cNvSpPr>
          <p:nvPr/>
        </p:nvSpPr>
        <p:spPr bwMode="auto">
          <a:xfrm>
            <a:off x="5114925" y="2936875"/>
            <a:ext cx="74613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77" name="Rectangle 134"/>
          <p:cNvSpPr>
            <a:spLocks noChangeArrowheads="1"/>
          </p:cNvSpPr>
          <p:nvPr/>
        </p:nvSpPr>
        <p:spPr bwMode="auto">
          <a:xfrm>
            <a:off x="5229225" y="2935288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78" name="Rectangle 135"/>
          <p:cNvSpPr>
            <a:spLocks noChangeArrowheads="1"/>
          </p:cNvSpPr>
          <p:nvPr/>
        </p:nvSpPr>
        <p:spPr bwMode="auto">
          <a:xfrm>
            <a:off x="5343525" y="2936875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79" name="Rectangle 136"/>
          <p:cNvSpPr>
            <a:spLocks noChangeArrowheads="1"/>
          </p:cNvSpPr>
          <p:nvPr/>
        </p:nvSpPr>
        <p:spPr bwMode="auto">
          <a:xfrm>
            <a:off x="5457825" y="2936875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80" name="AutoShape 137"/>
          <p:cNvSpPr>
            <a:spLocks noChangeArrowheads="1"/>
          </p:cNvSpPr>
          <p:nvPr/>
        </p:nvSpPr>
        <p:spPr bwMode="auto">
          <a:xfrm>
            <a:off x="5799138" y="2835275"/>
            <a:ext cx="1066800" cy="30480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81" name="Rectangle 138"/>
          <p:cNvSpPr>
            <a:spLocks noChangeArrowheads="1"/>
          </p:cNvSpPr>
          <p:nvPr/>
        </p:nvSpPr>
        <p:spPr bwMode="auto">
          <a:xfrm>
            <a:off x="5875338" y="2933700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82" name="Rectangle 139"/>
          <p:cNvSpPr>
            <a:spLocks noChangeArrowheads="1"/>
          </p:cNvSpPr>
          <p:nvPr/>
        </p:nvSpPr>
        <p:spPr bwMode="auto">
          <a:xfrm>
            <a:off x="5989638" y="2933700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83" name="Rectangle 140"/>
          <p:cNvSpPr>
            <a:spLocks noChangeArrowheads="1"/>
          </p:cNvSpPr>
          <p:nvPr/>
        </p:nvSpPr>
        <p:spPr bwMode="auto">
          <a:xfrm>
            <a:off x="6103938" y="2933700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84" name="Rectangle 141"/>
          <p:cNvSpPr>
            <a:spLocks noChangeArrowheads="1"/>
          </p:cNvSpPr>
          <p:nvPr/>
        </p:nvSpPr>
        <p:spPr bwMode="auto">
          <a:xfrm>
            <a:off x="6207125" y="2933700"/>
            <a:ext cx="39688" cy="107950"/>
          </a:xfrm>
          <a:prstGeom prst="rect">
            <a:avLst/>
          </a:prstGeom>
          <a:solidFill>
            <a:srgbClr val="00FF00"/>
          </a:solidFill>
          <a:ln w="9360">
            <a:solidFill>
              <a:srgbClr val="00FF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85" name="Rectangle 142"/>
          <p:cNvSpPr>
            <a:spLocks noChangeArrowheads="1"/>
          </p:cNvSpPr>
          <p:nvPr/>
        </p:nvSpPr>
        <p:spPr bwMode="auto">
          <a:xfrm>
            <a:off x="6334125" y="2935288"/>
            <a:ext cx="74613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86" name="Rectangle 143"/>
          <p:cNvSpPr>
            <a:spLocks noChangeArrowheads="1"/>
          </p:cNvSpPr>
          <p:nvPr/>
        </p:nvSpPr>
        <p:spPr bwMode="auto">
          <a:xfrm>
            <a:off x="6448425" y="2933700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87" name="Rectangle 144"/>
          <p:cNvSpPr>
            <a:spLocks noChangeArrowheads="1"/>
          </p:cNvSpPr>
          <p:nvPr/>
        </p:nvSpPr>
        <p:spPr bwMode="auto">
          <a:xfrm>
            <a:off x="6562725" y="2935288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88" name="Rectangle 145"/>
          <p:cNvSpPr>
            <a:spLocks noChangeArrowheads="1"/>
          </p:cNvSpPr>
          <p:nvPr/>
        </p:nvSpPr>
        <p:spPr bwMode="auto">
          <a:xfrm>
            <a:off x="6677025" y="2935288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89" name="AutoShape 146"/>
          <p:cNvSpPr>
            <a:spLocks noChangeArrowheads="1"/>
          </p:cNvSpPr>
          <p:nvPr/>
        </p:nvSpPr>
        <p:spPr bwMode="auto">
          <a:xfrm>
            <a:off x="7018338" y="2836863"/>
            <a:ext cx="957262" cy="30480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90" name="Rectangle 147"/>
          <p:cNvSpPr>
            <a:spLocks noChangeArrowheads="1"/>
          </p:cNvSpPr>
          <p:nvPr/>
        </p:nvSpPr>
        <p:spPr bwMode="auto">
          <a:xfrm>
            <a:off x="7094538" y="2935288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91" name="Rectangle 148"/>
          <p:cNvSpPr>
            <a:spLocks noChangeArrowheads="1"/>
          </p:cNvSpPr>
          <p:nvPr/>
        </p:nvSpPr>
        <p:spPr bwMode="auto">
          <a:xfrm>
            <a:off x="7208838" y="2935288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92" name="Rectangle 149"/>
          <p:cNvSpPr>
            <a:spLocks noChangeArrowheads="1"/>
          </p:cNvSpPr>
          <p:nvPr/>
        </p:nvSpPr>
        <p:spPr bwMode="auto">
          <a:xfrm>
            <a:off x="7323138" y="2935288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93" name="Rectangle 150"/>
          <p:cNvSpPr>
            <a:spLocks noChangeArrowheads="1"/>
          </p:cNvSpPr>
          <p:nvPr/>
        </p:nvSpPr>
        <p:spPr bwMode="auto">
          <a:xfrm>
            <a:off x="7439025" y="2935288"/>
            <a:ext cx="74613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94" name="Rectangle 151"/>
          <p:cNvSpPr>
            <a:spLocks noChangeArrowheads="1"/>
          </p:cNvSpPr>
          <p:nvPr/>
        </p:nvSpPr>
        <p:spPr bwMode="auto">
          <a:xfrm>
            <a:off x="7553325" y="2936875"/>
            <a:ext cx="74613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95" name="Rectangle 152"/>
          <p:cNvSpPr>
            <a:spLocks noChangeArrowheads="1"/>
          </p:cNvSpPr>
          <p:nvPr/>
        </p:nvSpPr>
        <p:spPr bwMode="auto">
          <a:xfrm>
            <a:off x="7667625" y="2935288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96" name="Rectangle 153"/>
          <p:cNvSpPr>
            <a:spLocks noChangeArrowheads="1"/>
          </p:cNvSpPr>
          <p:nvPr/>
        </p:nvSpPr>
        <p:spPr bwMode="auto">
          <a:xfrm>
            <a:off x="7781925" y="2936875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97" name="Rectangle 154"/>
          <p:cNvSpPr>
            <a:spLocks noChangeArrowheads="1"/>
          </p:cNvSpPr>
          <p:nvPr/>
        </p:nvSpPr>
        <p:spPr bwMode="auto">
          <a:xfrm>
            <a:off x="7896225" y="2936875"/>
            <a:ext cx="76200" cy="107950"/>
          </a:xfrm>
          <a:prstGeom prst="rect">
            <a:avLst/>
          </a:prstGeom>
          <a:solidFill>
            <a:srgbClr val="7F7F7F">
              <a:alpha val="29999"/>
            </a:srgbClr>
          </a:solidFill>
          <a:ln w="9525">
            <a:noFill/>
            <a:round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98" name="AutoShape 155"/>
          <p:cNvSpPr>
            <a:spLocks noChangeArrowheads="1"/>
          </p:cNvSpPr>
          <p:nvPr/>
        </p:nvSpPr>
        <p:spPr bwMode="auto">
          <a:xfrm>
            <a:off x="2103438" y="1397000"/>
            <a:ext cx="573087" cy="30480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99" name="Rectangle 156"/>
          <p:cNvSpPr>
            <a:spLocks noChangeArrowheads="1"/>
          </p:cNvSpPr>
          <p:nvPr/>
        </p:nvSpPr>
        <p:spPr bwMode="auto">
          <a:xfrm>
            <a:off x="2179638" y="1495425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100" name="Rectangle 157"/>
          <p:cNvSpPr>
            <a:spLocks noChangeArrowheads="1"/>
          </p:cNvSpPr>
          <p:nvPr/>
        </p:nvSpPr>
        <p:spPr bwMode="auto">
          <a:xfrm>
            <a:off x="2293938" y="1495425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101" name="Rectangle 158"/>
          <p:cNvSpPr>
            <a:spLocks noChangeArrowheads="1"/>
          </p:cNvSpPr>
          <p:nvPr/>
        </p:nvSpPr>
        <p:spPr bwMode="auto">
          <a:xfrm>
            <a:off x="2409825" y="1495425"/>
            <a:ext cx="74613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111" name="Rectangle 168"/>
          <p:cNvSpPr>
            <a:spLocks noChangeArrowheads="1"/>
          </p:cNvSpPr>
          <p:nvPr/>
        </p:nvSpPr>
        <p:spPr bwMode="auto">
          <a:xfrm>
            <a:off x="1839913" y="2933700"/>
            <a:ext cx="76200" cy="10795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112" name="Line 169"/>
          <p:cNvSpPr>
            <a:spLocks noChangeShapeType="1"/>
          </p:cNvSpPr>
          <p:nvPr/>
        </p:nvSpPr>
        <p:spPr bwMode="auto">
          <a:xfrm flipV="1">
            <a:off x="4456113" y="2819400"/>
            <a:ext cx="192087" cy="173038"/>
          </a:xfrm>
          <a:prstGeom prst="line">
            <a:avLst/>
          </a:prstGeom>
          <a:noFill/>
          <a:ln w="44323">
            <a:solidFill>
              <a:srgbClr val="FF6FCF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ja-JP" altLang="en-US"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22608" name="Line 176"/>
          <p:cNvSpPr>
            <a:spLocks noChangeShapeType="1"/>
          </p:cNvSpPr>
          <p:nvPr/>
        </p:nvSpPr>
        <p:spPr bwMode="auto">
          <a:xfrm>
            <a:off x="658813" y="1547813"/>
            <a:ext cx="1889125" cy="1587"/>
          </a:xfrm>
          <a:prstGeom prst="line">
            <a:avLst/>
          </a:prstGeom>
          <a:noFill/>
          <a:ln w="57023">
            <a:solidFill>
              <a:srgbClr val="4597A0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5" name="AutoShape 177"/>
          <p:cNvSpPr>
            <a:spLocks/>
          </p:cNvSpPr>
          <p:nvPr/>
        </p:nvSpPr>
        <p:spPr bwMode="auto">
          <a:xfrm>
            <a:off x="171450" y="1631950"/>
            <a:ext cx="1042988" cy="1250950"/>
          </a:xfrm>
          <a:custGeom>
            <a:avLst/>
            <a:gdLst>
              <a:gd name="T0" fmla="*/ 175447 w 1042988"/>
              <a:gd name="T1" fmla="*/ 1093403 h 1250950"/>
              <a:gd name="T2" fmla="*/ 521494 w 1042988"/>
              <a:gd name="T3" fmla="*/ 625475 h 1250950"/>
              <a:gd name="T4" fmla="*/ 71582 w 1042988"/>
              <a:gd name="T5" fmla="*/ 309201 h 1250950"/>
              <a:gd name="T6" fmla="*/ 0 w 1042988"/>
              <a:gd name="T7" fmla="*/ 309201 h 1250950"/>
              <a:gd name="T8" fmla="*/ 175447 w 1042988"/>
              <a:gd name="T9" fmla="*/ 1093403 h 12509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1042988" h="1250950" stroke="0">
                <a:moveTo>
                  <a:pt x="175447" y="1093403"/>
                </a:moveTo>
                <a:lnTo>
                  <a:pt x="175447" y="1093402"/>
                </a:lnTo>
                <a:cubicBezTo>
                  <a:pt x="63864" y="974696"/>
                  <a:pt x="0" y="804366"/>
                  <a:pt x="0" y="625475"/>
                </a:cubicBezTo>
                <a:cubicBezTo>
                  <a:pt x="0" y="514293"/>
                  <a:pt x="24708" y="405121"/>
                  <a:pt x="71582" y="309201"/>
                </a:cubicBezTo>
                <a:lnTo>
                  <a:pt x="521494" y="625475"/>
                </a:lnTo>
                <a:close/>
              </a:path>
              <a:path w="1042988" h="1250950" fill="none">
                <a:moveTo>
                  <a:pt x="175447" y="1093403"/>
                </a:moveTo>
                <a:lnTo>
                  <a:pt x="175447" y="1093402"/>
                </a:lnTo>
                <a:cubicBezTo>
                  <a:pt x="63864" y="974696"/>
                  <a:pt x="0" y="804366"/>
                  <a:pt x="0" y="625475"/>
                </a:cubicBezTo>
                <a:cubicBezTo>
                  <a:pt x="0" y="514293"/>
                  <a:pt x="24708" y="405121"/>
                  <a:pt x="71582" y="309201"/>
                </a:cubicBezTo>
              </a:path>
            </a:pathLst>
          </a:custGeom>
          <a:noFill/>
          <a:ln w="57023">
            <a:solidFill>
              <a:srgbClr val="31859C"/>
            </a:solidFill>
            <a:round/>
            <a:headEnd type="triangle" w="med" len="med"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2610" name="Line 179"/>
          <p:cNvSpPr>
            <a:spLocks noChangeShapeType="1"/>
          </p:cNvSpPr>
          <p:nvPr/>
        </p:nvSpPr>
        <p:spPr bwMode="auto">
          <a:xfrm flipV="1">
            <a:off x="2741613" y="2987675"/>
            <a:ext cx="1741487" cy="4763"/>
          </a:xfrm>
          <a:prstGeom prst="line">
            <a:avLst/>
          </a:prstGeom>
          <a:noFill/>
          <a:ln w="57240">
            <a:solidFill>
              <a:srgbClr val="FF66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2611" name="Line 178"/>
          <p:cNvSpPr>
            <a:spLocks noChangeShapeType="1"/>
          </p:cNvSpPr>
          <p:nvPr/>
        </p:nvSpPr>
        <p:spPr bwMode="auto">
          <a:xfrm>
            <a:off x="895350" y="2987675"/>
            <a:ext cx="1800225" cy="1588"/>
          </a:xfrm>
          <a:prstGeom prst="line">
            <a:avLst/>
          </a:prstGeom>
          <a:noFill/>
          <a:ln w="57023">
            <a:solidFill>
              <a:srgbClr val="4597A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2612" name="Line 180"/>
          <p:cNvSpPr>
            <a:spLocks noChangeShapeType="1"/>
          </p:cNvSpPr>
          <p:nvPr/>
        </p:nvSpPr>
        <p:spPr bwMode="auto">
          <a:xfrm>
            <a:off x="4652963" y="2987675"/>
            <a:ext cx="3567112" cy="1588"/>
          </a:xfrm>
          <a:prstGeom prst="line">
            <a:avLst/>
          </a:prstGeom>
          <a:noFill/>
          <a:ln w="57240">
            <a:solidFill>
              <a:srgbClr val="FF66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2615" name="テキスト ボックス 199"/>
          <p:cNvSpPr txBox="1">
            <a:spLocks noChangeArrowheads="1"/>
          </p:cNvSpPr>
          <p:nvPr/>
        </p:nvSpPr>
        <p:spPr bwMode="auto">
          <a:xfrm>
            <a:off x="8045450" y="2362200"/>
            <a:ext cx="1098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 b="1" dirty="0">
                <a:solidFill>
                  <a:srgbClr val="FF0000"/>
                </a:solidFill>
                <a:cs typeface="Arial" charset="0"/>
              </a:rPr>
              <a:t>4.0 </a:t>
            </a:r>
            <a:r>
              <a:rPr lang="en-US" altLang="ja-JP" sz="1400" b="1" dirty="0" err="1">
                <a:solidFill>
                  <a:srgbClr val="FF0000"/>
                </a:solidFill>
                <a:cs typeface="Arial" charset="0"/>
              </a:rPr>
              <a:t>GeV</a:t>
            </a:r>
            <a:r>
              <a:rPr lang="en-US" altLang="ja-JP" sz="1400" b="1" dirty="0">
                <a:solidFill>
                  <a:srgbClr val="FF0000"/>
                </a:solidFill>
                <a:cs typeface="Arial" charset="0"/>
              </a:rPr>
              <a:t> e+</a:t>
            </a:r>
          </a:p>
          <a:p>
            <a:r>
              <a:rPr lang="en-US" altLang="ja-JP" sz="1400" b="1" dirty="0">
                <a:solidFill>
                  <a:srgbClr val="FF0000"/>
                </a:solidFill>
                <a:cs typeface="Arial" charset="0"/>
              </a:rPr>
              <a:t>4nC x 2</a:t>
            </a:r>
            <a:endParaRPr lang="ja-JP" altLang="en-US" sz="1400" b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24" name="円/楕円 123"/>
          <p:cNvSpPr/>
          <p:nvPr/>
        </p:nvSpPr>
        <p:spPr>
          <a:xfrm>
            <a:off x="2003425" y="2886075"/>
            <a:ext cx="215900" cy="2159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2617" name="テキスト ボックス 202"/>
          <p:cNvSpPr txBox="1">
            <a:spLocks noChangeArrowheads="1"/>
          </p:cNvSpPr>
          <p:nvPr/>
        </p:nvSpPr>
        <p:spPr bwMode="auto">
          <a:xfrm>
            <a:off x="1371600" y="2209800"/>
            <a:ext cx="15557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ja-JP" sz="1400" b="1">
                <a:solidFill>
                  <a:srgbClr val="0000FF"/>
                </a:solidFill>
                <a:cs typeface="Arial" charset="0"/>
              </a:rPr>
              <a:t>3.5 GeV</a:t>
            </a:r>
          </a:p>
          <a:p>
            <a:pPr>
              <a:lnSpc>
                <a:spcPct val="90000"/>
              </a:lnSpc>
            </a:pPr>
            <a:r>
              <a:rPr lang="en-US" altLang="ja-JP" sz="1400" b="1">
                <a:solidFill>
                  <a:srgbClr val="0000FF"/>
                </a:solidFill>
                <a:cs typeface="Arial" charset="0"/>
              </a:rPr>
              <a:t>10nC x 2 (prim. e-)</a:t>
            </a:r>
          </a:p>
          <a:p>
            <a:pPr>
              <a:lnSpc>
                <a:spcPct val="90000"/>
              </a:lnSpc>
            </a:pPr>
            <a:r>
              <a:rPr lang="en-US" altLang="ja-JP" sz="1400" b="1">
                <a:solidFill>
                  <a:srgbClr val="0000FF"/>
                </a:solidFill>
                <a:cs typeface="Arial" charset="0"/>
              </a:rPr>
              <a:t>5nC x 2 (inj. e-)</a:t>
            </a:r>
            <a:endParaRPr lang="ja-JP" altLang="en-US" sz="1400" b="1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2618" name="Line 180"/>
          <p:cNvSpPr>
            <a:spLocks noChangeShapeType="1"/>
          </p:cNvSpPr>
          <p:nvPr/>
        </p:nvSpPr>
        <p:spPr bwMode="auto">
          <a:xfrm>
            <a:off x="8431213" y="2984500"/>
            <a:ext cx="706437" cy="1588"/>
          </a:xfrm>
          <a:prstGeom prst="line">
            <a:avLst/>
          </a:prstGeom>
          <a:noFill/>
          <a:ln w="57240">
            <a:solidFill>
              <a:srgbClr val="FF66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7" name="アーチ 126"/>
          <p:cNvSpPr/>
          <p:nvPr/>
        </p:nvSpPr>
        <p:spPr>
          <a:xfrm>
            <a:off x="8185150" y="2922588"/>
            <a:ext cx="252413" cy="139700"/>
          </a:xfrm>
          <a:prstGeom prst="blockArc">
            <a:avLst/>
          </a:prstGeom>
          <a:solidFill>
            <a:srgbClr val="800000"/>
          </a:solidFill>
          <a:ln w="2540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8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28" name="円/楕円 127"/>
          <p:cNvSpPr/>
          <p:nvPr/>
        </p:nvSpPr>
        <p:spPr>
          <a:xfrm>
            <a:off x="8782050" y="2927350"/>
            <a:ext cx="127000" cy="127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008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29" name="円/楕円 128"/>
          <p:cNvSpPr/>
          <p:nvPr/>
        </p:nvSpPr>
        <p:spPr>
          <a:xfrm>
            <a:off x="8597900" y="2927350"/>
            <a:ext cx="127000" cy="127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008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2622" name="テキスト ボックス 212"/>
          <p:cNvSpPr txBox="1">
            <a:spLocks noChangeArrowheads="1"/>
          </p:cNvSpPr>
          <p:nvPr/>
        </p:nvSpPr>
        <p:spPr bwMode="auto">
          <a:xfrm>
            <a:off x="5029200" y="1219200"/>
            <a:ext cx="140176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ja-JP" sz="1400" b="1">
                <a:solidFill>
                  <a:srgbClr val="FF0000"/>
                </a:solidFill>
                <a:cs typeface="Arial" charset="0"/>
              </a:rPr>
              <a:t>1.1 GeV </a:t>
            </a:r>
          </a:p>
          <a:p>
            <a:pPr>
              <a:lnSpc>
                <a:spcPct val="80000"/>
              </a:lnSpc>
            </a:pPr>
            <a:r>
              <a:rPr lang="en-US" altLang="ja-JP" sz="1400" b="1">
                <a:solidFill>
                  <a:srgbClr val="FF0000"/>
                </a:solidFill>
                <a:cs typeface="Arial" charset="0"/>
              </a:rPr>
              <a:t>Damping Ring</a:t>
            </a:r>
          </a:p>
          <a:p>
            <a:pPr>
              <a:lnSpc>
                <a:spcPct val="80000"/>
              </a:lnSpc>
            </a:pPr>
            <a:r>
              <a:rPr lang="en-US" altLang="ja-JP" sz="1400" b="1">
                <a:solidFill>
                  <a:srgbClr val="FF0000"/>
                </a:solidFill>
                <a:cs typeface="Arial" charset="0"/>
              </a:rPr>
              <a:t>circ. 136 m</a:t>
            </a:r>
            <a:endParaRPr lang="ja-JP" altLang="en-US" sz="1400" b="1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22623" name="テキスト ボックス 214"/>
          <p:cNvSpPr txBox="1">
            <a:spLocks noChangeArrowheads="1"/>
          </p:cNvSpPr>
          <p:nvPr/>
        </p:nvSpPr>
        <p:spPr bwMode="auto">
          <a:xfrm>
            <a:off x="8305800" y="2971800"/>
            <a:ext cx="3810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200" b="1">
                <a:solidFill>
                  <a:srgbClr val="800000"/>
                </a:solidFill>
                <a:cs typeface="Arial" charset="0"/>
              </a:rPr>
              <a:t>ECS</a:t>
            </a:r>
            <a:endParaRPr lang="ja-JP" altLang="en-US" sz="1200" b="1">
              <a:solidFill>
                <a:srgbClr val="800000"/>
              </a:solidFill>
              <a:cs typeface="Arial" charset="0"/>
            </a:endParaRPr>
          </a:p>
        </p:txBody>
      </p:sp>
      <p:sp>
        <p:nvSpPr>
          <p:cNvPr id="137" name="Line 1"/>
          <p:cNvSpPr>
            <a:spLocks noChangeShapeType="1"/>
          </p:cNvSpPr>
          <p:nvPr/>
        </p:nvSpPr>
        <p:spPr bwMode="auto">
          <a:xfrm flipH="1" flipV="1">
            <a:off x="4495800" y="2819400"/>
            <a:ext cx="192088" cy="182563"/>
          </a:xfrm>
          <a:prstGeom prst="line">
            <a:avLst/>
          </a:prstGeom>
          <a:noFill/>
          <a:ln w="44323">
            <a:solidFill>
              <a:srgbClr val="FF6FCF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ja-JP" altLang="en-US"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38" name="円/楕円 137"/>
          <p:cNvSpPr/>
          <p:nvPr/>
        </p:nvSpPr>
        <p:spPr>
          <a:xfrm>
            <a:off x="2282825" y="2886075"/>
            <a:ext cx="215900" cy="2159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cxnSp>
        <p:nvCxnSpPr>
          <p:cNvPr id="139" name="直線コネクタ 138"/>
          <p:cNvCxnSpPr/>
          <p:nvPr/>
        </p:nvCxnSpPr>
        <p:spPr>
          <a:xfrm rot="5400000">
            <a:off x="4714875" y="2489200"/>
            <a:ext cx="136525" cy="34925"/>
          </a:xfrm>
          <a:prstGeom prst="line">
            <a:avLst/>
          </a:prstGeom>
          <a:ln w="76200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直線コネクタ 139"/>
          <p:cNvCxnSpPr/>
          <p:nvPr/>
        </p:nvCxnSpPr>
        <p:spPr>
          <a:xfrm>
            <a:off x="4176713" y="2209800"/>
            <a:ext cx="14287" cy="13970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629" name="テキスト ボックス 233"/>
          <p:cNvSpPr txBox="1">
            <a:spLocks noChangeArrowheads="1"/>
          </p:cNvSpPr>
          <p:nvPr/>
        </p:nvSpPr>
        <p:spPr bwMode="auto">
          <a:xfrm>
            <a:off x="4944004" y="2229910"/>
            <a:ext cx="1573213" cy="301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ja-JP" sz="1200" b="1" dirty="0">
                <a:solidFill>
                  <a:srgbClr val="800000"/>
                </a:solidFill>
                <a:cs typeface="Arial" charset="0"/>
              </a:rPr>
              <a:t>Energy-spread</a:t>
            </a:r>
          </a:p>
          <a:p>
            <a:pPr>
              <a:lnSpc>
                <a:spcPct val="80000"/>
              </a:lnSpc>
            </a:pPr>
            <a:r>
              <a:rPr lang="en-US" altLang="ja-JP" sz="1200" b="1" dirty="0">
                <a:solidFill>
                  <a:srgbClr val="800000"/>
                </a:solidFill>
                <a:cs typeface="Arial" charset="0"/>
              </a:rPr>
              <a:t>Compression System</a:t>
            </a:r>
            <a:endParaRPr lang="ja-JP" altLang="en-US" sz="1200" b="1" dirty="0">
              <a:solidFill>
                <a:srgbClr val="800000"/>
              </a:solidFill>
              <a:cs typeface="Arial" charset="0"/>
            </a:endParaRPr>
          </a:p>
        </p:txBody>
      </p:sp>
      <p:sp>
        <p:nvSpPr>
          <p:cNvPr id="142" name="テキスト ボックス 141"/>
          <p:cNvSpPr txBox="1"/>
          <p:nvPr/>
        </p:nvSpPr>
        <p:spPr>
          <a:xfrm>
            <a:off x="3124200" y="2057400"/>
            <a:ext cx="906463" cy="30162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en-US" altLang="ja-JP" sz="1200" b="1" dirty="0" smtClean="0">
                <a:solidFill>
                  <a:srgbClr val="FFFF00"/>
                </a:solidFill>
                <a:cs typeface="Arial" charset="0"/>
              </a:rPr>
              <a:t>Bunch</a:t>
            </a:r>
          </a:p>
          <a:p>
            <a:pPr>
              <a:lnSpc>
                <a:spcPct val="80000"/>
              </a:lnSpc>
              <a:defRPr/>
            </a:pPr>
            <a:r>
              <a:rPr lang="en-US" altLang="ja-JP" sz="1200" b="1" dirty="0">
                <a:solidFill>
                  <a:srgbClr val="FFFF00"/>
                </a:solidFill>
                <a:cs typeface="Arial" charset="0"/>
              </a:rPr>
              <a:t>C</a:t>
            </a:r>
            <a:r>
              <a:rPr lang="en-US" altLang="ja-JP" sz="1200" b="1" dirty="0" smtClean="0">
                <a:solidFill>
                  <a:srgbClr val="FFFF00"/>
                </a:solidFill>
                <a:cs typeface="Arial" charset="0"/>
              </a:rPr>
              <a:t>ompressor</a:t>
            </a:r>
            <a:endParaRPr lang="ja-JP" altLang="en-US" sz="1200" b="1" dirty="0" smtClean="0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22631" name="Line 178"/>
          <p:cNvSpPr>
            <a:spLocks noChangeShapeType="1"/>
          </p:cNvSpPr>
          <p:nvPr/>
        </p:nvSpPr>
        <p:spPr bwMode="auto">
          <a:xfrm>
            <a:off x="2805113" y="3052763"/>
            <a:ext cx="5410200" cy="0"/>
          </a:xfrm>
          <a:prstGeom prst="line">
            <a:avLst/>
          </a:prstGeom>
          <a:noFill/>
          <a:ln w="57023">
            <a:solidFill>
              <a:srgbClr val="4597A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2632" name="Line 178"/>
          <p:cNvSpPr>
            <a:spLocks noChangeShapeType="1"/>
          </p:cNvSpPr>
          <p:nvPr/>
        </p:nvSpPr>
        <p:spPr bwMode="auto">
          <a:xfrm>
            <a:off x="8139113" y="3052763"/>
            <a:ext cx="914400" cy="381000"/>
          </a:xfrm>
          <a:prstGeom prst="line">
            <a:avLst/>
          </a:prstGeom>
          <a:noFill/>
          <a:ln w="57023">
            <a:solidFill>
              <a:srgbClr val="4597A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2633" name="テキスト ボックス 199"/>
          <p:cNvSpPr txBox="1">
            <a:spLocks noChangeArrowheads="1"/>
          </p:cNvSpPr>
          <p:nvPr/>
        </p:nvSpPr>
        <p:spPr bwMode="auto">
          <a:xfrm>
            <a:off x="7620000" y="3200400"/>
            <a:ext cx="1057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 b="1" dirty="0">
                <a:solidFill>
                  <a:srgbClr val="0000FF"/>
                </a:solidFill>
                <a:cs typeface="Arial" charset="0"/>
              </a:rPr>
              <a:t>7.0 </a:t>
            </a:r>
            <a:r>
              <a:rPr lang="en-US" altLang="ja-JP" sz="1400" b="1" dirty="0" err="1">
                <a:solidFill>
                  <a:srgbClr val="0000FF"/>
                </a:solidFill>
                <a:cs typeface="Arial" charset="0"/>
              </a:rPr>
              <a:t>GeV</a:t>
            </a:r>
            <a:r>
              <a:rPr lang="en-US" altLang="ja-JP" sz="1400" b="1" dirty="0">
                <a:solidFill>
                  <a:srgbClr val="0000FF"/>
                </a:solidFill>
                <a:cs typeface="Arial" charset="0"/>
              </a:rPr>
              <a:t> e-</a:t>
            </a:r>
          </a:p>
          <a:p>
            <a:r>
              <a:rPr lang="en-US" altLang="ja-JP" sz="1400" b="1" dirty="0">
                <a:solidFill>
                  <a:srgbClr val="0000FF"/>
                </a:solidFill>
                <a:cs typeface="Arial" charset="0"/>
              </a:rPr>
              <a:t>5nC x 2</a:t>
            </a:r>
            <a:endParaRPr lang="ja-JP" altLang="en-US" sz="1400" b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48" name="円/楕円 147"/>
          <p:cNvSpPr/>
          <p:nvPr/>
        </p:nvSpPr>
        <p:spPr>
          <a:xfrm>
            <a:off x="8448675" y="3124200"/>
            <a:ext cx="127000" cy="127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008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9" name="円/楕円 148"/>
          <p:cNvSpPr/>
          <p:nvPr/>
        </p:nvSpPr>
        <p:spPr>
          <a:xfrm>
            <a:off x="8601075" y="3200400"/>
            <a:ext cx="127000" cy="127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008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50" name="アーチ 149"/>
          <p:cNvSpPr/>
          <p:nvPr/>
        </p:nvSpPr>
        <p:spPr>
          <a:xfrm rot="10800000">
            <a:off x="2581275" y="2895600"/>
            <a:ext cx="250825" cy="231775"/>
          </a:xfrm>
          <a:prstGeom prst="blockArc">
            <a:avLst/>
          </a:prstGeom>
          <a:solidFill>
            <a:schemeClr val="accent5">
              <a:lumMod val="75000"/>
            </a:schemeClr>
          </a:solidFill>
          <a:ln w="1905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2637" name="テキスト ボックス 215"/>
          <p:cNvSpPr txBox="1">
            <a:spLocks noChangeArrowheads="1"/>
          </p:cNvSpPr>
          <p:nvPr/>
        </p:nvSpPr>
        <p:spPr bwMode="auto">
          <a:xfrm>
            <a:off x="2707172" y="889944"/>
            <a:ext cx="1451369" cy="9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ja-JP" sz="1400" b="1" dirty="0">
                <a:solidFill>
                  <a:srgbClr val="00FF00"/>
                </a:solidFill>
                <a:cs typeface="Arial" charset="0"/>
              </a:rPr>
              <a:t>low </a:t>
            </a:r>
            <a:r>
              <a:rPr lang="en-US" altLang="ja-JP" sz="1400" b="1" dirty="0" err="1">
                <a:solidFill>
                  <a:srgbClr val="00FF00"/>
                </a:solidFill>
                <a:cs typeface="Arial" charset="0"/>
              </a:rPr>
              <a:t>emittance</a:t>
            </a:r>
            <a:endParaRPr lang="en-US" altLang="ja-JP" sz="1400" b="1" dirty="0">
              <a:solidFill>
                <a:srgbClr val="00FF00"/>
              </a:solidFill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en-US" altLang="ja-JP" sz="1400" b="1" dirty="0" smtClean="0">
                <a:solidFill>
                  <a:srgbClr val="00FF00"/>
                </a:solidFill>
                <a:cs typeface="Arial" charset="0"/>
              </a:rPr>
              <a:t>photo-cathode</a:t>
            </a:r>
          </a:p>
          <a:p>
            <a:pPr>
              <a:lnSpc>
                <a:spcPct val="90000"/>
              </a:lnSpc>
            </a:pPr>
            <a:r>
              <a:rPr lang="en-US" altLang="ja-JP" sz="1400" b="1" dirty="0" smtClean="0">
                <a:solidFill>
                  <a:srgbClr val="00FF00"/>
                </a:solidFill>
                <a:cs typeface="Arial" charset="0"/>
              </a:rPr>
              <a:t>RF gun</a:t>
            </a:r>
          </a:p>
          <a:p>
            <a:pPr>
              <a:lnSpc>
                <a:spcPct val="90000"/>
              </a:lnSpc>
            </a:pPr>
            <a:r>
              <a:rPr lang="en-US" altLang="ja-JP" sz="1400" b="1" dirty="0" smtClean="0">
                <a:cs typeface="Arial" charset="0"/>
              </a:rPr>
              <a:t>+</a:t>
            </a:r>
            <a:r>
              <a:rPr lang="en-US" altLang="ja-JP" sz="1400" b="1" dirty="0" smtClean="0">
                <a:solidFill>
                  <a:srgbClr val="00FF00"/>
                </a:solidFill>
                <a:cs typeface="Arial" charset="0"/>
              </a:rPr>
              <a:t> </a:t>
            </a:r>
            <a:r>
              <a:rPr lang="en-US" altLang="ja-JP" sz="1400" b="1" dirty="0" smtClean="0">
                <a:solidFill>
                  <a:srgbClr val="66CCFF"/>
                </a:solidFill>
                <a:cs typeface="Arial" charset="0"/>
              </a:rPr>
              <a:t>thermionic gun</a:t>
            </a:r>
          </a:p>
          <a:p>
            <a:pPr>
              <a:lnSpc>
                <a:spcPct val="90000"/>
              </a:lnSpc>
            </a:pPr>
            <a:r>
              <a:rPr lang="en-US" altLang="ja-JP" sz="1400" b="1" dirty="0" smtClean="0">
                <a:solidFill>
                  <a:srgbClr val="66CCFF"/>
                </a:solidFill>
                <a:cs typeface="Arial" charset="0"/>
              </a:rPr>
              <a:t> for primary e-</a:t>
            </a:r>
            <a:endParaRPr lang="ja-JP" altLang="en-US" sz="1400" b="1" dirty="0">
              <a:solidFill>
                <a:srgbClr val="66CCFF"/>
              </a:solidFill>
              <a:cs typeface="Arial" charset="0"/>
            </a:endParaRPr>
          </a:p>
        </p:txBody>
      </p:sp>
      <p:sp>
        <p:nvSpPr>
          <p:cNvPr id="22638" name="テキスト ボックス 152"/>
          <p:cNvSpPr txBox="1">
            <a:spLocks noChangeArrowheads="1"/>
          </p:cNvSpPr>
          <p:nvPr/>
        </p:nvSpPr>
        <p:spPr bwMode="auto">
          <a:xfrm>
            <a:off x="76200" y="914400"/>
            <a:ext cx="2390775" cy="369888"/>
          </a:xfrm>
          <a:prstGeom prst="rect">
            <a:avLst/>
          </a:prstGeom>
          <a:solidFill>
            <a:srgbClr val="FF0000">
              <a:alpha val="65097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b="1">
                <a:solidFill>
                  <a:schemeClr val="bg1"/>
                </a:solidFill>
              </a:rPr>
              <a:t>SuperKEKB injector</a:t>
            </a:r>
            <a:endParaRPr lang="ja-JP" altLang="en-US" sz="1800" b="1">
              <a:solidFill>
                <a:schemeClr val="bg1"/>
              </a:solidFill>
            </a:endParaRPr>
          </a:p>
        </p:txBody>
      </p:sp>
      <p:sp>
        <p:nvSpPr>
          <p:cNvPr id="22639" name="テキスト ボックス 212"/>
          <p:cNvSpPr txBox="1">
            <a:spLocks noChangeArrowheads="1"/>
          </p:cNvSpPr>
          <p:nvPr/>
        </p:nvSpPr>
        <p:spPr bwMode="auto">
          <a:xfrm>
            <a:off x="2209800" y="3203848"/>
            <a:ext cx="1920593" cy="444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ja-JP" sz="1400" b="1" dirty="0">
                <a:solidFill>
                  <a:srgbClr val="FF0000"/>
                </a:solidFill>
                <a:cs typeface="Arial" charset="0"/>
              </a:rPr>
              <a:t>e+ target </a:t>
            </a:r>
            <a:r>
              <a:rPr lang="en-US" altLang="ja-JP" sz="1400" b="1" dirty="0" smtClean="0">
                <a:solidFill>
                  <a:srgbClr val="FF0000"/>
                </a:solidFill>
                <a:cs typeface="Arial" charset="0"/>
              </a:rPr>
              <a:t>&amp; </a:t>
            </a:r>
          </a:p>
          <a:p>
            <a:pPr>
              <a:lnSpc>
                <a:spcPct val="80000"/>
              </a:lnSpc>
            </a:pPr>
            <a:r>
              <a:rPr lang="en-US" altLang="ja-JP" sz="1400" b="1" dirty="0" smtClean="0">
                <a:solidFill>
                  <a:srgbClr val="FF0000"/>
                </a:solidFill>
                <a:cs typeface="Arial" charset="0"/>
              </a:rPr>
              <a:t>LAS capture </a:t>
            </a:r>
            <a:r>
              <a:rPr lang="en-US" altLang="ja-JP" sz="1400" b="1" dirty="0">
                <a:solidFill>
                  <a:srgbClr val="FF0000"/>
                </a:solidFill>
                <a:cs typeface="Arial" charset="0"/>
              </a:rPr>
              <a:t>section</a:t>
            </a:r>
            <a:endParaRPr lang="ja-JP" altLang="en-US" sz="1400" b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22674" name="テキスト ボックス 246"/>
          <p:cNvSpPr txBox="1">
            <a:spLocks noChangeArrowheads="1"/>
          </p:cNvSpPr>
          <p:nvPr/>
        </p:nvSpPr>
        <p:spPr bwMode="auto">
          <a:xfrm>
            <a:off x="7602730" y="837017"/>
            <a:ext cx="1541270" cy="616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ja-JP" sz="1400" b="1" dirty="0">
                <a:solidFill>
                  <a:srgbClr val="00FFFF"/>
                </a:solidFill>
              </a:rPr>
              <a:t>50 Hz (e+ or e-</a:t>
            </a:r>
            <a:r>
              <a:rPr lang="en-US" altLang="ja-JP" sz="1400" b="1" dirty="0" smtClean="0">
                <a:solidFill>
                  <a:srgbClr val="00FFFF"/>
                </a:solidFill>
              </a:rPr>
              <a:t>)</a:t>
            </a:r>
          </a:p>
          <a:p>
            <a:pPr>
              <a:lnSpc>
                <a:spcPct val="80000"/>
              </a:lnSpc>
            </a:pPr>
            <a:r>
              <a:rPr lang="en-US" altLang="ja-JP" sz="1400" b="1" dirty="0" smtClean="0">
                <a:solidFill>
                  <a:srgbClr val="00FFFF"/>
                </a:solidFill>
              </a:rPr>
              <a:t>pulse-by-pulse</a:t>
            </a:r>
          </a:p>
          <a:p>
            <a:pPr>
              <a:lnSpc>
                <a:spcPct val="80000"/>
              </a:lnSpc>
            </a:pPr>
            <a:r>
              <a:rPr lang="en-US" altLang="ja-JP" sz="1400" b="1" dirty="0" smtClean="0">
                <a:solidFill>
                  <a:srgbClr val="00FFFF"/>
                </a:solidFill>
              </a:rPr>
              <a:t>mode switching</a:t>
            </a:r>
            <a:r>
              <a:rPr lang="en-US" altLang="ja-JP" sz="1400" b="1" dirty="0" smtClean="0"/>
              <a:t> </a:t>
            </a:r>
            <a:endParaRPr lang="ja-JP" altLang="en-US" sz="1400" b="1" dirty="0"/>
          </a:p>
        </p:txBody>
      </p:sp>
      <p:sp>
        <p:nvSpPr>
          <p:cNvPr id="22677" name="テキスト ボックス 212"/>
          <p:cNvSpPr txBox="1">
            <a:spLocks noChangeArrowheads="1"/>
          </p:cNvSpPr>
          <p:nvPr/>
        </p:nvSpPr>
        <p:spPr bwMode="auto">
          <a:xfrm>
            <a:off x="3276600" y="2438400"/>
            <a:ext cx="7937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ja-JP" sz="1400" b="1" dirty="0">
                <a:solidFill>
                  <a:srgbClr val="FF0000"/>
                </a:solidFill>
                <a:cs typeface="Arial" charset="0"/>
              </a:rPr>
              <a:t>S-band</a:t>
            </a:r>
          </a:p>
          <a:p>
            <a:pPr>
              <a:lnSpc>
                <a:spcPct val="80000"/>
              </a:lnSpc>
            </a:pPr>
            <a:r>
              <a:rPr lang="en-US" altLang="ja-JP" sz="1400" b="1" dirty="0" err="1">
                <a:solidFill>
                  <a:srgbClr val="FF0000"/>
                </a:solidFill>
                <a:cs typeface="Arial" charset="0"/>
              </a:rPr>
              <a:t>linac</a:t>
            </a:r>
            <a:endParaRPr lang="ja-JP" altLang="en-US" sz="1400" b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52" name="Line 178"/>
          <p:cNvSpPr>
            <a:spLocks noChangeShapeType="1"/>
          </p:cNvSpPr>
          <p:nvPr/>
        </p:nvSpPr>
        <p:spPr bwMode="auto">
          <a:xfrm flipV="1">
            <a:off x="7898342" y="2209800"/>
            <a:ext cx="74083" cy="821796"/>
          </a:xfrm>
          <a:prstGeom prst="line">
            <a:avLst/>
          </a:prstGeom>
          <a:noFill/>
          <a:ln w="57023">
            <a:solidFill>
              <a:srgbClr val="4597A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53" name="テキスト ボックス 199"/>
          <p:cNvSpPr txBox="1">
            <a:spLocks noChangeArrowheads="1"/>
          </p:cNvSpPr>
          <p:nvPr/>
        </p:nvSpPr>
        <p:spPr bwMode="auto">
          <a:xfrm>
            <a:off x="7228942" y="1763713"/>
            <a:ext cx="1056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 b="1" dirty="0" smtClean="0">
                <a:solidFill>
                  <a:srgbClr val="0000FF"/>
                </a:solidFill>
                <a:cs typeface="Arial" charset="0"/>
              </a:rPr>
              <a:t>2.5 </a:t>
            </a:r>
            <a:r>
              <a:rPr lang="en-US" altLang="ja-JP" sz="1400" b="1" dirty="0" err="1">
                <a:solidFill>
                  <a:srgbClr val="0000FF"/>
                </a:solidFill>
                <a:cs typeface="Arial" charset="0"/>
              </a:rPr>
              <a:t>GeV</a:t>
            </a:r>
            <a:r>
              <a:rPr lang="en-US" altLang="ja-JP" sz="1400" b="1" dirty="0">
                <a:solidFill>
                  <a:srgbClr val="0000FF"/>
                </a:solidFill>
                <a:cs typeface="Arial" charset="0"/>
              </a:rPr>
              <a:t> e-</a:t>
            </a:r>
          </a:p>
          <a:p>
            <a:r>
              <a:rPr lang="en-US" altLang="ja-JP" sz="1400" b="1" dirty="0" smtClean="0">
                <a:solidFill>
                  <a:srgbClr val="0000FF"/>
                </a:solidFill>
                <a:cs typeface="Arial" charset="0"/>
              </a:rPr>
              <a:t>0.1nC </a:t>
            </a:r>
            <a:r>
              <a:rPr lang="en-US" altLang="ja-JP" sz="1400" b="1" dirty="0">
                <a:solidFill>
                  <a:srgbClr val="0000FF"/>
                </a:solidFill>
                <a:cs typeface="Arial" charset="0"/>
              </a:rPr>
              <a:t>x </a:t>
            </a:r>
            <a:r>
              <a:rPr lang="en-US" altLang="ja-JP" sz="1400" b="1" dirty="0" smtClean="0">
                <a:solidFill>
                  <a:srgbClr val="0000FF"/>
                </a:solidFill>
                <a:cs typeface="Arial" charset="0"/>
              </a:rPr>
              <a:t>1</a:t>
            </a:r>
            <a:endParaRPr lang="ja-JP" altLang="en-US" sz="1400" b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221534" y="1482196"/>
            <a:ext cx="47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00FF"/>
                </a:solidFill>
                <a:latin typeface="Arial"/>
                <a:cs typeface="Arial"/>
              </a:rPr>
              <a:t>PF</a:t>
            </a:r>
            <a:endParaRPr kumimoji="1" lang="ja-JP" alt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55" name="テキスト ボックス 154"/>
          <p:cNvSpPr txBox="1"/>
          <p:nvPr/>
        </p:nvSpPr>
        <p:spPr>
          <a:xfrm>
            <a:off x="7025266" y="3177186"/>
            <a:ext cx="672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00FF"/>
                </a:solidFill>
                <a:latin typeface="Arial"/>
                <a:cs typeface="Arial"/>
              </a:rPr>
              <a:t>HER</a:t>
            </a:r>
            <a:endParaRPr kumimoji="1" lang="ja-JP" alt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56" name="テキスト ボックス 155"/>
          <p:cNvSpPr txBox="1"/>
          <p:nvPr/>
        </p:nvSpPr>
        <p:spPr>
          <a:xfrm>
            <a:off x="8068724" y="211298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  <a:latin typeface="Arial"/>
                <a:cs typeface="Arial"/>
              </a:rPr>
              <a:t>LER</a:t>
            </a:r>
            <a:endParaRPr kumimoji="1" lang="ja-JP" alt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57" name="テキスト ボックス 246"/>
          <p:cNvSpPr txBox="1">
            <a:spLocks noChangeArrowheads="1"/>
          </p:cNvSpPr>
          <p:nvPr/>
        </p:nvSpPr>
        <p:spPr bwMode="auto">
          <a:xfrm>
            <a:off x="8194801" y="1433011"/>
            <a:ext cx="10567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b="1" dirty="0" smtClean="0">
                <a:solidFill>
                  <a:srgbClr val="0000FF"/>
                </a:solidFill>
              </a:rPr>
              <a:t>AR</a:t>
            </a:r>
          </a:p>
          <a:p>
            <a:r>
              <a:rPr lang="en-US" altLang="ja-JP" sz="1400" b="1" dirty="0" smtClean="0">
                <a:solidFill>
                  <a:srgbClr val="0000FF"/>
                </a:solidFill>
              </a:rPr>
              <a:t>3.0 </a:t>
            </a:r>
            <a:r>
              <a:rPr lang="en-US" altLang="ja-JP" sz="1400" b="1" dirty="0" err="1" smtClean="0">
                <a:solidFill>
                  <a:srgbClr val="0000FF"/>
                </a:solidFill>
              </a:rPr>
              <a:t>GeV</a:t>
            </a:r>
            <a:r>
              <a:rPr lang="en-US" altLang="ja-JP" sz="1400" b="1" dirty="0" smtClean="0">
                <a:solidFill>
                  <a:srgbClr val="0000FF"/>
                </a:solidFill>
              </a:rPr>
              <a:t> e- </a:t>
            </a:r>
          </a:p>
          <a:p>
            <a:r>
              <a:rPr lang="en-US" altLang="ja-JP" sz="1200" b="1" dirty="0" smtClean="0">
                <a:solidFill>
                  <a:srgbClr val="0000FF"/>
                </a:solidFill>
              </a:rPr>
              <a:t>(-</a:t>
            </a:r>
            <a:r>
              <a:rPr lang="en-US" altLang="ja-JP" sz="1200" b="1" dirty="0">
                <a:solidFill>
                  <a:srgbClr val="0000FF"/>
                </a:solidFill>
              </a:rPr>
              <a:t>&gt; 6.5 </a:t>
            </a:r>
            <a:r>
              <a:rPr lang="en-US" altLang="ja-JP" sz="1200" b="1" dirty="0" err="1" smtClean="0">
                <a:solidFill>
                  <a:srgbClr val="0000FF"/>
                </a:solidFill>
              </a:rPr>
              <a:t>GeV</a:t>
            </a:r>
            <a:r>
              <a:rPr lang="en-US" altLang="ja-JP" sz="1200" b="1" dirty="0" smtClean="0">
                <a:solidFill>
                  <a:srgbClr val="0000FF"/>
                </a:solidFill>
              </a:rPr>
              <a:t>)</a:t>
            </a:r>
            <a:endParaRPr lang="ja-JP" altLang="en-US" sz="1200" b="1" dirty="0">
              <a:solidFill>
                <a:srgbClr val="0000FF"/>
              </a:solidFill>
            </a:endParaRPr>
          </a:p>
        </p:txBody>
      </p:sp>
      <p:sp>
        <p:nvSpPr>
          <p:cNvPr id="3" name="角丸四角形 2"/>
          <p:cNvSpPr/>
          <p:nvPr/>
        </p:nvSpPr>
        <p:spPr>
          <a:xfrm>
            <a:off x="2511426" y="2648780"/>
            <a:ext cx="2224324" cy="602420"/>
          </a:xfrm>
          <a:prstGeom prst="roundRect">
            <a:avLst/>
          </a:prstGeom>
          <a:noFill/>
          <a:ln w="19050" cmpd="sng">
            <a:solidFill>
              <a:srgbClr val="FF00FF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9" name="Rectangle 190"/>
          <p:cNvSpPr>
            <a:spLocks noChangeArrowheads="1"/>
          </p:cNvSpPr>
          <p:nvPr/>
        </p:nvSpPr>
        <p:spPr bwMode="auto">
          <a:xfrm rot="19860000">
            <a:off x="4758533" y="2776511"/>
            <a:ext cx="53975" cy="107950"/>
          </a:xfrm>
          <a:prstGeom prst="rect">
            <a:avLst/>
          </a:prstGeom>
          <a:solidFill>
            <a:srgbClr val="00FF00"/>
          </a:solidFill>
          <a:ln w="9360">
            <a:solidFill>
              <a:srgbClr val="00FF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08" name="Line 191"/>
          <p:cNvSpPr>
            <a:spLocks noChangeShapeType="1"/>
          </p:cNvSpPr>
          <p:nvPr/>
        </p:nvSpPr>
        <p:spPr bwMode="auto">
          <a:xfrm flipH="1" flipV="1">
            <a:off x="4799045" y="2847975"/>
            <a:ext cx="55562" cy="95250"/>
          </a:xfrm>
          <a:prstGeom prst="line">
            <a:avLst/>
          </a:prstGeom>
          <a:noFill/>
          <a:ln w="2844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09" name="テキスト ボックス 215"/>
          <p:cNvSpPr txBox="1">
            <a:spLocks noChangeArrowheads="1"/>
          </p:cNvSpPr>
          <p:nvPr/>
        </p:nvSpPr>
        <p:spPr bwMode="auto">
          <a:xfrm>
            <a:off x="4872038" y="2520954"/>
            <a:ext cx="529893" cy="3016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ja-JP" sz="1200" b="1" dirty="0" smtClean="0">
                <a:solidFill>
                  <a:srgbClr val="00FF00"/>
                </a:solidFill>
                <a:cs typeface="Arial" charset="0"/>
              </a:rPr>
              <a:t>3T</a:t>
            </a:r>
            <a:endParaRPr lang="en-US" altLang="ja-JP" sz="1200" b="1" dirty="0">
              <a:solidFill>
                <a:srgbClr val="00FF00"/>
              </a:solidFill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en-US" altLang="ja-JP" sz="1200" b="1" dirty="0">
                <a:solidFill>
                  <a:srgbClr val="00FF00"/>
                </a:solidFill>
                <a:cs typeface="Arial" charset="0"/>
              </a:rPr>
              <a:t>RF gun</a:t>
            </a:r>
            <a:endParaRPr lang="ja-JP" altLang="en-US" sz="1200" b="1" dirty="0">
              <a:solidFill>
                <a:srgbClr val="00FF00"/>
              </a:solidFill>
              <a:cs typeface="Arial" charset="0"/>
            </a:endParaRPr>
          </a:p>
        </p:txBody>
      </p:sp>
      <p:sp>
        <p:nvSpPr>
          <p:cNvPr id="102" name="Rectangle 159"/>
          <p:cNvSpPr>
            <a:spLocks noChangeArrowheads="1"/>
          </p:cNvSpPr>
          <p:nvPr/>
        </p:nvSpPr>
        <p:spPr bwMode="auto">
          <a:xfrm>
            <a:off x="2524125" y="1495425"/>
            <a:ext cx="53975" cy="107950"/>
          </a:xfrm>
          <a:prstGeom prst="rect">
            <a:avLst/>
          </a:prstGeom>
          <a:solidFill>
            <a:srgbClr val="00FF00"/>
          </a:solidFill>
          <a:ln w="9360">
            <a:solidFill>
              <a:srgbClr val="00FF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KEKB Review (2016.06.14)     Positron Source Status   (Takuya Kamitani) </a:t>
            </a:r>
            <a:endParaRPr kumimoji="1" lang="ja-JP" altLang="en-US"/>
          </a:p>
        </p:txBody>
      </p:sp>
      <p:sp>
        <p:nvSpPr>
          <p:cNvPr id="210" name="コンテンツ プレースホルダー 2"/>
          <p:cNvSpPr txBox="1">
            <a:spLocks/>
          </p:cNvSpPr>
          <p:nvPr/>
        </p:nvSpPr>
        <p:spPr>
          <a:xfrm>
            <a:off x="125526" y="4724842"/>
            <a:ext cx="8882795" cy="1794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FF"/>
              </a:buClr>
              <a:buSzPct val="90000"/>
              <a:buFont typeface="Wingdings" charset="2"/>
              <a:buChar char="n"/>
              <a:defRPr kumimoji="1"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23888" indent="-271463" algn="l" defTabSz="457200" rtl="0" eaLnBrk="1" latinLnBrk="0" hangingPunct="1">
              <a:spcBef>
                <a:spcPct val="20000"/>
              </a:spcBef>
              <a:buClr>
                <a:srgbClr val="008000"/>
              </a:buClr>
              <a:buSzPct val="80000"/>
              <a:buFont typeface="Wingdings" charset="2"/>
              <a:buChar char="u"/>
              <a:defRPr kumimoji="1"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89013" indent="-228600" algn="l" defTabSz="4572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charset="2"/>
              <a:buChar char="l"/>
              <a:defRPr kumimoji="1"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b="1" dirty="0" smtClean="0"/>
              <a:t>positron </a:t>
            </a:r>
            <a:r>
              <a:rPr lang="en-US" altLang="ja-JP" sz="1800" b="1" dirty="0" smtClean="0">
                <a:solidFill>
                  <a:srgbClr val="0000FF"/>
                </a:solidFill>
              </a:rPr>
              <a:t>damping ring</a:t>
            </a:r>
            <a:r>
              <a:rPr lang="en-US" altLang="ja-JP" sz="1800" b="1" dirty="0" smtClean="0"/>
              <a:t> </a:t>
            </a:r>
            <a:r>
              <a:rPr lang="en-US" altLang="ja-JP" sz="1800" b="1" dirty="0" smtClean="0"/>
              <a:t>introduced</a:t>
            </a:r>
          </a:p>
          <a:p>
            <a:endParaRPr lang="en-US" altLang="ja-JP" sz="1800" b="1" dirty="0" smtClean="0"/>
          </a:p>
          <a:p>
            <a:r>
              <a:rPr lang="en-US" altLang="ja-JP" sz="1800" b="1" dirty="0" smtClean="0"/>
              <a:t>new positron focusing lens:</a:t>
            </a:r>
            <a:r>
              <a:rPr lang="en-US" altLang="ja-JP" sz="1800" b="1" dirty="0" smtClean="0">
                <a:solidFill>
                  <a:srgbClr val="0000FF"/>
                </a:solidFill>
              </a:rPr>
              <a:t> flux concentrator</a:t>
            </a:r>
            <a:r>
              <a:rPr lang="en-US" altLang="ja-JP" sz="1800" b="1" dirty="0" smtClean="0"/>
              <a:t> (3.5 T) + bridge coils (1.0 T)</a:t>
            </a:r>
          </a:p>
          <a:p>
            <a:r>
              <a:rPr lang="en-US" altLang="ja-JP" sz="1800" b="1" dirty="0" smtClean="0">
                <a:solidFill>
                  <a:srgbClr val="0000FF"/>
                </a:solidFill>
              </a:rPr>
              <a:t>large-aperture</a:t>
            </a:r>
            <a:r>
              <a:rPr lang="en-US" altLang="ja-JP" sz="1800" b="1" dirty="0" smtClean="0"/>
              <a:t> (2a=30mm) </a:t>
            </a:r>
            <a:r>
              <a:rPr lang="en-US" altLang="ja-JP" sz="1800" b="1" dirty="0" smtClean="0">
                <a:solidFill>
                  <a:srgbClr val="0000FF"/>
                </a:solidFill>
              </a:rPr>
              <a:t>accelerating structure</a:t>
            </a:r>
            <a:r>
              <a:rPr lang="en-US" altLang="ja-JP" sz="1800" b="1" dirty="0" smtClean="0"/>
              <a:t> (LAS) in capture section</a:t>
            </a:r>
          </a:p>
          <a:p>
            <a:r>
              <a:rPr lang="en-US" altLang="ja-JP" sz="1800" b="1" dirty="0" smtClean="0"/>
              <a:t>positron focusing </a:t>
            </a:r>
            <a:r>
              <a:rPr lang="en-US" altLang="ja-JP" sz="1800" b="1" dirty="0" smtClean="0">
                <a:solidFill>
                  <a:srgbClr val="0000FF"/>
                </a:solidFill>
              </a:rPr>
              <a:t>beam line layout</a:t>
            </a:r>
            <a:r>
              <a:rPr lang="en-US" altLang="ja-JP" sz="1800" b="1" dirty="0" smtClean="0"/>
              <a:t> reorganized with 100 new quad. magnets</a:t>
            </a:r>
            <a:endParaRPr lang="ja-JP" altLang="en-US" sz="1800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20443" y="4050960"/>
            <a:ext cx="3927989" cy="369332"/>
          </a:xfrm>
          <a:prstGeom prst="rect">
            <a:avLst/>
          </a:prstGeom>
          <a:solidFill>
            <a:srgbClr val="FF6FCF">
              <a:alpha val="28000"/>
            </a:srgb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00FF"/>
                </a:solidFill>
                <a:latin typeface="Arial"/>
                <a:cs typeface="Arial"/>
              </a:rPr>
              <a:t>Upgrade items in positron source</a:t>
            </a:r>
            <a:endParaRPr kumimoji="1" lang="ja-JP" alt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56105" y="4453848"/>
            <a:ext cx="1999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Low emittance e+</a:t>
            </a:r>
            <a:endParaRPr kumimoji="1" lang="ja-JP" altLang="en-US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5" name="テキスト ボックス 124"/>
          <p:cNvSpPr txBox="1"/>
          <p:nvPr/>
        </p:nvSpPr>
        <p:spPr>
          <a:xfrm>
            <a:off x="469673" y="5112657"/>
            <a:ext cx="1819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</a:t>
            </a:r>
            <a:r>
              <a:rPr kumimoji="1" lang="en-US" altLang="ja-JP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+ intensity (x4)</a:t>
            </a:r>
            <a:endParaRPr kumimoji="1" lang="ja-JP" altLang="en-US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 smtClean="0">
                <a:latin typeface="Verdana" charset="0"/>
                <a:ea typeface="Verdana" charset="0"/>
                <a:cs typeface="Verdana" charset="0"/>
              </a:rPr>
              <a:t>SuperKEKB</a:t>
            </a:r>
            <a:r>
              <a:rPr lang="en-US" altLang="ja-JP" dirty="0" smtClean="0">
                <a:latin typeface="Verdana" charset="0"/>
                <a:ea typeface="Verdana" charset="0"/>
                <a:cs typeface="Verdana" charset="0"/>
              </a:rPr>
              <a:t> positron source</a:t>
            </a:r>
            <a:endParaRPr lang="ja-JP" altLang="en-US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>
              <a:defRPr/>
            </a:pPr>
            <a:r>
              <a:rPr lang="en-US" altLang="ja-JP" smtClean="0"/>
              <a:t>KEKB Review (2016.06.14)     Positron Source Status   (Takuya Kamitani) </a:t>
            </a:r>
            <a:endParaRPr lang="en-US" altLang="ja-JP" dirty="0"/>
          </a:p>
        </p:txBody>
      </p:sp>
      <p:pic>
        <p:nvPicPr>
          <p:cNvPr id="2" name="図 1" descr="KEK-ULFO-0100-0000-2-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12495" r="6781" b="22575"/>
          <a:stretch/>
        </p:blipFill>
        <p:spPr>
          <a:xfrm rot="5400000">
            <a:off x="1975508" y="1019063"/>
            <a:ext cx="5240456" cy="5248682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856993" y="3330290"/>
            <a:ext cx="1339134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000" b="1" dirty="0" smtClean="0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positron</a:t>
            </a:r>
          </a:p>
          <a:p>
            <a:r>
              <a:rPr lang="en-US" altLang="ja-JP" sz="2000" b="1" dirty="0" smtClean="0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production</a:t>
            </a:r>
          </a:p>
          <a:p>
            <a:r>
              <a:rPr lang="en-US" altLang="ja-JP" sz="2000" b="1" dirty="0" smtClean="0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Target</a:t>
            </a:r>
            <a:endParaRPr kumimoji="1" lang="ja-JP" altLang="en-US" sz="2000" b="1" dirty="0">
              <a:solidFill>
                <a:schemeClr val="accent3">
                  <a:lumMod val="7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1665959" y="4109577"/>
            <a:ext cx="2636397" cy="56263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3815807" y="4887485"/>
            <a:ext cx="1800493" cy="5950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kumimoji="1" lang="en-US" altLang="ja-JP" sz="2000" b="1" dirty="0" smtClean="0">
                <a:solidFill>
                  <a:srgbClr val="FF6FCF"/>
                </a:solidFill>
                <a:latin typeface="Arial"/>
                <a:cs typeface="Arial"/>
              </a:rPr>
              <a:t>Flux </a:t>
            </a:r>
          </a:p>
          <a:p>
            <a:pPr>
              <a:lnSpc>
                <a:spcPct val="80000"/>
              </a:lnSpc>
            </a:pPr>
            <a:r>
              <a:rPr kumimoji="1" lang="en-US" altLang="ja-JP" sz="2000" b="1" dirty="0" smtClean="0">
                <a:solidFill>
                  <a:srgbClr val="FF6FCF"/>
                </a:solidFill>
                <a:latin typeface="Arial"/>
                <a:cs typeface="Arial"/>
              </a:rPr>
              <a:t>Concentrator</a:t>
            </a:r>
            <a:endParaRPr kumimoji="1" lang="ja-JP" altLang="en-US" sz="2000" b="1" dirty="0">
              <a:solidFill>
                <a:srgbClr val="FF6FCF"/>
              </a:solidFill>
              <a:latin typeface="Arial"/>
              <a:cs typeface="Arial"/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 flipV="1">
            <a:off x="4414886" y="4286402"/>
            <a:ext cx="48227" cy="634963"/>
          </a:xfrm>
          <a:prstGeom prst="straightConnector1">
            <a:avLst/>
          </a:prstGeom>
          <a:ln>
            <a:solidFill>
              <a:srgbClr val="FF6FCF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1516679" y="5305121"/>
            <a:ext cx="996938" cy="5950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kumimoji="1" lang="en-US" altLang="ja-JP" sz="2000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Bridge</a:t>
            </a:r>
          </a:p>
          <a:p>
            <a:pPr>
              <a:lnSpc>
                <a:spcPct val="80000"/>
              </a:lnSpc>
            </a:pPr>
            <a:r>
              <a:rPr lang="en-US" altLang="ja-JP" sz="2000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Coils</a:t>
            </a:r>
            <a:endParaRPr kumimoji="1" lang="ja-JP" altLang="en-US" sz="2000" b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17" name="直線矢印コネクタ 16"/>
          <p:cNvCxnSpPr/>
          <p:nvPr/>
        </p:nvCxnSpPr>
        <p:spPr>
          <a:xfrm flipV="1">
            <a:off x="2489503" y="4342664"/>
            <a:ext cx="896544" cy="1131375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 flipV="1">
            <a:off x="2521654" y="4736503"/>
            <a:ext cx="1386850" cy="721461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652272" y="1748340"/>
            <a:ext cx="969316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000" b="1" dirty="0" smtClean="0">
                <a:solidFill>
                  <a:srgbClr val="0000FF"/>
                </a:solidFill>
                <a:latin typeface="Arial"/>
                <a:cs typeface="Arial"/>
              </a:rPr>
              <a:t>primary </a:t>
            </a:r>
          </a:p>
          <a:p>
            <a:r>
              <a:rPr kumimoji="1" lang="en-US" altLang="ja-JP" sz="2000" b="1" dirty="0" smtClean="0">
                <a:solidFill>
                  <a:srgbClr val="0000FF"/>
                </a:solidFill>
                <a:latin typeface="Arial"/>
                <a:cs typeface="Arial"/>
              </a:rPr>
              <a:t>e- beam</a:t>
            </a:r>
          </a:p>
          <a:p>
            <a:r>
              <a:rPr lang="en-US" altLang="ja-JP" sz="2000" b="1" dirty="0" smtClean="0">
                <a:solidFill>
                  <a:srgbClr val="0000FF"/>
                </a:solidFill>
                <a:latin typeface="Arial"/>
                <a:cs typeface="Arial"/>
              </a:rPr>
              <a:t>3.3 </a:t>
            </a:r>
            <a:r>
              <a:rPr lang="en-US" altLang="ja-JP" sz="2000" b="1" dirty="0" err="1" smtClean="0">
                <a:solidFill>
                  <a:srgbClr val="0000FF"/>
                </a:solidFill>
                <a:latin typeface="Arial"/>
                <a:cs typeface="Arial"/>
              </a:rPr>
              <a:t>GeV</a:t>
            </a:r>
            <a:endParaRPr kumimoji="1" lang="ja-JP" altLang="en-US" sz="20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cxnSp>
        <p:nvCxnSpPr>
          <p:cNvPr id="24" name="直線矢印コネクタ 23"/>
          <p:cNvCxnSpPr/>
          <p:nvPr/>
        </p:nvCxnSpPr>
        <p:spPr>
          <a:xfrm>
            <a:off x="1690072" y="2574415"/>
            <a:ext cx="2644436" cy="1503013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>
            <a:off x="4446719" y="4173566"/>
            <a:ext cx="3231513" cy="1832862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>
            <a:off x="7672410" y="6038305"/>
            <a:ext cx="110494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0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kumimoji="1" lang="en-US" altLang="ja-JP" sz="2000" b="1" dirty="0" smtClean="0">
                <a:solidFill>
                  <a:srgbClr val="FF0000"/>
                </a:solidFill>
                <a:latin typeface="Arial"/>
                <a:cs typeface="Arial"/>
              </a:rPr>
              <a:t>e+ beam</a:t>
            </a:r>
            <a:endParaRPr kumimoji="1" lang="ja-JP" altLang="en-US" sz="2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フリーフォーム 6"/>
          <p:cNvSpPr/>
          <p:nvPr/>
        </p:nvSpPr>
        <p:spPr>
          <a:xfrm>
            <a:off x="4459346" y="3935016"/>
            <a:ext cx="393610" cy="326793"/>
          </a:xfrm>
          <a:custGeom>
            <a:avLst/>
            <a:gdLst>
              <a:gd name="connsiteX0" fmla="*/ 0 w 393610"/>
              <a:gd name="connsiteY0" fmla="*/ 0 h 326793"/>
              <a:gd name="connsiteX1" fmla="*/ 7427 w 393610"/>
              <a:gd name="connsiteY1" fmla="*/ 215386 h 326793"/>
              <a:gd name="connsiteX2" fmla="*/ 378757 w 393610"/>
              <a:gd name="connsiteY2" fmla="*/ 326793 h 326793"/>
              <a:gd name="connsiteX3" fmla="*/ 393610 w 393610"/>
              <a:gd name="connsiteY3" fmla="*/ 200532 h 326793"/>
              <a:gd name="connsiteX4" fmla="*/ 0 w 393610"/>
              <a:gd name="connsiteY4" fmla="*/ 0 h 326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610" h="326793">
                <a:moveTo>
                  <a:pt x="0" y="0"/>
                </a:moveTo>
                <a:lnTo>
                  <a:pt x="7427" y="215386"/>
                </a:lnTo>
                <a:lnTo>
                  <a:pt x="378757" y="326793"/>
                </a:lnTo>
                <a:lnTo>
                  <a:pt x="393610" y="200532"/>
                </a:lnTo>
                <a:lnTo>
                  <a:pt x="0" y="0"/>
                </a:lnTo>
                <a:close/>
              </a:path>
            </a:pathLst>
          </a:custGeom>
          <a:noFill/>
          <a:ln w="12700" cmpd="sng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フリーフォーム 9"/>
          <p:cNvSpPr/>
          <p:nvPr/>
        </p:nvSpPr>
        <p:spPr>
          <a:xfrm>
            <a:off x="4273681" y="4194965"/>
            <a:ext cx="460449" cy="311938"/>
          </a:xfrm>
          <a:custGeom>
            <a:avLst/>
            <a:gdLst>
              <a:gd name="connsiteX0" fmla="*/ 148532 w 460449"/>
              <a:gd name="connsiteY0" fmla="*/ 0 h 311938"/>
              <a:gd name="connsiteX1" fmla="*/ 0 w 460449"/>
              <a:gd name="connsiteY1" fmla="*/ 103979 h 311938"/>
              <a:gd name="connsiteX2" fmla="*/ 341624 w 460449"/>
              <a:gd name="connsiteY2" fmla="*/ 311938 h 311938"/>
              <a:gd name="connsiteX3" fmla="*/ 460449 w 460449"/>
              <a:gd name="connsiteY3" fmla="*/ 245094 h 311938"/>
              <a:gd name="connsiteX4" fmla="*/ 148532 w 460449"/>
              <a:gd name="connsiteY4" fmla="*/ 0 h 311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0449" h="311938">
                <a:moveTo>
                  <a:pt x="148532" y="0"/>
                </a:moveTo>
                <a:lnTo>
                  <a:pt x="0" y="103979"/>
                </a:lnTo>
                <a:lnTo>
                  <a:pt x="341624" y="311938"/>
                </a:lnTo>
                <a:lnTo>
                  <a:pt x="460449" y="245094"/>
                </a:lnTo>
                <a:lnTo>
                  <a:pt x="148532" y="0"/>
                </a:lnTo>
                <a:close/>
              </a:path>
            </a:pathLst>
          </a:custGeom>
          <a:noFill/>
          <a:ln w="12700" cmpd="sng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59C70-3E41-F24E-B7F7-A4C9A2C082CD}" type="slidenum">
              <a:rPr kumimoji="1" lang="ja-JP" altLang="en-US" smtClean="0"/>
              <a:t>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4720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 descr="target-offset概念図v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5149"/>
            <a:ext cx="8988552" cy="470001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target offset &amp; beam hole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845823" y="3766316"/>
            <a:ext cx="1472879" cy="4944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kumimoji="1" lang="en-US" altLang="ja-JP" sz="1600" b="1" dirty="0" smtClean="0">
                <a:solidFill>
                  <a:srgbClr val="FF0000"/>
                </a:solidFill>
                <a:latin typeface="Arial"/>
                <a:cs typeface="Arial"/>
              </a:rPr>
              <a:t>Flux </a:t>
            </a:r>
          </a:p>
          <a:p>
            <a:pPr>
              <a:lnSpc>
                <a:spcPct val="80000"/>
              </a:lnSpc>
            </a:pPr>
            <a:r>
              <a:rPr kumimoji="1" lang="en-US" altLang="ja-JP" sz="1600" b="1" dirty="0" smtClean="0">
                <a:solidFill>
                  <a:srgbClr val="FF0000"/>
                </a:solidFill>
                <a:latin typeface="Arial"/>
                <a:cs typeface="Arial"/>
              </a:rPr>
              <a:t>Concentrator</a:t>
            </a:r>
            <a:endParaRPr kumimoji="1" lang="ja-JP" altLang="en-US" sz="1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575557" y="2755899"/>
            <a:ext cx="447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  <a:latin typeface="Arial"/>
                <a:cs typeface="Arial"/>
              </a:rPr>
              <a:t>e+</a:t>
            </a:r>
            <a:endParaRPr kumimoji="1" lang="ja-JP" alt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01451" y="3185661"/>
            <a:ext cx="1403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00FF"/>
                </a:solidFill>
                <a:latin typeface="Arial"/>
                <a:cs typeface="Arial"/>
              </a:rPr>
              <a:t>injection e</a:t>
            </a:r>
            <a:r>
              <a:rPr lang="en-US" altLang="ja-JP" b="1" dirty="0">
                <a:solidFill>
                  <a:srgbClr val="0000FF"/>
                </a:solidFill>
                <a:latin typeface="Arial"/>
                <a:cs typeface="Arial"/>
              </a:rPr>
              <a:t>-</a:t>
            </a:r>
            <a:endParaRPr kumimoji="1" lang="ja-JP" alt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58740" y="2244786"/>
            <a:ext cx="1300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0000FF"/>
                </a:solidFill>
                <a:latin typeface="Arial"/>
                <a:cs typeface="Arial"/>
              </a:rPr>
              <a:t>primary</a:t>
            </a:r>
            <a:r>
              <a:rPr kumimoji="1" lang="en-US" altLang="ja-JP" b="1" dirty="0" smtClean="0">
                <a:solidFill>
                  <a:srgbClr val="0000FF"/>
                </a:solidFill>
                <a:latin typeface="Arial"/>
                <a:cs typeface="Arial"/>
              </a:rPr>
              <a:t> e</a:t>
            </a:r>
            <a:r>
              <a:rPr lang="en-US" altLang="ja-JP" b="1" dirty="0">
                <a:solidFill>
                  <a:srgbClr val="0000FF"/>
                </a:solidFill>
                <a:latin typeface="Arial"/>
                <a:cs typeface="Arial"/>
              </a:rPr>
              <a:t>-</a:t>
            </a:r>
            <a:endParaRPr kumimoji="1" lang="ja-JP" alt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389493" y="1215132"/>
            <a:ext cx="129550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b="1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bridge coils</a:t>
            </a:r>
            <a:endParaRPr kumimoji="1" lang="ja-JP" altLang="en-US" b="1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10" name="直線コネクタ 9"/>
          <p:cNvCxnSpPr/>
          <p:nvPr/>
        </p:nvCxnSpPr>
        <p:spPr>
          <a:xfrm>
            <a:off x="973333" y="2616167"/>
            <a:ext cx="173680" cy="455934"/>
          </a:xfrm>
          <a:prstGeom prst="line">
            <a:avLst/>
          </a:prstGeom>
          <a:ln w="12700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3459106" y="2514547"/>
            <a:ext cx="57006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600" b="1" dirty="0" smtClean="0">
                <a:solidFill>
                  <a:srgbClr val="800000"/>
                </a:solidFill>
                <a:latin typeface="Arial"/>
                <a:cs typeface="Arial"/>
              </a:rPr>
              <a:t>target</a:t>
            </a:r>
            <a:endParaRPr kumimoji="1" lang="ja-JP" altLang="en-US" sz="1600" b="1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381747" y="3279274"/>
            <a:ext cx="536004" cy="40216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1600" b="1" dirty="0" smtClean="0">
                <a:latin typeface="Arial"/>
                <a:cs typeface="Arial"/>
              </a:rPr>
              <a:t>beam</a:t>
            </a:r>
          </a:p>
          <a:p>
            <a:pPr>
              <a:lnSpc>
                <a:spcPct val="80000"/>
              </a:lnSpc>
            </a:pPr>
            <a:r>
              <a:rPr lang="en-US" altLang="ja-JP" sz="1600" b="1" dirty="0" smtClean="0">
                <a:latin typeface="Arial"/>
                <a:cs typeface="Arial"/>
              </a:rPr>
              <a:t>hole</a:t>
            </a:r>
            <a:endParaRPr kumimoji="1" lang="ja-JP" altLang="en-US" sz="1600" b="1" dirty="0">
              <a:latin typeface="Arial"/>
              <a:cs typeface="Arial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04528" y="4006955"/>
            <a:ext cx="96199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b="1" dirty="0" smtClean="0">
                <a:solidFill>
                  <a:srgbClr val="FF00FF"/>
                </a:solidFill>
                <a:latin typeface="Arial"/>
                <a:cs typeface="Arial"/>
              </a:rPr>
              <a:t>pulse ST</a:t>
            </a:r>
            <a:endParaRPr kumimoji="1" lang="ja-JP" altLang="en-US" b="1" dirty="0">
              <a:solidFill>
                <a:srgbClr val="FF00FF"/>
              </a:solidFill>
              <a:latin typeface="Arial"/>
              <a:cs typeface="Arial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864131" y="2184685"/>
            <a:ext cx="76936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b="1" dirty="0" smtClean="0">
                <a:solidFill>
                  <a:srgbClr val="008000"/>
                </a:solidFill>
                <a:latin typeface="Arial"/>
                <a:cs typeface="Arial"/>
              </a:rPr>
              <a:t>DC QM</a:t>
            </a:r>
            <a:endParaRPr kumimoji="1" lang="ja-JP" altLang="en-US" b="1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922454" y="4352845"/>
            <a:ext cx="103885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b="1" dirty="0" smtClean="0">
                <a:solidFill>
                  <a:srgbClr val="00FFFF"/>
                </a:solidFill>
                <a:latin typeface="Arial"/>
                <a:cs typeface="Arial"/>
              </a:rPr>
              <a:t>pulse QM</a:t>
            </a:r>
            <a:endParaRPr kumimoji="1" lang="ja-JP" altLang="en-US" b="1" dirty="0">
              <a:solidFill>
                <a:srgbClr val="00FFFF"/>
              </a:solidFill>
              <a:latin typeface="Arial"/>
              <a:cs typeface="Arial"/>
            </a:endParaRPr>
          </a:p>
        </p:txBody>
      </p:sp>
      <p:cxnSp>
        <p:nvCxnSpPr>
          <p:cNvPr id="18" name="直線コネクタ 17"/>
          <p:cNvCxnSpPr/>
          <p:nvPr/>
        </p:nvCxnSpPr>
        <p:spPr>
          <a:xfrm>
            <a:off x="823166" y="3582859"/>
            <a:ext cx="56091" cy="492041"/>
          </a:xfrm>
          <a:prstGeom prst="line">
            <a:avLst/>
          </a:prstGeom>
          <a:ln w="12700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flipH="1">
            <a:off x="879257" y="3575019"/>
            <a:ext cx="531884" cy="499881"/>
          </a:xfrm>
          <a:prstGeom prst="line">
            <a:avLst/>
          </a:prstGeom>
          <a:ln w="12700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 flipH="1">
            <a:off x="2441884" y="3846933"/>
            <a:ext cx="519429" cy="594811"/>
          </a:xfrm>
          <a:prstGeom prst="line">
            <a:avLst/>
          </a:prstGeom>
          <a:ln w="12700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1669851" y="3833738"/>
            <a:ext cx="772033" cy="591068"/>
          </a:xfrm>
          <a:prstGeom prst="line">
            <a:avLst/>
          </a:prstGeom>
          <a:ln w="12700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470671" y="1154266"/>
            <a:ext cx="1342886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side view</a:t>
            </a:r>
            <a:endParaRPr kumimoji="1" lang="ja-JP" altLang="en-US" sz="2400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636754" y="1248853"/>
            <a:ext cx="1352203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rear view</a:t>
            </a:r>
            <a:endParaRPr kumimoji="1" lang="ja-JP" altLang="en-US" sz="2400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98226" y="5269972"/>
            <a:ext cx="8560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>
              <a:buFont typeface="Wingdings" charset="2"/>
              <a:buChar char="l"/>
            </a:pPr>
            <a:r>
              <a:rPr kumimoji="1" lang="en-US" altLang="ja-JP" b="1" dirty="0" smtClean="0">
                <a:solidFill>
                  <a:srgbClr val="0000FF"/>
                </a:solidFill>
                <a:latin typeface="Arial"/>
                <a:cs typeface="Arial"/>
              </a:rPr>
              <a:t>injection e- beam : </a:t>
            </a:r>
            <a:r>
              <a:rPr kumimoji="1" lang="en-US" altLang="ja-JP" b="1" dirty="0" smtClean="0">
                <a:solidFill>
                  <a:srgbClr val="FF0000"/>
                </a:solidFill>
                <a:latin typeface="Arial"/>
                <a:cs typeface="Arial"/>
              </a:rPr>
              <a:t>on axis </a:t>
            </a:r>
            <a:r>
              <a:rPr kumimoji="1" lang="en-US" altLang="ja-JP" b="1" dirty="0" smtClean="0">
                <a:solidFill>
                  <a:srgbClr val="0000FF"/>
                </a:solidFill>
                <a:latin typeface="Arial"/>
                <a:cs typeface="Arial"/>
              </a:rPr>
              <a:t>to preserve low </a:t>
            </a:r>
            <a:r>
              <a:rPr kumimoji="1" lang="en-US" altLang="ja-JP" b="1" dirty="0" err="1" smtClean="0">
                <a:solidFill>
                  <a:srgbClr val="0000FF"/>
                </a:solidFill>
                <a:latin typeface="Arial"/>
                <a:cs typeface="Arial"/>
              </a:rPr>
              <a:t>emittance</a:t>
            </a:r>
            <a:endParaRPr kumimoji="1" lang="en-US" altLang="ja-JP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271463" indent="-271463">
              <a:buFont typeface="Wingdings" charset="2"/>
              <a:buChar char="l"/>
            </a:pPr>
            <a:r>
              <a:rPr lang="en-US" altLang="ja-JP" b="1" dirty="0" smtClean="0">
                <a:solidFill>
                  <a:srgbClr val="0000FF"/>
                </a:solidFill>
                <a:latin typeface="Arial"/>
                <a:cs typeface="Arial"/>
              </a:rPr>
              <a:t>primary e- beam   : </a:t>
            </a:r>
            <a:r>
              <a:rPr lang="en-US" altLang="ja-JP" b="1" dirty="0" smtClean="0">
                <a:solidFill>
                  <a:srgbClr val="FF0000"/>
                </a:solidFill>
                <a:latin typeface="Arial"/>
                <a:cs typeface="Arial"/>
              </a:rPr>
              <a:t>2.5 mm off axis </a:t>
            </a:r>
            <a:r>
              <a:rPr lang="en-US" altLang="ja-JP" b="1" dirty="0" smtClean="0">
                <a:solidFill>
                  <a:srgbClr val="0000FF"/>
                </a:solidFill>
                <a:latin typeface="Arial"/>
                <a:cs typeface="Arial"/>
              </a:rPr>
              <a:t>to minimize e+ yield degradation</a:t>
            </a:r>
            <a:br>
              <a:rPr lang="en-US" altLang="ja-JP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altLang="ja-JP" b="1" dirty="0" smtClean="0">
                <a:solidFill>
                  <a:srgbClr val="000000"/>
                </a:solidFill>
                <a:latin typeface="Arial"/>
                <a:cs typeface="Arial"/>
              </a:rPr>
              <a:t> (target offset 3.5 mm, FC offset 2.0mm)</a:t>
            </a:r>
            <a:endParaRPr lang="en-US" altLang="ja-JP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8313649" y="2457893"/>
            <a:ext cx="868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Arial"/>
                <a:cs typeface="Arial"/>
              </a:rPr>
              <a:t>target </a:t>
            </a:r>
          </a:p>
          <a:p>
            <a:r>
              <a:rPr kumimoji="1" lang="en-US" altLang="ja-JP" sz="1200" dirty="0" smtClean="0">
                <a:latin typeface="Arial"/>
                <a:cs typeface="Arial"/>
              </a:rPr>
              <a:t>offset</a:t>
            </a:r>
          </a:p>
          <a:p>
            <a:r>
              <a:rPr lang="en-US" altLang="ja-JP" sz="1200" dirty="0">
                <a:latin typeface="Arial"/>
                <a:cs typeface="Arial"/>
              </a:rPr>
              <a:t> </a:t>
            </a:r>
            <a:r>
              <a:rPr lang="en-US" altLang="ja-JP" sz="1200" dirty="0" smtClean="0">
                <a:latin typeface="Arial"/>
                <a:cs typeface="Arial"/>
              </a:rPr>
              <a:t>   3.5 mm</a:t>
            </a:r>
            <a:endParaRPr kumimoji="1" lang="ja-JP" altLang="en-US" sz="1200" dirty="0">
              <a:latin typeface="Arial"/>
              <a:cs typeface="Arial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8049489" y="3219893"/>
            <a:ext cx="806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Arial"/>
                <a:cs typeface="Arial"/>
              </a:rPr>
              <a:t>2.0 mm</a:t>
            </a:r>
          </a:p>
          <a:p>
            <a:r>
              <a:rPr lang="en-US" altLang="ja-JP" sz="1200" dirty="0">
                <a:latin typeface="Arial"/>
                <a:cs typeface="Arial"/>
              </a:rPr>
              <a:t>FC </a:t>
            </a:r>
            <a:r>
              <a:rPr lang="en-US" altLang="ja-JP" sz="1200" dirty="0" smtClean="0">
                <a:latin typeface="Arial"/>
                <a:cs typeface="Arial"/>
              </a:rPr>
              <a:t>offset</a:t>
            </a:r>
            <a:endParaRPr lang="en-US" altLang="ja-JP" sz="1200" dirty="0">
              <a:latin typeface="Arial"/>
              <a:cs typeface="Arial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972529" y="4144453"/>
            <a:ext cx="10057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latin typeface="Arial"/>
                <a:cs typeface="Arial"/>
              </a:rPr>
              <a:t>7</a:t>
            </a:r>
            <a:r>
              <a:rPr lang="en-US" altLang="ja-JP" sz="1200" dirty="0" smtClean="0">
                <a:latin typeface="Arial"/>
                <a:cs typeface="Arial"/>
              </a:rPr>
              <a:t>.0 mm</a:t>
            </a:r>
          </a:p>
          <a:p>
            <a:r>
              <a:rPr lang="en-US" altLang="ja-JP" sz="1200" dirty="0">
                <a:latin typeface="Arial"/>
                <a:cs typeface="Arial"/>
              </a:rPr>
              <a:t>FC </a:t>
            </a:r>
            <a:r>
              <a:rPr lang="en-US" altLang="ja-JP" sz="1200" dirty="0" smtClean="0">
                <a:latin typeface="Arial"/>
                <a:cs typeface="Arial"/>
              </a:rPr>
              <a:t>aperture</a:t>
            </a:r>
            <a:endParaRPr lang="en-US" altLang="ja-JP" sz="1200" dirty="0">
              <a:latin typeface="Arial"/>
              <a:cs typeface="Arial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835377" y="2329829"/>
            <a:ext cx="67276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600" b="1" dirty="0" smtClean="0">
                <a:solidFill>
                  <a:srgbClr val="800000"/>
                </a:solidFill>
                <a:latin typeface="Arial"/>
                <a:cs typeface="Arial"/>
              </a:rPr>
              <a:t>spoiler</a:t>
            </a:r>
            <a:endParaRPr kumimoji="1" lang="ja-JP" altLang="en-US" sz="1600" b="1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058734" y="1717508"/>
            <a:ext cx="7873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Arial"/>
                <a:cs typeface="Arial"/>
              </a:rPr>
              <a:t>target </a:t>
            </a:r>
          </a:p>
          <a:p>
            <a:r>
              <a:rPr lang="en-US" altLang="ja-JP" sz="1200" dirty="0" smtClean="0">
                <a:latin typeface="Arial"/>
                <a:cs typeface="Arial"/>
              </a:rPr>
              <a:t>diameter</a:t>
            </a:r>
          </a:p>
          <a:p>
            <a:r>
              <a:rPr lang="en-US" altLang="ja-JP" sz="1200" dirty="0">
                <a:latin typeface="Arial"/>
                <a:cs typeface="Arial"/>
              </a:rPr>
              <a:t>4</a:t>
            </a:r>
            <a:r>
              <a:rPr lang="en-US" altLang="ja-JP" sz="1200" dirty="0" smtClean="0">
                <a:latin typeface="Arial"/>
                <a:cs typeface="Arial"/>
              </a:rPr>
              <a:t>.0 mm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5999462" y="3508459"/>
            <a:ext cx="7873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Arial"/>
                <a:cs typeface="Arial"/>
              </a:rPr>
              <a:t>hole</a:t>
            </a:r>
          </a:p>
          <a:p>
            <a:r>
              <a:rPr lang="en-US" altLang="ja-JP" sz="1200" dirty="0" smtClean="0">
                <a:latin typeface="Arial"/>
                <a:cs typeface="Arial"/>
              </a:rPr>
              <a:t>diameter</a:t>
            </a:r>
          </a:p>
          <a:p>
            <a:r>
              <a:rPr lang="en-US" altLang="ja-JP" sz="1200" dirty="0" smtClean="0">
                <a:latin typeface="Arial"/>
                <a:cs typeface="Arial"/>
              </a:rPr>
              <a:t>2.0 mm</a:t>
            </a:r>
          </a:p>
        </p:txBody>
      </p:sp>
      <p:cxnSp>
        <p:nvCxnSpPr>
          <p:cNvPr id="35" name="直線コネクタ 34"/>
          <p:cNvCxnSpPr/>
          <p:nvPr/>
        </p:nvCxnSpPr>
        <p:spPr>
          <a:xfrm>
            <a:off x="6480231" y="2306010"/>
            <a:ext cx="708750" cy="563413"/>
          </a:xfrm>
          <a:prstGeom prst="line">
            <a:avLst/>
          </a:prstGeom>
          <a:ln w="12700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 flipV="1">
            <a:off x="6452052" y="3190861"/>
            <a:ext cx="744769" cy="572318"/>
          </a:xfrm>
          <a:prstGeom prst="line">
            <a:avLst/>
          </a:prstGeom>
          <a:ln w="12700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/>
          <p:cNvSpPr txBox="1"/>
          <p:nvPr/>
        </p:nvSpPr>
        <p:spPr>
          <a:xfrm>
            <a:off x="4964292" y="1367533"/>
            <a:ext cx="94902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b="1" dirty="0" smtClean="0">
                <a:solidFill>
                  <a:srgbClr val="66CCFF"/>
                </a:solidFill>
                <a:latin typeface="Arial"/>
                <a:cs typeface="Arial"/>
              </a:rPr>
              <a:t>solenoid</a:t>
            </a:r>
            <a:endParaRPr kumimoji="1" lang="ja-JP" altLang="en-US" b="1" dirty="0">
              <a:solidFill>
                <a:srgbClr val="66CCFF"/>
              </a:solidFill>
              <a:latin typeface="Arial"/>
              <a:cs typeface="Arial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5159023" y="2248066"/>
            <a:ext cx="782265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400" b="1" dirty="0" err="1" smtClean="0">
                <a:latin typeface="Arial"/>
                <a:cs typeface="Arial"/>
              </a:rPr>
              <a:t>Accel</a:t>
            </a:r>
            <a:r>
              <a:rPr lang="en-US" altLang="ja-JP" sz="1400" b="1" dirty="0" smtClean="0">
                <a:latin typeface="Arial"/>
                <a:cs typeface="Arial"/>
              </a:rPr>
              <a:t>. </a:t>
            </a:r>
          </a:p>
          <a:p>
            <a:r>
              <a:rPr lang="en-US" altLang="ja-JP" sz="1400" b="1" dirty="0" smtClean="0">
                <a:latin typeface="Arial"/>
                <a:cs typeface="Arial"/>
              </a:rPr>
              <a:t>structure</a:t>
            </a:r>
            <a:endParaRPr kumimoji="1" lang="ja-JP" altLang="en-US" sz="1400" b="1" dirty="0">
              <a:latin typeface="Arial"/>
              <a:cs typeface="Arial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59C70-3E41-F24E-B7F7-A4C9A2C082CD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KEKB Review (2016.06.14)     Positron Source Status   (Takuya Kamitani) 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073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図 29" descr="capture-section-layout-fromVW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3625"/>
            <a:ext cx="9144000" cy="69657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Verdana" charset="0"/>
                <a:ea typeface="ＭＳ Ｐゴシック" charset="0"/>
                <a:cs typeface="Verdana" charset="0"/>
              </a:rPr>
              <a:t>Positron Capture </a:t>
            </a:r>
            <a:r>
              <a:rPr lang="en-US" altLang="ja-JP" dirty="0" smtClean="0">
                <a:latin typeface="Verdana" charset="0"/>
                <a:ea typeface="ＭＳ Ｐゴシック" charset="0"/>
                <a:cs typeface="Verdana" charset="0"/>
              </a:rPr>
              <a:t>Section</a:t>
            </a:r>
            <a:endParaRPr kumimoji="1"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2022788" y="1305638"/>
            <a:ext cx="574920" cy="729346"/>
          </a:xfrm>
          <a:prstGeom prst="round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KLY</a:t>
            </a:r>
          </a:p>
          <a:p>
            <a:pPr algn="ctr"/>
            <a:r>
              <a:rPr lang="en-US" altLang="ja-JP" dirty="0" smtClean="0"/>
              <a:t>1-5</a:t>
            </a:r>
            <a:endParaRPr kumimoji="1" lang="ja-JP" altLang="en-US" dirty="0"/>
          </a:p>
        </p:txBody>
      </p:sp>
      <p:sp>
        <p:nvSpPr>
          <p:cNvPr id="7" name="円柱 6"/>
          <p:cNvSpPr/>
          <p:nvPr/>
        </p:nvSpPr>
        <p:spPr>
          <a:xfrm rot="10800000">
            <a:off x="1156120" y="1400024"/>
            <a:ext cx="266007" cy="368964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柱 8"/>
          <p:cNvSpPr/>
          <p:nvPr/>
        </p:nvSpPr>
        <p:spPr>
          <a:xfrm rot="10800000">
            <a:off x="1149772" y="1832830"/>
            <a:ext cx="266007" cy="368964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2" name="直線コネクタ 21"/>
          <p:cNvCxnSpPr>
            <a:stCxn id="5" idx="0"/>
          </p:cNvCxnSpPr>
          <p:nvPr/>
        </p:nvCxnSpPr>
        <p:spPr>
          <a:xfrm flipV="1">
            <a:off x="2310248" y="1112693"/>
            <a:ext cx="0" cy="192945"/>
          </a:xfrm>
          <a:prstGeom prst="line">
            <a:avLst/>
          </a:prstGeom>
          <a:ln w="57150" cmpd="sng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 flipH="1">
            <a:off x="1026378" y="1142608"/>
            <a:ext cx="1283871" cy="0"/>
          </a:xfrm>
          <a:prstGeom prst="line">
            <a:avLst/>
          </a:prstGeom>
          <a:ln w="57150" cmpd="sng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>
            <a:off x="1035989" y="1112693"/>
            <a:ext cx="0" cy="656296"/>
          </a:xfrm>
          <a:prstGeom prst="line">
            <a:avLst/>
          </a:prstGeom>
          <a:ln w="57150" cmpd="sng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>
            <a:off x="1026378" y="1765229"/>
            <a:ext cx="246786" cy="0"/>
          </a:xfrm>
          <a:prstGeom prst="line">
            <a:avLst/>
          </a:prstGeom>
          <a:ln w="57150" cmpd="sng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>
            <a:off x="1026378" y="1832830"/>
            <a:ext cx="246786" cy="0"/>
          </a:xfrm>
          <a:prstGeom prst="line">
            <a:avLst/>
          </a:prstGeom>
          <a:ln w="57150" cmpd="sng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ひし形 33"/>
          <p:cNvSpPr/>
          <p:nvPr/>
        </p:nvSpPr>
        <p:spPr>
          <a:xfrm>
            <a:off x="1104051" y="1765229"/>
            <a:ext cx="104134" cy="67601"/>
          </a:xfrm>
          <a:prstGeom prst="diamond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3" name="直線コネクタ 42"/>
          <p:cNvCxnSpPr/>
          <p:nvPr/>
        </p:nvCxnSpPr>
        <p:spPr>
          <a:xfrm>
            <a:off x="1039138" y="1508541"/>
            <a:ext cx="0" cy="1179250"/>
          </a:xfrm>
          <a:prstGeom prst="line">
            <a:avLst/>
          </a:prstGeom>
          <a:ln w="57150" cmpd="sng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図形グループ 16"/>
          <p:cNvGrpSpPr/>
          <p:nvPr/>
        </p:nvGrpSpPr>
        <p:grpSpPr>
          <a:xfrm>
            <a:off x="3026833" y="2678169"/>
            <a:ext cx="1367368" cy="408816"/>
            <a:chOff x="3026833" y="3594100"/>
            <a:chExt cx="1367368" cy="408816"/>
          </a:xfrm>
        </p:grpSpPr>
        <p:cxnSp>
          <p:nvCxnSpPr>
            <p:cNvPr id="53" name="直線コネクタ 52"/>
            <p:cNvCxnSpPr/>
            <p:nvPr/>
          </p:nvCxnSpPr>
          <p:spPr>
            <a:xfrm flipH="1">
              <a:off x="3049753" y="3594100"/>
              <a:ext cx="2480" cy="408816"/>
            </a:xfrm>
            <a:prstGeom prst="line">
              <a:avLst/>
            </a:prstGeom>
            <a:ln w="57150" cmpd="sng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コネクタ 53"/>
            <p:cNvCxnSpPr/>
            <p:nvPr/>
          </p:nvCxnSpPr>
          <p:spPr>
            <a:xfrm flipH="1" flipV="1">
              <a:off x="3026833" y="3619500"/>
              <a:ext cx="1367368" cy="1"/>
            </a:xfrm>
            <a:prstGeom prst="line">
              <a:avLst/>
            </a:prstGeom>
            <a:ln w="57150" cmpd="sng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コネクタ 54"/>
            <p:cNvCxnSpPr/>
            <p:nvPr/>
          </p:nvCxnSpPr>
          <p:spPr>
            <a:xfrm flipH="1">
              <a:off x="4362086" y="3598333"/>
              <a:ext cx="2481" cy="404583"/>
            </a:xfrm>
            <a:prstGeom prst="line">
              <a:avLst/>
            </a:prstGeom>
            <a:ln w="57150" cmpd="sng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1" name="直線コネクタ 60"/>
          <p:cNvCxnSpPr/>
          <p:nvPr/>
        </p:nvCxnSpPr>
        <p:spPr>
          <a:xfrm flipH="1">
            <a:off x="3707776" y="2432150"/>
            <a:ext cx="3430" cy="274935"/>
          </a:xfrm>
          <a:prstGeom prst="line">
            <a:avLst/>
          </a:prstGeom>
          <a:ln w="57150" cmpd="sng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/>
          <p:cNvCxnSpPr/>
          <p:nvPr/>
        </p:nvCxnSpPr>
        <p:spPr>
          <a:xfrm flipH="1">
            <a:off x="3687130" y="2457528"/>
            <a:ext cx="2664000" cy="0"/>
          </a:xfrm>
          <a:prstGeom prst="line">
            <a:avLst/>
          </a:prstGeom>
          <a:ln w="57150" cmpd="sng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/>
          <p:cNvCxnSpPr/>
          <p:nvPr/>
        </p:nvCxnSpPr>
        <p:spPr>
          <a:xfrm flipH="1">
            <a:off x="6341583" y="2448643"/>
            <a:ext cx="456" cy="258442"/>
          </a:xfrm>
          <a:prstGeom prst="line">
            <a:avLst/>
          </a:prstGeom>
          <a:ln w="57150" cmpd="sng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角丸四角形 67"/>
          <p:cNvSpPr/>
          <p:nvPr/>
        </p:nvSpPr>
        <p:spPr>
          <a:xfrm>
            <a:off x="5994250" y="1264415"/>
            <a:ext cx="574920" cy="729346"/>
          </a:xfrm>
          <a:prstGeom prst="round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KLY</a:t>
            </a:r>
          </a:p>
          <a:p>
            <a:pPr algn="ctr"/>
            <a:r>
              <a:rPr lang="en-US" altLang="ja-JP" dirty="0" smtClean="0"/>
              <a:t>1-6</a:t>
            </a:r>
            <a:endParaRPr kumimoji="1" lang="ja-JP" altLang="en-US" dirty="0"/>
          </a:p>
        </p:txBody>
      </p:sp>
      <p:sp>
        <p:nvSpPr>
          <p:cNvPr id="69" name="円柱 68"/>
          <p:cNvSpPr/>
          <p:nvPr/>
        </p:nvSpPr>
        <p:spPr>
          <a:xfrm rot="10800000">
            <a:off x="5127582" y="1358801"/>
            <a:ext cx="266007" cy="368964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円柱 69"/>
          <p:cNvSpPr/>
          <p:nvPr/>
        </p:nvSpPr>
        <p:spPr>
          <a:xfrm rot="10800000">
            <a:off x="5121234" y="1791607"/>
            <a:ext cx="266007" cy="368964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1" name="直線コネクタ 70"/>
          <p:cNvCxnSpPr>
            <a:stCxn id="68" idx="0"/>
          </p:cNvCxnSpPr>
          <p:nvPr/>
        </p:nvCxnSpPr>
        <p:spPr>
          <a:xfrm flipV="1">
            <a:off x="6281710" y="1071470"/>
            <a:ext cx="0" cy="192945"/>
          </a:xfrm>
          <a:prstGeom prst="line">
            <a:avLst/>
          </a:prstGeom>
          <a:ln w="57150" cmpd="sng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直線コネクタ 71"/>
          <p:cNvCxnSpPr/>
          <p:nvPr/>
        </p:nvCxnSpPr>
        <p:spPr>
          <a:xfrm flipH="1">
            <a:off x="4997840" y="1101385"/>
            <a:ext cx="1283871" cy="0"/>
          </a:xfrm>
          <a:prstGeom prst="line">
            <a:avLst/>
          </a:prstGeom>
          <a:ln w="57150" cmpd="sng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直線コネクタ 72"/>
          <p:cNvCxnSpPr/>
          <p:nvPr/>
        </p:nvCxnSpPr>
        <p:spPr>
          <a:xfrm>
            <a:off x="5007451" y="1071470"/>
            <a:ext cx="0" cy="656296"/>
          </a:xfrm>
          <a:prstGeom prst="line">
            <a:avLst/>
          </a:prstGeom>
          <a:ln w="57150" cmpd="sng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直線コネクタ 73"/>
          <p:cNvCxnSpPr/>
          <p:nvPr/>
        </p:nvCxnSpPr>
        <p:spPr>
          <a:xfrm>
            <a:off x="4997840" y="1724006"/>
            <a:ext cx="246786" cy="0"/>
          </a:xfrm>
          <a:prstGeom prst="line">
            <a:avLst/>
          </a:prstGeom>
          <a:ln w="57150" cmpd="sng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直線コネクタ 74"/>
          <p:cNvCxnSpPr/>
          <p:nvPr/>
        </p:nvCxnSpPr>
        <p:spPr>
          <a:xfrm>
            <a:off x="4997840" y="1791607"/>
            <a:ext cx="246786" cy="0"/>
          </a:xfrm>
          <a:prstGeom prst="line">
            <a:avLst/>
          </a:prstGeom>
          <a:ln w="57150" cmpd="sng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ひし形 75"/>
          <p:cNvSpPr/>
          <p:nvPr/>
        </p:nvSpPr>
        <p:spPr>
          <a:xfrm>
            <a:off x="5075513" y="1724006"/>
            <a:ext cx="104134" cy="67601"/>
          </a:xfrm>
          <a:prstGeom prst="diamond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7" name="直線コネクタ 76"/>
          <p:cNvCxnSpPr/>
          <p:nvPr/>
        </p:nvCxnSpPr>
        <p:spPr>
          <a:xfrm flipH="1">
            <a:off x="5013396" y="1788941"/>
            <a:ext cx="856" cy="663769"/>
          </a:xfrm>
          <a:prstGeom prst="line">
            <a:avLst/>
          </a:prstGeom>
          <a:ln w="57150" cmpd="sng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正方形/長方形 78"/>
          <p:cNvSpPr/>
          <p:nvPr/>
        </p:nvSpPr>
        <p:spPr>
          <a:xfrm>
            <a:off x="175179" y="3056885"/>
            <a:ext cx="102188" cy="160571"/>
          </a:xfrm>
          <a:prstGeom prst="rect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1018503" y="110121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SLED</a:t>
            </a:r>
            <a:endParaRPr lang="ja-JP" alt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4998210" y="105636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SLED</a:t>
            </a:r>
            <a:endParaRPr lang="ja-JP" alt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397334" y="3299639"/>
            <a:ext cx="2659101" cy="7612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ja-JP" sz="1600" b="1" dirty="0" smtClean="0">
                <a:solidFill>
                  <a:srgbClr val="0000FF"/>
                </a:solidFill>
                <a:latin typeface="Arial"/>
                <a:cs typeface="Arial"/>
              </a:rPr>
              <a:t>LAS 14 MV/m </a:t>
            </a:r>
          </a:p>
          <a:p>
            <a:pPr>
              <a:lnSpc>
                <a:spcPct val="90000"/>
              </a:lnSpc>
            </a:pPr>
            <a:r>
              <a:rPr lang="en-US" altLang="ja-JP" sz="1600" b="1" dirty="0" smtClean="0">
                <a:solidFill>
                  <a:srgbClr val="0000FF"/>
                </a:solidFill>
                <a:latin typeface="Arial"/>
                <a:cs typeface="Arial"/>
              </a:rPr>
              <a:t>deceleration &amp; phase slip</a:t>
            </a:r>
            <a:br>
              <a:rPr lang="en-US" altLang="ja-JP" sz="1600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altLang="ja-JP" sz="1600" b="1" dirty="0" smtClean="0">
                <a:solidFill>
                  <a:srgbClr val="0000FF"/>
                </a:solidFill>
                <a:latin typeface="Arial"/>
                <a:cs typeface="Arial"/>
              </a:rPr>
              <a:t>  &amp; acceleration</a:t>
            </a:r>
            <a:endParaRPr lang="ja-JP" altLang="en-US" sz="16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4597200" y="3278857"/>
            <a:ext cx="1646980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ja-JP" b="1" dirty="0" smtClean="0">
                <a:solidFill>
                  <a:srgbClr val="FF0000"/>
                </a:solidFill>
                <a:latin typeface="Arial"/>
                <a:cs typeface="Arial"/>
              </a:rPr>
              <a:t>LAS</a:t>
            </a:r>
            <a:r>
              <a:rPr lang="en-US" altLang="ja-JP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altLang="ja-JP" b="1" dirty="0" smtClean="0">
                <a:solidFill>
                  <a:srgbClr val="FF0000"/>
                </a:solidFill>
                <a:latin typeface="Arial"/>
                <a:cs typeface="Arial"/>
              </a:rPr>
              <a:t>10 MV/m</a:t>
            </a:r>
          </a:p>
          <a:p>
            <a:pPr>
              <a:lnSpc>
                <a:spcPct val="90000"/>
              </a:lnSpc>
            </a:pPr>
            <a:r>
              <a:rPr lang="en-US" altLang="ja-JP" b="1" dirty="0" smtClean="0">
                <a:solidFill>
                  <a:srgbClr val="FF0000"/>
                </a:solidFill>
                <a:latin typeface="Arial"/>
                <a:cs typeface="Arial"/>
              </a:rPr>
              <a:t>acceleration</a:t>
            </a:r>
            <a:endParaRPr lang="ja-JP" alt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6" name="直線矢印コネクタ 5"/>
          <p:cNvCxnSpPr/>
          <p:nvPr/>
        </p:nvCxnSpPr>
        <p:spPr>
          <a:xfrm flipV="1">
            <a:off x="3049753" y="3570021"/>
            <a:ext cx="4982964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/>
          <p:cNvCxnSpPr/>
          <p:nvPr/>
        </p:nvCxnSpPr>
        <p:spPr>
          <a:xfrm>
            <a:off x="389337" y="3564891"/>
            <a:ext cx="2660416" cy="0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角丸四角形 9"/>
          <p:cNvSpPr/>
          <p:nvPr/>
        </p:nvSpPr>
        <p:spPr>
          <a:xfrm>
            <a:off x="175179" y="2968190"/>
            <a:ext cx="7797699" cy="319612"/>
          </a:xfrm>
          <a:prstGeom prst="roundRect">
            <a:avLst/>
          </a:prstGeom>
          <a:noFill/>
          <a:ln w="38100" cmpd="sng">
            <a:solidFill>
              <a:srgbClr val="FF00FF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6924082" y="3204073"/>
            <a:ext cx="1287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FF00FF"/>
                </a:solidFill>
                <a:latin typeface="Arial"/>
                <a:cs typeface="Arial"/>
              </a:rPr>
              <a:t>Solenoids</a:t>
            </a: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92385" y="1901788"/>
            <a:ext cx="8259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00FFFF"/>
                </a:solidFill>
                <a:latin typeface="Arial"/>
                <a:cs typeface="Arial"/>
              </a:rPr>
              <a:t>target</a:t>
            </a:r>
          </a:p>
          <a:p>
            <a:r>
              <a:rPr lang="en-US" altLang="ja-JP" b="1" dirty="0" smtClean="0">
                <a:solidFill>
                  <a:srgbClr val="00FFFF"/>
                </a:solidFill>
                <a:latin typeface="Arial"/>
                <a:cs typeface="Arial"/>
              </a:rPr>
              <a:t>+FC</a:t>
            </a:r>
          </a:p>
        </p:txBody>
      </p:sp>
      <p:cxnSp>
        <p:nvCxnSpPr>
          <p:cNvPr id="65" name="直線コネクタ 64"/>
          <p:cNvCxnSpPr/>
          <p:nvPr/>
        </p:nvCxnSpPr>
        <p:spPr>
          <a:xfrm flipH="1">
            <a:off x="223092" y="2456946"/>
            <a:ext cx="49063" cy="539250"/>
          </a:xfrm>
          <a:prstGeom prst="line">
            <a:avLst/>
          </a:prstGeom>
          <a:ln w="12700" cmpd="sng">
            <a:solidFill>
              <a:srgbClr val="00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kumimoji="1" lang="en-US" altLang="ja-JP" smtClean="0"/>
              <a:t>KEKB Review (2016.06.14)     Positron Source Status   (Takuya Kamitani) </a:t>
            </a:r>
            <a:endParaRPr kumimoji="1" lang="ja-JP" altLang="en-US" dirty="0"/>
          </a:p>
        </p:txBody>
      </p:sp>
      <p:grpSp>
        <p:nvGrpSpPr>
          <p:cNvPr id="84" name="図形グループ 83"/>
          <p:cNvGrpSpPr/>
          <p:nvPr/>
        </p:nvGrpSpPr>
        <p:grpSpPr>
          <a:xfrm>
            <a:off x="5647267" y="2678389"/>
            <a:ext cx="1367368" cy="408816"/>
            <a:chOff x="3026833" y="3594100"/>
            <a:chExt cx="1367368" cy="408816"/>
          </a:xfrm>
        </p:grpSpPr>
        <p:cxnSp>
          <p:nvCxnSpPr>
            <p:cNvPr id="85" name="直線コネクタ 84"/>
            <p:cNvCxnSpPr/>
            <p:nvPr/>
          </p:nvCxnSpPr>
          <p:spPr>
            <a:xfrm flipH="1">
              <a:off x="3049753" y="3594100"/>
              <a:ext cx="2480" cy="408816"/>
            </a:xfrm>
            <a:prstGeom prst="line">
              <a:avLst/>
            </a:prstGeom>
            <a:ln w="57150" cmpd="sng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コネクタ 85"/>
            <p:cNvCxnSpPr/>
            <p:nvPr/>
          </p:nvCxnSpPr>
          <p:spPr>
            <a:xfrm flipH="1" flipV="1">
              <a:off x="3026833" y="3619500"/>
              <a:ext cx="1367368" cy="1"/>
            </a:xfrm>
            <a:prstGeom prst="line">
              <a:avLst/>
            </a:prstGeom>
            <a:ln w="57150" cmpd="sng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線コネクタ 86"/>
            <p:cNvCxnSpPr/>
            <p:nvPr/>
          </p:nvCxnSpPr>
          <p:spPr>
            <a:xfrm flipH="1">
              <a:off x="4362086" y="3598333"/>
              <a:ext cx="2481" cy="404583"/>
            </a:xfrm>
            <a:prstGeom prst="line">
              <a:avLst/>
            </a:prstGeom>
            <a:ln w="57150" cmpd="sng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図形グループ 87"/>
          <p:cNvGrpSpPr/>
          <p:nvPr/>
        </p:nvGrpSpPr>
        <p:grpSpPr>
          <a:xfrm>
            <a:off x="399951" y="2682132"/>
            <a:ext cx="1367368" cy="408816"/>
            <a:chOff x="3026833" y="3594100"/>
            <a:chExt cx="1367368" cy="408816"/>
          </a:xfrm>
        </p:grpSpPr>
        <p:cxnSp>
          <p:nvCxnSpPr>
            <p:cNvPr id="89" name="直線コネクタ 88"/>
            <p:cNvCxnSpPr/>
            <p:nvPr/>
          </p:nvCxnSpPr>
          <p:spPr>
            <a:xfrm flipH="1">
              <a:off x="3049753" y="3594100"/>
              <a:ext cx="2480" cy="408816"/>
            </a:xfrm>
            <a:prstGeom prst="line">
              <a:avLst/>
            </a:prstGeom>
            <a:ln w="57150" cmpd="sng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線コネクタ 89"/>
            <p:cNvCxnSpPr/>
            <p:nvPr/>
          </p:nvCxnSpPr>
          <p:spPr>
            <a:xfrm flipH="1" flipV="1">
              <a:off x="3026833" y="3619500"/>
              <a:ext cx="1367368" cy="1"/>
            </a:xfrm>
            <a:prstGeom prst="line">
              <a:avLst/>
            </a:prstGeom>
            <a:ln w="57150" cmpd="sng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線コネクタ 90"/>
            <p:cNvCxnSpPr/>
            <p:nvPr/>
          </p:nvCxnSpPr>
          <p:spPr>
            <a:xfrm flipH="1">
              <a:off x="4362086" y="3598333"/>
              <a:ext cx="2481" cy="404583"/>
            </a:xfrm>
            <a:prstGeom prst="line">
              <a:avLst/>
            </a:prstGeom>
            <a:ln w="57150" cmpd="sng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正方形/長方形 38"/>
          <p:cNvSpPr/>
          <p:nvPr/>
        </p:nvSpPr>
        <p:spPr>
          <a:xfrm>
            <a:off x="4343400" y="3106313"/>
            <a:ext cx="1058333" cy="63500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</a:gra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2" name="正方形/長方形 91"/>
          <p:cNvSpPr/>
          <p:nvPr/>
        </p:nvSpPr>
        <p:spPr>
          <a:xfrm>
            <a:off x="3035300" y="3106313"/>
            <a:ext cx="1058333" cy="63500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</a:gra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3" name="正方形/長方形 92"/>
          <p:cNvSpPr/>
          <p:nvPr/>
        </p:nvSpPr>
        <p:spPr>
          <a:xfrm>
            <a:off x="5651500" y="3106314"/>
            <a:ext cx="1058333" cy="63500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</a:gra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4" name="正方形/長方形 93"/>
          <p:cNvSpPr/>
          <p:nvPr/>
        </p:nvSpPr>
        <p:spPr>
          <a:xfrm>
            <a:off x="6959600" y="3106314"/>
            <a:ext cx="1058333" cy="63500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</a:gra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5" name="正方形/長方形 94"/>
          <p:cNvSpPr/>
          <p:nvPr/>
        </p:nvSpPr>
        <p:spPr>
          <a:xfrm>
            <a:off x="1718733" y="3106314"/>
            <a:ext cx="1058333" cy="63500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</a:gra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6" name="正方形/長方形 95"/>
          <p:cNvSpPr/>
          <p:nvPr/>
        </p:nvSpPr>
        <p:spPr>
          <a:xfrm>
            <a:off x="385233" y="3106314"/>
            <a:ext cx="1058333" cy="63500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</a:gra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0" name="テキスト ボックス 99"/>
          <p:cNvSpPr txBox="1"/>
          <p:nvPr/>
        </p:nvSpPr>
        <p:spPr>
          <a:xfrm>
            <a:off x="6463685" y="1963290"/>
            <a:ext cx="2680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LAS : Large Aperture </a:t>
            </a:r>
            <a:br>
              <a:rPr kumimoji="1" lang="en-US" altLang="ja-JP" b="1" dirty="0" smtClean="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</a:br>
            <a:r>
              <a:rPr kumimoji="1" lang="en-US" altLang="ja-JP" b="1" dirty="0" smtClean="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          S-band structure</a:t>
            </a:r>
            <a:endParaRPr kumimoji="1" lang="ja-JP" altLang="en-US" b="1" dirty="0">
              <a:solidFill>
                <a:schemeClr val="accent5">
                  <a:lumMod val="7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105" name="直線コネクタ 104"/>
          <p:cNvCxnSpPr>
            <a:endCxn id="94" idx="0"/>
          </p:cNvCxnSpPr>
          <p:nvPr/>
        </p:nvCxnSpPr>
        <p:spPr>
          <a:xfrm flipH="1">
            <a:off x="7488767" y="2535997"/>
            <a:ext cx="162026" cy="570317"/>
          </a:xfrm>
          <a:prstGeom prst="line">
            <a:avLst/>
          </a:prstGeom>
          <a:ln w="12700" cmpd="sng"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6" name="図 65" descr="LAS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00" y="4541962"/>
            <a:ext cx="3517399" cy="1805928"/>
          </a:xfrm>
          <a:prstGeom prst="rect">
            <a:avLst/>
          </a:prstGeom>
        </p:spPr>
      </p:pic>
      <p:sp>
        <p:nvSpPr>
          <p:cNvPr id="67" name="テキスト ボックス 66"/>
          <p:cNvSpPr txBox="1"/>
          <p:nvPr/>
        </p:nvSpPr>
        <p:spPr>
          <a:xfrm>
            <a:off x="2107033" y="4560125"/>
            <a:ext cx="162113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 smtClean="0">
                <a:solidFill>
                  <a:srgbClr val="FFFF00"/>
                </a:solidFill>
                <a:latin typeface="Arial"/>
                <a:cs typeface="Arial"/>
              </a:rPr>
              <a:t>Large Aperture</a:t>
            </a:r>
          </a:p>
          <a:p>
            <a:r>
              <a:rPr lang="en-US" altLang="ja-JP" sz="1400" b="1" dirty="0" smtClean="0">
                <a:solidFill>
                  <a:srgbClr val="FFFF00"/>
                </a:solidFill>
                <a:latin typeface="Arial"/>
                <a:cs typeface="Arial"/>
              </a:rPr>
              <a:t>S-band structure</a:t>
            </a:r>
            <a:br>
              <a:rPr lang="en-US" altLang="ja-JP" sz="1400" b="1" dirty="0" smtClean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altLang="ja-JP" sz="1400" b="1" dirty="0" smtClean="0">
                <a:solidFill>
                  <a:srgbClr val="FFFF00"/>
                </a:solidFill>
                <a:latin typeface="Arial"/>
                <a:cs typeface="Arial"/>
              </a:rPr>
              <a:t>               (LAS)</a:t>
            </a:r>
          </a:p>
        </p:txBody>
      </p:sp>
      <p:sp>
        <p:nvSpPr>
          <p:cNvPr id="78" name="コンテンツ プレースホルダー 2"/>
          <p:cNvSpPr txBox="1">
            <a:spLocks/>
          </p:cNvSpPr>
          <p:nvPr/>
        </p:nvSpPr>
        <p:spPr>
          <a:xfrm>
            <a:off x="3875013" y="4924058"/>
            <a:ext cx="5133163" cy="1420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FF"/>
              </a:buClr>
              <a:buSzPct val="90000"/>
              <a:buFont typeface="Wingdings" charset="2"/>
              <a:buChar char="n"/>
              <a:defRPr kumimoji="1"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23888" indent="-271463" algn="l" defTabSz="457200" rtl="0" eaLnBrk="1" latinLnBrk="0" hangingPunct="1">
              <a:spcBef>
                <a:spcPct val="20000"/>
              </a:spcBef>
              <a:buClr>
                <a:srgbClr val="008000"/>
              </a:buClr>
              <a:buSzPct val="80000"/>
              <a:buFont typeface="Wingdings" charset="2"/>
              <a:buChar char="u"/>
              <a:defRPr kumimoji="1"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89013" indent="-228600" algn="l" defTabSz="4572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charset="2"/>
              <a:buChar char="l"/>
              <a:defRPr kumimoji="1"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 smtClean="0"/>
              <a:t>LAS with SLEDs for sufficient field gradient</a:t>
            </a:r>
          </a:p>
          <a:p>
            <a:r>
              <a:rPr lang="en-US" altLang="ja-JP" sz="1800" dirty="0" smtClean="0"/>
              <a:t>breakdown issue of LAS in solenoid field</a:t>
            </a:r>
          </a:p>
          <a:p>
            <a:r>
              <a:rPr lang="en-US" altLang="ja-JP" sz="1800" dirty="0" smtClean="0"/>
              <a:t>needs careful RF conditioning</a:t>
            </a:r>
            <a:endParaRPr lang="ja-JP" altLang="en-US" sz="18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59C70-3E41-F24E-B7F7-A4C9A2C082CD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149771" y="4071562"/>
            <a:ext cx="2239716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20"/>
              </a:lnSpc>
            </a:pPr>
            <a:r>
              <a:rPr lang="en-US" altLang="ja-JP" sz="1600" b="1" dirty="0" smtClean="0">
                <a:solidFill>
                  <a:srgbClr val="FF00FF"/>
                </a:solidFill>
                <a:latin typeface="Arial" charset="0"/>
                <a:ea typeface="Arial" charset="0"/>
                <a:cs typeface="Arial" charset="0"/>
              </a:rPr>
              <a:t>o</a:t>
            </a:r>
            <a:r>
              <a:rPr kumimoji="1" lang="en-US" altLang="ja-JP" sz="1600" b="1" dirty="0" smtClean="0">
                <a:solidFill>
                  <a:srgbClr val="FF00FF"/>
                </a:solidFill>
                <a:latin typeface="Arial" charset="0"/>
                <a:ea typeface="Arial" charset="0"/>
                <a:cs typeface="Arial" charset="0"/>
              </a:rPr>
              <a:t>perated at 10 MV/m </a:t>
            </a:r>
          </a:p>
          <a:p>
            <a:pPr>
              <a:lnSpc>
                <a:spcPts val="1720"/>
              </a:lnSpc>
            </a:pPr>
            <a:r>
              <a:rPr kumimoji="1" lang="en-US" altLang="ja-JP" sz="1600" b="1" dirty="0" smtClean="0">
                <a:solidFill>
                  <a:srgbClr val="FF00FF"/>
                </a:solidFill>
                <a:latin typeface="Arial" charset="0"/>
                <a:ea typeface="Arial" charset="0"/>
                <a:cs typeface="Arial" charset="0"/>
              </a:rPr>
              <a:t>with SLED detuned </a:t>
            </a:r>
            <a:endParaRPr kumimoji="1" lang="ja-JP" altLang="en-US" sz="1600" b="1" dirty="0">
              <a:solidFill>
                <a:srgbClr val="FF00FF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2" name="直線矢印コネクタ 11"/>
          <p:cNvCxnSpPr>
            <a:endCxn id="4" idx="0"/>
          </p:cNvCxnSpPr>
          <p:nvPr/>
        </p:nvCxnSpPr>
        <p:spPr>
          <a:xfrm>
            <a:off x="1864426" y="3440201"/>
            <a:ext cx="405203" cy="6313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033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200" dirty="0" smtClean="0"/>
              <a:t>e+ capture section in </a:t>
            </a:r>
            <a:r>
              <a:rPr kumimoji="1" lang="en-US" altLang="ja-JP" sz="3200" dirty="0" err="1" smtClean="0"/>
              <a:t>linac</a:t>
            </a:r>
            <a:r>
              <a:rPr kumimoji="1" lang="en-US" altLang="ja-JP" sz="3200" dirty="0" smtClean="0"/>
              <a:t> tunnel</a:t>
            </a:r>
            <a:endParaRPr kumimoji="1" lang="ja-JP" altLang="en-US" sz="3200" dirty="0"/>
          </a:p>
        </p:txBody>
      </p:sp>
      <p:pic>
        <p:nvPicPr>
          <p:cNvPr id="6" name="コンテンツ プレースホルダー 5" descr="IMG_1985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6" r="-617"/>
          <a:stretch/>
        </p:blipFill>
        <p:spPr>
          <a:xfrm>
            <a:off x="1042082" y="1081143"/>
            <a:ext cx="7110040" cy="5277035"/>
          </a:xfrm>
        </p:spPr>
      </p:pic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KEKB Review (2016.06.14)     Positron Source Status   (Takuya Kamitani) 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59C70-3E41-F24E-B7F7-A4C9A2C082CD}" type="slidenum">
              <a:rPr kumimoji="1" lang="ja-JP" altLang="en-US" smtClean="0"/>
              <a:t>7</a:t>
            </a:fld>
            <a:endParaRPr kumimoji="1" lang="ja-JP" altLang="en-US"/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3820968" y="2247101"/>
            <a:ext cx="1118067" cy="901011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2704703" y="1371239"/>
            <a:ext cx="1896974" cy="92333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66"/>
                </a:solidFill>
              </a:rPr>
              <a:t>Flux concentrator,</a:t>
            </a:r>
          </a:p>
          <a:p>
            <a:r>
              <a:rPr lang="en-US" altLang="ja-JP" dirty="0" smtClean="0">
                <a:solidFill>
                  <a:srgbClr val="FFFF66"/>
                </a:solidFill>
              </a:rPr>
              <a:t>target, bridge coil</a:t>
            </a:r>
          </a:p>
          <a:p>
            <a:r>
              <a:rPr kumimoji="1" lang="en-US" altLang="ja-JP" dirty="0" smtClean="0">
                <a:solidFill>
                  <a:srgbClr val="FFFF66"/>
                </a:solidFill>
              </a:rPr>
              <a:t>(inside)</a:t>
            </a:r>
            <a:endParaRPr kumimoji="1" lang="ja-JP" altLang="en-US" dirty="0">
              <a:solidFill>
                <a:srgbClr val="FFFF66"/>
              </a:solidFill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 flipV="1">
            <a:off x="1270038" y="4266235"/>
            <a:ext cx="3343347" cy="2019134"/>
          </a:xfrm>
          <a:prstGeom prst="straightConnector1">
            <a:avLst/>
          </a:prstGeom>
          <a:ln w="38100" cmpd="sng">
            <a:solidFill>
              <a:srgbClr val="00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 rot="19947456">
            <a:off x="2333827" y="4556592"/>
            <a:ext cx="1900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>
                <a:solidFill>
                  <a:srgbClr val="00FFFF"/>
                </a:solidFill>
              </a:rPr>
              <a:t>elecron</a:t>
            </a:r>
            <a:r>
              <a:rPr kumimoji="1" lang="en-US" altLang="ja-JP" sz="2400" dirty="0" smtClean="0">
                <a:solidFill>
                  <a:srgbClr val="00FFFF"/>
                </a:solidFill>
              </a:rPr>
              <a:t> beam</a:t>
            </a:r>
            <a:endParaRPr kumimoji="1" lang="ja-JP" altLang="en-US" sz="2400" dirty="0">
              <a:solidFill>
                <a:srgbClr val="00FFFF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583775" y="1569155"/>
            <a:ext cx="2314288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66"/>
                </a:solidFill>
              </a:rPr>
              <a:t>DC solenoids</a:t>
            </a:r>
            <a:br>
              <a:rPr kumimoji="1" lang="en-US" altLang="ja-JP" dirty="0" smtClean="0">
                <a:solidFill>
                  <a:srgbClr val="FFFF66"/>
                </a:solidFill>
              </a:rPr>
            </a:br>
            <a:r>
              <a:rPr kumimoji="1" lang="en-US" altLang="ja-JP" dirty="0" smtClean="0">
                <a:solidFill>
                  <a:srgbClr val="FFFF66"/>
                </a:solidFill>
              </a:rPr>
              <a:t>&amp; LAS </a:t>
            </a:r>
            <a:r>
              <a:rPr kumimoji="1" lang="en-US" altLang="ja-JP" dirty="0" err="1" smtClean="0">
                <a:solidFill>
                  <a:srgbClr val="FFFF66"/>
                </a:solidFill>
              </a:rPr>
              <a:t>accel</a:t>
            </a:r>
            <a:r>
              <a:rPr kumimoji="1" lang="en-US" altLang="ja-JP" dirty="0" smtClean="0">
                <a:solidFill>
                  <a:srgbClr val="FFFF66"/>
                </a:solidFill>
              </a:rPr>
              <a:t>. structures</a:t>
            </a:r>
            <a:endParaRPr kumimoji="1" lang="ja-JP" altLang="en-US" dirty="0">
              <a:solidFill>
                <a:srgbClr val="FFFF66"/>
              </a:solidFill>
            </a:endParaRPr>
          </a:p>
        </p:txBody>
      </p:sp>
      <p:cxnSp>
        <p:nvCxnSpPr>
          <p:cNvPr id="17" name="直線矢印コネクタ 16"/>
          <p:cNvCxnSpPr/>
          <p:nvPr/>
        </p:nvCxnSpPr>
        <p:spPr>
          <a:xfrm flipV="1">
            <a:off x="5774872" y="2301379"/>
            <a:ext cx="1497993" cy="217111"/>
          </a:xfrm>
          <a:prstGeom prst="straightConnector1">
            <a:avLst/>
          </a:prstGeom>
          <a:ln w="28575" cmpd="sng">
            <a:solidFill>
              <a:srgbClr val="FFFF66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223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 e</a:t>
            </a:r>
            <a:r>
              <a:rPr kumimoji="1" lang="en-US" altLang="ja-JP" baseline="30000" dirty="0" smtClean="0"/>
              <a:t>+</a:t>
            </a:r>
            <a:r>
              <a:rPr kumimoji="1" lang="en-US" altLang="ja-JP" dirty="0" smtClean="0"/>
              <a:t> status </a:t>
            </a:r>
            <a:r>
              <a:rPr kumimoji="1" lang="en-US" altLang="ja-JP" sz="2400" dirty="0" smtClean="0"/>
              <a:t>at previous Review </a:t>
            </a:r>
            <a:r>
              <a:rPr kumimoji="1" lang="en-US" altLang="ja-JP" sz="1800" dirty="0" smtClean="0"/>
              <a:t>(2015/02/24)</a:t>
            </a:r>
            <a:endParaRPr kumimoji="1" lang="ja-JP" altLang="en-US" sz="18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91749" y="1090287"/>
            <a:ext cx="8598041" cy="5277035"/>
          </a:xfrm>
        </p:spPr>
        <p:txBody>
          <a:bodyPr>
            <a:normAutofit/>
          </a:bodyPr>
          <a:lstStyle/>
          <a:p>
            <a:r>
              <a:rPr kumimoji="1" lang="en-US" altLang="ja-JP" sz="2000" b="1" dirty="0" smtClean="0"/>
              <a:t>e</a:t>
            </a:r>
            <a:r>
              <a:rPr kumimoji="1" lang="en-US" altLang="ja-JP" sz="2000" b="1" baseline="30000" dirty="0" smtClean="0"/>
              <a:t>+</a:t>
            </a:r>
            <a:r>
              <a:rPr kumimoji="1" lang="en-US" altLang="ja-JP" sz="2000" b="1" dirty="0" smtClean="0"/>
              <a:t> source components had been installed and </a:t>
            </a:r>
            <a:br>
              <a:rPr kumimoji="1" lang="en-US" altLang="ja-JP" sz="2000" b="1" dirty="0" smtClean="0"/>
            </a:br>
            <a:r>
              <a:rPr kumimoji="1" lang="en-US" altLang="ja-JP" sz="2000" b="1" dirty="0" smtClean="0"/>
              <a:t>	operated at limited performance</a:t>
            </a:r>
          </a:p>
          <a:p>
            <a:pPr lvl="1">
              <a:lnSpc>
                <a:spcPts val="1860"/>
              </a:lnSpc>
            </a:pPr>
            <a:r>
              <a:rPr lang="en-US" altLang="ja-JP" sz="1800" dirty="0" smtClean="0"/>
              <a:t>FC : I</a:t>
            </a:r>
            <a:r>
              <a:rPr lang="en-US" altLang="ja-JP" sz="1800" baseline="-25000" dirty="0" smtClean="0"/>
              <a:t>FC</a:t>
            </a:r>
            <a:r>
              <a:rPr lang="en-US" altLang="ja-JP" sz="1800" dirty="0" smtClean="0"/>
              <a:t> = </a:t>
            </a:r>
            <a:r>
              <a:rPr lang="en-US" altLang="ja-JP" sz="1800" dirty="0" smtClean="0">
                <a:solidFill>
                  <a:srgbClr val="FF0000"/>
                </a:solidFill>
              </a:rPr>
              <a:t>6 kA </a:t>
            </a:r>
            <a:r>
              <a:rPr lang="en-US" altLang="ja-JP" sz="1800" dirty="0" smtClean="0"/>
              <a:t>(spec. </a:t>
            </a:r>
            <a:r>
              <a:rPr lang="en-US" altLang="ja-JP" sz="1800" dirty="0" smtClean="0">
                <a:solidFill>
                  <a:srgbClr val="0432FF"/>
                </a:solidFill>
              </a:rPr>
              <a:t>12 kA</a:t>
            </a:r>
            <a:r>
              <a:rPr lang="en-US" altLang="ja-JP" sz="1800" dirty="0" smtClean="0"/>
              <a:t>) with </a:t>
            </a:r>
            <a:r>
              <a:rPr lang="en-US" altLang="ja-JP" sz="1800" dirty="0" smtClean="0">
                <a:solidFill>
                  <a:srgbClr val="FF0000"/>
                </a:solidFill>
              </a:rPr>
              <a:t>temporary </a:t>
            </a:r>
            <a:r>
              <a:rPr lang="en-US" altLang="ja-JP" sz="1800" dirty="0" smtClean="0">
                <a:solidFill>
                  <a:srgbClr val="FF0000"/>
                </a:solidFill>
              </a:rPr>
              <a:t>pulse modulator</a:t>
            </a:r>
            <a:endParaRPr lang="en-US" altLang="ja-JP" sz="1800" dirty="0" smtClean="0">
              <a:solidFill>
                <a:srgbClr val="FF0000"/>
              </a:solidFill>
            </a:endParaRPr>
          </a:p>
          <a:p>
            <a:pPr lvl="1">
              <a:lnSpc>
                <a:spcPts val="1860"/>
              </a:lnSpc>
            </a:pPr>
            <a:r>
              <a:rPr kumimoji="1" lang="en-US" altLang="ja-JP" sz="1800" dirty="0" smtClean="0"/>
              <a:t>BC : I</a:t>
            </a:r>
            <a:r>
              <a:rPr kumimoji="1" lang="en-US" altLang="ja-JP" sz="1800" baseline="-25000" dirty="0" smtClean="0"/>
              <a:t>BC</a:t>
            </a:r>
            <a:r>
              <a:rPr kumimoji="1" lang="en-US" altLang="ja-JP" sz="1800" dirty="0" smtClean="0"/>
              <a:t> = </a:t>
            </a:r>
            <a:r>
              <a:rPr kumimoji="1" lang="en-US" altLang="ja-JP" sz="1800" dirty="0" smtClean="0">
                <a:solidFill>
                  <a:srgbClr val="0432FF"/>
                </a:solidFill>
              </a:rPr>
              <a:t>600 A</a:t>
            </a:r>
            <a:r>
              <a:rPr kumimoji="1" lang="en-US" altLang="ja-JP" sz="1800" dirty="0" smtClean="0"/>
              <a:t> (=full spec)</a:t>
            </a:r>
          </a:p>
          <a:p>
            <a:pPr lvl="1">
              <a:lnSpc>
                <a:spcPts val="1860"/>
              </a:lnSpc>
            </a:pPr>
            <a:r>
              <a:rPr lang="en-US" altLang="ja-JP" sz="1800" dirty="0" smtClean="0"/>
              <a:t>DC Solenoids : I</a:t>
            </a:r>
            <a:r>
              <a:rPr lang="en-US" altLang="ja-JP" sz="1800" baseline="-25000" dirty="0" smtClean="0"/>
              <a:t>DC</a:t>
            </a:r>
            <a:r>
              <a:rPr lang="en-US" altLang="ja-JP" sz="1800" dirty="0" smtClean="0"/>
              <a:t> = </a:t>
            </a:r>
            <a:r>
              <a:rPr lang="en-US" altLang="ja-JP" sz="1800" dirty="0" smtClean="0">
                <a:solidFill>
                  <a:srgbClr val="FF0000"/>
                </a:solidFill>
              </a:rPr>
              <a:t>370 A</a:t>
            </a:r>
            <a:r>
              <a:rPr lang="en-US" altLang="ja-JP" sz="1800" dirty="0" smtClean="0"/>
              <a:t> (spec. </a:t>
            </a:r>
            <a:r>
              <a:rPr lang="en-US" altLang="ja-JP" sz="1800" dirty="0" smtClean="0">
                <a:solidFill>
                  <a:srgbClr val="0432FF"/>
                </a:solidFill>
              </a:rPr>
              <a:t>650 A</a:t>
            </a:r>
            <a:r>
              <a:rPr lang="en-US" altLang="ja-JP" sz="1800" dirty="0" smtClean="0"/>
              <a:t>)</a:t>
            </a:r>
          </a:p>
          <a:p>
            <a:pPr lvl="1">
              <a:lnSpc>
                <a:spcPts val="1860"/>
              </a:lnSpc>
            </a:pPr>
            <a:r>
              <a:rPr kumimoji="1" lang="en-US" altLang="ja-JP" sz="1800" dirty="0" smtClean="0"/>
              <a:t>Acc. field : E</a:t>
            </a:r>
            <a:r>
              <a:rPr kumimoji="1" lang="en-US" altLang="ja-JP" sz="1800" baseline="-25000" dirty="0" smtClean="0"/>
              <a:t>ACC</a:t>
            </a:r>
            <a:r>
              <a:rPr kumimoji="1" lang="en-US" altLang="ja-JP" sz="1800" dirty="0" smtClean="0"/>
              <a:t> = 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10</a:t>
            </a:r>
            <a:r>
              <a:rPr kumimoji="1" lang="en-US" altLang="ja-JP" sz="1800" dirty="0" smtClean="0"/>
              <a:t>, </a:t>
            </a:r>
            <a:r>
              <a:rPr kumimoji="1" lang="en-US" altLang="ja-JP" sz="1800" dirty="0" smtClean="0">
                <a:solidFill>
                  <a:srgbClr val="0432FF"/>
                </a:solidFill>
              </a:rPr>
              <a:t>12</a:t>
            </a:r>
            <a:r>
              <a:rPr kumimoji="1" lang="en-US" altLang="ja-JP" sz="1800" dirty="0" smtClean="0"/>
              <a:t> MV/m (spec. </a:t>
            </a:r>
            <a:r>
              <a:rPr kumimoji="1" lang="en-US" altLang="ja-JP" sz="1800" dirty="0" smtClean="0">
                <a:solidFill>
                  <a:srgbClr val="0432FF"/>
                </a:solidFill>
              </a:rPr>
              <a:t>14</a:t>
            </a:r>
            <a:r>
              <a:rPr kumimoji="1" lang="en-US" altLang="ja-JP" sz="1800" dirty="0" smtClean="0"/>
              <a:t>, </a:t>
            </a:r>
            <a:r>
              <a:rPr kumimoji="1" lang="en-US" altLang="ja-JP" sz="1800" dirty="0" smtClean="0">
                <a:solidFill>
                  <a:srgbClr val="0432FF"/>
                </a:solidFill>
              </a:rPr>
              <a:t>10</a:t>
            </a:r>
            <a:r>
              <a:rPr kumimoji="1" lang="en-US" altLang="ja-JP" sz="1800" dirty="0" smtClean="0"/>
              <a:t> MV/m)</a:t>
            </a:r>
          </a:p>
          <a:p>
            <a:pPr lvl="1">
              <a:lnSpc>
                <a:spcPts val="1860"/>
              </a:lnSpc>
            </a:pPr>
            <a:r>
              <a:rPr lang="en-US" altLang="ja-JP" sz="1800" dirty="0" smtClean="0"/>
              <a:t>DR not yet available</a:t>
            </a:r>
            <a:endParaRPr kumimoji="1" lang="en-US" altLang="ja-JP" sz="1800" dirty="0" smtClean="0"/>
          </a:p>
          <a:p>
            <a:pPr lvl="1"/>
            <a:endParaRPr kumimoji="1" lang="en-US" altLang="ja-JP" sz="1800" dirty="0" smtClean="0"/>
          </a:p>
          <a:p>
            <a:r>
              <a:rPr lang="en-US" altLang="ja-JP" sz="2000" b="1" dirty="0"/>
              <a:t>(</a:t>
            </a:r>
            <a:r>
              <a:rPr lang="en-US" altLang="ja-JP" sz="2000" b="1" dirty="0" err="1"/>
              <a:t>Linac</a:t>
            </a:r>
            <a:r>
              <a:rPr lang="en-US" altLang="ja-JP" sz="2000" b="1" dirty="0"/>
              <a:t> </a:t>
            </a:r>
            <a:r>
              <a:rPr lang="en-US" altLang="ja-JP" sz="2000" b="1" dirty="0" smtClean="0"/>
              <a:t>stand-alone) e</a:t>
            </a:r>
            <a:r>
              <a:rPr lang="en-US" altLang="ja-JP" sz="2000" b="1" baseline="30000" dirty="0" smtClean="0"/>
              <a:t>+</a:t>
            </a:r>
            <a:r>
              <a:rPr lang="en-US" altLang="ja-JP" sz="2000" b="1" dirty="0" smtClean="0"/>
              <a:t> initial </a:t>
            </a:r>
            <a:r>
              <a:rPr lang="en-US" altLang="ja-JP" sz="2000" b="1" dirty="0" smtClean="0"/>
              <a:t>commissioning  </a:t>
            </a:r>
            <a:r>
              <a:rPr lang="en-US" altLang="ja-JP" sz="1600" b="1" dirty="0" smtClean="0">
                <a:solidFill>
                  <a:srgbClr val="FF00FF"/>
                </a:solidFill>
              </a:rPr>
              <a:t>(first e</a:t>
            </a:r>
            <a:r>
              <a:rPr lang="en-US" altLang="ja-JP" sz="1600" b="1" baseline="30000" dirty="0" smtClean="0">
                <a:solidFill>
                  <a:srgbClr val="FF00FF"/>
                </a:solidFill>
              </a:rPr>
              <a:t>+</a:t>
            </a:r>
            <a:r>
              <a:rPr lang="en-US" altLang="ja-JP" sz="1600" b="1" dirty="0" smtClean="0">
                <a:solidFill>
                  <a:srgbClr val="FF00FF"/>
                </a:solidFill>
              </a:rPr>
              <a:t> for </a:t>
            </a:r>
            <a:r>
              <a:rPr lang="en-US" altLang="ja-JP" sz="1600" b="1" dirty="0" err="1" smtClean="0">
                <a:solidFill>
                  <a:srgbClr val="FF00FF"/>
                </a:solidFill>
              </a:rPr>
              <a:t>SuperKEKB</a:t>
            </a:r>
            <a:r>
              <a:rPr lang="en-US" altLang="ja-JP" sz="1600" b="1" dirty="0" smtClean="0">
                <a:solidFill>
                  <a:srgbClr val="FF00FF"/>
                </a:solidFill>
              </a:rPr>
              <a:t>)</a:t>
            </a:r>
            <a:endParaRPr lang="en-US" altLang="ja-JP" sz="1600" b="1" dirty="0" smtClean="0">
              <a:solidFill>
                <a:srgbClr val="FF00FF"/>
              </a:solidFill>
            </a:endParaRPr>
          </a:p>
          <a:p>
            <a:pPr lvl="1">
              <a:lnSpc>
                <a:spcPts val="1860"/>
              </a:lnSpc>
              <a:tabLst>
                <a:tab pos="1419225" algn="l"/>
                <a:tab pos="4127500" algn="l"/>
                <a:tab pos="5907088" algn="l"/>
              </a:tabLst>
            </a:pPr>
            <a:r>
              <a:rPr lang="en-US" altLang="ja-JP" sz="1800" dirty="0" smtClean="0"/>
              <a:t>Q(e+) = </a:t>
            </a:r>
            <a:r>
              <a:rPr lang="en-US" altLang="ja-JP" sz="1800" dirty="0" smtClean="0">
                <a:solidFill>
                  <a:srgbClr val="00B050"/>
                </a:solidFill>
              </a:rPr>
              <a:t>0.12 nC</a:t>
            </a:r>
            <a:r>
              <a:rPr lang="en-US" altLang="ja-JP" sz="1800" dirty="0" smtClean="0"/>
              <a:t>@SY2 with Q(e-) = </a:t>
            </a:r>
            <a:r>
              <a:rPr lang="en-US" altLang="ja-JP" sz="1800" dirty="0" smtClean="0">
                <a:solidFill>
                  <a:srgbClr val="00B050"/>
                </a:solidFill>
              </a:rPr>
              <a:t>0.60 </a:t>
            </a:r>
            <a:r>
              <a:rPr lang="en-US" altLang="ja-JP" sz="1800" dirty="0" err="1" smtClean="0">
                <a:solidFill>
                  <a:srgbClr val="00B050"/>
                </a:solidFill>
              </a:rPr>
              <a:t>nC</a:t>
            </a:r>
            <a:r>
              <a:rPr lang="en-US" altLang="ja-JP" sz="1800" dirty="0" smtClean="0"/>
              <a:t>, E(e-) = </a:t>
            </a:r>
            <a:r>
              <a:rPr lang="en-US" altLang="ja-JP" sz="1800" dirty="0" smtClean="0">
                <a:solidFill>
                  <a:srgbClr val="00B050"/>
                </a:solidFill>
              </a:rPr>
              <a:t>3.1 GeV</a:t>
            </a:r>
            <a:br>
              <a:rPr lang="en-US" altLang="ja-JP" sz="1800" dirty="0" smtClean="0">
                <a:solidFill>
                  <a:srgbClr val="00B050"/>
                </a:solidFill>
              </a:rPr>
            </a:br>
            <a:r>
              <a:rPr lang="en-US" altLang="ja-JP" sz="1800" dirty="0" smtClean="0"/>
              <a:t>  spec.	(</a:t>
            </a:r>
            <a:r>
              <a:rPr lang="en-US" altLang="ja-JP" sz="1800" dirty="0" smtClean="0">
                <a:solidFill>
                  <a:srgbClr val="0432FF"/>
                </a:solidFill>
              </a:rPr>
              <a:t>5.0 </a:t>
            </a:r>
            <a:r>
              <a:rPr lang="en-US" altLang="ja-JP" sz="1800" dirty="0" err="1" smtClean="0">
                <a:solidFill>
                  <a:srgbClr val="0432FF"/>
                </a:solidFill>
              </a:rPr>
              <a:t>nC</a:t>
            </a:r>
            <a:r>
              <a:rPr lang="en-US" altLang="ja-JP" sz="1800" dirty="0" smtClean="0">
                <a:solidFill>
                  <a:srgbClr val="0432FF"/>
                </a:solidFill>
              </a:rPr>
              <a:t> </a:t>
            </a:r>
            <a:r>
              <a:rPr lang="en-US" altLang="ja-JP" sz="1200" dirty="0" smtClean="0">
                <a:solidFill>
                  <a:srgbClr val="0432FF"/>
                </a:solidFill>
              </a:rPr>
              <a:t>after DR -&gt; </a:t>
            </a:r>
            <a:r>
              <a:rPr lang="en-US" altLang="ja-JP" sz="1400" dirty="0" smtClean="0">
                <a:solidFill>
                  <a:srgbClr val="0432FF"/>
                </a:solidFill>
              </a:rPr>
              <a:t>4.0 </a:t>
            </a:r>
            <a:r>
              <a:rPr lang="en-US" altLang="ja-JP" sz="1400" dirty="0" err="1" smtClean="0">
                <a:solidFill>
                  <a:srgbClr val="0432FF"/>
                </a:solidFill>
              </a:rPr>
              <a:t>nC</a:t>
            </a:r>
            <a:r>
              <a:rPr lang="en-US" altLang="ja-JP" sz="1800" dirty="0" smtClean="0"/>
              <a:t>)	(</a:t>
            </a:r>
            <a:r>
              <a:rPr lang="en-US" altLang="ja-JP" sz="1800" dirty="0" smtClean="0">
                <a:solidFill>
                  <a:srgbClr val="0432FF"/>
                </a:solidFill>
              </a:rPr>
              <a:t>10.0 </a:t>
            </a:r>
            <a:r>
              <a:rPr lang="en-US" altLang="ja-JP" sz="1800" dirty="0" err="1" smtClean="0">
                <a:solidFill>
                  <a:srgbClr val="0432FF"/>
                </a:solidFill>
              </a:rPr>
              <a:t>nC</a:t>
            </a:r>
            <a:r>
              <a:rPr lang="en-US" altLang="ja-JP" sz="1800" dirty="0" smtClean="0"/>
              <a:t>)	(</a:t>
            </a:r>
            <a:r>
              <a:rPr lang="en-US" altLang="ja-JP" sz="1800" dirty="0" smtClean="0">
                <a:solidFill>
                  <a:srgbClr val="0432FF"/>
                </a:solidFill>
              </a:rPr>
              <a:t>3.3 GeV</a:t>
            </a:r>
            <a:r>
              <a:rPr lang="en-US" altLang="ja-JP" sz="1800" dirty="0" smtClean="0"/>
              <a:t>)</a:t>
            </a:r>
          </a:p>
          <a:p>
            <a:pPr lvl="1"/>
            <a:r>
              <a:rPr lang="en-US" altLang="ja-JP" sz="1800" dirty="0" smtClean="0"/>
              <a:t>Y(e+) = (0.12 </a:t>
            </a:r>
            <a:r>
              <a:rPr lang="en-US" altLang="ja-JP" sz="1800" dirty="0" err="1" smtClean="0"/>
              <a:t>nC</a:t>
            </a:r>
            <a:r>
              <a:rPr lang="en-US" altLang="ja-JP" sz="1800" dirty="0" smtClean="0"/>
              <a:t> / 0.60 </a:t>
            </a:r>
            <a:r>
              <a:rPr lang="en-US" altLang="ja-JP" sz="1800" dirty="0" err="1" smtClean="0"/>
              <a:t>nC</a:t>
            </a:r>
            <a:r>
              <a:rPr lang="en-US" altLang="ja-JP" sz="1800" dirty="0" smtClean="0"/>
              <a:t>) = </a:t>
            </a:r>
            <a:r>
              <a:rPr lang="en-US" altLang="ja-JP" sz="1800" dirty="0" smtClean="0">
                <a:solidFill>
                  <a:srgbClr val="00B050"/>
                </a:solidFill>
              </a:rPr>
              <a:t>20%</a:t>
            </a:r>
            <a:r>
              <a:rPr lang="en-US" altLang="ja-JP" sz="1800" dirty="0" smtClean="0"/>
              <a:t> @SY2 </a:t>
            </a:r>
            <a:r>
              <a:rPr lang="en-US" altLang="ja-JP" sz="1600" dirty="0" smtClean="0"/>
              <a:t>(= at entrance to DR)</a:t>
            </a:r>
          </a:p>
          <a:p>
            <a:pPr lvl="1"/>
            <a:endParaRPr lang="en-US" altLang="ja-JP" sz="1800" dirty="0" smtClean="0"/>
          </a:p>
          <a:p>
            <a:r>
              <a:rPr kumimoji="1" lang="en-US" altLang="ja-JP" sz="2000" b="1" dirty="0" smtClean="0"/>
              <a:t>FC coaxial </a:t>
            </a:r>
            <a:r>
              <a:rPr kumimoji="1" lang="en-US" altLang="ja-JP" sz="2000" b="1" dirty="0" smtClean="0">
                <a:solidFill>
                  <a:srgbClr val="FF0000"/>
                </a:solidFill>
              </a:rPr>
              <a:t>feeder cable accident</a:t>
            </a:r>
            <a:r>
              <a:rPr kumimoji="1" lang="en-US" altLang="ja-JP" sz="2000" b="1" dirty="0" smtClean="0"/>
              <a:t/>
            </a:r>
            <a:br>
              <a:rPr kumimoji="1" lang="en-US" altLang="ja-JP" sz="2000" b="1" dirty="0" smtClean="0"/>
            </a:br>
            <a:r>
              <a:rPr kumimoji="1" lang="en-US" altLang="ja-JP" sz="2000" dirty="0" smtClean="0"/>
              <a:t>	-&gt; </a:t>
            </a:r>
            <a:r>
              <a:rPr lang="en-US" altLang="ja-JP" sz="2000" dirty="0" smtClean="0"/>
              <a:t>renewal planned for</a:t>
            </a:r>
            <a:r>
              <a:rPr kumimoji="1" lang="en-US" altLang="ja-JP" sz="2000" dirty="0" smtClean="0"/>
              <a:t> </a:t>
            </a:r>
            <a:r>
              <a:rPr kumimoji="1" lang="en-US" altLang="ja-JP" sz="2000" dirty="0" smtClean="0">
                <a:solidFill>
                  <a:srgbClr val="00B050"/>
                </a:solidFill>
              </a:rPr>
              <a:t>thicker cable (insulator 2.3 -&gt; 7.4 mm)</a:t>
            </a:r>
            <a:br>
              <a:rPr kumimoji="1" lang="en-US" altLang="ja-JP" sz="2000" dirty="0" smtClean="0">
                <a:solidFill>
                  <a:srgbClr val="00B050"/>
                </a:solidFill>
              </a:rPr>
            </a:br>
            <a:r>
              <a:rPr kumimoji="1" lang="en-US" altLang="ja-JP" sz="2000" dirty="0" smtClean="0">
                <a:solidFill>
                  <a:srgbClr val="00B050"/>
                </a:solidFill>
              </a:rPr>
              <a:t>		and parallel plate feeder line (two plates -&gt; </a:t>
            </a:r>
            <a:r>
              <a:rPr kumimoji="1" lang="en-US" altLang="ja-JP" sz="2000" dirty="0" err="1" smtClean="0">
                <a:solidFill>
                  <a:srgbClr val="00B050"/>
                </a:solidFill>
              </a:rPr>
              <a:t>triplate</a:t>
            </a:r>
            <a:r>
              <a:rPr kumimoji="1" lang="en-US" altLang="ja-JP" sz="2000" dirty="0" smtClean="0">
                <a:solidFill>
                  <a:srgbClr val="00B050"/>
                </a:solidFill>
              </a:rPr>
              <a:t>)</a:t>
            </a:r>
            <a:endParaRPr kumimoji="1" lang="ja-JP" altLang="en-US" sz="2000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KEKB Review (2016.06.14)     Positron Source Status   (Takuya Kamitani) 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59C70-3E41-F24E-B7F7-A4C9A2C082CD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257676" y="5145607"/>
            <a:ext cx="24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432FF"/>
                </a:solidFill>
              </a:rPr>
              <a:t>higher voltage tolerance</a:t>
            </a:r>
            <a:endParaRPr kumimoji="1" lang="ja-JP" altLang="en-US" dirty="0">
              <a:solidFill>
                <a:srgbClr val="0432FF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686507" y="6055435"/>
            <a:ext cx="2313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432FF"/>
                </a:solidFill>
              </a:rPr>
              <a:t>lower induced voltage</a:t>
            </a:r>
            <a:endParaRPr kumimoji="1" lang="ja-JP" altLang="en-US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92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FC </a:t>
            </a:r>
            <a:r>
              <a:rPr lang="en-US" altLang="ja-JP" dirty="0" smtClean="0"/>
              <a:t>test stand </a:t>
            </a:r>
            <a:r>
              <a:rPr lang="en-US" altLang="ja-JP" sz="2400" dirty="0" smtClean="0"/>
              <a:t>(2015 July)</a:t>
            </a:r>
            <a:endParaRPr kumimoji="1" lang="ja-JP" altLang="en-US" sz="2400" dirty="0"/>
          </a:p>
        </p:txBody>
      </p:sp>
      <p:pic>
        <p:nvPicPr>
          <p:cNvPr id="7" name="コンテンツ プレースホルダー 6" descr="IMG_2390_FC-Teststand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" t="12017" r="8700" b="3597"/>
          <a:stretch/>
        </p:blipFill>
        <p:spPr>
          <a:xfrm>
            <a:off x="4829909" y="948348"/>
            <a:ext cx="3999856" cy="2864403"/>
          </a:xfrm>
        </p:spPr>
      </p:pic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KEKB Review (2016.06.14)     Positron Source Status   (Takuya Kamitani) 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59C70-3E41-F24E-B7F7-A4C9A2C082CD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8" name="図 7" descr="IMG_2456_FC-CableTermina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6" b="5540"/>
          <a:stretch/>
        </p:blipFill>
        <p:spPr>
          <a:xfrm>
            <a:off x="4849309" y="3958322"/>
            <a:ext cx="4074080" cy="2581157"/>
          </a:xfrm>
          <a:prstGeom prst="rect">
            <a:avLst/>
          </a:prstGeom>
        </p:spPr>
      </p:pic>
      <p:sp>
        <p:nvSpPr>
          <p:cNvPr id="11" name="コンテンツ プレースホルダー 2"/>
          <p:cNvSpPr txBox="1">
            <a:spLocks/>
          </p:cNvSpPr>
          <p:nvPr/>
        </p:nvSpPr>
        <p:spPr>
          <a:xfrm>
            <a:off x="0" y="876856"/>
            <a:ext cx="4849309" cy="29358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00FF"/>
              </a:buClr>
              <a:buSzPct val="90000"/>
              <a:buFont typeface="Wingdings" charset="2"/>
              <a:buChar char="n"/>
              <a:defRPr kumimoji="1"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23888" indent="-271463" algn="l" defTabSz="457200" rtl="0" eaLnBrk="1" latinLnBrk="0" hangingPunct="1">
              <a:spcBef>
                <a:spcPct val="20000"/>
              </a:spcBef>
              <a:buClr>
                <a:srgbClr val="008000"/>
              </a:buClr>
              <a:buSzPct val="80000"/>
              <a:buFont typeface="Wingdings" charset="2"/>
              <a:buChar char="u"/>
              <a:defRPr kumimoji="1"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89013" indent="-228600" algn="l" defTabSz="4572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charset="2"/>
              <a:buChar char="l"/>
              <a:defRPr kumimoji="1"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 smtClean="0"/>
              <a:t>test operation performed with</a:t>
            </a:r>
          </a:p>
          <a:p>
            <a:pPr lvl="1">
              <a:lnSpc>
                <a:spcPts val="1600"/>
              </a:lnSpc>
            </a:pPr>
            <a:r>
              <a:rPr lang="en-US" altLang="ja-JP" sz="1800" dirty="0" smtClean="0">
                <a:solidFill>
                  <a:srgbClr val="0432FF"/>
                </a:solidFill>
              </a:rPr>
              <a:t>spare FC-base (#4)</a:t>
            </a:r>
          </a:p>
          <a:p>
            <a:pPr lvl="1">
              <a:lnSpc>
                <a:spcPts val="1600"/>
              </a:lnSpc>
            </a:pPr>
            <a:r>
              <a:rPr lang="en-US" altLang="ja-JP" sz="1800" dirty="0" smtClean="0">
                <a:solidFill>
                  <a:srgbClr val="0432FF"/>
                </a:solidFill>
              </a:rPr>
              <a:t>12-kA pulse modulator</a:t>
            </a:r>
          </a:p>
          <a:p>
            <a:pPr lvl="1">
              <a:lnSpc>
                <a:spcPts val="1600"/>
              </a:lnSpc>
            </a:pPr>
            <a:r>
              <a:rPr lang="en-US" altLang="ja-JP" sz="1800" dirty="0" smtClean="0">
                <a:solidFill>
                  <a:srgbClr val="0432FF"/>
                </a:solidFill>
              </a:rPr>
              <a:t>new coaxial cables</a:t>
            </a:r>
          </a:p>
          <a:p>
            <a:pPr lvl="1">
              <a:lnSpc>
                <a:spcPts val="1600"/>
              </a:lnSpc>
            </a:pPr>
            <a:r>
              <a:rPr lang="en-US" altLang="ja-JP" sz="1800" dirty="0" smtClean="0">
                <a:solidFill>
                  <a:srgbClr val="0432FF"/>
                </a:solidFill>
              </a:rPr>
              <a:t>new </a:t>
            </a:r>
            <a:r>
              <a:rPr lang="en-US" altLang="ja-JP" sz="1800" dirty="0" err="1" smtClean="0">
                <a:solidFill>
                  <a:srgbClr val="0432FF"/>
                </a:solidFill>
              </a:rPr>
              <a:t>triplate</a:t>
            </a:r>
            <a:r>
              <a:rPr lang="en-US" altLang="ja-JP" sz="1800" dirty="0" smtClean="0">
                <a:solidFill>
                  <a:srgbClr val="0432FF"/>
                </a:solidFill>
              </a:rPr>
              <a:t> feeder line</a:t>
            </a:r>
          </a:p>
          <a:p>
            <a:pPr lvl="1">
              <a:lnSpc>
                <a:spcPts val="1600"/>
              </a:lnSpc>
            </a:pPr>
            <a:r>
              <a:rPr lang="en-US" altLang="ja-JP" sz="1800" dirty="0" smtClean="0">
                <a:solidFill>
                  <a:srgbClr val="0432FF"/>
                </a:solidFill>
              </a:rPr>
              <a:t>snubber circuit</a:t>
            </a:r>
          </a:p>
          <a:p>
            <a:pPr lvl="1">
              <a:lnSpc>
                <a:spcPts val="1600"/>
              </a:lnSpc>
            </a:pPr>
            <a:r>
              <a:rPr lang="en-US" altLang="ja-JP" sz="1800" dirty="0" smtClean="0">
                <a:solidFill>
                  <a:srgbClr val="0432FF"/>
                </a:solidFill>
              </a:rPr>
              <a:t>but </a:t>
            </a:r>
            <a:r>
              <a:rPr lang="en-US" altLang="ja-JP" sz="1800" dirty="0" smtClean="0">
                <a:solidFill>
                  <a:srgbClr val="FF0000"/>
                </a:solidFill>
              </a:rPr>
              <a:t>w/o bridge coils</a:t>
            </a:r>
            <a:endParaRPr lang="en-US" altLang="ja-JP" dirty="0" smtClean="0">
              <a:solidFill>
                <a:srgbClr val="0000FF"/>
              </a:solidFill>
            </a:endParaRPr>
          </a:p>
          <a:p>
            <a:r>
              <a:rPr lang="en-US" altLang="ja-JP" sz="2000" dirty="0" smtClean="0">
                <a:solidFill>
                  <a:srgbClr val="00B050"/>
                </a:solidFill>
              </a:rPr>
              <a:t>full-spec (12 kA) operation for continuous 200 hours </a:t>
            </a:r>
            <a:r>
              <a:rPr lang="en-US" altLang="ja-JP" sz="2000" dirty="0" smtClean="0"/>
              <a:t>achieved with no serious breakdowns and problems 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529387" y="2843212"/>
            <a:ext cx="1346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FC-base (#4)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088856" y="963485"/>
            <a:ext cx="1081890" cy="5539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FFFF00"/>
                </a:solidFill>
              </a:rPr>
              <a:t>triplate</a:t>
            </a:r>
            <a:endParaRPr kumimoji="1" lang="en-US" altLang="ja-JP" dirty="0" smtClean="0">
              <a:solidFill>
                <a:srgbClr val="FFFF00"/>
              </a:solidFill>
            </a:endParaRPr>
          </a:p>
          <a:p>
            <a:r>
              <a:rPr lang="en-US" altLang="ja-JP" dirty="0" smtClean="0">
                <a:solidFill>
                  <a:srgbClr val="FFFF00"/>
                </a:solidFill>
              </a:rPr>
              <a:t>feeder line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963494" y="2109738"/>
            <a:ext cx="845351" cy="5539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snubber</a:t>
            </a:r>
          </a:p>
          <a:p>
            <a:r>
              <a:rPr lang="en-US" altLang="ja-JP" dirty="0" smtClean="0">
                <a:solidFill>
                  <a:srgbClr val="FFFF00"/>
                </a:solidFill>
              </a:rPr>
              <a:t>circuit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717671" y="4473225"/>
            <a:ext cx="826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coaxial</a:t>
            </a:r>
          </a:p>
          <a:p>
            <a:r>
              <a:rPr lang="en-US" altLang="ja-JP" dirty="0" smtClean="0">
                <a:solidFill>
                  <a:srgbClr val="FFFF00"/>
                </a:solidFill>
              </a:rPr>
              <a:t>cables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12" y="3958322"/>
            <a:ext cx="3441542" cy="2581157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1619249" y="6050186"/>
            <a:ext cx="1488027" cy="49244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FF00"/>
                </a:solidFill>
              </a:rPr>
              <a:t>cable connection</a:t>
            </a:r>
          </a:p>
          <a:p>
            <a:r>
              <a:rPr lang="en-US" altLang="ja-JP" sz="1600" dirty="0" smtClean="0">
                <a:solidFill>
                  <a:srgbClr val="FFFF00"/>
                </a:solidFill>
              </a:rPr>
              <a:t>inside modulator</a:t>
            </a:r>
            <a:endParaRPr kumimoji="1" lang="ja-JP" alt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79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ホワイト">
  <a:themeElements>
    <a:clrScheme name="ウェーブ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28719</TotalTime>
  <Words>1458</Words>
  <Application>Microsoft Macintosh PowerPoint</Application>
  <PresentationFormat>画面に合わせる (4:3)</PresentationFormat>
  <Paragraphs>377</Paragraphs>
  <Slides>21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28" baseType="lpstr">
      <vt:lpstr>Calibri</vt:lpstr>
      <vt:lpstr>ＭＳ Ｐゴシック</vt:lpstr>
      <vt:lpstr>Verdana</vt:lpstr>
      <vt:lpstr>Wingdings</vt:lpstr>
      <vt:lpstr>ヒラギノ角ゴ ProN W3</vt:lpstr>
      <vt:lpstr>Arial</vt:lpstr>
      <vt:lpstr>ホワイト</vt:lpstr>
      <vt:lpstr>Positron Source Status</vt:lpstr>
      <vt:lpstr>Positron source members</vt:lpstr>
      <vt:lpstr>SuperKEKB Injector</vt:lpstr>
      <vt:lpstr>SuperKEKB positron source</vt:lpstr>
      <vt:lpstr>target offset &amp; beam hole</vt:lpstr>
      <vt:lpstr>Positron Capture Section</vt:lpstr>
      <vt:lpstr>e+ capture section in linac tunnel</vt:lpstr>
      <vt:lpstr> e+ status at previous Review (2015/02/24)</vt:lpstr>
      <vt:lpstr>FC test stand (2015 July)</vt:lpstr>
      <vt:lpstr>Installation in linac tunnel (2015 August)</vt:lpstr>
      <vt:lpstr>Double-deck pre-injectors</vt:lpstr>
      <vt:lpstr>FC processing with BC field</vt:lpstr>
      <vt:lpstr>FC copper block work hardening</vt:lpstr>
      <vt:lpstr>Hardening test</vt:lpstr>
      <vt:lpstr>FC assembly #2 &amp; test stand</vt:lpstr>
      <vt:lpstr>e+ beam performance (2015 Nov.)</vt:lpstr>
      <vt:lpstr>Is achieved e+ charge consistent with simulations ? (committee member’s question)</vt:lpstr>
      <vt:lpstr>SuperKEKB e+ injection beam</vt:lpstr>
      <vt:lpstr>SuperKEKB e+ beam performance</vt:lpstr>
      <vt:lpstr>Diamond beam loss monitor</vt:lpstr>
      <vt:lpstr>Summary</vt:lpstr>
    </vt:vector>
  </TitlesOfParts>
  <Company>高エネルギー加速器研究機構</Company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Microsoft Office ユーザー</dc:creator>
  <cp:lastModifiedBy>紙谷琢哉</cp:lastModifiedBy>
  <cp:revision>951</cp:revision>
  <cp:lastPrinted>2016-06-13T06:11:42Z</cp:lastPrinted>
  <dcterms:created xsi:type="dcterms:W3CDTF">2012-02-15T09:21:27Z</dcterms:created>
  <dcterms:modified xsi:type="dcterms:W3CDTF">2016-06-13T21:50:11Z</dcterms:modified>
</cp:coreProperties>
</file>