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7" r:id="rId2"/>
    <p:sldId id="258" r:id="rId3"/>
    <p:sldId id="343" r:id="rId4"/>
    <p:sldId id="338" r:id="rId5"/>
    <p:sldId id="342" r:id="rId6"/>
    <p:sldId id="345" r:id="rId7"/>
    <p:sldId id="296" r:id="rId8"/>
    <p:sldId id="308" r:id="rId9"/>
    <p:sldId id="263" r:id="rId10"/>
    <p:sldId id="298" r:id="rId11"/>
    <p:sldId id="305" r:id="rId12"/>
    <p:sldId id="306" r:id="rId13"/>
    <p:sldId id="307" r:id="rId14"/>
    <p:sldId id="309" r:id="rId15"/>
    <p:sldId id="310" r:id="rId16"/>
    <p:sldId id="348" r:id="rId17"/>
    <p:sldId id="325" r:id="rId18"/>
    <p:sldId id="311" r:id="rId19"/>
    <p:sldId id="312" r:id="rId20"/>
    <p:sldId id="315" r:id="rId21"/>
    <p:sldId id="316" r:id="rId22"/>
    <p:sldId id="318" r:id="rId23"/>
    <p:sldId id="322" r:id="rId24"/>
    <p:sldId id="317" r:id="rId25"/>
    <p:sldId id="333" r:id="rId26"/>
    <p:sldId id="331" r:id="rId27"/>
    <p:sldId id="334" r:id="rId28"/>
    <p:sldId id="337" r:id="rId29"/>
    <p:sldId id="341" r:id="rId30"/>
    <p:sldId id="323" r:id="rId31"/>
    <p:sldId id="319" r:id="rId32"/>
    <p:sldId id="320" r:id="rId33"/>
    <p:sldId id="326" r:id="rId34"/>
    <p:sldId id="314" r:id="rId35"/>
    <p:sldId id="349" r:id="rId36"/>
    <p:sldId id="351" r:id="rId37"/>
    <p:sldId id="353" r:id="rId38"/>
    <p:sldId id="329" r:id="rId39"/>
    <p:sldId id="330" r:id="rId40"/>
    <p:sldId id="347" r:id="rId41"/>
    <p:sldId id="328" r:id="rId4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989FF"/>
    <a:srgbClr val="66D0D9"/>
    <a:srgbClr val="0520D9"/>
    <a:srgbClr val="C541EB"/>
    <a:srgbClr val="6E6D6E"/>
    <a:srgbClr val="2E10F7"/>
    <a:srgbClr val="3884B9"/>
    <a:srgbClr val="E8EDF3"/>
    <a:srgbClr val="D5E1EB"/>
    <a:srgbClr val="CED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BC89EF96-8CEA-46FF-86C4-4CE0E7609802}" styleName="淡色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37" autoAdjust="0"/>
    <p:restoredTop sz="94660"/>
  </p:normalViewPr>
  <p:slideViewPr>
    <p:cSldViewPr snapToGrid="0" snapToObjects="1" showGuides="1">
      <p:cViewPr>
        <p:scale>
          <a:sx n="80" d="100"/>
          <a:sy n="80" d="100"/>
        </p:scale>
        <p:origin x="-1944" y="-80"/>
      </p:cViewPr>
      <p:guideLst>
        <p:guide orient="horz" pos="2152"/>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1F5CD8-92F0-B348-ABD0-D5F626228BD0}" type="datetimeFigureOut">
              <a:rPr lang="ja-JP" altLang="en-US" smtClean="0"/>
              <a:pPr/>
              <a:t>16/06/13</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370760-6A46-B245-986B-D8BE2164BFC9}" type="slidenum">
              <a:rPr lang="ja-JP" altLang="en-US" smtClean="0"/>
              <a:pPr/>
              <a:t>‹#›</a:t>
            </a:fld>
            <a:endParaRPr lang="ja-JP" altLang="en-US"/>
          </a:p>
        </p:txBody>
      </p:sp>
    </p:spTree>
    <p:extLst>
      <p:ext uri="{BB962C8B-B14F-4D97-AF65-F5344CB8AC3E}">
        <p14:creationId xmlns:p14="http://schemas.microsoft.com/office/powerpoint/2010/main" val="4086998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B5B0E7-05BB-8F48-BD67-28FD7A348B2A}" type="datetimeFigureOut">
              <a:rPr lang="ja-JP" altLang="en-US" smtClean="0"/>
              <a:pPr/>
              <a:t>16/06/13</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F92845-2D46-1741-82E1-87DD05119CA2}" type="slidenum">
              <a:rPr lang="ja-JP" altLang="en-US" smtClean="0"/>
              <a:pPr/>
              <a:t>‹#›</a:t>
            </a:fld>
            <a:endParaRPr lang="ja-JP" altLang="en-US"/>
          </a:p>
        </p:txBody>
      </p:sp>
    </p:spTree>
    <p:extLst>
      <p:ext uri="{BB962C8B-B14F-4D97-AF65-F5344CB8AC3E}">
        <p14:creationId xmlns:p14="http://schemas.microsoft.com/office/powerpoint/2010/main" val="30498827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a:lstStyle/>
          <a:p>
            <a:endParaRPr lang="ja-JP" altLang="en-US">
              <a:cs typeface="ＭＳ Ｐゴシック" pitchFamily="-110" charset="-128"/>
            </a:endParaRPr>
          </a:p>
        </p:txBody>
      </p:sp>
      <p:sp>
        <p:nvSpPr>
          <p:cNvPr id="4" name="スライド番号プレースホルダ 3"/>
          <p:cNvSpPr>
            <a:spLocks noGrp="1"/>
          </p:cNvSpPr>
          <p:nvPr>
            <p:ph type="sldNum" sz="quarter" idx="5"/>
          </p:nvPr>
        </p:nvSpPr>
        <p:spPr/>
        <p:txBody>
          <a:bodyPr/>
          <a:lstStyle/>
          <a:p>
            <a:pPr>
              <a:defRPr/>
            </a:pPr>
            <a:fld id="{B68665C9-F1D3-B842-A45F-847792DDF6F4}" type="slidenum">
              <a:rPr lang="ja-JP" altLang="en-US" smtClean="0"/>
              <a:pPr>
                <a:defRPr/>
              </a:pPr>
              <a:t>1</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r>
              <a:rPr lang="en-US" altLang="ja-JP" smtClean="0"/>
              <a:t>2016/6/13</a:t>
            </a:r>
            <a:endParaRPr lang="ja-JP" altLang="en-US"/>
          </a:p>
        </p:txBody>
      </p:sp>
      <p:sp>
        <p:nvSpPr>
          <p:cNvPr id="5" name="フッター プレースホルダ 4"/>
          <p:cNvSpPr>
            <a:spLocks noGrp="1"/>
          </p:cNvSpPr>
          <p:nvPr>
            <p:ph type="ftr" sz="quarter" idx="11"/>
          </p:nvPr>
        </p:nvSpPr>
        <p:spPr/>
        <p:txBody>
          <a:bodyPr/>
          <a:lstStyle/>
          <a:p>
            <a:r>
              <a:rPr lang="en-US" altLang="ja-JP" smtClean="0"/>
              <a:t>KEKB Review 2016</a:t>
            </a:r>
            <a:endParaRPr lang="ja-JP" altLang="en-US"/>
          </a:p>
        </p:txBody>
      </p:sp>
      <p:sp>
        <p:nvSpPr>
          <p:cNvPr id="6" name="スライド番号プレースホルダ 5"/>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2016/6/13</a:t>
            </a:r>
            <a:endParaRPr lang="ja-JP" altLang="en-US"/>
          </a:p>
        </p:txBody>
      </p:sp>
      <p:sp>
        <p:nvSpPr>
          <p:cNvPr id="5" name="フッター プレースホルダ 4"/>
          <p:cNvSpPr>
            <a:spLocks noGrp="1"/>
          </p:cNvSpPr>
          <p:nvPr>
            <p:ph type="ftr" sz="quarter" idx="11"/>
          </p:nvPr>
        </p:nvSpPr>
        <p:spPr/>
        <p:txBody>
          <a:bodyPr/>
          <a:lstStyle/>
          <a:p>
            <a:r>
              <a:rPr lang="en-US" altLang="ja-JP" smtClean="0"/>
              <a:t>KEKB Review 2016</a:t>
            </a:r>
            <a:endParaRPr lang="ja-JP" altLang="en-US"/>
          </a:p>
        </p:txBody>
      </p:sp>
      <p:sp>
        <p:nvSpPr>
          <p:cNvPr id="6" name="スライド番号プレースホルダ 5"/>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2016/6/13</a:t>
            </a:r>
            <a:endParaRPr lang="ja-JP" altLang="en-US"/>
          </a:p>
        </p:txBody>
      </p:sp>
      <p:sp>
        <p:nvSpPr>
          <p:cNvPr id="5" name="フッター プレースホルダ 4"/>
          <p:cNvSpPr>
            <a:spLocks noGrp="1"/>
          </p:cNvSpPr>
          <p:nvPr>
            <p:ph type="ftr" sz="quarter" idx="11"/>
          </p:nvPr>
        </p:nvSpPr>
        <p:spPr/>
        <p:txBody>
          <a:bodyPr/>
          <a:lstStyle/>
          <a:p>
            <a:r>
              <a:rPr lang="en-US" altLang="ja-JP" smtClean="0"/>
              <a:t>KEKB Review 2016</a:t>
            </a:r>
            <a:endParaRPr lang="ja-JP" altLang="en-US"/>
          </a:p>
        </p:txBody>
      </p:sp>
      <p:sp>
        <p:nvSpPr>
          <p:cNvPr id="6" name="スライド番号プレースホルダ 5"/>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2016/6/13</a:t>
            </a:r>
            <a:endParaRPr lang="ja-JP" altLang="en-US"/>
          </a:p>
        </p:txBody>
      </p:sp>
      <p:sp>
        <p:nvSpPr>
          <p:cNvPr id="5" name="フッター プレースホルダ 4"/>
          <p:cNvSpPr>
            <a:spLocks noGrp="1"/>
          </p:cNvSpPr>
          <p:nvPr>
            <p:ph type="ftr" sz="quarter" idx="11"/>
          </p:nvPr>
        </p:nvSpPr>
        <p:spPr/>
        <p:txBody>
          <a:bodyPr/>
          <a:lstStyle/>
          <a:p>
            <a:r>
              <a:rPr lang="en-US" altLang="ja-JP" smtClean="0"/>
              <a:t>KEKB Review 2016</a:t>
            </a:r>
            <a:endParaRPr lang="ja-JP" altLang="en-US"/>
          </a:p>
        </p:txBody>
      </p:sp>
      <p:sp>
        <p:nvSpPr>
          <p:cNvPr id="6" name="スライド番号プレースホルダ 5"/>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r>
              <a:rPr lang="en-US" altLang="ja-JP" smtClean="0"/>
              <a:t>2016/6/13</a:t>
            </a:r>
            <a:endParaRPr lang="ja-JP" altLang="en-US"/>
          </a:p>
        </p:txBody>
      </p:sp>
      <p:sp>
        <p:nvSpPr>
          <p:cNvPr id="5" name="フッター プレースホルダ 4"/>
          <p:cNvSpPr>
            <a:spLocks noGrp="1"/>
          </p:cNvSpPr>
          <p:nvPr>
            <p:ph type="ftr" sz="quarter" idx="11"/>
          </p:nvPr>
        </p:nvSpPr>
        <p:spPr/>
        <p:txBody>
          <a:bodyPr/>
          <a:lstStyle/>
          <a:p>
            <a:r>
              <a:rPr lang="en-US" altLang="ja-JP" smtClean="0"/>
              <a:t>KEKB Review 2016</a:t>
            </a:r>
            <a:endParaRPr lang="ja-JP" altLang="en-US"/>
          </a:p>
        </p:txBody>
      </p:sp>
      <p:sp>
        <p:nvSpPr>
          <p:cNvPr id="6" name="スライド番号プレースホルダ 5"/>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r>
              <a:rPr lang="en-US" altLang="ja-JP" smtClean="0"/>
              <a:t>2016/6/13</a:t>
            </a:r>
            <a:endParaRPr lang="ja-JP" altLang="en-US"/>
          </a:p>
        </p:txBody>
      </p:sp>
      <p:sp>
        <p:nvSpPr>
          <p:cNvPr id="6" name="フッター プレースホルダ 5"/>
          <p:cNvSpPr>
            <a:spLocks noGrp="1"/>
          </p:cNvSpPr>
          <p:nvPr>
            <p:ph type="ftr" sz="quarter" idx="11"/>
          </p:nvPr>
        </p:nvSpPr>
        <p:spPr/>
        <p:txBody>
          <a:bodyPr/>
          <a:lstStyle/>
          <a:p>
            <a:r>
              <a:rPr lang="en-US" altLang="ja-JP" smtClean="0"/>
              <a:t>KEKB Review 2016</a:t>
            </a:r>
            <a:endParaRPr lang="ja-JP" altLang="en-US"/>
          </a:p>
        </p:txBody>
      </p:sp>
      <p:sp>
        <p:nvSpPr>
          <p:cNvPr id="7" name="スライド番号プレースホルダ 6"/>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r>
              <a:rPr lang="en-US" altLang="ja-JP" smtClean="0"/>
              <a:t>2016/6/13</a:t>
            </a:r>
            <a:endParaRPr lang="ja-JP" altLang="en-US"/>
          </a:p>
        </p:txBody>
      </p:sp>
      <p:sp>
        <p:nvSpPr>
          <p:cNvPr id="8" name="フッター プレースホルダ 7"/>
          <p:cNvSpPr>
            <a:spLocks noGrp="1"/>
          </p:cNvSpPr>
          <p:nvPr>
            <p:ph type="ftr" sz="quarter" idx="11"/>
          </p:nvPr>
        </p:nvSpPr>
        <p:spPr/>
        <p:txBody>
          <a:bodyPr/>
          <a:lstStyle/>
          <a:p>
            <a:r>
              <a:rPr lang="en-US" altLang="ja-JP" smtClean="0"/>
              <a:t>KEKB Review 2016</a:t>
            </a:r>
            <a:endParaRPr lang="ja-JP" altLang="en-US"/>
          </a:p>
        </p:txBody>
      </p:sp>
      <p:sp>
        <p:nvSpPr>
          <p:cNvPr id="9" name="スライド番号プレースホルダ 8"/>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
        <p:nvSpPr>
          <p:cNvPr id="5" name="スライド番号プレースホルダ 4"/>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smtClean="0"/>
              <a:t>2016/6/13</a:t>
            </a:r>
            <a:endParaRPr lang="ja-JP" altLang="en-US"/>
          </a:p>
        </p:txBody>
      </p:sp>
      <p:sp>
        <p:nvSpPr>
          <p:cNvPr id="3" name="フッター プレースホルダ 2"/>
          <p:cNvSpPr>
            <a:spLocks noGrp="1"/>
          </p:cNvSpPr>
          <p:nvPr>
            <p:ph type="ftr" sz="quarter" idx="11"/>
          </p:nvPr>
        </p:nvSpPr>
        <p:spPr/>
        <p:txBody>
          <a:bodyPr/>
          <a:lstStyle/>
          <a:p>
            <a:r>
              <a:rPr lang="en-US" altLang="ja-JP" smtClean="0"/>
              <a:t>KEKB Review 2016</a:t>
            </a:r>
            <a:endParaRPr lang="ja-JP" altLang="en-US"/>
          </a:p>
        </p:txBody>
      </p:sp>
      <p:sp>
        <p:nvSpPr>
          <p:cNvPr id="4" name="スライド番号プレースホルダ 3"/>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r>
              <a:rPr lang="en-US" altLang="ja-JP" smtClean="0"/>
              <a:t>2016/6/13</a:t>
            </a:r>
            <a:endParaRPr lang="ja-JP" altLang="en-US"/>
          </a:p>
        </p:txBody>
      </p:sp>
      <p:sp>
        <p:nvSpPr>
          <p:cNvPr id="6" name="フッター プレースホルダ 5"/>
          <p:cNvSpPr>
            <a:spLocks noGrp="1"/>
          </p:cNvSpPr>
          <p:nvPr>
            <p:ph type="ftr" sz="quarter" idx="11"/>
          </p:nvPr>
        </p:nvSpPr>
        <p:spPr/>
        <p:txBody>
          <a:bodyPr/>
          <a:lstStyle/>
          <a:p>
            <a:r>
              <a:rPr lang="en-US" altLang="ja-JP" smtClean="0"/>
              <a:t>KEKB Review 2016</a:t>
            </a:r>
            <a:endParaRPr lang="ja-JP" altLang="en-US"/>
          </a:p>
        </p:txBody>
      </p:sp>
      <p:sp>
        <p:nvSpPr>
          <p:cNvPr id="7" name="スライド番号プレースホルダ 6"/>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r>
              <a:rPr lang="en-US" altLang="ja-JP" smtClean="0"/>
              <a:t>2016/6/13</a:t>
            </a:r>
            <a:endParaRPr lang="ja-JP" altLang="en-US"/>
          </a:p>
        </p:txBody>
      </p:sp>
      <p:sp>
        <p:nvSpPr>
          <p:cNvPr id="6" name="フッター プレースホルダ 5"/>
          <p:cNvSpPr>
            <a:spLocks noGrp="1"/>
          </p:cNvSpPr>
          <p:nvPr>
            <p:ph type="ftr" sz="quarter" idx="11"/>
          </p:nvPr>
        </p:nvSpPr>
        <p:spPr/>
        <p:txBody>
          <a:bodyPr/>
          <a:lstStyle/>
          <a:p>
            <a:r>
              <a:rPr lang="en-US" altLang="ja-JP" smtClean="0"/>
              <a:t>KEKB Review 2016</a:t>
            </a:r>
            <a:endParaRPr lang="ja-JP" altLang="en-US"/>
          </a:p>
        </p:txBody>
      </p:sp>
      <p:sp>
        <p:nvSpPr>
          <p:cNvPr id="7" name="スライド番号プレースホルダ 6"/>
          <p:cNvSpPr>
            <a:spLocks noGrp="1"/>
          </p:cNvSpPr>
          <p:nvPr>
            <p:ph type="sldNum" sz="quarter" idx="12"/>
          </p:nvPr>
        </p:nvSpPr>
        <p:spPr/>
        <p:txBody>
          <a:bodyPr/>
          <a:lstStyle/>
          <a:p>
            <a:fld id="{D0F5D4BD-3831-314E-808F-97ACAB6A5969}"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smtClean="0"/>
              <a:t>2016/6/13</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smtClean="0"/>
              <a:t>KEKB Review 2016</a:t>
            </a: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5D4BD-3831-314E-808F-97ACAB6A5969}"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1.bin"/><Relationship Id="rId5" Type="http://schemas.openxmlformats.org/officeDocument/2006/relationships/image" Target="../media/image24.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ctrTitle"/>
          </p:nvPr>
        </p:nvSpPr>
        <p:spPr>
          <a:xfrm>
            <a:off x="868363" y="207963"/>
            <a:ext cx="7772400" cy="1470025"/>
          </a:xfrm>
        </p:spPr>
        <p:txBody>
          <a:bodyPr/>
          <a:lstStyle/>
          <a:p>
            <a:r>
              <a:rPr lang="en-US" altLang="ja-JP" dirty="0" smtClean="0">
                <a:cs typeface="ＭＳ Ｐゴシック" pitchFamily="-110" charset="-128"/>
              </a:rPr>
              <a:t>Main Ring Magnet system</a:t>
            </a:r>
            <a:br>
              <a:rPr lang="en-US" altLang="ja-JP" dirty="0" smtClean="0">
                <a:cs typeface="ＭＳ Ｐゴシック" pitchFamily="-110" charset="-128"/>
              </a:rPr>
            </a:br>
            <a:r>
              <a:rPr lang="en-US" altLang="ja-JP" sz="2000" dirty="0" smtClean="0">
                <a:solidFill>
                  <a:schemeClr val="bg1">
                    <a:lumMod val="50000"/>
                  </a:schemeClr>
                </a:solidFill>
                <a:cs typeface="ＭＳ Ｐゴシック" pitchFamily="-110" charset="-128"/>
              </a:rPr>
              <a:t>Mika </a:t>
            </a:r>
            <a:r>
              <a:rPr lang="en-US" altLang="ja-JP" sz="2000" dirty="0" err="1" smtClean="0">
                <a:solidFill>
                  <a:schemeClr val="bg1">
                    <a:lumMod val="50000"/>
                  </a:schemeClr>
                </a:solidFill>
                <a:cs typeface="ＭＳ Ｐゴシック" pitchFamily="-110" charset="-128"/>
              </a:rPr>
              <a:t>Masuzawa</a:t>
            </a:r>
            <a:endParaRPr lang="ja-JP" altLang="en-US" dirty="0" smtClean="0">
              <a:solidFill>
                <a:schemeClr val="bg1">
                  <a:lumMod val="50000"/>
                </a:schemeClr>
              </a:solidFill>
              <a:cs typeface="ＭＳ Ｐゴシック" pitchFamily="-110" charset="-128"/>
            </a:endParaRPr>
          </a:p>
        </p:txBody>
      </p:sp>
      <p:sp>
        <p:nvSpPr>
          <p:cNvPr id="9" name="角丸四角形 8"/>
          <p:cNvSpPr/>
          <p:nvPr/>
        </p:nvSpPr>
        <p:spPr>
          <a:xfrm>
            <a:off x="4349750" y="2046576"/>
            <a:ext cx="3723868" cy="3341539"/>
          </a:xfrm>
          <a:prstGeom prst="roundRect">
            <a:avLst/>
          </a:prstGeom>
          <a:solidFill>
            <a:srgbClr val="DEFDFF"/>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fontAlgn="auto">
              <a:spcBef>
                <a:spcPts val="0"/>
              </a:spcBef>
              <a:spcAft>
                <a:spcPts val="0"/>
              </a:spcAft>
              <a:defRPr/>
            </a:pPr>
            <a:r>
              <a:rPr lang="en-US" altLang="ja-JP" sz="2800" dirty="0" smtClean="0">
                <a:solidFill>
                  <a:schemeClr val="bg1">
                    <a:lumMod val="65000"/>
                  </a:schemeClr>
                </a:solidFill>
              </a:rPr>
              <a:t>Power supply design</a:t>
            </a:r>
          </a:p>
          <a:p>
            <a:pPr algn="r" fontAlgn="auto">
              <a:spcBef>
                <a:spcPts val="0"/>
              </a:spcBef>
              <a:spcAft>
                <a:spcPts val="0"/>
              </a:spcAft>
              <a:defRPr/>
            </a:pPr>
            <a:r>
              <a:rPr lang="en-US" altLang="ja-JP" sz="2800" dirty="0" smtClean="0">
                <a:solidFill>
                  <a:schemeClr val="bg1">
                    <a:lumMod val="65000"/>
                  </a:schemeClr>
                </a:solidFill>
              </a:rPr>
              <a:t>	Testing</a:t>
            </a:r>
          </a:p>
          <a:p>
            <a:pPr algn="r" fontAlgn="auto">
              <a:spcBef>
                <a:spcPts val="0"/>
              </a:spcBef>
              <a:spcAft>
                <a:spcPts val="0"/>
              </a:spcAft>
              <a:defRPr/>
            </a:pPr>
            <a:r>
              <a:rPr lang="en-US" altLang="ja-JP" sz="2800" dirty="0" smtClean="0">
                <a:solidFill>
                  <a:schemeClr val="bg1">
                    <a:lumMod val="65000"/>
                  </a:schemeClr>
                </a:solidFill>
              </a:rPr>
              <a:t>	Tuning</a:t>
            </a:r>
          </a:p>
          <a:p>
            <a:pPr algn="r" fontAlgn="auto">
              <a:spcBef>
                <a:spcPts val="0"/>
              </a:spcBef>
              <a:spcAft>
                <a:spcPts val="0"/>
              </a:spcAft>
              <a:defRPr/>
            </a:pPr>
            <a:r>
              <a:rPr lang="en-US" altLang="ja-JP" sz="2800" dirty="0" smtClean="0">
                <a:solidFill>
                  <a:schemeClr val="bg1">
                    <a:lumMod val="65000"/>
                  </a:schemeClr>
                </a:solidFill>
              </a:rPr>
              <a:t>	Installation </a:t>
            </a:r>
          </a:p>
          <a:p>
            <a:pPr algn="r" fontAlgn="auto">
              <a:spcBef>
                <a:spcPts val="0"/>
              </a:spcBef>
              <a:spcAft>
                <a:spcPts val="0"/>
              </a:spcAft>
              <a:defRPr/>
            </a:pPr>
            <a:r>
              <a:rPr lang="en-US" altLang="ja-JP" sz="2800" dirty="0" smtClean="0">
                <a:solidFill>
                  <a:schemeClr val="bg1">
                    <a:lumMod val="65000"/>
                  </a:schemeClr>
                </a:solidFill>
              </a:rPr>
              <a:t>Cabling</a:t>
            </a:r>
          </a:p>
          <a:p>
            <a:pPr algn="r" fontAlgn="auto">
              <a:spcBef>
                <a:spcPts val="0"/>
              </a:spcBef>
              <a:spcAft>
                <a:spcPts val="0"/>
              </a:spcAft>
              <a:defRPr/>
            </a:pPr>
            <a:r>
              <a:rPr lang="en-US" altLang="ja-JP" sz="2800" dirty="0" smtClean="0">
                <a:solidFill>
                  <a:schemeClr val="bg1">
                    <a:lumMod val="65000"/>
                  </a:schemeClr>
                </a:solidFill>
              </a:rPr>
              <a:t>	Check	</a:t>
            </a:r>
          </a:p>
        </p:txBody>
      </p:sp>
      <p:sp>
        <p:nvSpPr>
          <p:cNvPr id="5" name="角丸四角形 4"/>
          <p:cNvSpPr/>
          <p:nvPr/>
        </p:nvSpPr>
        <p:spPr>
          <a:xfrm>
            <a:off x="1138239" y="2054658"/>
            <a:ext cx="4154733" cy="3333457"/>
          </a:xfrm>
          <a:prstGeom prst="roundRect">
            <a:avLst/>
          </a:prstGeom>
          <a:solidFill>
            <a:srgbClr val="FF9AA3">
              <a:alpha val="18000"/>
            </a:srgbClr>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altLang="ja-JP" sz="2800" dirty="0" smtClean="0">
                <a:solidFill>
                  <a:schemeClr val="tx1"/>
                </a:solidFill>
              </a:rPr>
              <a:t>Magnets:</a:t>
            </a:r>
          </a:p>
          <a:p>
            <a:pPr fontAlgn="auto">
              <a:spcBef>
                <a:spcPts val="0"/>
              </a:spcBef>
              <a:spcAft>
                <a:spcPts val="0"/>
              </a:spcAft>
              <a:defRPr/>
            </a:pPr>
            <a:r>
              <a:rPr lang="en-US" altLang="ja-JP" sz="2800" dirty="0" smtClean="0">
                <a:solidFill>
                  <a:schemeClr val="tx1"/>
                </a:solidFill>
              </a:rPr>
              <a:t>Magnet </a:t>
            </a:r>
            <a:r>
              <a:rPr lang="en-US" altLang="ja-JP" sz="2800" dirty="0">
                <a:solidFill>
                  <a:schemeClr val="tx1"/>
                </a:solidFill>
              </a:rPr>
              <a:t>design </a:t>
            </a:r>
            <a:r>
              <a:rPr lang="en-US" altLang="ja-JP" sz="2800" dirty="0" smtClean="0">
                <a:solidFill>
                  <a:schemeClr val="tx1"/>
                </a:solidFill>
              </a:rPr>
              <a:t>&amp;</a:t>
            </a:r>
          </a:p>
          <a:p>
            <a:pPr fontAlgn="auto">
              <a:spcBef>
                <a:spcPts val="0"/>
              </a:spcBef>
              <a:spcAft>
                <a:spcPts val="0"/>
              </a:spcAft>
              <a:defRPr/>
            </a:pPr>
            <a:r>
              <a:rPr lang="en-US" altLang="ja-JP" sz="2800" dirty="0" smtClean="0">
                <a:solidFill>
                  <a:schemeClr val="tx1"/>
                </a:solidFill>
              </a:rPr>
              <a:t>Field </a:t>
            </a:r>
            <a:r>
              <a:rPr lang="en-US" altLang="ja-JP" sz="2800" dirty="0">
                <a:solidFill>
                  <a:schemeClr val="tx1"/>
                </a:solidFill>
              </a:rPr>
              <a:t>measurements </a:t>
            </a:r>
            <a:r>
              <a:rPr lang="en-US" altLang="ja-JP" sz="2800" dirty="0" smtClean="0">
                <a:solidFill>
                  <a:schemeClr val="tx1"/>
                </a:solidFill>
              </a:rPr>
              <a:t> </a:t>
            </a:r>
          </a:p>
          <a:p>
            <a:pPr fontAlgn="auto">
              <a:spcBef>
                <a:spcPts val="0"/>
              </a:spcBef>
              <a:spcAft>
                <a:spcPts val="0"/>
              </a:spcAft>
              <a:defRPr/>
            </a:pPr>
            <a:r>
              <a:rPr lang="en-US" altLang="ja-JP" sz="2800" dirty="0" smtClean="0">
                <a:solidFill>
                  <a:schemeClr val="tx1"/>
                </a:solidFill>
              </a:rPr>
              <a:t>Installation</a:t>
            </a:r>
          </a:p>
          <a:p>
            <a:pPr fontAlgn="auto">
              <a:spcBef>
                <a:spcPts val="0"/>
              </a:spcBef>
              <a:spcAft>
                <a:spcPts val="0"/>
              </a:spcAft>
              <a:defRPr/>
            </a:pPr>
            <a:r>
              <a:rPr lang="en-US" altLang="ja-JP" sz="2800" dirty="0" smtClean="0">
                <a:solidFill>
                  <a:schemeClr val="tx1"/>
                </a:solidFill>
              </a:rPr>
              <a:t>Survey </a:t>
            </a:r>
            <a:r>
              <a:rPr lang="en-US" altLang="ja-JP" sz="2800" dirty="0">
                <a:solidFill>
                  <a:schemeClr val="tx1"/>
                </a:solidFill>
              </a:rPr>
              <a:t>&amp; </a:t>
            </a:r>
            <a:r>
              <a:rPr lang="en-US" altLang="ja-JP" sz="2800" dirty="0" smtClean="0">
                <a:solidFill>
                  <a:schemeClr val="tx1"/>
                </a:solidFill>
              </a:rPr>
              <a:t>alignment </a:t>
            </a:r>
          </a:p>
        </p:txBody>
      </p:sp>
      <p:sp>
        <p:nvSpPr>
          <p:cNvPr id="7" name="日付プレースホルダ 6"/>
          <p:cNvSpPr>
            <a:spLocks noGrp="1"/>
          </p:cNvSpPr>
          <p:nvPr>
            <p:ph type="dt" sz="half" idx="10"/>
          </p:nvPr>
        </p:nvSpPr>
        <p:spPr/>
        <p:txBody>
          <a:bodyPr/>
          <a:lstStyle/>
          <a:p>
            <a:r>
              <a:rPr lang="en-US" altLang="ja-JP" smtClean="0"/>
              <a:t>2016/6/13</a:t>
            </a:r>
            <a:endParaRPr lang="ja-JP" altLang="en-US"/>
          </a:p>
        </p:txBody>
      </p:sp>
      <p:sp>
        <p:nvSpPr>
          <p:cNvPr id="8" name="フッター プレースホルダ 7"/>
          <p:cNvSpPr>
            <a:spLocks noGrp="1"/>
          </p:cNvSpPr>
          <p:nvPr>
            <p:ph type="ftr" sz="quarter" idx="11"/>
          </p:nvPr>
        </p:nvSpPr>
        <p:spPr/>
        <p:txBody>
          <a:bodyPr/>
          <a:lstStyle/>
          <a:p>
            <a:r>
              <a:rPr lang="en-US" altLang="ja-JP" smtClean="0"/>
              <a:t>KEKB Review 2016</a:t>
            </a:r>
            <a:endParaRPr lang="ja-JP" altLang="en-US"/>
          </a:p>
        </p:txBody>
      </p:sp>
      <p:sp>
        <p:nvSpPr>
          <p:cNvPr id="12" name="テキスト ボックス 11"/>
          <p:cNvSpPr txBox="1"/>
          <p:nvPr/>
        </p:nvSpPr>
        <p:spPr>
          <a:xfrm>
            <a:off x="4775200" y="2489200"/>
            <a:ext cx="247897" cy="646331"/>
          </a:xfrm>
          <a:prstGeom prst="rect">
            <a:avLst/>
          </a:prstGeom>
          <a:noFill/>
        </p:spPr>
        <p:txBody>
          <a:bodyPr wrap="none" rtlCol="0">
            <a:spAutoFit/>
          </a:bodyPr>
          <a:lstStyle/>
          <a:p>
            <a:endParaRPr kumimoji="1" lang="en-US" altLang="ja-JP" dirty="0" smtClean="0"/>
          </a:p>
          <a:p>
            <a:endParaRPr kumimoji="1" lang="ja-JP" altLang="en-US" dirty="0"/>
          </a:p>
        </p:txBody>
      </p:sp>
      <p:sp>
        <p:nvSpPr>
          <p:cNvPr id="10" name="テキスト ボックス 9"/>
          <p:cNvSpPr txBox="1"/>
          <p:nvPr/>
        </p:nvSpPr>
        <p:spPr>
          <a:xfrm>
            <a:off x="4984750" y="4803339"/>
            <a:ext cx="2037537" cy="584776"/>
          </a:xfrm>
          <a:prstGeom prst="rect">
            <a:avLst/>
          </a:prstGeom>
          <a:noFill/>
          <a:ln>
            <a:noFill/>
          </a:ln>
        </p:spPr>
        <p:txBody>
          <a:bodyPr wrap="none" rtlCol="0">
            <a:spAutoFit/>
          </a:bodyPr>
          <a:lstStyle/>
          <a:p>
            <a:r>
              <a:rPr kumimoji="1" lang="en-US" altLang="ja-JP" sz="3200" dirty="0" smtClean="0"/>
              <a:t>T. Oki’s talk</a:t>
            </a:r>
            <a:endParaRPr kumimoji="1" lang="ja-JP" altLang="en-US" sz="32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2"/>
          <a:stretch>
            <a:fillRect/>
          </a:stretch>
        </p:blipFill>
        <p:spPr>
          <a:xfrm>
            <a:off x="127000" y="158750"/>
            <a:ext cx="8948232" cy="6667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smtClean="0"/>
              <a:t>2016/6/13</a:t>
            </a:r>
            <a:endParaRPr lang="ja-JP" altLang="en-US"/>
          </a:p>
        </p:txBody>
      </p:sp>
      <p:sp>
        <p:nvSpPr>
          <p:cNvPr id="3" name="フッター プレースホルダ 2"/>
          <p:cNvSpPr>
            <a:spLocks noGrp="1"/>
          </p:cNvSpPr>
          <p:nvPr>
            <p:ph type="ftr" sz="quarter" idx="11"/>
          </p:nvPr>
        </p:nvSpPr>
        <p:spPr/>
        <p:txBody>
          <a:bodyPr/>
          <a:lstStyle/>
          <a:p>
            <a:r>
              <a:rPr lang="en-US" altLang="ja-JP" smtClean="0"/>
              <a:t>KEKB Review 2016</a:t>
            </a:r>
            <a:endParaRPr lang="ja-JP" altLang="en-US"/>
          </a:p>
        </p:txBody>
      </p:sp>
      <p:sp>
        <p:nvSpPr>
          <p:cNvPr id="6" name="正方形/長方形 5"/>
          <p:cNvSpPr/>
          <p:nvPr/>
        </p:nvSpPr>
        <p:spPr>
          <a:xfrm>
            <a:off x="5041900" y="1103588"/>
            <a:ext cx="4009331" cy="1200328"/>
          </a:xfrm>
          <a:prstGeom prst="rect">
            <a:avLst/>
          </a:prstGeom>
        </p:spPr>
        <p:txBody>
          <a:bodyPr wrap="none">
            <a:spAutoFit/>
          </a:bodyPr>
          <a:lstStyle/>
          <a:p>
            <a:r>
              <a:rPr lang="en-US" altLang="ja-JP" sz="2400" dirty="0" smtClean="0"/>
              <a:t>North tunnel</a:t>
            </a:r>
          </a:p>
          <a:p>
            <a:r>
              <a:rPr lang="en-US" altLang="ja-JP" sz="2400" dirty="0" smtClean="0"/>
              <a:t>Magnet installation completed</a:t>
            </a:r>
          </a:p>
          <a:p>
            <a:r>
              <a:rPr lang="en-US" altLang="ja-JP" sz="2400" dirty="0" smtClean="0"/>
              <a:t>In May 2015.</a:t>
            </a:r>
          </a:p>
        </p:txBody>
      </p:sp>
      <p:sp>
        <p:nvSpPr>
          <p:cNvPr id="8" name="テキスト ボックス 7"/>
          <p:cNvSpPr txBox="1"/>
          <p:nvPr/>
        </p:nvSpPr>
        <p:spPr>
          <a:xfrm>
            <a:off x="5039419" y="2997180"/>
            <a:ext cx="4009331" cy="3416320"/>
          </a:xfrm>
          <a:prstGeom prst="rect">
            <a:avLst/>
          </a:prstGeom>
          <a:noFill/>
        </p:spPr>
        <p:txBody>
          <a:bodyPr wrap="square" rtlCol="0">
            <a:spAutoFit/>
          </a:bodyPr>
          <a:lstStyle/>
          <a:p>
            <a:r>
              <a:rPr kumimoji="1" lang="en-US" altLang="ja-JP" sz="2400" dirty="0" smtClean="0"/>
              <a:t>Replacement of a vacuum pipe</a:t>
            </a:r>
          </a:p>
          <a:p>
            <a:r>
              <a:rPr lang="en-US" altLang="ja-JP" sz="2400" dirty="0" smtClean="0"/>
              <a:t>in a </a:t>
            </a:r>
            <a:r>
              <a:rPr lang="en-US" altLang="ja-JP" sz="2400" dirty="0" err="1" smtClean="0"/>
              <a:t>quadrupole</a:t>
            </a:r>
            <a:r>
              <a:rPr lang="en-US" altLang="ja-JP" sz="2400" dirty="0" smtClean="0"/>
              <a:t> magnet would be a nightmare.</a:t>
            </a:r>
          </a:p>
          <a:p>
            <a:r>
              <a:rPr lang="en-US" altLang="ja-JP" sz="2400" dirty="0" smtClean="0"/>
              <a:t>Because </a:t>
            </a:r>
            <a:r>
              <a:rPr kumimoji="1" lang="en-US" altLang="ja-JP" sz="2400" dirty="0" smtClean="0"/>
              <a:t> the air pallet can </a:t>
            </a:r>
            <a:r>
              <a:rPr lang="en-US" altLang="ja-JP" sz="2400" dirty="0" smtClean="0"/>
              <a:t>not go beyond this point and </a:t>
            </a:r>
          </a:p>
          <a:p>
            <a:r>
              <a:rPr kumimoji="1" lang="en-US" altLang="ja-JP" sz="2400" dirty="0" smtClean="0"/>
              <a:t>We need to build a support frame from which to suspend the </a:t>
            </a:r>
            <a:r>
              <a:rPr lang="en-US" altLang="ja-JP" sz="2400" dirty="0" smtClean="0"/>
              <a:t>chain-block to open the quads.</a:t>
            </a:r>
            <a:endParaRPr kumimoji="1" lang="en-US" altLang="ja-JP" sz="2400" dirty="0" smtClean="0"/>
          </a:p>
        </p:txBody>
      </p:sp>
      <p:pic>
        <p:nvPicPr>
          <p:cNvPr id="9" name="図 8"/>
          <p:cNvPicPr>
            <a:picLocks noChangeAspect="1"/>
          </p:cNvPicPr>
          <p:nvPr/>
        </p:nvPicPr>
        <p:blipFill>
          <a:blip r:embed="rId2"/>
          <a:stretch>
            <a:fillRect/>
          </a:stretch>
        </p:blipFill>
        <p:spPr>
          <a:xfrm>
            <a:off x="285029" y="276225"/>
            <a:ext cx="4611541" cy="60801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ctrTitle"/>
          </p:nvPr>
        </p:nvSpPr>
        <p:spPr/>
        <p:txBody>
          <a:bodyPr>
            <a:normAutofit/>
          </a:bodyPr>
          <a:lstStyle/>
          <a:p>
            <a:pPr lvl="1" algn="ctr"/>
            <a:r>
              <a:rPr lang="en-US" altLang="ja-JP" sz="4400" dirty="0" smtClean="0">
                <a:latin typeface="+mj-lt"/>
              </a:rPr>
              <a:t>Installation of the dither coils</a:t>
            </a:r>
          </a:p>
        </p:txBody>
      </p:sp>
      <p:sp>
        <p:nvSpPr>
          <p:cNvPr id="5" name="日付プレースホルダ 4"/>
          <p:cNvSpPr>
            <a:spLocks noGrp="1"/>
          </p:cNvSpPr>
          <p:nvPr>
            <p:ph type="dt" sz="half" idx="10"/>
          </p:nvPr>
        </p:nvSpPr>
        <p:spPr/>
        <p:txBody>
          <a:bodyPr/>
          <a:lstStyle/>
          <a:p>
            <a:r>
              <a:rPr lang="en-US" altLang="ja-JP" smtClean="0"/>
              <a:t>2016/6/13</a:t>
            </a:r>
            <a:endParaRPr lang="ja-JP" altLang="en-US"/>
          </a:p>
        </p:txBody>
      </p:sp>
      <p:sp>
        <p:nvSpPr>
          <p:cNvPr id="7" name="フッター プレースホルダ 6"/>
          <p:cNvSpPr>
            <a:spLocks noGrp="1"/>
          </p:cNvSpPr>
          <p:nvPr>
            <p:ph type="ftr" sz="quarter" idx="11"/>
          </p:nvPr>
        </p:nvSpPr>
        <p:spPr/>
        <p:txBody>
          <a:bodyPr/>
          <a:lstStyle/>
          <a:p>
            <a:r>
              <a:rPr lang="en-US" altLang="ja-JP" smtClean="0"/>
              <a:t>KEKB Review 2016</a:t>
            </a:r>
            <a:endParaRPr lang="ja-JP" altLang="en-US"/>
          </a:p>
        </p:txBody>
      </p:sp>
      <p:pic>
        <p:nvPicPr>
          <p:cNvPr id="14" name="図 13"/>
          <p:cNvPicPr>
            <a:picLocks noChangeAspect="1"/>
          </p:cNvPicPr>
          <p:nvPr/>
        </p:nvPicPr>
        <p:blipFill>
          <a:blip r:embed="rId2"/>
          <a:stretch>
            <a:fillRect/>
          </a:stretch>
        </p:blipFill>
        <p:spPr>
          <a:xfrm>
            <a:off x="1765300" y="4395808"/>
            <a:ext cx="5511800" cy="1772962"/>
          </a:xfrm>
          <a:prstGeom prst="rect">
            <a:avLst/>
          </a:prstGeom>
        </p:spPr>
      </p:pic>
      <p:sp>
        <p:nvSpPr>
          <p:cNvPr id="15" name="テキスト ボックス 14"/>
          <p:cNvSpPr txBox="1"/>
          <p:nvPr/>
        </p:nvSpPr>
        <p:spPr>
          <a:xfrm>
            <a:off x="457200" y="3429001"/>
            <a:ext cx="8343900" cy="954107"/>
          </a:xfrm>
          <a:prstGeom prst="rect">
            <a:avLst/>
          </a:prstGeom>
          <a:noFill/>
        </p:spPr>
        <p:txBody>
          <a:bodyPr wrap="square" rtlCol="0">
            <a:spAutoFit/>
          </a:bodyPr>
          <a:lstStyle/>
          <a:p>
            <a:r>
              <a:rPr lang="en-US" altLang="ja-JP" sz="2800" dirty="0" smtClean="0">
                <a:solidFill>
                  <a:schemeClr val="bg1">
                    <a:lumMod val="65000"/>
                  </a:schemeClr>
                </a:solidFill>
              </a:rPr>
              <a:t>The dithering coils were designed, fabricated, and field measured by SLAC, and shipped to KEK in April, 2015</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Installation</a:t>
            </a:r>
            <a:endParaRPr lang="ja-JP" altLang="en-US" dirty="0"/>
          </a:p>
        </p:txBody>
      </p:sp>
      <p:sp>
        <p:nvSpPr>
          <p:cNvPr id="11" name="テキスト ボックス 10"/>
          <p:cNvSpPr txBox="1"/>
          <p:nvPr/>
        </p:nvSpPr>
        <p:spPr>
          <a:xfrm>
            <a:off x="50800" y="1062206"/>
            <a:ext cx="9083931" cy="369332"/>
          </a:xfrm>
          <a:prstGeom prst="rect">
            <a:avLst/>
          </a:prstGeom>
          <a:noFill/>
        </p:spPr>
        <p:txBody>
          <a:bodyPr wrap="square" rtlCol="0">
            <a:spAutoFit/>
          </a:bodyPr>
          <a:lstStyle/>
          <a:p>
            <a:r>
              <a:rPr lang="en-US" altLang="ja-JP" dirty="0" smtClean="0"/>
              <a:t>Installation and checks completed in June, 2015. </a:t>
            </a:r>
            <a:r>
              <a:rPr kumimoji="1" lang="en-US" altLang="ja-JP" dirty="0" smtClean="0"/>
              <a:t>Many many thanks to </a:t>
            </a:r>
            <a:r>
              <a:rPr kumimoji="1" lang="en-US" altLang="ja-JP" dirty="0" err="1" smtClean="0"/>
              <a:t>Uli</a:t>
            </a:r>
            <a:r>
              <a:rPr kumimoji="1" lang="en-US" altLang="ja-JP" dirty="0" smtClean="0"/>
              <a:t> and the SLAC </a:t>
            </a:r>
            <a:r>
              <a:rPr lang="en-US" altLang="ja-JP" dirty="0" smtClean="0"/>
              <a:t>team.</a:t>
            </a:r>
            <a:endParaRPr kumimoji="1" lang="ja-JP" altLang="en-US" dirty="0"/>
          </a:p>
        </p:txBody>
      </p:sp>
      <p:pic>
        <p:nvPicPr>
          <p:cNvPr id="15" name="図 14"/>
          <p:cNvPicPr>
            <a:picLocks noChangeAspect="1"/>
          </p:cNvPicPr>
          <p:nvPr/>
        </p:nvPicPr>
        <p:blipFill>
          <a:blip r:embed="rId2"/>
          <a:stretch>
            <a:fillRect/>
          </a:stretch>
        </p:blipFill>
        <p:spPr>
          <a:xfrm>
            <a:off x="47730" y="1415663"/>
            <a:ext cx="9047428" cy="54264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722312" y="4406900"/>
            <a:ext cx="8015287" cy="1949450"/>
          </a:xfrm>
        </p:spPr>
        <p:txBody>
          <a:bodyPr>
            <a:noAutofit/>
          </a:bodyPr>
          <a:lstStyle/>
          <a:p>
            <a:pPr lvl="1" algn="l" defTabSz="457200" rtl="0">
              <a:spcBef>
                <a:spcPct val="0"/>
              </a:spcBef>
            </a:pPr>
            <a:r>
              <a:rPr lang="en-US" altLang="ja-JP" sz="3600" dirty="0" smtClean="0">
                <a:solidFill>
                  <a:schemeClr val="bg1">
                    <a:lumMod val="65000"/>
                  </a:schemeClr>
                </a:solidFill>
                <a:latin typeface="+mj-lt"/>
                <a:cs typeface=""/>
              </a:rPr>
              <a:t>	Survey Results, </a:t>
            </a:r>
            <a:br>
              <a:rPr lang="en-US" altLang="ja-JP" sz="3600" dirty="0" smtClean="0">
                <a:solidFill>
                  <a:schemeClr val="bg1">
                    <a:lumMod val="65000"/>
                  </a:schemeClr>
                </a:solidFill>
                <a:latin typeface="+mj-lt"/>
                <a:cs typeface=""/>
              </a:rPr>
            </a:br>
            <a:r>
              <a:rPr lang="en-US" altLang="ja-JP" sz="3600" dirty="0">
                <a:solidFill>
                  <a:schemeClr val="bg1">
                    <a:lumMod val="65000"/>
                  </a:schemeClr>
                </a:solidFill>
                <a:latin typeface="+mj-lt"/>
                <a:cs typeface=""/>
              </a:rPr>
              <a:t>	</a:t>
            </a:r>
            <a:r>
              <a:rPr lang="en-US" altLang="ja-JP" sz="3600" dirty="0" smtClean="0">
                <a:solidFill>
                  <a:schemeClr val="bg1">
                    <a:lumMod val="65000"/>
                  </a:schemeClr>
                </a:solidFill>
                <a:latin typeface="+mj-lt"/>
                <a:cs typeface=""/>
              </a:rPr>
              <a:t>Strategy for the final alignment</a:t>
            </a:r>
            <a:r>
              <a:rPr lang="en-US" altLang="ja-JP" sz="3600" b="0" dirty="0" smtClean="0">
                <a:solidFill>
                  <a:schemeClr val="bg1">
                    <a:lumMod val="65000"/>
                  </a:schemeClr>
                </a:solidFill>
                <a:latin typeface="+mj-lt"/>
                <a:cs typeface=""/>
              </a:rPr>
              <a:t/>
            </a:r>
            <a:br>
              <a:rPr lang="en-US" altLang="ja-JP" sz="3600" b="0" dirty="0" smtClean="0">
                <a:solidFill>
                  <a:schemeClr val="bg1">
                    <a:lumMod val="65000"/>
                  </a:schemeClr>
                </a:solidFill>
                <a:latin typeface="+mj-lt"/>
                <a:cs typeface=""/>
              </a:rPr>
            </a:br>
            <a:r>
              <a:rPr lang="en-US" altLang="ja-JP" sz="3600" b="0" dirty="0" smtClean="0">
                <a:solidFill>
                  <a:schemeClr val="bg1">
                    <a:lumMod val="65000"/>
                  </a:schemeClr>
                </a:solidFill>
                <a:latin typeface="+mj-lt"/>
                <a:cs typeface=""/>
              </a:rPr>
              <a:t>	</a:t>
            </a:r>
            <a:r>
              <a:rPr lang="en-US" altLang="ja-JP" sz="3600" dirty="0" smtClean="0">
                <a:solidFill>
                  <a:schemeClr val="bg1">
                    <a:lumMod val="65000"/>
                  </a:schemeClr>
                </a:solidFill>
                <a:latin typeface="+mj-lt"/>
                <a:cs typeface=""/>
              </a:rPr>
              <a:t>Tunnel motion monitoring</a:t>
            </a:r>
            <a:endParaRPr lang="ja-JP" altLang="en-US" sz="3600" b="0" dirty="0">
              <a:solidFill>
                <a:schemeClr val="bg1">
                  <a:lumMod val="65000"/>
                </a:schemeClr>
              </a:solidFill>
              <a:latin typeface="+mj-lt"/>
              <a:cs typeface=""/>
            </a:endParaRPr>
          </a:p>
        </p:txBody>
      </p:sp>
      <p:sp>
        <p:nvSpPr>
          <p:cNvPr id="6" name="テキスト プレースホルダ 5"/>
          <p:cNvSpPr>
            <a:spLocks noGrp="1"/>
          </p:cNvSpPr>
          <p:nvPr>
            <p:ph type="body" idx="1"/>
          </p:nvPr>
        </p:nvSpPr>
        <p:spPr/>
        <p:txBody>
          <a:bodyPr>
            <a:normAutofit/>
          </a:bodyPr>
          <a:lstStyle/>
          <a:p>
            <a:r>
              <a:rPr lang="en-US" altLang="ja-JP" sz="5400" dirty="0" smtClean="0">
                <a:solidFill>
                  <a:schemeClr val="tx1"/>
                </a:solidFill>
              </a:rPr>
              <a:t>Survey and alignment</a:t>
            </a:r>
            <a:endParaRPr lang="ja-JP" altLang="en-US" sz="5400" dirty="0">
              <a:solidFill>
                <a:schemeClr val="tx1"/>
              </a:solidFill>
            </a:endParaRPr>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dirty="0" smtClean="0"/>
              <a:t>2</a:t>
            </a:r>
            <a:r>
              <a:rPr lang="en-US" altLang="ja-JP" baseline="30000" dirty="0" smtClean="0"/>
              <a:t>nd</a:t>
            </a:r>
            <a:r>
              <a:rPr lang="en-US" altLang="ja-JP" dirty="0" smtClean="0"/>
              <a:t> round survey campaign</a:t>
            </a:r>
            <a:br>
              <a:rPr lang="en-US" altLang="ja-JP" dirty="0" smtClean="0"/>
            </a:br>
            <a:r>
              <a:rPr lang="en-US" altLang="ja-JP" sz="2222" dirty="0" smtClean="0">
                <a:solidFill>
                  <a:srgbClr val="A6A6A6"/>
                </a:solidFill>
              </a:rPr>
              <a:t>June and July 2015 </a:t>
            </a:r>
            <a:endParaRPr lang="ja-JP" altLang="en-US" dirty="0">
              <a:solidFill>
                <a:srgbClr val="A6A6A6"/>
              </a:solidFill>
            </a:endParaRPr>
          </a:p>
        </p:txBody>
      </p:sp>
      <p:sp>
        <p:nvSpPr>
          <p:cNvPr id="4" name="日付プレースホルダ 3"/>
          <p:cNvSpPr>
            <a:spLocks noGrp="1"/>
          </p:cNvSpPr>
          <p:nvPr>
            <p:ph type="dt" sz="half" idx="10"/>
          </p:nvPr>
        </p:nvSpPr>
        <p:spPr/>
        <p:txBody>
          <a:bodyPr/>
          <a:lstStyle/>
          <a:p>
            <a:r>
              <a:rPr lang="en-US" altLang="ja-JP" smtClean="0"/>
              <a:t>2016/6/13</a:t>
            </a:r>
            <a:endParaRPr lang="ja-JP" altLang="en-US"/>
          </a:p>
        </p:txBody>
      </p:sp>
      <p:pic>
        <p:nvPicPr>
          <p:cNvPr id="7" name="図 6"/>
          <p:cNvPicPr>
            <a:picLocks noChangeAspect="1"/>
          </p:cNvPicPr>
          <p:nvPr/>
        </p:nvPicPr>
        <p:blipFill>
          <a:blip r:embed="rId2"/>
          <a:stretch>
            <a:fillRect/>
          </a:stretch>
        </p:blipFill>
        <p:spPr>
          <a:xfrm>
            <a:off x="257176" y="1417639"/>
            <a:ext cx="3737646" cy="2811462"/>
          </a:xfrm>
          <a:prstGeom prst="rect">
            <a:avLst/>
          </a:prstGeom>
        </p:spPr>
      </p:pic>
      <p:pic>
        <p:nvPicPr>
          <p:cNvPr id="8" name="図 7"/>
          <p:cNvPicPr>
            <a:picLocks noChangeAspect="1"/>
          </p:cNvPicPr>
          <p:nvPr/>
        </p:nvPicPr>
        <p:blipFill>
          <a:blip r:embed="rId3"/>
          <a:stretch>
            <a:fillRect/>
          </a:stretch>
        </p:blipFill>
        <p:spPr>
          <a:xfrm>
            <a:off x="6684094" y="4435475"/>
            <a:ext cx="2269406" cy="2176678"/>
          </a:xfrm>
          <a:prstGeom prst="rect">
            <a:avLst/>
          </a:prstGeom>
        </p:spPr>
      </p:pic>
      <p:sp>
        <p:nvSpPr>
          <p:cNvPr id="10" name="テキスト ボックス 9"/>
          <p:cNvSpPr txBox="1"/>
          <p:nvPr/>
        </p:nvSpPr>
        <p:spPr>
          <a:xfrm>
            <a:off x="4013200" y="1538228"/>
            <a:ext cx="4940300" cy="2554545"/>
          </a:xfrm>
          <a:prstGeom prst="rect">
            <a:avLst/>
          </a:prstGeom>
          <a:noFill/>
        </p:spPr>
        <p:txBody>
          <a:bodyPr wrap="square" rtlCol="0">
            <a:spAutoFit/>
          </a:bodyPr>
          <a:lstStyle/>
          <a:p>
            <a:r>
              <a:rPr lang="en-US" altLang="ja-JP" sz="2000" dirty="0" smtClean="0"/>
              <a:t>Survey was carried out by 3 teams.</a:t>
            </a:r>
          </a:p>
          <a:p>
            <a:r>
              <a:rPr lang="en-US" altLang="ja-JP" sz="2000" dirty="0" smtClean="0"/>
              <a:t>Calibration of the laser trackers was done carefully. </a:t>
            </a:r>
          </a:p>
          <a:p>
            <a:endParaRPr lang="en-US" altLang="ja-JP" sz="2000" dirty="0" smtClean="0"/>
          </a:p>
          <a:p>
            <a:r>
              <a:rPr lang="en-US" altLang="ja-JP" sz="2000" dirty="0" smtClean="0"/>
              <a:t>Special attention was paid to systematic errors, as even very small systematic errors can result in a large error at the end over hundreds of measurement sets. </a:t>
            </a:r>
          </a:p>
        </p:txBody>
      </p:sp>
      <p:pic>
        <p:nvPicPr>
          <p:cNvPr id="12" name="図 11"/>
          <p:cNvPicPr>
            <a:picLocks noChangeAspect="1"/>
          </p:cNvPicPr>
          <p:nvPr/>
        </p:nvPicPr>
        <p:blipFill>
          <a:blip r:embed="rId4"/>
          <a:stretch>
            <a:fillRect/>
          </a:stretch>
        </p:blipFill>
        <p:spPr>
          <a:xfrm>
            <a:off x="238113" y="4420815"/>
            <a:ext cx="4194187" cy="2376860"/>
          </a:xfrm>
          <a:prstGeom prst="rect">
            <a:avLst/>
          </a:prstGeom>
        </p:spPr>
      </p:pic>
      <p:sp>
        <p:nvSpPr>
          <p:cNvPr id="14" name="角丸四角形吹き出し 13"/>
          <p:cNvSpPr/>
          <p:nvPr/>
        </p:nvSpPr>
        <p:spPr>
          <a:xfrm>
            <a:off x="4572000" y="5207000"/>
            <a:ext cx="1905000" cy="1149350"/>
          </a:xfrm>
          <a:prstGeom prst="wedgeRoundRectCallout">
            <a:avLst>
              <a:gd name="adj1" fmla="val -68833"/>
              <a:gd name="adj2" fmla="val 18301"/>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chemeClr val="tx1"/>
                </a:solidFill>
              </a:rPr>
              <a:t>(long) distance being compared </a:t>
            </a:r>
          </a:p>
          <a:p>
            <a:r>
              <a:rPr lang="en-US" altLang="ja-JP" dirty="0" smtClean="0">
                <a:solidFill>
                  <a:schemeClr val="tx1"/>
                </a:solidFill>
              </a:rPr>
              <a:t>with TS30</a:t>
            </a:r>
            <a:endParaRPr kumimoji="1" lang="ja-JP" altLang="en-US" dirty="0">
              <a:solidFill>
                <a:schemeClr val="tx1"/>
              </a:solidFill>
            </a:endParaRPr>
          </a:p>
        </p:txBody>
      </p:sp>
      <p:sp>
        <p:nvSpPr>
          <p:cNvPr id="15" name="フッター プレースホルダ 14"/>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pic>
        <p:nvPicPr>
          <p:cNvPr id="5" name="図 4"/>
          <p:cNvPicPr>
            <a:picLocks noChangeAspect="1"/>
          </p:cNvPicPr>
          <p:nvPr/>
        </p:nvPicPr>
        <p:blipFill>
          <a:blip r:embed="rId2"/>
          <a:stretch>
            <a:fillRect/>
          </a:stretch>
        </p:blipFill>
        <p:spPr>
          <a:xfrm>
            <a:off x="154800" y="957600"/>
            <a:ext cx="8832134" cy="4030992"/>
          </a:xfrm>
          <a:prstGeom prst="rect">
            <a:avLst/>
          </a:prstGeom>
        </p:spPr>
      </p:pic>
      <p:cxnSp>
        <p:nvCxnSpPr>
          <p:cNvPr id="26" name="直線矢印コネクタ 25"/>
          <p:cNvCxnSpPr/>
          <p:nvPr/>
        </p:nvCxnSpPr>
        <p:spPr>
          <a:xfrm rot="5400000" flipH="1" flipV="1">
            <a:off x="3606800" y="2705100"/>
            <a:ext cx="1676400" cy="167640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rot="5400000" flipH="1" flipV="1">
            <a:off x="3416300" y="2895600"/>
            <a:ext cx="1676400" cy="129540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rot="5400000" flipH="1" flipV="1">
            <a:off x="3333750" y="3143250"/>
            <a:ext cx="1511300" cy="96520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rot="5400000" flipH="1" flipV="1">
            <a:off x="3251200" y="3225800"/>
            <a:ext cx="1511300" cy="80010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rot="5400000" flipH="1" flipV="1">
            <a:off x="3251200" y="3225800"/>
            <a:ext cx="1511300" cy="80010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rot="5400000" flipH="1" flipV="1">
            <a:off x="3073400" y="3657600"/>
            <a:ext cx="1257300" cy="19050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rot="5220000" flipH="1" flipV="1">
            <a:off x="3020400" y="3657600"/>
            <a:ext cx="1257300" cy="190501"/>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p:nvPr/>
        </p:nvCxnSpPr>
        <p:spPr>
          <a:xfrm rot="16200000" flipV="1">
            <a:off x="2734788" y="3513612"/>
            <a:ext cx="1261424" cy="48260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p:nvPr/>
        </p:nvCxnSpPr>
        <p:spPr>
          <a:xfrm rot="15960000" flipV="1">
            <a:off x="2664000" y="3513611"/>
            <a:ext cx="1261424" cy="482601"/>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a:xfrm rot="16200000" flipV="1">
            <a:off x="2561051" y="3382549"/>
            <a:ext cx="1276720" cy="760021"/>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p:nvPr/>
        </p:nvCxnSpPr>
        <p:spPr>
          <a:xfrm rot="11100000">
            <a:off x="2527200" y="3416300"/>
            <a:ext cx="1141021" cy="98462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rot="10800000">
            <a:off x="2260600" y="3416300"/>
            <a:ext cx="1346200" cy="103247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p:nvPr/>
        </p:nvCxnSpPr>
        <p:spPr>
          <a:xfrm rot="10800000">
            <a:off x="1879600" y="3568700"/>
            <a:ext cx="1727200" cy="88007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rot="10560000">
            <a:off x="1879600" y="3585600"/>
            <a:ext cx="1699823" cy="88007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p:nvPr/>
        </p:nvCxnSpPr>
        <p:spPr>
          <a:xfrm rot="10800000">
            <a:off x="1600200" y="3568700"/>
            <a:ext cx="1979222" cy="88007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p:nvPr/>
        </p:nvCxnSpPr>
        <p:spPr>
          <a:xfrm rot="10800000">
            <a:off x="1600200" y="3568700"/>
            <a:ext cx="1979223" cy="88007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2" name="直線矢印コネクタ 61"/>
          <p:cNvCxnSpPr/>
          <p:nvPr/>
        </p:nvCxnSpPr>
        <p:spPr>
          <a:xfrm rot="10800000">
            <a:off x="1219201" y="3733800"/>
            <a:ext cx="2301829" cy="71497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p:nvPr/>
        </p:nvCxnSpPr>
        <p:spPr>
          <a:xfrm rot="10680000">
            <a:off x="1219200" y="3733800"/>
            <a:ext cx="2301830" cy="71497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p:nvPr/>
        </p:nvCxnSpPr>
        <p:spPr>
          <a:xfrm rot="10800000">
            <a:off x="1600199" y="3416300"/>
            <a:ext cx="1920830" cy="98462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p:nvPr/>
        </p:nvCxnSpPr>
        <p:spPr>
          <a:xfrm rot="16200000" flipV="1">
            <a:off x="2228529" y="3156270"/>
            <a:ext cx="1324570" cy="126043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0" name="直線矢印コネクタ 69"/>
          <p:cNvCxnSpPr/>
          <p:nvPr/>
        </p:nvCxnSpPr>
        <p:spPr>
          <a:xfrm rot="16200000" flipV="1">
            <a:off x="2391870" y="3307834"/>
            <a:ext cx="1339867" cy="942005"/>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p:nvPr/>
        </p:nvCxnSpPr>
        <p:spPr>
          <a:xfrm rot="16200000" flipV="1">
            <a:off x="2601471" y="3517434"/>
            <a:ext cx="1339868" cy="522804"/>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p:nvPr/>
        </p:nvCxnSpPr>
        <p:spPr>
          <a:xfrm rot="5400000" flipH="1" flipV="1">
            <a:off x="2932711" y="3516910"/>
            <a:ext cx="1511300" cy="21788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rot="5400000" flipH="1" flipV="1">
            <a:off x="3293392" y="2944513"/>
            <a:ext cx="1695820" cy="1216995"/>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rot="5400000" flipH="1" flipV="1">
            <a:off x="3311281" y="2692752"/>
            <a:ext cx="1965767" cy="1546271"/>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p:nvPr/>
        </p:nvCxnSpPr>
        <p:spPr>
          <a:xfrm rot="5400000" flipH="1" flipV="1">
            <a:off x="3485672" y="2530140"/>
            <a:ext cx="2005715" cy="1911444"/>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p:nvPr/>
        </p:nvCxnSpPr>
        <p:spPr>
          <a:xfrm rot="10800000">
            <a:off x="1600199" y="3733801"/>
            <a:ext cx="1920830" cy="754919"/>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4" name="直線矢印コネクタ 83"/>
          <p:cNvCxnSpPr/>
          <p:nvPr/>
        </p:nvCxnSpPr>
        <p:spPr>
          <a:xfrm rot="16200000" flipV="1">
            <a:off x="2729306" y="3696996"/>
            <a:ext cx="1072420" cy="511027"/>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p:nvPr/>
        </p:nvCxnSpPr>
        <p:spPr>
          <a:xfrm rot="5400000" flipH="1" flipV="1">
            <a:off x="3092210" y="3564795"/>
            <a:ext cx="1399685" cy="518496"/>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8" name="直線矢印コネクタ 87"/>
          <p:cNvCxnSpPr/>
          <p:nvPr/>
        </p:nvCxnSpPr>
        <p:spPr>
          <a:xfrm flipV="1">
            <a:off x="3532804" y="2870200"/>
            <a:ext cx="1750396" cy="1653686"/>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p:nvPr/>
        </p:nvCxnSpPr>
        <p:spPr>
          <a:xfrm rot="10800000">
            <a:off x="2260599" y="3568701"/>
            <a:ext cx="1260430" cy="955185"/>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p:nvPr/>
        </p:nvCxnSpPr>
        <p:spPr>
          <a:xfrm rot="10800000">
            <a:off x="1879599" y="3124200"/>
            <a:ext cx="1653208" cy="1399686"/>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4" name="直線矢印コネクタ 93"/>
          <p:cNvCxnSpPr/>
          <p:nvPr/>
        </p:nvCxnSpPr>
        <p:spPr>
          <a:xfrm rot="16200000" flipV="1">
            <a:off x="2584211" y="3575289"/>
            <a:ext cx="1653686" cy="243507"/>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6" name="直線矢印コネクタ 95"/>
          <p:cNvCxnSpPr/>
          <p:nvPr/>
        </p:nvCxnSpPr>
        <p:spPr>
          <a:xfrm rot="5400000" flipH="1" flipV="1">
            <a:off x="2949413" y="3066399"/>
            <a:ext cx="2040882" cy="874092"/>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p:nvPr/>
        </p:nvCxnSpPr>
        <p:spPr>
          <a:xfrm rot="5400000" flipH="1" flipV="1">
            <a:off x="3405595" y="2485229"/>
            <a:ext cx="2212485" cy="1864829"/>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p:nvPr/>
        </p:nvCxnSpPr>
        <p:spPr>
          <a:xfrm rot="10800000">
            <a:off x="850900" y="3416300"/>
            <a:ext cx="2681908" cy="1107586"/>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p:nvPr/>
        </p:nvCxnSpPr>
        <p:spPr>
          <a:xfrm rot="10800000">
            <a:off x="1207426" y="3962400"/>
            <a:ext cx="2325383" cy="561486"/>
          </a:xfrm>
          <a:prstGeom prst="straightConnector1">
            <a:avLst/>
          </a:prstGeom>
          <a:ln w="31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03" name="図 102"/>
          <p:cNvPicPr>
            <a:picLocks noChangeAspect="1"/>
          </p:cNvPicPr>
          <p:nvPr/>
        </p:nvPicPr>
        <p:blipFill>
          <a:blip r:embed="rId3"/>
          <a:stretch>
            <a:fillRect/>
          </a:stretch>
        </p:blipFill>
        <p:spPr>
          <a:xfrm>
            <a:off x="3254305" y="4214724"/>
            <a:ext cx="557007" cy="772572"/>
          </a:xfrm>
          <a:prstGeom prst="rect">
            <a:avLst/>
          </a:prstGeom>
        </p:spPr>
      </p:pic>
      <p:cxnSp>
        <p:nvCxnSpPr>
          <p:cNvPr id="179" name="直線矢印コネクタ 178"/>
          <p:cNvCxnSpPr/>
          <p:nvPr/>
        </p:nvCxnSpPr>
        <p:spPr>
          <a:xfrm rot="5400000" flipH="1" flipV="1">
            <a:off x="5270500" y="2476500"/>
            <a:ext cx="1676400" cy="167640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0" name="直線矢印コネクタ 179"/>
          <p:cNvCxnSpPr/>
          <p:nvPr/>
        </p:nvCxnSpPr>
        <p:spPr>
          <a:xfrm rot="5400000" flipH="1" flipV="1">
            <a:off x="5080000" y="2667000"/>
            <a:ext cx="1676400" cy="129540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rot="5400000" flipH="1" flipV="1">
            <a:off x="4997450" y="2914650"/>
            <a:ext cx="1511300" cy="96520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rot="5400000" flipH="1" flipV="1">
            <a:off x="4914900" y="2997200"/>
            <a:ext cx="1511300" cy="80010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3" name="直線矢印コネクタ 182"/>
          <p:cNvCxnSpPr/>
          <p:nvPr/>
        </p:nvCxnSpPr>
        <p:spPr>
          <a:xfrm rot="5400000" flipH="1" flipV="1">
            <a:off x="4914900" y="2997200"/>
            <a:ext cx="1511300" cy="80010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4" name="直線矢印コネクタ 183"/>
          <p:cNvCxnSpPr/>
          <p:nvPr/>
        </p:nvCxnSpPr>
        <p:spPr>
          <a:xfrm rot="5400000" flipH="1" flipV="1">
            <a:off x="4737100" y="3429000"/>
            <a:ext cx="1257300" cy="19050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5" name="直線矢印コネクタ 184"/>
          <p:cNvCxnSpPr/>
          <p:nvPr/>
        </p:nvCxnSpPr>
        <p:spPr>
          <a:xfrm rot="5220000" flipH="1" flipV="1">
            <a:off x="4684100" y="3429000"/>
            <a:ext cx="1257300" cy="190501"/>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6" name="直線矢印コネクタ 185"/>
          <p:cNvCxnSpPr/>
          <p:nvPr/>
        </p:nvCxnSpPr>
        <p:spPr>
          <a:xfrm rot="16200000" flipV="1">
            <a:off x="4398488" y="3285012"/>
            <a:ext cx="1261424" cy="48260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7" name="直線矢印コネクタ 186"/>
          <p:cNvCxnSpPr/>
          <p:nvPr/>
        </p:nvCxnSpPr>
        <p:spPr>
          <a:xfrm rot="15960000" flipV="1">
            <a:off x="4327700" y="3285011"/>
            <a:ext cx="1261424" cy="482601"/>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8" name="直線矢印コネクタ 187"/>
          <p:cNvCxnSpPr/>
          <p:nvPr/>
        </p:nvCxnSpPr>
        <p:spPr>
          <a:xfrm rot="16200000" flipV="1">
            <a:off x="4224751" y="3153949"/>
            <a:ext cx="1276720" cy="760021"/>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9" name="直線矢印コネクタ 188"/>
          <p:cNvCxnSpPr/>
          <p:nvPr/>
        </p:nvCxnSpPr>
        <p:spPr>
          <a:xfrm rot="11100000">
            <a:off x="4190900" y="3187700"/>
            <a:ext cx="1141021" cy="98462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0" name="直線矢印コネクタ 189"/>
          <p:cNvCxnSpPr/>
          <p:nvPr/>
        </p:nvCxnSpPr>
        <p:spPr>
          <a:xfrm rot="10800000">
            <a:off x="3924300" y="3187700"/>
            <a:ext cx="1346200" cy="103247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1" name="直線矢印コネクタ 190"/>
          <p:cNvCxnSpPr/>
          <p:nvPr/>
        </p:nvCxnSpPr>
        <p:spPr>
          <a:xfrm rot="10800000">
            <a:off x="3543300" y="3340100"/>
            <a:ext cx="1727200" cy="88007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2" name="直線矢印コネクタ 191"/>
          <p:cNvCxnSpPr/>
          <p:nvPr/>
        </p:nvCxnSpPr>
        <p:spPr>
          <a:xfrm rot="10560000">
            <a:off x="3543300" y="3357000"/>
            <a:ext cx="1699823" cy="88007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3" name="直線矢印コネクタ 192"/>
          <p:cNvCxnSpPr/>
          <p:nvPr/>
        </p:nvCxnSpPr>
        <p:spPr>
          <a:xfrm rot="10800000">
            <a:off x="3263900" y="3340100"/>
            <a:ext cx="1979222" cy="88007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4" name="直線矢印コネクタ 193"/>
          <p:cNvCxnSpPr/>
          <p:nvPr/>
        </p:nvCxnSpPr>
        <p:spPr>
          <a:xfrm rot="10800000">
            <a:off x="3263900" y="3340100"/>
            <a:ext cx="1979223" cy="88007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5" name="直線矢印コネクタ 194"/>
          <p:cNvCxnSpPr/>
          <p:nvPr/>
        </p:nvCxnSpPr>
        <p:spPr>
          <a:xfrm rot="10800000">
            <a:off x="2882901" y="3505200"/>
            <a:ext cx="2301829" cy="71497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6" name="直線矢印コネクタ 195"/>
          <p:cNvCxnSpPr/>
          <p:nvPr/>
        </p:nvCxnSpPr>
        <p:spPr>
          <a:xfrm rot="10680000">
            <a:off x="2882900" y="3505200"/>
            <a:ext cx="2301830" cy="71497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7" name="直線矢印コネクタ 196"/>
          <p:cNvCxnSpPr/>
          <p:nvPr/>
        </p:nvCxnSpPr>
        <p:spPr>
          <a:xfrm rot="10800000">
            <a:off x="3263899" y="3187700"/>
            <a:ext cx="1920830" cy="98462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8" name="直線矢印コネクタ 197"/>
          <p:cNvCxnSpPr/>
          <p:nvPr/>
        </p:nvCxnSpPr>
        <p:spPr>
          <a:xfrm rot="16200000" flipV="1">
            <a:off x="3892229" y="2927670"/>
            <a:ext cx="1324570" cy="126043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9" name="直線矢印コネクタ 198"/>
          <p:cNvCxnSpPr/>
          <p:nvPr/>
        </p:nvCxnSpPr>
        <p:spPr>
          <a:xfrm rot="16200000" flipV="1">
            <a:off x="4055570" y="3079234"/>
            <a:ext cx="1339867" cy="942005"/>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0" name="直線矢印コネクタ 199"/>
          <p:cNvCxnSpPr/>
          <p:nvPr/>
        </p:nvCxnSpPr>
        <p:spPr>
          <a:xfrm rot="16200000" flipV="1">
            <a:off x="4265171" y="3288834"/>
            <a:ext cx="1339868" cy="522804"/>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rot="5400000" flipH="1" flipV="1">
            <a:off x="4596411" y="3288310"/>
            <a:ext cx="1511300" cy="217880"/>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2" name="直線矢印コネクタ 201"/>
          <p:cNvCxnSpPr/>
          <p:nvPr/>
        </p:nvCxnSpPr>
        <p:spPr>
          <a:xfrm rot="5400000" flipH="1" flipV="1">
            <a:off x="4957092" y="2715913"/>
            <a:ext cx="1695820" cy="1216995"/>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rot="5400000" flipH="1" flipV="1">
            <a:off x="4974981" y="2464152"/>
            <a:ext cx="1965767" cy="1546271"/>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4" name="直線矢印コネクタ 203"/>
          <p:cNvCxnSpPr/>
          <p:nvPr/>
        </p:nvCxnSpPr>
        <p:spPr>
          <a:xfrm rot="5400000" flipH="1" flipV="1">
            <a:off x="5149372" y="2301540"/>
            <a:ext cx="2005715" cy="1911444"/>
          </a:xfrm>
          <a:prstGeom prst="straightConnector1">
            <a:avLst/>
          </a:prstGeom>
          <a:ln w="3175"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5" name="直線矢印コネクタ 204"/>
          <p:cNvCxnSpPr/>
          <p:nvPr/>
        </p:nvCxnSpPr>
        <p:spPr>
          <a:xfrm rot="10800000">
            <a:off x="3263899" y="3505201"/>
            <a:ext cx="1920830" cy="754919"/>
          </a:xfrm>
          <a:prstGeom prst="straightConnector1">
            <a:avLst/>
          </a:prstGeom>
          <a:ln w="3175" cap="flat" cmpd="sng" algn="ctr">
            <a:solidFill>
              <a:srgbClr val="FF66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6" name="直線矢印コネクタ 205"/>
          <p:cNvCxnSpPr/>
          <p:nvPr/>
        </p:nvCxnSpPr>
        <p:spPr>
          <a:xfrm rot="16200000" flipV="1">
            <a:off x="4393006" y="3468396"/>
            <a:ext cx="1072420" cy="511027"/>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7" name="直線矢印コネクタ 206"/>
          <p:cNvCxnSpPr/>
          <p:nvPr/>
        </p:nvCxnSpPr>
        <p:spPr>
          <a:xfrm rot="5400000" flipH="1" flipV="1">
            <a:off x="4755910" y="3336195"/>
            <a:ext cx="1399685" cy="518496"/>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8" name="直線矢印コネクタ 207"/>
          <p:cNvCxnSpPr/>
          <p:nvPr/>
        </p:nvCxnSpPr>
        <p:spPr>
          <a:xfrm flipV="1">
            <a:off x="5196504" y="2641600"/>
            <a:ext cx="1750396" cy="1653686"/>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9" name="直線矢印コネクタ 208"/>
          <p:cNvCxnSpPr/>
          <p:nvPr/>
        </p:nvCxnSpPr>
        <p:spPr>
          <a:xfrm rot="10800000">
            <a:off x="3924299" y="3340101"/>
            <a:ext cx="1260430" cy="955185"/>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0" name="直線矢印コネクタ 209"/>
          <p:cNvCxnSpPr/>
          <p:nvPr/>
        </p:nvCxnSpPr>
        <p:spPr>
          <a:xfrm rot="10800000">
            <a:off x="3543299" y="2895600"/>
            <a:ext cx="1653208" cy="1399686"/>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1" name="直線矢印コネクタ 210"/>
          <p:cNvCxnSpPr/>
          <p:nvPr/>
        </p:nvCxnSpPr>
        <p:spPr>
          <a:xfrm rot="16200000" flipV="1">
            <a:off x="4247911" y="3346689"/>
            <a:ext cx="1653686" cy="243507"/>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2" name="直線矢印コネクタ 211"/>
          <p:cNvCxnSpPr/>
          <p:nvPr/>
        </p:nvCxnSpPr>
        <p:spPr>
          <a:xfrm rot="5400000" flipH="1" flipV="1">
            <a:off x="4613113" y="2837799"/>
            <a:ext cx="2040882" cy="874092"/>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p:nvPr/>
        </p:nvCxnSpPr>
        <p:spPr>
          <a:xfrm rot="5400000" flipH="1" flipV="1">
            <a:off x="5069295" y="2256629"/>
            <a:ext cx="2212485" cy="1864829"/>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p:nvPr/>
        </p:nvCxnSpPr>
        <p:spPr>
          <a:xfrm rot="10800000">
            <a:off x="2514600" y="3187700"/>
            <a:ext cx="2681908" cy="1107586"/>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5" name="直線矢印コネクタ 214"/>
          <p:cNvCxnSpPr/>
          <p:nvPr/>
        </p:nvCxnSpPr>
        <p:spPr>
          <a:xfrm rot="10800000">
            <a:off x="2871126" y="3733800"/>
            <a:ext cx="2325383" cy="561486"/>
          </a:xfrm>
          <a:prstGeom prst="straightConnector1">
            <a:avLst/>
          </a:prstGeom>
          <a:ln w="3175" cap="flat" cmpd="sng" algn="ctr">
            <a:solidFill>
              <a:srgbClr val="FF0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16" name="図 215"/>
          <p:cNvPicPr>
            <a:picLocks noChangeAspect="1"/>
          </p:cNvPicPr>
          <p:nvPr/>
        </p:nvPicPr>
        <p:blipFill>
          <a:blip r:embed="rId3"/>
          <a:stretch>
            <a:fillRect/>
          </a:stretch>
        </p:blipFill>
        <p:spPr>
          <a:xfrm>
            <a:off x="4918005" y="3986124"/>
            <a:ext cx="557007" cy="772572"/>
          </a:xfrm>
          <a:prstGeom prst="rect">
            <a:avLst/>
          </a:prstGeom>
          <a:ln>
            <a:noFill/>
            <a:prstDash val="lgDash"/>
          </a:ln>
        </p:spPr>
      </p:pic>
      <p:cxnSp>
        <p:nvCxnSpPr>
          <p:cNvPr id="254" name="直線矢印コネクタ 253"/>
          <p:cNvCxnSpPr/>
          <p:nvPr/>
        </p:nvCxnSpPr>
        <p:spPr>
          <a:xfrm rot="5400000" flipH="1" flipV="1">
            <a:off x="7020891" y="2206523"/>
            <a:ext cx="1676400" cy="167640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5" name="直線矢印コネクタ 254"/>
          <p:cNvCxnSpPr/>
          <p:nvPr/>
        </p:nvCxnSpPr>
        <p:spPr>
          <a:xfrm rot="5400000" flipH="1" flipV="1">
            <a:off x="6830391" y="2397023"/>
            <a:ext cx="1676400" cy="129540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6" name="直線矢印コネクタ 255"/>
          <p:cNvCxnSpPr/>
          <p:nvPr/>
        </p:nvCxnSpPr>
        <p:spPr>
          <a:xfrm rot="5400000" flipH="1" flipV="1">
            <a:off x="6747841" y="2644673"/>
            <a:ext cx="1511300" cy="96520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7" name="直線矢印コネクタ 256"/>
          <p:cNvCxnSpPr/>
          <p:nvPr/>
        </p:nvCxnSpPr>
        <p:spPr>
          <a:xfrm rot="5400000" flipH="1" flipV="1">
            <a:off x="6665291" y="2727223"/>
            <a:ext cx="1511300" cy="80010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8" name="直線矢印コネクタ 257"/>
          <p:cNvCxnSpPr/>
          <p:nvPr/>
        </p:nvCxnSpPr>
        <p:spPr>
          <a:xfrm rot="5400000" flipH="1" flipV="1">
            <a:off x="6665291" y="2727223"/>
            <a:ext cx="1511300" cy="80010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9" name="直線矢印コネクタ 258"/>
          <p:cNvCxnSpPr/>
          <p:nvPr/>
        </p:nvCxnSpPr>
        <p:spPr>
          <a:xfrm rot="5400000" flipH="1" flipV="1">
            <a:off x="6487491" y="3159023"/>
            <a:ext cx="1257300" cy="19050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0" name="直線矢印コネクタ 259"/>
          <p:cNvCxnSpPr/>
          <p:nvPr/>
        </p:nvCxnSpPr>
        <p:spPr>
          <a:xfrm rot="5220000" flipH="1" flipV="1">
            <a:off x="6434491" y="3159023"/>
            <a:ext cx="1257300" cy="190501"/>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1" name="直線矢印コネクタ 260"/>
          <p:cNvCxnSpPr/>
          <p:nvPr/>
        </p:nvCxnSpPr>
        <p:spPr>
          <a:xfrm rot="16200000" flipV="1">
            <a:off x="6148879" y="3015035"/>
            <a:ext cx="1261424" cy="48260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2" name="直線矢印コネクタ 261"/>
          <p:cNvCxnSpPr/>
          <p:nvPr/>
        </p:nvCxnSpPr>
        <p:spPr>
          <a:xfrm rot="15960000" flipV="1">
            <a:off x="6078091" y="3015034"/>
            <a:ext cx="1261424" cy="482601"/>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3" name="直線矢印コネクタ 262"/>
          <p:cNvCxnSpPr/>
          <p:nvPr/>
        </p:nvCxnSpPr>
        <p:spPr>
          <a:xfrm rot="16200000" flipV="1">
            <a:off x="5975142" y="2883972"/>
            <a:ext cx="1276720" cy="760021"/>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4" name="直線矢印コネクタ 263"/>
          <p:cNvCxnSpPr/>
          <p:nvPr/>
        </p:nvCxnSpPr>
        <p:spPr>
          <a:xfrm rot="11100000">
            <a:off x="5941291" y="2917723"/>
            <a:ext cx="1141021" cy="98462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5" name="直線矢印コネクタ 264"/>
          <p:cNvCxnSpPr/>
          <p:nvPr/>
        </p:nvCxnSpPr>
        <p:spPr>
          <a:xfrm rot="10800000">
            <a:off x="5674691" y="2917723"/>
            <a:ext cx="1346200" cy="103247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6" name="直線矢印コネクタ 265"/>
          <p:cNvCxnSpPr/>
          <p:nvPr/>
        </p:nvCxnSpPr>
        <p:spPr>
          <a:xfrm rot="10800000">
            <a:off x="5293691" y="3070123"/>
            <a:ext cx="1727200" cy="88007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7" name="直線矢印コネクタ 266"/>
          <p:cNvCxnSpPr/>
          <p:nvPr/>
        </p:nvCxnSpPr>
        <p:spPr>
          <a:xfrm rot="10560000">
            <a:off x="5293691" y="3087023"/>
            <a:ext cx="1699823" cy="88007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8" name="直線矢印コネクタ 267"/>
          <p:cNvCxnSpPr/>
          <p:nvPr/>
        </p:nvCxnSpPr>
        <p:spPr>
          <a:xfrm rot="10800000">
            <a:off x="5014291" y="3070123"/>
            <a:ext cx="1979222" cy="880070"/>
          </a:xfrm>
          <a:prstGeom prst="straightConnector1">
            <a:avLst/>
          </a:prstGeom>
          <a:ln w="3175" cap="flat" cmpd="sng" algn="ctr">
            <a:solidFill>
              <a:schemeClr val="accent1"/>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rot="10800000">
            <a:off x="5014291" y="3070123"/>
            <a:ext cx="1979223" cy="88007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0" name="直線矢印コネクタ 269"/>
          <p:cNvCxnSpPr/>
          <p:nvPr/>
        </p:nvCxnSpPr>
        <p:spPr>
          <a:xfrm rot="10800000">
            <a:off x="4633292" y="3235223"/>
            <a:ext cx="2301829" cy="71497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1" name="直線矢印コネクタ 270"/>
          <p:cNvCxnSpPr/>
          <p:nvPr/>
        </p:nvCxnSpPr>
        <p:spPr>
          <a:xfrm rot="10680000">
            <a:off x="4633291" y="3235223"/>
            <a:ext cx="2301830" cy="71497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2" name="直線矢印コネクタ 271"/>
          <p:cNvCxnSpPr/>
          <p:nvPr/>
        </p:nvCxnSpPr>
        <p:spPr>
          <a:xfrm rot="10800000">
            <a:off x="5014290" y="2917723"/>
            <a:ext cx="1920830" cy="98462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3" name="直線矢印コネクタ 272"/>
          <p:cNvCxnSpPr/>
          <p:nvPr/>
        </p:nvCxnSpPr>
        <p:spPr>
          <a:xfrm rot="16200000" flipV="1">
            <a:off x="5642620" y="2657693"/>
            <a:ext cx="1324570" cy="126043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4" name="直線矢印コネクタ 273"/>
          <p:cNvCxnSpPr/>
          <p:nvPr/>
        </p:nvCxnSpPr>
        <p:spPr>
          <a:xfrm rot="16200000" flipV="1">
            <a:off x="5805961" y="2809257"/>
            <a:ext cx="1339867" cy="942005"/>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5" name="直線矢印コネクタ 274"/>
          <p:cNvCxnSpPr/>
          <p:nvPr/>
        </p:nvCxnSpPr>
        <p:spPr>
          <a:xfrm rot="16200000" flipV="1">
            <a:off x="6015562" y="3018857"/>
            <a:ext cx="1339868" cy="522804"/>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6" name="直線矢印コネクタ 275"/>
          <p:cNvCxnSpPr/>
          <p:nvPr/>
        </p:nvCxnSpPr>
        <p:spPr>
          <a:xfrm rot="5400000" flipH="1" flipV="1">
            <a:off x="6346802" y="3018333"/>
            <a:ext cx="1511300" cy="217880"/>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7" name="直線矢印コネクタ 276"/>
          <p:cNvCxnSpPr/>
          <p:nvPr/>
        </p:nvCxnSpPr>
        <p:spPr>
          <a:xfrm rot="5400000" flipH="1" flipV="1">
            <a:off x="6707483" y="2445936"/>
            <a:ext cx="1695820" cy="1216995"/>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8" name="直線矢印コネクタ 277"/>
          <p:cNvCxnSpPr/>
          <p:nvPr/>
        </p:nvCxnSpPr>
        <p:spPr>
          <a:xfrm rot="5400000" flipH="1" flipV="1">
            <a:off x="6725372" y="2194175"/>
            <a:ext cx="1965767" cy="1546271"/>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9" name="直線矢印コネクタ 278"/>
          <p:cNvCxnSpPr/>
          <p:nvPr/>
        </p:nvCxnSpPr>
        <p:spPr>
          <a:xfrm rot="5400000" flipH="1" flipV="1">
            <a:off x="6899763" y="2031563"/>
            <a:ext cx="2005715" cy="1911444"/>
          </a:xfrm>
          <a:prstGeom prst="straightConnector1">
            <a:avLst/>
          </a:prstGeom>
          <a:ln w="3175" cap="flat" cmpd="sng" algn="ctr">
            <a:solidFill>
              <a:srgbClr val="0080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p:nvPr/>
        </p:nvCxnSpPr>
        <p:spPr>
          <a:xfrm rot="10800000">
            <a:off x="5014290" y="3235224"/>
            <a:ext cx="1920830" cy="754919"/>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1" name="直線矢印コネクタ 280"/>
          <p:cNvCxnSpPr/>
          <p:nvPr/>
        </p:nvCxnSpPr>
        <p:spPr>
          <a:xfrm rot="16200000" flipV="1">
            <a:off x="6143397" y="3198419"/>
            <a:ext cx="1072420" cy="511027"/>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2" name="直線矢印コネクタ 281"/>
          <p:cNvCxnSpPr/>
          <p:nvPr/>
        </p:nvCxnSpPr>
        <p:spPr>
          <a:xfrm rot="5400000" flipH="1" flipV="1">
            <a:off x="6506301" y="3066218"/>
            <a:ext cx="1399685" cy="518496"/>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3" name="直線矢印コネクタ 282"/>
          <p:cNvCxnSpPr/>
          <p:nvPr/>
        </p:nvCxnSpPr>
        <p:spPr>
          <a:xfrm flipV="1">
            <a:off x="6946895" y="2371623"/>
            <a:ext cx="1750396" cy="1653686"/>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4" name="直線矢印コネクタ 283"/>
          <p:cNvCxnSpPr/>
          <p:nvPr/>
        </p:nvCxnSpPr>
        <p:spPr>
          <a:xfrm rot="10800000">
            <a:off x="5674690" y="3070124"/>
            <a:ext cx="1260430" cy="955185"/>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5" name="直線矢印コネクタ 284"/>
          <p:cNvCxnSpPr/>
          <p:nvPr/>
        </p:nvCxnSpPr>
        <p:spPr>
          <a:xfrm rot="10800000">
            <a:off x="5293690" y="2625623"/>
            <a:ext cx="1653208" cy="1399686"/>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6" name="直線矢印コネクタ 285"/>
          <p:cNvCxnSpPr/>
          <p:nvPr/>
        </p:nvCxnSpPr>
        <p:spPr>
          <a:xfrm rot="16200000" flipV="1">
            <a:off x="5998302" y="3076712"/>
            <a:ext cx="1653686" cy="243507"/>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7" name="直線矢印コネクタ 286"/>
          <p:cNvCxnSpPr/>
          <p:nvPr/>
        </p:nvCxnSpPr>
        <p:spPr>
          <a:xfrm rot="5400000" flipH="1" flipV="1">
            <a:off x="6363504" y="2567822"/>
            <a:ext cx="2040882" cy="874092"/>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8" name="直線矢印コネクタ 287"/>
          <p:cNvCxnSpPr/>
          <p:nvPr/>
        </p:nvCxnSpPr>
        <p:spPr>
          <a:xfrm rot="5400000" flipH="1" flipV="1">
            <a:off x="6819686" y="1986652"/>
            <a:ext cx="2212485" cy="1864829"/>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9" name="直線矢印コネクタ 288"/>
          <p:cNvCxnSpPr/>
          <p:nvPr/>
        </p:nvCxnSpPr>
        <p:spPr>
          <a:xfrm rot="10800000">
            <a:off x="4264991" y="2917723"/>
            <a:ext cx="2681908" cy="1107586"/>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90" name="直線矢印コネクタ 289"/>
          <p:cNvCxnSpPr/>
          <p:nvPr/>
        </p:nvCxnSpPr>
        <p:spPr>
          <a:xfrm rot="10800000">
            <a:off x="4621517" y="3463823"/>
            <a:ext cx="2325383" cy="561486"/>
          </a:xfrm>
          <a:prstGeom prst="straightConnector1">
            <a:avLst/>
          </a:prstGeom>
          <a:ln w="3175" cap="flat" cmpd="sng" algn="ctr">
            <a:solidFill>
              <a:srgbClr val="FFFF00"/>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91" name="図 290"/>
          <p:cNvPicPr>
            <a:picLocks noChangeAspect="1"/>
          </p:cNvPicPr>
          <p:nvPr/>
        </p:nvPicPr>
        <p:blipFill>
          <a:blip r:embed="rId3"/>
          <a:stretch>
            <a:fillRect/>
          </a:stretch>
        </p:blipFill>
        <p:spPr>
          <a:xfrm>
            <a:off x="6668396" y="3716147"/>
            <a:ext cx="557007" cy="772572"/>
          </a:xfrm>
          <a:prstGeom prst="rect">
            <a:avLst/>
          </a:prstGeom>
          <a:ln>
            <a:noFill/>
            <a:prstDash val="lgDash"/>
          </a:ln>
        </p:spPr>
      </p:pic>
      <p:sp>
        <p:nvSpPr>
          <p:cNvPr id="292" name="タイトル 5"/>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4400" b="0" i="0" u="none" strike="noStrike" kern="1200" cap="none" spc="0" normalizeH="0" baseline="0" noProof="0" smtClean="0">
                <a:ln>
                  <a:noFill/>
                </a:ln>
                <a:solidFill>
                  <a:schemeClr val="tx1"/>
                </a:solidFill>
                <a:effectLst/>
                <a:uLnTx/>
                <a:uFillTx/>
                <a:latin typeface="+mj-lt"/>
                <a:ea typeface="+mj-ea"/>
                <a:cs typeface="+mj-cs"/>
              </a:rPr>
              <a:t>2</a:t>
            </a:r>
            <a:r>
              <a:rPr kumimoji="1" lang="en-US" altLang="ja-JP" sz="4400" b="0" i="0" u="none" strike="noStrike" kern="1200" cap="none" spc="0" normalizeH="0" baseline="30000" noProof="0" smtClean="0">
                <a:ln>
                  <a:noFill/>
                </a:ln>
                <a:solidFill>
                  <a:schemeClr val="tx1"/>
                </a:solidFill>
                <a:effectLst/>
                <a:uLnTx/>
                <a:uFillTx/>
                <a:latin typeface="+mj-lt"/>
                <a:ea typeface="+mj-ea"/>
                <a:cs typeface="+mj-cs"/>
              </a:rPr>
              <a:t>nd</a:t>
            </a:r>
            <a:r>
              <a:rPr kumimoji="1" lang="en-US" altLang="ja-JP" sz="4400" b="0" i="0" u="none" strike="noStrike" kern="1200" cap="none" spc="0" normalizeH="0" baseline="0" noProof="0" smtClean="0">
                <a:ln>
                  <a:noFill/>
                </a:ln>
                <a:solidFill>
                  <a:schemeClr val="tx1"/>
                </a:solidFill>
                <a:effectLst/>
                <a:uLnTx/>
                <a:uFillTx/>
                <a:latin typeface="+mj-lt"/>
                <a:ea typeface="+mj-ea"/>
                <a:cs typeface="+mj-cs"/>
              </a:rPr>
              <a:t> round survey campaign</a:t>
            </a:r>
            <a:br>
              <a:rPr kumimoji="1" lang="en-US" altLang="ja-JP" sz="4400" b="0" i="0" u="none" strike="noStrike" kern="1200" cap="none" spc="0" normalizeH="0" baseline="0" noProof="0" smtClean="0">
                <a:ln>
                  <a:noFill/>
                </a:ln>
                <a:solidFill>
                  <a:schemeClr val="tx1"/>
                </a:solidFill>
                <a:effectLst/>
                <a:uLnTx/>
                <a:uFillTx/>
                <a:latin typeface="+mj-lt"/>
                <a:ea typeface="+mj-ea"/>
                <a:cs typeface="+mj-cs"/>
              </a:rPr>
            </a:br>
            <a:r>
              <a:rPr kumimoji="1" lang="en-US" altLang="ja-JP" sz="2222" b="0" i="0" u="none" strike="noStrike" kern="1200" cap="none" spc="0" normalizeH="0" baseline="0" noProof="0" smtClean="0">
                <a:ln>
                  <a:noFill/>
                </a:ln>
                <a:solidFill>
                  <a:srgbClr val="A6A6A6"/>
                </a:solidFill>
                <a:effectLst/>
                <a:uLnTx/>
                <a:uFillTx/>
                <a:latin typeface="+mj-lt"/>
                <a:ea typeface="+mj-ea"/>
                <a:cs typeface="+mj-cs"/>
              </a:rPr>
              <a:t>June and July 2015 </a:t>
            </a:r>
            <a:endParaRPr kumimoji="1" lang="ja-JP" altLang="en-US" sz="4400" b="0" i="0" u="none" strike="noStrike" kern="1200" cap="none" spc="0" normalizeH="0" baseline="0" noProof="0" dirty="0">
              <a:ln>
                <a:noFill/>
              </a:ln>
              <a:solidFill>
                <a:srgbClr val="A6A6A6"/>
              </a:solidFill>
              <a:effectLst/>
              <a:uLnTx/>
              <a:uFillTx/>
              <a:latin typeface="+mj-lt"/>
              <a:ea typeface="+mj-ea"/>
              <a:cs typeface="+mj-cs"/>
            </a:endParaRPr>
          </a:p>
        </p:txBody>
      </p:sp>
      <p:sp>
        <p:nvSpPr>
          <p:cNvPr id="293" name="正方形/長方形 292"/>
          <p:cNvSpPr/>
          <p:nvPr/>
        </p:nvSpPr>
        <p:spPr>
          <a:xfrm>
            <a:off x="3848101" y="5151815"/>
            <a:ext cx="5232399" cy="1200329"/>
          </a:xfrm>
          <a:prstGeom prst="rect">
            <a:avLst/>
          </a:prstGeom>
        </p:spPr>
        <p:txBody>
          <a:bodyPr wrap="square">
            <a:spAutoFit/>
          </a:bodyPr>
          <a:lstStyle/>
          <a:p>
            <a:r>
              <a:rPr lang="en-US" altLang="ja-JP" dirty="0" smtClean="0"/>
              <a:t>More than 1200 network control points in the tunnel</a:t>
            </a:r>
          </a:p>
          <a:p>
            <a:r>
              <a:rPr lang="en-US" altLang="ja-JP" dirty="0" smtClean="0"/>
              <a:t>More than 4000 reference points for the magnets</a:t>
            </a:r>
          </a:p>
          <a:p>
            <a:r>
              <a:rPr lang="en-US" altLang="ja-JP" dirty="0" smtClean="0"/>
              <a:t>More than 5000 points to be surveyed and analyzed. </a:t>
            </a:r>
            <a:r>
              <a:rPr lang="en-US" altLang="ja-JP" dirty="0" smtClean="0">
                <a:solidFill>
                  <a:srgbClr val="FF0000"/>
                </a:solidFill>
              </a:rPr>
              <a:t>More than 400 LT settings, with overlaps</a:t>
            </a:r>
          </a:p>
        </p:txBody>
      </p:sp>
      <p:sp>
        <p:nvSpPr>
          <p:cNvPr id="294" name="正方形/長方形 293"/>
          <p:cNvSpPr/>
          <p:nvPr/>
        </p:nvSpPr>
        <p:spPr>
          <a:xfrm>
            <a:off x="67462" y="5151815"/>
            <a:ext cx="3709609" cy="1569660"/>
          </a:xfrm>
          <a:prstGeom prst="rect">
            <a:avLst/>
          </a:prstGeom>
        </p:spPr>
        <p:txBody>
          <a:bodyPr wrap="square">
            <a:spAutoFit/>
          </a:bodyPr>
          <a:lstStyle/>
          <a:p>
            <a:r>
              <a:rPr lang="en-US" altLang="ja-JP" sz="1600" dirty="0" smtClean="0"/>
              <a:t>Constraints on the working area/time</a:t>
            </a:r>
          </a:p>
          <a:p>
            <a:r>
              <a:rPr lang="en-US" altLang="ja-JP" sz="1600" dirty="0" smtClean="0">
                <a:solidFill>
                  <a:srgbClr val="A6A6A6"/>
                </a:solidFill>
              </a:rPr>
              <a:t>Alignment can not coexist with PS test, PS test can not coexist with water flow check, none can coexist with RF high power test (if in the same area)…,civil engineering can not coexist with survey/alignment…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nodeType="with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par>
                                <p:cTn id="35" presetID="10"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nodeType="withEffect">
                                  <p:stCondLst>
                                    <p:cond delay="0"/>
                                  </p:stCondLst>
                                  <p:childTnLst>
                                    <p:set>
                                      <p:cBhvr>
                                        <p:cTn id="39" dur="1" fill="hold">
                                          <p:stCondLst>
                                            <p:cond delay="0"/>
                                          </p:stCondLst>
                                        </p:cTn>
                                        <p:tgtEl>
                                          <p:spTgt spid="98"/>
                                        </p:tgtEl>
                                        <p:attrNameLst>
                                          <p:attrName>style.visibility</p:attrName>
                                        </p:attrNameLst>
                                      </p:cBhvr>
                                      <p:to>
                                        <p:strVal val="visible"/>
                                      </p:to>
                                    </p:set>
                                    <p:animEffect transition="in" filter="fade">
                                      <p:cBhvr>
                                        <p:cTn id="40" dur="500"/>
                                        <p:tgtEl>
                                          <p:spTgt spid="98"/>
                                        </p:tgtEl>
                                      </p:cBhvr>
                                    </p:animEffect>
                                  </p:childTnLst>
                                </p:cTn>
                              </p:par>
                              <p:par>
                                <p:cTn id="41" presetID="10"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par>
                                <p:cTn id="44" presetID="10" presetClass="entr" presetSubtype="0"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500"/>
                                        <p:tgtEl>
                                          <p:spTgt spid="88"/>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500"/>
                                        <p:tgtEl>
                                          <p:spTgt spid="86"/>
                                        </p:tgtEl>
                                      </p:cBhvr>
                                    </p:animEffect>
                                  </p:childTnLst>
                                </p:cTn>
                              </p:par>
                              <p:par>
                                <p:cTn id="53" presetID="10"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par>
                                <p:cTn id="56" presetID="10"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500"/>
                                        <p:tgtEl>
                                          <p:spTgt spid="64"/>
                                        </p:tgtEl>
                                      </p:cBhvr>
                                    </p:animEffect>
                                  </p:childTnLst>
                                </p:cTn>
                              </p:par>
                              <p:par>
                                <p:cTn id="62" presetID="10" presetClass="entr" presetSubtype="0"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par>
                                <p:cTn id="71" presetID="10"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cTn>
                              </p:par>
                              <p:par>
                                <p:cTn id="74" presetID="10" presetClass="entr" presetSubtype="0"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par>
                                <p:cTn id="77" presetID="10" presetClass="entr" presetSubtype="0"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par>
                                <p:cTn id="80" presetID="10" presetClass="entr" presetSubtype="0"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par>
                                <p:cTn id="83" presetID="10"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par>
                                <p:cTn id="86" presetID="10" presetClass="entr" presetSubtype="0"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par>
                                <p:cTn id="89" presetID="10" presetClass="entr" presetSubtype="0" fill="hold" nodeType="with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fade">
                                      <p:cBhvr>
                                        <p:cTn id="91" dur="500"/>
                                        <p:tgtEl>
                                          <p:spTgt spid="70"/>
                                        </p:tgtEl>
                                      </p:cBhvr>
                                    </p:animEffect>
                                  </p:childTnLst>
                                </p:cTn>
                              </p:par>
                              <p:par>
                                <p:cTn id="92" presetID="10" presetClass="entr" presetSubtype="0" fill="hold" nodeType="withEffect">
                                  <p:stCondLst>
                                    <p:cond delay="0"/>
                                  </p:stCondLst>
                                  <p:childTnLst>
                                    <p:set>
                                      <p:cBhvr>
                                        <p:cTn id="93" dur="1" fill="hold">
                                          <p:stCondLst>
                                            <p:cond delay="0"/>
                                          </p:stCondLst>
                                        </p:cTn>
                                        <p:tgtEl>
                                          <p:spTgt spid="78"/>
                                        </p:tgtEl>
                                        <p:attrNameLst>
                                          <p:attrName>style.visibility</p:attrName>
                                        </p:attrNameLst>
                                      </p:cBhvr>
                                      <p:to>
                                        <p:strVal val="visible"/>
                                      </p:to>
                                    </p:set>
                                    <p:animEffect transition="in" filter="fade">
                                      <p:cBhvr>
                                        <p:cTn id="94" dur="500"/>
                                        <p:tgtEl>
                                          <p:spTgt spid="78"/>
                                        </p:tgtEl>
                                      </p:cBhvr>
                                    </p:animEffect>
                                  </p:childTnLst>
                                </p:cTn>
                              </p:par>
                              <p:par>
                                <p:cTn id="95" presetID="10" presetClass="entr" presetSubtype="0" fill="hold" nodeType="with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fade">
                                      <p:cBhvr>
                                        <p:cTn id="97" dur="500"/>
                                        <p:tgtEl>
                                          <p:spTgt spid="102"/>
                                        </p:tgtEl>
                                      </p:cBhvr>
                                    </p:animEffect>
                                  </p:childTnLst>
                                </p:cTn>
                              </p:par>
                              <p:par>
                                <p:cTn id="98" presetID="10" presetClass="entr" presetSubtype="0" fill="hold"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500"/>
                                        <p:tgtEl>
                                          <p:spTgt spid="54"/>
                                        </p:tgtEl>
                                      </p:cBhvr>
                                    </p:animEffect>
                                  </p:childTnLst>
                                </p:cTn>
                              </p:par>
                              <p:par>
                                <p:cTn id="101" presetID="10" presetClass="entr" presetSubtype="0" fill="hold" nodeType="withEffect">
                                  <p:stCondLst>
                                    <p:cond delay="0"/>
                                  </p:stCondLst>
                                  <p:childTnLst>
                                    <p:set>
                                      <p:cBhvr>
                                        <p:cTn id="102" dur="1" fill="hold">
                                          <p:stCondLst>
                                            <p:cond delay="0"/>
                                          </p:stCondLst>
                                        </p:cTn>
                                        <p:tgtEl>
                                          <p:spTgt spid="96"/>
                                        </p:tgtEl>
                                        <p:attrNameLst>
                                          <p:attrName>style.visibility</p:attrName>
                                        </p:attrNameLst>
                                      </p:cBhvr>
                                      <p:to>
                                        <p:strVal val="visible"/>
                                      </p:to>
                                    </p:set>
                                    <p:animEffect transition="in" filter="fade">
                                      <p:cBhvr>
                                        <p:cTn id="103" dur="500"/>
                                        <p:tgtEl>
                                          <p:spTgt spid="96"/>
                                        </p:tgtEl>
                                      </p:cBhvr>
                                    </p:animEffect>
                                  </p:childTnLst>
                                </p:cTn>
                              </p:par>
                              <p:par>
                                <p:cTn id="104" presetID="10" presetClass="entr" presetSubtype="0" fill="hold" nodeType="with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fade">
                                      <p:cBhvr>
                                        <p:cTn id="106" dur="500"/>
                                        <p:tgtEl>
                                          <p:spTgt spid="62"/>
                                        </p:tgtEl>
                                      </p:cBhvr>
                                    </p:animEffect>
                                  </p:childTnLst>
                                </p:cTn>
                              </p:par>
                              <p:par>
                                <p:cTn id="107" presetID="10" presetClass="entr" presetSubtype="0" fill="hold"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500"/>
                                        <p:tgtEl>
                                          <p:spTgt spid="28"/>
                                        </p:tgtEl>
                                      </p:cBhvr>
                                    </p:animEffect>
                                  </p:childTnLst>
                                </p:cTn>
                              </p:par>
                              <p:par>
                                <p:cTn id="110" presetID="10" presetClass="entr" presetSubtype="0" fill="hold" nodeType="with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par>
                                <p:cTn id="113" presetID="10" presetClass="entr" presetSubtype="0" fill="hold" nodeType="withEffect">
                                  <p:stCondLst>
                                    <p:cond delay="0"/>
                                  </p:stCondLst>
                                  <p:childTnLst>
                                    <p:set>
                                      <p:cBhvr>
                                        <p:cTn id="114" dur="1" fill="hold">
                                          <p:stCondLst>
                                            <p:cond delay="0"/>
                                          </p:stCondLst>
                                        </p:cTn>
                                        <p:tgtEl>
                                          <p:spTgt spid="60"/>
                                        </p:tgtEl>
                                        <p:attrNameLst>
                                          <p:attrName>style.visibility</p:attrName>
                                        </p:attrNameLst>
                                      </p:cBhvr>
                                      <p:to>
                                        <p:strVal val="visible"/>
                                      </p:to>
                                    </p:set>
                                    <p:animEffect transition="in" filter="fade">
                                      <p:cBhvr>
                                        <p:cTn id="115" dur="500"/>
                                        <p:tgtEl>
                                          <p:spTgt spid="60"/>
                                        </p:tgtEl>
                                      </p:cBhvr>
                                    </p:animEffect>
                                  </p:childTnLst>
                                </p:cTn>
                              </p:par>
                              <p:par>
                                <p:cTn id="116" presetID="10" presetClass="entr" presetSubtype="0" fill="hold" nodeType="withEffect">
                                  <p:stCondLst>
                                    <p:cond delay="0"/>
                                  </p:stCondLst>
                                  <p:childTnLst>
                                    <p:set>
                                      <p:cBhvr>
                                        <p:cTn id="117" dur="1" fill="hold">
                                          <p:stCondLst>
                                            <p:cond delay="0"/>
                                          </p:stCondLst>
                                        </p:cTn>
                                        <p:tgtEl>
                                          <p:spTgt spid="193"/>
                                        </p:tgtEl>
                                        <p:attrNameLst>
                                          <p:attrName>style.visibility</p:attrName>
                                        </p:attrNameLst>
                                      </p:cBhvr>
                                      <p:to>
                                        <p:strVal val="visible"/>
                                      </p:to>
                                    </p:set>
                                    <p:animEffect transition="in" filter="fade">
                                      <p:cBhvr>
                                        <p:cTn id="118" dur="500"/>
                                        <p:tgtEl>
                                          <p:spTgt spid="193"/>
                                        </p:tgtEl>
                                      </p:cBhvr>
                                    </p:animEffect>
                                  </p:childTnLst>
                                </p:cTn>
                              </p:par>
                              <p:par>
                                <p:cTn id="119" presetID="10" presetClass="entr" presetSubtype="0" fill="hold" nodeType="withEffect">
                                  <p:stCondLst>
                                    <p:cond delay="0"/>
                                  </p:stCondLst>
                                  <p:childTnLst>
                                    <p:set>
                                      <p:cBhvr>
                                        <p:cTn id="120" dur="1" fill="hold">
                                          <p:stCondLst>
                                            <p:cond delay="0"/>
                                          </p:stCondLst>
                                        </p:cTn>
                                        <p:tgtEl>
                                          <p:spTgt spid="211"/>
                                        </p:tgtEl>
                                        <p:attrNameLst>
                                          <p:attrName>style.visibility</p:attrName>
                                        </p:attrNameLst>
                                      </p:cBhvr>
                                      <p:to>
                                        <p:strVal val="visible"/>
                                      </p:to>
                                    </p:set>
                                    <p:animEffect transition="in" filter="fade">
                                      <p:cBhvr>
                                        <p:cTn id="121" dur="500"/>
                                        <p:tgtEl>
                                          <p:spTgt spid="211"/>
                                        </p:tgtEl>
                                      </p:cBhvr>
                                    </p:animEffect>
                                  </p:childTnLst>
                                </p:cTn>
                              </p:par>
                              <p:par>
                                <p:cTn id="122" presetID="10" presetClass="entr" presetSubtype="0" fill="hold" nodeType="withEffect">
                                  <p:stCondLst>
                                    <p:cond delay="0"/>
                                  </p:stCondLst>
                                  <p:childTnLst>
                                    <p:set>
                                      <p:cBhvr>
                                        <p:cTn id="123" dur="1" fill="hold">
                                          <p:stCondLst>
                                            <p:cond delay="0"/>
                                          </p:stCondLst>
                                        </p:cTn>
                                        <p:tgtEl>
                                          <p:spTgt spid="214"/>
                                        </p:tgtEl>
                                        <p:attrNameLst>
                                          <p:attrName>style.visibility</p:attrName>
                                        </p:attrNameLst>
                                      </p:cBhvr>
                                      <p:to>
                                        <p:strVal val="visible"/>
                                      </p:to>
                                    </p:set>
                                    <p:animEffect transition="in" filter="fade">
                                      <p:cBhvr>
                                        <p:cTn id="124" dur="500"/>
                                        <p:tgtEl>
                                          <p:spTgt spid="214"/>
                                        </p:tgtEl>
                                      </p:cBhvr>
                                    </p:animEffect>
                                  </p:childTnLst>
                                </p:cTn>
                              </p:par>
                              <p:par>
                                <p:cTn id="125" presetID="10" presetClass="entr" presetSubtype="0" fill="hold" nodeType="withEffect">
                                  <p:stCondLst>
                                    <p:cond delay="0"/>
                                  </p:stCondLst>
                                  <p:childTnLst>
                                    <p:set>
                                      <p:cBhvr>
                                        <p:cTn id="126" dur="1" fill="hold">
                                          <p:stCondLst>
                                            <p:cond delay="0"/>
                                          </p:stCondLst>
                                        </p:cTn>
                                        <p:tgtEl>
                                          <p:spTgt spid="184"/>
                                        </p:tgtEl>
                                        <p:attrNameLst>
                                          <p:attrName>style.visibility</p:attrName>
                                        </p:attrNameLst>
                                      </p:cBhvr>
                                      <p:to>
                                        <p:strVal val="visible"/>
                                      </p:to>
                                    </p:set>
                                    <p:animEffect transition="in" filter="fade">
                                      <p:cBhvr>
                                        <p:cTn id="127" dur="500"/>
                                        <p:tgtEl>
                                          <p:spTgt spid="184"/>
                                        </p:tgtEl>
                                      </p:cBhvr>
                                    </p:animEffect>
                                  </p:childTnLst>
                                </p:cTn>
                              </p:par>
                              <p:par>
                                <p:cTn id="128" presetID="10" presetClass="entr" presetSubtype="0" fill="hold" nodeType="withEffect">
                                  <p:stCondLst>
                                    <p:cond delay="0"/>
                                  </p:stCondLst>
                                  <p:childTnLst>
                                    <p:set>
                                      <p:cBhvr>
                                        <p:cTn id="129" dur="1" fill="hold">
                                          <p:stCondLst>
                                            <p:cond delay="0"/>
                                          </p:stCondLst>
                                        </p:cTn>
                                        <p:tgtEl>
                                          <p:spTgt spid="209"/>
                                        </p:tgtEl>
                                        <p:attrNameLst>
                                          <p:attrName>style.visibility</p:attrName>
                                        </p:attrNameLst>
                                      </p:cBhvr>
                                      <p:to>
                                        <p:strVal val="visible"/>
                                      </p:to>
                                    </p:set>
                                    <p:animEffect transition="in" filter="fade">
                                      <p:cBhvr>
                                        <p:cTn id="130" dur="500"/>
                                        <p:tgtEl>
                                          <p:spTgt spid="209"/>
                                        </p:tgtEl>
                                      </p:cBhvr>
                                    </p:animEffect>
                                  </p:childTnLst>
                                </p:cTn>
                              </p:par>
                              <p:par>
                                <p:cTn id="131" presetID="10" presetClass="entr" presetSubtype="0" fill="hold" nodeType="withEffect">
                                  <p:stCondLst>
                                    <p:cond delay="0"/>
                                  </p:stCondLst>
                                  <p:childTnLst>
                                    <p:set>
                                      <p:cBhvr>
                                        <p:cTn id="132" dur="1" fill="hold">
                                          <p:stCondLst>
                                            <p:cond delay="0"/>
                                          </p:stCondLst>
                                        </p:cTn>
                                        <p:tgtEl>
                                          <p:spTgt spid="210"/>
                                        </p:tgtEl>
                                        <p:attrNameLst>
                                          <p:attrName>style.visibility</p:attrName>
                                        </p:attrNameLst>
                                      </p:cBhvr>
                                      <p:to>
                                        <p:strVal val="visible"/>
                                      </p:to>
                                    </p:set>
                                    <p:animEffect transition="in" filter="fade">
                                      <p:cBhvr>
                                        <p:cTn id="133" dur="500"/>
                                        <p:tgtEl>
                                          <p:spTgt spid="210"/>
                                        </p:tgtEl>
                                      </p:cBhvr>
                                    </p:animEffect>
                                  </p:childTnLst>
                                </p:cTn>
                              </p:par>
                              <p:par>
                                <p:cTn id="134" presetID="10" presetClass="entr" presetSubtype="0" fill="hold" nodeType="withEffect">
                                  <p:stCondLst>
                                    <p:cond delay="0"/>
                                  </p:stCondLst>
                                  <p:childTnLst>
                                    <p:set>
                                      <p:cBhvr>
                                        <p:cTn id="135" dur="1" fill="hold">
                                          <p:stCondLst>
                                            <p:cond delay="0"/>
                                          </p:stCondLst>
                                        </p:cTn>
                                        <p:tgtEl>
                                          <p:spTgt spid="185"/>
                                        </p:tgtEl>
                                        <p:attrNameLst>
                                          <p:attrName>style.visibility</p:attrName>
                                        </p:attrNameLst>
                                      </p:cBhvr>
                                      <p:to>
                                        <p:strVal val="visible"/>
                                      </p:to>
                                    </p:set>
                                    <p:animEffect transition="in" filter="fade">
                                      <p:cBhvr>
                                        <p:cTn id="136" dur="500"/>
                                        <p:tgtEl>
                                          <p:spTgt spid="185"/>
                                        </p:tgtEl>
                                      </p:cBhvr>
                                    </p:animEffect>
                                  </p:childTnLst>
                                </p:cTn>
                              </p:par>
                              <p:par>
                                <p:cTn id="137" presetID="10" presetClass="entr" presetSubtype="0" fill="hold" nodeType="withEffect">
                                  <p:stCondLst>
                                    <p:cond delay="0"/>
                                  </p:stCondLst>
                                  <p:childTnLst>
                                    <p:set>
                                      <p:cBhvr>
                                        <p:cTn id="138" dur="1" fill="hold">
                                          <p:stCondLst>
                                            <p:cond delay="0"/>
                                          </p:stCondLst>
                                        </p:cTn>
                                        <p:tgtEl>
                                          <p:spTgt spid="181"/>
                                        </p:tgtEl>
                                        <p:attrNameLst>
                                          <p:attrName>style.visibility</p:attrName>
                                        </p:attrNameLst>
                                      </p:cBhvr>
                                      <p:to>
                                        <p:strVal val="visible"/>
                                      </p:to>
                                    </p:set>
                                    <p:animEffect transition="in" filter="fade">
                                      <p:cBhvr>
                                        <p:cTn id="139" dur="500"/>
                                        <p:tgtEl>
                                          <p:spTgt spid="181"/>
                                        </p:tgtEl>
                                      </p:cBhvr>
                                    </p:animEffect>
                                  </p:childTnLst>
                                </p:cTn>
                              </p:par>
                              <p:par>
                                <p:cTn id="140" presetID="10" presetClass="entr" presetSubtype="0" fill="hold" nodeType="withEffect">
                                  <p:stCondLst>
                                    <p:cond delay="0"/>
                                  </p:stCondLst>
                                  <p:childTnLst>
                                    <p:set>
                                      <p:cBhvr>
                                        <p:cTn id="141" dur="1" fill="hold">
                                          <p:stCondLst>
                                            <p:cond delay="0"/>
                                          </p:stCondLst>
                                        </p:cTn>
                                        <p:tgtEl>
                                          <p:spTgt spid="189"/>
                                        </p:tgtEl>
                                        <p:attrNameLst>
                                          <p:attrName>style.visibility</p:attrName>
                                        </p:attrNameLst>
                                      </p:cBhvr>
                                      <p:to>
                                        <p:strVal val="visible"/>
                                      </p:to>
                                    </p:set>
                                    <p:animEffect transition="in" filter="fade">
                                      <p:cBhvr>
                                        <p:cTn id="142" dur="500"/>
                                        <p:tgtEl>
                                          <p:spTgt spid="189"/>
                                        </p:tgtEl>
                                      </p:cBhvr>
                                    </p:animEffect>
                                  </p:childTnLst>
                                </p:cTn>
                              </p:par>
                              <p:par>
                                <p:cTn id="143" presetID="10" presetClass="entr" presetSubtype="0" fill="hold" nodeType="withEffect">
                                  <p:stCondLst>
                                    <p:cond delay="0"/>
                                  </p:stCondLst>
                                  <p:childTnLst>
                                    <p:set>
                                      <p:cBhvr>
                                        <p:cTn id="144" dur="1" fill="hold">
                                          <p:stCondLst>
                                            <p:cond delay="0"/>
                                          </p:stCondLst>
                                        </p:cTn>
                                        <p:tgtEl>
                                          <p:spTgt spid="204"/>
                                        </p:tgtEl>
                                        <p:attrNameLst>
                                          <p:attrName>style.visibility</p:attrName>
                                        </p:attrNameLst>
                                      </p:cBhvr>
                                      <p:to>
                                        <p:strVal val="visible"/>
                                      </p:to>
                                    </p:set>
                                    <p:animEffect transition="in" filter="fade">
                                      <p:cBhvr>
                                        <p:cTn id="145" dur="500"/>
                                        <p:tgtEl>
                                          <p:spTgt spid="204"/>
                                        </p:tgtEl>
                                      </p:cBhvr>
                                    </p:animEffect>
                                  </p:childTnLst>
                                </p:cTn>
                              </p:par>
                              <p:par>
                                <p:cTn id="146" presetID="10" presetClass="entr" presetSubtype="0" fill="hold" nodeType="withEffect">
                                  <p:stCondLst>
                                    <p:cond delay="0"/>
                                  </p:stCondLst>
                                  <p:childTnLst>
                                    <p:set>
                                      <p:cBhvr>
                                        <p:cTn id="147" dur="1" fill="hold">
                                          <p:stCondLst>
                                            <p:cond delay="0"/>
                                          </p:stCondLst>
                                        </p:cTn>
                                        <p:tgtEl>
                                          <p:spTgt spid="206"/>
                                        </p:tgtEl>
                                        <p:attrNameLst>
                                          <p:attrName>style.visibility</p:attrName>
                                        </p:attrNameLst>
                                      </p:cBhvr>
                                      <p:to>
                                        <p:strVal val="visible"/>
                                      </p:to>
                                    </p:set>
                                    <p:animEffect transition="in" filter="fade">
                                      <p:cBhvr>
                                        <p:cTn id="148" dur="500"/>
                                        <p:tgtEl>
                                          <p:spTgt spid="206"/>
                                        </p:tgtEl>
                                      </p:cBhvr>
                                    </p:animEffect>
                                  </p:childTnLst>
                                </p:cTn>
                              </p:par>
                              <p:par>
                                <p:cTn id="149" presetID="10" presetClass="entr" presetSubtype="0" fill="hold" nodeType="withEffect">
                                  <p:stCondLst>
                                    <p:cond delay="0"/>
                                  </p:stCondLst>
                                  <p:childTnLst>
                                    <p:set>
                                      <p:cBhvr>
                                        <p:cTn id="150" dur="1" fill="hold">
                                          <p:stCondLst>
                                            <p:cond delay="0"/>
                                          </p:stCondLst>
                                        </p:cTn>
                                        <p:tgtEl>
                                          <p:spTgt spid="213"/>
                                        </p:tgtEl>
                                        <p:attrNameLst>
                                          <p:attrName>style.visibility</p:attrName>
                                        </p:attrNameLst>
                                      </p:cBhvr>
                                      <p:to>
                                        <p:strVal val="visible"/>
                                      </p:to>
                                    </p:set>
                                    <p:animEffect transition="in" filter="fade">
                                      <p:cBhvr>
                                        <p:cTn id="151" dur="500"/>
                                        <p:tgtEl>
                                          <p:spTgt spid="213"/>
                                        </p:tgtEl>
                                      </p:cBhvr>
                                    </p:animEffect>
                                  </p:childTnLst>
                                </p:cTn>
                              </p:par>
                              <p:par>
                                <p:cTn id="152" presetID="10" presetClass="entr" presetSubtype="0" fill="hold" nodeType="withEffect">
                                  <p:stCondLst>
                                    <p:cond delay="0"/>
                                  </p:stCondLst>
                                  <p:childTnLst>
                                    <p:set>
                                      <p:cBhvr>
                                        <p:cTn id="153" dur="1" fill="hold">
                                          <p:stCondLst>
                                            <p:cond delay="0"/>
                                          </p:stCondLst>
                                        </p:cTn>
                                        <p:tgtEl>
                                          <p:spTgt spid="200"/>
                                        </p:tgtEl>
                                        <p:attrNameLst>
                                          <p:attrName>style.visibility</p:attrName>
                                        </p:attrNameLst>
                                      </p:cBhvr>
                                      <p:to>
                                        <p:strVal val="visible"/>
                                      </p:to>
                                    </p:set>
                                    <p:animEffect transition="in" filter="fade">
                                      <p:cBhvr>
                                        <p:cTn id="154" dur="500"/>
                                        <p:tgtEl>
                                          <p:spTgt spid="200"/>
                                        </p:tgtEl>
                                      </p:cBhvr>
                                    </p:animEffect>
                                  </p:childTnLst>
                                </p:cTn>
                              </p:par>
                              <p:par>
                                <p:cTn id="155" presetID="10" presetClass="entr" presetSubtype="0" fill="hold" nodeType="withEffect">
                                  <p:stCondLst>
                                    <p:cond delay="0"/>
                                  </p:stCondLst>
                                  <p:childTnLst>
                                    <p:set>
                                      <p:cBhvr>
                                        <p:cTn id="156" dur="1" fill="hold">
                                          <p:stCondLst>
                                            <p:cond delay="0"/>
                                          </p:stCondLst>
                                        </p:cTn>
                                        <p:tgtEl>
                                          <p:spTgt spid="208"/>
                                        </p:tgtEl>
                                        <p:attrNameLst>
                                          <p:attrName>style.visibility</p:attrName>
                                        </p:attrNameLst>
                                      </p:cBhvr>
                                      <p:to>
                                        <p:strVal val="visible"/>
                                      </p:to>
                                    </p:set>
                                    <p:animEffect transition="in" filter="fade">
                                      <p:cBhvr>
                                        <p:cTn id="157" dur="500"/>
                                        <p:tgtEl>
                                          <p:spTgt spid="208"/>
                                        </p:tgtEl>
                                      </p:cBhvr>
                                    </p:animEffect>
                                  </p:childTnLst>
                                </p:cTn>
                              </p:par>
                              <p:par>
                                <p:cTn id="158" presetID="10" presetClass="entr" presetSubtype="0" fill="hold" nodeType="withEffect">
                                  <p:stCondLst>
                                    <p:cond delay="0"/>
                                  </p:stCondLst>
                                  <p:childTnLst>
                                    <p:set>
                                      <p:cBhvr>
                                        <p:cTn id="159" dur="1" fill="hold">
                                          <p:stCondLst>
                                            <p:cond delay="0"/>
                                          </p:stCondLst>
                                        </p:cTn>
                                        <p:tgtEl>
                                          <p:spTgt spid="179"/>
                                        </p:tgtEl>
                                        <p:attrNameLst>
                                          <p:attrName>style.visibility</p:attrName>
                                        </p:attrNameLst>
                                      </p:cBhvr>
                                      <p:to>
                                        <p:strVal val="visible"/>
                                      </p:to>
                                    </p:set>
                                    <p:animEffect transition="in" filter="fade">
                                      <p:cBhvr>
                                        <p:cTn id="160" dur="500"/>
                                        <p:tgtEl>
                                          <p:spTgt spid="179"/>
                                        </p:tgtEl>
                                      </p:cBhvr>
                                    </p:animEffect>
                                  </p:childTnLst>
                                </p:cTn>
                              </p:par>
                              <p:par>
                                <p:cTn id="161" presetID="10" presetClass="entr" presetSubtype="0" fill="hold" nodeType="withEffect">
                                  <p:stCondLst>
                                    <p:cond delay="0"/>
                                  </p:stCondLst>
                                  <p:childTnLst>
                                    <p:set>
                                      <p:cBhvr>
                                        <p:cTn id="162" dur="1" fill="hold">
                                          <p:stCondLst>
                                            <p:cond delay="0"/>
                                          </p:stCondLst>
                                        </p:cTn>
                                        <p:tgtEl>
                                          <p:spTgt spid="207"/>
                                        </p:tgtEl>
                                        <p:attrNameLst>
                                          <p:attrName>style.visibility</p:attrName>
                                        </p:attrNameLst>
                                      </p:cBhvr>
                                      <p:to>
                                        <p:strVal val="visible"/>
                                      </p:to>
                                    </p:set>
                                    <p:animEffect transition="in" filter="fade">
                                      <p:cBhvr>
                                        <p:cTn id="163" dur="500"/>
                                        <p:tgtEl>
                                          <p:spTgt spid="207"/>
                                        </p:tgtEl>
                                      </p:cBhvr>
                                    </p:animEffect>
                                  </p:childTnLst>
                                </p:cTn>
                              </p:par>
                              <p:par>
                                <p:cTn id="164" presetID="10" presetClass="entr" presetSubtype="0" fill="hold" nodeType="withEffect">
                                  <p:stCondLst>
                                    <p:cond delay="0"/>
                                  </p:stCondLst>
                                  <p:childTnLst>
                                    <p:set>
                                      <p:cBhvr>
                                        <p:cTn id="165" dur="1" fill="hold">
                                          <p:stCondLst>
                                            <p:cond delay="0"/>
                                          </p:stCondLst>
                                        </p:cTn>
                                        <p:tgtEl>
                                          <p:spTgt spid="198"/>
                                        </p:tgtEl>
                                        <p:attrNameLst>
                                          <p:attrName>style.visibility</p:attrName>
                                        </p:attrNameLst>
                                      </p:cBhvr>
                                      <p:to>
                                        <p:strVal val="visible"/>
                                      </p:to>
                                    </p:set>
                                    <p:animEffect transition="in" filter="fade">
                                      <p:cBhvr>
                                        <p:cTn id="166" dur="500"/>
                                        <p:tgtEl>
                                          <p:spTgt spid="198"/>
                                        </p:tgtEl>
                                      </p:cBhvr>
                                    </p:animEffect>
                                  </p:childTnLst>
                                </p:cTn>
                              </p:par>
                              <p:par>
                                <p:cTn id="167" presetID="10" presetClass="entr" presetSubtype="0" fill="hold" nodeType="withEffect">
                                  <p:stCondLst>
                                    <p:cond delay="0"/>
                                  </p:stCondLst>
                                  <p:childTnLst>
                                    <p:set>
                                      <p:cBhvr>
                                        <p:cTn id="168" dur="1" fill="hold">
                                          <p:stCondLst>
                                            <p:cond delay="0"/>
                                          </p:stCondLst>
                                        </p:cTn>
                                        <p:tgtEl>
                                          <p:spTgt spid="188"/>
                                        </p:tgtEl>
                                        <p:attrNameLst>
                                          <p:attrName>style.visibility</p:attrName>
                                        </p:attrNameLst>
                                      </p:cBhvr>
                                      <p:to>
                                        <p:strVal val="visible"/>
                                      </p:to>
                                    </p:set>
                                    <p:animEffect transition="in" filter="fade">
                                      <p:cBhvr>
                                        <p:cTn id="169" dur="500"/>
                                        <p:tgtEl>
                                          <p:spTgt spid="188"/>
                                        </p:tgtEl>
                                      </p:cBhvr>
                                    </p:animEffect>
                                  </p:childTnLst>
                                </p:cTn>
                              </p:par>
                              <p:par>
                                <p:cTn id="170" presetID="10" presetClass="entr" presetSubtype="0" fill="hold" nodeType="withEffect">
                                  <p:stCondLst>
                                    <p:cond delay="0"/>
                                  </p:stCondLst>
                                  <p:childTnLst>
                                    <p:set>
                                      <p:cBhvr>
                                        <p:cTn id="171" dur="1" fill="hold">
                                          <p:stCondLst>
                                            <p:cond delay="0"/>
                                          </p:stCondLst>
                                        </p:cTn>
                                        <p:tgtEl>
                                          <p:spTgt spid="196"/>
                                        </p:tgtEl>
                                        <p:attrNameLst>
                                          <p:attrName>style.visibility</p:attrName>
                                        </p:attrNameLst>
                                      </p:cBhvr>
                                      <p:to>
                                        <p:strVal val="visible"/>
                                      </p:to>
                                    </p:set>
                                    <p:animEffect transition="in" filter="fade">
                                      <p:cBhvr>
                                        <p:cTn id="172" dur="500"/>
                                        <p:tgtEl>
                                          <p:spTgt spid="196"/>
                                        </p:tgtEl>
                                      </p:cBhvr>
                                    </p:animEffect>
                                  </p:childTnLst>
                                </p:cTn>
                              </p:par>
                              <p:par>
                                <p:cTn id="173" presetID="10" presetClass="entr" presetSubtype="0" fill="hold" nodeType="withEffect">
                                  <p:stCondLst>
                                    <p:cond delay="0"/>
                                  </p:stCondLst>
                                  <p:childTnLst>
                                    <p:set>
                                      <p:cBhvr>
                                        <p:cTn id="174" dur="1" fill="hold">
                                          <p:stCondLst>
                                            <p:cond delay="0"/>
                                          </p:stCondLst>
                                        </p:cTn>
                                        <p:tgtEl>
                                          <p:spTgt spid="201"/>
                                        </p:tgtEl>
                                        <p:attrNameLst>
                                          <p:attrName>style.visibility</p:attrName>
                                        </p:attrNameLst>
                                      </p:cBhvr>
                                      <p:to>
                                        <p:strVal val="visible"/>
                                      </p:to>
                                    </p:set>
                                    <p:animEffect transition="in" filter="fade">
                                      <p:cBhvr>
                                        <p:cTn id="175" dur="500"/>
                                        <p:tgtEl>
                                          <p:spTgt spid="201"/>
                                        </p:tgtEl>
                                      </p:cBhvr>
                                    </p:animEffect>
                                  </p:childTnLst>
                                </p:cTn>
                              </p:par>
                              <p:par>
                                <p:cTn id="176" presetID="10" presetClass="entr" presetSubtype="0" fill="hold" nodeType="withEffect">
                                  <p:stCondLst>
                                    <p:cond delay="0"/>
                                  </p:stCondLst>
                                  <p:childTnLst>
                                    <p:set>
                                      <p:cBhvr>
                                        <p:cTn id="177" dur="1" fill="hold">
                                          <p:stCondLst>
                                            <p:cond delay="0"/>
                                          </p:stCondLst>
                                        </p:cTn>
                                        <p:tgtEl>
                                          <p:spTgt spid="192"/>
                                        </p:tgtEl>
                                        <p:attrNameLst>
                                          <p:attrName>style.visibility</p:attrName>
                                        </p:attrNameLst>
                                      </p:cBhvr>
                                      <p:to>
                                        <p:strVal val="visible"/>
                                      </p:to>
                                    </p:set>
                                    <p:animEffect transition="in" filter="fade">
                                      <p:cBhvr>
                                        <p:cTn id="178" dur="500"/>
                                        <p:tgtEl>
                                          <p:spTgt spid="192"/>
                                        </p:tgtEl>
                                      </p:cBhvr>
                                    </p:animEffect>
                                  </p:childTnLst>
                                </p:cTn>
                              </p:par>
                              <p:par>
                                <p:cTn id="179" presetID="10" presetClass="entr" presetSubtype="0" fill="hold" nodeType="withEffect">
                                  <p:stCondLst>
                                    <p:cond delay="0"/>
                                  </p:stCondLst>
                                  <p:childTnLst>
                                    <p:set>
                                      <p:cBhvr>
                                        <p:cTn id="180" dur="1" fill="hold">
                                          <p:stCondLst>
                                            <p:cond delay="0"/>
                                          </p:stCondLst>
                                        </p:cTn>
                                        <p:tgtEl>
                                          <p:spTgt spid="205"/>
                                        </p:tgtEl>
                                        <p:attrNameLst>
                                          <p:attrName>style.visibility</p:attrName>
                                        </p:attrNameLst>
                                      </p:cBhvr>
                                      <p:to>
                                        <p:strVal val="visible"/>
                                      </p:to>
                                    </p:set>
                                    <p:animEffect transition="in" filter="fade">
                                      <p:cBhvr>
                                        <p:cTn id="181" dur="500"/>
                                        <p:tgtEl>
                                          <p:spTgt spid="205"/>
                                        </p:tgtEl>
                                      </p:cBhvr>
                                    </p:animEffect>
                                  </p:childTnLst>
                                </p:cTn>
                              </p:par>
                              <p:par>
                                <p:cTn id="182" presetID="10" presetClass="entr" presetSubtype="0" fill="hold" nodeType="withEffect">
                                  <p:stCondLst>
                                    <p:cond delay="0"/>
                                  </p:stCondLst>
                                  <p:childTnLst>
                                    <p:set>
                                      <p:cBhvr>
                                        <p:cTn id="183" dur="1" fill="hold">
                                          <p:stCondLst>
                                            <p:cond delay="0"/>
                                          </p:stCondLst>
                                        </p:cTn>
                                        <p:tgtEl>
                                          <p:spTgt spid="190"/>
                                        </p:tgtEl>
                                        <p:attrNameLst>
                                          <p:attrName>style.visibility</p:attrName>
                                        </p:attrNameLst>
                                      </p:cBhvr>
                                      <p:to>
                                        <p:strVal val="visible"/>
                                      </p:to>
                                    </p:set>
                                    <p:animEffect transition="in" filter="fade">
                                      <p:cBhvr>
                                        <p:cTn id="184" dur="500"/>
                                        <p:tgtEl>
                                          <p:spTgt spid="190"/>
                                        </p:tgtEl>
                                      </p:cBhvr>
                                    </p:animEffect>
                                  </p:childTnLst>
                                </p:cTn>
                              </p:par>
                              <p:par>
                                <p:cTn id="185" presetID="10" presetClass="entr" presetSubtype="0" fill="hold" nodeType="withEffect">
                                  <p:stCondLst>
                                    <p:cond delay="0"/>
                                  </p:stCondLst>
                                  <p:childTnLst>
                                    <p:set>
                                      <p:cBhvr>
                                        <p:cTn id="186" dur="1" fill="hold">
                                          <p:stCondLst>
                                            <p:cond delay="0"/>
                                          </p:stCondLst>
                                        </p:cTn>
                                        <p:tgtEl>
                                          <p:spTgt spid="187"/>
                                        </p:tgtEl>
                                        <p:attrNameLst>
                                          <p:attrName>style.visibility</p:attrName>
                                        </p:attrNameLst>
                                      </p:cBhvr>
                                      <p:to>
                                        <p:strVal val="visible"/>
                                      </p:to>
                                    </p:set>
                                    <p:animEffect transition="in" filter="fade">
                                      <p:cBhvr>
                                        <p:cTn id="187" dur="500"/>
                                        <p:tgtEl>
                                          <p:spTgt spid="187"/>
                                        </p:tgtEl>
                                      </p:cBhvr>
                                    </p:animEffect>
                                  </p:childTnLst>
                                </p:cTn>
                              </p:par>
                              <p:par>
                                <p:cTn id="188" presetID="10" presetClass="entr" presetSubtype="0" fill="hold" nodeType="withEffect">
                                  <p:stCondLst>
                                    <p:cond delay="0"/>
                                  </p:stCondLst>
                                  <p:childTnLst>
                                    <p:set>
                                      <p:cBhvr>
                                        <p:cTn id="189" dur="1" fill="hold">
                                          <p:stCondLst>
                                            <p:cond delay="0"/>
                                          </p:stCondLst>
                                        </p:cTn>
                                        <p:tgtEl>
                                          <p:spTgt spid="202"/>
                                        </p:tgtEl>
                                        <p:attrNameLst>
                                          <p:attrName>style.visibility</p:attrName>
                                        </p:attrNameLst>
                                      </p:cBhvr>
                                      <p:to>
                                        <p:strVal val="visible"/>
                                      </p:to>
                                    </p:set>
                                    <p:animEffect transition="in" filter="fade">
                                      <p:cBhvr>
                                        <p:cTn id="190" dur="500"/>
                                        <p:tgtEl>
                                          <p:spTgt spid="202"/>
                                        </p:tgtEl>
                                      </p:cBhvr>
                                    </p:animEffect>
                                  </p:childTnLst>
                                </p:cTn>
                              </p:par>
                              <p:par>
                                <p:cTn id="191" presetID="10" presetClass="entr" presetSubtype="0" fill="hold" nodeType="withEffect">
                                  <p:stCondLst>
                                    <p:cond delay="0"/>
                                  </p:stCondLst>
                                  <p:childTnLst>
                                    <p:set>
                                      <p:cBhvr>
                                        <p:cTn id="192" dur="1" fill="hold">
                                          <p:stCondLst>
                                            <p:cond delay="0"/>
                                          </p:stCondLst>
                                        </p:cTn>
                                        <p:tgtEl>
                                          <p:spTgt spid="183"/>
                                        </p:tgtEl>
                                        <p:attrNameLst>
                                          <p:attrName>style.visibility</p:attrName>
                                        </p:attrNameLst>
                                      </p:cBhvr>
                                      <p:to>
                                        <p:strVal val="visible"/>
                                      </p:to>
                                    </p:set>
                                    <p:animEffect transition="in" filter="fade">
                                      <p:cBhvr>
                                        <p:cTn id="193" dur="500"/>
                                        <p:tgtEl>
                                          <p:spTgt spid="183"/>
                                        </p:tgtEl>
                                      </p:cBhvr>
                                    </p:animEffect>
                                  </p:childTnLst>
                                </p:cTn>
                              </p:par>
                              <p:par>
                                <p:cTn id="194" presetID="10" presetClass="entr" presetSubtype="0" fill="hold" nodeType="withEffect">
                                  <p:stCondLst>
                                    <p:cond delay="0"/>
                                  </p:stCondLst>
                                  <p:childTnLst>
                                    <p:set>
                                      <p:cBhvr>
                                        <p:cTn id="195" dur="1" fill="hold">
                                          <p:stCondLst>
                                            <p:cond delay="0"/>
                                          </p:stCondLst>
                                        </p:cTn>
                                        <p:tgtEl>
                                          <p:spTgt spid="186"/>
                                        </p:tgtEl>
                                        <p:attrNameLst>
                                          <p:attrName>style.visibility</p:attrName>
                                        </p:attrNameLst>
                                      </p:cBhvr>
                                      <p:to>
                                        <p:strVal val="visible"/>
                                      </p:to>
                                    </p:set>
                                    <p:animEffect transition="in" filter="fade">
                                      <p:cBhvr>
                                        <p:cTn id="196" dur="500"/>
                                        <p:tgtEl>
                                          <p:spTgt spid="186"/>
                                        </p:tgtEl>
                                      </p:cBhvr>
                                    </p:animEffect>
                                  </p:childTnLst>
                                </p:cTn>
                              </p:par>
                              <p:par>
                                <p:cTn id="197" presetID="10" presetClass="entr" presetSubtype="0" fill="hold" nodeType="withEffect">
                                  <p:stCondLst>
                                    <p:cond delay="0"/>
                                  </p:stCondLst>
                                  <p:childTnLst>
                                    <p:set>
                                      <p:cBhvr>
                                        <p:cTn id="198" dur="1" fill="hold">
                                          <p:stCondLst>
                                            <p:cond delay="0"/>
                                          </p:stCondLst>
                                        </p:cTn>
                                        <p:tgtEl>
                                          <p:spTgt spid="182"/>
                                        </p:tgtEl>
                                        <p:attrNameLst>
                                          <p:attrName>style.visibility</p:attrName>
                                        </p:attrNameLst>
                                      </p:cBhvr>
                                      <p:to>
                                        <p:strVal val="visible"/>
                                      </p:to>
                                    </p:set>
                                    <p:animEffect transition="in" filter="fade">
                                      <p:cBhvr>
                                        <p:cTn id="199" dur="500"/>
                                        <p:tgtEl>
                                          <p:spTgt spid="182"/>
                                        </p:tgtEl>
                                      </p:cBhvr>
                                    </p:animEffect>
                                  </p:childTnLst>
                                </p:cTn>
                              </p:par>
                              <p:par>
                                <p:cTn id="200" presetID="10" presetClass="entr" presetSubtype="0" fill="hold" nodeType="withEffect">
                                  <p:stCondLst>
                                    <p:cond delay="0"/>
                                  </p:stCondLst>
                                  <p:childTnLst>
                                    <p:set>
                                      <p:cBhvr>
                                        <p:cTn id="201" dur="1" fill="hold">
                                          <p:stCondLst>
                                            <p:cond delay="0"/>
                                          </p:stCondLst>
                                        </p:cTn>
                                        <p:tgtEl>
                                          <p:spTgt spid="199"/>
                                        </p:tgtEl>
                                        <p:attrNameLst>
                                          <p:attrName>style.visibility</p:attrName>
                                        </p:attrNameLst>
                                      </p:cBhvr>
                                      <p:to>
                                        <p:strVal val="visible"/>
                                      </p:to>
                                    </p:set>
                                    <p:animEffect transition="in" filter="fade">
                                      <p:cBhvr>
                                        <p:cTn id="202" dur="500"/>
                                        <p:tgtEl>
                                          <p:spTgt spid="199"/>
                                        </p:tgtEl>
                                      </p:cBhvr>
                                    </p:animEffect>
                                  </p:childTnLst>
                                </p:cTn>
                              </p:par>
                              <p:par>
                                <p:cTn id="203" presetID="10" presetClass="entr" presetSubtype="0" fill="hold" nodeType="withEffect">
                                  <p:stCondLst>
                                    <p:cond delay="0"/>
                                  </p:stCondLst>
                                  <p:childTnLst>
                                    <p:set>
                                      <p:cBhvr>
                                        <p:cTn id="204" dur="1" fill="hold">
                                          <p:stCondLst>
                                            <p:cond delay="0"/>
                                          </p:stCondLst>
                                        </p:cTn>
                                        <p:tgtEl>
                                          <p:spTgt spid="203"/>
                                        </p:tgtEl>
                                        <p:attrNameLst>
                                          <p:attrName>style.visibility</p:attrName>
                                        </p:attrNameLst>
                                      </p:cBhvr>
                                      <p:to>
                                        <p:strVal val="visible"/>
                                      </p:to>
                                    </p:set>
                                    <p:animEffect transition="in" filter="fade">
                                      <p:cBhvr>
                                        <p:cTn id="205" dur="500"/>
                                        <p:tgtEl>
                                          <p:spTgt spid="203"/>
                                        </p:tgtEl>
                                      </p:cBhvr>
                                    </p:animEffect>
                                  </p:childTnLst>
                                </p:cTn>
                              </p:par>
                              <p:par>
                                <p:cTn id="206" presetID="10" presetClass="entr" presetSubtype="0" fill="hold" nodeType="withEffect">
                                  <p:stCondLst>
                                    <p:cond delay="0"/>
                                  </p:stCondLst>
                                  <p:childTnLst>
                                    <p:set>
                                      <p:cBhvr>
                                        <p:cTn id="207" dur="1" fill="hold">
                                          <p:stCondLst>
                                            <p:cond delay="0"/>
                                          </p:stCondLst>
                                        </p:cTn>
                                        <p:tgtEl>
                                          <p:spTgt spid="215"/>
                                        </p:tgtEl>
                                        <p:attrNameLst>
                                          <p:attrName>style.visibility</p:attrName>
                                        </p:attrNameLst>
                                      </p:cBhvr>
                                      <p:to>
                                        <p:strVal val="visible"/>
                                      </p:to>
                                    </p:set>
                                    <p:animEffect transition="in" filter="fade">
                                      <p:cBhvr>
                                        <p:cTn id="208" dur="500"/>
                                        <p:tgtEl>
                                          <p:spTgt spid="2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91"/>
                                        </p:tgtEl>
                                        <p:attrNameLst>
                                          <p:attrName>style.visibility</p:attrName>
                                        </p:attrNameLst>
                                      </p:cBhvr>
                                      <p:to>
                                        <p:strVal val="visible"/>
                                      </p:to>
                                    </p:set>
                                    <p:animEffect transition="in" filter="fade">
                                      <p:cBhvr>
                                        <p:cTn id="211" dur="500"/>
                                        <p:tgtEl>
                                          <p:spTgt spid="191"/>
                                        </p:tgtEl>
                                      </p:cBhvr>
                                    </p:animEffect>
                                  </p:childTnLst>
                                </p:cTn>
                              </p:par>
                              <p:par>
                                <p:cTn id="212" presetID="10" presetClass="entr" presetSubtype="0" fill="hold" nodeType="withEffect">
                                  <p:stCondLst>
                                    <p:cond delay="0"/>
                                  </p:stCondLst>
                                  <p:childTnLst>
                                    <p:set>
                                      <p:cBhvr>
                                        <p:cTn id="213" dur="1" fill="hold">
                                          <p:stCondLst>
                                            <p:cond delay="0"/>
                                          </p:stCondLst>
                                        </p:cTn>
                                        <p:tgtEl>
                                          <p:spTgt spid="212"/>
                                        </p:tgtEl>
                                        <p:attrNameLst>
                                          <p:attrName>style.visibility</p:attrName>
                                        </p:attrNameLst>
                                      </p:cBhvr>
                                      <p:to>
                                        <p:strVal val="visible"/>
                                      </p:to>
                                    </p:set>
                                    <p:animEffect transition="in" filter="fade">
                                      <p:cBhvr>
                                        <p:cTn id="214" dur="500"/>
                                        <p:tgtEl>
                                          <p:spTgt spid="212"/>
                                        </p:tgtEl>
                                      </p:cBhvr>
                                    </p:animEffect>
                                  </p:childTnLst>
                                </p:cTn>
                              </p:par>
                              <p:par>
                                <p:cTn id="215" presetID="10" presetClass="entr" presetSubtype="0" fill="hold" nodeType="withEffect">
                                  <p:stCondLst>
                                    <p:cond delay="0"/>
                                  </p:stCondLst>
                                  <p:childTnLst>
                                    <p:set>
                                      <p:cBhvr>
                                        <p:cTn id="216" dur="1" fill="hold">
                                          <p:stCondLst>
                                            <p:cond delay="0"/>
                                          </p:stCondLst>
                                        </p:cTn>
                                        <p:tgtEl>
                                          <p:spTgt spid="195"/>
                                        </p:tgtEl>
                                        <p:attrNameLst>
                                          <p:attrName>style.visibility</p:attrName>
                                        </p:attrNameLst>
                                      </p:cBhvr>
                                      <p:to>
                                        <p:strVal val="visible"/>
                                      </p:to>
                                    </p:set>
                                    <p:animEffect transition="in" filter="fade">
                                      <p:cBhvr>
                                        <p:cTn id="217" dur="500"/>
                                        <p:tgtEl>
                                          <p:spTgt spid="195"/>
                                        </p:tgtEl>
                                      </p:cBhvr>
                                    </p:animEffect>
                                  </p:childTnLst>
                                </p:cTn>
                              </p:par>
                              <p:par>
                                <p:cTn id="218" presetID="10" presetClass="entr" presetSubtype="0" fill="hold" nodeType="withEffect">
                                  <p:stCondLst>
                                    <p:cond delay="0"/>
                                  </p:stCondLst>
                                  <p:childTnLst>
                                    <p:set>
                                      <p:cBhvr>
                                        <p:cTn id="219" dur="1" fill="hold">
                                          <p:stCondLst>
                                            <p:cond delay="0"/>
                                          </p:stCondLst>
                                        </p:cTn>
                                        <p:tgtEl>
                                          <p:spTgt spid="180"/>
                                        </p:tgtEl>
                                        <p:attrNameLst>
                                          <p:attrName>style.visibility</p:attrName>
                                        </p:attrNameLst>
                                      </p:cBhvr>
                                      <p:to>
                                        <p:strVal val="visible"/>
                                      </p:to>
                                    </p:set>
                                    <p:animEffect transition="in" filter="fade">
                                      <p:cBhvr>
                                        <p:cTn id="220" dur="500"/>
                                        <p:tgtEl>
                                          <p:spTgt spid="180"/>
                                        </p:tgtEl>
                                      </p:cBhvr>
                                    </p:animEffect>
                                  </p:childTnLst>
                                </p:cTn>
                              </p:par>
                              <p:par>
                                <p:cTn id="221" presetID="10" presetClass="entr" presetSubtype="0" fill="hold" nodeType="withEffect">
                                  <p:stCondLst>
                                    <p:cond delay="0"/>
                                  </p:stCondLst>
                                  <p:childTnLst>
                                    <p:set>
                                      <p:cBhvr>
                                        <p:cTn id="222" dur="1" fill="hold">
                                          <p:stCondLst>
                                            <p:cond delay="0"/>
                                          </p:stCondLst>
                                        </p:cTn>
                                        <p:tgtEl>
                                          <p:spTgt spid="197"/>
                                        </p:tgtEl>
                                        <p:attrNameLst>
                                          <p:attrName>style.visibility</p:attrName>
                                        </p:attrNameLst>
                                      </p:cBhvr>
                                      <p:to>
                                        <p:strVal val="visible"/>
                                      </p:to>
                                    </p:set>
                                    <p:animEffect transition="in" filter="fade">
                                      <p:cBhvr>
                                        <p:cTn id="223" dur="500"/>
                                        <p:tgtEl>
                                          <p:spTgt spid="197"/>
                                        </p:tgtEl>
                                      </p:cBhvr>
                                    </p:animEffect>
                                  </p:childTnLst>
                                </p:cTn>
                              </p:par>
                              <p:par>
                                <p:cTn id="224" presetID="10" presetClass="entr" presetSubtype="0" fill="hold" nodeType="withEffect">
                                  <p:stCondLst>
                                    <p:cond delay="0"/>
                                  </p:stCondLst>
                                  <p:childTnLst>
                                    <p:set>
                                      <p:cBhvr>
                                        <p:cTn id="225" dur="1" fill="hold">
                                          <p:stCondLst>
                                            <p:cond delay="0"/>
                                          </p:stCondLst>
                                        </p:cTn>
                                        <p:tgtEl>
                                          <p:spTgt spid="194"/>
                                        </p:tgtEl>
                                        <p:attrNameLst>
                                          <p:attrName>style.visibility</p:attrName>
                                        </p:attrNameLst>
                                      </p:cBhvr>
                                      <p:to>
                                        <p:strVal val="visible"/>
                                      </p:to>
                                    </p:set>
                                    <p:animEffect transition="in" filter="fade">
                                      <p:cBhvr>
                                        <p:cTn id="226" dur="500"/>
                                        <p:tgtEl>
                                          <p:spTgt spid="194"/>
                                        </p:tgtEl>
                                      </p:cBhvr>
                                    </p:animEffect>
                                  </p:childTnLst>
                                </p:cTn>
                              </p:par>
                              <p:par>
                                <p:cTn id="227" presetID="10" presetClass="entr" presetSubtype="0" fill="hold" nodeType="withEffect">
                                  <p:stCondLst>
                                    <p:cond delay="0"/>
                                  </p:stCondLst>
                                  <p:childTnLst>
                                    <p:set>
                                      <p:cBhvr>
                                        <p:cTn id="228" dur="1" fill="hold">
                                          <p:stCondLst>
                                            <p:cond delay="0"/>
                                          </p:stCondLst>
                                        </p:cTn>
                                        <p:tgtEl>
                                          <p:spTgt spid="193"/>
                                        </p:tgtEl>
                                        <p:attrNameLst>
                                          <p:attrName>style.visibility</p:attrName>
                                        </p:attrNameLst>
                                      </p:cBhvr>
                                      <p:to>
                                        <p:strVal val="visible"/>
                                      </p:to>
                                    </p:set>
                                    <p:animEffect transition="in" filter="fade">
                                      <p:cBhvr>
                                        <p:cTn id="229" dur="500"/>
                                        <p:tgtEl>
                                          <p:spTgt spid="193"/>
                                        </p:tgtEl>
                                      </p:cBhvr>
                                    </p:animEffect>
                                  </p:childTnLst>
                                </p:cTn>
                              </p:par>
                              <p:par>
                                <p:cTn id="230" presetID="10" presetClass="entr" presetSubtype="0" fill="hold" nodeType="withEffect">
                                  <p:stCondLst>
                                    <p:cond delay="0"/>
                                  </p:stCondLst>
                                  <p:childTnLst>
                                    <p:set>
                                      <p:cBhvr>
                                        <p:cTn id="231" dur="1" fill="hold">
                                          <p:stCondLst>
                                            <p:cond delay="0"/>
                                          </p:stCondLst>
                                        </p:cTn>
                                        <p:tgtEl>
                                          <p:spTgt spid="208"/>
                                        </p:tgtEl>
                                        <p:attrNameLst>
                                          <p:attrName>style.visibility</p:attrName>
                                        </p:attrNameLst>
                                      </p:cBhvr>
                                      <p:to>
                                        <p:strVal val="visible"/>
                                      </p:to>
                                    </p:set>
                                    <p:animEffect transition="in" filter="fade">
                                      <p:cBhvr>
                                        <p:cTn id="232" dur="500"/>
                                        <p:tgtEl>
                                          <p:spTgt spid="208"/>
                                        </p:tgtEl>
                                      </p:cBhvr>
                                    </p:animEffect>
                                  </p:childTnLst>
                                </p:cTn>
                              </p:par>
                              <p:par>
                                <p:cTn id="233" presetID="10" presetClass="entr" presetSubtype="0" fill="hold" nodeType="withEffect">
                                  <p:stCondLst>
                                    <p:cond delay="0"/>
                                  </p:stCondLst>
                                  <p:childTnLst>
                                    <p:set>
                                      <p:cBhvr>
                                        <p:cTn id="234" dur="1" fill="hold">
                                          <p:stCondLst>
                                            <p:cond delay="0"/>
                                          </p:stCondLst>
                                        </p:cTn>
                                        <p:tgtEl>
                                          <p:spTgt spid="198"/>
                                        </p:tgtEl>
                                        <p:attrNameLst>
                                          <p:attrName>style.visibility</p:attrName>
                                        </p:attrNameLst>
                                      </p:cBhvr>
                                      <p:to>
                                        <p:strVal val="visible"/>
                                      </p:to>
                                    </p:set>
                                    <p:animEffect transition="in" filter="fade">
                                      <p:cBhvr>
                                        <p:cTn id="235" dur="500"/>
                                        <p:tgtEl>
                                          <p:spTgt spid="198"/>
                                        </p:tgtEl>
                                      </p:cBhvr>
                                    </p:animEffect>
                                  </p:childTnLst>
                                </p:cTn>
                              </p:par>
                              <p:par>
                                <p:cTn id="236" presetID="10" presetClass="entr" presetSubtype="0" fill="hold" nodeType="withEffect">
                                  <p:stCondLst>
                                    <p:cond delay="0"/>
                                  </p:stCondLst>
                                  <p:childTnLst>
                                    <p:set>
                                      <p:cBhvr>
                                        <p:cTn id="237" dur="1" fill="hold">
                                          <p:stCondLst>
                                            <p:cond delay="0"/>
                                          </p:stCondLst>
                                        </p:cTn>
                                        <p:tgtEl>
                                          <p:spTgt spid="212"/>
                                        </p:tgtEl>
                                        <p:attrNameLst>
                                          <p:attrName>style.visibility</p:attrName>
                                        </p:attrNameLst>
                                      </p:cBhvr>
                                      <p:to>
                                        <p:strVal val="visible"/>
                                      </p:to>
                                    </p:set>
                                    <p:animEffect transition="in" filter="fade">
                                      <p:cBhvr>
                                        <p:cTn id="238" dur="500"/>
                                        <p:tgtEl>
                                          <p:spTgt spid="212"/>
                                        </p:tgtEl>
                                      </p:cBhvr>
                                    </p:animEffect>
                                  </p:childTnLst>
                                </p:cTn>
                              </p:par>
                              <p:par>
                                <p:cTn id="239" presetID="10" presetClass="entr" presetSubtype="0" fill="hold" nodeType="withEffect">
                                  <p:stCondLst>
                                    <p:cond delay="0"/>
                                  </p:stCondLst>
                                  <p:childTnLst>
                                    <p:set>
                                      <p:cBhvr>
                                        <p:cTn id="240" dur="1" fill="hold">
                                          <p:stCondLst>
                                            <p:cond delay="0"/>
                                          </p:stCondLst>
                                        </p:cTn>
                                        <p:tgtEl>
                                          <p:spTgt spid="204"/>
                                        </p:tgtEl>
                                        <p:attrNameLst>
                                          <p:attrName>style.visibility</p:attrName>
                                        </p:attrNameLst>
                                      </p:cBhvr>
                                      <p:to>
                                        <p:strVal val="visible"/>
                                      </p:to>
                                    </p:set>
                                    <p:animEffect transition="in" filter="fade">
                                      <p:cBhvr>
                                        <p:cTn id="241" dur="500"/>
                                        <p:tgtEl>
                                          <p:spTgt spid="204"/>
                                        </p:tgtEl>
                                      </p:cBhvr>
                                    </p:animEffect>
                                  </p:childTnLst>
                                </p:cTn>
                              </p:par>
                              <p:par>
                                <p:cTn id="242" presetID="10" presetClass="entr" presetSubtype="0" fill="hold" nodeType="withEffect">
                                  <p:stCondLst>
                                    <p:cond delay="0"/>
                                  </p:stCondLst>
                                  <p:childTnLst>
                                    <p:set>
                                      <p:cBhvr>
                                        <p:cTn id="243" dur="1" fill="hold">
                                          <p:stCondLst>
                                            <p:cond delay="0"/>
                                          </p:stCondLst>
                                        </p:cTn>
                                        <p:tgtEl>
                                          <p:spTgt spid="179"/>
                                        </p:tgtEl>
                                        <p:attrNameLst>
                                          <p:attrName>style.visibility</p:attrName>
                                        </p:attrNameLst>
                                      </p:cBhvr>
                                      <p:to>
                                        <p:strVal val="visible"/>
                                      </p:to>
                                    </p:set>
                                    <p:animEffect transition="in" filter="fade">
                                      <p:cBhvr>
                                        <p:cTn id="244" dur="500"/>
                                        <p:tgtEl>
                                          <p:spTgt spid="179"/>
                                        </p:tgtEl>
                                      </p:cBhvr>
                                    </p:animEffect>
                                  </p:childTnLst>
                                </p:cTn>
                              </p:par>
                              <p:par>
                                <p:cTn id="245" presetID="10" presetClass="entr" presetSubtype="0" fill="hold" nodeType="withEffect">
                                  <p:stCondLst>
                                    <p:cond delay="0"/>
                                  </p:stCondLst>
                                  <p:childTnLst>
                                    <p:set>
                                      <p:cBhvr>
                                        <p:cTn id="246" dur="1" fill="hold">
                                          <p:stCondLst>
                                            <p:cond delay="0"/>
                                          </p:stCondLst>
                                        </p:cTn>
                                        <p:tgtEl>
                                          <p:spTgt spid="213"/>
                                        </p:tgtEl>
                                        <p:attrNameLst>
                                          <p:attrName>style.visibility</p:attrName>
                                        </p:attrNameLst>
                                      </p:cBhvr>
                                      <p:to>
                                        <p:strVal val="visible"/>
                                      </p:to>
                                    </p:set>
                                    <p:animEffect transition="in" filter="fade">
                                      <p:cBhvr>
                                        <p:cTn id="247" dur="500"/>
                                        <p:tgtEl>
                                          <p:spTgt spid="213"/>
                                        </p:tgtEl>
                                      </p:cBhvr>
                                    </p:animEffect>
                                  </p:childTnLst>
                                </p:cTn>
                              </p:par>
                              <p:par>
                                <p:cTn id="248" presetID="10" presetClass="entr" presetSubtype="0" fill="hold" nodeType="withEffect">
                                  <p:stCondLst>
                                    <p:cond delay="0"/>
                                  </p:stCondLst>
                                  <p:childTnLst>
                                    <p:set>
                                      <p:cBhvr>
                                        <p:cTn id="249" dur="1" fill="hold">
                                          <p:stCondLst>
                                            <p:cond delay="0"/>
                                          </p:stCondLst>
                                        </p:cTn>
                                        <p:tgtEl>
                                          <p:spTgt spid="194"/>
                                        </p:tgtEl>
                                        <p:attrNameLst>
                                          <p:attrName>style.visibility</p:attrName>
                                        </p:attrNameLst>
                                      </p:cBhvr>
                                      <p:to>
                                        <p:strVal val="visible"/>
                                      </p:to>
                                    </p:set>
                                    <p:animEffect transition="in" filter="fade">
                                      <p:cBhvr>
                                        <p:cTn id="250" dur="500"/>
                                        <p:tgtEl>
                                          <p:spTgt spid="194"/>
                                        </p:tgtEl>
                                      </p:cBhvr>
                                    </p:animEffect>
                                  </p:childTnLst>
                                </p:cTn>
                              </p:par>
                              <p:par>
                                <p:cTn id="251" presetID="10" presetClass="entr" presetSubtype="0" fill="hold" nodeType="withEffect">
                                  <p:stCondLst>
                                    <p:cond delay="0"/>
                                  </p:stCondLst>
                                  <p:childTnLst>
                                    <p:set>
                                      <p:cBhvr>
                                        <p:cTn id="252" dur="1" fill="hold">
                                          <p:stCondLst>
                                            <p:cond delay="0"/>
                                          </p:stCondLst>
                                        </p:cTn>
                                        <p:tgtEl>
                                          <p:spTgt spid="216"/>
                                        </p:tgtEl>
                                        <p:attrNameLst>
                                          <p:attrName>style.visibility</p:attrName>
                                        </p:attrNameLst>
                                      </p:cBhvr>
                                      <p:to>
                                        <p:strVal val="visible"/>
                                      </p:to>
                                    </p:set>
                                    <p:animEffect transition="in" filter="fade">
                                      <p:cBhvr>
                                        <p:cTn id="253" dur="500"/>
                                        <p:tgtEl>
                                          <p:spTgt spid="216"/>
                                        </p:tgtEl>
                                      </p:cBhvr>
                                    </p:animEffect>
                                  </p:childTnLst>
                                </p:cTn>
                              </p:par>
                              <p:par>
                                <p:cTn id="254" presetID="10" presetClass="entr" presetSubtype="0" fill="hold" nodeType="withEffect">
                                  <p:stCondLst>
                                    <p:cond delay="0"/>
                                  </p:stCondLst>
                                  <p:childTnLst>
                                    <p:set>
                                      <p:cBhvr>
                                        <p:cTn id="255" dur="1" fill="hold">
                                          <p:stCondLst>
                                            <p:cond delay="0"/>
                                          </p:stCondLst>
                                        </p:cTn>
                                        <p:tgtEl>
                                          <p:spTgt spid="214"/>
                                        </p:tgtEl>
                                        <p:attrNameLst>
                                          <p:attrName>style.visibility</p:attrName>
                                        </p:attrNameLst>
                                      </p:cBhvr>
                                      <p:to>
                                        <p:strVal val="visible"/>
                                      </p:to>
                                    </p:set>
                                    <p:animEffect transition="in" filter="fade">
                                      <p:cBhvr>
                                        <p:cTn id="256" dur="500"/>
                                        <p:tgtEl>
                                          <p:spTgt spid="214"/>
                                        </p:tgtEl>
                                      </p:cBhvr>
                                    </p:animEffect>
                                  </p:childTnLst>
                                </p:cTn>
                              </p:par>
                              <p:par>
                                <p:cTn id="257" presetID="10" presetClass="entr" presetSubtype="0" fill="hold" nodeType="withEffect">
                                  <p:stCondLst>
                                    <p:cond delay="0"/>
                                  </p:stCondLst>
                                  <p:childTnLst>
                                    <p:set>
                                      <p:cBhvr>
                                        <p:cTn id="258" dur="1" fill="hold">
                                          <p:stCondLst>
                                            <p:cond delay="0"/>
                                          </p:stCondLst>
                                        </p:cTn>
                                        <p:tgtEl>
                                          <p:spTgt spid="215"/>
                                        </p:tgtEl>
                                        <p:attrNameLst>
                                          <p:attrName>style.visibility</p:attrName>
                                        </p:attrNameLst>
                                      </p:cBhvr>
                                      <p:to>
                                        <p:strVal val="visible"/>
                                      </p:to>
                                    </p:set>
                                    <p:animEffect transition="in" filter="fade">
                                      <p:cBhvr>
                                        <p:cTn id="259" dur="500"/>
                                        <p:tgtEl>
                                          <p:spTgt spid="215"/>
                                        </p:tgtEl>
                                      </p:cBhvr>
                                    </p:animEffect>
                                  </p:childTnLst>
                                </p:cTn>
                              </p:par>
                              <p:par>
                                <p:cTn id="260" presetID="10" presetClass="entr" presetSubtype="0" fill="hold" nodeType="withEffect">
                                  <p:stCondLst>
                                    <p:cond delay="0"/>
                                  </p:stCondLst>
                                  <p:childTnLst>
                                    <p:set>
                                      <p:cBhvr>
                                        <p:cTn id="261" dur="1" fill="hold">
                                          <p:stCondLst>
                                            <p:cond delay="0"/>
                                          </p:stCondLst>
                                        </p:cTn>
                                        <p:tgtEl>
                                          <p:spTgt spid="205"/>
                                        </p:tgtEl>
                                        <p:attrNameLst>
                                          <p:attrName>style.visibility</p:attrName>
                                        </p:attrNameLst>
                                      </p:cBhvr>
                                      <p:to>
                                        <p:strVal val="visible"/>
                                      </p:to>
                                    </p:set>
                                    <p:animEffect transition="in" filter="fade">
                                      <p:cBhvr>
                                        <p:cTn id="262" dur="500"/>
                                        <p:tgtEl>
                                          <p:spTgt spid="205"/>
                                        </p:tgtEl>
                                      </p:cBhvr>
                                    </p:animEffect>
                                  </p:childTnLst>
                                </p:cTn>
                              </p:par>
                              <p:par>
                                <p:cTn id="263" presetID="10" presetClass="entr" presetSubtype="0" fill="hold" nodeType="withEffect">
                                  <p:stCondLst>
                                    <p:cond delay="0"/>
                                  </p:stCondLst>
                                  <p:childTnLst>
                                    <p:set>
                                      <p:cBhvr>
                                        <p:cTn id="264" dur="1" fill="hold">
                                          <p:stCondLst>
                                            <p:cond delay="0"/>
                                          </p:stCondLst>
                                        </p:cTn>
                                        <p:tgtEl>
                                          <p:spTgt spid="190"/>
                                        </p:tgtEl>
                                        <p:attrNameLst>
                                          <p:attrName>style.visibility</p:attrName>
                                        </p:attrNameLst>
                                      </p:cBhvr>
                                      <p:to>
                                        <p:strVal val="visible"/>
                                      </p:to>
                                    </p:set>
                                    <p:animEffect transition="in" filter="fade">
                                      <p:cBhvr>
                                        <p:cTn id="265" dur="500"/>
                                        <p:tgtEl>
                                          <p:spTgt spid="190"/>
                                        </p:tgtEl>
                                      </p:cBhvr>
                                    </p:animEffect>
                                  </p:childTnLst>
                                </p:cTn>
                              </p:par>
                              <p:par>
                                <p:cTn id="266" presetID="10" presetClass="entr" presetSubtype="0" fill="hold" nodeType="withEffect">
                                  <p:stCondLst>
                                    <p:cond delay="0"/>
                                  </p:stCondLst>
                                  <p:childTnLst>
                                    <p:set>
                                      <p:cBhvr>
                                        <p:cTn id="267" dur="1" fill="hold">
                                          <p:stCondLst>
                                            <p:cond delay="0"/>
                                          </p:stCondLst>
                                        </p:cTn>
                                        <p:tgtEl>
                                          <p:spTgt spid="191"/>
                                        </p:tgtEl>
                                        <p:attrNameLst>
                                          <p:attrName>style.visibility</p:attrName>
                                        </p:attrNameLst>
                                      </p:cBhvr>
                                      <p:to>
                                        <p:strVal val="visible"/>
                                      </p:to>
                                    </p:set>
                                    <p:animEffect transition="in" filter="fade">
                                      <p:cBhvr>
                                        <p:cTn id="268" dur="500"/>
                                        <p:tgtEl>
                                          <p:spTgt spid="191"/>
                                        </p:tgtEl>
                                      </p:cBhvr>
                                    </p:animEffect>
                                  </p:childTnLst>
                                </p:cTn>
                              </p:par>
                              <p:par>
                                <p:cTn id="269" presetID="10" presetClass="entr" presetSubtype="0" fill="hold" nodeType="withEffect">
                                  <p:stCondLst>
                                    <p:cond delay="0"/>
                                  </p:stCondLst>
                                  <p:childTnLst>
                                    <p:set>
                                      <p:cBhvr>
                                        <p:cTn id="270" dur="1" fill="hold">
                                          <p:stCondLst>
                                            <p:cond delay="0"/>
                                          </p:stCondLst>
                                        </p:cTn>
                                        <p:tgtEl>
                                          <p:spTgt spid="192"/>
                                        </p:tgtEl>
                                        <p:attrNameLst>
                                          <p:attrName>style.visibility</p:attrName>
                                        </p:attrNameLst>
                                      </p:cBhvr>
                                      <p:to>
                                        <p:strVal val="visible"/>
                                      </p:to>
                                    </p:set>
                                    <p:animEffect transition="in" filter="fade">
                                      <p:cBhvr>
                                        <p:cTn id="271" dur="500"/>
                                        <p:tgtEl>
                                          <p:spTgt spid="192"/>
                                        </p:tgtEl>
                                      </p:cBhvr>
                                    </p:animEffect>
                                  </p:childTnLst>
                                </p:cTn>
                              </p:par>
                              <p:par>
                                <p:cTn id="272" presetID="10" presetClass="entr" presetSubtype="0" fill="hold" nodeType="withEffect">
                                  <p:stCondLst>
                                    <p:cond delay="0"/>
                                  </p:stCondLst>
                                  <p:childTnLst>
                                    <p:set>
                                      <p:cBhvr>
                                        <p:cTn id="273" dur="1" fill="hold">
                                          <p:stCondLst>
                                            <p:cond delay="0"/>
                                          </p:stCondLst>
                                        </p:cTn>
                                        <p:tgtEl>
                                          <p:spTgt spid="200"/>
                                        </p:tgtEl>
                                        <p:attrNameLst>
                                          <p:attrName>style.visibility</p:attrName>
                                        </p:attrNameLst>
                                      </p:cBhvr>
                                      <p:to>
                                        <p:strVal val="visible"/>
                                      </p:to>
                                    </p:set>
                                    <p:animEffect transition="in" filter="fade">
                                      <p:cBhvr>
                                        <p:cTn id="274" dur="500"/>
                                        <p:tgtEl>
                                          <p:spTgt spid="200"/>
                                        </p:tgtEl>
                                      </p:cBhvr>
                                    </p:animEffect>
                                  </p:childTnLst>
                                </p:cTn>
                              </p:par>
                              <p:par>
                                <p:cTn id="275" presetID="10" presetClass="entr" presetSubtype="0" fill="hold" nodeType="withEffect">
                                  <p:stCondLst>
                                    <p:cond delay="0"/>
                                  </p:stCondLst>
                                  <p:childTnLst>
                                    <p:set>
                                      <p:cBhvr>
                                        <p:cTn id="276" dur="1" fill="hold">
                                          <p:stCondLst>
                                            <p:cond delay="0"/>
                                          </p:stCondLst>
                                        </p:cTn>
                                        <p:tgtEl>
                                          <p:spTgt spid="201"/>
                                        </p:tgtEl>
                                        <p:attrNameLst>
                                          <p:attrName>style.visibility</p:attrName>
                                        </p:attrNameLst>
                                      </p:cBhvr>
                                      <p:to>
                                        <p:strVal val="visible"/>
                                      </p:to>
                                    </p:set>
                                    <p:animEffect transition="in" filter="fade">
                                      <p:cBhvr>
                                        <p:cTn id="277" dur="500"/>
                                        <p:tgtEl>
                                          <p:spTgt spid="201"/>
                                        </p:tgtEl>
                                      </p:cBhvr>
                                    </p:animEffect>
                                  </p:childTnLst>
                                </p:cTn>
                              </p:par>
                              <p:par>
                                <p:cTn id="278" presetID="10" presetClass="entr" presetSubtype="0" fill="hold" nodeType="withEffect">
                                  <p:stCondLst>
                                    <p:cond delay="0"/>
                                  </p:stCondLst>
                                  <p:childTnLst>
                                    <p:set>
                                      <p:cBhvr>
                                        <p:cTn id="279" dur="1" fill="hold">
                                          <p:stCondLst>
                                            <p:cond delay="0"/>
                                          </p:stCondLst>
                                        </p:cTn>
                                        <p:tgtEl>
                                          <p:spTgt spid="202"/>
                                        </p:tgtEl>
                                        <p:attrNameLst>
                                          <p:attrName>style.visibility</p:attrName>
                                        </p:attrNameLst>
                                      </p:cBhvr>
                                      <p:to>
                                        <p:strVal val="visible"/>
                                      </p:to>
                                    </p:set>
                                    <p:animEffect transition="in" filter="fade">
                                      <p:cBhvr>
                                        <p:cTn id="280" dur="500"/>
                                        <p:tgtEl>
                                          <p:spTgt spid="202"/>
                                        </p:tgtEl>
                                      </p:cBhvr>
                                    </p:animEffect>
                                  </p:childTnLst>
                                </p:cTn>
                              </p:par>
                              <p:par>
                                <p:cTn id="281" presetID="10" presetClass="entr" presetSubtype="0" fill="hold" nodeType="withEffect">
                                  <p:stCondLst>
                                    <p:cond delay="0"/>
                                  </p:stCondLst>
                                  <p:childTnLst>
                                    <p:set>
                                      <p:cBhvr>
                                        <p:cTn id="282" dur="1" fill="hold">
                                          <p:stCondLst>
                                            <p:cond delay="0"/>
                                          </p:stCondLst>
                                        </p:cTn>
                                        <p:tgtEl>
                                          <p:spTgt spid="203"/>
                                        </p:tgtEl>
                                        <p:attrNameLst>
                                          <p:attrName>style.visibility</p:attrName>
                                        </p:attrNameLst>
                                      </p:cBhvr>
                                      <p:to>
                                        <p:strVal val="visible"/>
                                      </p:to>
                                    </p:set>
                                    <p:animEffect transition="in" filter="fade">
                                      <p:cBhvr>
                                        <p:cTn id="283" dur="500"/>
                                        <p:tgtEl>
                                          <p:spTgt spid="203"/>
                                        </p:tgtEl>
                                      </p:cBhvr>
                                    </p:animEffect>
                                  </p:childTnLst>
                                </p:cTn>
                              </p:par>
                              <p:par>
                                <p:cTn id="284" presetID="10" presetClass="entr" presetSubtype="0" fill="hold" nodeType="withEffect">
                                  <p:stCondLst>
                                    <p:cond delay="0"/>
                                  </p:stCondLst>
                                  <p:childTnLst>
                                    <p:set>
                                      <p:cBhvr>
                                        <p:cTn id="285" dur="1" fill="hold">
                                          <p:stCondLst>
                                            <p:cond delay="0"/>
                                          </p:stCondLst>
                                        </p:cTn>
                                        <p:tgtEl>
                                          <p:spTgt spid="210"/>
                                        </p:tgtEl>
                                        <p:attrNameLst>
                                          <p:attrName>style.visibility</p:attrName>
                                        </p:attrNameLst>
                                      </p:cBhvr>
                                      <p:to>
                                        <p:strVal val="visible"/>
                                      </p:to>
                                    </p:set>
                                    <p:animEffect transition="in" filter="fade">
                                      <p:cBhvr>
                                        <p:cTn id="286" dur="500"/>
                                        <p:tgtEl>
                                          <p:spTgt spid="210"/>
                                        </p:tgtEl>
                                      </p:cBhvr>
                                    </p:animEffect>
                                  </p:childTnLst>
                                </p:cTn>
                              </p:par>
                              <p:par>
                                <p:cTn id="287" presetID="10" presetClass="entr" presetSubtype="0" fill="hold" nodeType="withEffect">
                                  <p:stCondLst>
                                    <p:cond delay="0"/>
                                  </p:stCondLst>
                                  <p:childTnLst>
                                    <p:set>
                                      <p:cBhvr>
                                        <p:cTn id="288" dur="1" fill="hold">
                                          <p:stCondLst>
                                            <p:cond delay="0"/>
                                          </p:stCondLst>
                                        </p:cTn>
                                        <p:tgtEl>
                                          <p:spTgt spid="209"/>
                                        </p:tgtEl>
                                        <p:attrNameLst>
                                          <p:attrName>style.visibility</p:attrName>
                                        </p:attrNameLst>
                                      </p:cBhvr>
                                      <p:to>
                                        <p:strVal val="visible"/>
                                      </p:to>
                                    </p:set>
                                    <p:animEffect transition="in" filter="fade">
                                      <p:cBhvr>
                                        <p:cTn id="289" dur="500"/>
                                        <p:tgtEl>
                                          <p:spTgt spid="209"/>
                                        </p:tgtEl>
                                      </p:cBhvr>
                                    </p:animEffect>
                                  </p:childTnLst>
                                </p:cTn>
                              </p:par>
                              <p:par>
                                <p:cTn id="290" presetID="10" presetClass="entr" presetSubtype="0" fill="hold" nodeType="withEffect">
                                  <p:stCondLst>
                                    <p:cond delay="0"/>
                                  </p:stCondLst>
                                  <p:childTnLst>
                                    <p:set>
                                      <p:cBhvr>
                                        <p:cTn id="291" dur="1" fill="hold">
                                          <p:stCondLst>
                                            <p:cond delay="0"/>
                                          </p:stCondLst>
                                        </p:cTn>
                                        <p:tgtEl>
                                          <p:spTgt spid="211"/>
                                        </p:tgtEl>
                                        <p:attrNameLst>
                                          <p:attrName>style.visibility</p:attrName>
                                        </p:attrNameLst>
                                      </p:cBhvr>
                                      <p:to>
                                        <p:strVal val="visible"/>
                                      </p:to>
                                    </p:set>
                                    <p:animEffect transition="in" filter="fade">
                                      <p:cBhvr>
                                        <p:cTn id="292" dur="500"/>
                                        <p:tgtEl>
                                          <p:spTgt spid="211"/>
                                        </p:tgtEl>
                                      </p:cBhvr>
                                    </p:animEffect>
                                  </p:childTnLst>
                                </p:cTn>
                              </p:par>
                              <p:par>
                                <p:cTn id="293" presetID="10" presetClass="entr" presetSubtype="0" fill="hold" nodeType="withEffect">
                                  <p:stCondLst>
                                    <p:cond delay="0"/>
                                  </p:stCondLst>
                                  <p:childTnLst>
                                    <p:set>
                                      <p:cBhvr>
                                        <p:cTn id="294" dur="1" fill="hold">
                                          <p:stCondLst>
                                            <p:cond delay="0"/>
                                          </p:stCondLst>
                                        </p:cTn>
                                        <p:tgtEl>
                                          <p:spTgt spid="206"/>
                                        </p:tgtEl>
                                        <p:attrNameLst>
                                          <p:attrName>style.visibility</p:attrName>
                                        </p:attrNameLst>
                                      </p:cBhvr>
                                      <p:to>
                                        <p:strVal val="visible"/>
                                      </p:to>
                                    </p:set>
                                    <p:animEffect transition="in" filter="fade">
                                      <p:cBhvr>
                                        <p:cTn id="295" dur="500"/>
                                        <p:tgtEl>
                                          <p:spTgt spid="206"/>
                                        </p:tgtEl>
                                      </p:cBhvr>
                                    </p:animEffect>
                                  </p:childTnLst>
                                </p:cTn>
                              </p:par>
                              <p:par>
                                <p:cTn id="296" presetID="10" presetClass="entr" presetSubtype="0" fill="hold" nodeType="withEffect">
                                  <p:stCondLst>
                                    <p:cond delay="0"/>
                                  </p:stCondLst>
                                  <p:childTnLst>
                                    <p:set>
                                      <p:cBhvr>
                                        <p:cTn id="297" dur="1" fill="hold">
                                          <p:stCondLst>
                                            <p:cond delay="0"/>
                                          </p:stCondLst>
                                        </p:cTn>
                                        <p:tgtEl>
                                          <p:spTgt spid="207"/>
                                        </p:tgtEl>
                                        <p:attrNameLst>
                                          <p:attrName>style.visibility</p:attrName>
                                        </p:attrNameLst>
                                      </p:cBhvr>
                                      <p:to>
                                        <p:strVal val="visible"/>
                                      </p:to>
                                    </p:set>
                                    <p:animEffect transition="in" filter="fade">
                                      <p:cBhvr>
                                        <p:cTn id="298" dur="500"/>
                                        <p:tgtEl>
                                          <p:spTgt spid="207"/>
                                        </p:tgtEl>
                                      </p:cBhvr>
                                    </p:animEffect>
                                  </p:childTnLst>
                                </p:cTn>
                              </p:par>
                              <p:par>
                                <p:cTn id="299" presetID="10" presetClass="entr" presetSubtype="0" fill="hold" nodeType="withEffect">
                                  <p:stCondLst>
                                    <p:cond delay="0"/>
                                  </p:stCondLst>
                                  <p:childTnLst>
                                    <p:set>
                                      <p:cBhvr>
                                        <p:cTn id="300" dur="1" fill="hold">
                                          <p:stCondLst>
                                            <p:cond delay="0"/>
                                          </p:stCondLst>
                                        </p:cTn>
                                        <p:tgtEl>
                                          <p:spTgt spid="199"/>
                                        </p:tgtEl>
                                        <p:attrNameLst>
                                          <p:attrName>style.visibility</p:attrName>
                                        </p:attrNameLst>
                                      </p:cBhvr>
                                      <p:to>
                                        <p:strVal val="visible"/>
                                      </p:to>
                                    </p:set>
                                    <p:animEffect transition="in" filter="fade">
                                      <p:cBhvr>
                                        <p:cTn id="301" dur="500"/>
                                        <p:tgtEl>
                                          <p:spTgt spid="199"/>
                                        </p:tgtEl>
                                      </p:cBhvr>
                                    </p:animEffect>
                                  </p:childTnLst>
                                </p:cTn>
                              </p:par>
                              <p:par>
                                <p:cTn id="302" presetID="10" presetClass="entr" presetSubtype="0" fill="hold" nodeType="withEffect">
                                  <p:stCondLst>
                                    <p:cond delay="0"/>
                                  </p:stCondLst>
                                  <p:childTnLst>
                                    <p:set>
                                      <p:cBhvr>
                                        <p:cTn id="303" dur="1" fill="hold">
                                          <p:stCondLst>
                                            <p:cond delay="0"/>
                                          </p:stCondLst>
                                        </p:cTn>
                                        <p:tgtEl>
                                          <p:spTgt spid="195"/>
                                        </p:tgtEl>
                                        <p:attrNameLst>
                                          <p:attrName>style.visibility</p:attrName>
                                        </p:attrNameLst>
                                      </p:cBhvr>
                                      <p:to>
                                        <p:strVal val="visible"/>
                                      </p:to>
                                    </p:set>
                                    <p:animEffect transition="in" filter="fade">
                                      <p:cBhvr>
                                        <p:cTn id="304" dur="500"/>
                                        <p:tgtEl>
                                          <p:spTgt spid="195"/>
                                        </p:tgtEl>
                                      </p:cBhvr>
                                    </p:animEffect>
                                  </p:childTnLst>
                                </p:cTn>
                              </p:par>
                              <p:par>
                                <p:cTn id="305" presetID="10" presetClass="entr" presetSubtype="0" fill="hold" nodeType="withEffect">
                                  <p:stCondLst>
                                    <p:cond delay="0"/>
                                  </p:stCondLst>
                                  <p:childTnLst>
                                    <p:set>
                                      <p:cBhvr>
                                        <p:cTn id="306" dur="1" fill="hold">
                                          <p:stCondLst>
                                            <p:cond delay="0"/>
                                          </p:stCondLst>
                                        </p:cTn>
                                        <p:tgtEl>
                                          <p:spTgt spid="196"/>
                                        </p:tgtEl>
                                        <p:attrNameLst>
                                          <p:attrName>style.visibility</p:attrName>
                                        </p:attrNameLst>
                                      </p:cBhvr>
                                      <p:to>
                                        <p:strVal val="visible"/>
                                      </p:to>
                                    </p:set>
                                    <p:animEffect transition="in" filter="fade">
                                      <p:cBhvr>
                                        <p:cTn id="307" dur="500"/>
                                        <p:tgtEl>
                                          <p:spTgt spid="196"/>
                                        </p:tgtEl>
                                      </p:cBhvr>
                                    </p:animEffect>
                                  </p:childTnLst>
                                </p:cTn>
                              </p:par>
                              <p:par>
                                <p:cTn id="308" presetID="10" presetClass="entr" presetSubtype="0" fill="hold" nodeType="withEffect">
                                  <p:stCondLst>
                                    <p:cond delay="0"/>
                                  </p:stCondLst>
                                  <p:childTnLst>
                                    <p:set>
                                      <p:cBhvr>
                                        <p:cTn id="309" dur="1" fill="hold">
                                          <p:stCondLst>
                                            <p:cond delay="0"/>
                                          </p:stCondLst>
                                        </p:cTn>
                                        <p:tgtEl>
                                          <p:spTgt spid="197"/>
                                        </p:tgtEl>
                                        <p:attrNameLst>
                                          <p:attrName>style.visibility</p:attrName>
                                        </p:attrNameLst>
                                      </p:cBhvr>
                                      <p:to>
                                        <p:strVal val="visible"/>
                                      </p:to>
                                    </p:set>
                                    <p:animEffect transition="in" filter="fade">
                                      <p:cBhvr>
                                        <p:cTn id="310" dur="500"/>
                                        <p:tgtEl>
                                          <p:spTgt spid="197"/>
                                        </p:tgtEl>
                                      </p:cBhvr>
                                    </p:animEffect>
                                  </p:childTnLst>
                                </p:cTn>
                              </p:par>
                              <p:par>
                                <p:cTn id="311" presetID="10" presetClass="entr" presetSubtype="0" fill="hold" nodeType="withEffect">
                                  <p:stCondLst>
                                    <p:cond delay="0"/>
                                  </p:stCondLst>
                                  <p:childTnLst>
                                    <p:set>
                                      <p:cBhvr>
                                        <p:cTn id="312" dur="1" fill="hold">
                                          <p:stCondLst>
                                            <p:cond delay="0"/>
                                          </p:stCondLst>
                                        </p:cTn>
                                        <p:tgtEl>
                                          <p:spTgt spid="180"/>
                                        </p:tgtEl>
                                        <p:attrNameLst>
                                          <p:attrName>style.visibility</p:attrName>
                                        </p:attrNameLst>
                                      </p:cBhvr>
                                      <p:to>
                                        <p:strVal val="visible"/>
                                      </p:to>
                                    </p:set>
                                    <p:animEffect transition="in" filter="fade">
                                      <p:cBhvr>
                                        <p:cTn id="313" dur="500"/>
                                        <p:tgtEl>
                                          <p:spTgt spid="180"/>
                                        </p:tgtEl>
                                      </p:cBhvr>
                                    </p:animEffect>
                                  </p:childTnLst>
                                </p:cTn>
                              </p:par>
                              <p:par>
                                <p:cTn id="314" presetID="10" presetClass="entr" presetSubtype="0" fill="hold" nodeType="withEffect">
                                  <p:stCondLst>
                                    <p:cond delay="0"/>
                                  </p:stCondLst>
                                  <p:childTnLst>
                                    <p:set>
                                      <p:cBhvr>
                                        <p:cTn id="315" dur="1" fill="hold">
                                          <p:stCondLst>
                                            <p:cond delay="0"/>
                                          </p:stCondLst>
                                        </p:cTn>
                                        <p:tgtEl>
                                          <p:spTgt spid="181"/>
                                        </p:tgtEl>
                                        <p:attrNameLst>
                                          <p:attrName>style.visibility</p:attrName>
                                        </p:attrNameLst>
                                      </p:cBhvr>
                                      <p:to>
                                        <p:strVal val="visible"/>
                                      </p:to>
                                    </p:set>
                                    <p:animEffect transition="in" filter="fade">
                                      <p:cBhvr>
                                        <p:cTn id="316" dur="500"/>
                                        <p:tgtEl>
                                          <p:spTgt spid="181"/>
                                        </p:tgtEl>
                                      </p:cBhvr>
                                    </p:animEffect>
                                  </p:childTnLst>
                                </p:cTn>
                              </p:par>
                              <p:par>
                                <p:cTn id="317" presetID="10" presetClass="entr" presetSubtype="0" fill="hold" nodeType="withEffect">
                                  <p:stCondLst>
                                    <p:cond delay="0"/>
                                  </p:stCondLst>
                                  <p:childTnLst>
                                    <p:set>
                                      <p:cBhvr>
                                        <p:cTn id="318" dur="1" fill="hold">
                                          <p:stCondLst>
                                            <p:cond delay="0"/>
                                          </p:stCondLst>
                                        </p:cTn>
                                        <p:tgtEl>
                                          <p:spTgt spid="182"/>
                                        </p:tgtEl>
                                        <p:attrNameLst>
                                          <p:attrName>style.visibility</p:attrName>
                                        </p:attrNameLst>
                                      </p:cBhvr>
                                      <p:to>
                                        <p:strVal val="visible"/>
                                      </p:to>
                                    </p:set>
                                    <p:animEffect transition="in" filter="fade">
                                      <p:cBhvr>
                                        <p:cTn id="319" dur="500"/>
                                        <p:tgtEl>
                                          <p:spTgt spid="182"/>
                                        </p:tgtEl>
                                      </p:cBhvr>
                                    </p:animEffect>
                                  </p:childTnLst>
                                </p:cTn>
                              </p:par>
                              <p:par>
                                <p:cTn id="320" presetID="10" presetClass="entr" presetSubtype="0" fill="hold" nodeType="withEffect">
                                  <p:stCondLst>
                                    <p:cond delay="0"/>
                                  </p:stCondLst>
                                  <p:childTnLst>
                                    <p:set>
                                      <p:cBhvr>
                                        <p:cTn id="321" dur="1" fill="hold">
                                          <p:stCondLst>
                                            <p:cond delay="0"/>
                                          </p:stCondLst>
                                        </p:cTn>
                                        <p:tgtEl>
                                          <p:spTgt spid="183"/>
                                        </p:tgtEl>
                                        <p:attrNameLst>
                                          <p:attrName>style.visibility</p:attrName>
                                        </p:attrNameLst>
                                      </p:cBhvr>
                                      <p:to>
                                        <p:strVal val="visible"/>
                                      </p:to>
                                    </p:set>
                                    <p:animEffect transition="in" filter="fade">
                                      <p:cBhvr>
                                        <p:cTn id="322" dur="500"/>
                                        <p:tgtEl>
                                          <p:spTgt spid="183"/>
                                        </p:tgtEl>
                                      </p:cBhvr>
                                    </p:animEffect>
                                  </p:childTnLst>
                                </p:cTn>
                              </p:par>
                              <p:par>
                                <p:cTn id="323" presetID="10" presetClass="entr" presetSubtype="0" fill="hold" nodeType="withEffect">
                                  <p:stCondLst>
                                    <p:cond delay="0"/>
                                  </p:stCondLst>
                                  <p:childTnLst>
                                    <p:set>
                                      <p:cBhvr>
                                        <p:cTn id="324" dur="1" fill="hold">
                                          <p:stCondLst>
                                            <p:cond delay="0"/>
                                          </p:stCondLst>
                                        </p:cTn>
                                        <p:tgtEl>
                                          <p:spTgt spid="184"/>
                                        </p:tgtEl>
                                        <p:attrNameLst>
                                          <p:attrName>style.visibility</p:attrName>
                                        </p:attrNameLst>
                                      </p:cBhvr>
                                      <p:to>
                                        <p:strVal val="visible"/>
                                      </p:to>
                                    </p:set>
                                    <p:animEffect transition="in" filter="fade">
                                      <p:cBhvr>
                                        <p:cTn id="325" dur="500"/>
                                        <p:tgtEl>
                                          <p:spTgt spid="184"/>
                                        </p:tgtEl>
                                      </p:cBhvr>
                                    </p:animEffect>
                                  </p:childTnLst>
                                </p:cTn>
                              </p:par>
                              <p:par>
                                <p:cTn id="326" presetID="10" presetClass="entr" presetSubtype="0" fill="hold" nodeType="withEffect">
                                  <p:stCondLst>
                                    <p:cond delay="0"/>
                                  </p:stCondLst>
                                  <p:childTnLst>
                                    <p:set>
                                      <p:cBhvr>
                                        <p:cTn id="327" dur="1" fill="hold">
                                          <p:stCondLst>
                                            <p:cond delay="0"/>
                                          </p:stCondLst>
                                        </p:cTn>
                                        <p:tgtEl>
                                          <p:spTgt spid="185"/>
                                        </p:tgtEl>
                                        <p:attrNameLst>
                                          <p:attrName>style.visibility</p:attrName>
                                        </p:attrNameLst>
                                      </p:cBhvr>
                                      <p:to>
                                        <p:strVal val="visible"/>
                                      </p:to>
                                    </p:set>
                                    <p:animEffect transition="in" filter="fade">
                                      <p:cBhvr>
                                        <p:cTn id="328" dur="500"/>
                                        <p:tgtEl>
                                          <p:spTgt spid="185"/>
                                        </p:tgtEl>
                                      </p:cBhvr>
                                    </p:animEffect>
                                  </p:childTnLst>
                                </p:cTn>
                              </p:par>
                              <p:par>
                                <p:cTn id="329" presetID="10" presetClass="entr" presetSubtype="0" fill="hold" nodeType="withEffect">
                                  <p:stCondLst>
                                    <p:cond delay="0"/>
                                  </p:stCondLst>
                                  <p:childTnLst>
                                    <p:set>
                                      <p:cBhvr>
                                        <p:cTn id="330" dur="1" fill="hold">
                                          <p:stCondLst>
                                            <p:cond delay="0"/>
                                          </p:stCondLst>
                                        </p:cTn>
                                        <p:tgtEl>
                                          <p:spTgt spid="186"/>
                                        </p:tgtEl>
                                        <p:attrNameLst>
                                          <p:attrName>style.visibility</p:attrName>
                                        </p:attrNameLst>
                                      </p:cBhvr>
                                      <p:to>
                                        <p:strVal val="visible"/>
                                      </p:to>
                                    </p:set>
                                    <p:animEffect transition="in" filter="fade">
                                      <p:cBhvr>
                                        <p:cTn id="331" dur="500"/>
                                        <p:tgtEl>
                                          <p:spTgt spid="186"/>
                                        </p:tgtEl>
                                      </p:cBhvr>
                                    </p:animEffect>
                                  </p:childTnLst>
                                </p:cTn>
                              </p:par>
                              <p:par>
                                <p:cTn id="332" presetID="10" presetClass="entr" presetSubtype="0" fill="hold" nodeType="withEffect">
                                  <p:stCondLst>
                                    <p:cond delay="0"/>
                                  </p:stCondLst>
                                  <p:childTnLst>
                                    <p:set>
                                      <p:cBhvr>
                                        <p:cTn id="333" dur="1" fill="hold">
                                          <p:stCondLst>
                                            <p:cond delay="0"/>
                                          </p:stCondLst>
                                        </p:cTn>
                                        <p:tgtEl>
                                          <p:spTgt spid="187"/>
                                        </p:tgtEl>
                                        <p:attrNameLst>
                                          <p:attrName>style.visibility</p:attrName>
                                        </p:attrNameLst>
                                      </p:cBhvr>
                                      <p:to>
                                        <p:strVal val="visible"/>
                                      </p:to>
                                    </p:set>
                                    <p:animEffect transition="in" filter="fade">
                                      <p:cBhvr>
                                        <p:cTn id="334" dur="500"/>
                                        <p:tgtEl>
                                          <p:spTgt spid="187"/>
                                        </p:tgtEl>
                                      </p:cBhvr>
                                    </p:animEffect>
                                  </p:childTnLst>
                                </p:cTn>
                              </p:par>
                              <p:par>
                                <p:cTn id="335" presetID="10" presetClass="entr" presetSubtype="0" fill="hold" nodeType="withEffect">
                                  <p:stCondLst>
                                    <p:cond delay="0"/>
                                  </p:stCondLst>
                                  <p:childTnLst>
                                    <p:set>
                                      <p:cBhvr>
                                        <p:cTn id="336" dur="1" fill="hold">
                                          <p:stCondLst>
                                            <p:cond delay="0"/>
                                          </p:stCondLst>
                                        </p:cTn>
                                        <p:tgtEl>
                                          <p:spTgt spid="188"/>
                                        </p:tgtEl>
                                        <p:attrNameLst>
                                          <p:attrName>style.visibility</p:attrName>
                                        </p:attrNameLst>
                                      </p:cBhvr>
                                      <p:to>
                                        <p:strVal val="visible"/>
                                      </p:to>
                                    </p:set>
                                    <p:animEffect transition="in" filter="fade">
                                      <p:cBhvr>
                                        <p:cTn id="337" dur="500"/>
                                        <p:tgtEl>
                                          <p:spTgt spid="188"/>
                                        </p:tgtEl>
                                      </p:cBhvr>
                                    </p:animEffect>
                                  </p:childTnLst>
                                </p:cTn>
                              </p:par>
                              <p:par>
                                <p:cTn id="338" presetID="10" presetClass="entr" presetSubtype="0" fill="hold" nodeType="withEffect">
                                  <p:stCondLst>
                                    <p:cond delay="0"/>
                                  </p:stCondLst>
                                  <p:childTnLst>
                                    <p:set>
                                      <p:cBhvr>
                                        <p:cTn id="339" dur="1" fill="hold">
                                          <p:stCondLst>
                                            <p:cond delay="0"/>
                                          </p:stCondLst>
                                        </p:cTn>
                                        <p:tgtEl>
                                          <p:spTgt spid="189"/>
                                        </p:tgtEl>
                                        <p:attrNameLst>
                                          <p:attrName>style.visibility</p:attrName>
                                        </p:attrNameLst>
                                      </p:cBhvr>
                                      <p:to>
                                        <p:strVal val="visible"/>
                                      </p:to>
                                    </p:set>
                                    <p:animEffect transition="in" filter="fade">
                                      <p:cBhvr>
                                        <p:cTn id="340" dur="500"/>
                                        <p:tgtEl>
                                          <p:spTgt spid="189"/>
                                        </p:tgtEl>
                                      </p:cBhvr>
                                    </p:animEffect>
                                  </p:childTnLst>
                                </p:cTn>
                              </p:par>
                              <p:par>
                                <p:cTn id="341" presetID="10" presetClass="entr" presetSubtype="0" fill="hold" nodeType="withEffect">
                                  <p:stCondLst>
                                    <p:cond delay="0"/>
                                  </p:stCondLst>
                                  <p:childTnLst>
                                    <p:set>
                                      <p:cBhvr>
                                        <p:cTn id="342" dur="1" fill="hold">
                                          <p:stCondLst>
                                            <p:cond delay="0"/>
                                          </p:stCondLst>
                                        </p:cTn>
                                        <p:tgtEl>
                                          <p:spTgt spid="268"/>
                                        </p:tgtEl>
                                        <p:attrNameLst>
                                          <p:attrName>style.visibility</p:attrName>
                                        </p:attrNameLst>
                                      </p:cBhvr>
                                      <p:to>
                                        <p:strVal val="visible"/>
                                      </p:to>
                                    </p:set>
                                    <p:animEffect transition="in" filter="fade">
                                      <p:cBhvr>
                                        <p:cTn id="343" dur="500"/>
                                        <p:tgtEl>
                                          <p:spTgt spid="268"/>
                                        </p:tgtEl>
                                      </p:cBhvr>
                                    </p:animEffect>
                                  </p:childTnLst>
                                </p:cTn>
                              </p:par>
                              <p:par>
                                <p:cTn id="344" presetID="10" presetClass="entr" presetSubtype="0" fill="hold" nodeType="withEffect">
                                  <p:stCondLst>
                                    <p:cond delay="0"/>
                                  </p:stCondLst>
                                  <p:childTnLst>
                                    <p:set>
                                      <p:cBhvr>
                                        <p:cTn id="345" dur="1" fill="hold">
                                          <p:stCondLst>
                                            <p:cond delay="0"/>
                                          </p:stCondLst>
                                        </p:cTn>
                                        <p:tgtEl>
                                          <p:spTgt spid="286"/>
                                        </p:tgtEl>
                                        <p:attrNameLst>
                                          <p:attrName>style.visibility</p:attrName>
                                        </p:attrNameLst>
                                      </p:cBhvr>
                                      <p:to>
                                        <p:strVal val="visible"/>
                                      </p:to>
                                    </p:set>
                                    <p:animEffect transition="in" filter="fade">
                                      <p:cBhvr>
                                        <p:cTn id="346" dur="500"/>
                                        <p:tgtEl>
                                          <p:spTgt spid="286"/>
                                        </p:tgtEl>
                                      </p:cBhvr>
                                    </p:animEffect>
                                  </p:childTnLst>
                                </p:cTn>
                              </p:par>
                              <p:par>
                                <p:cTn id="347" presetID="10" presetClass="entr" presetSubtype="0" fill="hold" nodeType="withEffect">
                                  <p:stCondLst>
                                    <p:cond delay="0"/>
                                  </p:stCondLst>
                                  <p:childTnLst>
                                    <p:set>
                                      <p:cBhvr>
                                        <p:cTn id="348" dur="1" fill="hold">
                                          <p:stCondLst>
                                            <p:cond delay="0"/>
                                          </p:stCondLst>
                                        </p:cTn>
                                        <p:tgtEl>
                                          <p:spTgt spid="289"/>
                                        </p:tgtEl>
                                        <p:attrNameLst>
                                          <p:attrName>style.visibility</p:attrName>
                                        </p:attrNameLst>
                                      </p:cBhvr>
                                      <p:to>
                                        <p:strVal val="visible"/>
                                      </p:to>
                                    </p:set>
                                    <p:animEffect transition="in" filter="fade">
                                      <p:cBhvr>
                                        <p:cTn id="349" dur="500"/>
                                        <p:tgtEl>
                                          <p:spTgt spid="289"/>
                                        </p:tgtEl>
                                      </p:cBhvr>
                                    </p:animEffect>
                                  </p:childTnLst>
                                </p:cTn>
                              </p:par>
                              <p:par>
                                <p:cTn id="350" presetID="10" presetClass="entr" presetSubtype="0" fill="hold" nodeType="withEffect">
                                  <p:stCondLst>
                                    <p:cond delay="0"/>
                                  </p:stCondLst>
                                  <p:childTnLst>
                                    <p:set>
                                      <p:cBhvr>
                                        <p:cTn id="351" dur="1" fill="hold">
                                          <p:stCondLst>
                                            <p:cond delay="0"/>
                                          </p:stCondLst>
                                        </p:cTn>
                                        <p:tgtEl>
                                          <p:spTgt spid="259"/>
                                        </p:tgtEl>
                                        <p:attrNameLst>
                                          <p:attrName>style.visibility</p:attrName>
                                        </p:attrNameLst>
                                      </p:cBhvr>
                                      <p:to>
                                        <p:strVal val="visible"/>
                                      </p:to>
                                    </p:set>
                                    <p:animEffect transition="in" filter="fade">
                                      <p:cBhvr>
                                        <p:cTn id="352" dur="500"/>
                                        <p:tgtEl>
                                          <p:spTgt spid="259"/>
                                        </p:tgtEl>
                                      </p:cBhvr>
                                    </p:animEffect>
                                  </p:childTnLst>
                                </p:cTn>
                              </p:par>
                              <p:par>
                                <p:cTn id="353" presetID="10" presetClass="entr" presetSubtype="0" fill="hold" nodeType="withEffect">
                                  <p:stCondLst>
                                    <p:cond delay="0"/>
                                  </p:stCondLst>
                                  <p:childTnLst>
                                    <p:set>
                                      <p:cBhvr>
                                        <p:cTn id="354" dur="1" fill="hold">
                                          <p:stCondLst>
                                            <p:cond delay="0"/>
                                          </p:stCondLst>
                                        </p:cTn>
                                        <p:tgtEl>
                                          <p:spTgt spid="284"/>
                                        </p:tgtEl>
                                        <p:attrNameLst>
                                          <p:attrName>style.visibility</p:attrName>
                                        </p:attrNameLst>
                                      </p:cBhvr>
                                      <p:to>
                                        <p:strVal val="visible"/>
                                      </p:to>
                                    </p:set>
                                    <p:animEffect transition="in" filter="fade">
                                      <p:cBhvr>
                                        <p:cTn id="355" dur="500"/>
                                        <p:tgtEl>
                                          <p:spTgt spid="284"/>
                                        </p:tgtEl>
                                      </p:cBhvr>
                                    </p:animEffect>
                                  </p:childTnLst>
                                </p:cTn>
                              </p:par>
                              <p:par>
                                <p:cTn id="356" presetID="10" presetClass="entr" presetSubtype="0" fill="hold" nodeType="withEffect">
                                  <p:stCondLst>
                                    <p:cond delay="0"/>
                                  </p:stCondLst>
                                  <p:childTnLst>
                                    <p:set>
                                      <p:cBhvr>
                                        <p:cTn id="357" dur="1" fill="hold">
                                          <p:stCondLst>
                                            <p:cond delay="0"/>
                                          </p:stCondLst>
                                        </p:cTn>
                                        <p:tgtEl>
                                          <p:spTgt spid="285"/>
                                        </p:tgtEl>
                                        <p:attrNameLst>
                                          <p:attrName>style.visibility</p:attrName>
                                        </p:attrNameLst>
                                      </p:cBhvr>
                                      <p:to>
                                        <p:strVal val="visible"/>
                                      </p:to>
                                    </p:set>
                                    <p:animEffect transition="in" filter="fade">
                                      <p:cBhvr>
                                        <p:cTn id="358" dur="500"/>
                                        <p:tgtEl>
                                          <p:spTgt spid="285"/>
                                        </p:tgtEl>
                                      </p:cBhvr>
                                    </p:animEffect>
                                  </p:childTnLst>
                                </p:cTn>
                              </p:par>
                              <p:par>
                                <p:cTn id="359" presetID="10" presetClass="entr" presetSubtype="0" fill="hold" nodeType="withEffect">
                                  <p:stCondLst>
                                    <p:cond delay="0"/>
                                  </p:stCondLst>
                                  <p:childTnLst>
                                    <p:set>
                                      <p:cBhvr>
                                        <p:cTn id="360" dur="1" fill="hold">
                                          <p:stCondLst>
                                            <p:cond delay="0"/>
                                          </p:stCondLst>
                                        </p:cTn>
                                        <p:tgtEl>
                                          <p:spTgt spid="260"/>
                                        </p:tgtEl>
                                        <p:attrNameLst>
                                          <p:attrName>style.visibility</p:attrName>
                                        </p:attrNameLst>
                                      </p:cBhvr>
                                      <p:to>
                                        <p:strVal val="visible"/>
                                      </p:to>
                                    </p:set>
                                    <p:animEffect transition="in" filter="fade">
                                      <p:cBhvr>
                                        <p:cTn id="361" dur="500"/>
                                        <p:tgtEl>
                                          <p:spTgt spid="260"/>
                                        </p:tgtEl>
                                      </p:cBhvr>
                                    </p:animEffect>
                                  </p:childTnLst>
                                </p:cTn>
                              </p:par>
                              <p:par>
                                <p:cTn id="362" presetID="10" presetClass="entr" presetSubtype="0" fill="hold" nodeType="withEffect">
                                  <p:stCondLst>
                                    <p:cond delay="0"/>
                                  </p:stCondLst>
                                  <p:childTnLst>
                                    <p:set>
                                      <p:cBhvr>
                                        <p:cTn id="363" dur="1" fill="hold">
                                          <p:stCondLst>
                                            <p:cond delay="0"/>
                                          </p:stCondLst>
                                        </p:cTn>
                                        <p:tgtEl>
                                          <p:spTgt spid="256"/>
                                        </p:tgtEl>
                                        <p:attrNameLst>
                                          <p:attrName>style.visibility</p:attrName>
                                        </p:attrNameLst>
                                      </p:cBhvr>
                                      <p:to>
                                        <p:strVal val="visible"/>
                                      </p:to>
                                    </p:set>
                                    <p:animEffect transition="in" filter="fade">
                                      <p:cBhvr>
                                        <p:cTn id="364" dur="500"/>
                                        <p:tgtEl>
                                          <p:spTgt spid="256"/>
                                        </p:tgtEl>
                                      </p:cBhvr>
                                    </p:animEffect>
                                  </p:childTnLst>
                                </p:cTn>
                              </p:par>
                              <p:par>
                                <p:cTn id="365" presetID="10" presetClass="entr" presetSubtype="0" fill="hold" nodeType="withEffect">
                                  <p:stCondLst>
                                    <p:cond delay="0"/>
                                  </p:stCondLst>
                                  <p:childTnLst>
                                    <p:set>
                                      <p:cBhvr>
                                        <p:cTn id="366" dur="1" fill="hold">
                                          <p:stCondLst>
                                            <p:cond delay="0"/>
                                          </p:stCondLst>
                                        </p:cTn>
                                        <p:tgtEl>
                                          <p:spTgt spid="264"/>
                                        </p:tgtEl>
                                        <p:attrNameLst>
                                          <p:attrName>style.visibility</p:attrName>
                                        </p:attrNameLst>
                                      </p:cBhvr>
                                      <p:to>
                                        <p:strVal val="visible"/>
                                      </p:to>
                                    </p:set>
                                    <p:animEffect transition="in" filter="fade">
                                      <p:cBhvr>
                                        <p:cTn id="367" dur="500"/>
                                        <p:tgtEl>
                                          <p:spTgt spid="264"/>
                                        </p:tgtEl>
                                      </p:cBhvr>
                                    </p:animEffect>
                                  </p:childTnLst>
                                </p:cTn>
                              </p:par>
                              <p:par>
                                <p:cTn id="368" presetID="10" presetClass="entr" presetSubtype="0" fill="hold" nodeType="withEffect">
                                  <p:stCondLst>
                                    <p:cond delay="0"/>
                                  </p:stCondLst>
                                  <p:childTnLst>
                                    <p:set>
                                      <p:cBhvr>
                                        <p:cTn id="369" dur="1" fill="hold">
                                          <p:stCondLst>
                                            <p:cond delay="0"/>
                                          </p:stCondLst>
                                        </p:cTn>
                                        <p:tgtEl>
                                          <p:spTgt spid="279"/>
                                        </p:tgtEl>
                                        <p:attrNameLst>
                                          <p:attrName>style.visibility</p:attrName>
                                        </p:attrNameLst>
                                      </p:cBhvr>
                                      <p:to>
                                        <p:strVal val="visible"/>
                                      </p:to>
                                    </p:set>
                                    <p:animEffect transition="in" filter="fade">
                                      <p:cBhvr>
                                        <p:cTn id="370" dur="500"/>
                                        <p:tgtEl>
                                          <p:spTgt spid="279"/>
                                        </p:tgtEl>
                                      </p:cBhvr>
                                    </p:animEffect>
                                  </p:childTnLst>
                                </p:cTn>
                              </p:par>
                              <p:par>
                                <p:cTn id="371" presetID="10" presetClass="entr" presetSubtype="0" fill="hold" nodeType="withEffect">
                                  <p:stCondLst>
                                    <p:cond delay="0"/>
                                  </p:stCondLst>
                                  <p:childTnLst>
                                    <p:set>
                                      <p:cBhvr>
                                        <p:cTn id="372" dur="1" fill="hold">
                                          <p:stCondLst>
                                            <p:cond delay="0"/>
                                          </p:stCondLst>
                                        </p:cTn>
                                        <p:tgtEl>
                                          <p:spTgt spid="281"/>
                                        </p:tgtEl>
                                        <p:attrNameLst>
                                          <p:attrName>style.visibility</p:attrName>
                                        </p:attrNameLst>
                                      </p:cBhvr>
                                      <p:to>
                                        <p:strVal val="visible"/>
                                      </p:to>
                                    </p:set>
                                    <p:animEffect transition="in" filter="fade">
                                      <p:cBhvr>
                                        <p:cTn id="373" dur="500"/>
                                        <p:tgtEl>
                                          <p:spTgt spid="281"/>
                                        </p:tgtEl>
                                      </p:cBhvr>
                                    </p:animEffect>
                                  </p:childTnLst>
                                </p:cTn>
                              </p:par>
                              <p:par>
                                <p:cTn id="374" presetID="10" presetClass="entr" presetSubtype="0" fill="hold" nodeType="withEffect">
                                  <p:stCondLst>
                                    <p:cond delay="0"/>
                                  </p:stCondLst>
                                  <p:childTnLst>
                                    <p:set>
                                      <p:cBhvr>
                                        <p:cTn id="375" dur="1" fill="hold">
                                          <p:stCondLst>
                                            <p:cond delay="0"/>
                                          </p:stCondLst>
                                        </p:cTn>
                                        <p:tgtEl>
                                          <p:spTgt spid="288"/>
                                        </p:tgtEl>
                                        <p:attrNameLst>
                                          <p:attrName>style.visibility</p:attrName>
                                        </p:attrNameLst>
                                      </p:cBhvr>
                                      <p:to>
                                        <p:strVal val="visible"/>
                                      </p:to>
                                    </p:set>
                                    <p:animEffect transition="in" filter="fade">
                                      <p:cBhvr>
                                        <p:cTn id="376" dur="500"/>
                                        <p:tgtEl>
                                          <p:spTgt spid="288"/>
                                        </p:tgtEl>
                                      </p:cBhvr>
                                    </p:animEffect>
                                  </p:childTnLst>
                                </p:cTn>
                              </p:par>
                              <p:par>
                                <p:cTn id="377" presetID="10" presetClass="entr" presetSubtype="0" fill="hold" nodeType="withEffect">
                                  <p:stCondLst>
                                    <p:cond delay="0"/>
                                  </p:stCondLst>
                                  <p:childTnLst>
                                    <p:set>
                                      <p:cBhvr>
                                        <p:cTn id="378" dur="1" fill="hold">
                                          <p:stCondLst>
                                            <p:cond delay="0"/>
                                          </p:stCondLst>
                                        </p:cTn>
                                        <p:tgtEl>
                                          <p:spTgt spid="275"/>
                                        </p:tgtEl>
                                        <p:attrNameLst>
                                          <p:attrName>style.visibility</p:attrName>
                                        </p:attrNameLst>
                                      </p:cBhvr>
                                      <p:to>
                                        <p:strVal val="visible"/>
                                      </p:to>
                                    </p:set>
                                    <p:animEffect transition="in" filter="fade">
                                      <p:cBhvr>
                                        <p:cTn id="379" dur="500"/>
                                        <p:tgtEl>
                                          <p:spTgt spid="275"/>
                                        </p:tgtEl>
                                      </p:cBhvr>
                                    </p:animEffect>
                                  </p:childTnLst>
                                </p:cTn>
                              </p:par>
                              <p:par>
                                <p:cTn id="380" presetID="10" presetClass="entr" presetSubtype="0" fill="hold" nodeType="withEffect">
                                  <p:stCondLst>
                                    <p:cond delay="0"/>
                                  </p:stCondLst>
                                  <p:childTnLst>
                                    <p:set>
                                      <p:cBhvr>
                                        <p:cTn id="381" dur="1" fill="hold">
                                          <p:stCondLst>
                                            <p:cond delay="0"/>
                                          </p:stCondLst>
                                        </p:cTn>
                                        <p:tgtEl>
                                          <p:spTgt spid="283"/>
                                        </p:tgtEl>
                                        <p:attrNameLst>
                                          <p:attrName>style.visibility</p:attrName>
                                        </p:attrNameLst>
                                      </p:cBhvr>
                                      <p:to>
                                        <p:strVal val="visible"/>
                                      </p:to>
                                    </p:set>
                                    <p:animEffect transition="in" filter="fade">
                                      <p:cBhvr>
                                        <p:cTn id="382" dur="500"/>
                                        <p:tgtEl>
                                          <p:spTgt spid="283"/>
                                        </p:tgtEl>
                                      </p:cBhvr>
                                    </p:animEffect>
                                  </p:childTnLst>
                                </p:cTn>
                              </p:par>
                              <p:par>
                                <p:cTn id="383" presetID="10" presetClass="entr" presetSubtype="0" fill="hold" nodeType="withEffect">
                                  <p:stCondLst>
                                    <p:cond delay="0"/>
                                  </p:stCondLst>
                                  <p:childTnLst>
                                    <p:set>
                                      <p:cBhvr>
                                        <p:cTn id="384" dur="1" fill="hold">
                                          <p:stCondLst>
                                            <p:cond delay="0"/>
                                          </p:stCondLst>
                                        </p:cTn>
                                        <p:tgtEl>
                                          <p:spTgt spid="254"/>
                                        </p:tgtEl>
                                        <p:attrNameLst>
                                          <p:attrName>style.visibility</p:attrName>
                                        </p:attrNameLst>
                                      </p:cBhvr>
                                      <p:to>
                                        <p:strVal val="visible"/>
                                      </p:to>
                                    </p:set>
                                    <p:animEffect transition="in" filter="fade">
                                      <p:cBhvr>
                                        <p:cTn id="385" dur="500"/>
                                        <p:tgtEl>
                                          <p:spTgt spid="254"/>
                                        </p:tgtEl>
                                      </p:cBhvr>
                                    </p:animEffect>
                                  </p:childTnLst>
                                </p:cTn>
                              </p:par>
                              <p:par>
                                <p:cTn id="386" presetID="10" presetClass="entr" presetSubtype="0" fill="hold" nodeType="withEffect">
                                  <p:stCondLst>
                                    <p:cond delay="0"/>
                                  </p:stCondLst>
                                  <p:childTnLst>
                                    <p:set>
                                      <p:cBhvr>
                                        <p:cTn id="387" dur="1" fill="hold">
                                          <p:stCondLst>
                                            <p:cond delay="0"/>
                                          </p:stCondLst>
                                        </p:cTn>
                                        <p:tgtEl>
                                          <p:spTgt spid="282"/>
                                        </p:tgtEl>
                                        <p:attrNameLst>
                                          <p:attrName>style.visibility</p:attrName>
                                        </p:attrNameLst>
                                      </p:cBhvr>
                                      <p:to>
                                        <p:strVal val="visible"/>
                                      </p:to>
                                    </p:set>
                                    <p:animEffect transition="in" filter="fade">
                                      <p:cBhvr>
                                        <p:cTn id="388" dur="500"/>
                                        <p:tgtEl>
                                          <p:spTgt spid="282"/>
                                        </p:tgtEl>
                                      </p:cBhvr>
                                    </p:animEffect>
                                  </p:childTnLst>
                                </p:cTn>
                              </p:par>
                              <p:par>
                                <p:cTn id="389" presetID="10" presetClass="entr" presetSubtype="0" fill="hold" nodeType="withEffect">
                                  <p:stCondLst>
                                    <p:cond delay="0"/>
                                  </p:stCondLst>
                                  <p:childTnLst>
                                    <p:set>
                                      <p:cBhvr>
                                        <p:cTn id="390" dur="1" fill="hold">
                                          <p:stCondLst>
                                            <p:cond delay="0"/>
                                          </p:stCondLst>
                                        </p:cTn>
                                        <p:tgtEl>
                                          <p:spTgt spid="273"/>
                                        </p:tgtEl>
                                        <p:attrNameLst>
                                          <p:attrName>style.visibility</p:attrName>
                                        </p:attrNameLst>
                                      </p:cBhvr>
                                      <p:to>
                                        <p:strVal val="visible"/>
                                      </p:to>
                                    </p:set>
                                    <p:animEffect transition="in" filter="fade">
                                      <p:cBhvr>
                                        <p:cTn id="391" dur="500"/>
                                        <p:tgtEl>
                                          <p:spTgt spid="273"/>
                                        </p:tgtEl>
                                      </p:cBhvr>
                                    </p:animEffect>
                                  </p:childTnLst>
                                </p:cTn>
                              </p:par>
                              <p:par>
                                <p:cTn id="392" presetID="10" presetClass="entr" presetSubtype="0" fill="hold" nodeType="withEffect">
                                  <p:stCondLst>
                                    <p:cond delay="0"/>
                                  </p:stCondLst>
                                  <p:childTnLst>
                                    <p:set>
                                      <p:cBhvr>
                                        <p:cTn id="393" dur="1" fill="hold">
                                          <p:stCondLst>
                                            <p:cond delay="0"/>
                                          </p:stCondLst>
                                        </p:cTn>
                                        <p:tgtEl>
                                          <p:spTgt spid="263"/>
                                        </p:tgtEl>
                                        <p:attrNameLst>
                                          <p:attrName>style.visibility</p:attrName>
                                        </p:attrNameLst>
                                      </p:cBhvr>
                                      <p:to>
                                        <p:strVal val="visible"/>
                                      </p:to>
                                    </p:set>
                                    <p:animEffect transition="in" filter="fade">
                                      <p:cBhvr>
                                        <p:cTn id="394" dur="500"/>
                                        <p:tgtEl>
                                          <p:spTgt spid="263"/>
                                        </p:tgtEl>
                                      </p:cBhvr>
                                    </p:animEffect>
                                  </p:childTnLst>
                                </p:cTn>
                              </p:par>
                              <p:par>
                                <p:cTn id="395" presetID="10" presetClass="entr" presetSubtype="0" fill="hold" nodeType="withEffect">
                                  <p:stCondLst>
                                    <p:cond delay="0"/>
                                  </p:stCondLst>
                                  <p:childTnLst>
                                    <p:set>
                                      <p:cBhvr>
                                        <p:cTn id="396" dur="1" fill="hold">
                                          <p:stCondLst>
                                            <p:cond delay="0"/>
                                          </p:stCondLst>
                                        </p:cTn>
                                        <p:tgtEl>
                                          <p:spTgt spid="271"/>
                                        </p:tgtEl>
                                        <p:attrNameLst>
                                          <p:attrName>style.visibility</p:attrName>
                                        </p:attrNameLst>
                                      </p:cBhvr>
                                      <p:to>
                                        <p:strVal val="visible"/>
                                      </p:to>
                                    </p:set>
                                    <p:animEffect transition="in" filter="fade">
                                      <p:cBhvr>
                                        <p:cTn id="397" dur="500"/>
                                        <p:tgtEl>
                                          <p:spTgt spid="271"/>
                                        </p:tgtEl>
                                      </p:cBhvr>
                                    </p:animEffect>
                                  </p:childTnLst>
                                </p:cTn>
                              </p:par>
                              <p:par>
                                <p:cTn id="398" presetID="10" presetClass="entr" presetSubtype="0" fill="hold" nodeType="withEffect">
                                  <p:stCondLst>
                                    <p:cond delay="0"/>
                                  </p:stCondLst>
                                  <p:childTnLst>
                                    <p:set>
                                      <p:cBhvr>
                                        <p:cTn id="399" dur="1" fill="hold">
                                          <p:stCondLst>
                                            <p:cond delay="0"/>
                                          </p:stCondLst>
                                        </p:cTn>
                                        <p:tgtEl>
                                          <p:spTgt spid="276"/>
                                        </p:tgtEl>
                                        <p:attrNameLst>
                                          <p:attrName>style.visibility</p:attrName>
                                        </p:attrNameLst>
                                      </p:cBhvr>
                                      <p:to>
                                        <p:strVal val="visible"/>
                                      </p:to>
                                    </p:set>
                                    <p:animEffect transition="in" filter="fade">
                                      <p:cBhvr>
                                        <p:cTn id="400" dur="500"/>
                                        <p:tgtEl>
                                          <p:spTgt spid="276"/>
                                        </p:tgtEl>
                                      </p:cBhvr>
                                    </p:animEffect>
                                  </p:childTnLst>
                                </p:cTn>
                              </p:par>
                              <p:par>
                                <p:cTn id="401" presetID="10" presetClass="entr" presetSubtype="0" fill="hold" nodeType="withEffect">
                                  <p:stCondLst>
                                    <p:cond delay="0"/>
                                  </p:stCondLst>
                                  <p:childTnLst>
                                    <p:set>
                                      <p:cBhvr>
                                        <p:cTn id="402" dur="1" fill="hold">
                                          <p:stCondLst>
                                            <p:cond delay="0"/>
                                          </p:stCondLst>
                                        </p:cTn>
                                        <p:tgtEl>
                                          <p:spTgt spid="267"/>
                                        </p:tgtEl>
                                        <p:attrNameLst>
                                          <p:attrName>style.visibility</p:attrName>
                                        </p:attrNameLst>
                                      </p:cBhvr>
                                      <p:to>
                                        <p:strVal val="visible"/>
                                      </p:to>
                                    </p:set>
                                    <p:animEffect transition="in" filter="fade">
                                      <p:cBhvr>
                                        <p:cTn id="403" dur="500"/>
                                        <p:tgtEl>
                                          <p:spTgt spid="267"/>
                                        </p:tgtEl>
                                      </p:cBhvr>
                                    </p:animEffect>
                                  </p:childTnLst>
                                </p:cTn>
                              </p:par>
                              <p:par>
                                <p:cTn id="404" presetID="10" presetClass="entr" presetSubtype="0" fill="hold" nodeType="withEffect">
                                  <p:stCondLst>
                                    <p:cond delay="0"/>
                                  </p:stCondLst>
                                  <p:childTnLst>
                                    <p:set>
                                      <p:cBhvr>
                                        <p:cTn id="405" dur="1" fill="hold">
                                          <p:stCondLst>
                                            <p:cond delay="0"/>
                                          </p:stCondLst>
                                        </p:cTn>
                                        <p:tgtEl>
                                          <p:spTgt spid="280"/>
                                        </p:tgtEl>
                                        <p:attrNameLst>
                                          <p:attrName>style.visibility</p:attrName>
                                        </p:attrNameLst>
                                      </p:cBhvr>
                                      <p:to>
                                        <p:strVal val="visible"/>
                                      </p:to>
                                    </p:set>
                                    <p:animEffect transition="in" filter="fade">
                                      <p:cBhvr>
                                        <p:cTn id="406" dur="500"/>
                                        <p:tgtEl>
                                          <p:spTgt spid="280"/>
                                        </p:tgtEl>
                                      </p:cBhvr>
                                    </p:animEffect>
                                  </p:childTnLst>
                                </p:cTn>
                              </p:par>
                              <p:par>
                                <p:cTn id="407" presetID="10" presetClass="entr" presetSubtype="0" fill="hold" nodeType="withEffect">
                                  <p:stCondLst>
                                    <p:cond delay="0"/>
                                  </p:stCondLst>
                                  <p:childTnLst>
                                    <p:set>
                                      <p:cBhvr>
                                        <p:cTn id="408" dur="1" fill="hold">
                                          <p:stCondLst>
                                            <p:cond delay="0"/>
                                          </p:stCondLst>
                                        </p:cTn>
                                        <p:tgtEl>
                                          <p:spTgt spid="265"/>
                                        </p:tgtEl>
                                        <p:attrNameLst>
                                          <p:attrName>style.visibility</p:attrName>
                                        </p:attrNameLst>
                                      </p:cBhvr>
                                      <p:to>
                                        <p:strVal val="visible"/>
                                      </p:to>
                                    </p:set>
                                    <p:animEffect transition="in" filter="fade">
                                      <p:cBhvr>
                                        <p:cTn id="409" dur="500"/>
                                        <p:tgtEl>
                                          <p:spTgt spid="265"/>
                                        </p:tgtEl>
                                      </p:cBhvr>
                                    </p:animEffect>
                                  </p:childTnLst>
                                </p:cTn>
                              </p:par>
                              <p:par>
                                <p:cTn id="410" presetID="10" presetClass="entr" presetSubtype="0" fill="hold" nodeType="withEffect">
                                  <p:stCondLst>
                                    <p:cond delay="0"/>
                                  </p:stCondLst>
                                  <p:childTnLst>
                                    <p:set>
                                      <p:cBhvr>
                                        <p:cTn id="411" dur="1" fill="hold">
                                          <p:stCondLst>
                                            <p:cond delay="0"/>
                                          </p:stCondLst>
                                        </p:cTn>
                                        <p:tgtEl>
                                          <p:spTgt spid="262"/>
                                        </p:tgtEl>
                                        <p:attrNameLst>
                                          <p:attrName>style.visibility</p:attrName>
                                        </p:attrNameLst>
                                      </p:cBhvr>
                                      <p:to>
                                        <p:strVal val="visible"/>
                                      </p:to>
                                    </p:set>
                                    <p:animEffect transition="in" filter="fade">
                                      <p:cBhvr>
                                        <p:cTn id="412" dur="500"/>
                                        <p:tgtEl>
                                          <p:spTgt spid="262"/>
                                        </p:tgtEl>
                                      </p:cBhvr>
                                    </p:animEffect>
                                  </p:childTnLst>
                                </p:cTn>
                              </p:par>
                              <p:par>
                                <p:cTn id="413" presetID="10" presetClass="entr" presetSubtype="0" fill="hold" nodeType="withEffect">
                                  <p:stCondLst>
                                    <p:cond delay="0"/>
                                  </p:stCondLst>
                                  <p:childTnLst>
                                    <p:set>
                                      <p:cBhvr>
                                        <p:cTn id="414" dur="1" fill="hold">
                                          <p:stCondLst>
                                            <p:cond delay="0"/>
                                          </p:stCondLst>
                                        </p:cTn>
                                        <p:tgtEl>
                                          <p:spTgt spid="277"/>
                                        </p:tgtEl>
                                        <p:attrNameLst>
                                          <p:attrName>style.visibility</p:attrName>
                                        </p:attrNameLst>
                                      </p:cBhvr>
                                      <p:to>
                                        <p:strVal val="visible"/>
                                      </p:to>
                                    </p:set>
                                    <p:animEffect transition="in" filter="fade">
                                      <p:cBhvr>
                                        <p:cTn id="415" dur="500"/>
                                        <p:tgtEl>
                                          <p:spTgt spid="277"/>
                                        </p:tgtEl>
                                      </p:cBhvr>
                                    </p:animEffect>
                                  </p:childTnLst>
                                </p:cTn>
                              </p:par>
                              <p:par>
                                <p:cTn id="416" presetID="10" presetClass="entr" presetSubtype="0" fill="hold" nodeType="withEffect">
                                  <p:stCondLst>
                                    <p:cond delay="0"/>
                                  </p:stCondLst>
                                  <p:childTnLst>
                                    <p:set>
                                      <p:cBhvr>
                                        <p:cTn id="417" dur="1" fill="hold">
                                          <p:stCondLst>
                                            <p:cond delay="0"/>
                                          </p:stCondLst>
                                        </p:cTn>
                                        <p:tgtEl>
                                          <p:spTgt spid="258"/>
                                        </p:tgtEl>
                                        <p:attrNameLst>
                                          <p:attrName>style.visibility</p:attrName>
                                        </p:attrNameLst>
                                      </p:cBhvr>
                                      <p:to>
                                        <p:strVal val="visible"/>
                                      </p:to>
                                    </p:set>
                                    <p:animEffect transition="in" filter="fade">
                                      <p:cBhvr>
                                        <p:cTn id="418" dur="500"/>
                                        <p:tgtEl>
                                          <p:spTgt spid="258"/>
                                        </p:tgtEl>
                                      </p:cBhvr>
                                    </p:animEffect>
                                  </p:childTnLst>
                                </p:cTn>
                              </p:par>
                              <p:par>
                                <p:cTn id="419" presetID="10" presetClass="entr" presetSubtype="0" fill="hold" nodeType="withEffect">
                                  <p:stCondLst>
                                    <p:cond delay="0"/>
                                  </p:stCondLst>
                                  <p:childTnLst>
                                    <p:set>
                                      <p:cBhvr>
                                        <p:cTn id="420" dur="1" fill="hold">
                                          <p:stCondLst>
                                            <p:cond delay="0"/>
                                          </p:stCondLst>
                                        </p:cTn>
                                        <p:tgtEl>
                                          <p:spTgt spid="261"/>
                                        </p:tgtEl>
                                        <p:attrNameLst>
                                          <p:attrName>style.visibility</p:attrName>
                                        </p:attrNameLst>
                                      </p:cBhvr>
                                      <p:to>
                                        <p:strVal val="visible"/>
                                      </p:to>
                                    </p:set>
                                    <p:animEffect transition="in" filter="fade">
                                      <p:cBhvr>
                                        <p:cTn id="421" dur="500"/>
                                        <p:tgtEl>
                                          <p:spTgt spid="261"/>
                                        </p:tgtEl>
                                      </p:cBhvr>
                                    </p:animEffect>
                                  </p:childTnLst>
                                </p:cTn>
                              </p:par>
                              <p:par>
                                <p:cTn id="422" presetID="10" presetClass="entr" presetSubtype="0" fill="hold" nodeType="withEffect">
                                  <p:stCondLst>
                                    <p:cond delay="0"/>
                                  </p:stCondLst>
                                  <p:childTnLst>
                                    <p:set>
                                      <p:cBhvr>
                                        <p:cTn id="423" dur="1" fill="hold">
                                          <p:stCondLst>
                                            <p:cond delay="0"/>
                                          </p:stCondLst>
                                        </p:cTn>
                                        <p:tgtEl>
                                          <p:spTgt spid="257"/>
                                        </p:tgtEl>
                                        <p:attrNameLst>
                                          <p:attrName>style.visibility</p:attrName>
                                        </p:attrNameLst>
                                      </p:cBhvr>
                                      <p:to>
                                        <p:strVal val="visible"/>
                                      </p:to>
                                    </p:set>
                                    <p:animEffect transition="in" filter="fade">
                                      <p:cBhvr>
                                        <p:cTn id="424" dur="500"/>
                                        <p:tgtEl>
                                          <p:spTgt spid="257"/>
                                        </p:tgtEl>
                                      </p:cBhvr>
                                    </p:animEffect>
                                  </p:childTnLst>
                                </p:cTn>
                              </p:par>
                              <p:par>
                                <p:cTn id="425" presetID="10" presetClass="entr" presetSubtype="0" fill="hold" nodeType="withEffect">
                                  <p:stCondLst>
                                    <p:cond delay="0"/>
                                  </p:stCondLst>
                                  <p:childTnLst>
                                    <p:set>
                                      <p:cBhvr>
                                        <p:cTn id="426" dur="1" fill="hold">
                                          <p:stCondLst>
                                            <p:cond delay="0"/>
                                          </p:stCondLst>
                                        </p:cTn>
                                        <p:tgtEl>
                                          <p:spTgt spid="274"/>
                                        </p:tgtEl>
                                        <p:attrNameLst>
                                          <p:attrName>style.visibility</p:attrName>
                                        </p:attrNameLst>
                                      </p:cBhvr>
                                      <p:to>
                                        <p:strVal val="visible"/>
                                      </p:to>
                                    </p:set>
                                    <p:animEffect transition="in" filter="fade">
                                      <p:cBhvr>
                                        <p:cTn id="427" dur="500"/>
                                        <p:tgtEl>
                                          <p:spTgt spid="274"/>
                                        </p:tgtEl>
                                      </p:cBhvr>
                                    </p:animEffect>
                                  </p:childTnLst>
                                </p:cTn>
                              </p:par>
                              <p:par>
                                <p:cTn id="428" presetID="10" presetClass="entr" presetSubtype="0" fill="hold" nodeType="withEffect">
                                  <p:stCondLst>
                                    <p:cond delay="0"/>
                                  </p:stCondLst>
                                  <p:childTnLst>
                                    <p:set>
                                      <p:cBhvr>
                                        <p:cTn id="429" dur="1" fill="hold">
                                          <p:stCondLst>
                                            <p:cond delay="0"/>
                                          </p:stCondLst>
                                        </p:cTn>
                                        <p:tgtEl>
                                          <p:spTgt spid="278"/>
                                        </p:tgtEl>
                                        <p:attrNameLst>
                                          <p:attrName>style.visibility</p:attrName>
                                        </p:attrNameLst>
                                      </p:cBhvr>
                                      <p:to>
                                        <p:strVal val="visible"/>
                                      </p:to>
                                    </p:set>
                                    <p:animEffect transition="in" filter="fade">
                                      <p:cBhvr>
                                        <p:cTn id="430" dur="500"/>
                                        <p:tgtEl>
                                          <p:spTgt spid="278"/>
                                        </p:tgtEl>
                                      </p:cBhvr>
                                    </p:animEffect>
                                  </p:childTnLst>
                                </p:cTn>
                              </p:par>
                              <p:par>
                                <p:cTn id="431" presetID="10" presetClass="entr" presetSubtype="0" fill="hold" nodeType="withEffect">
                                  <p:stCondLst>
                                    <p:cond delay="0"/>
                                  </p:stCondLst>
                                  <p:childTnLst>
                                    <p:set>
                                      <p:cBhvr>
                                        <p:cTn id="432" dur="1" fill="hold">
                                          <p:stCondLst>
                                            <p:cond delay="0"/>
                                          </p:stCondLst>
                                        </p:cTn>
                                        <p:tgtEl>
                                          <p:spTgt spid="290"/>
                                        </p:tgtEl>
                                        <p:attrNameLst>
                                          <p:attrName>style.visibility</p:attrName>
                                        </p:attrNameLst>
                                      </p:cBhvr>
                                      <p:to>
                                        <p:strVal val="visible"/>
                                      </p:to>
                                    </p:set>
                                    <p:animEffect transition="in" filter="fade">
                                      <p:cBhvr>
                                        <p:cTn id="433" dur="500"/>
                                        <p:tgtEl>
                                          <p:spTgt spid="290"/>
                                        </p:tgtEl>
                                      </p:cBhvr>
                                    </p:animEffect>
                                  </p:childTnLst>
                                </p:cTn>
                              </p:par>
                              <p:par>
                                <p:cTn id="434" presetID="10" presetClass="entr" presetSubtype="0" fill="hold" nodeType="withEffect">
                                  <p:stCondLst>
                                    <p:cond delay="0"/>
                                  </p:stCondLst>
                                  <p:childTnLst>
                                    <p:set>
                                      <p:cBhvr>
                                        <p:cTn id="435" dur="1" fill="hold">
                                          <p:stCondLst>
                                            <p:cond delay="0"/>
                                          </p:stCondLst>
                                        </p:cTn>
                                        <p:tgtEl>
                                          <p:spTgt spid="266"/>
                                        </p:tgtEl>
                                        <p:attrNameLst>
                                          <p:attrName>style.visibility</p:attrName>
                                        </p:attrNameLst>
                                      </p:cBhvr>
                                      <p:to>
                                        <p:strVal val="visible"/>
                                      </p:to>
                                    </p:set>
                                    <p:animEffect transition="in" filter="fade">
                                      <p:cBhvr>
                                        <p:cTn id="436" dur="500"/>
                                        <p:tgtEl>
                                          <p:spTgt spid="266"/>
                                        </p:tgtEl>
                                      </p:cBhvr>
                                    </p:animEffect>
                                  </p:childTnLst>
                                </p:cTn>
                              </p:par>
                              <p:par>
                                <p:cTn id="437" presetID="10" presetClass="entr" presetSubtype="0" fill="hold" nodeType="withEffect">
                                  <p:stCondLst>
                                    <p:cond delay="0"/>
                                  </p:stCondLst>
                                  <p:childTnLst>
                                    <p:set>
                                      <p:cBhvr>
                                        <p:cTn id="438" dur="1" fill="hold">
                                          <p:stCondLst>
                                            <p:cond delay="0"/>
                                          </p:stCondLst>
                                        </p:cTn>
                                        <p:tgtEl>
                                          <p:spTgt spid="287"/>
                                        </p:tgtEl>
                                        <p:attrNameLst>
                                          <p:attrName>style.visibility</p:attrName>
                                        </p:attrNameLst>
                                      </p:cBhvr>
                                      <p:to>
                                        <p:strVal val="visible"/>
                                      </p:to>
                                    </p:set>
                                    <p:animEffect transition="in" filter="fade">
                                      <p:cBhvr>
                                        <p:cTn id="439" dur="500"/>
                                        <p:tgtEl>
                                          <p:spTgt spid="287"/>
                                        </p:tgtEl>
                                      </p:cBhvr>
                                    </p:animEffect>
                                  </p:childTnLst>
                                </p:cTn>
                              </p:par>
                              <p:par>
                                <p:cTn id="440" presetID="10" presetClass="entr" presetSubtype="0" fill="hold" nodeType="withEffect">
                                  <p:stCondLst>
                                    <p:cond delay="0"/>
                                  </p:stCondLst>
                                  <p:childTnLst>
                                    <p:set>
                                      <p:cBhvr>
                                        <p:cTn id="441" dur="1" fill="hold">
                                          <p:stCondLst>
                                            <p:cond delay="0"/>
                                          </p:stCondLst>
                                        </p:cTn>
                                        <p:tgtEl>
                                          <p:spTgt spid="270"/>
                                        </p:tgtEl>
                                        <p:attrNameLst>
                                          <p:attrName>style.visibility</p:attrName>
                                        </p:attrNameLst>
                                      </p:cBhvr>
                                      <p:to>
                                        <p:strVal val="visible"/>
                                      </p:to>
                                    </p:set>
                                    <p:animEffect transition="in" filter="fade">
                                      <p:cBhvr>
                                        <p:cTn id="442" dur="500"/>
                                        <p:tgtEl>
                                          <p:spTgt spid="270"/>
                                        </p:tgtEl>
                                      </p:cBhvr>
                                    </p:animEffect>
                                  </p:childTnLst>
                                </p:cTn>
                              </p:par>
                              <p:par>
                                <p:cTn id="443" presetID="10" presetClass="entr" presetSubtype="0" fill="hold" nodeType="withEffect">
                                  <p:stCondLst>
                                    <p:cond delay="0"/>
                                  </p:stCondLst>
                                  <p:childTnLst>
                                    <p:set>
                                      <p:cBhvr>
                                        <p:cTn id="444" dur="1" fill="hold">
                                          <p:stCondLst>
                                            <p:cond delay="0"/>
                                          </p:stCondLst>
                                        </p:cTn>
                                        <p:tgtEl>
                                          <p:spTgt spid="255"/>
                                        </p:tgtEl>
                                        <p:attrNameLst>
                                          <p:attrName>style.visibility</p:attrName>
                                        </p:attrNameLst>
                                      </p:cBhvr>
                                      <p:to>
                                        <p:strVal val="visible"/>
                                      </p:to>
                                    </p:set>
                                    <p:animEffect transition="in" filter="fade">
                                      <p:cBhvr>
                                        <p:cTn id="445" dur="500"/>
                                        <p:tgtEl>
                                          <p:spTgt spid="255"/>
                                        </p:tgtEl>
                                      </p:cBhvr>
                                    </p:animEffect>
                                  </p:childTnLst>
                                </p:cTn>
                              </p:par>
                              <p:par>
                                <p:cTn id="446" presetID="10" presetClass="entr" presetSubtype="0" fill="hold" nodeType="withEffect">
                                  <p:stCondLst>
                                    <p:cond delay="0"/>
                                  </p:stCondLst>
                                  <p:childTnLst>
                                    <p:set>
                                      <p:cBhvr>
                                        <p:cTn id="447" dur="1" fill="hold">
                                          <p:stCondLst>
                                            <p:cond delay="0"/>
                                          </p:stCondLst>
                                        </p:cTn>
                                        <p:tgtEl>
                                          <p:spTgt spid="272"/>
                                        </p:tgtEl>
                                        <p:attrNameLst>
                                          <p:attrName>style.visibility</p:attrName>
                                        </p:attrNameLst>
                                      </p:cBhvr>
                                      <p:to>
                                        <p:strVal val="visible"/>
                                      </p:to>
                                    </p:set>
                                    <p:animEffect transition="in" filter="fade">
                                      <p:cBhvr>
                                        <p:cTn id="448" dur="500"/>
                                        <p:tgtEl>
                                          <p:spTgt spid="272"/>
                                        </p:tgtEl>
                                      </p:cBhvr>
                                    </p:animEffect>
                                  </p:childTnLst>
                                </p:cTn>
                              </p:par>
                              <p:par>
                                <p:cTn id="449" presetID="10" presetClass="entr" presetSubtype="0" fill="hold" nodeType="withEffect">
                                  <p:stCondLst>
                                    <p:cond delay="0"/>
                                  </p:stCondLst>
                                  <p:childTnLst>
                                    <p:set>
                                      <p:cBhvr>
                                        <p:cTn id="450" dur="1" fill="hold">
                                          <p:stCondLst>
                                            <p:cond delay="0"/>
                                          </p:stCondLst>
                                        </p:cTn>
                                        <p:tgtEl>
                                          <p:spTgt spid="269"/>
                                        </p:tgtEl>
                                        <p:attrNameLst>
                                          <p:attrName>style.visibility</p:attrName>
                                        </p:attrNameLst>
                                      </p:cBhvr>
                                      <p:to>
                                        <p:strVal val="visible"/>
                                      </p:to>
                                    </p:set>
                                    <p:animEffect transition="in" filter="fade">
                                      <p:cBhvr>
                                        <p:cTn id="451" dur="500"/>
                                        <p:tgtEl>
                                          <p:spTgt spid="269"/>
                                        </p:tgtEl>
                                      </p:cBhvr>
                                    </p:animEffect>
                                  </p:childTnLst>
                                </p:cTn>
                              </p:par>
                              <p:par>
                                <p:cTn id="452" presetID="10" presetClass="entr" presetSubtype="0" fill="hold" nodeType="withEffect">
                                  <p:stCondLst>
                                    <p:cond delay="0"/>
                                  </p:stCondLst>
                                  <p:childTnLst>
                                    <p:set>
                                      <p:cBhvr>
                                        <p:cTn id="453" dur="1" fill="hold">
                                          <p:stCondLst>
                                            <p:cond delay="0"/>
                                          </p:stCondLst>
                                        </p:cTn>
                                        <p:tgtEl>
                                          <p:spTgt spid="256"/>
                                        </p:tgtEl>
                                        <p:attrNameLst>
                                          <p:attrName>style.visibility</p:attrName>
                                        </p:attrNameLst>
                                      </p:cBhvr>
                                      <p:to>
                                        <p:strVal val="visible"/>
                                      </p:to>
                                    </p:set>
                                    <p:animEffect transition="in" filter="fade">
                                      <p:cBhvr>
                                        <p:cTn id="454" dur="500"/>
                                        <p:tgtEl>
                                          <p:spTgt spid="256"/>
                                        </p:tgtEl>
                                      </p:cBhvr>
                                    </p:animEffect>
                                  </p:childTnLst>
                                </p:cTn>
                              </p:par>
                              <p:par>
                                <p:cTn id="455" presetID="10" presetClass="entr" presetSubtype="0" fill="hold" nodeType="withEffect">
                                  <p:stCondLst>
                                    <p:cond delay="0"/>
                                  </p:stCondLst>
                                  <p:childTnLst>
                                    <p:set>
                                      <p:cBhvr>
                                        <p:cTn id="456" dur="1" fill="hold">
                                          <p:stCondLst>
                                            <p:cond delay="0"/>
                                          </p:stCondLst>
                                        </p:cTn>
                                        <p:tgtEl>
                                          <p:spTgt spid="257"/>
                                        </p:tgtEl>
                                        <p:attrNameLst>
                                          <p:attrName>style.visibility</p:attrName>
                                        </p:attrNameLst>
                                      </p:cBhvr>
                                      <p:to>
                                        <p:strVal val="visible"/>
                                      </p:to>
                                    </p:set>
                                    <p:animEffect transition="in" filter="fade">
                                      <p:cBhvr>
                                        <p:cTn id="457" dur="500"/>
                                        <p:tgtEl>
                                          <p:spTgt spid="257"/>
                                        </p:tgtEl>
                                      </p:cBhvr>
                                    </p:animEffect>
                                  </p:childTnLst>
                                </p:cTn>
                              </p:par>
                              <p:par>
                                <p:cTn id="458" presetID="10" presetClass="entr" presetSubtype="0" fill="hold" nodeType="withEffect">
                                  <p:stCondLst>
                                    <p:cond delay="0"/>
                                  </p:stCondLst>
                                  <p:childTnLst>
                                    <p:set>
                                      <p:cBhvr>
                                        <p:cTn id="459" dur="1" fill="hold">
                                          <p:stCondLst>
                                            <p:cond delay="0"/>
                                          </p:stCondLst>
                                        </p:cTn>
                                        <p:tgtEl>
                                          <p:spTgt spid="258"/>
                                        </p:tgtEl>
                                        <p:attrNameLst>
                                          <p:attrName>style.visibility</p:attrName>
                                        </p:attrNameLst>
                                      </p:cBhvr>
                                      <p:to>
                                        <p:strVal val="visible"/>
                                      </p:to>
                                    </p:set>
                                    <p:animEffect transition="in" filter="fade">
                                      <p:cBhvr>
                                        <p:cTn id="460" dur="500"/>
                                        <p:tgtEl>
                                          <p:spTgt spid="258"/>
                                        </p:tgtEl>
                                      </p:cBhvr>
                                    </p:animEffect>
                                  </p:childTnLst>
                                </p:cTn>
                              </p:par>
                              <p:par>
                                <p:cTn id="461" presetID="10" presetClass="entr" presetSubtype="0" fill="hold" nodeType="withEffect">
                                  <p:stCondLst>
                                    <p:cond delay="0"/>
                                  </p:stCondLst>
                                  <p:childTnLst>
                                    <p:set>
                                      <p:cBhvr>
                                        <p:cTn id="462" dur="1" fill="hold">
                                          <p:stCondLst>
                                            <p:cond delay="0"/>
                                          </p:stCondLst>
                                        </p:cTn>
                                        <p:tgtEl>
                                          <p:spTgt spid="286"/>
                                        </p:tgtEl>
                                        <p:attrNameLst>
                                          <p:attrName>style.visibility</p:attrName>
                                        </p:attrNameLst>
                                      </p:cBhvr>
                                      <p:to>
                                        <p:strVal val="visible"/>
                                      </p:to>
                                    </p:set>
                                    <p:animEffect transition="in" filter="fade">
                                      <p:cBhvr>
                                        <p:cTn id="463" dur="500"/>
                                        <p:tgtEl>
                                          <p:spTgt spid="286"/>
                                        </p:tgtEl>
                                      </p:cBhvr>
                                    </p:animEffect>
                                  </p:childTnLst>
                                </p:cTn>
                              </p:par>
                              <p:par>
                                <p:cTn id="464" presetID="10" presetClass="entr" presetSubtype="0" fill="hold" nodeType="withEffect">
                                  <p:stCondLst>
                                    <p:cond delay="0"/>
                                  </p:stCondLst>
                                  <p:childTnLst>
                                    <p:set>
                                      <p:cBhvr>
                                        <p:cTn id="465" dur="1" fill="hold">
                                          <p:stCondLst>
                                            <p:cond delay="0"/>
                                          </p:stCondLst>
                                        </p:cTn>
                                        <p:tgtEl>
                                          <p:spTgt spid="259"/>
                                        </p:tgtEl>
                                        <p:attrNameLst>
                                          <p:attrName>style.visibility</p:attrName>
                                        </p:attrNameLst>
                                      </p:cBhvr>
                                      <p:to>
                                        <p:strVal val="visible"/>
                                      </p:to>
                                    </p:set>
                                    <p:animEffect transition="in" filter="fade">
                                      <p:cBhvr>
                                        <p:cTn id="466" dur="500"/>
                                        <p:tgtEl>
                                          <p:spTgt spid="259"/>
                                        </p:tgtEl>
                                      </p:cBhvr>
                                    </p:animEffect>
                                  </p:childTnLst>
                                </p:cTn>
                              </p:par>
                              <p:par>
                                <p:cTn id="467" presetID="10" presetClass="entr" presetSubtype="0" fill="hold" nodeType="withEffect">
                                  <p:stCondLst>
                                    <p:cond delay="0"/>
                                  </p:stCondLst>
                                  <p:childTnLst>
                                    <p:set>
                                      <p:cBhvr>
                                        <p:cTn id="468" dur="1" fill="hold">
                                          <p:stCondLst>
                                            <p:cond delay="0"/>
                                          </p:stCondLst>
                                        </p:cTn>
                                        <p:tgtEl>
                                          <p:spTgt spid="285"/>
                                        </p:tgtEl>
                                        <p:attrNameLst>
                                          <p:attrName>style.visibility</p:attrName>
                                        </p:attrNameLst>
                                      </p:cBhvr>
                                      <p:to>
                                        <p:strVal val="visible"/>
                                      </p:to>
                                    </p:set>
                                    <p:animEffect transition="in" filter="fade">
                                      <p:cBhvr>
                                        <p:cTn id="469" dur="500"/>
                                        <p:tgtEl>
                                          <p:spTgt spid="285"/>
                                        </p:tgtEl>
                                      </p:cBhvr>
                                    </p:animEffect>
                                  </p:childTnLst>
                                </p:cTn>
                              </p:par>
                              <p:par>
                                <p:cTn id="470" presetID="10" presetClass="entr" presetSubtype="0" fill="hold" nodeType="withEffect">
                                  <p:stCondLst>
                                    <p:cond delay="0"/>
                                  </p:stCondLst>
                                  <p:childTnLst>
                                    <p:set>
                                      <p:cBhvr>
                                        <p:cTn id="471" dur="1" fill="hold">
                                          <p:stCondLst>
                                            <p:cond delay="0"/>
                                          </p:stCondLst>
                                        </p:cTn>
                                        <p:tgtEl>
                                          <p:spTgt spid="255"/>
                                        </p:tgtEl>
                                        <p:attrNameLst>
                                          <p:attrName>style.visibility</p:attrName>
                                        </p:attrNameLst>
                                      </p:cBhvr>
                                      <p:to>
                                        <p:strVal val="visible"/>
                                      </p:to>
                                    </p:set>
                                    <p:animEffect transition="in" filter="fade">
                                      <p:cBhvr>
                                        <p:cTn id="472" dur="500"/>
                                        <p:tgtEl>
                                          <p:spTgt spid="255"/>
                                        </p:tgtEl>
                                      </p:cBhvr>
                                    </p:animEffect>
                                  </p:childTnLst>
                                </p:cTn>
                              </p:par>
                              <p:par>
                                <p:cTn id="473" presetID="10" presetClass="entr" presetSubtype="0" fill="hold" nodeType="withEffect">
                                  <p:stCondLst>
                                    <p:cond delay="0"/>
                                  </p:stCondLst>
                                  <p:childTnLst>
                                    <p:set>
                                      <p:cBhvr>
                                        <p:cTn id="474" dur="1" fill="hold">
                                          <p:stCondLst>
                                            <p:cond delay="0"/>
                                          </p:stCondLst>
                                        </p:cTn>
                                        <p:tgtEl>
                                          <p:spTgt spid="291"/>
                                        </p:tgtEl>
                                        <p:attrNameLst>
                                          <p:attrName>style.visibility</p:attrName>
                                        </p:attrNameLst>
                                      </p:cBhvr>
                                      <p:to>
                                        <p:strVal val="visible"/>
                                      </p:to>
                                    </p:set>
                                    <p:animEffect transition="in" filter="fade">
                                      <p:cBhvr>
                                        <p:cTn id="475" dur="500"/>
                                        <p:tgtEl>
                                          <p:spTgt spid="291"/>
                                        </p:tgtEl>
                                      </p:cBhvr>
                                    </p:animEffect>
                                  </p:childTnLst>
                                </p:cTn>
                              </p:par>
                              <p:par>
                                <p:cTn id="476" presetID="10" presetClass="entr" presetSubtype="0" fill="hold" nodeType="withEffect">
                                  <p:stCondLst>
                                    <p:cond delay="0"/>
                                  </p:stCondLst>
                                  <p:childTnLst>
                                    <p:set>
                                      <p:cBhvr>
                                        <p:cTn id="477" dur="1" fill="hold">
                                          <p:stCondLst>
                                            <p:cond delay="0"/>
                                          </p:stCondLst>
                                        </p:cTn>
                                        <p:tgtEl>
                                          <p:spTgt spid="279"/>
                                        </p:tgtEl>
                                        <p:attrNameLst>
                                          <p:attrName>style.visibility</p:attrName>
                                        </p:attrNameLst>
                                      </p:cBhvr>
                                      <p:to>
                                        <p:strVal val="visible"/>
                                      </p:to>
                                    </p:set>
                                    <p:animEffect transition="in" filter="fade">
                                      <p:cBhvr>
                                        <p:cTn id="478" dur="500"/>
                                        <p:tgtEl>
                                          <p:spTgt spid="279"/>
                                        </p:tgtEl>
                                      </p:cBhvr>
                                    </p:animEffect>
                                  </p:childTnLst>
                                </p:cTn>
                              </p:par>
                              <p:par>
                                <p:cTn id="479" presetID="10" presetClass="entr" presetSubtype="0" fill="hold" nodeType="withEffect">
                                  <p:stCondLst>
                                    <p:cond delay="0"/>
                                  </p:stCondLst>
                                  <p:childTnLst>
                                    <p:set>
                                      <p:cBhvr>
                                        <p:cTn id="480" dur="1" fill="hold">
                                          <p:stCondLst>
                                            <p:cond delay="0"/>
                                          </p:stCondLst>
                                        </p:cTn>
                                        <p:tgtEl>
                                          <p:spTgt spid="280"/>
                                        </p:tgtEl>
                                        <p:attrNameLst>
                                          <p:attrName>style.visibility</p:attrName>
                                        </p:attrNameLst>
                                      </p:cBhvr>
                                      <p:to>
                                        <p:strVal val="visible"/>
                                      </p:to>
                                    </p:set>
                                    <p:animEffect transition="in" filter="fade">
                                      <p:cBhvr>
                                        <p:cTn id="481" dur="500"/>
                                        <p:tgtEl>
                                          <p:spTgt spid="280"/>
                                        </p:tgtEl>
                                      </p:cBhvr>
                                    </p:animEffect>
                                  </p:childTnLst>
                                </p:cTn>
                              </p:par>
                              <p:par>
                                <p:cTn id="482" presetID="10" presetClass="entr" presetSubtype="0" fill="hold" nodeType="withEffect">
                                  <p:stCondLst>
                                    <p:cond delay="0"/>
                                  </p:stCondLst>
                                  <p:childTnLst>
                                    <p:set>
                                      <p:cBhvr>
                                        <p:cTn id="483" dur="1" fill="hold">
                                          <p:stCondLst>
                                            <p:cond delay="0"/>
                                          </p:stCondLst>
                                        </p:cTn>
                                        <p:tgtEl>
                                          <p:spTgt spid="264"/>
                                        </p:tgtEl>
                                        <p:attrNameLst>
                                          <p:attrName>style.visibility</p:attrName>
                                        </p:attrNameLst>
                                      </p:cBhvr>
                                      <p:to>
                                        <p:strVal val="visible"/>
                                      </p:to>
                                    </p:set>
                                    <p:animEffect transition="in" filter="fade">
                                      <p:cBhvr>
                                        <p:cTn id="484" dur="500"/>
                                        <p:tgtEl>
                                          <p:spTgt spid="264"/>
                                        </p:tgtEl>
                                      </p:cBhvr>
                                    </p:animEffect>
                                  </p:childTnLst>
                                </p:cTn>
                              </p:par>
                              <p:par>
                                <p:cTn id="485" presetID="10" presetClass="entr" presetSubtype="0" fill="hold" nodeType="withEffect">
                                  <p:stCondLst>
                                    <p:cond delay="0"/>
                                  </p:stCondLst>
                                  <p:childTnLst>
                                    <p:set>
                                      <p:cBhvr>
                                        <p:cTn id="486" dur="1" fill="hold">
                                          <p:stCondLst>
                                            <p:cond delay="0"/>
                                          </p:stCondLst>
                                        </p:cTn>
                                        <p:tgtEl>
                                          <p:spTgt spid="265"/>
                                        </p:tgtEl>
                                        <p:attrNameLst>
                                          <p:attrName>style.visibility</p:attrName>
                                        </p:attrNameLst>
                                      </p:cBhvr>
                                      <p:to>
                                        <p:strVal val="visible"/>
                                      </p:to>
                                    </p:set>
                                    <p:animEffect transition="in" filter="fade">
                                      <p:cBhvr>
                                        <p:cTn id="487" dur="500"/>
                                        <p:tgtEl>
                                          <p:spTgt spid="265"/>
                                        </p:tgtEl>
                                      </p:cBhvr>
                                    </p:animEffect>
                                  </p:childTnLst>
                                </p:cTn>
                              </p:par>
                              <p:par>
                                <p:cTn id="488" presetID="10" presetClass="entr" presetSubtype="0" fill="hold" nodeType="withEffect">
                                  <p:stCondLst>
                                    <p:cond delay="0"/>
                                  </p:stCondLst>
                                  <p:childTnLst>
                                    <p:set>
                                      <p:cBhvr>
                                        <p:cTn id="489" dur="1" fill="hold">
                                          <p:stCondLst>
                                            <p:cond delay="0"/>
                                          </p:stCondLst>
                                        </p:cTn>
                                        <p:tgtEl>
                                          <p:spTgt spid="290"/>
                                        </p:tgtEl>
                                        <p:attrNameLst>
                                          <p:attrName>style.visibility</p:attrName>
                                        </p:attrNameLst>
                                      </p:cBhvr>
                                      <p:to>
                                        <p:strVal val="visible"/>
                                      </p:to>
                                    </p:set>
                                    <p:animEffect transition="in" filter="fade">
                                      <p:cBhvr>
                                        <p:cTn id="490" dur="500"/>
                                        <p:tgtEl>
                                          <p:spTgt spid="290"/>
                                        </p:tgtEl>
                                      </p:cBhvr>
                                    </p:animEffect>
                                  </p:childTnLst>
                                </p:cTn>
                              </p:par>
                              <p:par>
                                <p:cTn id="491" presetID="10" presetClass="entr" presetSubtype="0" fill="hold" nodeType="withEffect">
                                  <p:stCondLst>
                                    <p:cond delay="0"/>
                                  </p:stCondLst>
                                  <p:childTnLst>
                                    <p:set>
                                      <p:cBhvr>
                                        <p:cTn id="492" dur="1" fill="hold">
                                          <p:stCondLst>
                                            <p:cond delay="0"/>
                                          </p:stCondLst>
                                        </p:cTn>
                                        <p:tgtEl>
                                          <p:spTgt spid="284"/>
                                        </p:tgtEl>
                                        <p:attrNameLst>
                                          <p:attrName>style.visibility</p:attrName>
                                        </p:attrNameLst>
                                      </p:cBhvr>
                                      <p:to>
                                        <p:strVal val="visible"/>
                                      </p:to>
                                    </p:set>
                                    <p:animEffect transition="in" filter="fade">
                                      <p:cBhvr>
                                        <p:cTn id="493" dur="500"/>
                                        <p:tgtEl>
                                          <p:spTgt spid="284"/>
                                        </p:tgtEl>
                                      </p:cBhvr>
                                    </p:animEffect>
                                  </p:childTnLst>
                                </p:cTn>
                              </p:par>
                              <p:par>
                                <p:cTn id="494" presetID="10" presetClass="entr" presetSubtype="0" fill="hold" nodeType="withEffect">
                                  <p:stCondLst>
                                    <p:cond delay="0"/>
                                  </p:stCondLst>
                                  <p:childTnLst>
                                    <p:set>
                                      <p:cBhvr>
                                        <p:cTn id="495" dur="1" fill="hold">
                                          <p:stCondLst>
                                            <p:cond delay="0"/>
                                          </p:stCondLst>
                                        </p:cTn>
                                        <p:tgtEl>
                                          <p:spTgt spid="288"/>
                                        </p:tgtEl>
                                        <p:attrNameLst>
                                          <p:attrName>style.visibility</p:attrName>
                                        </p:attrNameLst>
                                      </p:cBhvr>
                                      <p:to>
                                        <p:strVal val="visible"/>
                                      </p:to>
                                    </p:set>
                                    <p:animEffect transition="in" filter="fade">
                                      <p:cBhvr>
                                        <p:cTn id="496" dur="500"/>
                                        <p:tgtEl>
                                          <p:spTgt spid="288"/>
                                        </p:tgtEl>
                                      </p:cBhvr>
                                    </p:animEffect>
                                  </p:childTnLst>
                                </p:cTn>
                              </p:par>
                              <p:par>
                                <p:cTn id="497" presetID="10" presetClass="entr" presetSubtype="0" fill="hold" nodeType="withEffect">
                                  <p:stCondLst>
                                    <p:cond delay="0"/>
                                  </p:stCondLst>
                                  <p:childTnLst>
                                    <p:set>
                                      <p:cBhvr>
                                        <p:cTn id="498" dur="1" fill="hold">
                                          <p:stCondLst>
                                            <p:cond delay="0"/>
                                          </p:stCondLst>
                                        </p:cTn>
                                        <p:tgtEl>
                                          <p:spTgt spid="267"/>
                                        </p:tgtEl>
                                        <p:attrNameLst>
                                          <p:attrName>style.visibility</p:attrName>
                                        </p:attrNameLst>
                                      </p:cBhvr>
                                      <p:to>
                                        <p:strVal val="visible"/>
                                      </p:to>
                                    </p:set>
                                    <p:animEffect transition="in" filter="fade">
                                      <p:cBhvr>
                                        <p:cTn id="499" dur="500"/>
                                        <p:tgtEl>
                                          <p:spTgt spid="267"/>
                                        </p:tgtEl>
                                      </p:cBhvr>
                                    </p:animEffect>
                                  </p:childTnLst>
                                </p:cTn>
                              </p:par>
                              <p:par>
                                <p:cTn id="500" presetID="10" presetClass="entr" presetSubtype="0" fill="hold" nodeType="withEffect">
                                  <p:stCondLst>
                                    <p:cond delay="0"/>
                                  </p:stCondLst>
                                  <p:childTnLst>
                                    <p:set>
                                      <p:cBhvr>
                                        <p:cTn id="501" dur="1" fill="hold">
                                          <p:stCondLst>
                                            <p:cond delay="0"/>
                                          </p:stCondLst>
                                        </p:cTn>
                                        <p:tgtEl>
                                          <p:spTgt spid="261"/>
                                        </p:tgtEl>
                                        <p:attrNameLst>
                                          <p:attrName>style.visibility</p:attrName>
                                        </p:attrNameLst>
                                      </p:cBhvr>
                                      <p:to>
                                        <p:strVal val="visible"/>
                                      </p:to>
                                    </p:set>
                                    <p:animEffect transition="in" filter="fade">
                                      <p:cBhvr>
                                        <p:cTn id="502" dur="500"/>
                                        <p:tgtEl>
                                          <p:spTgt spid="261"/>
                                        </p:tgtEl>
                                      </p:cBhvr>
                                    </p:animEffect>
                                  </p:childTnLst>
                                </p:cTn>
                              </p:par>
                              <p:par>
                                <p:cTn id="503" presetID="10" presetClass="entr" presetSubtype="0" fill="hold" nodeType="withEffect">
                                  <p:stCondLst>
                                    <p:cond delay="0"/>
                                  </p:stCondLst>
                                  <p:childTnLst>
                                    <p:set>
                                      <p:cBhvr>
                                        <p:cTn id="504" dur="1" fill="hold">
                                          <p:stCondLst>
                                            <p:cond delay="0"/>
                                          </p:stCondLst>
                                        </p:cTn>
                                        <p:tgtEl>
                                          <p:spTgt spid="262"/>
                                        </p:tgtEl>
                                        <p:attrNameLst>
                                          <p:attrName>style.visibility</p:attrName>
                                        </p:attrNameLst>
                                      </p:cBhvr>
                                      <p:to>
                                        <p:strVal val="visible"/>
                                      </p:to>
                                    </p:set>
                                    <p:animEffect transition="in" filter="fade">
                                      <p:cBhvr>
                                        <p:cTn id="505" dur="500"/>
                                        <p:tgtEl>
                                          <p:spTgt spid="262"/>
                                        </p:tgtEl>
                                      </p:cBhvr>
                                    </p:animEffect>
                                  </p:childTnLst>
                                </p:cTn>
                              </p:par>
                              <p:par>
                                <p:cTn id="506" presetID="10" presetClass="entr" presetSubtype="0" fill="hold" nodeType="withEffect">
                                  <p:stCondLst>
                                    <p:cond delay="0"/>
                                  </p:stCondLst>
                                  <p:childTnLst>
                                    <p:set>
                                      <p:cBhvr>
                                        <p:cTn id="507" dur="1" fill="hold">
                                          <p:stCondLst>
                                            <p:cond delay="0"/>
                                          </p:stCondLst>
                                        </p:cTn>
                                        <p:tgtEl>
                                          <p:spTgt spid="263"/>
                                        </p:tgtEl>
                                        <p:attrNameLst>
                                          <p:attrName>style.visibility</p:attrName>
                                        </p:attrNameLst>
                                      </p:cBhvr>
                                      <p:to>
                                        <p:strVal val="visible"/>
                                      </p:to>
                                    </p:set>
                                    <p:animEffect transition="in" filter="fade">
                                      <p:cBhvr>
                                        <p:cTn id="508" dur="500"/>
                                        <p:tgtEl>
                                          <p:spTgt spid="263"/>
                                        </p:tgtEl>
                                      </p:cBhvr>
                                    </p:animEffect>
                                  </p:childTnLst>
                                </p:cTn>
                              </p:par>
                              <p:par>
                                <p:cTn id="509" presetID="10" presetClass="entr" presetSubtype="0" fill="hold" nodeType="withEffect">
                                  <p:stCondLst>
                                    <p:cond delay="0"/>
                                  </p:stCondLst>
                                  <p:childTnLst>
                                    <p:set>
                                      <p:cBhvr>
                                        <p:cTn id="510" dur="1" fill="hold">
                                          <p:stCondLst>
                                            <p:cond delay="0"/>
                                          </p:stCondLst>
                                        </p:cTn>
                                        <p:tgtEl>
                                          <p:spTgt spid="281"/>
                                        </p:tgtEl>
                                        <p:attrNameLst>
                                          <p:attrName>style.visibility</p:attrName>
                                        </p:attrNameLst>
                                      </p:cBhvr>
                                      <p:to>
                                        <p:strVal val="visible"/>
                                      </p:to>
                                    </p:set>
                                    <p:animEffect transition="in" filter="fade">
                                      <p:cBhvr>
                                        <p:cTn id="511" dur="500"/>
                                        <p:tgtEl>
                                          <p:spTgt spid="281"/>
                                        </p:tgtEl>
                                      </p:cBhvr>
                                    </p:animEffect>
                                  </p:childTnLst>
                                </p:cTn>
                              </p:par>
                              <p:par>
                                <p:cTn id="512" presetID="10" presetClass="entr" presetSubtype="0" fill="hold" nodeType="withEffect">
                                  <p:stCondLst>
                                    <p:cond delay="0"/>
                                  </p:stCondLst>
                                  <p:childTnLst>
                                    <p:set>
                                      <p:cBhvr>
                                        <p:cTn id="513" dur="1" fill="hold">
                                          <p:stCondLst>
                                            <p:cond delay="0"/>
                                          </p:stCondLst>
                                        </p:cTn>
                                        <p:tgtEl>
                                          <p:spTgt spid="268"/>
                                        </p:tgtEl>
                                        <p:attrNameLst>
                                          <p:attrName>style.visibility</p:attrName>
                                        </p:attrNameLst>
                                      </p:cBhvr>
                                      <p:to>
                                        <p:strVal val="visible"/>
                                      </p:to>
                                    </p:set>
                                    <p:animEffect transition="in" filter="fade">
                                      <p:cBhvr>
                                        <p:cTn id="514" dur="500"/>
                                        <p:tgtEl>
                                          <p:spTgt spid="268"/>
                                        </p:tgtEl>
                                      </p:cBhvr>
                                    </p:animEffect>
                                  </p:childTnLst>
                                </p:cTn>
                              </p:par>
                              <p:par>
                                <p:cTn id="515" presetID="10" presetClass="entr" presetSubtype="0" fill="hold" nodeType="withEffect">
                                  <p:stCondLst>
                                    <p:cond delay="0"/>
                                  </p:stCondLst>
                                  <p:childTnLst>
                                    <p:set>
                                      <p:cBhvr>
                                        <p:cTn id="516" dur="1" fill="hold">
                                          <p:stCondLst>
                                            <p:cond delay="0"/>
                                          </p:stCondLst>
                                        </p:cTn>
                                        <p:tgtEl>
                                          <p:spTgt spid="266"/>
                                        </p:tgtEl>
                                        <p:attrNameLst>
                                          <p:attrName>style.visibility</p:attrName>
                                        </p:attrNameLst>
                                      </p:cBhvr>
                                      <p:to>
                                        <p:strVal val="visible"/>
                                      </p:to>
                                    </p:set>
                                    <p:animEffect transition="in" filter="fade">
                                      <p:cBhvr>
                                        <p:cTn id="517" dur="500"/>
                                        <p:tgtEl>
                                          <p:spTgt spid="266"/>
                                        </p:tgtEl>
                                      </p:cBhvr>
                                    </p:animEffect>
                                  </p:childTnLst>
                                </p:cTn>
                              </p:par>
                              <p:par>
                                <p:cTn id="518" presetID="10" presetClass="entr" presetSubtype="0" fill="hold" nodeType="withEffect">
                                  <p:stCondLst>
                                    <p:cond delay="0"/>
                                  </p:stCondLst>
                                  <p:childTnLst>
                                    <p:set>
                                      <p:cBhvr>
                                        <p:cTn id="519" dur="1" fill="hold">
                                          <p:stCondLst>
                                            <p:cond delay="0"/>
                                          </p:stCondLst>
                                        </p:cTn>
                                        <p:tgtEl>
                                          <p:spTgt spid="283"/>
                                        </p:tgtEl>
                                        <p:attrNameLst>
                                          <p:attrName>style.visibility</p:attrName>
                                        </p:attrNameLst>
                                      </p:cBhvr>
                                      <p:to>
                                        <p:strVal val="visible"/>
                                      </p:to>
                                    </p:set>
                                    <p:animEffect transition="in" filter="fade">
                                      <p:cBhvr>
                                        <p:cTn id="520" dur="500"/>
                                        <p:tgtEl>
                                          <p:spTgt spid="283"/>
                                        </p:tgtEl>
                                      </p:cBhvr>
                                    </p:animEffect>
                                  </p:childTnLst>
                                </p:cTn>
                              </p:par>
                              <p:par>
                                <p:cTn id="521" presetID="10" presetClass="entr" presetSubtype="0" fill="hold" nodeType="withEffect">
                                  <p:stCondLst>
                                    <p:cond delay="0"/>
                                  </p:stCondLst>
                                  <p:childTnLst>
                                    <p:set>
                                      <p:cBhvr>
                                        <p:cTn id="522" dur="1" fill="hold">
                                          <p:stCondLst>
                                            <p:cond delay="0"/>
                                          </p:stCondLst>
                                        </p:cTn>
                                        <p:tgtEl>
                                          <p:spTgt spid="254"/>
                                        </p:tgtEl>
                                        <p:attrNameLst>
                                          <p:attrName>style.visibility</p:attrName>
                                        </p:attrNameLst>
                                      </p:cBhvr>
                                      <p:to>
                                        <p:strVal val="visible"/>
                                      </p:to>
                                    </p:set>
                                    <p:animEffect transition="in" filter="fade">
                                      <p:cBhvr>
                                        <p:cTn id="523" dur="500"/>
                                        <p:tgtEl>
                                          <p:spTgt spid="254"/>
                                        </p:tgtEl>
                                      </p:cBhvr>
                                    </p:animEffect>
                                  </p:childTnLst>
                                </p:cTn>
                              </p:par>
                              <p:par>
                                <p:cTn id="524" presetID="10" presetClass="entr" presetSubtype="0" fill="hold" nodeType="withEffect">
                                  <p:stCondLst>
                                    <p:cond delay="0"/>
                                  </p:stCondLst>
                                  <p:childTnLst>
                                    <p:set>
                                      <p:cBhvr>
                                        <p:cTn id="525" dur="1" fill="hold">
                                          <p:stCondLst>
                                            <p:cond delay="0"/>
                                          </p:stCondLst>
                                        </p:cTn>
                                        <p:tgtEl>
                                          <p:spTgt spid="260"/>
                                        </p:tgtEl>
                                        <p:attrNameLst>
                                          <p:attrName>style.visibility</p:attrName>
                                        </p:attrNameLst>
                                      </p:cBhvr>
                                      <p:to>
                                        <p:strVal val="visible"/>
                                      </p:to>
                                    </p:set>
                                    <p:animEffect transition="in" filter="fade">
                                      <p:cBhvr>
                                        <p:cTn id="526" dur="500"/>
                                        <p:tgtEl>
                                          <p:spTgt spid="260"/>
                                        </p:tgtEl>
                                      </p:cBhvr>
                                    </p:animEffect>
                                  </p:childTnLst>
                                </p:cTn>
                              </p:par>
                              <p:par>
                                <p:cTn id="527" presetID="10" presetClass="entr" presetSubtype="0" fill="hold" nodeType="withEffect">
                                  <p:stCondLst>
                                    <p:cond delay="0"/>
                                  </p:stCondLst>
                                  <p:childTnLst>
                                    <p:set>
                                      <p:cBhvr>
                                        <p:cTn id="528" dur="1" fill="hold">
                                          <p:stCondLst>
                                            <p:cond delay="0"/>
                                          </p:stCondLst>
                                        </p:cTn>
                                        <p:tgtEl>
                                          <p:spTgt spid="287"/>
                                        </p:tgtEl>
                                        <p:attrNameLst>
                                          <p:attrName>style.visibility</p:attrName>
                                        </p:attrNameLst>
                                      </p:cBhvr>
                                      <p:to>
                                        <p:strVal val="visible"/>
                                      </p:to>
                                    </p:set>
                                    <p:animEffect transition="in" filter="fade">
                                      <p:cBhvr>
                                        <p:cTn id="529" dur="500"/>
                                        <p:tgtEl>
                                          <p:spTgt spid="287"/>
                                        </p:tgtEl>
                                      </p:cBhvr>
                                    </p:animEffect>
                                  </p:childTnLst>
                                </p:cTn>
                              </p:par>
                              <p:par>
                                <p:cTn id="530" presetID="10" presetClass="entr" presetSubtype="0" fill="hold" nodeType="withEffect">
                                  <p:stCondLst>
                                    <p:cond delay="0"/>
                                  </p:stCondLst>
                                  <p:childTnLst>
                                    <p:set>
                                      <p:cBhvr>
                                        <p:cTn id="531" dur="1" fill="hold">
                                          <p:stCondLst>
                                            <p:cond delay="0"/>
                                          </p:stCondLst>
                                        </p:cTn>
                                        <p:tgtEl>
                                          <p:spTgt spid="282"/>
                                        </p:tgtEl>
                                        <p:attrNameLst>
                                          <p:attrName>style.visibility</p:attrName>
                                        </p:attrNameLst>
                                      </p:cBhvr>
                                      <p:to>
                                        <p:strVal val="visible"/>
                                      </p:to>
                                    </p:set>
                                    <p:animEffect transition="in" filter="fade">
                                      <p:cBhvr>
                                        <p:cTn id="532" dur="500"/>
                                        <p:tgtEl>
                                          <p:spTgt spid="282"/>
                                        </p:tgtEl>
                                      </p:cBhvr>
                                    </p:animEffect>
                                  </p:childTnLst>
                                </p:cTn>
                              </p:par>
                              <p:par>
                                <p:cTn id="533" presetID="10" presetClass="entr" presetSubtype="0" fill="hold" nodeType="withEffect">
                                  <p:stCondLst>
                                    <p:cond delay="0"/>
                                  </p:stCondLst>
                                  <p:childTnLst>
                                    <p:set>
                                      <p:cBhvr>
                                        <p:cTn id="534" dur="1" fill="hold">
                                          <p:stCondLst>
                                            <p:cond delay="0"/>
                                          </p:stCondLst>
                                        </p:cTn>
                                        <p:tgtEl>
                                          <p:spTgt spid="270"/>
                                        </p:tgtEl>
                                        <p:attrNameLst>
                                          <p:attrName>style.visibility</p:attrName>
                                        </p:attrNameLst>
                                      </p:cBhvr>
                                      <p:to>
                                        <p:strVal val="visible"/>
                                      </p:to>
                                    </p:set>
                                    <p:animEffect transition="in" filter="fade">
                                      <p:cBhvr>
                                        <p:cTn id="535" dur="500"/>
                                        <p:tgtEl>
                                          <p:spTgt spid="270"/>
                                        </p:tgtEl>
                                      </p:cBhvr>
                                    </p:animEffect>
                                  </p:childTnLst>
                                </p:cTn>
                              </p:par>
                              <p:par>
                                <p:cTn id="536" presetID="10" presetClass="entr" presetSubtype="0" fill="hold" nodeType="withEffect">
                                  <p:stCondLst>
                                    <p:cond delay="0"/>
                                  </p:stCondLst>
                                  <p:childTnLst>
                                    <p:set>
                                      <p:cBhvr>
                                        <p:cTn id="537" dur="1" fill="hold">
                                          <p:stCondLst>
                                            <p:cond delay="0"/>
                                          </p:stCondLst>
                                        </p:cTn>
                                        <p:tgtEl>
                                          <p:spTgt spid="271"/>
                                        </p:tgtEl>
                                        <p:attrNameLst>
                                          <p:attrName>style.visibility</p:attrName>
                                        </p:attrNameLst>
                                      </p:cBhvr>
                                      <p:to>
                                        <p:strVal val="visible"/>
                                      </p:to>
                                    </p:set>
                                    <p:animEffect transition="in" filter="fade">
                                      <p:cBhvr>
                                        <p:cTn id="538" dur="500"/>
                                        <p:tgtEl>
                                          <p:spTgt spid="271"/>
                                        </p:tgtEl>
                                      </p:cBhvr>
                                    </p:animEffect>
                                  </p:childTnLst>
                                </p:cTn>
                              </p:par>
                              <p:par>
                                <p:cTn id="539" presetID="10" presetClass="entr" presetSubtype="0" fill="hold" nodeType="withEffect">
                                  <p:stCondLst>
                                    <p:cond delay="0"/>
                                  </p:stCondLst>
                                  <p:childTnLst>
                                    <p:set>
                                      <p:cBhvr>
                                        <p:cTn id="540" dur="1" fill="hold">
                                          <p:stCondLst>
                                            <p:cond delay="0"/>
                                          </p:stCondLst>
                                        </p:cTn>
                                        <p:tgtEl>
                                          <p:spTgt spid="272"/>
                                        </p:tgtEl>
                                        <p:attrNameLst>
                                          <p:attrName>style.visibility</p:attrName>
                                        </p:attrNameLst>
                                      </p:cBhvr>
                                      <p:to>
                                        <p:strVal val="visible"/>
                                      </p:to>
                                    </p:set>
                                    <p:animEffect transition="in" filter="fade">
                                      <p:cBhvr>
                                        <p:cTn id="541" dur="500"/>
                                        <p:tgtEl>
                                          <p:spTgt spid="272"/>
                                        </p:tgtEl>
                                      </p:cBhvr>
                                    </p:animEffect>
                                  </p:childTnLst>
                                </p:cTn>
                              </p:par>
                              <p:par>
                                <p:cTn id="542" presetID="10" presetClass="entr" presetSubtype="0" fill="hold" nodeType="withEffect">
                                  <p:stCondLst>
                                    <p:cond delay="0"/>
                                  </p:stCondLst>
                                  <p:childTnLst>
                                    <p:set>
                                      <p:cBhvr>
                                        <p:cTn id="543" dur="1" fill="hold">
                                          <p:stCondLst>
                                            <p:cond delay="0"/>
                                          </p:stCondLst>
                                        </p:cTn>
                                        <p:tgtEl>
                                          <p:spTgt spid="273"/>
                                        </p:tgtEl>
                                        <p:attrNameLst>
                                          <p:attrName>style.visibility</p:attrName>
                                        </p:attrNameLst>
                                      </p:cBhvr>
                                      <p:to>
                                        <p:strVal val="visible"/>
                                      </p:to>
                                    </p:set>
                                    <p:animEffect transition="in" filter="fade">
                                      <p:cBhvr>
                                        <p:cTn id="544" dur="500"/>
                                        <p:tgtEl>
                                          <p:spTgt spid="273"/>
                                        </p:tgtEl>
                                      </p:cBhvr>
                                    </p:animEffect>
                                  </p:childTnLst>
                                </p:cTn>
                              </p:par>
                              <p:par>
                                <p:cTn id="545" presetID="10" presetClass="entr" presetSubtype="0" fill="hold" nodeType="withEffect">
                                  <p:stCondLst>
                                    <p:cond delay="0"/>
                                  </p:stCondLst>
                                  <p:childTnLst>
                                    <p:set>
                                      <p:cBhvr>
                                        <p:cTn id="546" dur="1" fill="hold">
                                          <p:stCondLst>
                                            <p:cond delay="0"/>
                                          </p:stCondLst>
                                        </p:cTn>
                                        <p:tgtEl>
                                          <p:spTgt spid="274"/>
                                        </p:tgtEl>
                                        <p:attrNameLst>
                                          <p:attrName>style.visibility</p:attrName>
                                        </p:attrNameLst>
                                      </p:cBhvr>
                                      <p:to>
                                        <p:strVal val="visible"/>
                                      </p:to>
                                    </p:set>
                                    <p:animEffect transition="in" filter="fade">
                                      <p:cBhvr>
                                        <p:cTn id="547" dur="500"/>
                                        <p:tgtEl>
                                          <p:spTgt spid="274"/>
                                        </p:tgtEl>
                                      </p:cBhvr>
                                    </p:animEffect>
                                  </p:childTnLst>
                                </p:cTn>
                              </p:par>
                              <p:par>
                                <p:cTn id="548" presetID="10" presetClass="entr" presetSubtype="0" fill="hold" nodeType="withEffect">
                                  <p:stCondLst>
                                    <p:cond delay="0"/>
                                  </p:stCondLst>
                                  <p:childTnLst>
                                    <p:set>
                                      <p:cBhvr>
                                        <p:cTn id="549" dur="1" fill="hold">
                                          <p:stCondLst>
                                            <p:cond delay="0"/>
                                          </p:stCondLst>
                                        </p:cTn>
                                        <p:tgtEl>
                                          <p:spTgt spid="275"/>
                                        </p:tgtEl>
                                        <p:attrNameLst>
                                          <p:attrName>style.visibility</p:attrName>
                                        </p:attrNameLst>
                                      </p:cBhvr>
                                      <p:to>
                                        <p:strVal val="visible"/>
                                      </p:to>
                                    </p:set>
                                    <p:animEffect transition="in" filter="fade">
                                      <p:cBhvr>
                                        <p:cTn id="550" dur="500"/>
                                        <p:tgtEl>
                                          <p:spTgt spid="275"/>
                                        </p:tgtEl>
                                      </p:cBhvr>
                                    </p:animEffect>
                                  </p:childTnLst>
                                </p:cTn>
                              </p:par>
                              <p:par>
                                <p:cTn id="551" presetID="10" presetClass="entr" presetSubtype="0" fill="hold" nodeType="withEffect">
                                  <p:stCondLst>
                                    <p:cond delay="0"/>
                                  </p:stCondLst>
                                  <p:childTnLst>
                                    <p:set>
                                      <p:cBhvr>
                                        <p:cTn id="552" dur="1" fill="hold">
                                          <p:stCondLst>
                                            <p:cond delay="0"/>
                                          </p:stCondLst>
                                        </p:cTn>
                                        <p:tgtEl>
                                          <p:spTgt spid="276"/>
                                        </p:tgtEl>
                                        <p:attrNameLst>
                                          <p:attrName>style.visibility</p:attrName>
                                        </p:attrNameLst>
                                      </p:cBhvr>
                                      <p:to>
                                        <p:strVal val="visible"/>
                                      </p:to>
                                    </p:set>
                                    <p:animEffect transition="in" filter="fade">
                                      <p:cBhvr>
                                        <p:cTn id="553" dur="500"/>
                                        <p:tgtEl>
                                          <p:spTgt spid="276"/>
                                        </p:tgtEl>
                                      </p:cBhvr>
                                    </p:animEffect>
                                  </p:childTnLst>
                                </p:cTn>
                              </p:par>
                              <p:par>
                                <p:cTn id="554" presetID="10" presetClass="entr" presetSubtype="0" fill="hold" nodeType="withEffect">
                                  <p:stCondLst>
                                    <p:cond delay="0"/>
                                  </p:stCondLst>
                                  <p:childTnLst>
                                    <p:set>
                                      <p:cBhvr>
                                        <p:cTn id="555" dur="1" fill="hold">
                                          <p:stCondLst>
                                            <p:cond delay="0"/>
                                          </p:stCondLst>
                                        </p:cTn>
                                        <p:tgtEl>
                                          <p:spTgt spid="277"/>
                                        </p:tgtEl>
                                        <p:attrNameLst>
                                          <p:attrName>style.visibility</p:attrName>
                                        </p:attrNameLst>
                                      </p:cBhvr>
                                      <p:to>
                                        <p:strVal val="visible"/>
                                      </p:to>
                                    </p:set>
                                    <p:animEffect transition="in" filter="fade">
                                      <p:cBhvr>
                                        <p:cTn id="556" dur="500"/>
                                        <p:tgtEl>
                                          <p:spTgt spid="277"/>
                                        </p:tgtEl>
                                      </p:cBhvr>
                                    </p:animEffect>
                                  </p:childTnLst>
                                </p:cTn>
                              </p:par>
                              <p:par>
                                <p:cTn id="557" presetID="10" presetClass="entr" presetSubtype="0" fill="hold" nodeType="withEffect">
                                  <p:stCondLst>
                                    <p:cond delay="0"/>
                                  </p:stCondLst>
                                  <p:childTnLst>
                                    <p:set>
                                      <p:cBhvr>
                                        <p:cTn id="558" dur="1" fill="hold">
                                          <p:stCondLst>
                                            <p:cond delay="0"/>
                                          </p:stCondLst>
                                        </p:cTn>
                                        <p:tgtEl>
                                          <p:spTgt spid="278"/>
                                        </p:tgtEl>
                                        <p:attrNameLst>
                                          <p:attrName>style.visibility</p:attrName>
                                        </p:attrNameLst>
                                      </p:cBhvr>
                                      <p:to>
                                        <p:strVal val="visible"/>
                                      </p:to>
                                    </p:set>
                                    <p:animEffect transition="in" filter="fade">
                                      <p:cBhvr>
                                        <p:cTn id="559" dur="500"/>
                                        <p:tgtEl>
                                          <p:spTgt spid="278"/>
                                        </p:tgtEl>
                                      </p:cBhvr>
                                    </p:animEffect>
                                  </p:childTnLst>
                                </p:cTn>
                              </p:par>
                              <p:par>
                                <p:cTn id="560" presetID="10" presetClass="entr" presetSubtype="0" fill="hold" nodeType="withEffect">
                                  <p:stCondLst>
                                    <p:cond delay="0"/>
                                  </p:stCondLst>
                                  <p:childTnLst>
                                    <p:set>
                                      <p:cBhvr>
                                        <p:cTn id="561" dur="1" fill="hold">
                                          <p:stCondLst>
                                            <p:cond delay="0"/>
                                          </p:stCondLst>
                                        </p:cTn>
                                        <p:tgtEl>
                                          <p:spTgt spid="269"/>
                                        </p:tgtEl>
                                        <p:attrNameLst>
                                          <p:attrName>style.visibility</p:attrName>
                                        </p:attrNameLst>
                                      </p:cBhvr>
                                      <p:to>
                                        <p:strVal val="visible"/>
                                      </p:to>
                                    </p:set>
                                    <p:animEffect transition="in" filter="fade">
                                      <p:cBhvr>
                                        <p:cTn id="562" dur="500"/>
                                        <p:tgtEl>
                                          <p:spTgt spid="269"/>
                                        </p:tgtEl>
                                      </p:cBhvr>
                                    </p:animEffect>
                                  </p:childTnLst>
                                </p:cTn>
                              </p:par>
                              <p:par>
                                <p:cTn id="563" presetID="10" presetClass="entr" presetSubtype="0" fill="hold" nodeType="withEffect">
                                  <p:stCondLst>
                                    <p:cond delay="0"/>
                                  </p:stCondLst>
                                  <p:childTnLst>
                                    <p:set>
                                      <p:cBhvr>
                                        <p:cTn id="564" dur="1" fill="hold">
                                          <p:stCondLst>
                                            <p:cond delay="0"/>
                                          </p:stCondLst>
                                        </p:cTn>
                                        <p:tgtEl>
                                          <p:spTgt spid="289"/>
                                        </p:tgtEl>
                                        <p:attrNameLst>
                                          <p:attrName>style.visibility</p:attrName>
                                        </p:attrNameLst>
                                      </p:cBhvr>
                                      <p:to>
                                        <p:strVal val="visible"/>
                                      </p:to>
                                    </p:set>
                                    <p:animEffect transition="in" filter="fade">
                                      <p:cBhvr>
                                        <p:cTn id="565"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0" dirty="0" smtClean="0">
                <a:solidFill>
                  <a:schemeClr val="bg1">
                    <a:lumMod val="65000"/>
                  </a:schemeClr>
                </a:solidFill>
              </a:rPr>
              <a:t>In the Horizontal  Plane (</a:t>
            </a:r>
            <a:r>
              <a:rPr lang="en-US" altLang="ja-JP" b="0" dirty="0" err="1" smtClean="0">
                <a:solidFill>
                  <a:schemeClr val="bg1">
                    <a:lumMod val="65000"/>
                  </a:schemeClr>
                </a:solidFill>
              </a:rPr>
              <a:t>x,y</a:t>
            </a:r>
            <a:r>
              <a:rPr lang="en-US" altLang="ja-JP" b="0" dirty="0" smtClean="0">
                <a:solidFill>
                  <a:schemeClr val="bg1">
                    <a:lumMod val="65000"/>
                  </a:schemeClr>
                </a:solidFill>
              </a:rPr>
              <a:t>) </a:t>
            </a:r>
            <a:endParaRPr lang="ja-JP" altLang="en-US" b="0" dirty="0">
              <a:solidFill>
                <a:schemeClr val="bg1">
                  <a:lumMod val="65000"/>
                </a:schemeClr>
              </a:solidFill>
            </a:endParaRPr>
          </a:p>
        </p:txBody>
      </p:sp>
      <p:sp>
        <p:nvSpPr>
          <p:cNvPr id="6" name="テキスト プレースホルダ 5"/>
          <p:cNvSpPr>
            <a:spLocks noGrp="1"/>
          </p:cNvSpPr>
          <p:nvPr>
            <p:ph type="body" idx="1"/>
          </p:nvPr>
        </p:nvSpPr>
        <p:spPr/>
        <p:txBody>
          <a:bodyPr>
            <a:normAutofit/>
          </a:bodyPr>
          <a:lstStyle/>
          <a:p>
            <a:r>
              <a:rPr lang="en-US" altLang="ja-JP" sz="4400" dirty="0" smtClean="0">
                <a:solidFill>
                  <a:srgbClr val="000000"/>
                </a:solidFill>
                <a:latin typeface="+mj-lt"/>
              </a:rPr>
              <a:t>Survey Results</a:t>
            </a:r>
            <a:endParaRPr lang="ja-JP" altLang="en-US" sz="4400" dirty="0">
              <a:solidFill>
                <a:srgbClr val="000000"/>
              </a:solidFill>
              <a:latin typeface="+mj-lt"/>
            </a:endParaRPr>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
        <p:nvSpPr>
          <p:cNvPr id="10" name="テキスト ボックス 9"/>
          <p:cNvSpPr txBox="1"/>
          <p:nvPr/>
        </p:nvSpPr>
        <p:spPr>
          <a:xfrm>
            <a:off x="144995" y="5232220"/>
            <a:ext cx="8910106" cy="1200329"/>
          </a:xfrm>
          <a:prstGeom prst="rect">
            <a:avLst/>
          </a:prstGeom>
          <a:noFill/>
        </p:spPr>
        <p:txBody>
          <a:bodyPr wrap="square" rtlCol="0">
            <a:spAutoFit/>
          </a:bodyPr>
          <a:lstStyle/>
          <a:p>
            <a:r>
              <a:rPr kumimoji="1" lang="en-US" altLang="ja-JP" dirty="0" smtClean="0"/>
              <a:t>We got hundreds of data points every day </a:t>
            </a:r>
            <a:r>
              <a:rPr lang="en-US" altLang="ja-JP" dirty="0" smtClean="0"/>
              <a:t>from 3 teams, </a:t>
            </a:r>
          </a:p>
          <a:p>
            <a:r>
              <a:rPr lang="en-US" altLang="ja-JP" dirty="0" smtClean="0"/>
              <a:t>which were analyzed and cross-checked by T. Adachi, T. Kawamoto &amp; </a:t>
            </a:r>
            <a:r>
              <a:rPr lang="en-US" altLang="ja-JP" dirty="0" err="1" smtClean="0"/>
              <a:t>M.Masuzawa</a:t>
            </a:r>
            <a:r>
              <a:rPr lang="en-US" altLang="ja-JP" dirty="0" smtClean="0"/>
              <a:t> independently everyday.  If we found something funny,  we requested the survey team to go back before they moved a long distance down the tunnel. </a:t>
            </a:r>
          </a:p>
        </p:txBody>
      </p:sp>
      <p:pic>
        <p:nvPicPr>
          <p:cNvPr id="11" name="図 10"/>
          <p:cNvPicPr>
            <a:picLocks noChangeAspect="1"/>
          </p:cNvPicPr>
          <p:nvPr/>
        </p:nvPicPr>
        <p:blipFill>
          <a:blip r:embed="rId2"/>
          <a:stretch>
            <a:fillRect/>
          </a:stretch>
        </p:blipFill>
        <p:spPr>
          <a:xfrm>
            <a:off x="346075" y="158750"/>
            <a:ext cx="8494713" cy="35551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96838"/>
            <a:ext cx="8229600" cy="1143000"/>
          </a:xfrm>
        </p:spPr>
        <p:txBody>
          <a:bodyPr>
            <a:normAutofit/>
          </a:bodyPr>
          <a:lstStyle/>
          <a:p>
            <a:r>
              <a:rPr lang="en-US" altLang="ja-JP" sz="4000" dirty="0" smtClean="0">
                <a:solidFill>
                  <a:srgbClr val="000000"/>
                </a:solidFill>
              </a:rPr>
              <a:t>Survey Data and analysis results</a:t>
            </a:r>
            <a:endParaRPr lang="ja-JP" altLang="en-US" sz="4000" dirty="0"/>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pic>
        <p:nvPicPr>
          <p:cNvPr id="8" name="図 7"/>
          <p:cNvPicPr>
            <a:picLocks/>
          </p:cNvPicPr>
          <p:nvPr/>
        </p:nvPicPr>
        <p:blipFill>
          <a:blip r:embed="rId2"/>
          <a:stretch>
            <a:fillRect/>
          </a:stretch>
        </p:blipFill>
        <p:spPr>
          <a:xfrm>
            <a:off x="114301" y="1410077"/>
            <a:ext cx="3543300" cy="3746124"/>
          </a:xfrm>
          <a:prstGeom prst="rect">
            <a:avLst/>
          </a:prstGeom>
        </p:spPr>
      </p:pic>
      <p:sp>
        <p:nvSpPr>
          <p:cNvPr id="9" name="テキスト ボックス 8"/>
          <p:cNvSpPr txBox="1"/>
          <p:nvPr/>
        </p:nvSpPr>
        <p:spPr>
          <a:xfrm>
            <a:off x="1689100" y="1827024"/>
            <a:ext cx="460633" cy="523220"/>
          </a:xfrm>
          <a:prstGeom prst="rect">
            <a:avLst/>
          </a:prstGeom>
          <a:noFill/>
        </p:spPr>
        <p:txBody>
          <a:bodyPr wrap="none" rtlCol="0">
            <a:spAutoFit/>
          </a:bodyPr>
          <a:lstStyle/>
          <a:p>
            <a:r>
              <a:rPr kumimoji="1" lang="en-US" altLang="ja-JP" sz="2800" dirty="0" smtClean="0"/>
              <a:t>IP</a:t>
            </a:r>
            <a:endParaRPr kumimoji="1" lang="ja-JP" altLang="en-US" sz="2800" dirty="0"/>
          </a:p>
        </p:txBody>
      </p:sp>
      <p:sp>
        <p:nvSpPr>
          <p:cNvPr id="10" name="テキスト ボックス 9"/>
          <p:cNvSpPr txBox="1"/>
          <p:nvPr/>
        </p:nvSpPr>
        <p:spPr>
          <a:xfrm>
            <a:off x="3465451" y="1143377"/>
            <a:ext cx="5665849" cy="4801315"/>
          </a:xfrm>
          <a:prstGeom prst="rect">
            <a:avLst/>
          </a:prstGeom>
          <a:noFill/>
        </p:spPr>
        <p:txBody>
          <a:bodyPr wrap="square" rtlCol="0">
            <a:spAutoFit/>
          </a:bodyPr>
          <a:lstStyle/>
          <a:p>
            <a:r>
              <a:rPr lang="en-US" altLang="ja-JP" dirty="0" smtClean="0"/>
              <a:t>The north and west parts expands</a:t>
            </a:r>
            <a:r>
              <a:rPr lang="ja-JP" altLang="en-US" dirty="0" smtClean="0"/>
              <a:t> </a:t>
            </a:r>
            <a:r>
              <a:rPr lang="en-US" altLang="ja-JP" dirty="0" smtClean="0"/>
              <a:t>to</a:t>
            </a:r>
            <a:r>
              <a:rPr lang="ja-JP" altLang="en-US" dirty="0" smtClean="0"/>
              <a:t> </a:t>
            </a:r>
            <a:r>
              <a:rPr lang="en-US" altLang="ja-JP" dirty="0" smtClean="0"/>
              <a:t>the</a:t>
            </a:r>
            <a:r>
              <a:rPr lang="ja-JP" altLang="en-US" dirty="0" smtClean="0"/>
              <a:t> </a:t>
            </a:r>
            <a:r>
              <a:rPr lang="en-US" altLang="ja-JP" dirty="0" smtClean="0"/>
              <a:t>outside</a:t>
            </a:r>
            <a:r>
              <a:rPr lang="ja-JP" altLang="en-US" dirty="0" smtClean="0"/>
              <a:t> </a:t>
            </a:r>
            <a:r>
              <a:rPr lang="en-US" altLang="ja-JP" dirty="0" smtClean="0"/>
              <a:t>as</a:t>
            </a:r>
            <a:r>
              <a:rPr lang="ja-JP" altLang="en-US" dirty="0" smtClean="0"/>
              <a:t> </a:t>
            </a:r>
            <a:r>
              <a:rPr lang="en-US" altLang="ja-JP" dirty="0" smtClean="0"/>
              <a:t>large</a:t>
            </a:r>
            <a:r>
              <a:rPr lang="ja-JP" altLang="en-US" dirty="0" smtClean="0"/>
              <a:t> </a:t>
            </a:r>
            <a:r>
              <a:rPr lang="en-US" altLang="ja-JP" dirty="0" smtClean="0"/>
              <a:t>as</a:t>
            </a:r>
            <a:r>
              <a:rPr lang="ja-JP" altLang="en-US" dirty="0" smtClean="0"/>
              <a:t> </a:t>
            </a:r>
            <a:r>
              <a:rPr lang="en-US" altLang="ja-JP" dirty="0" smtClean="0"/>
              <a:t>10 mm.</a:t>
            </a:r>
            <a:r>
              <a:rPr lang="ja-JP" altLang="en-US" dirty="0" smtClean="0"/>
              <a:t>   </a:t>
            </a:r>
            <a:r>
              <a:rPr lang="en-US" altLang="ja-JP" dirty="0" smtClean="0"/>
              <a:t>This</a:t>
            </a:r>
            <a:r>
              <a:rPr lang="ja-JP" altLang="en-US" dirty="0" smtClean="0"/>
              <a:t> </a:t>
            </a:r>
            <a:r>
              <a:rPr lang="en-US" altLang="ja-JP" dirty="0" smtClean="0"/>
              <a:t>probably</a:t>
            </a:r>
            <a:r>
              <a:rPr lang="ja-JP" altLang="en-US" dirty="0" smtClean="0"/>
              <a:t> </a:t>
            </a:r>
            <a:r>
              <a:rPr lang="en-US" altLang="ja-JP" dirty="0" smtClean="0"/>
              <a:t>happened</a:t>
            </a:r>
            <a:r>
              <a:rPr lang="ja-JP" altLang="en-US" dirty="0" smtClean="0"/>
              <a:t> </a:t>
            </a:r>
            <a:r>
              <a:rPr lang="en-US" altLang="ja-JP" dirty="0" smtClean="0"/>
              <a:t>when</a:t>
            </a:r>
            <a:r>
              <a:rPr lang="ja-JP" altLang="en-US" dirty="0" smtClean="0"/>
              <a:t> </a:t>
            </a:r>
            <a:r>
              <a:rPr lang="en-US" altLang="ja-JP" dirty="0" smtClean="0"/>
              <a:t>the</a:t>
            </a:r>
            <a:r>
              <a:rPr lang="ja-JP" altLang="en-US" dirty="0" smtClean="0"/>
              <a:t> </a:t>
            </a:r>
            <a:r>
              <a:rPr lang="en-US" altLang="ja-JP" dirty="0" smtClean="0"/>
              <a:t>TRISTAN</a:t>
            </a:r>
            <a:r>
              <a:rPr lang="ja-JP" altLang="en-US" dirty="0" smtClean="0"/>
              <a:t> </a:t>
            </a:r>
            <a:r>
              <a:rPr lang="en-US" altLang="ja-JP" dirty="0" smtClean="0"/>
              <a:t>monuments</a:t>
            </a:r>
            <a:r>
              <a:rPr lang="ja-JP" altLang="en-US" dirty="0" smtClean="0"/>
              <a:t> </a:t>
            </a:r>
            <a:r>
              <a:rPr lang="en-US" altLang="ja-JP" dirty="0" smtClean="0"/>
              <a:t>were</a:t>
            </a:r>
            <a:r>
              <a:rPr lang="ja-JP" altLang="en-US" dirty="0" smtClean="0"/>
              <a:t> </a:t>
            </a:r>
            <a:r>
              <a:rPr lang="en-US" altLang="ja-JP" dirty="0" smtClean="0"/>
              <a:t>first</a:t>
            </a:r>
            <a:r>
              <a:rPr lang="ja-JP" altLang="en-US" dirty="0" smtClean="0"/>
              <a:t> </a:t>
            </a:r>
            <a:r>
              <a:rPr lang="en-US" altLang="ja-JP" dirty="0" smtClean="0"/>
              <a:t>built.</a:t>
            </a:r>
          </a:p>
          <a:p>
            <a:endParaRPr lang="en-US" altLang="ja-JP" dirty="0" smtClean="0"/>
          </a:p>
          <a:p>
            <a:r>
              <a:rPr lang="en-US" altLang="ja-JP" dirty="0" smtClean="0"/>
              <a:t>Does this matter?</a:t>
            </a:r>
          </a:p>
          <a:p>
            <a:r>
              <a:rPr kumimoji="1" lang="en-US" altLang="ja-JP" dirty="0" err="1" smtClean="0">
                <a:latin typeface="Wingdings"/>
                <a:ea typeface="Wingdings"/>
                <a:cs typeface="Wingdings"/>
              </a:rPr>
              <a:t></a:t>
            </a:r>
            <a:r>
              <a:rPr kumimoji="1" lang="en-US" altLang="ja-JP" dirty="0" err="1" smtClean="0"/>
              <a:t>No</a:t>
            </a:r>
            <a:r>
              <a:rPr kumimoji="1" lang="en-US" altLang="ja-JP" dirty="0" smtClean="0"/>
              <a:t>.</a:t>
            </a:r>
            <a:r>
              <a:rPr lang="ja-JP" altLang="en-US" dirty="0" smtClean="0"/>
              <a:t>  </a:t>
            </a:r>
            <a:r>
              <a:rPr lang="en-US" altLang="ja-JP" dirty="0" smtClean="0"/>
              <a:t>Deformation</a:t>
            </a:r>
            <a:r>
              <a:rPr lang="ja-JP" altLang="en-US" dirty="0" smtClean="0"/>
              <a:t> </a:t>
            </a:r>
            <a:r>
              <a:rPr lang="en-US" altLang="ja-JP" dirty="0" smtClean="0"/>
              <a:t>of</a:t>
            </a:r>
            <a:r>
              <a:rPr lang="ja-JP" altLang="en-US" dirty="0" smtClean="0"/>
              <a:t> </a:t>
            </a:r>
            <a:r>
              <a:rPr lang="en-US" altLang="ja-JP" dirty="0" smtClean="0"/>
              <a:t>low</a:t>
            </a:r>
            <a:r>
              <a:rPr lang="ja-JP" altLang="en-US" dirty="0" smtClean="0"/>
              <a:t> </a:t>
            </a:r>
            <a:r>
              <a:rPr lang="en-US" altLang="ja-JP" dirty="0" smtClean="0"/>
              <a:t>order</a:t>
            </a:r>
            <a:r>
              <a:rPr lang="ja-JP" altLang="en-US" dirty="0" smtClean="0"/>
              <a:t> </a:t>
            </a:r>
            <a:r>
              <a:rPr lang="en-US" altLang="ja-JP" dirty="0" smtClean="0"/>
              <a:t>does</a:t>
            </a:r>
            <a:r>
              <a:rPr lang="ja-JP" altLang="en-US" dirty="0" smtClean="0"/>
              <a:t> </a:t>
            </a:r>
            <a:r>
              <a:rPr lang="en-US" altLang="ja-JP" dirty="0" smtClean="0"/>
              <a:t>not</a:t>
            </a:r>
            <a:r>
              <a:rPr lang="ja-JP" altLang="en-US" dirty="0" smtClean="0"/>
              <a:t> </a:t>
            </a:r>
            <a:r>
              <a:rPr lang="en-US" altLang="ja-JP" dirty="0" smtClean="0"/>
              <a:t>matter.</a:t>
            </a:r>
            <a:endParaRPr kumimoji="1" lang="en-US" altLang="ja-JP" dirty="0" smtClean="0"/>
          </a:p>
          <a:p>
            <a:endParaRPr lang="en-US" altLang="ja-JP" dirty="0" smtClean="0"/>
          </a:p>
          <a:p>
            <a:r>
              <a:rPr kumimoji="1" lang="en-US" altLang="ja-JP" dirty="0" smtClean="0"/>
              <a:t>Constraints:</a:t>
            </a:r>
          </a:p>
          <a:p>
            <a:r>
              <a:rPr lang="en-US" altLang="ja-JP" dirty="0" smtClean="0"/>
              <a:t>The rings have to close.</a:t>
            </a:r>
          </a:p>
          <a:p>
            <a:r>
              <a:rPr kumimoji="1" lang="en-US" altLang="ja-JP" dirty="0" err="1" smtClean="0">
                <a:latin typeface="Wingdings"/>
                <a:ea typeface="Wingdings"/>
                <a:cs typeface="Wingdings"/>
              </a:rPr>
              <a:t></a:t>
            </a:r>
            <a:r>
              <a:rPr kumimoji="1" lang="en-US" altLang="ja-JP" dirty="0" err="1" smtClean="0"/>
              <a:t>Smooth</a:t>
            </a:r>
            <a:r>
              <a:rPr kumimoji="1" lang="en-US" altLang="ja-JP" dirty="0" smtClean="0"/>
              <a:t> </a:t>
            </a:r>
            <a:r>
              <a:rPr lang="en-US" altLang="ja-JP" dirty="0" smtClean="0"/>
              <a:t>periodic curves will do.</a:t>
            </a:r>
          </a:p>
          <a:p>
            <a:endParaRPr kumimoji="1" lang="en-US" altLang="ja-JP" dirty="0" smtClean="0"/>
          </a:p>
          <a:p>
            <a:r>
              <a:rPr lang="en-US" altLang="ja-JP" dirty="0" smtClean="0"/>
              <a:t>Our choice was Fourier series (</a:t>
            </a:r>
            <a:r>
              <a:rPr lang="en-US" altLang="ja-JP" dirty="0" err="1" smtClean="0"/>
              <a:t>n</a:t>
            </a:r>
            <a:r>
              <a:rPr lang="en-US" altLang="ja-JP" dirty="0" smtClean="0"/>
              <a:t>=60). We tried FS with </a:t>
            </a:r>
            <a:r>
              <a:rPr lang="en-US" altLang="ja-JP" dirty="0" err="1" smtClean="0"/>
              <a:t>n</a:t>
            </a:r>
            <a:r>
              <a:rPr lang="en-US" altLang="ja-JP" dirty="0" smtClean="0"/>
              <a:t>=30 but the # of magnets t</a:t>
            </a:r>
            <a:r>
              <a:rPr kumimoji="1" lang="en-US" altLang="ja-JP" dirty="0" smtClean="0"/>
              <a:t>o be adjusted increased, the amount of </a:t>
            </a:r>
            <a:r>
              <a:rPr lang="en-US" altLang="ja-JP" dirty="0" smtClean="0"/>
              <a:t>the adjustment became larger…</a:t>
            </a:r>
          </a:p>
          <a:p>
            <a:r>
              <a:rPr kumimoji="1" lang="en-US" altLang="ja-JP" dirty="0" smtClean="0"/>
              <a:t>(of </a:t>
            </a:r>
            <a:r>
              <a:rPr lang="en-US" altLang="ja-JP" dirty="0" smtClean="0"/>
              <a:t>course we can do it but it would have affected</a:t>
            </a:r>
          </a:p>
          <a:p>
            <a:r>
              <a:rPr kumimoji="1" lang="en-US" altLang="ja-JP" dirty="0" smtClean="0"/>
              <a:t>other accelerator components </a:t>
            </a:r>
            <a:r>
              <a:rPr lang="en-US" altLang="ja-JP" dirty="0" smtClean="0"/>
              <a:t>such as vacuum chamber and </a:t>
            </a:r>
            <a:r>
              <a:rPr lang="en-US" altLang="ja-JP" dirty="0" err="1" smtClean="0"/>
              <a:t>rf</a:t>
            </a:r>
            <a:r>
              <a:rPr lang="en-US" altLang="ja-JP" dirty="0" smtClean="0"/>
              <a:t>…)</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114877" y="5321300"/>
            <a:ext cx="7881785" cy="1200329"/>
          </a:xfrm>
          <a:prstGeom prst="rect">
            <a:avLst/>
          </a:prstGeom>
          <a:solidFill>
            <a:srgbClr val="FFFFFF"/>
          </a:solidFill>
        </p:spPr>
        <p:txBody>
          <a:bodyPr wrap="none" rtlCol="0">
            <a:spAutoFit/>
          </a:bodyPr>
          <a:lstStyle/>
          <a:p>
            <a:r>
              <a:rPr kumimoji="1" lang="en-US" altLang="ja-JP" dirty="0" smtClean="0"/>
              <a:t>The spread in “</a:t>
            </a:r>
            <a:r>
              <a:rPr lang="en-US" altLang="ja-JP" dirty="0" err="1" smtClean="0"/>
              <a:t>s</a:t>
            </a:r>
            <a:r>
              <a:rPr lang="en-US" altLang="ja-JP" dirty="0" smtClean="0"/>
              <a:t> (beam direction)” is larger.</a:t>
            </a:r>
          </a:p>
          <a:p>
            <a:r>
              <a:rPr kumimoji="1" lang="en-US" altLang="ja-JP" dirty="0" smtClean="0"/>
              <a:t>This is </a:t>
            </a:r>
            <a:r>
              <a:rPr lang="en-US" altLang="ja-JP" dirty="0" smtClean="0"/>
              <a:t>due to the expansion joints.</a:t>
            </a:r>
          </a:p>
          <a:p>
            <a:r>
              <a:rPr kumimoji="1" lang="en-US" altLang="ja-JP" dirty="0" smtClean="0"/>
              <a:t>The temperature </a:t>
            </a:r>
            <a:r>
              <a:rPr lang="en-US" altLang="ja-JP" dirty="0" smtClean="0"/>
              <a:t>was NOT controlled during the </a:t>
            </a:r>
            <a:r>
              <a:rPr lang="en-US" altLang="ja-JP" dirty="0" err="1" smtClean="0"/>
              <a:t>SuperKEKB</a:t>
            </a:r>
            <a:r>
              <a:rPr lang="en-US" altLang="ja-JP" dirty="0" smtClean="0"/>
              <a:t> construction.</a:t>
            </a:r>
          </a:p>
          <a:p>
            <a:r>
              <a:rPr kumimoji="1" lang="en-US" altLang="ja-JP" dirty="0" smtClean="0"/>
              <a:t>The temp. differ between  when we did the 1</a:t>
            </a:r>
            <a:r>
              <a:rPr kumimoji="1" lang="en-US" altLang="ja-JP" baseline="30000" dirty="0" smtClean="0"/>
              <a:t>st</a:t>
            </a:r>
            <a:r>
              <a:rPr kumimoji="1" lang="en-US" altLang="ja-JP" dirty="0" smtClean="0"/>
              <a:t> rough alignment and the 2</a:t>
            </a:r>
            <a:r>
              <a:rPr kumimoji="1" lang="en-US" altLang="ja-JP" baseline="30000" dirty="0" smtClean="0"/>
              <a:t>nd</a:t>
            </a:r>
            <a:r>
              <a:rPr kumimoji="1" lang="en-US" altLang="ja-JP" dirty="0" smtClean="0"/>
              <a:t> survey.</a:t>
            </a:r>
            <a:endParaRPr kumimoji="1" lang="ja-JP" altLang="en-US" dirty="0"/>
          </a:p>
        </p:txBody>
      </p:sp>
      <p:sp>
        <p:nvSpPr>
          <p:cNvPr id="7" name="タイトル 6"/>
          <p:cNvSpPr>
            <a:spLocks noGrp="1"/>
          </p:cNvSpPr>
          <p:nvPr>
            <p:ph type="title"/>
          </p:nvPr>
        </p:nvSpPr>
        <p:spPr>
          <a:xfrm>
            <a:off x="457200" y="96838"/>
            <a:ext cx="8229600" cy="1143000"/>
          </a:xfrm>
        </p:spPr>
        <p:txBody>
          <a:bodyPr>
            <a:normAutofit fontScale="90000"/>
          </a:bodyPr>
          <a:lstStyle/>
          <a:p>
            <a:r>
              <a:rPr lang="en-US" altLang="ja-JP" dirty="0" smtClean="0">
                <a:solidFill>
                  <a:srgbClr val="000000"/>
                </a:solidFill>
              </a:rPr>
              <a:t>Survey Data and analysis results</a:t>
            </a:r>
            <a:r>
              <a:rPr lang="en-US" altLang="ja-JP" dirty="0" smtClean="0"/>
              <a:t/>
            </a:r>
            <a:br>
              <a:rPr lang="en-US" altLang="ja-JP" dirty="0" smtClean="0"/>
            </a:br>
            <a:r>
              <a:rPr lang="en-US" altLang="ja-JP" dirty="0" smtClean="0"/>
              <a:t> </a:t>
            </a:r>
            <a:r>
              <a:rPr lang="en-US" altLang="ja-JP" sz="2667" dirty="0" smtClean="0"/>
              <a:t>Deviation from smooth curves (we call it the “Adachi Curve”)</a:t>
            </a:r>
            <a:endParaRPr lang="ja-JP" altLang="en-US" dirty="0"/>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pic>
        <p:nvPicPr>
          <p:cNvPr id="11" name="図 10"/>
          <p:cNvPicPr>
            <a:picLocks noChangeAspect="1"/>
          </p:cNvPicPr>
          <p:nvPr/>
        </p:nvPicPr>
        <p:blipFill>
          <a:blip r:embed="rId2"/>
          <a:stretch>
            <a:fillRect/>
          </a:stretch>
        </p:blipFill>
        <p:spPr>
          <a:xfrm>
            <a:off x="114877" y="1411918"/>
            <a:ext cx="4918845" cy="3782382"/>
          </a:xfrm>
          <a:prstGeom prst="rect">
            <a:avLst/>
          </a:prstGeom>
        </p:spPr>
      </p:pic>
      <p:pic>
        <p:nvPicPr>
          <p:cNvPr id="14" name="図 13"/>
          <p:cNvPicPr>
            <a:picLocks noChangeAspect="1"/>
          </p:cNvPicPr>
          <p:nvPr/>
        </p:nvPicPr>
        <p:blipFill>
          <a:blip r:embed="rId3"/>
          <a:stretch>
            <a:fillRect/>
          </a:stretch>
        </p:blipFill>
        <p:spPr>
          <a:xfrm>
            <a:off x="4572000" y="2402196"/>
            <a:ext cx="4571999" cy="3173104"/>
          </a:xfrm>
          <a:prstGeom prst="rect">
            <a:avLst/>
          </a:prstGeom>
        </p:spPr>
      </p:pic>
      <p:sp>
        <p:nvSpPr>
          <p:cNvPr id="16" name="角丸四角形吹き出し 15"/>
          <p:cNvSpPr/>
          <p:nvPr/>
        </p:nvSpPr>
        <p:spPr>
          <a:xfrm>
            <a:off x="4800784" y="1411918"/>
            <a:ext cx="3195878" cy="711200"/>
          </a:xfrm>
          <a:prstGeom prst="wedgeRoundRectCallout">
            <a:avLst>
              <a:gd name="adj1" fmla="val -112516"/>
              <a:gd name="adj2" fmla="val 66071"/>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solidFill>
                  <a:schemeClr val="tx1"/>
                </a:solidFill>
              </a:rPr>
              <a:t>We used the old lattice (oops)</a:t>
            </a:r>
          </a:p>
        </p:txBody>
      </p:sp>
      <p:sp>
        <p:nvSpPr>
          <p:cNvPr id="17" name="テキスト ボックス 16"/>
          <p:cNvSpPr txBox="1"/>
          <p:nvPr/>
        </p:nvSpPr>
        <p:spPr>
          <a:xfrm>
            <a:off x="5549900" y="2155230"/>
            <a:ext cx="2957247" cy="646331"/>
          </a:xfrm>
          <a:prstGeom prst="rect">
            <a:avLst/>
          </a:prstGeom>
          <a:noFill/>
        </p:spPr>
        <p:txBody>
          <a:bodyPr wrap="none" rtlCol="0">
            <a:spAutoFit/>
          </a:bodyPr>
          <a:lstStyle/>
          <a:p>
            <a:r>
              <a:rPr kumimoji="1" lang="en-US" altLang="ja-JP" dirty="0" smtClean="0"/>
              <a:t>S:  Beam direction</a:t>
            </a:r>
          </a:p>
          <a:p>
            <a:r>
              <a:rPr lang="en-US" altLang="ja-JP" dirty="0" smtClean="0"/>
              <a:t>T:  perpendicular to the beam</a:t>
            </a:r>
            <a:endParaRPr kumimoji="1" lang="ja-JP" altLang="en-US" dirty="0"/>
          </a:p>
        </p:txBody>
      </p:sp>
      <p:pic>
        <p:nvPicPr>
          <p:cNvPr id="19" name="図 1"/>
          <p:cNvPicPr>
            <a:picLocks noChangeAspect="1"/>
          </p:cNvPicPr>
          <p:nvPr/>
        </p:nvPicPr>
        <p:blipFill>
          <a:blip r:embed="rId4"/>
          <a:srcRect/>
          <a:stretch>
            <a:fillRect/>
          </a:stretch>
        </p:blipFill>
        <p:spPr bwMode="auto">
          <a:xfrm>
            <a:off x="3909975" y="3936999"/>
            <a:ext cx="1123747" cy="104139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Contents</a:t>
            </a:r>
            <a:endParaRPr lang="ja-JP" altLang="en-US" dirty="0"/>
          </a:p>
        </p:txBody>
      </p:sp>
      <p:sp>
        <p:nvSpPr>
          <p:cNvPr id="8" name="テキスト ボックス 7"/>
          <p:cNvSpPr txBox="1"/>
          <p:nvPr/>
        </p:nvSpPr>
        <p:spPr>
          <a:xfrm>
            <a:off x="457200" y="1417638"/>
            <a:ext cx="8302273" cy="3539430"/>
          </a:xfrm>
          <a:prstGeom prst="rect">
            <a:avLst/>
          </a:prstGeom>
          <a:noFill/>
        </p:spPr>
        <p:txBody>
          <a:bodyPr wrap="none" rtlCol="0">
            <a:spAutoFit/>
          </a:bodyPr>
          <a:lstStyle/>
          <a:p>
            <a:pPr marL="514350" indent="-514350">
              <a:buFont typeface="+mj-lt"/>
              <a:buAutoNum type="arabicPeriod"/>
            </a:pPr>
            <a:r>
              <a:rPr lang="en-US" altLang="ja-JP" sz="3200" dirty="0" smtClean="0"/>
              <a:t>Introduction of the MR magnet upgrade</a:t>
            </a:r>
          </a:p>
          <a:p>
            <a:pPr marL="514350" indent="-514350">
              <a:buFont typeface="+mj-lt"/>
              <a:buAutoNum type="arabicPeriod"/>
            </a:pPr>
            <a:r>
              <a:rPr kumimoji="1" lang="en-US" altLang="ja-JP" sz="3200" dirty="0" smtClean="0"/>
              <a:t>Things needed to be done for the MR start-up </a:t>
            </a:r>
          </a:p>
          <a:p>
            <a:pPr marL="971550" lvl="1" indent="-514350">
              <a:buSzPct val="50000"/>
              <a:buFont typeface="Wingdings" charset="2"/>
              <a:buChar char="l"/>
            </a:pPr>
            <a:r>
              <a:rPr lang="en-US" altLang="ja-JP" sz="3200" dirty="0" smtClean="0"/>
              <a:t>Magnet installation</a:t>
            </a:r>
          </a:p>
          <a:p>
            <a:pPr marL="971550" lvl="1" indent="-514350">
              <a:buSzPct val="50000"/>
              <a:buFont typeface="Wingdings" charset="2"/>
              <a:buChar char="l"/>
            </a:pPr>
            <a:r>
              <a:rPr lang="en-US" altLang="ja-JP" sz="3200" dirty="0" smtClean="0"/>
              <a:t>Survey &amp; Alignment</a:t>
            </a:r>
          </a:p>
          <a:p>
            <a:pPr marL="971550" lvl="1" indent="-514350">
              <a:buSzPct val="50000"/>
              <a:buFont typeface="Wingdings" charset="2"/>
              <a:buChar char="l"/>
            </a:pPr>
            <a:r>
              <a:rPr lang="en-US" altLang="ja-JP" sz="3200" dirty="0" smtClean="0"/>
              <a:t>Magnetic field measurements</a:t>
            </a:r>
          </a:p>
          <a:p>
            <a:pPr marL="514350" indent="-514350">
              <a:buFont typeface="+mj-lt"/>
              <a:buAutoNum type="arabicPeriod" startAt="3"/>
            </a:pPr>
            <a:r>
              <a:rPr lang="en-US" altLang="ja-JP" sz="3200" dirty="0" smtClean="0"/>
              <a:t>For Phase II</a:t>
            </a:r>
          </a:p>
          <a:p>
            <a:pPr marL="514350" indent="-514350">
              <a:buFont typeface="+mj-lt"/>
              <a:buAutoNum type="arabicPeriod" startAt="3"/>
            </a:pPr>
            <a:r>
              <a:rPr lang="en-US" altLang="ja-JP" sz="3200" dirty="0" smtClean="0"/>
              <a:t>Summary</a:t>
            </a:r>
          </a:p>
        </p:txBody>
      </p:sp>
      <p:sp>
        <p:nvSpPr>
          <p:cNvPr id="4" name="日付プレースホルダ 3"/>
          <p:cNvSpPr>
            <a:spLocks noGrp="1"/>
          </p:cNvSpPr>
          <p:nvPr>
            <p:ph type="dt" sz="half" idx="10"/>
          </p:nvPr>
        </p:nvSpPr>
        <p:spPr/>
        <p:txBody>
          <a:bodyPr/>
          <a:lstStyle/>
          <a:p>
            <a:r>
              <a:rPr lang="en-US" altLang="ja-JP" dirty="0" smtClean="0"/>
              <a:t>2016/6/13</a:t>
            </a:r>
            <a:endParaRPr lang="ja-JP" altLang="en-US" dirty="0"/>
          </a:p>
        </p:txBody>
      </p:sp>
      <p:sp>
        <p:nvSpPr>
          <p:cNvPr id="5" name="フッター プレースホルダ 4"/>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4699000" y="1575700"/>
            <a:ext cx="4330773" cy="3192332"/>
          </a:xfrm>
          <a:prstGeom prst="rect">
            <a:avLst/>
          </a:prstGeom>
        </p:spPr>
      </p:pic>
      <p:sp>
        <p:nvSpPr>
          <p:cNvPr id="7" name="タイトル 6"/>
          <p:cNvSpPr>
            <a:spLocks noGrp="1"/>
          </p:cNvSpPr>
          <p:nvPr>
            <p:ph type="title"/>
          </p:nvPr>
        </p:nvSpPr>
        <p:spPr>
          <a:xfrm>
            <a:off x="457200" y="96838"/>
            <a:ext cx="8229600" cy="1143000"/>
          </a:xfrm>
        </p:spPr>
        <p:txBody>
          <a:bodyPr>
            <a:normAutofit fontScale="90000"/>
          </a:bodyPr>
          <a:lstStyle/>
          <a:p>
            <a:r>
              <a:rPr lang="en-US" altLang="ja-JP" dirty="0" smtClean="0">
                <a:solidFill>
                  <a:srgbClr val="000000"/>
                </a:solidFill>
              </a:rPr>
              <a:t>Survey Data and analysis results</a:t>
            </a:r>
            <a:r>
              <a:rPr lang="en-US" altLang="ja-JP" dirty="0" smtClean="0"/>
              <a:t/>
            </a:r>
            <a:br>
              <a:rPr lang="en-US" altLang="ja-JP" dirty="0" smtClean="0"/>
            </a:br>
            <a:r>
              <a:rPr lang="en-US" altLang="ja-JP" dirty="0" smtClean="0"/>
              <a:t> </a:t>
            </a:r>
            <a:r>
              <a:rPr lang="en-US" altLang="ja-JP" sz="2667" dirty="0" smtClean="0"/>
              <a:t>Deviation from smooth curves (we call it the “Adachi Curve”)</a:t>
            </a:r>
            <a:endParaRPr lang="ja-JP" altLang="en-US" dirty="0"/>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
        <p:nvSpPr>
          <p:cNvPr id="17" name="テキスト ボックス 16"/>
          <p:cNvSpPr txBox="1"/>
          <p:nvPr/>
        </p:nvSpPr>
        <p:spPr>
          <a:xfrm>
            <a:off x="5676900" y="1329730"/>
            <a:ext cx="2957247" cy="646331"/>
          </a:xfrm>
          <a:prstGeom prst="rect">
            <a:avLst/>
          </a:prstGeom>
          <a:noFill/>
        </p:spPr>
        <p:txBody>
          <a:bodyPr wrap="none" rtlCol="0">
            <a:spAutoFit/>
          </a:bodyPr>
          <a:lstStyle/>
          <a:p>
            <a:r>
              <a:rPr kumimoji="1" lang="en-US" altLang="ja-JP" dirty="0" smtClean="0"/>
              <a:t>S:  Beam direction</a:t>
            </a:r>
          </a:p>
          <a:p>
            <a:r>
              <a:rPr lang="en-US" altLang="ja-JP" dirty="0" smtClean="0"/>
              <a:t>T:  perpendicular to the beam</a:t>
            </a:r>
            <a:endParaRPr kumimoji="1" lang="ja-JP" altLang="en-US" dirty="0"/>
          </a:p>
        </p:txBody>
      </p:sp>
      <p:sp>
        <p:nvSpPr>
          <p:cNvPr id="18" name="テキスト ボックス 17"/>
          <p:cNvSpPr txBox="1"/>
          <p:nvPr/>
        </p:nvSpPr>
        <p:spPr>
          <a:xfrm>
            <a:off x="114877" y="5448300"/>
            <a:ext cx="8011178" cy="1200329"/>
          </a:xfrm>
          <a:prstGeom prst="rect">
            <a:avLst/>
          </a:prstGeom>
          <a:solidFill>
            <a:srgbClr val="FFFFFF"/>
          </a:solidFill>
        </p:spPr>
        <p:txBody>
          <a:bodyPr wrap="none" rtlCol="0">
            <a:spAutoFit/>
          </a:bodyPr>
          <a:lstStyle/>
          <a:p>
            <a:r>
              <a:rPr kumimoji="1" lang="en-US" altLang="ja-JP" dirty="0" smtClean="0"/>
              <a:t>The spread in “</a:t>
            </a:r>
            <a:r>
              <a:rPr lang="en-US" altLang="ja-JP" dirty="0" err="1" smtClean="0"/>
              <a:t>s</a:t>
            </a:r>
            <a:r>
              <a:rPr lang="en-US" altLang="ja-JP" dirty="0" smtClean="0"/>
              <a:t> (beam direction)” is larger.</a:t>
            </a:r>
          </a:p>
          <a:p>
            <a:r>
              <a:rPr kumimoji="1" lang="en-US" altLang="ja-JP" dirty="0" smtClean="0"/>
              <a:t>This is </a:t>
            </a:r>
            <a:r>
              <a:rPr lang="en-US" altLang="ja-JP" dirty="0" smtClean="0"/>
              <a:t>due to the expansion joints.</a:t>
            </a:r>
          </a:p>
          <a:p>
            <a:r>
              <a:rPr kumimoji="1" lang="en-US" altLang="ja-JP" dirty="0" smtClean="0"/>
              <a:t>The temperature </a:t>
            </a:r>
            <a:r>
              <a:rPr lang="en-US" altLang="ja-JP" dirty="0" smtClean="0"/>
              <a:t>was NOT controlled during the </a:t>
            </a:r>
            <a:r>
              <a:rPr lang="en-US" altLang="ja-JP" dirty="0" err="1" smtClean="0"/>
              <a:t>SuperKEKB</a:t>
            </a:r>
            <a:r>
              <a:rPr lang="en-US" altLang="ja-JP" dirty="0" smtClean="0"/>
              <a:t> construction.</a:t>
            </a:r>
          </a:p>
          <a:p>
            <a:r>
              <a:rPr kumimoji="1" lang="en-US" altLang="ja-JP" dirty="0" smtClean="0"/>
              <a:t>The temp. differs between  when we did the 1</a:t>
            </a:r>
            <a:r>
              <a:rPr kumimoji="1" lang="en-US" altLang="ja-JP" baseline="30000" dirty="0" smtClean="0"/>
              <a:t>st</a:t>
            </a:r>
            <a:r>
              <a:rPr kumimoji="1" lang="en-US" altLang="ja-JP" dirty="0" smtClean="0"/>
              <a:t> rough alignment and the 2</a:t>
            </a:r>
            <a:r>
              <a:rPr kumimoji="1" lang="en-US" altLang="ja-JP" baseline="30000" dirty="0" smtClean="0"/>
              <a:t>nd</a:t>
            </a:r>
            <a:r>
              <a:rPr kumimoji="1" lang="en-US" altLang="ja-JP" dirty="0" smtClean="0"/>
              <a:t> survey.</a:t>
            </a:r>
            <a:endParaRPr kumimoji="1" lang="ja-JP" altLang="en-US" dirty="0"/>
          </a:p>
        </p:txBody>
      </p:sp>
      <p:pic>
        <p:nvPicPr>
          <p:cNvPr id="12" name="図 11"/>
          <p:cNvPicPr>
            <a:picLocks noChangeAspect="1"/>
          </p:cNvPicPr>
          <p:nvPr/>
        </p:nvPicPr>
        <p:blipFill>
          <a:blip r:embed="rId3"/>
          <a:stretch>
            <a:fillRect/>
          </a:stretch>
        </p:blipFill>
        <p:spPr>
          <a:xfrm>
            <a:off x="114877" y="1411918"/>
            <a:ext cx="4698350" cy="3760980"/>
          </a:xfrm>
          <a:prstGeom prst="rect">
            <a:avLst/>
          </a:prstGeom>
        </p:spPr>
      </p:pic>
      <p:pic>
        <p:nvPicPr>
          <p:cNvPr id="15" name="図 1"/>
          <p:cNvPicPr>
            <a:picLocks noChangeAspect="1"/>
          </p:cNvPicPr>
          <p:nvPr/>
        </p:nvPicPr>
        <p:blipFill>
          <a:blip r:embed="rId4"/>
          <a:srcRect/>
          <a:stretch>
            <a:fillRect/>
          </a:stretch>
        </p:blipFill>
        <p:spPr bwMode="auto">
          <a:xfrm>
            <a:off x="4572000" y="4527593"/>
            <a:ext cx="1447800" cy="1341705"/>
          </a:xfrm>
          <a:prstGeom prst="rect">
            <a:avLst/>
          </a:prstGeom>
          <a:noFill/>
          <a:ln w="9525">
            <a:solidFill>
              <a:srgbClr val="FF0000"/>
            </a:solidFill>
            <a:miter lim="800000"/>
            <a:headEnd/>
            <a:tailEnd/>
          </a:ln>
        </p:spPr>
      </p:pic>
      <p:sp>
        <p:nvSpPr>
          <p:cNvPr id="20" name="角丸四角形吹き出し 19"/>
          <p:cNvSpPr/>
          <p:nvPr/>
        </p:nvSpPr>
        <p:spPr>
          <a:xfrm>
            <a:off x="6553200" y="4768032"/>
            <a:ext cx="2133600" cy="1101266"/>
          </a:xfrm>
          <a:prstGeom prst="wedgeRoundRectCallout">
            <a:avLst>
              <a:gd name="adj1" fmla="val -73809"/>
              <a:gd name="adj2" fmla="val 14065"/>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dirty="0" smtClean="0">
                <a:solidFill>
                  <a:srgbClr val="000000"/>
                </a:solidFill>
              </a:rPr>
              <a:t>Expansion joints to absorb the thermal expansion &amp; contraction.</a:t>
            </a:r>
            <a:endParaRPr kumimoji="1" lang="ja-JP" alt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96838"/>
            <a:ext cx="8229600" cy="1143000"/>
          </a:xfrm>
        </p:spPr>
        <p:txBody>
          <a:bodyPr>
            <a:normAutofit/>
          </a:bodyPr>
          <a:lstStyle/>
          <a:p>
            <a:r>
              <a:rPr lang="en-US" altLang="ja-JP" dirty="0" smtClean="0"/>
              <a:t>Alignment strategy</a:t>
            </a:r>
            <a:endParaRPr lang="ja-JP" altLang="en-US" dirty="0"/>
          </a:p>
        </p:txBody>
      </p:sp>
      <p:sp>
        <p:nvSpPr>
          <p:cNvPr id="14" name="テキスト ボックス 13"/>
          <p:cNvSpPr txBox="1"/>
          <p:nvPr/>
        </p:nvSpPr>
        <p:spPr>
          <a:xfrm>
            <a:off x="2936200" y="1055172"/>
            <a:ext cx="3271599" cy="369332"/>
          </a:xfrm>
          <a:prstGeom prst="rect">
            <a:avLst/>
          </a:prstGeom>
          <a:noFill/>
        </p:spPr>
        <p:txBody>
          <a:bodyPr wrap="none" rtlCol="0">
            <a:spAutoFit/>
          </a:bodyPr>
          <a:lstStyle/>
          <a:p>
            <a:r>
              <a:rPr kumimoji="1" lang="en-US" altLang="ja-JP" dirty="0" smtClean="0"/>
              <a:t>Discussion with the optics group</a:t>
            </a:r>
            <a:endParaRPr kumimoji="1" lang="ja-JP" altLang="en-US" dirty="0"/>
          </a:p>
        </p:txBody>
      </p:sp>
      <p:pic>
        <p:nvPicPr>
          <p:cNvPr id="11" name="図 10"/>
          <p:cNvPicPr>
            <a:picLocks noChangeAspect="1"/>
          </p:cNvPicPr>
          <p:nvPr/>
        </p:nvPicPr>
        <p:blipFill>
          <a:blip r:embed="rId2"/>
          <a:stretch>
            <a:fillRect/>
          </a:stretch>
        </p:blipFill>
        <p:spPr>
          <a:xfrm>
            <a:off x="-1" y="1424504"/>
            <a:ext cx="9144001" cy="54123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6282" y="152400"/>
            <a:ext cx="3543300" cy="703262"/>
          </a:xfrm>
        </p:spPr>
        <p:txBody>
          <a:bodyPr>
            <a:normAutofit/>
          </a:bodyPr>
          <a:lstStyle/>
          <a:p>
            <a:r>
              <a:rPr lang="en-US" altLang="ja-JP" sz="3200" dirty="0" smtClean="0"/>
              <a:t>Alignment strategy</a:t>
            </a:r>
            <a:endParaRPr lang="ja-JP" altLang="en-US" sz="3200" dirty="0"/>
          </a:p>
        </p:txBody>
      </p:sp>
      <p:pic>
        <p:nvPicPr>
          <p:cNvPr id="10" name="図 9"/>
          <p:cNvPicPr>
            <a:picLocks noChangeAspect="1"/>
          </p:cNvPicPr>
          <p:nvPr/>
        </p:nvPicPr>
        <p:blipFill>
          <a:blip r:embed="rId2"/>
          <a:stretch>
            <a:fillRect/>
          </a:stretch>
        </p:blipFill>
        <p:spPr>
          <a:xfrm>
            <a:off x="0" y="0"/>
            <a:ext cx="5196282" cy="4023126"/>
          </a:xfrm>
          <a:prstGeom prst="rect">
            <a:avLst/>
          </a:prstGeom>
        </p:spPr>
      </p:pic>
      <p:pic>
        <p:nvPicPr>
          <p:cNvPr id="11" name="図 10" descr="HERSept2015.jpg"/>
          <p:cNvPicPr>
            <a:picLocks noChangeAspect="1"/>
          </p:cNvPicPr>
          <p:nvPr/>
        </p:nvPicPr>
        <p:blipFill>
          <a:blip r:embed="rId3"/>
          <a:stretch>
            <a:fillRect/>
          </a:stretch>
        </p:blipFill>
        <p:spPr>
          <a:xfrm>
            <a:off x="4343400" y="3257692"/>
            <a:ext cx="4800600" cy="3597452"/>
          </a:xfrm>
          <a:prstGeom prst="rect">
            <a:avLst/>
          </a:prstGeom>
        </p:spPr>
      </p:pic>
      <p:sp>
        <p:nvSpPr>
          <p:cNvPr id="6" name="テキスト ボックス 5"/>
          <p:cNvSpPr txBox="1"/>
          <p:nvPr/>
        </p:nvSpPr>
        <p:spPr>
          <a:xfrm>
            <a:off x="520700" y="3257692"/>
            <a:ext cx="1008660" cy="461665"/>
          </a:xfrm>
          <a:prstGeom prst="rect">
            <a:avLst/>
          </a:prstGeom>
          <a:solidFill>
            <a:srgbClr val="FFFFFF"/>
          </a:solidFill>
        </p:spPr>
        <p:txBody>
          <a:bodyPr wrap="none" rtlCol="0">
            <a:spAutoFit/>
          </a:bodyPr>
          <a:lstStyle/>
          <a:p>
            <a:r>
              <a:rPr kumimoji="1" lang="en-US" altLang="ja-JP" sz="2400" dirty="0" smtClean="0"/>
              <a:t>Before</a:t>
            </a:r>
            <a:endParaRPr kumimoji="1" lang="ja-JP" altLang="en-US" sz="2400" dirty="0"/>
          </a:p>
        </p:txBody>
      </p:sp>
      <p:sp>
        <p:nvSpPr>
          <p:cNvPr id="9" name="テキスト ボックス 8"/>
          <p:cNvSpPr txBox="1"/>
          <p:nvPr/>
        </p:nvSpPr>
        <p:spPr>
          <a:xfrm>
            <a:off x="4851802" y="1092200"/>
            <a:ext cx="3887780" cy="1569660"/>
          </a:xfrm>
          <a:prstGeom prst="rect">
            <a:avLst/>
          </a:prstGeom>
          <a:noFill/>
        </p:spPr>
        <p:txBody>
          <a:bodyPr wrap="square" rtlCol="0">
            <a:spAutoFit/>
          </a:bodyPr>
          <a:lstStyle/>
          <a:p>
            <a:r>
              <a:rPr kumimoji="1" lang="en-US" altLang="ja-JP" sz="2400" dirty="0" smtClean="0"/>
              <a:t>Alignment was carried out by two </a:t>
            </a:r>
            <a:r>
              <a:rPr lang="en-US" altLang="ja-JP" sz="2400" dirty="0" smtClean="0"/>
              <a:t>teams, followed by a survey team dedicated to</a:t>
            </a:r>
          </a:p>
          <a:p>
            <a:r>
              <a:rPr lang="en-US" altLang="ja-JP" sz="2400" dirty="0" smtClean="0"/>
              <a:t>checking the alignment.</a:t>
            </a:r>
            <a:r>
              <a:rPr kumimoji="1" lang="en-US" altLang="ja-JP" sz="2400" dirty="0" smtClean="0"/>
              <a:t> </a:t>
            </a:r>
            <a:endParaRPr kumimoji="1" lang="ja-JP" altLang="en-US" sz="2400" dirty="0"/>
          </a:p>
        </p:txBody>
      </p:sp>
      <p:sp>
        <p:nvSpPr>
          <p:cNvPr id="12" name="角丸四角形吹き出し 11"/>
          <p:cNvSpPr/>
          <p:nvPr/>
        </p:nvSpPr>
        <p:spPr>
          <a:xfrm>
            <a:off x="781050" y="4445000"/>
            <a:ext cx="2673350" cy="876300"/>
          </a:xfrm>
          <a:prstGeom prst="wedgeRoundRectCallout">
            <a:avLst>
              <a:gd name="adj1" fmla="val 106483"/>
              <a:gd name="adj2" fmla="val -31703"/>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rgbClr val="000000"/>
                </a:solidFill>
              </a:rPr>
              <a:t>Found a misalignment, </a:t>
            </a:r>
          </a:p>
          <a:p>
            <a:r>
              <a:rPr kumimoji="1" lang="en-US" altLang="ja-JP" dirty="0" smtClean="0">
                <a:solidFill>
                  <a:srgbClr val="000000"/>
                </a:solidFill>
              </a:rPr>
              <a:t>which was fixed right away.</a:t>
            </a:r>
            <a:endParaRPr kumimoji="1" lang="ja-JP" altLang="en-US" dirty="0">
              <a:solidFill>
                <a:srgbClr val="000000"/>
              </a:solidFill>
            </a:endParaRPr>
          </a:p>
        </p:txBody>
      </p:sp>
      <p:sp>
        <p:nvSpPr>
          <p:cNvPr id="13" name="正方形/長方形 12"/>
          <p:cNvSpPr/>
          <p:nvPr/>
        </p:nvSpPr>
        <p:spPr>
          <a:xfrm>
            <a:off x="5613457" y="4445000"/>
            <a:ext cx="888885" cy="369332"/>
          </a:xfrm>
          <a:prstGeom prst="rect">
            <a:avLst/>
          </a:prstGeom>
          <a:solidFill>
            <a:srgbClr val="FFFFFF"/>
          </a:solidFill>
        </p:spPr>
        <p:txBody>
          <a:bodyPr wrap="none">
            <a:spAutoFit/>
          </a:bodyPr>
          <a:lstStyle/>
          <a:p>
            <a:r>
              <a:rPr lang="en-US" altLang="ja-JP" dirty="0" smtClean="0">
                <a:solidFill>
                  <a:srgbClr val="000000"/>
                </a:solidFill>
              </a:rPr>
              <a:t>B2E_26</a:t>
            </a:r>
            <a:endParaRPr lang="ja-JP" altLang="en-US" dirty="0"/>
          </a:p>
        </p:txBody>
      </p:sp>
      <p:sp>
        <p:nvSpPr>
          <p:cNvPr id="2" name="テキスト ボックス 1"/>
          <p:cNvSpPr txBox="1"/>
          <p:nvPr/>
        </p:nvSpPr>
        <p:spPr>
          <a:xfrm>
            <a:off x="781050" y="6032500"/>
            <a:ext cx="1820731" cy="400110"/>
          </a:xfrm>
          <a:prstGeom prst="rect">
            <a:avLst/>
          </a:prstGeom>
          <a:noFill/>
        </p:spPr>
        <p:txBody>
          <a:bodyPr wrap="none" rtlCol="0">
            <a:spAutoFit/>
          </a:bodyPr>
          <a:lstStyle/>
          <a:p>
            <a:r>
              <a:rPr kumimoji="1" lang="ja-JP" altLang="en-US" sz="2000" dirty="0" smtClean="0"/>
              <a:t>安心して下さい</a:t>
            </a:r>
            <a:endParaRPr kumimoji="1" lang="ja-JP" altLang="en-US" sz="20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0" dirty="0" smtClean="0">
                <a:solidFill>
                  <a:schemeClr val="bg1">
                    <a:lumMod val="65000"/>
                  </a:schemeClr>
                </a:solidFill>
              </a:rPr>
              <a:t>Vertical (Level)</a:t>
            </a:r>
            <a:endParaRPr lang="ja-JP" altLang="en-US" b="0" dirty="0">
              <a:solidFill>
                <a:schemeClr val="bg1">
                  <a:lumMod val="65000"/>
                </a:schemeClr>
              </a:solidFill>
            </a:endParaRPr>
          </a:p>
        </p:txBody>
      </p:sp>
      <p:sp>
        <p:nvSpPr>
          <p:cNvPr id="6" name="テキスト プレースホルダ 5"/>
          <p:cNvSpPr>
            <a:spLocks noGrp="1"/>
          </p:cNvSpPr>
          <p:nvPr>
            <p:ph type="body" idx="1"/>
          </p:nvPr>
        </p:nvSpPr>
        <p:spPr/>
        <p:txBody>
          <a:bodyPr>
            <a:normAutofit/>
          </a:bodyPr>
          <a:lstStyle/>
          <a:p>
            <a:r>
              <a:rPr lang="en-US" altLang="ja-JP" sz="4400" dirty="0" smtClean="0">
                <a:solidFill>
                  <a:srgbClr val="000000"/>
                </a:solidFill>
                <a:latin typeface="+mj-lt"/>
              </a:rPr>
              <a:t>Survey Results</a:t>
            </a:r>
            <a:endParaRPr lang="ja-JP" altLang="en-US" sz="4400" dirty="0">
              <a:solidFill>
                <a:srgbClr val="000000"/>
              </a:solidFill>
              <a:latin typeface="+mj-lt"/>
            </a:endParaRPr>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p:cNvPicPr>
            <a:picLocks noChangeAspect="1"/>
          </p:cNvPicPr>
          <p:nvPr/>
        </p:nvPicPr>
        <p:blipFill>
          <a:blip r:embed="rId3"/>
          <a:stretch>
            <a:fillRect/>
          </a:stretch>
        </p:blipFill>
        <p:spPr>
          <a:xfrm>
            <a:off x="60153" y="35694"/>
            <a:ext cx="8533294" cy="6430214"/>
          </a:xfrm>
          <a:prstGeom prst="rect">
            <a:avLst/>
          </a:prstGeom>
        </p:spPr>
      </p:pic>
      <p:sp>
        <p:nvSpPr>
          <p:cNvPr id="4" name="テキスト ボックス 3"/>
          <p:cNvSpPr txBox="1"/>
          <p:nvPr/>
        </p:nvSpPr>
        <p:spPr>
          <a:xfrm>
            <a:off x="2139950" y="393700"/>
            <a:ext cx="4276331" cy="584776"/>
          </a:xfrm>
          <a:prstGeom prst="rect">
            <a:avLst/>
          </a:prstGeom>
          <a:solidFill>
            <a:srgbClr val="FFFFFF"/>
          </a:solidFill>
        </p:spPr>
        <p:txBody>
          <a:bodyPr wrap="none" rtlCol="0">
            <a:spAutoFit/>
          </a:bodyPr>
          <a:lstStyle/>
          <a:p>
            <a:r>
              <a:rPr kumimoji="1" lang="en-US" altLang="ja-JP" sz="3200" dirty="0" smtClean="0"/>
              <a:t>Tunnel sinking continues</a:t>
            </a:r>
            <a:endParaRPr kumimoji="1" lang="ja-JP" altLang="en-US" sz="3200" dirty="0"/>
          </a:p>
        </p:txBody>
      </p:sp>
      <p:graphicFrame>
        <p:nvGraphicFramePr>
          <p:cNvPr id="6" name="オブジェクト 5"/>
          <p:cNvGraphicFramePr>
            <a:graphicFrameLocks noChangeAspect="1"/>
          </p:cNvGraphicFramePr>
          <p:nvPr/>
        </p:nvGraphicFramePr>
        <p:xfrm>
          <a:off x="7232650" y="3230564"/>
          <a:ext cx="1797050" cy="723890"/>
        </p:xfrm>
        <a:graphic>
          <a:graphicData uri="http://schemas.openxmlformats.org/presentationml/2006/ole">
            <mc:AlternateContent xmlns:mc="http://schemas.openxmlformats.org/markup-compatibility/2006">
              <mc:Choice xmlns:v="urn:schemas-microsoft-com:vml" Requires="v">
                <p:oleObj spid="_x0000_s29702" name="数式" r:id="rId4" imgW="977900" imgH="393700" progId="Equation.3">
                  <p:embed/>
                </p:oleObj>
              </mc:Choice>
              <mc:Fallback>
                <p:oleObj name="数式" r:id="rId4" imgW="977900" imgH="393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650" y="3230564"/>
                        <a:ext cx="1797050" cy="7238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Level&amp;Magnet.png"/>
          <p:cNvPicPr>
            <a:picLocks noChangeAspect="1"/>
          </p:cNvPicPr>
          <p:nvPr/>
        </p:nvPicPr>
        <p:blipFill>
          <a:blip r:embed="rId2"/>
          <a:stretch>
            <a:fillRect/>
          </a:stretch>
        </p:blipFill>
        <p:spPr>
          <a:xfrm>
            <a:off x="70253" y="712022"/>
            <a:ext cx="8783160" cy="6124918"/>
          </a:xfrm>
          <a:prstGeom prst="rect">
            <a:avLst/>
          </a:prstGeom>
        </p:spPr>
      </p:pic>
      <p:sp>
        <p:nvSpPr>
          <p:cNvPr id="11" name="タイトル 6"/>
          <p:cNvSpPr txBox="1">
            <a:spLocks/>
          </p:cNvSpPr>
          <p:nvPr/>
        </p:nvSpPr>
        <p:spPr>
          <a:xfrm>
            <a:off x="457200" y="135325"/>
            <a:ext cx="8229600" cy="865351"/>
          </a:xfrm>
          <a:prstGeom prst="rect">
            <a:avLst/>
          </a:prstGeom>
          <a:solidFill>
            <a:srgbClr val="FFFFFF"/>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4000" b="0" i="0" u="none" strike="noStrike" kern="1200" cap="none" spc="0" normalizeH="0" baseline="0" noProof="0" dirty="0" smtClean="0">
                <a:ln>
                  <a:noFill/>
                </a:ln>
                <a:solidFill>
                  <a:srgbClr val="000000"/>
                </a:solidFill>
                <a:effectLst/>
                <a:uLnTx/>
                <a:uFillTx/>
                <a:latin typeface="+mj-lt"/>
                <a:ea typeface="+mj-ea"/>
                <a:cs typeface="+mj-cs"/>
              </a:rPr>
              <a:t>Survey Data and analysis results</a:t>
            </a:r>
            <a:endParaRPr kumimoji="1" lang="ja-JP" alt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角丸四角形吹き出し 12"/>
          <p:cNvSpPr/>
          <p:nvPr/>
        </p:nvSpPr>
        <p:spPr>
          <a:xfrm>
            <a:off x="457200" y="2816137"/>
            <a:ext cx="3390880" cy="1200327"/>
          </a:xfrm>
          <a:prstGeom prst="wedgeRoundRectCallout">
            <a:avLst>
              <a:gd name="adj1" fmla="val 63731"/>
              <a:gd name="adj2" fmla="val 84945"/>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srgbClr val="000000"/>
                </a:solidFill>
              </a:rPr>
              <a:t>We fixed the gap in the magnet level from the 2011 Earthquake</a:t>
            </a:r>
            <a:endParaRPr kumimoji="1" lang="ja-JP" altLang="en-US" sz="2400" dirty="0">
              <a:solidFill>
                <a:srgbClr val="000000"/>
              </a:solidFill>
            </a:endParaRPr>
          </a:p>
        </p:txBody>
      </p:sp>
      <p:sp>
        <p:nvSpPr>
          <p:cNvPr id="15" name="角丸四角形 14"/>
          <p:cNvSpPr/>
          <p:nvPr/>
        </p:nvSpPr>
        <p:spPr>
          <a:xfrm>
            <a:off x="6212662" y="4673493"/>
            <a:ext cx="2871631" cy="1792414"/>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srgbClr val="0000FF"/>
                </a:solidFill>
              </a:rPr>
              <a:t>The data were used to “pre”-set the V-steering magnets when circulating the beam.</a:t>
            </a:r>
            <a:endParaRPr lang="ja-JP" altLang="en-US" sz="2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Autofit/>
          </a:bodyPr>
          <a:lstStyle/>
          <a:p>
            <a:r>
              <a:rPr lang="en-US" altLang="ja-JP" sz="2800" b="0" dirty="0" smtClean="0">
                <a:solidFill>
                  <a:schemeClr val="bg1">
                    <a:lumMod val="65000"/>
                  </a:schemeClr>
                </a:solidFill>
              </a:rPr>
              <a:t>Circumference prediction for a smooth start up of the beam circulation</a:t>
            </a:r>
            <a:endParaRPr lang="ja-JP" altLang="en-US" sz="2800" b="0" dirty="0">
              <a:solidFill>
                <a:schemeClr val="bg1">
                  <a:lumMod val="65000"/>
                </a:schemeClr>
              </a:solidFill>
            </a:endParaRPr>
          </a:p>
        </p:txBody>
      </p:sp>
      <p:sp>
        <p:nvSpPr>
          <p:cNvPr id="6" name="テキスト プレースホルダ 5"/>
          <p:cNvSpPr>
            <a:spLocks noGrp="1"/>
          </p:cNvSpPr>
          <p:nvPr>
            <p:ph type="body" idx="1"/>
          </p:nvPr>
        </p:nvSpPr>
        <p:spPr/>
        <p:txBody>
          <a:bodyPr>
            <a:normAutofit/>
          </a:bodyPr>
          <a:lstStyle/>
          <a:p>
            <a:r>
              <a:rPr lang="en-US" altLang="ja-JP" sz="4400" dirty="0" smtClean="0">
                <a:solidFill>
                  <a:srgbClr val="000000"/>
                </a:solidFill>
                <a:latin typeface="+mj-lt"/>
              </a:rPr>
              <a:t>Survey Results</a:t>
            </a:r>
            <a:endParaRPr lang="ja-JP" altLang="en-US" sz="4400" dirty="0">
              <a:solidFill>
                <a:srgbClr val="000000"/>
              </a:solidFill>
              <a:latin typeface="+mj-lt"/>
            </a:endParaRPr>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1060233" y="126904"/>
            <a:ext cx="6696142" cy="936512"/>
          </a:xfrm>
        </p:spPr>
        <p:txBody>
          <a:bodyPr>
            <a:normAutofit/>
          </a:bodyPr>
          <a:lstStyle/>
          <a:p>
            <a:r>
              <a:rPr lang="en-US" altLang="ja-JP" dirty="0" smtClean="0">
                <a:latin typeface="ヒラギノ丸ゴ Pro W4"/>
                <a:ea typeface="ヒラギノ丸ゴ Pro W4"/>
                <a:cs typeface="ヒラギノ丸ゴ Pro W4"/>
              </a:rPr>
              <a:t>Circumference estimate</a:t>
            </a:r>
            <a:endParaRPr lang="ja-JP" altLang="en-US" dirty="0">
              <a:latin typeface="ヒラギノ丸ゴ Pro W4"/>
              <a:ea typeface="ヒラギノ丸ゴ Pro W4"/>
              <a:cs typeface="ヒラギノ丸ゴ Pro W4"/>
            </a:endParaRPr>
          </a:p>
        </p:txBody>
      </p:sp>
      <p:pic>
        <p:nvPicPr>
          <p:cNvPr id="19" name="図 18" descr="cir.png"/>
          <p:cNvPicPr>
            <a:picLocks noChangeAspect="1"/>
          </p:cNvPicPr>
          <p:nvPr/>
        </p:nvPicPr>
        <p:blipFill>
          <a:blip r:embed="rId2"/>
          <a:stretch>
            <a:fillRect/>
          </a:stretch>
        </p:blipFill>
        <p:spPr>
          <a:xfrm>
            <a:off x="352130" y="928707"/>
            <a:ext cx="7709597" cy="4438046"/>
          </a:xfrm>
          <a:prstGeom prst="rect">
            <a:avLst/>
          </a:prstGeom>
        </p:spPr>
      </p:pic>
      <p:pic>
        <p:nvPicPr>
          <p:cNvPr id="18" name="図 17"/>
          <p:cNvPicPr>
            <a:picLocks noChangeAspect="1"/>
          </p:cNvPicPr>
          <p:nvPr/>
        </p:nvPicPr>
        <p:blipFill>
          <a:blip r:embed="rId3"/>
          <a:stretch>
            <a:fillRect/>
          </a:stretch>
        </p:blipFill>
        <p:spPr>
          <a:xfrm>
            <a:off x="7014924" y="2301221"/>
            <a:ext cx="2129076" cy="1951653"/>
          </a:xfrm>
          <a:prstGeom prst="rect">
            <a:avLst/>
          </a:prstGeom>
        </p:spPr>
      </p:pic>
      <p:sp>
        <p:nvSpPr>
          <p:cNvPr id="20" name="テキスト ボックス 19"/>
          <p:cNvSpPr txBox="1"/>
          <p:nvPr/>
        </p:nvSpPr>
        <p:spPr>
          <a:xfrm>
            <a:off x="299631" y="5443729"/>
            <a:ext cx="8544737" cy="1323439"/>
          </a:xfrm>
          <a:prstGeom prst="rect">
            <a:avLst/>
          </a:prstGeom>
          <a:noFill/>
          <a:ln>
            <a:solidFill>
              <a:srgbClr val="3366FF"/>
            </a:solidFill>
          </a:ln>
        </p:spPr>
        <p:txBody>
          <a:bodyPr wrap="square" rtlCol="0">
            <a:spAutoFit/>
          </a:bodyPr>
          <a:lstStyle/>
          <a:p>
            <a:r>
              <a:rPr kumimoji="1" lang="en-US" altLang="ja-JP" sz="2000" dirty="0" smtClean="0">
                <a:latin typeface="ヒラギノ丸ゴ Pro W4"/>
                <a:ea typeface="ヒラギノ丸ゴ Pro W4"/>
                <a:cs typeface="ヒラギノ丸ゴ Pro W4"/>
              </a:rPr>
              <a:t>Our best guess from the </a:t>
            </a:r>
            <a:r>
              <a:rPr lang="en-US" altLang="ja-JP" sz="2000" dirty="0" smtClean="0">
                <a:latin typeface="ヒラギノ丸ゴ Pro W4"/>
                <a:ea typeface="ヒラギノ丸ゴ Pro W4"/>
                <a:cs typeface="ヒラギノ丸ゴ Pro W4"/>
              </a:rPr>
              <a:t>survey and analysis was that the circumference is about 16.4 mm l</a:t>
            </a:r>
            <a:r>
              <a:rPr kumimoji="1" lang="en-US" altLang="ja-JP" sz="2000" dirty="0" smtClean="0">
                <a:latin typeface="ヒラギノ丸ゴ Pro W4"/>
                <a:ea typeface="ヒラギノ丸ゴ Pro W4"/>
                <a:cs typeface="ヒラギノ丸ゴ Pro W4"/>
              </a:rPr>
              <a:t>onger than the </a:t>
            </a:r>
            <a:r>
              <a:rPr kumimoji="1" lang="en-US" altLang="ja-JP" sz="2000" dirty="0" err="1" smtClean="0">
                <a:latin typeface="ヒラギノ丸ゴ Pro W4"/>
                <a:ea typeface="ヒラギノ丸ゴ Pro W4"/>
                <a:cs typeface="ヒラギノ丸ゴ Pro W4"/>
              </a:rPr>
              <a:t>SuperKEKB</a:t>
            </a:r>
            <a:r>
              <a:rPr kumimoji="1" lang="en-US" altLang="ja-JP" sz="2000" dirty="0" smtClean="0">
                <a:latin typeface="ヒラギノ丸ゴ Pro W4"/>
                <a:ea typeface="ヒラギノ丸ゴ Pro W4"/>
                <a:cs typeface="ヒラギノ丸ゴ Pro W4"/>
              </a:rPr>
              <a:t> design.</a:t>
            </a:r>
            <a:r>
              <a:rPr kumimoji="1" lang="ja-JP" altLang="en-US" sz="2000" dirty="0" smtClean="0">
                <a:latin typeface="ヒラギノ丸ゴ Pro W4"/>
                <a:ea typeface="ヒラギノ丸ゴ Pro W4"/>
                <a:cs typeface="ヒラギノ丸ゴ Pro W4"/>
              </a:rPr>
              <a:t>　</a:t>
            </a:r>
            <a:r>
              <a:rPr lang="en-US" altLang="ja-JP" sz="2000" dirty="0" smtClean="0">
                <a:latin typeface="ヒラギノ丸ゴ Pro W4"/>
                <a:ea typeface="ヒラギノ丸ゴ Pro W4"/>
                <a:cs typeface="ヒラギノ丸ゴ Pro W4"/>
              </a:rPr>
              <a:t>This information was used when injecting the LER beam to the ring on Feb.9, 2016 </a:t>
            </a:r>
            <a:r>
              <a:rPr lang="en-US" altLang="ja-JP" sz="2000" dirty="0" smtClean="0">
                <a:solidFill>
                  <a:srgbClr val="FF0000"/>
                </a:solidFill>
                <a:latin typeface="ヒラギノ丸ゴ Pro W4"/>
                <a:ea typeface="ヒラギノ丸ゴ Pro W4"/>
                <a:cs typeface="ヒラギノ丸ゴ Pro W4"/>
              </a:rPr>
              <a:t>a</a:t>
            </a:r>
            <a:r>
              <a:rPr kumimoji="1" lang="en-US" altLang="ja-JP" sz="2000" dirty="0" smtClean="0">
                <a:solidFill>
                  <a:srgbClr val="FF0000"/>
                </a:solidFill>
                <a:latin typeface="ヒラギノ丸ゴ Pro W4"/>
                <a:ea typeface="ヒラギノ丸ゴ Pro W4"/>
                <a:cs typeface="ヒラギノ丸ゴ Pro W4"/>
              </a:rPr>
              <a:t>nd </a:t>
            </a:r>
            <a:r>
              <a:rPr lang="en-US" altLang="ja-JP" sz="2000" dirty="0" smtClean="0">
                <a:solidFill>
                  <a:srgbClr val="FF0000"/>
                </a:solidFill>
                <a:latin typeface="ヒラギノ丸ゴ Pro W4"/>
                <a:ea typeface="ヒラギノ丸ゴ Pro W4"/>
                <a:cs typeface="ヒラギノ丸ゴ Pro W4"/>
              </a:rPr>
              <a:t>the beam said Yes!</a:t>
            </a:r>
            <a:endParaRPr kumimoji="1" lang="ja-JP" altLang="en-US" sz="2000" dirty="0">
              <a:solidFill>
                <a:srgbClr val="FF0000"/>
              </a:solidFill>
              <a:latin typeface="ヒラギノ丸ゴ Pro W4"/>
              <a:ea typeface="ヒラギノ丸ゴ Pro W4"/>
              <a:cs typeface="ヒラギノ丸ゴ Pro W4"/>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641820" y="1174227"/>
            <a:ext cx="5502180" cy="3636715"/>
          </a:xfrm>
          <a:prstGeom prst="rect">
            <a:avLst/>
          </a:prstGeom>
        </p:spPr>
      </p:pic>
      <p:sp>
        <p:nvSpPr>
          <p:cNvPr id="2" name="タイトル 1"/>
          <p:cNvSpPr>
            <a:spLocks noGrp="1"/>
          </p:cNvSpPr>
          <p:nvPr>
            <p:ph type="title"/>
          </p:nvPr>
        </p:nvSpPr>
        <p:spPr>
          <a:xfrm>
            <a:off x="457200" y="120686"/>
            <a:ext cx="8229600" cy="1143000"/>
          </a:xfrm>
          <a:solidFill>
            <a:srgbClr val="FFFFFF"/>
          </a:solidFill>
        </p:spPr>
        <p:txBody>
          <a:bodyPr>
            <a:normAutofit fontScale="90000"/>
          </a:bodyPr>
          <a:lstStyle/>
          <a:p>
            <a:r>
              <a:rPr lang="en-US" altLang="ja-JP" dirty="0" smtClean="0"/>
              <a:t>Our rings look like this</a:t>
            </a:r>
            <a:br>
              <a:rPr lang="en-US" altLang="ja-JP" dirty="0" smtClean="0"/>
            </a:br>
            <a:r>
              <a:rPr lang="en-US" altLang="ja-JP" dirty="0" smtClean="0"/>
              <a:t>(</a:t>
            </a:r>
            <a:r>
              <a:rPr lang="en-US" altLang="ja-JP" sz="3111" dirty="0" smtClean="0"/>
              <a:t>Our rings have been always larger than the design</a:t>
            </a:r>
            <a:r>
              <a:rPr lang="en-US" altLang="ja-JP" dirty="0" smtClean="0"/>
              <a:t>)</a:t>
            </a:r>
            <a:endParaRPr lang="ja-JP" altLang="en-US" dirty="0"/>
          </a:p>
        </p:txBody>
      </p:sp>
      <p:pic>
        <p:nvPicPr>
          <p:cNvPr id="5" name="図 4" descr="PANDA.jpg"/>
          <p:cNvPicPr>
            <a:picLocks/>
          </p:cNvPicPr>
          <p:nvPr/>
        </p:nvPicPr>
        <p:blipFill>
          <a:blip r:embed="rId3"/>
          <a:stretch>
            <a:fillRect/>
          </a:stretch>
        </p:blipFill>
        <p:spPr>
          <a:xfrm>
            <a:off x="1" y="1508112"/>
            <a:ext cx="2866819" cy="2533081"/>
          </a:xfrm>
          <a:prstGeom prst="rect">
            <a:avLst/>
          </a:prstGeom>
        </p:spPr>
      </p:pic>
      <p:pic>
        <p:nvPicPr>
          <p:cNvPr id="6" name="図 5"/>
          <p:cNvPicPr>
            <a:picLocks noChangeAspect="1"/>
          </p:cNvPicPr>
          <p:nvPr/>
        </p:nvPicPr>
        <p:blipFill>
          <a:blip r:embed="rId4"/>
          <a:stretch>
            <a:fillRect/>
          </a:stretch>
        </p:blipFill>
        <p:spPr>
          <a:xfrm>
            <a:off x="0" y="4041193"/>
            <a:ext cx="4380345" cy="2680281"/>
          </a:xfrm>
          <a:prstGeom prst="rect">
            <a:avLst/>
          </a:prstGeom>
        </p:spPr>
      </p:pic>
      <p:sp>
        <p:nvSpPr>
          <p:cNvPr id="8" name="テキスト ボックス 7"/>
          <p:cNvSpPr txBox="1"/>
          <p:nvPr/>
        </p:nvSpPr>
        <p:spPr>
          <a:xfrm>
            <a:off x="4298816" y="5034472"/>
            <a:ext cx="4787464" cy="1569660"/>
          </a:xfrm>
          <a:prstGeom prst="rect">
            <a:avLst/>
          </a:prstGeom>
          <a:solidFill>
            <a:srgbClr val="FFFFFF"/>
          </a:solidFill>
        </p:spPr>
        <p:txBody>
          <a:bodyPr wrap="square" rtlCol="0">
            <a:spAutoFit/>
          </a:bodyPr>
          <a:lstStyle/>
          <a:p>
            <a:r>
              <a:rPr lang="en-US" altLang="ja-JP" sz="2400" dirty="0" smtClean="0"/>
              <a:t>Our rings were the largest  right after the Great East Japan Earthquake in 2011.</a:t>
            </a:r>
            <a:r>
              <a:rPr lang="ja-JP" altLang="en-US" sz="2400" dirty="0" smtClean="0"/>
              <a:t>　</a:t>
            </a:r>
            <a:r>
              <a:rPr lang="en-US" altLang="ja-JP" sz="2400" dirty="0" smtClean="0"/>
              <a:t>They started shrinking but not back to the level of KEKB.</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smtClean="0"/>
              <a:t>2016/6/13</a:t>
            </a:r>
            <a:endParaRPr lang="ja-JP" altLang="en-US"/>
          </a:p>
        </p:txBody>
      </p:sp>
      <p:sp>
        <p:nvSpPr>
          <p:cNvPr id="3" name="フッター プレースホルダ 2"/>
          <p:cNvSpPr>
            <a:spLocks noGrp="1"/>
          </p:cNvSpPr>
          <p:nvPr>
            <p:ph type="ftr" sz="quarter" idx="11"/>
          </p:nvPr>
        </p:nvSpPr>
        <p:spPr/>
        <p:txBody>
          <a:bodyPr/>
          <a:lstStyle/>
          <a:p>
            <a:r>
              <a:rPr lang="en-US" altLang="ja-JP" smtClean="0"/>
              <a:t>KEKB Review 2016</a:t>
            </a:r>
            <a:endParaRPr lang="ja-JP" altLang="en-US"/>
          </a:p>
        </p:txBody>
      </p:sp>
      <p:pic>
        <p:nvPicPr>
          <p:cNvPr id="9" name="図 8"/>
          <p:cNvPicPr>
            <a:picLocks noChangeAspect="1"/>
          </p:cNvPicPr>
          <p:nvPr/>
        </p:nvPicPr>
        <p:blipFill>
          <a:blip r:embed="rId2"/>
          <a:stretch>
            <a:fillRect/>
          </a:stretch>
        </p:blipFill>
        <p:spPr>
          <a:xfrm>
            <a:off x="101600" y="25328"/>
            <a:ext cx="8877300" cy="64644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a:p>
        </p:txBody>
      </p:sp>
      <p:sp>
        <p:nvSpPr>
          <p:cNvPr id="5" name="テキスト プレースホルダ 4"/>
          <p:cNvSpPr>
            <a:spLocks noGrp="1"/>
          </p:cNvSpPr>
          <p:nvPr>
            <p:ph type="body" idx="1"/>
          </p:nvPr>
        </p:nvSpPr>
        <p:spPr/>
        <p:txBody>
          <a:bodyPr>
            <a:normAutofit/>
          </a:bodyPr>
          <a:lstStyle/>
          <a:p>
            <a:pPr marL="514350" indent="-514350">
              <a:buFont typeface="+mj-lt"/>
              <a:buAutoNum type="arabicPeriod"/>
            </a:pPr>
            <a:r>
              <a:rPr lang="en-US" altLang="ja-JP" sz="3200" dirty="0" smtClean="0"/>
              <a:t>Introduction of the MR magnet upgrade</a:t>
            </a:r>
          </a:p>
        </p:txBody>
      </p:sp>
      <p:sp>
        <p:nvSpPr>
          <p:cNvPr id="2" name="日付プレースホルダ 1"/>
          <p:cNvSpPr>
            <a:spLocks noGrp="1"/>
          </p:cNvSpPr>
          <p:nvPr>
            <p:ph type="dt" sz="half" idx="10"/>
          </p:nvPr>
        </p:nvSpPr>
        <p:spPr/>
        <p:txBody>
          <a:bodyPr/>
          <a:lstStyle/>
          <a:p>
            <a:r>
              <a:rPr lang="en-US" altLang="ja-JP" smtClean="0"/>
              <a:t>2016/6/13</a:t>
            </a:r>
            <a:endParaRPr lang="ja-JP" altLang="en-US"/>
          </a:p>
        </p:txBody>
      </p:sp>
      <p:sp>
        <p:nvSpPr>
          <p:cNvPr id="3" name="フッター プレースホルダ 2"/>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0" dirty="0" smtClean="0">
                <a:solidFill>
                  <a:schemeClr val="bg1">
                    <a:lumMod val="65000"/>
                  </a:schemeClr>
                </a:solidFill>
              </a:rPr>
              <a:t>HLS (Hydrostatic leveling sensors)</a:t>
            </a:r>
            <a:endParaRPr lang="ja-JP" altLang="en-US" b="0" dirty="0">
              <a:solidFill>
                <a:schemeClr val="bg1">
                  <a:lumMod val="65000"/>
                </a:schemeClr>
              </a:solidFill>
            </a:endParaRPr>
          </a:p>
        </p:txBody>
      </p:sp>
      <p:sp>
        <p:nvSpPr>
          <p:cNvPr id="6" name="テキスト プレースホルダ 5"/>
          <p:cNvSpPr>
            <a:spLocks noGrp="1"/>
          </p:cNvSpPr>
          <p:nvPr>
            <p:ph type="body" idx="1"/>
          </p:nvPr>
        </p:nvSpPr>
        <p:spPr/>
        <p:txBody>
          <a:bodyPr>
            <a:normAutofit/>
          </a:bodyPr>
          <a:lstStyle/>
          <a:p>
            <a:r>
              <a:rPr lang="en-US" altLang="ja-JP" sz="4400" dirty="0" smtClean="0">
                <a:solidFill>
                  <a:srgbClr val="000000"/>
                </a:solidFill>
                <a:latin typeface="+mj-lt"/>
              </a:rPr>
              <a:t>Tunnel Motion Monitoring</a:t>
            </a:r>
            <a:endParaRPr lang="ja-JP" altLang="en-US" sz="4400" dirty="0">
              <a:solidFill>
                <a:srgbClr val="000000"/>
              </a:solidFill>
              <a:latin typeface="+mj-lt"/>
            </a:endParaRPr>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338"/>
            <a:ext cx="8229600" cy="1143000"/>
          </a:xfrm>
        </p:spPr>
        <p:txBody>
          <a:bodyPr/>
          <a:lstStyle/>
          <a:p>
            <a:r>
              <a:rPr lang="en-US" altLang="ja-JP" dirty="0" smtClean="0"/>
              <a:t>Tunnel motion monitoring</a:t>
            </a:r>
            <a:endParaRPr lang="ja-JP" altLang="en-US" dirty="0"/>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pic>
        <p:nvPicPr>
          <p:cNvPr id="7" name="図 6" descr="Fig1.png"/>
          <p:cNvPicPr/>
          <p:nvPr/>
        </p:nvPicPr>
        <p:blipFill>
          <a:blip r:embed="rId2" cstate="print"/>
          <a:stretch>
            <a:fillRect/>
          </a:stretch>
        </p:blipFill>
        <p:spPr>
          <a:xfrm rot="18720000">
            <a:off x="247296" y="3710163"/>
            <a:ext cx="3048155" cy="1920132"/>
          </a:xfrm>
          <a:prstGeom prst="rect">
            <a:avLst/>
          </a:prstGeom>
        </p:spPr>
      </p:pic>
      <p:pic>
        <p:nvPicPr>
          <p:cNvPr id="5" name="図 4" descr="Fig1.png"/>
          <p:cNvPicPr>
            <a:picLocks noChangeAspect="1"/>
          </p:cNvPicPr>
          <p:nvPr/>
        </p:nvPicPr>
        <p:blipFill>
          <a:blip r:embed="rId3"/>
          <a:stretch>
            <a:fillRect/>
          </a:stretch>
        </p:blipFill>
        <p:spPr>
          <a:xfrm>
            <a:off x="520700" y="1265238"/>
            <a:ext cx="8318500" cy="2821057"/>
          </a:xfrm>
          <a:prstGeom prst="rect">
            <a:avLst/>
          </a:prstGeom>
        </p:spPr>
      </p:pic>
      <p:sp>
        <p:nvSpPr>
          <p:cNvPr id="8" name="角丸四角形 7"/>
          <p:cNvSpPr/>
          <p:nvPr/>
        </p:nvSpPr>
        <p:spPr>
          <a:xfrm>
            <a:off x="1384300" y="5118100"/>
            <a:ext cx="571500" cy="254000"/>
          </a:xfrm>
          <a:prstGeom prst="round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384300" y="4086295"/>
            <a:ext cx="571500" cy="254000"/>
          </a:xfrm>
          <a:prstGeom prst="round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rot="5400000" flipH="1" flipV="1">
            <a:off x="1096998" y="4729198"/>
            <a:ext cx="777805" cy="1588"/>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4787042" y="4267131"/>
            <a:ext cx="4102958" cy="1477328"/>
          </a:xfrm>
          <a:prstGeom prst="rect">
            <a:avLst/>
          </a:prstGeom>
          <a:noFill/>
        </p:spPr>
        <p:txBody>
          <a:bodyPr wrap="square" rtlCol="0">
            <a:spAutoFit/>
          </a:bodyPr>
          <a:lstStyle/>
          <a:p>
            <a:r>
              <a:rPr kumimoji="1" lang="en-US" altLang="ja-JP" dirty="0" smtClean="0"/>
              <a:t>The HLS system was </a:t>
            </a:r>
            <a:r>
              <a:rPr lang="en-US" altLang="ja-JP" dirty="0" smtClean="0"/>
              <a:t>used to monitor the tunnel motion during</a:t>
            </a:r>
            <a:r>
              <a:rPr kumimoji="1" lang="en-US" altLang="ja-JP" dirty="0" smtClean="0"/>
              <a:t> the PF-AR BT tunnel construction (presented at 2015 review).</a:t>
            </a:r>
          </a:p>
          <a:p>
            <a:r>
              <a:rPr lang="en-US" altLang="ja-JP" dirty="0" smtClean="0"/>
              <a:t>It was relocated to the straight sections on ether side of the IP in Aug.2015.</a:t>
            </a:r>
            <a:endParaRPr kumimoji="1" lang="ja-JP" altLang="en-US" dirty="0"/>
          </a:p>
        </p:txBody>
      </p:sp>
      <p:pic>
        <p:nvPicPr>
          <p:cNvPr id="14" name="図 13"/>
          <p:cNvPicPr>
            <a:picLocks noChangeAspect="1"/>
          </p:cNvPicPr>
          <p:nvPr/>
        </p:nvPicPr>
        <p:blipFill>
          <a:blip r:embed="rId4"/>
          <a:stretch>
            <a:fillRect/>
          </a:stretch>
        </p:blipFill>
        <p:spPr>
          <a:xfrm>
            <a:off x="2425700" y="4086295"/>
            <a:ext cx="2374900" cy="204473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pic>
        <p:nvPicPr>
          <p:cNvPr id="7" name="図 6" descr="Fig5.png"/>
          <p:cNvPicPr>
            <a:picLocks noChangeAspect="1"/>
          </p:cNvPicPr>
          <p:nvPr/>
        </p:nvPicPr>
        <p:blipFill>
          <a:blip r:embed="rId2"/>
          <a:stretch>
            <a:fillRect/>
          </a:stretch>
        </p:blipFill>
        <p:spPr>
          <a:xfrm>
            <a:off x="16140" y="933782"/>
            <a:ext cx="5127360" cy="3220935"/>
          </a:xfrm>
          <a:prstGeom prst="rect">
            <a:avLst/>
          </a:prstGeom>
        </p:spPr>
      </p:pic>
      <p:sp>
        <p:nvSpPr>
          <p:cNvPr id="8" name="タイトル 1"/>
          <p:cNvSpPr>
            <a:spLocks noGrp="1"/>
          </p:cNvSpPr>
          <p:nvPr>
            <p:ph type="title"/>
          </p:nvPr>
        </p:nvSpPr>
        <p:spPr>
          <a:xfrm>
            <a:off x="457200" y="33338"/>
            <a:ext cx="8229600" cy="1143000"/>
          </a:xfrm>
        </p:spPr>
        <p:txBody>
          <a:bodyPr/>
          <a:lstStyle/>
          <a:p>
            <a:r>
              <a:rPr lang="en-US" altLang="ja-JP" dirty="0" smtClean="0"/>
              <a:t>Tunnel motion monitoring</a:t>
            </a:r>
            <a:endParaRPr lang="ja-JP" altLang="en-US" dirty="0"/>
          </a:p>
        </p:txBody>
      </p:sp>
      <p:pic>
        <p:nvPicPr>
          <p:cNvPr id="9" name="図 8" descr="Fig4.png"/>
          <p:cNvPicPr>
            <a:picLocks noChangeAspect="1"/>
          </p:cNvPicPr>
          <p:nvPr/>
        </p:nvPicPr>
        <p:blipFill>
          <a:blip r:embed="rId3"/>
          <a:stretch>
            <a:fillRect/>
          </a:stretch>
        </p:blipFill>
        <p:spPr>
          <a:xfrm>
            <a:off x="4102100" y="3458187"/>
            <a:ext cx="5041900" cy="2987063"/>
          </a:xfrm>
          <a:prstGeom prst="rect">
            <a:avLst/>
          </a:prstGeom>
        </p:spPr>
      </p:pic>
      <p:cxnSp>
        <p:nvCxnSpPr>
          <p:cNvPr id="11" name="直線矢印コネクタ 10"/>
          <p:cNvCxnSpPr/>
          <p:nvPr/>
        </p:nvCxnSpPr>
        <p:spPr>
          <a:xfrm>
            <a:off x="711200" y="3594100"/>
            <a:ext cx="18796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1130300" y="3204187"/>
            <a:ext cx="966931" cy="523220"/>
          </a:xfrm>
          <a:prstGeom prst="rect">
            <a:avLst/>
          </a:prstGeom>
          <a:solidFill>
            <a:srgbClr val="FFFFFF"/>
          </a:solidFill>
          <a:ln>
            <a:solidFill>
              <a:srgbClr val="3884B9"/>
            </a:solidFill>
          </a:ln>
        </p:spPr>
        <p:txBody>
          <a:bodyPr wrap="none" rtlCol="0">
            <a:spAutoFit/>
          </a:bodyPr>
          <a:lstStyle/>
          <a:p>
            <a:r>
              <a:rPr kumimoji="1" lang="en-US" altLang="ja-JP" sz="2800" dirty="0" smtClean="0"/>
              <a:t>1 day</a:t>
            </a:r>
            <a:endParaRPr kumimoji="1" lang="ja-JP" altLang="en-US" sz="2800" dirty="0"/>
          </a:p>
        </p:txBody>
      </p:sp>
      <p:sp>
        <p:nvSpPr>
          <p:cNvPr id="13" name="テキスト ボックス 12"/>
          <p:cNvSpPr txBox="1"/>
          <p:nvPr/>
        </p:nvSpPr>
        <p:spPr>
          <a:xfrm>
            <a:off x="5143500" y="1176338"/>
            <a:ext cx="3543300" cy="1938992"/>
          </a:xfrm>
          <a:prstGeom prst="rect">
            <a:avLst/>
          </a:prstGeom>
          <a:noFill/>
        </p:spPr>
        <p:txBody>
          <a:bodyPr wrap="square" rtlCol="0">
            <a:spAutoFit/>
          </a:bodyPr>
          <a:lstStyle/>
          <a:p>
            <a:r>
              <a:rPr kumimoji="1" lang="en-US" altLang="ja-JP" sz="2400" dirty="0" smtClean="0"/>
              <a:t>A clear tidal (vertical) motion is seen</a:t>
            </a:r>
          </a:p>
          <a:p>
            <a:r>
              <a:rPr lang="en-US" altLang="ja-JP" sz="2400" dirty="0" smtClean="0"/>
              <a:t>around the IP.</a:t>
            </a:r>
          </a:p>
          <a:p>
            <a:r>
              <a:rPr kumimoji="1" lang="en-US" altLang="ja-JP" sz="2400" dirty="0" smtClean="0"/>
              <a:t>The amplitude is ~20</a:t>
            </a:r>
            <a:r>
              <a:rPr kumimoji="1" lang="en-US" altLang="ja-JP" sz="2400" dirty="0" smtClean="0">
                <a:latin typeface="Symbol" charset="2"/>
                <a:cs typeface="Symbol" charset="2"/>
              </a:rPr>
              <a:t>m</a:t>
            </a:r>
            <a:r>
              <a:rPr kumimoji="1" lang="en-US" altLang="ja-JP" sz="2400" dirty="0" smtClean="0"/>
              <a:t>m</a:t>
            </a:r>
          </a:p>
          <a:p>
            <a:r>
              <a:rPr lang="en-US" altLang="ja-JP" sz="2400" dirty="0" smtClean="0"/>
              <a:t>(P-P) during this period.</a:t>
            </a:r>
            <a:endParaRPr kumimoji="1" lang="en-US" altLang="ja-JP" sz="2400" dirty="0" smtClean="0"/>
          </a:p>
        </p:txBody>
      </p:sp>
      <p:sp>
        <p:nvSpPr>
          <p:cNvPr id="14" name="テキスト ボックス 13"/>
          <p:cNvSpPr txBox="1"/>
          <p:nvPr/>
        </p:nvSpPr>
        <p:spPr>
          <a:xfrm>
            <a:off x="457200" y="4154717"/>
            <a:ext cx="3441700" cy="1938992"/>
          </a:xfrm>
          <a:prstGeom prst="rect">
            <a:avLst/>
          </a:prstGeom>
          <a:noFill/>
        </p:spPr>
        <p:txBody>
          <a:bodyPr wrap="square" rtlCol="0">
            <a:spAutoFit/>
          </a:bodyPr>
          <a:lstStyle/>
          <a:p>
            <a:r>
              <a:rPr kumimoji="1" lang="en-US" altLang="ja-JP" sz="2400" dirty="0" smtClean="0"/>
              <a:t>IP sank with respect to the ends of the</a:t>
            </a:r>
          </a:p>
          <a:p>
            <a:r>
              <a:rPr lang="en-US" altLang="ja-JP" sz="2400" dirty="0" smtClean="0"/>
              <a:t>straight sections by ~0.6mm </a:t>
            </a:r>
            <a:r>
              <a:rPr kumimoji="1" lang="en-US" altLang="ja-JP" sz="2400" dirty="0" smtClean="0"/>
              <a:t>due to heavy </a:t>
            </a:r>
            <a:r>
              <a:rPr lang="en-US" altLang="ja-JP" sz="2400" dirty="0" smtClean="0"/>
              <a:t>rainfall in the area.</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
        <p:nvSpPr>
          <p:cNvPr id="8" name="タイトル 1"/>
          <p:cNvSpPr>
            <a:spLocks noGrp="1"/>
          </p:cNvSpPr>
          <p:nvPr>
            <p:ph type="title"/>
          </p:nvPr>
        </p:nvSpPr>
        <p:spPr>
          <a:xfrm>
            <a:off x="457200" y="33338"/>
            <a:ext cx="8229600" cy="1143000"/>
          </a:xfrm>
        </p:spPr>
        <p:txBody>
          <a:bodyPr/>
          <a:lstStyle/>
          <a:p>
            <a:r>
              <a:rPr lang="en-US" altLang="ja-JP" dirty="0" smtClean="0"/>
              <a:t>Tunnel motion monitoring</a:t>
            </a:r>
            <a:endParaRPr lang="ja-JP" altLang="en-US" dirty="0"/>
          </a:p>
        </p:txBody>
      </p:sp>
      <p:pic>
        <p:nvPicPr>
          <p:cNvPr id="16" name="図 52" descr="earth.png"/>
          <p:cNvPicPr>
            <a:picLocks noChangeAspect="1"/>
          </p:cNvPicPr>
          <p:nvPr/>
        </p:nvPicPr>
        <p:blipFill>
          <a:blip r:embed="rId2"/>
          <a:srcRect/>
          <a:stretch>
            <a:fillRect/>
          </a:stretch>
        </p:blipFill>
        <p:spPr bwMode="auto">
          <a:xfrm>
            <a:off x="215901" y="913368"/>
            <a:ext cx="3263900" cy="2351497"/>
          </a:xfrm>
          <a:prstGeom prst="rect">
            <a:avLst/>
          </a:prstGeom>
          <a:noFill/>
          <a:ln w="9525">
            <a:noFill/>
            <a:miter lim="800000"/>
            <a:headEnd/>
            <a:tailEnd/>
          </a:ln>
        </p:spPr>
      </p:pic>
      <p:sp>
        <p:nvSpPr>
          <p:cNvPr id="22" name="正方形/長方形 21"/>
          <p:cNvSpPr/>
          <p:nvPr/>
        </p:nvSpPr>
        <p:spPr>
          <a:xfrm>
            <a:off x="12699" y="3252165"/>
            <a:ext cx="4051209" cy="2031325"/>
          </a:xfrm>
          <a:prstGeom prst="rect">
            <a:avLst/>
          </a:prstGeom>
        </p:spPr>
        <p:txBody>
          <a:bodyPr wrap="square">
            <a:spAutoFit/>
          </a:bodyPr>
          <a:lstStyle/>
          <a:p>
            <a:r>
              <a:rPr lang="en-US" altLang="ja-JP" dirty="0" smtClean="0">
                <a:solidFill>
                  <a:srgbClr val="FF0000"/>
                </a:solidFill>
                <a:ea typeface="Times New Roman" charset="0"/>
                <a:cs typeface="Times New Roman" charset="0"/>
              </a:rPr>
              <a:t>The 2016 Kumamoto earthquake </a:t>
            </a:r>
            <a:r>
              <a:rPr lang="en-US" altLang="ja-JP" dirty="0" smtClean="0">
                <a:solidFill>
                  <a:srgbClr val="000000"/>
                </a:solidFill>
                <a:ea typeface="Times New Roman" charset="0"/>
                <a:cs typeface="Times New Roman" charset="0"/>
              </a:rPr>
              <a:t>(magnitude 7.3) hit Kumamoto.</a:t>
            </a:r>
          </a:p>
          <a:p>
            <a:r>
              <a:rPr lang="en-US" altLang="ja-JP" dirty="0" smtClean="0">
                <a:solidFill>
                  <a:srgbClr val="000000"/>
                </a:solidFill>
                <a:ea typeface="Times New Roman" charset="0"/>
                <a:cs typeface="Times New Roman" charset="0"/>
              </a:rPr>
              <a:t>It took </a:t>
            </a:r>
            <a:r>
              <a:rPr lang="en-US" altLang="ja-JP" dirty="0" smtClean="0">
                <a:solidFill>
                  <a:srgbClr val="FF0000"/>
                </a:solidFill>
                <a:ea typeface="Times New Roman" charset="0"/>
                <a:cs typeface="Times New Roman" charset="0"/>
              </a:rPr>
              <a:t>~ 4 minutes for the seismic wave to arrive at the </a:t>
            </a:r>
            <a:r>
              <a:rPr lang="en-US" altLang="ja-JP" dirty="0" err="1" smtClean="0">
                <a:solidFill>
                  <a:srgbClr val="FF0000"/>
                </a:solidFill>
                <a:ea typeface="Times New Roman" charset="0"/>
                <a:cs typeface="Times New Roman" charset="0"/>
              </a:rPr>
              <a:t>SuperKEKB</a:t>
            </a:r>
            <a:r>
              <a:rPr lang="en-US" altLang="ja-JP" dirty="0" smtClean="0">
                <a:solidFill>
                  <a:srgbClr val="FF0000"/>
                </a:solidFill>
                <a:ea typeface="Times New Roman" charset="0"/>
                <a:cs typeface="Times New Roman" charset="0"/>
              </a:rPr>
              <a:t> ring</a:t>
            </a:r>
            <a:r>
              <a:rPr lang="en-US" altLang="ja-JP" dirty="0" smtClean="0">
                <a:solidFill>
                  <a:srgbClr val="000000"/>
                </a:solidFill>
                <a:ea typeface="Times New Roman" charset="0"/>
                <a:cs typeface="Times New Roman" charset="0"/>
              </a:rPr>
              <a:t>. </a:t>
            </a:r>
          </a:p>
          <a:p>
            <a:r>
              <a:rPr lang="en-US" altLang="ja-JP" dirty="0" smtClean="0">
                <a:solidFill>
                  <a:srgbClr val="000000"/>
                </a:solidFill>
                <a:ea typeface="Times New Roman" charset="0"/>
                <a:cs typeface="Times New Roman" charset="0"/>
              </a:rPr>
              <a:t>It disturbed the accelerator components but the abort system for the circulating beams was not triggered. </a:t>
            </a:r>
            <a:endParaRPr lang="ja-JP" altLang="en-US" dirty="0"/>
          </a:p>
        </p:txBody>
      </p:sp>
      <p:sp>
        <p:nvSpPr>
          <p:cNvPr id="23" name="テキスト ボックス 22"/>
          <p:cNvSpPr txBox="1"/>
          <p:nvPr/>
        </p:nvSpPr>
        <p:spPr>
          <a:xfrm>
            <a:off x="2590800" y="1422400"/>
            <a:ext cx="998553" cy="369332"/>
          </a:xfrm>
          <a:prstGeom prst="rect">
            <a:avLst/>
          </a:prstGeom>
          <a:solidFill>
            <a:srgbClr val="FFFFFF"/>
          </a:solidFill>
          <a:ln>
            <a:solidFill>
              <a:srgbClr val="3884B9"/>
            </a:solidFill>
          </a:ln>
        </p:spPr>
        <p:txBody>
          <a:bodyPr wrap="none" rtlCol="0">
            <a:spAutoFit/>
          </a:bodyPr>
          <a:lstStyle/>
          <a:p>
            <a:r>
              <a:rPr kumimoji="1" lang="en-US" altLang="ja-JP" dirty="0" smtClean="0"/>
              <a:t>HLS data</a:t>
            </a:r>
            <a:endParaRPr kumimoji="1" lang="ja-JP" altLang="en-US" dirty="0"/>
          </a:p>
        </p:txBody>
      </p:sp>
      <p:sp>
        <p:nvSpPr>
          <p:cNvPr id="24" name="テキスト ボックス 23"/>
          <p:cNvSpPr txBox="1"/>
          <p:nvPr/>
        </p:nvSpPr>
        <p:spPr>
          <a:xfrm>
            <a:off x="206107" y="5417145"/>
            <a:ext cx="3375293" cy="923330"/>
          </a:xfrm>
          <a:prstGeom prst="rect">
            <a:avLst/>
          </a:prstGeom>
          <a:solidFill>
            <a:srgbClr val="FFFFFF"/>
          </a:solidFill>
          <a:ln>
            <a:solidFill>
              <a:srgbClr val="3884B9"/>
            </a:solidFill>
          </a:ln>
        </p:spPr>
        <p:txBody>
          <a:bodyPr wrap="none" rtlCol="0">
            <a:spAutoFit/>
          </a:bodyPr>
          <a:lstStyle/>
          <a:p>
            <a:r>
              <a:rPr kumimoji="1" lang="en-US" altLang="ja-JP" dirty="0" smtClean="0"/>
              <a:t>Orbit differe</a:t>
            </a:r>
            <a:r>
              <a:rPr lang="en-US" altLang="ja-JP" dirty="0" smtClean="0"/>
              <a:t>nce</a:t>
            </a:r>
          </a:p>
          <a:p>
            <a:r>
              <a:rPr lang="en-US" altLang="ja-JP" dirty="0" smtClean="0"/>
              <a:t>During the EQ – before EQ (top)</a:t>
            </a:r>
          </a:p>
          <a:p>
            <a:r>
              <a:rPr lang="en-US" altLang="ja-JP" dirty="0" smtClean="0"/>
              <a:t>After the EQ – before EQ (bottom)</a:t>
            </a:r>
          </a:p>
        </p:txBody>
      </p:sp>
      <p:pic>
        <p:nvPicPr>
          <p:cNvPr id="34" name="図 33"/>
          <p:cNvPicPr>
            <a:picLocks noChangeAspect="1"/>
          </p:cNvPicPr>
          <p:nvPr/>
        </p:nvPicPr>
        <p:blipFill>
          <a:blip r:embed="rId3"/>
          <a:stretch>
            <a:fillRect/>
          </a:stretch>
        </p:blipFill>
        <p:spPr>
          <a:xfrm>
            <a:off x="3911600" y="906226"/>
            <a:ext cx="5213351" cy="591112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7938"/>
            <a:ext cx="8001000" cy="665162"/>
          </a:xfrm>
        </p:spPr>
        <p:txBody>
          <a:bodyPr>
            <a:normAutofit fontScale="90000"/>
          </a:bodyPr>
          <a:lstStyle/>
          <a:p>
            <a:r>
              <a:rPr lang="en-US" altLang="ja-JP" dirty="0" smtClean="0"/>
              <a:t>We came a long way</a:t>
            </a:r>
            <a:endParaRPr lang="ja-JP" altLang="en-US" dirty="0"/>
          </a:p>
        </p:txBody>
      </p:sp>
      <p:pic>
        <p:nvPicPr>
          <p:cNvPr id="27" name="図 26"/>
          <p:cNvPicPr>
            <a:picLocks noChangeAspect="1"/>
          </p:cNvPicPr>
          <p:nvPr/>
        </p:nvPicPr>
        <p:blipFill>
          <a:blip r:embed="rId2"/>
          <a:stretch>
            <a:fillRect/>
          </a:stretch>
        </p:blipFill>
        <p:spPr>
          <a:xfrm>
            <a:off x="212725" y="609600"/>
            <a:ext cx="8810566" cy="6184900"/>
          </a:xfrm>
          <a:prstGeom prst="rect">
            <a:avLst/>
          </a:prstGeom>
        </p:spPr>
      </p:pic>
      <p:sp>
        <p:nvSpPr>
          <p:cNvPr id="4" name="右矢印 3"/>
          <p:cNvSpPr/>
          <p:nvPr/>
        </p:nvSpPr>
        <p:spPr>
          <a:xfrm>
            <a:off x="2682875" y="1571625"/>
            <a:ext cx="523875" cy="381000"/>
          </a:xfrm>
          <a:prstGeom prst="rightArrow">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右矢印 4"/>
          <p:cNvSpPr/>
          <p:nvPr/>
        </p:nvSpPr>
        <p:spPr>
          <a:xfrm>
            <a:off x="5613400" y="1571625"/>
            <a:ext cx="523875" cy="381000"/>
          </a:xfrm>
          <a:prstGeom prst="rightArrow">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2682875" y="3667125"/>
            <a:ext cx="523875" cy="381000"/>
          </a:xfrm>
          <a:prstGeom prst="rightArrow">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5661025" y="3667125"/>
            <a:ext cx="523875" cy="381000"/>
          </a:xfrm>
          <a:prstGeom prst="rightArrow">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2682875" y="5461000"/>
            <a:ext cx="523875" cy="381000"/>
          </a:xfrm>
          <a:prstGeom prst="rightArrow">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5048250" y="5461000"/>
            <a:ext cx="307975" cy="381000"/>
          </a:xfrm>
          <a:prstGeom prst="rightArrow">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8620125" y="1571625"/>
            <a:ext cx="523875" cy="381000"/>
          </a:xfrm>
          <a:prstGeom prst="rightArrow">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8620125" y="3667125"/>
            <a:ext cx="523875" cy="381000"/>
          </a:xfrm>
          <a:prstGeom prst="rightArrow">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722312" y="4406900"/>
            <a:ext cx="8015287" cy="1949450"/>
          </a:xfrm>
        </p:spPr>
        <p:txBody>
          <a:bodyPr>
            <a:noAutofit/>
          </a:bodyPr>
          <a:lstStyle/>
          <a:p>
            <a:pPr lvl="1" algn="l" defTabSz="457200" rtl="0">
              <a:spcBef>
                <a:spcPct val="0"/>
              </a:spcBef>
            </a:pPr>
            <a:r>
              <a:rPr lang="en-US" altLang="ja-JP" sz="3600" dirty="0" smtClean="0">
                <a:solidFill>
                  <a:schemeClr val="bg1">
                    <a:lumMod val="65000"/>
                  </a:schemeClr>
                </a:solidFill>
                <a:latin typeface="+mj-lt"/>
                <a:cs typeface=""/>
              </a:rPr>
              <a:t>	coupling between adjacent magnets</a:t>
            </a:r>
            <a:endParaRPr lang="ja-JP" altLang="en-US" sz="3600" b="0" dirty="0">
              <a:solidFill>
                <a:schemeClr val="bg1">
                  <a:lumMod val="65000"/>
                </a:schemeClr>
              </a:solidFill>
              <a:latin typeface="+mj-lt"/>
              <a:cs typeface=""/>
            </a:endParaRPr>
          </a:p>
        </p:txBody>
      </p:sp>
      <p:sp>
        <p:nvSpPr>
          <p:cNvPr id="6" name="テキスト プレースホルダ 5"/>
          <p:cNvSpPr>
            <a:spLocks noGrp="1"/>
          </p:cNvSpPr>
          <p:nvPr>
            <p:ph type="body" idx="1"/>
          </p:nvPr>
        </p:nvSpPr>
        <p:spPr/>
        <p:txBody>
          <a:bodyPr>
            <a:normAutofit fontScale="92500" lnSpcReduction="10000"/>
          </a:bodyPr>
          <a:lstStyle/>
          <a:p>
            <a:r>
              <a:rPr lang="en-US" altLang="ja-JP" sz="5400" dirty="0" smtClean="0">
                <a:solidFill>
                  <a:schemeClr val="tx1"/>
                </a:solidFill>
              </a:rPr>
              <a:t>Magnetic field measurements</a:t>
            </a:r>
            <a:endParaRPr lang="ja-JP" altLang="en-US" sz="5400" dirty="0">
              <a:solidFill>
                <a:schemeClr val="tx1"/>
              </a:solidFill>
            </a:endParaRPr>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25500" y="589686"/>
            <a:ext cx="7493000" cy="6085028"/>
          </a:xfrm>
          <a:prstGeom prst="rect">
            <a:avLst/>
          </a:prstGeom>
        </p:spPr>
      </p:pic>
      <p:sp>
        <p:nvSpPr>
          <p:cNvPr id="2" name="日付プレースホルダ 1"/>
          <p:cNvSpPr>
            <a:spLocks noGrp="1"/>
          </p:cNvSpPr>
          <p:nvPr>
            <p:ph type="dt" sz="half" idx="10"/>
          </p:nvPr>
        </p:nvSpPr>
        <p:spPr/>
        <p:txBody>
          <a:bodyPr/>
          <a:lstStyle/>
          <a:p>
            <a:r>
              <a:rPr lang="en-US" altLang="ja-JP" smtClean="0"/>
              <a:t>2016/6/13</a:t>
            </a:r>
            <a:endParaRPr lang="ja-JP" altLang="en-US"/>
          </a:p>
        </p:txBody>
      </p:sp>
      <p:sp>
        <p:nvSpPr>
          <p:cNvPr id="3" name="フッター プレースホルダ 2"/>
          <p:cNvSpPr>
            <a:spLocks noGrp="1"/>
          </p:cNvSpPr>
          <p:nvPr>
            <p:ph type="ftr" sz="quarter" idx="11"/>
          </p:nvPr>
        </p:nvSpPr>
        <p:spPr/>
        <p:txBody>
          <a:bodyPr/>
          <a:lstStyle/>
          <a:p>
            <a:r>
              <a:rPr lang="en-US" altLang="ja-JP" smtClean="0"/>
              <a:t>KEKB Review 2016</a:t>
            </a:r>
            <a:endParaRPr lang="ja-JP" altLang="en-US"/>
          </a:p>
        </p:txBody>
      </p:sp>
      <p:sp>
        <p:nvSpPr>
          <p:cNvPr id="5" name="テキスト ボックス 4"/>
          <p:cNvSpPr txBox="1"/>
          <p:nvPr/>
        </p:nvSpPr>
        <p:spPr>
          <a:xfrm>
            <a:off x="825500" y="147935"/>
            <a:ext cx="7697912" cy="830997"/>
          </a:xfrm>
          <a:prstGeom prst="rect">
            <a:avLst/>
          </a:prstGeom>
          <a:solidFill>
            <a:srgbClr val="FFFFFF"/>
          </a:solidFill>
        </p:spPr>
        <p:txBody>
          <a:bodyPr wrap="square" rtlCol="0">
            <a:spAutoFit/>
          </a:bodyPr>
          <a:lstStyle/>
          <a:p>
            <a:pPr algn="ctr"/>
            <a:r>
              <a:rPr kumimoji="1" lang="en-US" altLang="ja-JP" sz="2400" dirty="0" smtClean="0"/>
              <a:t>Magnetic </a:t>
            </a:r>
            <a:r>
              <a:rPr lang="en-US" altLang="ja-JP" sz="2400" dirty="0" smtClean="0"/>
              <a:t>coupling between adjacent steering magnet and </a:t>
            </a:r>
            <a:r>
              <a:rPr lang="en-US" altLang="ja-JP" sz="2400" dirty="0" err="1" smtClean="0"/>
              <a:t>Quadrupole</a:t>
            </a:r>
            <a:r>
              <a:rPr lang="en-US" altLang="ja-JP" sz="2400" dirty="0" smtClean="0"/>
              <a:t> magnet was evaluated &amp; measured by K. </a:t>
            </a:r>
            <a:r>
              <a:rPr lang="en-US" altLang="ja-JP" sz="2400" dirty="0" err="1" smtClean="0"/>
              <a:t>Egawa</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029298" y="147935"/>
            <a:ext cx="7748596" cy="830997"/>
          </a:xfrm>
          <a:prstGeom prst="rect">
            <a:avLst/>
          </a:prstGeom>
          <a:noFill/>
        </p:spPr>
        <p:txBody>
          <a:bodyPr wrap="none" rtlCol="0">
            <a:spAutoFit/>
          </a:bodyPr>
          <a:lstStyle/>
          <a:p>
            <a:pPr algn="ctr"/>
            <a:r>
              <a:rPr kumimoji="1" lang="en-US" altLang="ja-JP" sz="2400" dirty="0" smtClean="0"/>
              <a:t>Magnetic </a:t>
            </a:r>
            <a:r>
              <a:rPr lang="en-US" altLang="ja-JP" sz="2400" dirty="0" smtClean="0"/>
              <a:t>coupling between adjacent wigglers was evaluated</a:t>
            </a:r>
          </a:p>
          <a:p>
            <a:pPr algn="ctr"/>
            <a:r>
              <a:rPr lang="en-US" altLang="ja-JP" sz="2400" dirty="0" smtClean="0"/>
              <a:t>&amp; measured by K. </a:t>
            </a:r>
            <a:r>
              <a:rPr lang="en-US" altLang="ja-JP" sz="2400" dirty="0" err="1" smtClean="0"/>
              <a:t>Egawa</a:t>
            </a:r>
            <a:endParaRPr kumimoji="1" lang="ja-JP" altLang="en-US" sz="2400" dirty="0"/>
          </a:p>
        </p:txBody>
      </p:sp>
      <p:pic>
        <p:nvPicPr>
          <p:cNvPr id="15" name="図 14"/>
          <p:cNvPicPr>
            <a:picLocks noChangeAspect="1"/>
          </p:cNvPicPr>
          <p:nvPr/>
        </p:nvPicPr>
        <p:blipFill>
          <a:blip r:embed="rId2"/>
          <a:stretch>
            <a:fillRect/>
          </a:stretch>
        </p:blipFill>
        <p:spPr>
          <a:xfrm>
            <a:off x="30033" y="947182"/>
            <a:ext cx="9094800" cy="58790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 5"/>
          <p:cNvSpPr>
            <a:spLocks noGrp="1"/>
          </p:cNvSpPr>
          <p:nvPr>
            <p:ph type="body" idx="1"/>
          </p:nvPr>
        </p:nvSpPr>
        <p:spPr>
          <a:xfrm>
            <a:off x="738188" y="1017588"/>
            <a:ext cx="7772400" cy="1500187"/>
          </a:xfrm>
        </p:spPr>
        <p:txBody>
          <a:bodyPr>
            <a:normAutofit/>
          </a:bodyPr>
          <a:lstStyle/>
          <a:p>
            <a:pPr marL="742950" indent="-742950">
              <a:buFont typeface="+mj-lt"/>
              <a:buAutoNum type="arabicPeriod" startAt="3"/>
            </a:pPr>
            <a:r>
              <a:rPr lang="en-US" altLang="ja-JP" sz="4400" dirty="0" smtClean="0">
                <a:solidFill>
                  <a:srgbClr val="000000"/>
                </a:solidFill>
                <a:latin typeface="+mj-lt"/>
              </a:rPr>
              <a:t>For Phase II</a:t>
            </a:r>
            <a:endParaRPr lang="ja-JP" altLang="en-US" sz="4400" dirty="0">
              <a:solidFill>
                <a:srgbClr val="000000"/>
              </a:solidFill>
              <a:latin typeface="+mj-lt"/>
            </a:endParaRPr>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8" name="正方形/長方形 7"/>
          <p:cNvSpPr/>
          <p:nvPr/>
        </p:nvSpPr>
        <p:spPr>
          <a:xfrm>
            <a:off x="1368424" y="2644775"/>
            <a:ext cx="7696201" cy="3539431"/>
          </a:xfrm>
          <a:prstGeom prst="rect">
            <a:avLst/>
          </a:prstGeom>
        </p:spPr>
        <p:txBody>
          <a:bodyPr wrap="square">
            <a:spAutoFit/>
          </a:bodyPr>
          <a:lstStyle/>
          <a:p>
            <a:r>
              <a:rPr lang="en-US" altLang="ja-JP" sz="2800" dirty="0" smtClean="0">
                <a:solidFill>
                  <a:srgbClr val="2E10F7"/>
                </a:solidFill>
              </a:rPr>
              <a:t>Preparation for New IR,</a:t>
            </a:r>
            <a:br>
              <a:rPr lang="en-US" altLang="ja-JP" sz="2800" dirty="0" smtClean="0">
                <a:solidFill>
                  <a:srgbClr val="2E10F7"/>
                </a:solidFill>
              </a:rPr>
            </a:br>
            <a:r>
              <a:rPr lang="en-US" altLang="ja-JP" sz="2800" dirty="0" smtClean="0">
                <a:solidFill>
                  <a:srgbClr val="2E10F7"/>
                </a:solidFill>
              </a:rPr>
              <a:t>Installation &amp; alignment of the QCS magnet system,   design and fabrication of the collision FB (“</a:t>
            </a:r>
            <a:r>
              <a:rPr lang="en-US" altLang="ja-JP" sz="2800" dirty="0" err="1" smtClean="0">
                <a:solidFill>
                  <a:srgbClr val="2E10F7"/>
                </a:solidFill>
              </a:rPr>
              <a:t>iBump</a:t>
            </a:r>
            <a:r>
              <a:rPr lang="en-US" altLang="ja-JP" sz="2800" dirty="0" smtClean="0">
                <a:solidFill>
                  <a:srgbClr val="2E10F7"/>
                </a:solidFill>
              </a:rPr>
              <a:t>” )magnets, building the dithering system, and so on.</a:t>
            </a:r>
          </a:p>
          <a:p>
            <a:endParaRPr lang="en-US" altLang="ja-JP" sz="2800" dirty="0" smtClean="0">
              <a:solidFill>
                <a:srgbClr val="2E10F7"/>
              </a:solidFill>
            </a:endParaRPr>
          </a:p>
          <a:p>
            <a:r>
              <a:rPr lang="en-US" altLang="ja-JP" sz="2800" dirty="0" smtClean="0">
                <a:solidFill>
                  <a:srgbClr val="2E10F7"/>
                </a:solidFill>
              </a:rPr>
              <a:t>Survey of the rings after a long shut-down and before Phase II.</a:t>
            </a:r>
          </a:p>
          <a:p>
            <a:r>
              <a:rPr lang="en-US" altLang="ja-JP" sz="2800" dirty="0" smtClean="0">
                <a:solidFill>
                  <a:srgbClr val="2E10F7"/>
                </a:solidFill>
              </a:rPr>
              <a:t>Alignment of the ring magnets, if needed.</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57200" y="0"/>
            <a:ext cx="8229600" cy="1143000"/>
          </a:xfrm>
        </p:spPr>
        <p:txBody>
          <a:bodyPr/>
          <a:lstStyle/>
          <a:p>
            <a:r>
              <a:rPr lang="en-US" altLang="ja-JP" dirty="0" smtClean="0"/>
              <a:t>Summary</a:t>
            </a:r>
            <a:endParaRPr lang="ja-JP" altLang="en-US" dirty="0"/>
          </a:p>
        </p:txBody>
      </p:sp>
      <p:sp>
        <p:nvSpPr>
          <p:cNvPr id="4" name="日付プレースホルダ 3"/>
          <p:cNvSpPr>
            <a:spLocks noGrp="1"/>
          </p:cNvSpPr>
          <p:nvPr>
            <p:ph type="dt" sz="half" idx="10"/>
          </p:nvPr>
        </p:nvSpPr>
        <p:spPr/>
        <p:txBody>
          <a:bodyPr/>
          <a:lstStyle/>
          <a:p>
            <a:r>
              <a:rPr lang="en-US" altLang="ja-JP" smtClean="0"/>
              <a:t>2016/6/13</a:t>
            </a:r>
            <a:endParaRPr lang="ja-JP" altLang="en-US"/>
          </a:p>
        </p:txBody>
      </p:sp>
      <p:sp>
        <p:nvSpPr>
          <p:cNvPr id="5" name="フッター プレースホルダ 4"/>
          <p:cNvSpPr>
            <a:spLocks noGrp="1"/>
          </p:cNvSpPr>
          <p:nvPr>
            <p:ph type="ftr" sz="quarter" idx="11"/>
          </p:nvPr>
        </p:nvSpPr>
        <p:spPr/>
        <p:txBody>
          <a:bodyPr/>
          <a:lstStyle/>
          <a:p>
            <a:r>
              <a:rPr lang="en-US" altLang="ja-JP" smtClean="0"/>
              <a:t>KEKB Review 2016</a:t>
            </a:r>
            <a:endParaRPr lang="ja-JP" altLang="en-US"/>
          </a:p>
        </p:txBody>
      </p:sp>
      <p:sp>
        <p:nvSpPr>
          <p:cNvPr id="7" name="正方形/長方形 6"/>
          <p:cNvSpPr/>
          <p:nvPr/>
        </p:nvSpPr>
        <p:spPr>
          <a:xfrm>
            <a:off x="165100" y="1164133"/>
            <a:ext cx="8915400" cy="5262980"/>
          </a:xfrm>
          <a:prstGeom prst="rect">
            <a:avLst/>
          </a:prstGeom>
        </p:spPr>
        <p:txBody>
          <a:bodyPr wrap="square">
            <a:spAutoFit/>
          </a:bodyPr>
          <a:lstStyle/>
          <a:p>
            <a:pPr>
              <a:buClr>
                <a:srgbClr val="0989FF"/>
              </a:buClr>
              <a:buFont typeface="Arial"/>
              <a:buChar char="•"/>
            </a:pPr>
            <a:r>
              <a:rPr lang="en-US" altLang="ja-JP" sz="2800" dirty="0" smtClean="0"/>
              <a:t>The </a:t>
            </a:r>
            <a:r>
              <a:rPr lang="en-US" altLang="ja-JP" sz="2800" dirty="0" err="1" smtClean="0"/>
              <a:t>SuperKEKB</a:t>
            </a:r>
            <a:r>
              <a:rPr lang="en-US" altLang="ja-JP" sz="2800" dirty="0" smtClean="0"/>
              <a:t> MR magnet system was completed in time for Phase I commissioning. </a:t>
            </a:r>
          </a:p>
          <a:p>
            <a:pPr>
              <a:buClr>
                <a:srgbClr val="0989FF"/>
              </a:buClr>
              <a:buFont typeface="Arial"/>
              <a:buChar char="•"/>
            </a:pPr>
            <a:r>
              <a:rPr lang="en-US" altLang="ja-JP" sz="2800" dirty="0" smtClean="0"/>
              <a:t>The prediction for the circumference agreed with the actual circumference within 1 </a:t>
            </a:r>
            <a:r>
              <a:rPr lang="en-US" altLang="ja-JP" sz="2800" dirty="0" err="1" smtClean="0"/>
              <a:t>ppm</a:t>
            </a:r>
            <a:r>
              <a:rPr lang="en-US" altLang="ja-JP" sz="2800" dirty="0" smtClean="0"/>
              <a:t> accuracy and the difference in the circumference in both rings was found to be a couple of hundred microns, which contributed to a smooth start-up of the MR.</a:t>
            </a:r>
          </a:p>
          <a:p>
            <a:pPr>
              <a:buClr>
                <a:srgbClr val="0989FF"/>
              </a:buClr>
              <a:buFont typeface="Arial"/>
              <a:buChar char="•"/>
            </a:pPr>
            <a:r>
              <a:rPr lang="en-US" altLang="ja-JP" sz="2800" dirty="0" smtClean="0"/>
              <a:t>We would like to add more (BINP) HLS sensors to monitor the tunnel level change, especially at the IP &amp; LCC sections.</a:t>
            </a:r>
          </a:p>
          <a:p>
            <a:pPr>
              <a:buClr>
                <a:srgbClr val="0989FF"/>
              </a:buClr>
              <a:buFont typeface="Arial"/>
              <a:buChar char="•"/>
            </a:pPr>
            <a:endParaRPr lang="en-US" altLang="ja-JP" sz="2800" dirty="0" smtClean="0"/>
          </a:p>
          <a:p>
            <a:pPr>
              <a:buClr>
                <a:srgbClr val="0989FF"/>
              </a:buClr>
              <a:buFont typeface="Arial"/>
              <a:buChar char="•"/>
            </a:pPr>
            <a:r>
              <a:rPr lang="en-US" altLang="ja-JP" sz="2800" dirty="0" smtClean="0"/>
              <a:t>The power supply system is up and running smoothly with very high </a:t>
            </a:r>
            <a:r>
              <a:rPr lang="en-US" altLang="ja-JP" sz="2800" dirty="0" err="1" smtClean="0"/>
              <a:t>stability</a:t>
            </a:r>
            <a:r>
              <a:rPr lang="en-US" altLang="ja-JP" sz="2800" dirty="0" err="1" smtClean="0">
                <a:latin typeface="Wingdings"/>
                <a:ea typeface="Wingdings"/>
                <a:cs typeface="Wingdings"/>
              </a:rPr>
              <a:t></a:t>
            </a:r>
            <a:r>
              <a:rPr lang="en-US" altLang="ja-JP" sz="2800" dirty="0" err="1" smtClean="0">
                <a:ea typeface="Wingdings"/>
                <a:cs typeface="Wingdings"/>
              </a:rPr>
              <a:t>T</a:t>
            </a:r>
            <a:r>
              <a:rPr lang="en-US" altLang="ja-JP" sz="2800" dirty="0" smtClean="0">
                <a:ea typeface="Wingdings"/>
                <a:cs typeface="Wingdings"/>
              </a:rPr>
              <a:t>. Oki’s talk.</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
        <p:nvSpPr>
          <p:cNvPr id="22" name="日付プレースホルダ 21"/>
          <p:cNvSpPr>
            <a:spLocks noGrp="1"/>
          </p:cNvSpPr>
          <p:nvPr>
            <p:ph type="dt" sz="half" idx="10"/>
          </p:nvPr>
        </p:nvSpPr>
        <p:spPr/>
        <p:txBody>
          <a:bodyPr/>
          <a:lstStyle/>
          <a:p>
            <a:r>
              <a:rPr lang="en-US" altLang="ja-JP" smtClean="0"/>
              <a:t>2016/6/13</a:t>
            </a:r>
            <a:endParaRPr lang="ja-JP" altLang="en-US"/>
          </a:p>
        </p:txBody>
      </p:sp>
      <p:pic>
        <p:nvPicPr>
          <p:cNvPr id="7" name="図 6"/>
          <p:cNvPicPr>
            <a:picLocks noChangeAspect="1"/>
          </p:cNvPicPr>
          <p:nvPr/>
        </p:nvPicPr>
        <p:blipFill>
          <a:blip r:embed="rId2"/>
          <a:stretch>
            <a:fillRect/>
          </a:stretch>
        </p:blipFill>
        <p:spPr>
          <a:xfrm>
            <a:off x="111124" y="111125"/>
            <a:ext cx="8887417" cy="6159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57200" y="0"/>
            <a:ext cx="8229600" cy="1143000"/>
          </a:xfrm>
        </p:spPr>
        <p:txBody>
          <a:bodyPr/>
          <a:lstStyle/>
          <a:p>
            <a:r>
              <a:rPr lang="en-US" altLang="ja-JP" dirty="0" smtClean="0"/>
              <a:t>Summary</a:t>
            </a:r>
            <a:endParaRPr lang="ja-JP" altLang="en-US" dirty="0"/>
          </a:p>
        </p:txBody>
      </p:sp>
      <p:sp>
        <p:nvSpPr>
          <p:cNvPr id="5" name="フッター プレースホルダ 4"/>
          <p:cNvSpPr>
            <a:spLocks noGrp="1"/>
          </p:cNvSpPr>
          <p:nvPr>
            <p:ph type="ftr" sz="quarter" idx="11"/>
          </p:nvPr>
        </p:nvSpPr>
        <p:spPr/>
        <p:txBody>
          <a:bodyPr/>
          <a:lstStyle/>
          <a:p>
            <a:r>
              <a:rPr lang="en-US" altLang="ja-JP" smtClean="0"/>
              <a:t>KEKB Review 2016</a:t>
            </a:r>
            <a:endParaRPr lang="ja-JP" altLang="en-US"/>
          </a:p>
        </p:txBody>
      </p:sp>
      <p:sp>
        <p:nvSpPr>
          <p:cNvPr id="7" name="正方形/長方形 6"/>
          <p:cNvSpPr/>
          <p:nvPr/>
        </p:nvSpPr>
        <p:spPr>
          <a:xfrm>
            <a:off x="165100" y="1164133"/>
            <a:ext cx="8915400" cy="5693867"/>
          </a:xfrm>
          <a:prstGeom prst="rect">
            <a:avLst/>
          </a:prstGeom>
        </p:spPr>
        <p:txBody>
          <a:bodyPr wrap="square">
            <a:spAutoFit/>
          </a:bodyPr>
          <a:lstStyle/>
          <a:p>
            <a:pPr>
              <a:buClr>
                <a:srgbClr val="0989FF"/>
              </a:buClr>
              <a:buFont typeface="Arial"/>
              <a:buChar char="•"/>
            </a:pPr>
            <a:r>
              <a:rPr lang="en-US" altLang="ja-JP" sz="2800" dirty="0" smtClean="0">
                <a:ea typeface="Wingdings"/>
                <a:cs typeface="Wingdings"/>
              </a:rPr>
              <a:t>We will investigate any problems found</a:t>
            </a:r>
          </a:p>
          <a:p>
            <a:pPr>
              <a:buClr>
                <a:srgbClr val="0989FF"/>
              </a:buClr>
            </a:pPr>
            <a:r>
              <a:rPr lang="en-US" altLang="ja-JP" sz="2800" dirty="0" smtClean="0">
                <a:ea typeface="Wingdings"/>
                <a:cs typeface="Wingdings"/>
              </a:rPr>
              <a:t> by beam commissioning:</a:t>
            </a:r>
          </a:p>
          <a:p>
            <a:pPr lvl="1">
              <a:buClr>
                <a:srgbClr val="0989FF"/>
              </a:buClr>
              <a:buFont typeface="Arial"/>
              <a:buChar char="•"/>
            </a:pPr>
            <a:r>
              <a:rPr lang="en-US" altLang="ja-JP" sz="2800" dirty="0" smtClean="0">
                <a:ea typeface="Wingdings"/>
                <a:cs typeface="Wingdings"/>
              </a:rPr>
              <a:t>Misalignment if any,</a:t>
            </a:r>
          </a:p>
          <a:p>
            <a:pPr lvl="1">
              <a:buClr>
                <a:srgbClr val="0989FF"/>
              </a:buClr>
              <a:buFont typeface="Arial"/>
              <a:buChar char="•"/>
            </a:pPr>
            <a:r>
              <a:rPr lang="en-US" altLang="ja-JP" sz="2800" dirty="0" smtClean="0">
                <a:ea typeface="Wingdings"/>
                <a:cs typeface="Wingdings"/>
              </a:rPr>
              <a:t>Improvement in the magnet data</a:t>
            </a:r>
          </a:p>
          <a:p>
            <a:pPr lvl="2">
              <a:buClr>
                <a:srgbClr val="0989FF"/>
              </a:buClr>
              <a:buFont typeface="Arial"/>
              <a:buChar char="•"/>
            </a:pPr>
            <a:r>
              <a:rPr lang="en-US" altLang="ja-JP" sz="2800" dirty="0" smtClean="0">
                <a:ea typeface="Wingdings"/>
                <a:cs typeface="Wingdings"/>
              </a:rPr>
              <a:t>Magnetic coupling of wigglers, near-by magnets, for example.</a:t>
            </a:r>
            <a:endParaRPr lang="en-US" altLang="ja-JP" sz="2800" dirty="0" smtClean="0"/>
          </a:p>
          <a:p>
            <a:pPr>
              <a:buClr>
                <a:srgbClr val="0989FF"/>
              </a:buClr>
              <a:buFont typeface="Arial"/>
              <a:buChar char="•"/>
            </a:pPr>
            <a:r>
              <a:rPr lang="en-US" altLang="ja-JP" sz="2800" dirty="0" smtClean="0"/>
              <a:t>We are preparing for the installation of the QCS system, which will take place in the summer, 2016.</a:t>
            </a:r>
          </a:p>
          <a:p>
            <a:pPr lvl="1">
              <a:buClr>
                <a:srgbClr val="0989FF"/>
              </a:buClr>
              <a:buFont typeface="Arial"/>
              <a:buChar char="•"/>
            </a:pPr>
            <a:r>
              <a:rPr lang="en-US" altLang="ja-JP" sz="2800" dirty="0" smtClean="0"/>
              <a:t>We have started to work closely with</a:t>
            </a:r>
          </a:p>
          <a:p>
            <a:pPr lvl="1">
              <a:buClr>
                <a:srgbClr val="0989FF"/>
              </a:buClr>
            </a:pPr>
            <a:r>
              <a:rPr lang="en-US" altLang="ja-JP" sz="2800" dirty="0" smtClean="0"/>
              <a:t> the QCS group on the alignment of </a:t>
            </a:r>
          </a:p>
          <a:p>
            <a:pPr lvl="1">
              <a:buClr>
                <a:srgbClr val="0989FF"/>
              </a:buClr>
            </a:pPr>
            <a:r>
              <a:rPr lang="en-US" altLang="ja-JP" sz="2800" dirty="0" smtClean="0"/>
              <a:t> the Single Stretched Wire (SSW) system,</a:t>
            </a:r>
          </a:p>
          <a:p>
            <a:pPr lvl="1">
              <a:buClr>
                <a:srgbClr val="0989FF"/>
              </a:buClr>
            </a:pPr>
            <a:r>
              <a:rPr lang="en-US" altLang="ja-JP" sz="2800" dirty="0" smtClean="0"/>
              <a:t> which affects the cryostat alignment to</a:t>
            </a:r>
          </a:p>
          <a:p>
            <a:pPr lvl="1">
              <a:buClr>
                <a:srgbClr val="0989FF"/>
              </a:buClr>
            </a:pPr>
            <a:r>
              <a:rPr lang="en-US" altLang="ja-JP" sz="2800" dirty="0" smtClean="0"/>
              <a:t> the beam line.</a:t>
            </a:r>
          </a:p>
        </p:txBody>
      </p:sp>
      <p:pic>
        <p:nvPicPr>
          <p:cNvPr id="8" name="図 7"/>
          <p:cNvPicPr>
            <a:picLocks noChangeAspect="1"/>
          </p:cNvPicPr>
          <p:nvPr/>
        </p:nvPicPr>
        <p:blipFill>
          <a:blip r:embed="rId2"/>
          <a:stretch>
            <a:fillRect/>
          </a:stretch>
        </p:blipFill>
        <p:spPr>
          <a:xfrm>
            <a:off x="6315042" y="1323635"/>
            <a:ext cx="2371758" cy="1330666"/>
          </a:xfrm>
          <a:prstGeom prst="rect">
            <a:avLst/>
          </a:prstGeom>
        </p:spPr>
      </p:pic>
      <p:pic>
        <p:nvPicPr>
          <p:cNvPr id="10" name="図 9" descr="QCSL.png"/>
          <p:cNvPicPr>
            <a:picLocks noChangeAspect="1"/>
          </p:cNvPicPr>
          <p:nvPr/>
        </p:nvPicPr>
        <p:blipFill>
          <a:blip r:embed="rId3"/>
          <a:stretch>
            <a:fillRect/>
          </a:stretch>
        </p:blipFill>
        <p:spPr>
          <a:xfrm>
            <a:off x="6553200" y="4696244"/>
            <a:ext cx="2574925" cy="169460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p:spPr>
        <p:txBody>
          <a:bodyPr/>
          <a:lstStyle/>
          <a:p>
            <a:r>
              <a:rPr lang="en-US" altLang="ja-JP" smtClean="0"/>
              <a:t>2016/6/13</a:t>
            </a:r>
            <a:endParaRPr lang="ja-JP" altLang="en-US"/>
          </a:p>
        </p:txBody>
      </p:sp>
      <p:sp>
        <p:nvSpPr>
          <p:cNvPr id="3" name="フッター プレースホルダ 2"/>
          <p:cNvSpPr>
            <a:spLocks noGrp="1"/>
          </p:cNvSpPr>
          <p:nvPr>
            <p:ph type="ftr" sz="quarter" idx="11"/>
          </p:nvPr>
        </p:nvSpPr>
        <p:spPr>
          <a:xfrm>
            <a:off x="3124200" y="6356350"/>
            <a:ext cx="2895600" cy="365125"/>
          </a:xfrm>
        </p:spPr>
        <p:txBody>
          <a:bodyPr/>
          <a:lstStyle/>
          <a:p>
            <a:r>
              <a:rPr lang="en-US" altLang="ja-JP" smtClean="0"/>
              <a:t>KEKB Review 2016</a:t>
            </a:r>
            <a:endParaRPr lang="ja-JP" altLang="en-US"/>
          </a:p>
        </p:txBody>
      </p:sp>
      <p:pic>
        <p:nvPicPr>
          <p:cNvPr id="5" name="図 4"/>
          <p:cNvPicPr>
            <a:picLocks noChangeAspect="1"/>
          </p:cNvPicPr>
          <p:nvPr/>
        </p:nvPicPr>
        <p:blipFill>
          <a:blip r:embed="rId2"/>
          <a:stretch>
            <a:fillRect/>
          </a:stretch>
        </p:blipFill>
        <p:spPr>
          <a:xfrm>
            <a:off x="152400" y="1419190"/>
            <a:ext cx="8915400" cy="2946976"/>
          </a:xfrm>
          <a:prstGeom prst="rect">
            <a:avLst/>
          </a:prstGeom>
        </p:spPr>
      </p:pic>
      <p:pic>
        <p:nvPicPr>
          <p:cNvPr id="7" name="図 6" descr="Fig1.png"/>
          <p:cNvPicPr>
            <a:picLocks noChangeAspect="1"/>
          </p:cNvPicPr>
          <p:nvPr/>
        </p:nvPicPr>
        <p:blipFill>
          <a:blip r:embed="rId3"/>
          <a:stretch>
            <a:fillRect/>
          </a:stretch>
        </p:blipFill>
        <p:spPr>
          <a:xfrm>
            <a:off x="1744133" y="4366166"/>
            <a:ext cx="5756260" cy="1630296"/>
          </a:xfrm>
          <a:prstGeom prst="rect">
            <a:avLst/>
          </a:prstGeom>
        </p:spPr>
      </p:pic>
      <p:sp>
        <p:nvSpPr>
          <p:cNvPr id="9" name="角丸四角形吹き出し 8"/>
          <p:cNvSpPr/>
          <p:nvPr/>
        </p:nvSpPr>
        <p:spPr>
          <a:xfrm>
            <a:off x="7128743" y="4366166"/>
            <a:ext cx="1939057" cy="812800"/>
          </a:xfrm>
          <a:prstGeom prst="wedgeRoundRectCallout">
            <a:avLst>
              <a:gd name="adj1" fmla="val -101599"/>
              <a:gd name="adj2" fmla="val 25292"/>
              <a:gd name="adj3" fmla="val 16667"/>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400" dirty="0" smtClean="0">
                <a:solidFill>
                  <a:srgbClr val="FF0000"/>
                </a:solidFill>
              </a:rPr>
              <a:t>Arc dipoles, wigglers</a:t>
            </a:r>
            <a:endParaRPr kumimoji="1" lang="ja-JP" altLang="en-US" sz="2400" dirty="0">
              <a:solidFill>
                <a:srgbClr val="FF0000"/>
              </a:solidFill>
            </a:endParaRPr>
          </a:p>
        </p:txBody>
      </p:sp>
      <p:sp>
        <p:nvSpPr>
          <p:cNvPr id="10" name="角丸四角形吹き出し 9"/>
          <p:cNvSpPr/>
          <p:nvPr/>
        </p:nvSpPr>
        <p:spPr>
          <a:xfrm>
            <a:off x="152400" y="5121647"/>
            <a:ext cx="2414074" cy="1157822"/>
          </a:xfrm>
          <a:prstGeom prst="wedgeRoundRectCallout">
            <a:avLst>
              <a:gd name="adj1" fmla="val 52726"/>
              <a:gd name="adj2" fmla="val -80349"/>
              <a:gd name="adj3" fmla="val 16667"/>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400" dirty="0" smtClean="0">
                <a:solidFill>
                  <a:srgbClr val="0000FF"/>
                </a:solidFill>
              </a:rPr>
              <a:t>Mainly </a:t>
            </a:r>
            <a:r>
              <a:rPr lang="en-US" altLang="ja-JP" sz="2400" dirty="0" smtClean="0">
                <a:solidFill>
                  <a:srgbClr val="0000FF"/>
                </a:solidFill>
              </a:rPr>
              <a:t>Tsukuba straight section magnets</a:t>
            </a:r>
          </a:p>
        </p:txBody>
      </p:sp>
      <p:sp>
        <p:nvSpPr>
          <p:cNvPr id="11" name="テキスト ボックス 10"/>
          <p:cNvSpPr txBox="1"/>
          <p:nvPr/>
        </p:nvSpPr>
        <p:spPr>
          <a:xfrm>
            <a:off x="5503613" y="6279469"/>
            <a:ext cx="3250259" cy="461665"/>
          </a:xfrm>
          <a:prstGeom prst="rect">
            <a:avLst/>
          </a:prstGeom>
          <a:noFill/>
          <a:ln>
            <a:solidFill>
              <a:srgbClr val="FFFF00"/>
            </a:solidFill>
          </a:ln>
        </p:spPr>
        <p:txBody>
          <a:bodyPr wrap="none" rtlCol="0">
            <a:spAutoFit/>
          </a:bodyPr>
          <a:lstStyle/>
          <a:p>
            <a:r>
              <a:rPr kumimoji="1" lang="en-US" altLang="ja-JP" sz="2400" dirty="0" smtClean="0"/>
              <a:t>+ ~250 steering magnets</a:t>
            </a:r>
            <a:endParaRPr kumimoji="1" lang="ja-JP" altLang="en-US" sz="2400" dirty="0"/>
          </a:p>
        </p:txBody>
      </p:sp>
      <p:sp>
        <p:nvSpPr>
          <p:cNvPr id="13" name="タイトル 12"/>
          <p:cNvSpPr>
            <a:spLocks noGrp="1"/>
          </p:cNvSpPr>
          <p:nvPr>
            <p:ph type="title"/>
          </p:nvPr>
        </p:nvSpPr>
        <p:spPr/>
        <p:txBody>
          <a:bodyPr>
            <a:noAutofit/>
          </a:bodyPr>
          <a:lstStyle/>
          <a:p>
            <a:r>
              <a:rPr lang="en-US" altLang="ja-JP" sz="3600" dirty="0" smtClean="0"/>
              <a:t>Parameters </a:t>
            </a:r>
            <a:r>
              <a:rPr lang="en-GB" sz="3600" dirty="0" smtClean="0"/>
              <a:t>of the newly fabricated MR </a:t>
            </a:r>
            <a:r>
              <a:rPr lang="en-GB" sz="3600" dirty="0" smtClean="0">
                <a:solidFill>
                  <a:srgbClr val="FF0000"/>
                </a:solidFill>
              </a:rPr>
              <a:t>main</a:t>
            </a:r>
            <a:r>
              <a:rPr lang="en-GB" sz="3600" dirty="0" smtClean="0"/>
              <a:t> </a:t>
            </a:r>
            <a:r>
              <a:rPr lang="en-GB" sz="3600" dirty="0" smtClean="0">
                <a:solidFill>
                  <a:srgbClr val="FF0000"/>
                </a:solidFill>
              </a:rPr>
              <a:t>water-cooled </a:t>
            </a:r>
            <a:r>
              <a:rPr lang="en-GB" sz="3600" dirty="0" smtClean="0"/>
              <a:t>magnets</a:t>
            </a:r>
            <a:endParaRPr lang="ja-JP" altLang="en-US" sz="36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a:p>
        </p:txBody>
      </p:sp>
      <p:sp>
        <p:nvSpPr>
          <p:cNvPr id="5" name="テキスト プレースホルダ 4"/>
          <p:cNvSpPr>
            <a:spLocks noGrp="1"/>
          </p:cNvSpPr>
          <p:nvPr>
            <p:ph type="body" idx="1"/>
          </p:nvPr>
        </p:nvSpPr>
        <p:spPr/>
        <p:txBody>
          <a:bodyPr>
            <a:normAutofit/>
          </a:bodyPr>
          <a:lstStyle/>
          <a:p>
            <a:pPr marL="514350" indent="-514350">
              <a:buFont typeface="+mj-lt"/>
              <a:buAutoNum type="arabicPeriod" startAt="2"/>
            </a:pPr>
            <a:r>
              <a:rPr lang="en-US" altLang="ja-JP" sz="3200" dirty="0" smtClean="0"/>
              <a:t>Things needed to be done for the MR start-up </a:t>
            </a:r>
          </a:p>
        </p:txBody>
      </p:sp>
      <p:sp>
        <p:nvSpPr>
          <p:cNvPr id="2" name="日付プレースホルダ 1"/>
          <p:cNvSpPr>
            <a:spLocks noGrp="1"/>
          </p:cNvSpPr>
          <p:nvPr>
            <p:ph type="dt" sz="half" idx="10"/>
          </p:nvPr>
        </p:nvSpPr>
        <p:spPr/>
        <p:txBody>
          <a:bodyPr/>
          <a:lstStyle/>
          <a:p>
            <a:r>
              <a:rPr lang="en-US" altLang="ja-JP" smtClean="0"/>
              <a:t>2016/6/13</a:t>
            </a:r>
            <a:endParaRPr lang="ja-JP" altLang="en-US"/>
          </a:p>
        </p:txBody>
      </p:sp>
      <p:sp>
        <p:nvSpPr>
          <p:cNvPr id="3" name="フッター プレースホルダ 2"/>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1000"/>
            <a:ext cx="8229600" cy="947700"/>
          </a:xfrm>
        </p:spPr>
        <p:txBody>
          <a:bodyPr>
            <a:normAutofit/>
          </a:bodyPr>
          <a:lstStyle/>
          <a:p>
            <a:pPr marL="742950" indent="-742950">
              <a:buClr>
                <a:srgbClr val="399FBB"/>
              </a:buClr>
            </a:pPr>
            <a:r>
              <a:rPr lang="en-US" altLang="ja-JP" sz="3200" dirty="0" smtClean="0"/>
              <a:t>Things needed to be done for the MR start-up</a:t>
            </a:r>
            <a:endParaRPr lang="ja-JP" altLang="en-US" sz="3200" dirty="0"/>
          </a:p>
        </p:txBody>
      </p:sp>
      <p:sp>
        <p:nvSpPr>
          <p:cNvPr id="3" name="テキスト ボックス 2"/>
          <p:cNvSpPr txBox="1"/>
          <p:nvPr/>
        </p:nvSpPr>
        <p:spPr>
          <a:xfrm>
            <a:off x="115844" y="990212"/>
            <a:ext cx="8874235" cy="5816977"/>
          </a:xfrm>
          <a:prstGeom prst="rect">
            <a:avLst/>
          </a:prstGeom>
          <a:noFill/>
        </p:spPr>
        <p:txBody>
          <a:bodyPr wrap="square" rtlCol="0">
            <a:spAutoFit/>
          </a:bodyPr>
          <a:lstStyle/>
          <a:p>
            <a:pPr>
              <a:buClr>
                <a:srgbClr val="399FBB"/>
              </a:buClr>
            </a:pPr>
            <a:r>
              <a:rPr lang="en-US" altLang="ja-JP" sz="2800" dirty="0" smtClean="0"/>
              <a:t>Magnet installation</a:t>
            </a:r>
          </a:p>
          <a:p>
            <a:pPr lvl="1">
              <a:buClr>
                <a:srgbClr val="399FBB"/>
              </a:buClr>
              <a:buFont typeface="Arial"/>
              <a:buChar char="•"/>
            </a:pPr>
            <a:r>
              <a:rPr lang="en-US" altLang="ja-JP" sz="2800" dirty="0" smtClean="0"/>
              <a:t>In the north tunnel.</a:t>
            </a:r>
          </a:p>
          <a:p>
            <a:pPr>
              <a:buClr>
                <a:srgbClr val="399FBB"/>
              </a:buClr>
            </a:pPr>
            <a:r>
              <a:rPr lang="en-US" altLang="ja-JP" sz="2800" dirty="0" smtClean="0"/>
              <a:t>Survey and alignment</a:t>
            </a:r>
          </a:p>
          <a:p>
            <a:pPr lvl="1">
              <a:buClr>
                <a:srgbClr val="399FBB"/>
              </a:buClr>
              <a:buFont typeface="Arial"/>
              <a:buChar char="•"/>
            </a:pPr>
            <a:r>
              <a:rPr lang="en-US" altLang="ja-JP" sz="2800" dirty="0" smtClean="0"/>
              <a:t>2</a:t>
            </a:r>
            <a:r>
              <a:rPr lang="en-US" altLang="ja-JP" sz="2800" baseline="30000" dirty="0" smtClean="0"/>
              <a:t>nd</a:t>
            </a:r>
            <a:r>
              <a:rPr lang="en-US" altLang="ja-JP" sz="2800" dirty="0" smtClean="0"/>
              <a:t> round survey of the entire tunnel followed by final alignment of the magnets.</a:t>
            </a:r>
          </a:p>
          <a:p>
            <a:pPr>
              <a:buClr>
                <a:srgbClr val="399FBB"/>
              </a:buClr>
            </a:pPr>
            <a:r>
              <a:rPr lang="en-US" altLang="ja-JP" sz="2800" dirty="0" smtClean="0"/>
              <a:t>Magnetic field measurements (to evaluate the magnetic coupling between adjacent magnets)</a:t>
            </a:r>
          </a:p>
          <a:p>
            <a:pPr>
              <a:buClr>
                <a:srgbClr val="399FBB"/>
              </a:buClr>
            </a:pPr>
            <a:r>
              <a:rPr lang="en-US" altLang="ja-JP" sz="2400" dirty="0" smtClean="0">
                <a:solidFill>
                  <a:schemeClr val="bg1">
                    <a:lumMod val="65000"/>
                  </a:schemeClr>
                </a:solidFill>
              </a:rPr>
              <a:t>Cooling water</a:t>
            </a:r>
          </a:p>
          <a:p>
            <a:pPr lvl="1">
              <a:buClr>
                <a:srgbClr val="399FBB"/>
              </a:buClr>
              <a:buFont typeface="Arial"/>
              <a:buChar char="•"/>
            </a:pPr>
            <a:r>
              <a:rPr lang="en-US" altLang="ja-JP" sz="2400" dirty="0" smtClean="0">
                <a:solidFill>
                  <a:schemeClr val="bg1">
                    <a:lumMod val="65000"/>
                  </a:schemeClr>
                </a:solidFill>
              </a:rPr>
              <a:t>Water flow check and balancing among 2000 magnets</a:t>
            </a:r>
          </a:p>
          <a:p>
            <a:pPr>
              <a:buClr>
                <a:srgbClr val="399FBB"/>
              </a:buClr>
            </a:pPr>
            <a:r>
              <a:rPr lang="en-US" altLang="ja-JP" sz="2400" dirty="0" smtClean="0">
                <a:solidFill>
                  <a:schemeClr val="bg1">
                    <a:lumMod val="65000"/>
                  </a:schemeClr>
                </a:solidFill>
              </a:rPr>
              <a:t>Power supply system (T. Oki’s presentation)</a:t>
            </a:r>
          </a:p>
          <a:p>
            <a:pPr lvl="1">
              <a:buClr>
                <a:srgbClr val="399FBB"/>
              </a:buClr>
              <a:buFont typeface="Arial"/>
              <a:buChar char="•"/>
            </a:pPr>
            <a:r>
              <a:rPr lang="en-US" altLang="ja-JP" sz="2400" dirty="0" smtClean="0">
                <a:solidFill>
                  <a:schemeClr val="bg1">
                    <a:lumMod val="65000"/>
                  </a:schemeClr>
                </a:solidFill>
              </a:rPr>
              <a:t>Full-scale start-up and tuning of the power supplies.</a:t>
            </a:r>
          </a:p>
          <a:p>
            <a:pPr lvl="1">
              <a:buClr>
                <a:srgbClr val="399FBB"/>
              </a:buClr>
              <a:buFont typeface="Arial"/>
              <a:buChar char="•"/>
            </a:pPr>
            <a:r>
              <a:rPr lang="en-US" altLang="ja-JP" sz="2400" dirty="0" smtClean="0">
                <a:solidFill>
                  <a:schemeClr val="bg1">
                    <a:lumMod val="65000"/>
                  </a:schemeClr>
                </a:solidFill>
              </a:rPr>
              <a:t>Cabling checks, including polarity.</a:t>
            </a:r>
          </a:p>
          <a:p>
            <a:pPr>
              <a:buClr>
                <a:srgbClr val="399FBB"/>
              </a:buClr>
            </a:pPr>
            <a:r>
              <a:rPr lang="en-US" altLang="ja-JP" sz="2800" dirty="0" smtClean="0"/>
              <a:t>Completion of the database</a:t>
            </a:r>
          </a:p>
          <a:p>
            <a:pPr>
              <a:buClr>
                <a:srgbClr val="399FBB"/>
              </a:buClr>
            </a:pPr>
            <a:r>
              <a:rPr lang="en-US" altLang="ja-JP" sz="2800" dirty="0" err="1" smtClean="0">
                <a:latin typeface="Wingdings"/>
                <a:ea typeface="Wingdings"/>
                <a:cs typeface="Wingdings"/>
              </a:rPr>
              <a:t></a:t>
            </a:r>
            <a:r>
              <a:rPr lang="en-US" altLang="ja-JP" sz="2800" dirty="0" smtClean="0">
                <a:latin typeface="Wingdings"/>
                <a:ea typeface="Wingdings"/>
                <a:cs typeface="Wingdings"/>
              </a:rPr>
              <a:t> </a:t>
            </a:r>
            <a:r>
              <a:rPr lang="en-US" altLang="ja-JP" sz="2800" dirty="0" smtClean="0"/>
              <a:t>Integration of all this in time was needed.</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sz="3600" b="0" dirty="0" smtClean="0">
                <a:solidFill>
                  <a:schemeClr val="bg1">
                    <a:lumMod val="65000"/>
                  </a:schemeClr>
                </a:solidFill>
              </a:rPr>
              <a:t>	North tunnel</a:t>
            </a:r>
            <a:br>
              <a:rPr lang="en-US" altLang="ja-JP" sz="3600" b="0" dirty="0" smtClean="0">
                <a:solidFill>
                  <a:schemeClr val="bg1">
                    <a:lumMod val="65000"/>
                  </a:schemeClr>
                </a:solidFill>
              </a:rPr>
            </a:br>
            <a:r>
              <a:rPr lang="en-US" altLang="ja-JP" sz="3600" b="0" dirty="0" smtClean="0">
                <a:solidFill>
                  <a:schemeClr val="bg1">
                    <a:lumMod val="65000"/>
                  </a:schemeClr>
                </a:solidFill>
              </a:rPr>
              <a:t>	</a:t>
            </a:r>
            <a:r>
              <a:rPr lang="en-US" altLang="ja-JP" sz="3600" b="0" dirty="0" smtClean="0">
                <a:solidFill>
                  <a:schemeClr val="bg1">
                    <a:lumMod val="75000"/>
                  </a:schemeClr>
                </a:solidFill>
              </a:rPr>
              <a:t>Dither coils  (phase II)</a:t>
            </a:r>
            <a:endParaRPr lang="ja-JP" altLang="en-US" sz="3600" b="0" dirty="0">
              <a:solidFill>
                <a:schemeClr val="bg1">
                  <a:lumMod val="75000"/>
                </a:schemeClr>
              </a:solidFill>
            </a:endParaRPr>
          </a:p>
        </p:txBody>
      </p:sp>
      <p:sp>
        <p:nvSpPr>
          <p:cNvPr id="6" name="テキスト プレースホルダ 5"/>
          <p:cNvSpPr>
            <a:spLocks noGrp="1"/>
          </p:cNvSpPr>
          <p:nvPr>
            <p:ph type="body" idx="1"/>
          </p:nvPr>
        </p:nvSpPr>
        <p:spPr/>
        <p:txBody>
          <a:bodyPr>
            <a:normAutofit/>
          </a:bodyPr>
          <a:lstStyle/>
          <a:p>
            <a:r>
              <a:rPr lang="en-US" altLang="ja-JP" sz="5400" dirty="0" smtClean="0">
                <a:solidFill>
                  <a:schemeClr val="tx1"/>
                </a:solidFill>
              </a:rPr>
              <a:t>Magnet installation</a:t>
            </a:r>
            <a:endParaRPr lang="ja-JP" altLang="en-US" sz="5400" dirty="0">
              <a:solidFill>
                <a:schemeClr val="tx1"/>
              </a:solidFill>
            </a:endParaRPr>
          </a:p>
        </p:txBody>
      </p:sp>
      <p:sp>
        <p:nvSpPr>
          <p:cNvPr id="3" name="日付プレースホルダ 2"/>
          <p:cNvSpPr>
            <a:spLocks noGrp="1"/>
          </p:cNvSpPr>
          <p:nvPr>
            <p:ph type="dt" sz="half" idx="10"/>
          </p:nvPr>
        </p:nvSpPr>
        <p:spPr/>
        <p:txBody>
          <a:bodyPr/>
          <a:lstStyle/>
          <a:p>
            <a:r>
              <a:rPr lang="en-US" altLang="ja-JP" smtClean="0"/>
              <a:t>2016/6/13</a:t>
            </a:r>
            <a:endParaRPr lang="ja-JP" altLang="en-US"/>
          </a:p>
        </p:txBody>
      </p:sp>
      <p:sp>
        <p:nvSpPr>
          <p:cNvPr id="4" name="フッター プレースホルダ 3"/>
          <p:cNvSpPr>
            <a:spLocks noGrp="1"/>
          </p:cNvSpPr>
          <p:nvPr>
            <p:ph type="ftr" sz="quarter" idx="11"/>
          </p:nvPr>
        </p:nvSpPr>
        <p:spPr/>
        <p:txBody>
          <a:bodyPr/>
          <a:lstStyle/>
          <a:p>
            <a:r>
              <a:rPr lang="en-US" altLang="ja-JP" smtClean="0"/>
              <a:t>KEKB Review 2016</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ctrTitle"/>
          </p:nvPr>
        </p:nvSpPr>
        <p:spPr/>
        <p:txBody>
          <a:bodyPr>
            <a:normAutofit/>
          </a:bodyPr>
          <a:lstStyle/>
          <a:p>
            <a:r>
              <a:rPr lang="en-US" altLang="ja-JP" dirty="0" smtClean="0"/>
              <a:t>Magnet installation</a:t>
            </a:r>
            <a:br>
              <a:rPr lang="en-US" altLang="ja-JP" dirty="0" smtClean="0"/>
            </a:br>
            <a:r>
              <a:rPr lang="en-US" altLang="ja-JP" dirty="0" smtClean="0"/>
              <a:t>in the north tunnel</a:t>
            </a:r>
          </a:p>
        </p:txBody>
      </p:sp>
      <p:pic>
        <p:nvPicPr>
          <p:cNvPr id="6" name="図 5"/>
          <p:cNvPicPr>
            <a:picLocks noChangeAspect="1"/>
          </p:cNvPicPr>
          <p:nvPr/>
        </p:nvPicPr>
        <p:blipFill>
          <a:blip r:embed="rId2"/>
          <a:stretch>
            <a:fillRect/>
          </a:stretch>
        </p:blipFill>
        <p:spPr>
          <a:xfrm>
            <a:off x="501431" y="4475292"/>
            <a:ext cx="8206889" cy="2171024"/>
          </a:xfrm>
          <a:prstGeom prst="rect">
            <a:avLst/>
          </a:prstGeom>
        </p:spPr>
      </p:pic>
      <p:sp>
        <p:nvSpPr>
          <p:cNvPr id="5" name="日付プレースホルダ 4"/>
          <p:cNvSpPr>
            <a:spLocks noGrp="1"/>
          </p:cNvSpPr>
          <p:nvPr>
            <p:ph type="dt" sz="half" idx="10"/>
          </p:nvPr>
        </p:nvSpPr>
        <p:spPr/>
        <p:txBody>
          <a:bodyPr/>
          <a:lstStyle/>
          <a:p>
            <a:r>
              <a:rPr lang="en-US" altLang="ja-JP" smtClean="0"/>
              <a:t>2016/6/13</a:t>
            </a:r>
            <a:endParaRPr lang="ja-JP" altLang="en-US"/>
          </a:p>
        </p:txBody>
      </p:sp>
      <p:sp>
        <p:nvSpPr>
          <p:cNvPr id="7" name="フッター プレースホルダ 6"/>
          <p:cNvSpPr>
            <a:spLocks noGrp="1"/>
          </p:cNvSpPr>
          <p:nvPr>
            <p:ph type="ftr" sz="quarter" idx="11"/>
          </p:nvPr>
        </p:nvSpPr>
        <p:spPr/>
        <p:txBody>
          <a:bodyPr/>
          <a:lstStyle/>
          <a:p>
            <a:r>
              <a:rPr lang="en-US" altLang="ja-JP" smtClean="0"/>
              <a:t>KEKB Review 2016</a:t>
            </a:r>
            <a:endParaRPr lang="ja-JP" altLang="en-US"/>
          </a:p>
        </p:txBody>
      </p:sp>
      <p:cxnSp>
        <p:nvCxnSpPr>
          <p:cNvPr id="12" name="直線矢印コネクタ 11"/>
          <p:cNvCxnSpPr/>
          <p:nvPr/>
        </p:nvCxnSpPr>
        <p:spPr>
          <a:xfrm flipV="1">
            <a:off x="685800" y="5854700"/>
            <a:ext cx="1498600" cy="127000"/>
          </a:xfrm>
          <a:prstGeom prst="straightConnector1">
            <a:avLst/>
          </a:prstGeom>
          <a:ln w="5715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サブタイトル 10"/>
          <p:cNvSpPr>
            <a:spLocks noGrp="1"/>
          </p:cNvSpPr>
          <p:nvPr>
            <p:ph type="subTitle" idx="1"/>
          </p:nvPr>
        </p:nvSpPr>
        <p:spPr>
          <a:xfrm>
            <a:off x="251311" y="3886200"/>
            <a:ext cx="8457009" cy="1155700"/>
          </a:xfrm>
          <a:solidFill>
            <a:srgbClr val="FFFFFF"/>
          </a:solidFill>
        </p:spPr>
        <p:txBody>
          <a:bodyPr>
            <a:normAutofit/>
          </a:bodyPr>
          <a:lstStyle/>
          <a:p>
            <a:pPr algn="l"/>
            <a:r>
              <a:rPr lang="en-US" altLang="ja-JP" dirty="0" smtClean="0"/>
              <a:t>We needed to wait until the vacuum chambers were ready to be installed.</a:t>
            </a:r>
            <a:endParaRPr lang="ja-JP" altLang="en-US" dirty="0"/>
          </a:p>
        </p:txBody>
      </p:sp>
      <p:sp>
        <p:nvSpPr>
          <p:cNvPr id="13" name="テキスト ボックス 12"/>
          <p:cNvSpPr txBox="1"/>
          <p:nvPr/>
        </p:nvSpPr>
        <p:spPr>
          <a:xfrm>
            <a:off x="4398501" y="5187434"/>
            <a:ext cx="460633" cy="523220"/>
          </a:xfrm>
          <a:prstGeom prst="rect">
            <a:avLst/>
          </a:prstGeom>
          <a:solidFill>
            <a:srgbClr val="FFFFFF"/>
          </a:solidFill>
        </p:spPr>
        <p:txBody>
          <a:bodyPr wrap="none" rtlCol="0">
            <a:spAutoFit/>
          </a:bodyPr>
          <a:lstStyle/>
          <a:p>
            <a:r>
              <a:rPr kumimoji="1" lang="en-US" altLang="ja-JP" sz="2800" dirty="0" smtClean="0"/>
              <a:t>IP</a:t>
            </a:r>
            <a:endParaRPr kumimoji="1" lang="ja-JP" altLang="en-US" sz="28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4463</TotalTime>
  <Words>1594</Words>
  <Application>Microsoft Macintosh PowerPoint</Application>
  <PresentationFormat>画面に合わせる (4:3)</PresentationFormat>
  <Paragraphs>235</Paragraphs>
  <Slides>41</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41</vt:i4>
      </vt:variant>
    </vt:vector>
  </HeadingPairs>
  <TitlesOfParts>
    <vt:vector size="43" baseType="lpstr">
      <vt:lpstr>Office テーマ</vt:lpstr>
      <vt:lpstr>数式</vt:lpstr>
      <vt:lpstr>Main Ring Magnet system Mika Masuzawa</vt:lpstr>
      <vt:lpstr>Contents</vt:lpstr>
      <vt:lpstr>PowerPoint プレゼンテーション</vt:lpstr>
      <vt:lpstr>PowerPoint プレゼンテーション</vt:lpstr>
      <vt:lpstr>Parameters of the newly fabricated MR main water-cooled magnets</vt:lpstr>
      <vt:lpstr>PowerPoint プレゼンテーション</vt:lpstr>
      <vt:lpstr>Things needed to be done for the MR start-up</vt:lpstr>
      <vt:lpstr> North tunnel  Dither coils  (phase II)</vt:lpstr>
      <vt:lpstr>Magnet installation in the north tunnel</vt:lpstr>
      <vt:lpstr>PowerPoint プレゼンテーション</vt:lpstr>
      <vt:lpstr>PowerPoint プレゼンテーション</vt:lpstr>
      <vt:lpstr>Installation of the dither coils</vt:lpstr>
      <vt:lpstr>Installation</vt:lpstr>
      <vt:lpstr> Survey Results,   Strategy for the final alignment  Tunnel motion monitoring</vt:lpstr>
      <vt:lpstr>2nd round survey campaign June and July 2015 </vt:lpstr>
      <vt:lpstr>PowerPoint プレゼンテーション</vt:lpstr>
      <vt:lpstr>In the Horizontal  Plane (x,y) </vt:lpstr>
      <vt:lpstr>Survey Data and analysis results</vt:lpstr>
      <vt:lpstr>Survey Data and analysis results  Deviation from smooth curves (we call it the “Adachi Curve”)</vt:lpstr>
      <vt:lpstr>Survey Data and analysis results  Deviation from smooth curves (we call it the “Adachi Curve”)</vt:lpstr>
      <vt:lpstr>Alignment strategy</vt:lpstr>
      <vt:lpstr>Alignment strategy</vt:lpstr>
      <vt:lpstr>Vertical (Level)</vt:lpstr>
      <vt:lpstr>PowerPoint プレゼンテーション</vt:lpstr>
      <vt:lpstr>PowerPoint プレゼンテーション</vt:lpstr>
      <vt:lpstr>Circumference prediction for a smooth start up of the beam circulation</vt:lpstr>
      <vt:lpstr>Circumference estimate</vt:lpstr>
      <vt:lpstr>Our rings look like this (Our rings have been always larger than the design)</vt:lpstr>
      <vt:lpstr>PowerPoint プレゼンテーション</vt:lpstr>
      <vt:lpstr>HLS (Hydrostatic leveling sensors)</vt:lpstr>
      <vt:lpstr>Tunnel motion monitoring</vt:lpstr>
      <vt:lpstr>Tunnel motion monitoring</vt:lpstr>
      <vt:lpstr>Tunnel motion monitoring</vt:lpstr>
      <vt:lpstr>We came a long way</vt:lpstr>
      <vt:lpstr> coupling between adjacent magnets</vt:lpstr>
      <vt:lpstr>PowerPoint プレゼンテーション</vt:lpstr>
      <vt:lpstr>PowerPoint プレゼンテーション</vt:lpstr>
      <vt:lpstr>PowerPoint プレゼンテーション</vt:lpstr>
      <vt:lpstr>Summary</vt:lpstr>
      <vt:lpstr>Summary</vt:lpstr>
      <vt:lpstr>PowerPoint プレゼンテーション</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Ring Magnet System</dc:title>
  <dc:creator>美佳 増澤</dc:creator>
  <cp:lastModifiedBy>増澤 美佳</cp:lastModifiedBy>
  <cp:revision>302</cp:revision>
  <cp:lastPrinted>2015-02-24T00:24:21Z</cp:lastPrinted>
  <dcterms:created xsi:type="dcterms:W3CDTF">2016-06-13T04:03:51Z</dcterms:created>
  <dcterms:modified xsi:type="dcterms:W3CDTF">2016-06-13T06:54:28Z</dcterms:modified>
</cp:coreProperties>
</file>