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0" r:id="rId1"/>
  </p:sldMasterIdLst>
  <p:notesMasterIdLst>
    <p:notesMasterId r:id="rId32"/>
  </p:notesMasterIdLst>
  <p:sldIdLst>
    <p:sldId id="256" r:id="rId2"/>
    <p:sldId id="257" r:id="rId3"/>
    <p:sldId id="283" r:id="rId4"/>
    <p:sldId id="258" r:id="rId5"/>
    <p:sldId id="290" r:id="rId6"/>
    <p:sldId id="259" r:id="rId7"/>
    <p:sldId id="261" r:id="rId8"/>
    <p:sldId id="262" r:id="rId9"/>
    <p:sldId id="266" r:id="rId10"/>
    <p:sldId id="264" r:id="rId11"/>
    <p:sldId id="275" r:id="rId12"/>
    <p:sldId id="276" r:id="rId13"/>
    <p:sldId id="289" r:id="rId14"/>
    <p:sldId id="285" r:id="rId15"/>
    <p:sldId id="287" r:id="rId16"/>
    <p:sldId id="288" r:id="rId17"/>
    <p:sldId id="282" r:id="rId18"/>
    <p:sldId id="268" r:id="rId19"/>
    <p:sldId id="277" r:id="rId20"/>
    <p:sldId id="269" r:id="rId21"/>
    <p:sldId id="280" r:id="rId22"/>
    <p:sldId id="281" r:id="rId23"/>
    <p:sldId id="294" r:id="rId24"/>
    <p:sldId id="293" r:id="rId25"/>
    <p:sldId id="291" r:id="rId26"/>
    <p:sldId id="271" r:id="rId27"/>
    <p:sldId id="272" r:id="rId28"/>
    <p:sldId id="274" r:id="rId29"/>
    <p:sldId id="279" r:id="rId30"/>
    <p:sldId id="292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22"/>
    <p:restoredTop sz="86335"/>
  </p:normalViewPr>
  <p:slideViewPr>
    <p:cSldViewPr snapToGrid="0" snapToObjects="1">
      <p:cViewPr varScale="1">
        <p:scale>
          <a:sx n="116" d="100"/>
          <a:sy n="116" d="100"/>
        </p:scale>
        <p:origin x="192" y="8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140F3-8834-0E41-84AC-444D4FB113CF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0E256-596D-1E4C-9031-9F03D975C7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100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63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72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494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4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140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591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6376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9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04667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3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7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AC29C-F404-B642-9D91-E5F2C81C110D}" type="datetimeFigureOut">
              <a:rPr kumimoji="1" lang="ja-JP" altLang="en-US" smtClean="0"/>
              <a:t>2016/6/13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ECE0E-EF38-BF49-83B1-20779EC36D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6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900691"/>
            <a:ext cx="9144000" cy="2387600"/>
          </a:xfrm>
        </p:spPr>
        <p:txBody>
          <a:bodyPr/>
          <a:lstStyle/>
          <a:p>
            <a:r>
              <a:rPr kumimoji="1" lang="en-US" altLang="ja-JP" b="1" dirty="0" smtClean="0"/>
              <a:t>Beam Abort System</a:t>
            </a:r>
            <a:endParaRPr kumimoji="1" lang="ja-JP" altLang="en-US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sz="3200" dirty="0" smtClean="0"/>
              <a:t>2016.6.13</a:t>
            </a:r>
          </a:p>
          <a:p>
            <a:r>
              <a:rPr lang="en-US" altLang="ja-JP" sz="3200" dirty="0" smtClean="0"/>
              <a:t>21th </a:t>
            </a:r>
            <a:r>
              <a:rPr lang="en-US" altLang="ja-JP" sz="3200" dirty="0" err="1" smtClean="0"/>
              <a:t>SuperKEKB</a:t>
            </a:r>
            <a:r>
              <a:rPr lang="en-US" altLang="ja-JP" sz="3200" dirty="0" smtClean="0"/>
              <a:t> Review</a:t>
            </a:r>
            <a:endParaRPr kumimoji="1" lang="en-US" altLang="ja-JP" sz="3200" dirty="0" smtClean="0"/>
          </a:p>
          <a:p>
            <a:r>
              <a:rPr kumimoji="1" lang="en-US" altLang="ja-JP" sz="3200" dirty="0" smtClean="0"/>
              <a:t>Toshihiro</a:t>
            </a:r>
            <a:r>
              <a:rPr kumimoji="1" lang="en-US" altLang="ja-JP" sz="3200" baseline="0" dirty="0" smtClean="0"/>
              <a:t> Mimashi</a:t>
            </a:r>
          </a:p>
        </p:txBody>
      </p:sp>
    </p:spTree>
    <p:extLst>
      <p:ext uri="{BB962C8B-B14F-4D97-AF65-F5344CB8AC3E}">
        <p14:creationId xmlns:p14="http://schemas.microsoft.com/office/powerpoint/2010/main" val="18932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981200" y="224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eam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profile measurements</a:t>
            </a:r>
            <a:br>
              <a:rPr kumimoji="1" lang="en-US" altLang="ja-JP" dirty="0" smtClean="0"/>
            </a:b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lang="en-US" altLang="ja-JP" dirty="0" smtClean="0"/>
              <a:t>“extraction </a:t>
            </a:r>
            <a:r>
              <a:rPr kumimoji="1" lang="en-US" altLang="ja-JP" dirty="0" smtClean="0"/>
              <a:t>window”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368" y="1368796"/>
            <a:ext cx="2972824" cy="20662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692" y="3696272"/>
            <a:ext cx="1361258" cy="2031514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651" y="3696272"/>
            <a:ext cx="2608762" cy="209942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95999" y="1176232"/>
            <a:ext cx="5450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</a:t>
            </a:r>
            <a:r>
              <a:rPr lang="en-US" altLang="ja-JP" sz="1600" dirty="0" smtClean="0"/>
              <a:t>n </a:t>
            </a:r>
            <a:r>
              <a:rPr lang="en-US" altLang="ja-JP" sz="1600" dirty="0"/>
              <a:t>alumina fluorescent screen (</a:t>
            </a:r>
            <a:r>
              <a:rPr lang="en-US" altLang="ja-JP" sz="1600" dirty="0">
                <a:latin typeface="Symbol" charset="2"/>
                <a:cs typeface="Symbol" charset="2"/>
              </a:rPr>
              <a:t>D</a:t>
            </a:r>
            <a:r>
              <a:rPr lang="en-US" altLang="ja-JP" sz="1600" dirty="0"/>
              <a:t>t=0.2mm), </a:t>
            </a:r>
            <a:r>
              <a:rPr lang="en-US" altLang="ja-JP" sz="1600" dirty="0" smtClean="0"/>
              <a:t>is installed behind the extraction window.</a:t>
            </a:r>
          </a:p>
          <a:p>
            <a:r>
              <a:rPr lang="en-US" altLang="ja-JP" sz="1600" dirty="0" smtClean="0"/>
              <a:t>(The extracted beam profile)</a:t>
            </a:r>
            <a:endParaRPr lang="en-US" altLang="ja-JP" sz="1600" dirty="0"/>
          </a:p>
          <a:p>
            <a:endParaRPr lang="en-US" altLang="ja-JP" sz="1600" dirty="0"/>
          </a:p>
          <a:p>
            <a:r>
              <a:rPr lang="en-US" altLang="ja-JP" sz="1600" dirty="0"/>
              <a:t>2. The horizontal beam size of single bunch is measured.</a:t>
            </a:r>
          </a:p>
          <a:p>
            <a:r>
              <a:rPr lang="en-US" altLang="ja-JP" sz="1600" dirty="0"/>
              <a:t>	</a:t>
            </a:r>
            <a:r>
              <a:rPr lang="en-US" altLang="ja-JP" sz="16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1600" dirty="0" err="1">
                <a:solidFill>
                  <a:srgbClr val="0000FF"/>
                </a:solidFill>
              </a:rPr>
              <a:t>x</a:t>
            </a:r>
            <a:r>
              <a:rPr lang="en-US" altLang="ja-JP" sz="1600" dirty="0">
                <a:solidFill>
                  <a:srgbClr val="0000FF"/>
                </a:solidFill>
              </a:rPr>
              <a:t> = 1.18 ± 0.16(mm)   Design:1.1(mm)</a:t>
            </a:r>
          </a:p>
          <a:p>
            <a:r>
              <a:rPr lang="en-US" altLang="ja-JP" sz="1600" dirty="0"/>
              <a:t>	</a:t>
            </a:r>
            <a:r>
              <a:rPr lang="en-US" altLang="ja-JP" sz="1600" dirty="0" err="1">
                <a:latin typeface="Symbol" charset="2"/>
                <a:cs typeface="Symbol" charset="2"/>
              </a:rPr>
              <a:t>s</a:t>
            </a:r>
            <a:r>
              <a:rPr lang="en-US" altLang="ja-JP" sz="1600" dirty="0" err="1"/>
              <a:t>y</a:t>
            </a:r>
            <a:r>
              <a:rPr lang="en-US" altLang="ja-JP" sz="1600" dirty="0"/>
              <a:t> = 0.46 ± 0.13(mm)</a:t>
            </a:r>
          </a:p>
          <a:p>
            <a:r>
              <a:rPr lang="en-US" altLang="ja-JP" sz="1600" dirty="0"/>
              <a:t>These are included the multiple scattering at the window and the thickness of the </a:t>
            </a:r>
            <a:r>
              <a:rPr lang="en-US" altLang="ja-JP" sz="1600" dirty="0" smtClean="0"/>
              <a:t>fluorescent screen.</a:t>
            </a:r>
            <a:endParaRPr lang="en-US" altLang="ja-JP" sz="16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68361" y="23679"/>
            <a:ext cx="2038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N. Iida, Y. </a:t>
            </a:r>
            <a:r>
              <a:rPr lang="en-US" altLang="ja-JP" dirty="0" err="1">
                <a:solidFill>
                  <a:srgbClr val="0000FF"/>
                </a:solidFill>
              </a:rPr>
              <a:t>Enomoto</a:t>
            </a:r>
            <a:r>
              <a:rPr lang="en-US" altLang="ja-JP" dirty="0">
                <a:solidFill>
                  <a:srgbClr val="0000FF"/>
                </a:solidFill>
              </a:rPr>
              <a:t>,</a:t>
            </a:r>
            <a:endParaRPr lang="ja-JP" altLang="en-US" dirty="0">
              <a:solidFill>
                <a:srgbClr val="0000FF"/>
              </a:solidFill>
            </a:endParaRPr>
          </a:p>
          <a:p>
            <a:r>
              <a:rPr lang="en-US" altLang="ja-JP" dirty="0">
                <a:solidFill>
                  <a:srgbClr val="0000FF"/>
                </a:solidFill>
              </a:rPr>
              <a:t>Y. </a:t>
            </a:r>
            <a:r>
              <a:rPr lang="en-US" altLang="ja-JP" dirty="0" err="1">
                <a:solidFill>
                  <a:srgbClr val="0000FF"/>
                </a:solidFill>
              </a:rPr>
              <a:t>Suetsugu</a:t>
            </a:r>
            <a:endParaRPr lang="en-US" altLang="ja-JP" dirty="0">
              <a:solidFill>
                <a:srgbClr val="0000FF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3775425" y="1658319"/>
            <a:ext cx="2222419" cy="91072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1" y="3874503"/>
            <a:ext cx="5951293" cy="249394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151924" y="6488668"/>
            <a:ext cx="2159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Horizontal beam size</a:t>
            </a:r>
            <a:endParaRPr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751199" y="6494890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Vertical beam size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437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Power Supply </a:t>
            </a:r>
            <a:r>
              <a:rPr kumimoji="1" lang="en-US" altLang="ja-JP" dirty="0" smtClean="0"/>
              <a:t>(HER)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227" y="1499893"/>
            <a:ext cx="5772936" cy="1602137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Common </a:t>
            </a:r>
            <a:r>
              <a:rPr lang="en-US" altLang="ja-JP" sz="2400" dirty="0" err="1" smtClean="0"/>
              <a:t>Thyratron</a:t>
            </a:r>
            <a:r>
              <a:rPr lang="en-US" altLang="ja-JP" sz="2400" dirty="0" smtClean="0"/>
              <a:t> switch</a:t>
            </a:r>
            <a:endParaRPr lang="en-US" altLang="ja-JP" sz="2400" dirty="0"/>
          </a:p>
          <a:p>
            <a:r>
              <a:rPr lang="en-US" altLang="ja-JP" sz="2400" dirty="0" smtClean="0"/>
              <a:t>Each Horizontal kicker has main capacitor, </a:t>
            </a:r>
            <a:r>
              <a:rPr lang="en-US" altLang="ja-JP" sz="2400" dirty="0" err="1" smtClean="0"/>
              <a:t>saturable</a:t>
            </a:r>
            <a:r>
              <a:rPr lang="en-US" altLang="ja-JP" sz="2400" dirty="0" smtClean="0"/>
              <a:t> inductance and power crowbar diodes.</a:t>
            </a:r>
            <a:endParaRPr lang="en-US" altLang="ja-JP" sz="2400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209227" y="4318706"/>
            <a:ext cx="2138246" cy="1478368"/>
            <a:chOff x="725986" y="4513373"/>
            <a:chExt cx="1424864" cy="1015445"/>
          </a:xfrm>
        </p:grpSpPr>
        <p:sp>
          <p:nvSpPr>
            <p:cNvPr id="5" name="正方形/長方形 4"/>
            <p:cNvSpPr/>
            <p:nvPr/>
          </p:nvSpPr>
          <p:spPr>
            <a:xfrm>
              <a:off x="725987" y="4513373"/>
              <a:ext cx="1424863" cy="6302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err="1" smtClean="0"/>
                <a:t>Saturable</a:t>
              </a:r>
              <a:r>
                <a:rPr lang="en-US" altLang="ja-JP" sz="1600" dirty="0" smtClean="0"/>
                <a:t> inductance</a:t>
              </a:r>
            </a:p>
            <a:p>
              <a:pPr algn="ctr"/>
              <a:r>
                <a:rPr lang="en-US" altLang="ja-JP" sz="1600" dirty="0" smtClean="0"/>
                <a:t>+ Main </a:t>
              </a:r>
              <a:r>
                <a:rPr lang="en-US" altLang="ja-JP" sz="1600" dirty="0" err="1" smtClean="0"/>
                <a:t>Capatitance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+ Power </a:t>
              </a:r>
              <a:r>
                <a:rPr lang="en-US" altLang="ja-JP" sz="1600" dirty="0" err="1" smtClean="0"/>
                <a:t>Crober</a:t>
              </a:r>
              <a:endParaRPr lang="en-US" altLang="ja-JP" sz="1600" dirty="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725986" y="5306277"/>
              <a:ext cx="1424863" cy="2225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Hor. </a:t>
              </a:r>
              <a:r>
                <a:rPr lang="en-US" altLang="ja-JP" dirty="0"/>
                <a:t>kicker</a:t>
              </a:r>
              <a:endParaRPr lang="ja-JP" altLang="en-US" dirty="0"/>
            </a:p>
          </p:txBody>
        </p:sp>
        <p:cxnSp>
          <p:nvCxnSpPr>
            <p:cNvPr id="8" name="直線コネクタ 7"/>
            <p:cNvCxnSpPr>
              <a:stCxn id="5" idx="2"/>
            </p:cNvCxnSpPr>
            <p:nvPr/>
          </p:nvCxnSpPr>
          <p:spPr>
            <a:xfrm>
              <a:off x="1438419" y="5143641"/>
              <a:ext cx="0" cy="159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正方形/長方形 39"/>
          <p:cNvSpPr/>
          <p:nvPr/>
        </p:nvSpPr>
        <p:spPr>
          <a:xfrm>
            <a:off x="3677384" y="3063694"/>
            <a:ext cx="3215898" cy="7229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Charger</a:t>
            </a:r>
            <a:r>
              <a:rPr lang="ja-JP" altLang="en-US" dirty="0" smtClean="0"/>
              <a:t>＋</a:t>
            </a:r>
            <a:r>
              <a:rPr lang="en-US" altLang="ja-JP" dirty="0" err="1" smtClean="0"/>
              <a:t>Thyratron</a:t>
            </a:r>
            <a:r>
              <a:rPr lang="en-US" altLang="ja-JP" dirty="0" smtClean="0"/>
              <a:t> Switch</a:t>
            </a:r>
            <a:endParaRPr lang="ja-JP" altLang="en-US" dirty="0"/>
          </a:p>
        </p:txBody>
      </p:sp>
      <p:cxnSp>
        <p:nvCxnSpPr>
          <p:cNvPr id="42" name="直線コネクタ 41"/>
          <p:cNvCxnSpPr>
            <a:stCxn id="40" idx="2"/>
            <a:endCxn id="5" idx="0"/>
          </p:cNvCxnSpPr>
          <p:nvPr/>
        </p:nvCxnSpPr>
        <p:spPr>
          <a:xfrm flipH="1">
            <a:off x="1278351" y="3786624"/>
            <a:ext cx="4006982" cy="532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stCxn id="40" idx="2"/>
            <a:endCxn id="86" idx="0"/>
          </p:cNvCxnSpPr>
          <p:nvPr/>
        </p:nvCxnSpPr>
        <p:spPr>
          <a:xfrm flipH="1">
            <a:off x="3540382" y="3786624"/>
            <a:ext cx="1744951" cy="532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>
            <a:stCxn id="40" idx="2"/>
            <a:endCxn id="90" idx="0"/>
          </p:cNvCxnSpPr>
          <p:nvPr/>
        </p:nvCxnSpPr>
        <p:spPr>
          <a:xfrm>
            <a:off x="5285333" y="3786624"/>
            <a:ext cx="538829" cy="532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>
            <a:stCxn id="40" idx="2"/>
            <a:endCxn id="94" idx="0"/>
          </p:cNvCxnSpPr>
          <p:nvPr/>
        </p:nvCxnSpPr>
        <p:spPr>
          <a:xfrm>
            <a:off x="5285333" y="3786624"/>
            <a:ext cx="2789881" cy="532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/>
          <p:cNvSpPr/>
          <p:nvPr/>
        </p:nvSpPr>
        <p:spPr>
          <a:xfrm>
            <a:off x="9385574" y="4318706"/>
            <a:ext cx="1827449" cy="101357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mtClean="0"/>
              <a:t>Main Capacitor +Transformer</a:t>
            </a:r>
            <a:endParaRPr lang="en-US" altLang="ja-JP" dirty="0"/>
          </a:p>
        </p:txBody>
      </p:sp>
      <p:sp>
        <p:nvSpPr>
          <p:cNvPr id="53" name="正方形/長方形 52"/>
          <p:cNvSpPr/>
          <p:nvPr/>
        </p:nvSpPr>
        <p:spPr>
          <a:xfrm>
            <a:off x="9363174" y="5470599"/>
            <a:ext cx="1849849" cy="328955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ja-JP" dirty="0"/>
              <a:t>V</a:t>
            </a:r>
            <a:r>
              <a:rPr lang="en-US" altLang="ja-JP" dirty="0"/>
              <a:t> kicker</a:t>
            </a:r>
            <a:endParaRPr lang="ja-JP" altLang="en-US" dirty="0"/>
          </a:p>
        </p:txBody>
      </p:sp>
      <p:cxnSp>
        <p:nvCxnSpPr>
          <p:cNvPr id="54" name="直線コネクタ 53"/>
          <p:cNvCxnSpPr>
            <a:stCxn id="52" idx="2"/>
            <a:endCxn id="53" idx="0"/>
          </p:cNvCxnSpPr>
          <p:nvPr/>
        </p:nvCxnSpPr>
        <p:spPr>
          <a:xfrm flipH="1">
            <a:off x="10288099" y="5332277"/>
            <a:ext cx="11200" cy="1383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>
            <a:stCxn id="40" idx="2"/>
            <a:endCxn id="52" idx="0"/>
          </p:cNvCxnSpPr>
          <p:nvPr/>
        </p:nvCxnSpPr>
        <p:spPr>
          <a:xfrm>
            <a:off x="5285333" y="3786624"/>
            <a:ext cx="5013966" cy="5320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図形グループ 84"/>
          <p:cNvGrpSpPr/>
          <p:nvPr/>
        </p:nvGrpSpPr>
        <p:grpSpPr>
          <a:xfrm>
            <a:off x="2471258" y="4318706"/>
            <a:ext cx="2138246" cy="1478368"/>
            <a:chOff x="725986" y="4513373"/>
            <a:chExt cx="1424864" cy="1015445"/>
          </a:xfrm>
        </p:grpSpPr>
        <p:sp>
          <p:nvSpPr>
            <p:cNvPr id="86" name="正方形/長方形 85"/>
            <p:cNvSpPr/>
            <p:nvPr/>
          </p:nvSpPr>
          <p:spPr>
            <a:xfrm>
              <a:off x="725987" y="4513373"/>
              <a:ext cx="1424863" cy="6302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err="1" smtClean="0"/>
                <a:t>Saturable</a:t>
              </a:r>
              <a:r>
                <a:rPr lang="en-US" altLang="ja-JP" sz="1600" dirty="0" smtClean="0"/>
                <a:t> inductance</a:t>
              </a:r>
            </a:p>
            <a:p>
              <a:pPr algn="ctr"/>
              <a:r>
                <a:rPr lang="en-US" altLang="ja-JP" sz="1600" dirty="0" smtClean="0"/>
                <a:t>+ Main </a:t>
              </a:r>
              <a:r>
                <a:rPr lang="en-US" altLang="ja-JP" sz="1600" dirty="0" err="1" smtClean="0"/>
                <a:t>Capatitance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+ Power </a:t>
              </a:r>
              <a:r>
                <a:rPr lang="en-US" altLang="ja-JP" sz="1600" dirty="0" err="1" smtClean="0"/>
                <a:t>Crober</a:t>
              </a:r>
              <a:endParaRPr lang="en-US" altLang="ja-JP" sz="1600" dirty="0"/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725986" y="5306277"/>
              <a:ext cx="1424863" cy="2225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Hor. </a:t>
              </a:r>
              <a:r>
                <a:rPr lang="en-US" altLang="ja-JP" dirty="0"/>
                <a:t>kicker</a:t>
              </a:r>
              <a:endParaRPr lang="ja-JP" altLang="en-US" dirty="0"/>
            </a:p>
          </p:txBody>
        </p:sp>
        <p:cxnSp>
          <p:nvCxnSpPr>
            <p:cNvPr id="88" name="直線コネクタ 87"/>
            <p:cNvCxnSpPr>
              <a:stCxn id="88" idx="2"/>
            </p:cNvCxnSpPr>
            <p:nvPr/>
          </p:nvCxnSpPr>
          <p:spPr>
            <a:xfrm>
              <a:off x="1438419" y="5143641"/>
              <a:ext cx="0" cy="159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図形グループ 88"/>
          <p:cNvGrpSpPr/>
          <p:nvPr/>
        </p:nvGrpSpPr>
        <p:grpSpPr>
          <a:xfrm>
            <a:off x="4755038" y="4318706"/>
            <a:ext cx="2138246" cy="1478368"/>
            <a:chOff x="725986" y="4513373"/>
            <a:chExt cx="1424864" cy="1015445"/>
          </a:xfrm>
        </p:grpSpPr>
        <p:sp>
          <p:nvSpPr>
            <p:cNvPr id="90" name="正方形/長方形 89"/>
            <p:cNvSpPr/>
            <p:nvPr/>
          </p:nvSpPr>
          <p:spPr>
            <a:xfrm>
              <a:off x="725987" y="4513373"/>
              <a:ext cx="1424863" cy="6302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err="1" smtClean="0"/>
                <a:t>Saturable</a:t>
              </a:r>
              <a:r>
                <a:rPr lang="en-US" altLang="ja-JP" sz="1600" dirty="0" smtClean="0"/>
                <a:t> inductance</a:t>
              </a:r>
            </a:p>
            <a:p>
              <a:pPr algn="ctr"/>
              <a:r>
                <a:rPr lang="en-US" altLang="ja-JP" sz="1600" dirty="0" smtClean="0"/>
                <a:t>+ Main </a:t>
              </a:r>
              <a:r>
                <a:rPr lang="en-US" altLang="ja-JP" sz="1600" dirty="0" err="1" smtClean="0"/>
                <a:t>Capatitance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+ Power </a:t>
              </a:r>
              <a:r>
                <a:rPr lang="en-US" altLang="ja-JP" sz="1600" dirty="0" err="1" smtClean="0"/>
                <a:t>Crober</a:t>
              </a:r>
              <a:endParaRPr lang="en-US" altLang="ja-JP" sz="1600" dirty="0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725986" y="5306277"/>
              <a:ext cx="1424863" cy="2225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Hor. </a:t>
              </a:r>
              <a:r>
                <a:rPr lang="en-US" altLang="ja-JP" dirty="0"/>
                <a:t>kicker</a:t>
              </a:r>
              <a:endParaRPr lang="ja-JP" altLang="en-US" dirty="0"/>
            </a:p>
          </p:txBody>
        </p:sp>
        <p:cxnSp>
          <p:nvCxnSpPr>
            <p:cNvPr id="92" name="直線コネクタ 91"/>
            <p:cNvCxnSpPr>
              <a:stCxn id="92" idx="2"/>
            </p:cNvCxnSpPr>
            <p:nvPr/>
          </p:nvCxnSpPr>
          <p:spPr>
            <a:xfrm>
              <a:off x="1438419" y="5143641"/>
              <a:ext cx="0" cy="159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図形グループ 92"/>
          <p:cNvGrpSpPr/>
          <p:nvPr/>
        </p:nvGrpSpPr>
        <p:grpSpPr>
          <a:xfrm>
            <a:off x="7006090" y="4318706"/>
            <a:ext cx="2138246" cy="1478368"/>
            <a:chOff x="725986" y="4513373"/>
            <a:chExt cx="1424864" cy="1015445"/>
          </a:xfrm>
        </p:grpSpPr>
        <p:sp>
          <p:nvSpPr>
            <p:cNvPr id="94" name="正方形/長方形 93"/>
            <p:cNvSpPr/>
            <p:nvPr/>
          </p:nvSpPr>
          <p:spPr>
            <a:xfrm>
              <a:off x="725987" y="4513373"/>
              <a:ext cx="1424863" cy="6302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err="1" smtClean="0"/>
                <a:t>Saturable</a:t>
              </a:r>
              <a:r>
                <a:rPr lang="en-US" altLang="ja-JP" sz="1600" dirty="0" smtClean="0"/>
                <a:t> inductance</a:t>
              </a:r>
            </a:p>
            <a:p>
              <a:pPr algn="ctr"/>
              <a:r>
                <a:rPr lang="en-US" altLang="ja-JP" sz="1600" dirty="0" smtClean="0"/>
                <a:t>+ Main </a:t>
              </a:r>
              <a:r>
                <a:rPr lang="en-US" altLang="ja-JP" sz="1600" dirty="0" err="1" smtClean="0"/>
                <a:t>Capatitance</a:t>
              </a:r>
              <a:endParaRPr lang="en-US" altLang="ja-JP" sz="1600" dirty="0" smtClean="0"/>
            </a:p>
            <a:p>
              <a:pPr algn="ctr"/>
              <a:r>
                <a:rPr lang="en-US" altLang="ja-JP" sz="1600" dirty="0" smtClean="0"/>
                <a:t>+ Power </a:t>
              </a:r>
              <a:r>
                <a:rPr lang="en-US" altLang="ja-JP" sz="1600" dirty="0" err="1" smtClean="0"/>
                <a:t>Crober</a:t>
              </a:r>
              <a:endParaRPr lang="en-US" altLang="ja-JP" sz="1600" dirty="0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725986" y="5306277"/>
              <a:ext cx="1424863" cy="22254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Hor. </a:t>
              </a:r>
              <a:r>
                <a:rPr lang="en-US" altLang="ja-JP" dirty="0"/>
                <a:t>kicker</a:t>
              </a:r>
              <a:endParaRPr lang="ja-JP" altLang="en-US" dirty="0"/>
            </a:p>
          </p:txBody>
        </p:sp>
        <p:cxnSp>
          <p:nvCxnSpPr>
            <p:cNvPr id="96" name="直線コネクタ 95"/>
            <p:cNvCxnSpPr>
              <a:stCxn id="96" idx="2"/>
            </p:cNvCxnSpPr>
            <p:nvPr/>
          </p:nvCxnSpPr>
          <p:spPr>
            <a:xfrm>
              <a:off x="1438419" y="5143641"/>
              <a:ext cx="0" cy="1592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図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149" y="22761"/>
            <a:ext cx="2968831" cy="4126561"/>
          </a:xfrm>
          <a:prstGeom prst="rect">
            <a:avLst/>
          </a:prstGeom>
        </p:spPr>
      </p:pic>
      <p:pic>
        <p:nvPicPr>
          <p:cNvPr id="138" name="図 1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726" y="214382"/>
            <a:ext cx="1939721" cy="25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006327" y="372886"/>
            <a:ext cx="4475017" cy="3495638"/>
            <a:chOff x="1981201" y="771562"/>
            <a:chExt cx="6961264" cy="5935094"/>
          </a:xfrm>
        </p:grpSpPr>
        <p:sp>
          <p:nvSpPr>
            <p:cNvPr id="7" name="台形 6"/>
            <p:cNvSpPr/>
            <p:nvPr/>
          </p:nvSpPr>
          <p:spPr>
            <a:xfrm>
              <a:off x="2342999" y="985226"/>
              <a:ext cx="6599466" cy="2706402"/>
            </a:xfrm>
            <a:prstGeom prst="trapezoid">
              <a:avLst>
                <a:gd name="adj" fmla="val 4166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" name="円/楕円 3"/>
            <p:cNvSpPr/>
            <p:nvPr/>
          </p:nvSpPr>
          <p:spPr>
            <a:xfrm rot="10800000">
              <a:off x="2342999" y="771562"/>
              <a:ext cx="1329388" cy="582826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1981201" y="3691629"/>
              <a:ext cx="5085877" cy="3015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2342999" y="3863495"/>
              <a:ext cx="617926" cy="178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2158856" y="4107944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200nsec</a:t>
              </a:r>
              <a:endParaRPr lang="ja-JP" altLang="en-US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664" y="372886"/>
            <a:ext cx="5287657" cy="312997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64" y="3502859"/>
            <a:ext cx="5740977" cy="3394037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6567055" y="2701159"/>
            <a:ext cx="3006436" cy="1433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542631" y="2795966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kumimoji="1" lang="en-US" altLang="ja-JP" dirty="0" smtClean="0">
                <a:solidFill>
                  <a:srgbClr val="FF0000"/>
                </a:solidFill>
              </a:rPr>
              <a:t>μsec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567055" y="6151418"/>
            <a:ext cx="1122218" cy="1337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6653412" y="6110605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solidFill>
                  <a:srgbClr val="FF0000"/>
                </a:solidFill>
              </a:rPr>
              <a:t>200</a:t>
            </a:r>
            <a:r>
              <a:rPr lang="en-US" altLang="ja-JP">
                <a:solidFill>
                  <a:srgbClr val="FF0000"/>
                </a:solidFill>
              </a:rPr>
              <a:t>n</a:t>
            </a:r>
            <a:r>
              <a:rPr kumimoji="1" lang="en-US" altLang="ja-JP" smtClean="0">
                <a:solidFill>
                  <a:srgbClr val="FF0000"/>
                </a:solidFill>
              </a:rPr>
              <a:t>sec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8285018" y="3685309"/>
            <a:ext cx="36646" cy="193963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flipH="1">
            <a:off x="9077325" y="4622066"/>
            <a:ext cx="18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Power Crowbar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71116" y="4008796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B050"/>
                </a:solidFill>
              </a:rPr>
              <a:t>Saturable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Inductance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26606" y="542923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B050"/>
                </a:solidFill>
              </a:rPr>
              <a:t>Saturable</a:t>
            </a:r>
            <a:r>
              <a:rPr kumimoji="1" lang="en-US" altLang="ja-JP" dirty="0" smtClean="0">
                <a:solidFill>
                  <a:srgbClr val="00B050"/>
                </a:solidFill>
              </a:rPr>
              <a:t> </a:t>
            </a:r>
          </a:p>
          <a:p>
            <a:r>
              <a:rPr kumimoji="1" lang="en-US" altLang="ja-JP" dirty="0" smtClean="0">
                <a:solidFill>
                  <a:srgbClr val="00B050"/>
                </a:solidFill>
              </a:rPr>
              <a:t>Inductance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flipH="1">
            <a:off x="3092754" y="2161391"/>
            <a:ext cx="1842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Power Crowbar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17" y="2873387"/>
            <a:ext cx="3297678" cy="3866689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7462032" y="72792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Horizontal Kicker current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12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599" y="0"/>
            <a:ext cx="10515600" cy="1325563"/>
          </a:xfrm>
        </p:spPr>
        <p:txBody>
          <a:bodyPr/>
          <a:lstStyle/>
          <a:p>
            <a:r>
              <a:rPr lang="en-US" altLang="ja-JP" dirty="0" smtClean="0"/>
              <a:t>Ceramic chamber</a:t>
            </a:r>
            <a:r>
              <a:rPr lang="ja-JP" altLang="en-US" dirty="0"/>
              <a:t>　</a:t>
            </a:r>
            <a:r>
              <a:rPr lang="en-US" altLang="ja-JP" dirty="0" smtClean="0"/>
              <a:t>(Water-cool)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261" y="152400"/>
            <a:ext cx="2614770" cy="35045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8" y="2947540"/>
            <a:ext cx="1861296" cy="20738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773" y="3697876"/>
            <a:ext cx="5709227" cy="3160124"/>
          </a:xfrm>
          <a:prstGeom prst="rect">
            <a:avLst/>
          </a:prstGeom>
        </p:spPr>
      </p:pic>
      <p:pic>
        <p:nvPicPr>
          <p:cNvPr id="7" name="図 6" descr="DSC016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7121" y="3428678"/>
            <a:ext cx="3071919" cy="3132878"/>
          </a:xfrm>
          <a:prstGeom prst="rect">
            <a:avLst/>
          </a:prstGeom>
        </p:spPr>
      </p:pic>
      <p:pic>
        <p:nvPicPr>
          <p:cNvPr id="8" name="図 7" descr="DSC016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0518" y="4540269"/>
            <a:ext cx="2285692" cy="232628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18359" y="1123133"/>
            <a:ext cx="8343951" cy="200054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800" b="1" dirty="0" smtClean="0"/>
              <a:t>Requirements of </a:t>
            </a:r>
            <a:r>
              <a:rPr lang="en-US" altLang="ja-JP" sz="2800" b="1" dirty="0" err="1" smtClean="0"/>
              <a:t>Ti</a:t>
            </a:r>
            <a:r>
              <a:rPr lang="en-US" altLang="ja-JP" sz="2800" b="1" dirty="0" smtClean="0"/>
              <a:t>-coated </a:t>
            </a:r>
            <a:r>
              <a:rPr lang="en-US" altLang="ja-JP" sz="2800" b="1" dirty="0"/>
              <a:t>ceramic chamber</a:t>
            </a:r>
            <a:r>
              <a:rPr lang="ja-JP" altLang="en-US" sz="2800" b="1" dirty="0"/>
              <a:t>：</a:t>
            </a:r>
            <a:endParaRPr lang="en-US" altLang="ja-JP" sz="2800" b="1" dirty="0"/>
          </a:p>
          <a:p>
            <a:r>
              <a:rPr lang="ja-JP" altLang="en-US" sz="2400" dirty="0" smtClean="0"/>
              <a:t>・</a:t>
            </a:r>
            <a:r>
              <a:rPr lang="en-US" altLang="ja-JP" sz="2400" dirty="0" smtClean="0"/>
              <a:t>Penetrate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fast </a:t>
            </a:r>
            <a:r>
              <a:rPr lang="en-US" altLang="ja-JP" sz="2400" dirty="0"/>
              <a:t>kicker magnetic field</a:t>
            </a:r>
          </a:p>
          <a:p>
            <a:r>
              <a:rPr lang="ja-JP" altLang="en-US" sz="2400" dirty="0" smtClean="0"/>
              <a:t>・</a:t>
            </a:r>
            <a:r>
              <a:rPr lang="en-US" altLang="ja-JP" sz="2400" dirty="0" smtClean="0"/>
              <a:t>Beam image current passes surface of </a:t>
            </a:r>
            <a:r>
              <a:rPr lang="en-US" altLang="ja-JP" sz="2400" dirty="0" err="1" smtClean="0"/>
              <a:t>Ti</a:t>
            </a:r>
            <a:r>
              <a:rPr lang="en-US" altLang="ja-JP" sz="2400" dirty="0" smtClean="0"/>
              <a:t> coating </a:t>
            </a:r>
          </a:p>
          <a:p>
            <a:r>
              <a:rPr lang="ja-JP" altLang="en-US" sz="2400" dirty="0" smtClean="0"/>
              <a:t>・</a:t>
            </a:r>
            <a:r>
              <a:rPr lang="en-US" altLang="ja-JP" sz="2400" dirty="0" smtClean="0"/>
              <a:t>Heating on </a:t>
            </a:r>
            <a:r>
              <a:rPr lang="en-US" altLang="ja-JP" sz="2400" dirty="0" err="1" smtClean="0"/>
              <a:t>Kovar</a:t>
            </a:r>
            <a:r>
              <a:rPr lang="en-US" altLang="ja-JP" sz="2400" dirty="0" smtClean="0"/>
              <a:t> Sleeve must be small </a:t>
            </a:r>
          </a:p>
          <a:p>
            <a:endParaRPr lang="en-US" altLang="ja-JP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 flipH="1">
            <a:off x="3006435" y="2746005"/>
            <a:ext cx="533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100μm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Cu Conducting layer  coated </a:t>
            </a:r>
            <a:r>
              <a:rPr lang="en-US" altLang="ja-JP" dirty="0" smtClean="0"/>
              <a:t>inner wall  of </a:t>
            </a:r>
            <a:r>
              <a:rPr lang="en-US" altLang="ja-JP" dirty="0" err="1" smtClean="0"/>
              <a:t>Kovar</a:t>
            </a:r>
            <a:r>
              <a:rPr lang="en-US" altLang="ja-JP" dirty="0" smtClean="0"/>
              <a:t> (ΔT</a:t>
            </a:r>
            <a:r>
              <a:rPr lang="ja-JP" altLang="en-US" dirty="0" smtClean="0"/>
              <a:t>　＜　</a:t>
            </a:r>
            <a:r>
              <a:rPr lang="en-US" altLang="ja-JP" dirty="0" smtClean="0"/>
              <a:t>20</a:t>
            </a:r>
            <a:r>
              <a:rPr lang="ja-JP" altLang="en-US" dirty="0" smtClean="0"/>
              <a:t>℃</a:t>
            </a:r>
            <a:r>
              <a:rPr lang="en-US" altLang="ja-JP" dirty="0" smtClean="0"/>
              <a:t>@ 2.6A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52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524000" y="12959"/>
            <a:ext cx="9134232" cy="538609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r>
              <a:rPr lang="en-US" altLang="ja-JP" sz="3200" b="1" u="sng" dirty="0"/>
              <a:t>Ti Coating Ceramic Chamber with Sputtering</a:t>
            </a:r>
            <a:endParaRPr lang="ja-JP" altLang="en-US" sz="3200" b="1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24000" y="4685592"/>
            <a:ext cx="100687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Why do we use </a:t>
            </a:r>
            <a:r>
              <a:rPr lang="en-US" altLang="ja-JP" sz="2800" b="1" dirty="0">
                <a:solidFill>
                  <a:srgbClr val="FF0000"/>
                </a:solidFill>
              </a:rPr>
              <a:t>sputtering</a:t>
            </a:r>
            <a:r>
              <a:rPr lang="en-US" altLang="ja-JP" sz="2800" b="1" dirty="0"/>
              <a:t> for Ti-coating?</a:t>
            </a:r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Structural change of chamber decreases acceptable</a:t>
            </a:r>
            <a:r>
              <a:rPr lang="ja-JP" altLang="en-US" sz="2400" dirty="0"/>
              <a:t> </a:t>
            </a:r>
            <a:r>
              <a:rPr lang="en-US" altLang="ja-JP" sz="2400" dirty="0"/>
              <a:t>temperature </a:t>
            </a:r>
          </a:p>
          <a:p>
            <a:r>
              <a:rPr lang="ja-JP" altLang="ja-JP" sz="2400" dirty="0"/>
              <a:t> </a:t>
            </a:r>
            <a:r>
              <a:rPr lang="ja-JP" altLang="en-US" sz="2400" dirty="0"/>
              <a:t> </a:t>
            </a:r>
            <a:r>
              <a:rPr lang="en-US" altLang="ja-JP" sz="2400" dirty="0"/>
              <a:t>difference between inside and outside.</a:t>
            </a:r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Vapor deposition with </a:t>
            </a:r>
            <a:r>
              <a:rPr lang="en-US" altLang="ja-JP" sz="2400" dirty="0" err="1" smtClean="0"/>
              <a:t>Ti</a:t>
            </a:r>
            <a:r>
              <a:rPr lang="en-US" altLang="ja-JP" sz="2400" dirty="0" smtClean="0"/>
              <a:t> wire </a:t>
            </a:r>
            <a:r>
              <a:rPr lang="en-US" altLang="ja-JP" sz="2400" dirty="0"/>
              <a:t>heating(</a:t>
            </a:r>
            <a:r>
              <a:rPr lang="en-US" altLang="en-US" sz="2400" dirty="0"/>
              <a:t>KEKB</a:t>
            </a:r>
            <a:r>
              <a:rPr lang="en-US" altLang="ja-JP" sz="2400" dirty="0"/>
              <a:t>)</a:t>
            </a:r>
            <a:r>
              <a:rPr lang="en-US" altLang="en-US" sz="2400" dirty="0"/>
              <a:t> </a:t>
            </a:r>
            <a:r>
              <a:rPr lang="en-US" altLang="ja-JP" sz="2400" dirty="0"/>
              <a:t>→ Sputtering(SKEKB)</a:t>
            </a:r>
          </a:p>
          <a:p>
            <a:r>
              <a:rPr lang="ja-JP" altLang="ja-JP" sz="2400" dirty="0"/>
              <a:t>　</a:t>
            </a:r>
            <a:r>
              <a:rPr lang="ja-JP" altLang="en-US" sz="2400" dirty="0"/>
              <a:t>　　　　　　　　　</a:t>
            </a:r>
            <a:r>
              <a:rPr lang="en-US" altLang="ja-JP" sz="2400" dirty="0"/>
              <a:t>                      </a:t>
            </a:r>
            <a:r>
              <a:rPr lang="en-US" alt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T &lt; </a:t>
            </a:r>
            <a:r>
              <a:rPr lang="en-US" altLang="en-US" sz="2400" dirty="0" smtClean="0">
                <a:solidFill>
                  <a:srgbClr val="FF0000"/>
                </a:solidFill>
              </a:rPr>
              <a:t>300-</a:t>
            </a:r>
            <a:r>
              <a:rPr lang="en-US" altLang="ja-JP" sz="2400" dirty="0" smtClean="0">
                <a:solidFill>
                  <a:srgbClr val="FF0000"/>
                </a:solidFill>
              </a:rPr>
              <a:t>400</a:t>
            </a:r>
            <a:r>
              <a:rPr lang="en-US" altLang="ja-JP" sz="2400" dirty="0">
                <a:solidFill>
                  <a:srgbClr val="FF0000"/>
                </a:solidFill>
              </a:rPr>
              <a:t>℃→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altLang="en-US" sz="2400" dirty="0">
                <a:solidFill>
                  <a:srgbClr val="FF0000"/>
                </a:solidFill>
              </a:rPr>
              <a:t>T &lt; 100</a:t>
            </a:r>
            <a:r>
              <a:rPr lang="en-US" altLang="ja-JP" sz="2400" dirty="0">
                <a:solidFill>
                  <a:srgbClr val="FF0000"/>
                </a:solidFill>
              </a:rPr>
              <a:t>℃</a:t>
            </a:r>
          </a:p>
        </p:txBody>
      </p:sp>
      <p:pic>
        <p:nvPicPr>
          <p:cNvPr id="19" name="図 18" descr="DSCN014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0045" y="1523474"/>
            <a:ext cx="6266153" cy="28567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323540" y="4193274"/>
            <a:ext cx="847989" cy="276999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dirty="0"/>
              <a:t>500 mm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82" y="1318171"/>
            <a:ext cx="3984926" cy="2756768"/>
          </a:xfrm>
          <a:prstGeom prst="rect">
            <a:avLst/>
          </a:prstGeom>
        </p:spPr>
      </p:pic>
      <p:cxnSp>
        <p:nvCxnSpPr>
          <p:cNvPr id="4" name="直線矢印コネクタ 3"/>
          <p:cNvCxnSpPr/>
          <p:nvPr/>
        </p:nvCxnSpPr>
        <p:spPr>
          <a:xfrm>
            <a:off x="1151952" y="4074939"/>
            <a:ext cx="319116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98764" y="775855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 500mm long hollow type ceramic which include cooling water path inside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74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00" y="835200"/>
            <a:ext cx="3780000" cy="2019938"/>
          </a:xfrm>
          <a:prstGeom prst="rect">
            <a:avLst/>
          </a:prstGeom>
        </p:spPr>
      </p:pic>
      <p:grpSp>
        <p:nvGrpSpPr>
          <p:cNvPr id="5" name="図形グループ 4"/>
          <p:cNvGrpSpPr/>
          <p:nvPr/>
        </p:nvGrpSpPr>
        <p:grpSpPr>
          <a:xfrm>
            <a:off x="2161818" y="3643855"/>
            <a:ext cx="2685065" cy="2880000"/>
            <a:chOff x="718025" y="3804271"/>
            <a:chExt cx="2685065" cy="2880000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25" y="3804271"/>
              <a:ext cx="2685064" cy="144000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25" y="5244271"/>
              <a:ext cx="2685065" cy="1440000"/>
            </a:xfrm>
            <a:prstGeom prst="rect">
              <a:avLst/>
            </a:prstGeom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1524001" y="12959"/>
            <a:ext cx="5254965" cy="538609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r>
              <a:rPr lang="en-US" altLang="ja-JP" sz="3200" b="1" u="sng" dirty="0">
                <a:latin typeface="+mj-lt"/>
              </a:rPr>
              <a:t>Ti-Thickness</a:t>
            </a:r>
            <a:r>
              <a:rPr lang="ja-JP" altLang="en-US" sz="3200" b="1" u="sng" dirty="0">
                <a:latin typeface="+mj-lt"/>
              </a:rPr>
              <a:t> </a:t>
            </a:r>
            <a:r>
              <a:rPr lang="en-US" altLang="ja-JP" sz="3200" b="1" u="sng" dirty="0">
                <a:latin typeface="+mj-lt"/>
              </a:rPr>
              <a:t>Distribution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 rot="16200000">
            <a:off x="584831" y="1646727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Ti Thickness [</a:t>
            </a:r>
            <a:r>
              <a:rPr lang="en-US" altLang="ja-JP" sz="2000" dirty="0">
                <a:latin typeface="Symbol" charset="2"/>
                <a:cs typeface="Symbol" charset="2"/>
              </a:rPr>
              <a:t>m</a:t>
            </a:r>
            <a:r>
              <a:rPr lang="en-US" altLang="ja-JP" sz="2000" dirty="0"/>
              <a:t>m]</a:t>
            </a:r>
            <a:endParaRPr lang="ja-JP" altLang="en-US" sz="20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122791" y="2755459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Position [mm]</a:t>
            </a:r>
            <a:endParaRPr lang="ja-JP" altLang="en-US" sz="2000" dirty="0"/>
          </a:p>
        </p:txBody>
      </p:sp>
      <p:sp>
        <p:nvSpPr>
          <p:cNvPr id="52" name="正方形/長方形 51"/>
          <p:cNvSpPr/>
          <p:nvPr/>
        </p:nvSpPr>
        <p:spPr>
          <a:xfrm>
            <a:off x="1319067" y="438156"/>
            <a:ext cx="2852063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altLang="ja-JP" sz="2400" b="1" dirty="0" err="1"/>
              <a:t>Kapton</a:t>
            </a:r>
            <a:r>
              <a:rPr lang="en-US" altLang="en-US" sz="2400" b="1" dirty="0"/>
              <a:t> sheet test</a:t>
            </a:r>
            <a:endParaRPr lang="ja-JP" altLang="en-US" sz="2400" b="1" dirty="0"/>
          </a:p>
        </p:txBody>
      </p:sp>
      <p:pic>
        <p:nvPicPr>
          <p:cNvPr id="53" name="図 52" descr="DSCN024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5176" y="1549357"/>
            <a:ext cx="1742501" cy="1342724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1524001" y="3118927"/>
            <a:ext cx="6354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/>
              <a:t>Typical Ti thickness for ceramic chamber</a:t>
            </a:r>
            <a:endParaRPr lang="ja-JP" altLang="en-US" sz="2400" b="1" dirty="0"/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65" y="3670512"/>
            <a:ext cx="1454888" cy="1323422"/>
          </a:xfrm>
          <a:prstGeom prst="rect">
            <a:avLst/>
          </a:prstGeom>
        </p:spPr>
      </p:pic>
      <p:sp>
        <p:nvSpPr>
          <p:cNvPr id="58" name="テキスト ボックス 57"/>
          <p:cNvSpPr txBox="1"/>
          <p:nvPr/>
        </p:nvSpPr>
        <p:spPr>
          <a:xfrm>
            <a:off x="4246113" y="378019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#1</a:t>
            </a:r>
            <a:endParaRPr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246113" y="5220514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#2</a:t>
            </a:r>
            <a:endParaRPr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5429566" y="3690461"/>
            <a:ext cx="2685066" cy="2880000"/>
            <a:chOff x="5325476" y="3804271"/>
            <a:chExt cx="2685066" cy="2880000"/>
          </a:xfrm>
        </p:grpSpPr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5476" y="3804271"/>
              <a:ext cx="2685066" cy="144000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25476" y="5244271"/>
              <a:ext cx="2685066" cy="1440000"/>
            </a:xfrm>
            <a:prstGeom prst="rect">
              <a:avLst/>
            </a:prstGeom>
          </p:spPr>
        </p:pic>
      </p:grpSp>
      <p:sp>
        <p:nvSpPr>
          <p:cNvPr id="28" name="テキスト ボックス 27"/>
          <p:cNvSpPr txBox="1"/>
          <p:nvPr/>
        </p:nvSpPr>
        <p:spPr>
          <a:xfrm rot="16200000">
            <a:off x="726245" y="4961212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Ti Thickness [</a:t>
            </a:r>
            <a:r>
              <a:rPr lang="en-US" altLang="ja-JP" sz="2000" dirty="0">
                <a:latin typeface="Symbol" charset="2"/>
                <a:cs typeface="Symbol" charset="2"/>
              </a:rPr>
              <a:t>m</a:t>
            </a:r>
            <a:r>
              <a:rPr lang="en-US" altLang="ja-JP" sz="2000" dirty="0"/>
              <a:t>m]</a:t>
            </a:r>
            <a:endParaRPr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727085" y="6484216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Position [mm]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59053" y="347657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Good uniformity sample</a:t>
            </a:r>
            <a:endParaRPr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1898315" y="3172398"/>
            <a:ext cx="860080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6042462" y="6484216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Position [mm]</a:t>
            </a:r>
            <a:endParaRPr lang="ja-JP" altLang="en-US" sz="2000" dirty="0"/>
          </a:p>
        </p:txBody>
      </p:sp>
      <p:sp>
        <p:nvSpPr>
          <p:cNvPr id="34" name="テキスト ボックス 33"/>
          <p:cNvSpPr txBox="1"/>
          <p:nvPr/>
        </p:nvSpPr>
        <p:spPr>
          <a:xfrm rot="16200000">
            <a:off x="4065572" y="4883800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Ti Thickness [</a:t>
            </a:r>
            <a:r>
              <a:rPr lang="en-US" altLang="ja-JP" sz="2000" dirty="0">
                <a:latin typeface="Symbol" charset="2"/>
                <a:cs typeface="Symbol" charset="2"/>
              </a:rPr>
              <a:t>m</a:t>
            </a:r>
            <a:r>
              <a:rPr lang="en-US" altLang="ja-JP" sz="2000" dirty="0"/>
              <a:t>m]</a:t>
            </a:r>
            <a:endParaRPr lang="ja-JP" altLang="en-US" sz="2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539215" y="380797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#1</a:t>
            </a:r>
            <a:endParaRPr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539215" y="524830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#2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30587" y="345918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Non-uniformity sample</a:t>
            </a:r>
            <a:endParaRPr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5175" y="195829"/>
            <a:ext cx="2012245" cy="1353528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5813330" y="1011745"/>
            <a:ext cx="577817" cy="1435493"/>
            <a:chOff x="4289329" y="1011744"/>
            <a:chExt cx="577817" cy="1435493"/>
          </a:xfrm>
        </p:grpSpPr>
        <p:pic>
          <p:nvPicPr>
            <p:cNvPr id="68" name="図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9329" y="1128486"/>
              <a:ext cx="196821" cy="1266919"/>
            </a:xfrm>
            <a:prstGeom prst="rect">
              <a:avLst/>
            </a:prstGeom>
          </p:spPr>
        </p:pic>
        <p:sp>
          <p:nvSpPr>
            <p:cNvPr id="69" name="テキスト ボックス 68"/>
            <p:cNvSpPr txBox="1"/>
            <p:nvPr/>
          </p:nvSpPr>
          <p:spPr>
            <a:xfrm>
              <a:off x="4419588" y="101174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#1</a:t>
              </a:r>
              <a:endParaRPr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4419588" y="1367131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#2</a:t>
              </a:r>
              <a:endParaRPr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419588" y="1722518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#3</a:t>
              </a:r>
              <a:endParaRPr lang="ja-JP" altLang="en-US" dirty="0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4419588" y="2077905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#4</a:t>
              </a:r>
              <a:endParaRPr lang="ja-JP" altLang="en-US" dirty="0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55192" y="299629"/>
            <a:ext cx="3235635" cy="216289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1482" y="3010722"/>
            <a:ext cx="2429596" cy="385201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6782" y="2590800"/>
            <a:ext cx="161331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24001" y="12959"/>
            <a:ext cx="10843033" cy="538609"/>
          </a:xfrm>
          <a:prstGeom prst="rect">
            <a:avLst/>
          </a:prstGeom>
          <a:noFill/>
        </p:spPr>
        <p:txBody>
          <a:bodyPr wrap="none" tIns="0" rtlCol="0">
            <a:spAutoFit/>
          </a:bodyPr>
          <a:lstStyle/>
          <a:p>
            <a:r>
              <a:rPr lang="en-US" altLang="ja-JP" sz="3200" b="1" u="sng" dirty="0">
                <a:latin typeface="+mj-lt"/>
              </a:rPr>
              <a:t>Magnetic Field Response and Chamber Temperature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24001" y="543278"/>
            <a:ext cx="883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Magnetic field response with Ti-coating ceramic chamber</a:t>
            </a:r>
            <a:endParaRPr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4062" y="4526109"/>
            <a:ext cx="41360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05E0FF"/>
                </a:solidFill>
              </a:rPr>
              <a:t>ー</a:t>
            </a:r>
            <a:r>
              <a:rPr lang="en-US" altLang="ja-JP" sz="2000" dirty="0"/>
              <a:t> : CT</a:t>
            </a:r>
          </a:p>
          <a:p>
            <a:r>
              <a:rPr lang="ja-JP" altLang="en-US" sz="2800" b="1" dirty="0">
                <a:solidFill>
                  <a:srgbClr val="0000FF"/>
                </a:solidFill>
              </a:rPr>
              <a:t>ー</a:t>
            </a:r>
            <a:r>
              <a:rPr lang="en-US" altLang="ja-JP" sz="2000" dirty="0"/>
              <a:t> : Magnetic field </a:t>
            </a:r>
            <a:r>
              <a:rPr lang="en-US" altLang="ja-JP" sz="2000" dirty="0" smtClean="0"/>
              <a:t>with chamber</a:t>
            </a:r>
            <a:endParaRPr lang="en-US" altLang="ja-JP" sz="2000" dirty="0"/>
          </a:p>
          <a:p>
            <a:r>
              <a:rPr lang="ja-JP" altLang="en-US" sz="2800" b="1" dirty="0"/>
              <a:t>ー</a:t>
            </a:r>
            <a:r>
              <a:rPr lang="en-US" altLang="ja-JP" sz="2000" dirty="0"/>
              <a:t> : Magnetic field </a:t>
            </a:r>
            <a:r>
              <a:rPr lang="en-US" altLang="ja-JP" sz="2000" dirty="0" smtClean="0"/>
              <a:t>w/o chamber </a:t>
            </a:r>
            <a:endParaRPr lang="ja-JP" altLang="en-US" sz="20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3" y="1142948"/>
            <a:ext cx="5786569" cy="313318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19" y="3854613"/>
            <a:ext cx="5110174" cy="272798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189" y="2923723"/>
            <a:ext cx="2946811" cy="160238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945517" y="1311676"/>
            <a:ext cx="42098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srgbClr val="1F48FF"/>
                </a:solidFill>
              </a:rPr>
              <a:t>ー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: CT</a:t>
            </a:r>
          </a:p>
          <a:p>
            <a:r>
              <a:rPr lang="ja-JP" altLang="en-US" sz="2800" b="1" dirty="0">
                <a:solidFill>
                  <a:srgbClr val="00B050"/>
                </a:solidFill>
              </a:rPr>
              <a:t>ー</a:t>
            </a:r>
            <a:r>
              <a:rPr lang="en-US" altLang="ja-JP" sz="2000" dirty="0"/>
              <a:t> : Magnetic field </a:t>
            </a:r>
            <a:r>
              <a:rPr lang="en-US" altLang="ja-JP" sz="2000" dirty="0" smtClean="0"/>
              <a:t>w/o chamber</a:t>
            </a:r>
            <a:endParaRPr lang="en-US" altLang="ja-JP" sz="2000" dirty="0"/>
          </a:p>
          <a:p>
            <a:r>
              <a:rPr lang="ja-JP" altLang="en-US" sz="2800" b="1" dirty="0"/>
              <a:t>ー</a:t>
            </a:r>
            <a:r>
              <a:rPr lang="en-US" altLang="ja-JP" sz="2000" dirty="0"/>
              <a:t> : Magnetic field </a:t>
            </a:r>
            <a:r>
              <a:rPr lang="en-US" altLang="ja-JP" sz="2000" dirty="0" smtClean="0"/>
              <a:t>with chamber 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419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38555" y="271400"/>
            <a:ext cx="8129445" cy="78480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Temperature Rise(Cooling Water)</a:t>
            </a:r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1795"/>
            <a:ext cx="6559152" cy="491689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03114" y="5729286"/>
            <a:ext cx="358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Same Beam Current </a:t>
            </a:r>
          </a:p>
          <a:p>
            <a:r>
              <a:rPr lang="en-US" altLang="ja-JP" dirty="0" smtClean="0"/>
              <a:t>But </a:t>
            </a:r>
            <a:r>
              <a:rPr lang="en-US" altLang="ja-JP" dirty="0" err="1" smtClean="0"/>
              <a:t>differrent</a:t>
            </a:r>
            <a:r>
              <a:rPr lang="en-US" altLang="ja-JP" dirty="0" smtClean="0"/>
              <a:t> Temperature Rise</a:t>
            </a:r>
          </a:p>
          <a:p>
            <a:r>
              <a:rPr kumimoji="1" lang="en-US" altLang="ja-JP" dirty="0" smtClean="0"/>
              <a:t>(1 Train 1576 Bunches 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12614" y="5587422"/>
            <a:ext cx="4729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ΔT(New Chamber) </a:t>
            </a:r>
          </a:p>
          <a:p>
            <a:r>
              <a:rPr kumimoji="1" lang="en-US" altLang="ja-JP" sz="2800" b="1" dirty="0" smtClean="0"/>
              <a:t>= 3 x </a:t>
            </a:r>
            <a:r>
              <a:rPr lang="en-US" altLang="ja-JP" sz="2800" b="1" dirty="0" smtClean="0"/>
              <a:t>ΔT(Used </a:t>
            </a:r>
            <a:r>
              <a:rPr lang="en-US" altLang="ja-JP" sz="2800" b="1" dirty="0"/>
              <a:t>Chamber) </a:t>
            </a:r>
            <a:endParaRPr kumimoji="1" lang="ja-JP" altLang="en-US" sz="2800" b="1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04554"/>
              </p:ext>
            </p:extLst>
          </p:nvPr>
        </p:nvGraphicFramePr>
        <p:xfrm>
          <a:off x="6603277" y="1061816"/>
          <a:ext cx="534785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571"/>
                <a:gridCol w="1069571"/>
                <a:gridCol w="1069571"/>
                <a:gridCol w="1069571"/>
                <a:gridCol w="1069571"/>
              </a:tblGrid>
              <a:tr h="513100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KEKB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KEKB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LER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SKEKB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HER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SKEKB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I max</a:t>
                      </a:r>
                      <a:endParaRPr kumimoji="1" lang="ja-JP" alt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1.6A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3.6A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2.6A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# Bunch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1584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1584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/>
                        <a:t>ΔT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2.7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8.6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2.9 (8.6)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Power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0.56kW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0.29kW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1.8kW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0.6kW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(1.8kW)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6559152" y="4539215"/>
            <a:ext cx="5436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Abort Kicker: New Ceramic Chamber (Spattering)</a:t>
            </a:r>
          </a:p>
          <a:p>
            <a:r>
              <a:rPr lang="en-US" altLang="ja-JP" dirty="0" smtClean="0"/>
              <a:t>Injection Kicker: used Ceramic Camber (KEKB)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11440" y="569514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Old Ceramic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H="1" flipV="1">
            <a:off x="5229323" y="4478476"/>
            <a:ext cx="1" cy="12508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3748864" y="1839268"/>
            <a:ext cx="310518" cy="15209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748864" y="1530627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New Ceramic</a:t>
            </a:r>
            <a:endParaRPr kumimoji="1" lang="ja-JP" altLang="en-US" dirty="0"/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1330036" y="3463636"/>
            <a:ext cx="435652" cy="2250247"/>
          </a:xfrm>
          <a:prstGeom prst="straightConnector1">
            <a:avLst/>
          </a:prstGeom>
          <a:ln w="38100">
            <a:solidFill>
              <a:srgbClr val="1F4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1870364" y="4478476"/>
            <a:ext cx="1731922" cy="1216667"/>
          </a:xfrm>
          <a:prstGeom prst="straightConnector1">
            <a:avLst/>
          </a:prstGeom>
          <a:ln w="38100">
            <a:solidFill>
              <a:srgbClr val="1F4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1547862" y="1402948"/>
            <a:ext cx="1822290" cy="673854"/>
          </a:xfrm>
          <a:prstGeom prst="straightConnector1">
            <a:avLst/>
          </a:prstGeom>
          <a:ln w="38100">
            <a:solidFill>
              <a:srgbClr val="1F4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48880" y="1031457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Beam Current (HER)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9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48200" y="2706543"/>
            <a:ext cx="3041073" cy="1325563"/>
          </a:xfrm>
        </p:spPr>
        <p:txBody>
          <a:bodyPr/>
          <a:lstStyle/>
          <a:p>
            <a:r>
              <a:rPr kumimoji="1" lang="en-US" altLang="ja-JP" b="1" dirty="0" smtClean="0"/>
              <a:t>Issues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7582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29597"/>
            <a:ext cx="10515600" cy="757093"/>
          </a:xfrm>
        </p:spPr>
        <p:txBody>
          <a:bodyPr/>
          <a:lstStyle/>
          <a:p>
            <a:r>
              <a:rPr kumimoji="1" lang="en-US" altLang="ja-JP" dirty="0" smtClean="0"/>
              <a:t>Abort System Failure possibility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654834"/>
              </p:ext>
            </p:extLst>
          </p:nvPr>
        </p:nvGraphicFramePr>
        <p:xfrm>
          <a:off x="193965" y="886690"/>
          <a:ext cx="11159835" cy="5777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5344"/>
                <a:gridCol w="3713018"/>
                <a:gridCol w="2431473"/>
              </a:tblGrid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Failure Events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What happen</a:t>
                      </a:r>
                      <a:r>
                        <a:rPr kumimoji="1" lang="en-US" altLang="ja-JP" baseline="0" dirty="0" smtClean="0"/>
                        <a:t> in the system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Damage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Thyratron</a:t>
                      </a:r>
                      <a:r>
                        <a:rPr kumimoji="1" lang="en-US" altLang="ja-JP" dirty="0" smtClean="0"/>
                        <a:t> Break Down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2% of Total Beam loss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Gate circuit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mulfunction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2% of Total Beam loss 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Thyratron</a:t>
                      </a:r>
                      <a:r>
                        <a:rPr kumimoji="1" lang="en-US" altLang="ja-JP" dirty="0" smtClean="0"/>
                        <a:t> misfire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Gate circuit misfire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0" dirty="0" smtClean="0"/>
                        <a:t> cap </a:t>
                      </a:r>
                      <a:r>
                        <a:rPr kumimoji="1" lang="en-US" altLang="ja-JP" dirty="0" smtClean="0"/>
                        <a:t>break</a:t>
                      </a:r>
                      <a:r>
                        <a:rPr kumimoji="1" lang="en-US" altLang="ja-JP" baseline="0" dirty="0" smtClean="0"/>
                        <a:t> down (</a:t>
                      </a:r>
                      <a:r>
                        <a:rPr lang="en-US" altLang="ja-JP" dirty="0" smtClean="0"/>
                        <a:t>charging)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 cap break</a:t>
                      </a:r>
                      <a:r>
                        <a:rPr kumimoji="1" lang="en-US" altLang="ja-JP" baseline="0" dirty="0" smtClean="0"/>
                        <a:t> down (</a:t>
                      </a:r>
                      <a:r>
                        <a:rPr lang="en-US" altLang="ja-JP" dirty="0" smtClean="0"/>
                        <a:t>charging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Charger fault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0" dirty="0" smtClean="0"/>
                        <a:t> cap </a:t>
                      </a:r>
                      <a:r>
                        <a:rPr kumimoji="1" lang="en-US" altLang="ja-JP" dirty="0" smtClean="0"/>
                        <a:t>break</a:t>
                      </a:r>
                      <a:r>
                        <a:rPr kumimoji="1" lang="en-US" altLang="ja-JP" baseline="0" dirty="0" smtClean="0"/>
                        <a:t> down (dis</a:t>
                      </a:r>
                      <a:r>
                        <a:rPr lang="en-US" altLang="ja-JP" dirty="0" smtClean="0"/>
                        <a:t>charge)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Peak current will be low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C000"/>
                          </a:solidFill>
                        </a:rPr>
                        <a:t>Damage ?</a:t>
                      </a:r>
                      <a:endParaRPr kumimoji="1" lang="ja-JP" altLang="en-US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H kicker Bias circuit fault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H</a:t>
                      </a:r>
                      <a:r>
                        <a:rPr kumimoji="1" lang="en-US" altLang="ja-JP" baseline="0" dirty="0" smtClean="0"/>
                        <a:t> kicker Power </a:t>
                      </a:r>
                      <a:r>
                        <a:rPr kumimoji="1" lang="en-US" altLang="ja-JP" baseline="0" dirty="0" err="1" smtClean="0"/>
                        <a:t>Crober</a:t>
                      </a:r>
                      <a:r>
                        <a:rPr kumimoji="1" lang="en-US" altLang="ja-JP" baseline="0" dirty="0" smtClean="0"/>
                        <a:t> fault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Turn weak Bend magnets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Damage</a:t>
                      </a:r>
                      <a:endParaRPr kumimoji="1" lang="ja-JP" altLang="en-US" dirty="0" smtClean="0"/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 kicker Cap Break Down (</a:t>
                      </a:r>
                      <a:r>
                        <a:rPr lang="en-US" altLang="ja-JP" dirty="0" smtClean="0"/>
                        <a:t>discharge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No Vertical Sweep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Serious Damage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444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 kicker Bias circuit fault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No Vertical Sweep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Serious Damage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Contents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HER Beam Abort System</a:t>
            </a:r>
          </a:p>
          <a:p>
            <a:pPr lvl="1"/>
            <a:r>
              <a:rPr kumimoji="1" lang="en-US" altLang="ja-JP" dirty="0" smtClean="0"/>
              <a:t>Requirements</a:t>
            </a:r>
          </a:p>
          <a:p>
            <a:pPr lvl="1"/>
            <a:r>
              <a:rPr kumimoji="1" lang="en-US" altLang="ja-JP" dirty="0" smtClean="0"/>
              <a:t>Design</a:t>
            </a:r>
          </a:p>
          <a:p>
            <a:pPr lvl="0"/>
            <a:r>
              <a:rPr kumimoji="1" lang="en-US" altLang="ja-JP" dirty="0" smtClean="0"/>
              <a:t>Components</a:t>
            </a:r>
          </a:p>
          <a:p>
            <a:pPr lvl="1"/>
            <a:r>
              <a:rPr kumimoji="1" lang="en-US" altLang="ja-JP" dirty="0" smtClean="0"/>
              <a:t>Beam Abort Kicker</a:t>
            </a:r>
            <a:r>
              <a:rPr kumimoji="1" lang="en-US" altLang="ja-JP" baseline="0" dirty="0" smtClean="0"/>
              <a:t> Magnets</a:t>
            </a:r>
          </a:p>
          <a:p>
            <a:pPr lvl="1"/>
            <a:r>
              <a:rPr kumimoji="1" lang="en-US" altLang="ja-JP" baseline="0" dirty="0" smtClean="0"/>
              <a:t>Extraction Window</a:t>
            </a:r>
          </a:p>
          <a:p>
            <a:pPr lvl="1"/>
            <a:r>
              <a:rPr kumimoji="1" lang="en-US" altLang="ja-JP" baseline="0" dirty="0" err="1" smtClean="0"/>
              <a:t>Lambertson</a:t>
            </a:r>
            <a:r>
              <a:rPr kumimoji="1" lang="en-US" altLang="ja-JP" baseline="0" dirty="0" smtClean="0"/>
              <a:t> Magnet</a:t>
            </a:r>
            <a:r>
              <a:rPr lang="en-US" altLang="ja-JP" dirty="0" smtClean="0"/>
              <a:t> and Abort BPM</a:t>
            </a:r>
            <a:endParaRPr kumimoji="1" lang="en-US" altLang="ja-JP" baseline="0" dirty="0" smtClean="0"/>
          </a:p>
          <a:p>
            <a:pPr lvl="1"/>
            <a:r>
              <a:rPr kumimoji="1" lang="en-US" altLang="ja-JP" baseline="0" dirty="0" smtClean="0"/>
              <a:t>Ceramic Chamber</a:t>
            </a:r>
          </a:p>
          <a:p>
            <a:pPr lvl="2"/>
            <a:r>
              <a:rPr kumimoji="1" lang="en-US" altLang="ja-JP" dirty="0" smtClean="0"/>
              <a:t>Spattering</a:t>
            </a:r>
          </a:p>
          <a:p>
            <a:pPr lvl="1"/>
            <a:r>
              <a:rPr kumimoji="1" lang="en-US" altLang="ja-JP" dirty="0" smtClean="0"/>
              <a:t>Kicker Power Supplies</a:t>
            </a:r>
          </a:p>
          <a:p>
            <a:r>
              <a:rPr kumimoji="1" lang="en-US" altLang="ja-JP" dirty="0" smtClean="0"/>
              <a:t>Issues</a:t>
            </a:r>
          </a:p>
          <a:p>
            <a:pPr lvl="1"/>
            <a:r>
              <a:rPr lang="en-US" altLang="ja-JP" dirty="0" smtClean="0"/>
              <a:t>What’s going on in the case of failure of kicker magnets</a:t>
            </a:r>
          </a:p>
          <a:p>
            <a:pPr lvl="1"/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625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Vertical Kicker (Pulsed Transformer circuit)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43" y="2045240"/>
            <a:ext cx="5874216" cy="4505899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5133860" y="4682169"/>
            <a:ext cx="962140" cy="707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47" y="3117126"/>
            <a:ext cx="5242665" cy="3460258"/>
          </a:xfrm>
          <a:prstGeom prst="rect">
            <a:avLst/>
          </a:prstGeom>
        </p:spPr>
      </p:pic>
      <p:grpSp>
        <p:nvGrpSpPr>
          <p:cNvPr id="31" name="図形グループ 30"/>
          <p:cNvGrpSpPr/>
          <p:nvPr/>
        </p:nvGrpSpPr>
        <p:grpSpPr>
          <a:xfrm>
            <a:off x="713509" y="1552142"/>
            <a:ext cx="5673436" cy="2202439"/>
            <a:chOff x="-2132265" y="1527644"/>
            <a:chExt cx="11550524" cy="4805015"/>
          </a:xfrm>
        </p:grpSpPr>
        <p:sp>
          <p:nvSpPr>
            <p:cNvPr id="25" name="円弧 24"/>
            <p:cNvSpPr/>
            <p:nvPr/>
          </p:nvSpPr>
          <p:spPr>
            <a:xfrm>
              <a:off x="-2132265" y="1866793"/>
              <a:ext cx="5704997" cy="3979687"/>
            </a:xfrm>
            <a:prstGeom prst="arc">
              <a:avLst>
                <a:gd name="adj1" fmla="val 16049928"/>
                <a:gd name="adj2" fmla="val 17994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609600" y="4128912"/>
              <a:ext cx="8229600" cy="712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flipV="1">
              <a:off x="762000" y="1527644"/>
              <a:ext cx="0" cy="44799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弧 27"/>
            <p:cNvSpPr/>
            <p:nvPr/>
          </p:nvSpPr>
          <p:spPr>
            <a:xfrm rot="10800000">
              <a:off x="3713262" y="2352972"/>
              <a:ext cx="5704997" cy="3979687"/>
            </a:xfrm>
            <a:prstGeom prst="arc">
              <a:avLst>
                <a:gd name="adj1" fmla="val 16049928"/>
                <a:gd name="adj2" fmla="val 17994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弦 28"/>
            <p:cNvSpPr/>
            <p:nvPr/>
          </p:nvSpPr>
          <p:spPr>
            <a:xfrm>
              <a:off x="762001" y="2106873"/>
              <a:ext cx="2963132" cy="4225786"/>
            </a:xfrm>
            <a:prstGeom prst="chord">
              <a:avLst>
                <a:gd name="adj1" fmla="val 10837450"/>
                <a:gd name="adj2" fmla="val 2153615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/>
            <p:nvPr/>
          </p:nvCxnSpPr>
          <p:spPr>
            <a:xfrm flipV="1">
              <a:off x="762001" y="4401927"/>
              <a:ext cx="969048" cy="11870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2422775" y="3447863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Beam</a:t>
            </a:r>
          </a:p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Exist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2461427" y="2869606"/>
            <a:ext cx="377355" cy="508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613875" y="1556459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Kicker Current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101885" y="305623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cap Voltage </a:t>
            </a:r>
            <a:endParaRPr kumimoji="1" lang="ja-JP" altLang="en-US" dirty="0"/>
          </a:p>
        </p:txBody>
      </p:sp>
      <p:sp>
        <p:nvSpPr>
          <p:cNvPr id="38" name="円/楕円 37"/>
          <p:cNvSpPr/>
          <p:nvPr/>
        </p:nvSpPr>
        <p:spPr>
          <a:xfrm>
            <a:off x="2272145" y="4681409"/>
            <a:ext cx="566637" cy="482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18854" y="365126"/>
            <a:ext cx="7516091" cy="812511"/>
          </a:xfrm>
        </p:spPr>
        <p:txBody>
          <a:bodyPr/>
          <a:lstStyle/>
          <a:p>
            <a:r>
              <a:rPr kumimoji="1" lang="en-US" altLang="ja-JP" dirty="0" smtClean="0"/>
              <a:t>Beam Loss at the end of train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385455"/>
            <a:ext cx="4667220" cy="54725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63" y="1177637"/>
            <a:ext cx="5448512" cy="5680363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4516582" y="5486400"/>
            <a:ext cx="988839" cy="9005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6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Radiation Damage of diode of crowbar circuit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145" y="1150361"/>
            <a:ext cx="5847700" cy="534742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620000" y="4475018"/>
            <a:ext cx="665018" cy="4294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1782" y="1690688"/>
            <a:ext cx="495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7mm </a:t>
            </a:r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+</a:t>
            </a:r>
            <a:r>
              <a:rPr lang="en-US" altLang="ja-JP" dirty="0" smtClean="0"/>
              <a:t>200mm </a:t>
            </a:r>
            <a:r>
              <a:rPr lang="en-US" altLang="ja-JP" dirty="0" err="1" smtClean="0"/>
              <a:t>Polyechiren</a:t>
            </a:r>
            <a:r>
              <a:rPr lang="en-US" altLang="ja-JP" dirty="0" smtClean="0"/>
              <a:t> +1mm 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r>
              <a:rPr lang="en-US" altLang="ja-JP" dirty="0" smtClean="0"/>
              <a:t>Reduce 1/10 radiation damage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2337019"/>
            <a:ext cx="3325091" cy="44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5149" y="18495"/>
            <a:ext cx="10515600" cy="1325563"/>
          </a:xfrm>
        </p:spPr>
        <p:txBody>
          <a:bodyPr/>
          <a:lstStyle/>
          <a:p>
            <a:r>
              <a:rPr kumimoji="1" lang="en-US" altLang="ja-JP" dirty="0" smtClean="0"/>
              <a:t>Leakage Field from </a:t>
            </a:r>
            <a:r>
              <a:rPr kumimoji="1" lang="en-US" altLang="ja-JP" dirty="0" err="1" smtClean="0"/>
              <a:t>Lambertson</a:t>
            </a:r>
            <a:r>
              <a:rPr kumimoji="1" lang="en-US" altLang="ja-JP" dirty="0" smtClean="0"/>
              <a:t> Magnet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63" y="1069382"/>
            <a:ext cx="4314038" cy="33015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09" y="4520588"/>
            <a:ext cx="2683219" cy="20124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37" y="4475210"/>
            <a:ext cx="2804227" cy="21031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200" y="1232315"/>
            <a:ext cx="4985292" cy="51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36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02728" y="2803526"/>
            <a:ext cx="3020291" cy="1325563"/>
          </a:xfrm>
        </p:spPr>
        <p:txBody>
          <a:bodyPr>
            <a:noAutofit/>
          </a:bodyPr>
          <a:lstStyle/>
          <a:p>
            <a:r>
              <a:rPr kumimoji="1" lang="en-US" altLang="ja-JP" sz="9600" b="1" dirty="0" smtClean="0"/>
              <a:t>End</a:t>
            </a:r>
            <a:endParaRPr kumimoji="1" lang="ja-JP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52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38255" y="3149888"/>
            <a:ext cx="2175164" cy="1325563"/>
          </a:xfrm>
        </p:spPr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95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970112" y="36206"/>
            <a:ext cx="8229600" cy="70652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Layout around the </a:t>
            </a:r>
            <a:r>
              <a:rPr lang="en-US" altLang="ja-JP" dirty="0" err="1" smtClean="0"/>
              <a:t>Lambertson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81160"/>
            <a:ext cx="9144000" cy="5876841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4305751" y="5385973"/>
            <a:ext cx="534176" cy="66501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884859"/>
            <a:ext cx="4051681" cy="25917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538" y="1976045"/>
            <a:ext cx="3943334" cy="2500563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6796907" y="5244284"/>
            <a:ext cx="534176" cy="143989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12984" y="4612003"/>
            <a:ext cx="17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0000FF"/>
                </a:solidFill>
              </a:rPr>
              <a:t>Sextupole</a:t>
            </a:r>
            <a:r>
              <a:rPr lang="en-US" altLang="ja-JP" dirty="0">
                <a:solidFill>
                  <a:srgbClr val="0000FF"/>
                </a:solidFill>
              </a:rPr>
              <a:t> with skew winding</a:t>
            </a:r>
            <a:endParaRPr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1579047" y="5709154"/>
            <a:ext cx="753990" cy="9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787407" y="534914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e+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17579" y="6521805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Lambertson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5352713" y="5947044"/>
            <a:ext cx="141104" cy="647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579658" y="72972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Lambertson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110909" y="1087589"/>
            <a:ext cx="222128" cy="12216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9248327" y="533591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</a:rPr>
              <a:t>Lambertson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9691913" y="902923"/>
            <a:ext cx="575147" cy="12216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524000" y="2257747"/>
            <a:ext cx="471156" cy="14572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579658" y="188841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e+</a:t>
            </a:r>
            <a:endParaRPr lang="ja-JP" altLang="en-US" dirty="0">
              <a:solidFill>
                <a:srgbClr val="FF00FF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6084912" y="4158834"/>
            <a:ext cx="367626" cy="21522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6084912" y="378950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FF"/>
                </a:solidFill>
              </a:rPr>
              <a:t>e+</a:t>
            </a:r>
            <a:endParaRPr lang="ja-JP" altLang="en-US" dirty="0">
              <a:solidFill>
                <a:srgbClr val="FF00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65661" y="718256"/>
            <a:ext cx="404681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The skew </a:t>
            </a:r>
            <a:r>
              <a:rPr lang="en-US" altLang="ja-JP" dirty="0" err="1">
                <a:solidFill>
                  <a:srgbClr val="0000FF"/>
                </a:solidFill>
              </a:rPr>
              <a:t>quadrupoles</a:t>
            </a:r>
            <a:r>
              <a:rPr lang="en-US" altLang="ja-JP" dirty="0">
                <a:solidFill>
                  <a:srgbClr val="0000FF"/>
                </a:solidFill>
              </a:rPr>
              <a:t> are </a:t>
            </a:r>
            <a:r>
              <a:rPr lang="en-US" altLang="ja-JP" dirty="0" smtClean="0">
                <a:solidFill>
                  <a:srgbClr val="0000FF"/>
                </a:solidFill>
              </a:rPr>
              <a:t>equipped </a:t>
            </a:r>
            <a:r>
              <a:rPr lang="en-US" altLang="ja-JP" dirty="0">
                <a:solidFill>
                  <a:srgbClr val="0000FF"/>
                </a:solidFill>
              </a:rPr>
              <a:t>at the both sides of </a:t>
            </a:r>
            <a:r>
              <a:rPr lang="en-US" altLang="ja-JP" dirty="0" err="1" smtClean="0">
                <a:solidFill>
                  <a:srgbClr val="0000FF"/>
                </a:solidFill>
              </a:rPr>
              <a:t>Lambertson</a:t>
            </a:r>
            <a:r>
              <a:rPr lang="en-US" altLang="ja-JP" dirty="0" smtClean="0">
                <a:solidFill>
                  <a:srgbClr val="0000FF"/>
                </a:solidFill>
              </a:rPr>
              <a:t> to cancel the leakage field of </a:t>
            </a:r>
            <a:r>
              <a:rPr lang="en-US" altLang="ja-JP" dirty="0" err="1" smtClean="0">
                <a:solidFill>
                  <a:srgbClr val="0000FF"/>
                </a:solidFill>
              </a:rPr>
              <a:t>Lambertoson</a:t>
            </a:r>
            <a:r>
              <a:rPr lang="en-US" altLang="ja-JP" dirty="0" smtClean="0">
                <a:solidFill>
                  <a:srgbClr val="0000FF"/>
                </a:solidFill>
              </a:rPr>
              <a:t> Magnet</a:t>
            </a:r>
            <a:endParaRPr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7508551" y="2617154"/>
            <a:ext cx="1260412" cy="199484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3842774" y="2790348"/>
            <a:ext cx="558045" cy="182165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793126" y="4619337"/>
            <a:ext cx="1745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Skew Quad of ferrite blocks</a:t>
            </a:r>
            <a:endParaRPr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6732" y="345564"/>
            <a:ext cx="10058399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skew </a:t>
            </a:r>
            <a:r>
              <a:rPr kumimoji="1" lang="en-US" altLang="ja-JP" dirty="0" err="1" smtClean="0"/>
              <a:t>quadrupole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parmanent</a:t>
            </a:r>
            <a:r>
              <a:rPr kumimoji="1" lang="en-US" altLang="ja-JP" dirty="0" smtClean="0"/>
              <a:t> magnets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 </a:t>
            </a:r>
            <a:r>
              <a:rPr lang="en-US" altLang="ja-JP" dirty="0" smtClean="0"/>
              <a:t>cancel</a:t>
            </a:r>
            <a:r>
              <a:rPr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leakage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field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from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 </a:t>
            </a:r>
            <a:r>
              <a:rPr kumimoji="1" lang="en-US" altLang="ja-JP" dirty="0" err="1" smtClean="0"/>
              <a:t>Lambertson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462" y="1555984"/>
            <a:ext cx="3236419" cy="241390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459" y="1555985"/>
            <a:ext cx="4156473" cy="30255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683" y="4037308"/>
            <a:ext cx="2768619" cy="28206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981200" y="4790064"/>
            <a:ext cx="50818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Ferrite</a:t>
            </a:r>
            <a:r>
              <a:rPr lang="ja-JP" altLang="en-US" dirty="0"/>
              <a:t> </a:t>
            </a:r>
            <a:r>
              <a:rPr lang="en-US" altLang="ja-JP" dirty="0"/>
              <a:t>block</a:t>
            </a:r>
          </a:p>
          <a:p>
            <a:r>
              <a:rPr lang="en-US" altLang="ja-JP" dirty="0"/>
              <a:t>	Size: 100</a:t>
            </a:r>
            <a:r>
              <a:rPr lang="ja-JP" altLang="en-US" dirty="0"/>
              <a:t> </a:t>
            </a:r>
            <a:r>
              <a:rPr lang="en-US" altLang="ja-JP" dirty="0"/>
              <a:t>x</a:t>
            </a:r>
            <a:r>
              <a:rPr lang="ja-JP" altLang="en-US" dirty="0"/>
              <a:t> </a:t>
            </a:r>
            <a:r>
              <a:rPr lang="en-US" altLang="ja-JP" dirty="0"/>
              <a:t>25.4</a:t>
            </a:r>
            <a:r>
              <a:rPr lang="ja-JP" altLang="en-US" dirty="0"/>
              <a:t> </a:t>
            </a:r>
            <a:r>
              <a:rPr lang="en-US" altLang="ja-JP" dirty="0"/>
              <a:t>x</a:t>
            </a:r>
            <a:r>
              <a:rPr lang="ja-JP" altLang="en-US" dirty="0"/>
              <a:t> </a:t>
            </a:r>
            <a:r>
              <a:rPr lang="en-US" altLang="ja-JP" dirty="0"/>
              <a:t>150</a:t>
            </a:r>
            <a:r>
              <a:rPr lang="ja-JP" altLang="en-US" dirty="0"/>
              <a:t> </a:t>
            </a:r>
            <a:r>
              <a:rPr lang="en-US" altLang="ja-JP" dirty="0"/>
              <a:t>(mm)</a:t>
            </a:r>
          </a:p>
          <a:p>
            <a:r>
              <a:rPr lang="en-US" altLang="ja-JP" dirty="0"/>
              <a:t>	B</a:t>
            </a:r>
            <a:r>
              <a:rPr lang="ja-JP" altLang="en-US" dirty="0"/>
              <a:t> </a:t>
            </a:r>
            <a:r>
              <a:rPr lang="en-US" altLang="ja-JP" dirty="0"/>
              <a:t>〜</a:t>
            </a:r>
            <a:r>
              <a:rPr lang="ja-JP" altLang="en-US" dirty="0"/>
              <a:t> </a:t>
            </a:r>
            <a:r>
              <a:rPr lang="en-US" altLang="ja-JP" dirty="0"/>
              <a:t>550 (Gauss)</a:t>
            </a:r>
          </a:p>
          <a:p>
            <a:r>
              <a:rPr lang="en-US" altLang="ja-JP" dirty="0"/>
              <a:t>	r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85.5 (mm)</a:t>
            </a:r>
          </a:p>
          <a:p>
            <a:r>
              <a:rPr lang="en-US" altLang="ja-JP" dirty="0"/>
              <a:t>→</a:t>
            </a:r>
            <a:r>
              <a:rPr lang="ja-JP" altLang="en-US" dirty="0"/>
              <a:t>　 </a:t>
            </a:r>
            <a:r>
              <a:rPr lang="en-US" altLang="ja-JP" dirty="0"/>
              <a:t>SK1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- 7.7e-3 (/m)</a:t>
            </a:r>
          </a:p>
          <a:p>
            <a:r>
              <a:rPr lang="en-US" altLang="ja-JP" dirty="0"/>
              <a:t>which is adjusted the </a:t>
            </a:r>
            <a:r>
              <a:rPr lang="en-US" altLang="ja-JP" dirty="0" err="1"/>
              <a:t>requrement</a:t>
            </a:r>
            <a:r>
              <a:rPr lang="en-US" altLang="ja-JP" dirty="0"/>
              <a:t> from optics.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90632" y="0"/>
            <a:ext cx="6843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N. Iida, M. Kikuchi, K. Kodama, T. </a:t>
            </a:r>
            <a:r>
              <a:rPr lang="en-US" altLang="ja-JP" dirty="0" err="1">
                <a:solidFill>
                  <a:srgbClr val="0000FF"/>
                </a:solidFill>
              </a:rPr>
              <a:t>Mimashi</a:t>
            </a:r>
            <a:r>
              <a:rPr lang="en-US" altLang="ja-JP" dirty="0">
                <a:solidFill>
                  <a:srgbClr val="0000FF"/>
                </a:solidFill>
              </a:rPr>
              <a:t>, T. Mori, T. </a:t>
            </a:r>
            <a:r>
              <a:rPr lang="en-US" altLang="ja-JP" dirty="0" err="1">
                <a:solidFill>
                  <a:srgbClr val="0000FF"/>
                </a:solidFill>
              </a:rPr>
              <a:t>Tawada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22398" y="408745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Ferrite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block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>
            <a:stCxn id="8" idx="0"/>
          </p:cNvCxnSpPr>
          <p:nvPr/>
        </p:nvCxnSpPr>
        <p:spPr>
          <a:xfrm flipV="1">
            <a:off x="6783985" y="2493920"/>
            <a:ext cx="916996" cy="1593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8" idx="3"/>
          </p:cNvCxnSpPr>
          <p:nvPr/>
        </p:nvCxnSpPr>
        <p:spPr>
          <a:xfrm>
            <a:off x="7545572" y="4272118"/>
            <a:ext cx="3767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3698452" y="2193790"/>
            <a:ext cx="817825" cy="894836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3698451" y="1555984"/>
            <a:ext cx="2694010" cy="637806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698451" y="3088626"/>
            <a:ext cx="2694010" cy="881262"/>
          </a:xfrm>
          <a:prstGeom prst="line">
            <a:avLst/>
          </a:prstGeom>
          <a:ln w="12700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8" idx="0"/>
          </p:cNvCxnSpPr>
          <p:nvPr/>
        </p:nvCxnSpPr>
        <p:spPr>
          <a:xfrm flipV="1">
            <a:off x="6783986" y="3157830"/>
            <a:ext cx="195697" cy="9296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stCxn id="8" idx="0"/>
          </p:cNvCxnSpPr>
          <p:nvPr/>
        </p:nvCxnSpPr>
        <p:spPr>
          <a:xfrm flipV="1">
            <a:off x="6783985" y="3273292"/>
            <a:ext cx="2100436" cy="814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8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981200" y="34092"/>
            <a:ext cx="8229600" cy="68755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Vertical</a:t>
            </a:r>
            <a:r>
              <a:rPr lang="ja-JP" altLang="en-US" dirty="0" smtClean="0"/>
              <a:t> </a:t>
            </a:r>
            <a:r>
              <a:rPr lang="ja-JP" altLang="ja-JP" dirty="0"/>
              <a:t>b</a:t>
            </a:r>
            <a:r>
              <a:rPr lang="en-US" altLang="ja-JP" dirty="0" err="1" smtClean="0"/>
              <a:t>eam</a:t>
            </a:r>
            <a:r>
              <a:rPr lang="en-US" altLang="ja-JP" dirty="0" smtClean="0"/>
              <a:t> size measurement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DFCB03-CD65-724C-A0E0-2D409F75526D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041400"/>
            <a:ext cx="7124700" cy="530860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3113313" y="4463143"/>
            <a:ext cx="6150428" cy="0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3113313" y="3875314"/>
            <a:ext cx="615042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881007" y="3181290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y〜20pm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4165" y="406303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dirty="0">
                <a:solidFill>
                  <a:srgbClr val="0000FF"/>
                </a:solidFill>
              </a:rPr>
              <a:t>y〜10pm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51580" y="1045887"/>
            <a:ext cx="2848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Before ferrite installation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After ferrite installation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Target</a:t>
            </a:r>
            <a:endParaRPr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110030" y="4874139"/>
            <a:ext cx="6150428" cy="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260251" y="4802778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dirty="0">
                <a:solidFill>
                  <a:srgbClr val="00B050"/>
                </a:solidFill>
              </a:rPr>
              <a:t>y〜5pm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30852" y="1016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Y. Ohnishi</a:t>
            </a:r>
            <a:endParaRPr lang="ja-JP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45" y="1219200"/>
            <a:ext cx="4126889" cy="48352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040" y="483177"/>
            <a:ext cx="5210454" cy="55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6364" y="365125"/>
            <a:ext cx="11693236" cy="1325563"/>
          </a:xfrm>
        </p:spPr>
        <p:txBody>
          <a:bodyPr/>
          <a:lstStyle/>
          <a:p>
            <a:r>
              <a:rPr kumimoji="1" lang="en-US" altLang="ja-JP" b="1" dirty="0" smtClean="0"/>
              <a:t>Requirements</a:t>
            </a:r>
            <a:r>
              <a:rPr kumimoji="1" lang="en-US" altLang="ja-JP" b="1" baseline="0" dirty="0" smtClean="0"/>
              <a:t> for</a:t>
            </a:r>
            <a:r>
              <a:rPr kumimoji="1" lang="en-US" altLang="ja-JP" b="1" dirty="0" smtClean="0"/>
              <a:t> The</a:t>
            </a:r>
            <a:r>
              <a:rPr kumimoji="1" lang="en-US" altLang="ja-JP" b="1" baseline="0" dirty="0" smtClean="0"/>
              <a:t> Beam Abort System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Beam Abort Gap &lt; 200nsec (KEKB abort gap 500nsec)</a:t>
            </a:r>
          </a:p>
          <a:p>
            <a:pPr lvl="1"/>
            <a:r>
              <a:rPr kumimoji="1" lang="en-US" altLang="ja-JP" dirty="0" smtClean="0"/>
              <a:t>(For Stable operation of RF cavities)</a:t>
            </a:r>
          </a:p>
          <a:p>
            <a:r>
              <a:rPr lang="en-US" altLang="ja-JP" dirty="0" smtClean="0"/>
              <a:t>Enlarge Horizontal Beam size at the extraction window </a:t>
            </a:r>
          </a:p>
          <a:p>
            <a:pPr lvl="1"/>
            <a:r>
              <a:rPr lang="en-US" altLang="ja-JP" dirty="0" smtClean="0"/>
              <a:t>(To protect extraction window)</a:t>
            </a:r>
          </a:p>
          <a:p>
            <a:r>
              <a:rPr kumimoji="1" lang="en-US" altLang="ja-JP" dirty="0" smtClean="0"/>
              <a:t>Perfect Beam extraction </a:t>
            </a:r>
          </a:p>
          <a:p>
            <a:pPr lvl="1"/>
            <a:r>
              <a:rPr lang="en-US" altLang="ja-JP" dirty="0" smtClean="0"/>
              <a:t>All or Nothing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91" y="3993040"/>
            <a:ext cx="3166413" cy="225139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637" y="3996934"/>
            <a:ext cx="3358707" cy="2314966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7995093" y="5095285"/>
            <a:ext cx="255567" cy="263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6664037" y="2951552"/>
            <a:ext cx="45581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b="1" dirty="0" smtClean="0">
                <a:solidFill>
                  <a:srgbClr val="FF0000"/>
                </a:solidFill>
              </a:rPr>
              <a:t>HER Bunch Current Monitors 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28" y="205969"/>
            <a:ext cx="9005454" cy="65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1136" y="166821"/>
            <a:ext cx="10515600" cy="1325563"/>
          </a:xfrm>
        </p:spPr>
        <p:txBody>
          <a:bodyPr/>
          <a:lstStyle/>
          <a:p>
            <a:r>
              <a:rPr kumimoji="1" lang="en-US" altLang="ja-JP" dirty="0" smtClean="0"/>
              <a:t>Beam Abort System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49" y="1266632"/>
            <a:ext cx="11563574" cy="54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62200" y="2595708"/>
            <a:ext cx="7086600" cy="1325563"/>
          </a:xfrm>
        </p:spPr>
        <p:txBody>
          <a:bodyPr/>
          <a:lstStyle/>
          <a:p>
            <a:r>
              <a:rPr kumimoji="1" lang="en-US" altLang="ja-JP" b="1" dirty="0" smtClean="0"/>
              <a:t>Hardware Components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9987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88855"/>
            <a:ext cx="10515600" cy="703511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Abort Kicker Magnets(@7 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 HER)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991293"/>
              </p:ext>
            </p:extLst>
          </p:nvPr>
        </p:nvGraphicFramePr>
        <p:xfrm>
          <a:off x="99151" y="980498"/>
          <a:ext cx="5442333" cy="4676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701"/>
                <a:gridCol w="1927316"/>
                <a:gridCol w="1927316"/>
              </a:tblGrid>
              <a:tr h="8269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Parameters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Horizontal Kicker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Vertical Kicker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459393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sz="2400" dirty="0" smtClean="0"/>
                        <a:t>Θ</a:t>
                      </a:r>
                      <a:r>
                        <a:rPr kumimoji="1" lang="en-US" altLang="ja-JP" sz="2400" dirty="0" smtClean="0"/>
                        <a:t>(</a:t>
                      </a:r>
                      <a:r>
                        <a:rPr kumimoji="1" lang="en-US" altLang="ja-JP" sz="2400" dirty="0" err="1" smtClean="0"/>
                        <a:t>mrad</a:t>
                      </a:r>
                      <a:r>
                        <a:rPr kumimoji="1" lang="en-US" altLang="ja-JP" sz="2400" dirty="0" smtClean="0"/>
                        <a:t>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2.72(Total)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1.38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4593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B(T)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0.02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0.092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4593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I (kA)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1.2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/>
                        <a:t>2.1 (3 Turn)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4593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Length of </a:t>
                      </a:r>
                    </a:p>
                    <a:p>
                      <a:pPr algn="ctr"/>
                      <a:r>
                        <a:rPr kumimoji="1" lang="en-US" altLang="ja-JP" sz="2400" dirty="0" smtClean="0"/>
                        <a:t>Ferrite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385 x 8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350 x 1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45939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# of coils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1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8269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Ceramic </a:t>
                      </a:r>
                    </a:p>
                    <a:p>
                      <a:pPr algn="ctr"/>
                      <a:r>
                        <a:rPr kumimoji="1" lang="en-US" altLang="ja-JP" sz="2400" dirty="0" smtClean="0"/>
                        <a:t>Length (mm)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500 x 8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500 x 1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484" y="980498"/>
            <a:ext cx="6345720" cy="475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38960"/>
            <a:ext cx="6613252" cy="495043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73" y="2926561"/>
            <a:ext cx="3241553" cy="3800936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V="1">
            <a:off x="9026943" y="4238104"/>
            <a:ext cx="0" cy="6792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7283292" y="4652480"/>
            <a:ext cx="2397586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9026149" y="4427414"/>
            <a:ext cx="0" cy="489968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16200000">
            <a:off x="8903233" y="4315968"/>
            <a:ext cx="0" cy="247419"/>
          </a:xfrm>
          <a:prstGeom prst="line">
            <a:avLst/>
          </a:prstGeom>
          <a:ln w="38100" cmpd="sng">
            <a:solidFill>
              <a:srgbClr val="00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rot="16200000">
            <a:off x="8903234" y="4135026"/>
            <a:ext cx="0" cy="247419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4923902" y="4554741"/>
            <a:ext cx="4935974" cy="0"/>
          </a:xfrm>
          <a:prstGeom prst="line">
            <a:avLst/>
          </a:prstGeom>
          <a:ln w="9525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5131704" y="5887608"/>
            <a:ext cx="4935974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593986"/>
            <a:ext cx="2100874" cy="2643352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8814910" y="6542832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H-H</a:t>
            </a:r>
            <a:endParaRPr lang="ja-JP" altLang="en-US" sz="1400" dirty="0"/>
          </a:p>
        </p:txBody>
      </p:sp>
      <p:grpSp>
        <p:nvGrpSpPr>
          <p:cNvPr id="44" name="図形グループ 43"/>
          <p:cNvGrpSpPr/>
          <p:nvPr/>
        </p:nvGrpSpPr>
        <p:grpSpPr>
          <a:xfrm>
            <a:off x="8776714" y="4511997"/>
            <a:ext cx="253848" cy="405386"/>
            <a:chOff x="5075742" y="2642474"/>
            <a:chExt cx="253848" cy="405386"/>
          </a:xfrm>
        </p:grpSpPr>
        <p:cxnSp>
          <p:nvCxnSpPr>
            <p:cNvPr id="41" name="直線矢印コネクタ 40"/>
            <p:cNvCxnSpPr/>
            <p:nvPr/>
          </p:nvCxnSpPr>
          <p:spPr>
            <a:xfrm flipV="1">
              <a:off x="5326780" y="2642474"/>
              <a:ext cx="2810" cy="405386"/>
            </a:xfrm>
            <a:prstGeom prst="straightConnector1">
              <a:avLst/>
            </a:prstGeom>
            <a:ln>
              <a:solidFill>
                <a:srgbClr val="00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16200000">
              <a:off x="5199452" y="2532564"/>
              <a:ext cx="0" cy="247419"/>
            </a:xfrm>
            <a:prstGeom prst="line">
              <a:avLst/>
            </a:prstGeom>
            <a:ln w="38100" cmpd="sng">
              <a:solidFill>
                <a:srgbClr val="00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直線矢印コネクタ 6"/>
          <p:cNvCxnSpPr/>
          <p:nvPr/>
        </p:nvCxnSpPr>
        <p:spPr>
          <a:xfrm flipV="1">
            <a:off x="9026943" y="4611078"/>
            <a:ext cx="0" cy="3063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16200000">
            <a:off x="8900424" y="4506925"/>
            <a:ext cx="0" cy="247419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rot="16200000">
            <a:off x="8896422" y="4442012"/>
            <a:ext cx="0" cy="247419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9026902" y="4558402"/>
            <a:ext cx="0" cy="362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7926553" y="4626203"/>
            <a:ext cx="306551" cy="26490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5982333" y="4663438"/>
            <a:ext cx="306551" cy="26490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1" name="直線コネクタ 30"/>
          <p:cNvCxnSpPr/>
          <p:nvPr/>
        </p:nvCxnSpPr>
        <p:spPr>
          <a:xfrm rot="16200000">
            <a:off x="2631379" y="3010119"/>
            <a:ext cx="0" cy="247419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タイトル 1"/>
          <p:cNvSpPr txBox="1">
            <a:spLocks/>
          </p:cNvSpPr>
          <p:nvPr/>
        </p:nvSpPr>
        <p:spPr>
          <a:xfrm>
            <a:off x="782328" y="291745"/>
            <a:ext cx="5353280" cy="8217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Extraction Window</a:t>
            </a:r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92" y="1090036"/>
            <a:ext cx="6056765" cy="15039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128" y="4144251"/>
            <a:ext cx="322210" cy="29158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72" y="5147548"/>
            <a:ext cx="3224573" cy="1579949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653" y="159349"/>
            <a:ext cx="4598372" cy="24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83" y="2675453"/>
            <a:ext cx="1247494" cy="39940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04438" y="3656100"/>
            <a:ext cx="3503942" cy="211882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57" y="220338"/>
            <a:ext cx="3528729" cy="2349263"/>
          </a:xfrm>
          <a:prstGeom prst="rect">
            <a:avLst/>
          </a:prstGeom>
        </p:spPr>
      </p:pic>
      <p:graphicFrame>
        <p:nvGraphicFramePr>
          <p:cNvPr id="6" name="コンテンツ プレースホルダー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447093"/>
              </p:ext>
            </p:extLst>
          </p:nvPr>
        </p:nvGraphicFramePr>
        <p:xfrm>
          <a:off x="4153359" y="175171"/>
          <a:ext cx="7821976" cy="5297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7768"/>
                <a:gridCol w="2027104"/>
                <a:gridCol w="2027104"/>
              </a:tblGrid>
              <a:tr h="928976">
                <a:tc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KEKB</a:t>
                      </a:r>
                    </a:p>
                    <a:p>
                      <a:pPr algn="ctr"/>
                      <a:r>
                        <a:rPr kumimoji="1" lang="en-US" altLang="ja-JP" sz="2800" dirty="0" smtClean="0"/>
                        <a:t>(LER)</a:t>
                      </a:r>
                      <a:endParaRPr kumimoji="1" lang="ja-JP" altLang="en-US" sz="28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SKEKB</a:t>
                      </a:r>
                    </a:p>
                    <a:p>
                      <a:pPr algn="ctr"/>
                      <a:r>
                        <a:rPr kumimoji="1" lang="en-US" altLang="ja-JP" sz="2800" dirty="0" smtClean="0"/>
                        <a:t>(HER)</a:t>
                      </a:r>
                      <a:endParaRPr kumimoji="1" lang="ja-JP" altLang="en-US" sz="28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E (GeV)</a:t>
                      </a:r>
                      <a:endParaRPr kumimoji="1" lang="en-US" altLang="ja-JP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3.5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7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cs typeface="ＭＳ Ｐゴシック" charset="-128"/>
                          <a:sym typeface="Symbol" charset="2"/>
                        </a:rPr>
                        <a:t>e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  <a:ea typeface="ＭＳ Ｐゴシック" charset="-128"/>
                          <a:cs typeface="Times"/>
                          <a:sym typeface="Symbol" charset="2"/>
                        </a:rPr>
                        <a:t>x</a:t>
                      </a:r>
                      <a:r>
                        <a:rPr kumimoji="1" lang="en-US" altLang="ja-JP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 (nm)</a:t>
                      </a:r>
                      <a:endParaRPr kumimoji="1" lang="en-US" altLang="ja-JP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24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4.6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err="1" smtClean="0"/>
                        <a:t>σx</a:t>
                      </a:r>
                      <a:r>
                        <a:rPr kumimoji="1" lang="en-US" altLang="ja-JP" sz="3200" dirty="0" smtClean="0"/>
                        <a:t>(mm)</a:t>
                      </a:r>
                      <a:r>
                        <a:rPr kumimoji="1" lang="en-US" altLang="ja-JP" sz="2400" dirty="0" smtClean="0"/>
                        <a:t>@window</a:t>
                      </a:r>
                      <a:endParaRPr kumimoji="1" lang="ja-JP" altLang="en-US" sz="24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0.68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1.1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Vertical Sweep (mm)</a:t>
                      </a:r>
                      <a:endParaRPr kumimoji="1" lang="ja-JP" altLang="en-US" sz="24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10 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12-15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I</a:t>
                      </a:r>
                      <a:r>
                        <a:rPr kumimoji="1" lang="en-US" altLang="ja-JP" sz="3200" baseline="0" dirty="0" smtClean="0"/>
                        <a:t> (A)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2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2.6</a:t>
                      </a:r>
                      <a:endParaRPr kumimoji="1" lang="ja-JP" altLang="en-US" sz="3200" dirty="0"/>
                    </a:p>
                  </a:txBody>
                  <a:tcPr marL="91433" marR="91433" marT="45730" marB="45730" anchor="ctr"/>
                </a:tc>
              </a:tr>
              <a:tr h="7254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I/</a:t>
                      </a:r>
                      <a:r>
                        <a:rPr kumimoji="1" lang="en-US" altLang="ja-JP" sz="2800" dirty="0" err="1" smtClean="0">
                          <a:solidFill>
                            <a:srgbClr val="FF0000"/>
                          </a:solidFill>
                        </a:rPr>
                        <a:t>σx</a:t>
                      </a: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 /</a:t>
                      </a:r>
                      <a:r>
                        <a:rPr kumimoji="1" lang="en-US" altLang="ja-JP" sz="2800" dirty="0" err="1" smtClean="0">
                          <a:solidFill>
                            <a:srgbClr val="FF0000"/>
                          </a:solidFill>
                        </a:rPr>
                        <a:t>δY</a:t>
                      </a: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(A/mm</a:t>
                      </a:r>
                      <a:r>
                        <a:rPr kumimoji="1" lang="en-US" altLang="ja-JP" sz="2800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kumimoji="1" lang="ja-JP" altLang="en-US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solidFill>
                            <a:srgbClr val="FF0000"/>
                          </a:solidFill>
                        </a:rPr>
                        <a:t>0.3</a:t>
                      </a:r>
                      <a:endParaRPr kumimoji="1" lang="ja-JP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marL="91433" marR="91433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solidFill>
                            <a:srgbClr val="FF0000"/>
                          </a:solidFill>
                        </a:rPr>
                        <a:t>0.15-0.2</a:t>
                      </a:r>
                    </a:p>
                  </a:txBody>
                  <a:tcPr marL="91433" marR="91433" marT="45730" marB="45730"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3999023" y="5638522"/>
            <a:ext cx="61750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Extraction window Damage Test:</a:t>
            </a:r>
          </a:p>
          <a:p>
            <a:r>
              <a:rPr lang="en-US" altLang="ja-JP" sz="2800" dirty="0"/>
              <a:t>I/</a:t>
            </a:r>
            <a:r>
              <a:rPr lang="en-US" altLang="ja-JP" sz="2800" dirty="0" err="1"/>
              <a:t>σx</a:t>
            </a:r>
            <a:r>
              <a:rPr lang="en-US" altLang="ja-JP" sz="2800" dirty="0"/>
              <a:t> /</a:t>
            </a:r>
            <a:r>
              <a:rPr lang="en-US" altLang="ja-JP" sz="2800" dirty="0" err="1"/>
              <a:t>δY</a:t>
            </a:r>
            <a:r>
              <a:rPr lang="en-US" altLang="ja-JP" sz="2800" dirty="0"/>
              <a:t>(A/mm</a:t>
            </a:r>
            <a:r>
              <a:rPr lang="en-US" altLang="ja-JP" sz="2800" baseline="30000" dirty="0"/>
              <a:t>2</a:t>
            </a:r>
            <a:r>
              <a:rPr lang="en-US" altLang="ja-JP" sz="2800" dirty="0" smtClean="0"/>
              <a:t>): </a:t>
            </a:r>
            <a:r>
              <a:rPr lang="en-US" altLang="ja-JP" sz="2800" dirty="0" smtClean="0">
                <a:solidFill>
                  <a:srgbClr val="FF0000"/>
                </a:solidFill>
              </a:rPr>
              <a:t>0.53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⚪️　</a:t>
            </a:r>
            <a:r>
              <a:rPr lang="en-US" altLang="ja-JP" sz="2800" dirty="0" smtClean="0">
                <a:solidFill>
                  <a:srgbClr val="FF0000"/>
                </a:solidFill>
              </a:rPr>
              <a:t>0.77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✖️</a:t>
            </a:r>
            <a:endParaRPr lang="ja-JP" altLang="en-US" sz="2800" dirty="0"/>
          </a:p>
          <a:p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4111" y="5505007"/>
            <a:ext cx="1801224" cy="13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415" y="1086701"/>
            <a:ext cx="2099622" cy="2627079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1123720" y="0"/>
            <a:ext cx="934223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Monitors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HER extracted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beam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1981200" y="1215325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BPM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In front of the dump</a:t>
            </a:r>
          </a:p>
          <a:p>
            <a:r>
              <a:rPr lang="en-US" altLang="ja-JP" dirty="0" smtClean="0"/>
              <a:t>Alumina fluorescent screen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front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 err="1"/>
              <a:t>Lambertson</a:t>
            </a:r>
            <a:endParaRPr lang="en-US" altLang="ja-JP" dirty="0"/>
          </a:p>
          <a:p>
            <a:pPr marL="971550" lvl="1" indent="-514350">
              <a:buFont typeface="+mj-lt"/>
              <a:buAutoNum type="arabicPeriod"/>
            </a:pPr>
            <a:r>
              <a:rPr lang="ja-JP" altLang="ja-JP" dirty="0" smtClean="0"/>
              <a:t>I</a:t>
            </a:r>
            <a:r>
              <a:rPr lang="en-US" altLang="ja-JP" dirty="0" smtClean="0"/>
              <a:t>n front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dump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050" y="4247770"/>
            <a:ext cx="3912277" cy="240784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123" y="4247770"/>
            <a:ext cx="4365061" cy="2407846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5893477" y="1912464"/>
            <a:ext cx="3183134" cy="372027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269923" y="3478306"/>
            <a:ext cx="4288733" cy="226298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2791654" y="2867891"/>
            <a:ext cx="710342" cy="240926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936" y="1122472"/>
            <a:ext cx="2493178" cy="261547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 rot="713343">
            <a:off x="3928755" y="4936027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Lambertson</a:t>
            </a:r>
            <a:endParaRPr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712318" y="600596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Dump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30429" y="550843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N.Iida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04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5366</TotalTime>
  <Words>954</Words>
  <Application>Microsoft Macintosh PowerPoint</Application>
  <PresentationFormat>ワイド画面</PresentationFormat>
  <Paragraphs>292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ＭＳ Ｐゴシック</vt:lpstr>
      <vt:lpstr>Symbol</vt:lpstr>
      <vt:lpstr>Times</vt:lpstr>
      <vt:lpstr>Yu Gothic</vt:lpstr>
      <vt:lpstr>Yu Gothic Light</vt:lpstr>
      <vt:lpstr>Arial</vt:lpstr>
      <vt:lpstr>ホワイト</vt:lpstr>
      <vt:lpstr>Beam Abort System</vt:lpstr>
      <vt:lpstr>Contents</vt:lpstr>
      <vt:lpstr>Requirements for The Beam Abort System</vt:lpstr>
      <vt:lpstr>Beam Abort System</vt:lpstr>
      <vt:lpstr>Hardware Components</vt:lpstr>
      <vt:lpstr>Abort Kicker Magnets(@7 GeV HER)</vt:lpstr>
      <vt:lpstr>PowerPoint プレゼンテーション</vt:lpstr>
      <vt:lpstr>PowerPoint プレゼンテーション</vt:lpstr>
      <vt:lpstr>Monitors for the HER extracted beam</vt:lpstr>
      <vt:lpstr>Beam profile measurements at the “extraction window”</vt:lpstr>
      <vt:lpstr>Power Supply (HER)</vt:lpstr>
      <vt:lpstr>PowerPoint プレゼンテーション</vt:lpstr>
      <vt:lpstr>Ceramic chamber　(Water-cool)</vt:lpstr>
      <vt:lpstr>PowerPoint プレゼンテーション</vt:lpstr>
      <vt:lpstr>PowerPoint プレゼンテーション</vt:lpstr>
      <vt:lpstr>PowerPoint プレゼンテーション</vt:lpstr>
      <vt:lpstr>Temperature Rise(Cooling Water) </vt:lpstr>
      <vt:lpstr>Issues</vt:lpstr>
      <vt:lpstr>Abort System Failure possibility</vt:lpstr>
      <vt:lpstr>Vertical Kicker (Pulsed Transformer circuit)</vt:lpstr>
      <vt:lpstr>Beam Loss at the end of train</vt:lpstr>
      <vt:lpstr>Radiation Damage of diode of crowbar circuit</vt:lpstr>
      <vt:lpstr>Leakage Field from Lambertson Magnet</vt:lpstr>
      <vt:lpstr>End</vt:lpstr>
      <vt:lpstr>Backup</vt:lpstr>
      <vt:lpstr>Layout around the Lambertson</vt:lpstr>
      <vt:lpstr>The skew quadrupole parmanent magnets to cancel the leakage field from the Lambertson</vt:lpstr>
      <vt:lpstr>Vertical beam size measurement 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Abort System</dc:title>
  <dc:creator>Microsoft Office ユーザー</dc:creator>
  <cp:lastModifiedBy>Microsoft Office ユーザー</cp:lastModifiedBy>
  <cp:revision>59</cp:revision>
  <cp:lastPrinted>2016-06-13T06:38:00Z</cp:lastPrinted>
  <dcterms:created xsi:type="dcterms:W3CDTF">2016-06-09T13:14:32Z</dcterms:created>
  <dcterms:modified xsi:type="dcterms:W3CDTF">2016-06-13T07:10:23Z</dcterms:modified>
</cp:coreProperties>
</file>