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73" r:id="rId4"/>
    <p:sldId id="262" r:id="rId5"/>
    <p:sldId id="259" r:id="rId6"/>
    <p:sldId id="261" r:id="rId7"/>
    <p:sldId id="257" r:id="rId8"/>
    <p:sldId id="276" r:id="rId9"/>
    <p:sldId id="274" r:id="rId10"/>
    <p:sldId id="277" r:id="rId11"/>
    <p:sldId id="271" r:id="rId12"/>
    <p:sldId id="265" r:id="rId13"/>
    <p:sldId id="294" r:id="rId14"/>
    <p:sldId id="270" r:id="rId15"/>
    <p:sldId id="281" r:id="rId16"/>
    <p:sldId id="291" r:id="rId17"/>
    <p:sldId id="282" r:id="rId18"/>
    <p:sldId id="279" r:id="rId19"/>
    <p:sldId id="280" r:id="rId20"/>
    <p:sldId id="283" r:id="rId21"/>
    <p:sldId id="284" r:id="rId22"/>
    <p:sldId id="289" r:id="rId23"/>
    <p:sldId id="272" r:id="rId24"/>
    <p:sldId id="285" r:id="rId25"/>
    <p:sldId id="286" r:id="rId26"/>
    <p:sldId id="287" r:id="rId27"/>
    <p:sldId id="292" r:id="rId28"/>
    <p:sldId id="288" r:id="rId2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B099-3D77-4B81-9793-BBFC6981FB4A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CCAC-86F7-45CB-A940-41FA3CD99C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42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B099-3D77-4B81-9793-BBFC6981FB4A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CCAC-86F7-45CB-A940-41FA3CD99C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99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B099-3D77-4B81-9793-BBFC6981FB4A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CCAC-86F7-45CB-A940-41FA3CD99C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8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B099-3D77-4B81-9793-BBFC6981FB4A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CCAC-86F7-45CB-A940-41FA3CD99C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010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B099-3D77-4B81-9793-BBFC6981FB4A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CCAC-86F7-45CB-A940-41FA3CD99C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973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B099-3D77-4B81-9793-BBFC6981FB4A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CCAC-86F7-45CB-A940-41FA3CD99C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485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B099-3D77-4B81-9793-BBFC6981FB4A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CCAC-86F7-45CB-A940-41FA3CD99C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73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B099-3D77-4B81-9793-BBFC6981FB4A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CCAC-86F7-45CB-A940-41FA3CD99C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572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B099-3D77-4B81-9793-BBFC6981FB4A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CCAC-86F7-45CB-A940-41FA3CD99C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6241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B099-3D77-4B81-9793-BBFC6981FB4A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CCAC-86F7-45CB-A940-41FA3CD99C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542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B099-3D77-4B81-9793-BBFC6981FB4A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CCAC-86F7-45CB-A940-41FA3CD99C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99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6B099-3D77-4B81-9793-BBFC6981FB4A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DCCAC-86F7-45CB-A940-41FA3CD99C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74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4.wmf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11" Type="http://schemas.openxmlformats.org/officeDocument/2006/relationships/image" Target="../media/image48.png"/><Relationship Id="rId5" Type="http://schemas.openxmlformats.org/officeDocument/2006/relationships/image" Target="../media/image46.wmf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image" Target="../media/image4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62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89000" y="828852"/>
            <a:ext cx="7772400" cy="23876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Instabilities</a:t>
            </a:r>
            <a:br>
              <a:rPr kumimoji="1" lang="en-US" altLang="ja-JP" dirty="0" smtClean="0"/>
            </a:br>
            <a:r>
              <a:rPr lang="en-US" altLang="ja-JP" dirty="0" smtClean="0"/>
              <a:t>simulation and observation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82133" y="3613328"/>
            <a:ext cx="7078133" cy="1655762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K. Ohmi, </a:t>
            </a:r>
            <a:r>
              <a:rPr lang="en-US" altLang="ja-JP" dirty="0" smtClean="0"/>
              <a:t>J. Flanagan, </a:t>
            </a:r>
            <a:r>
              <a:rPr lang="en-US" altLang="ja-JP" dirty="0"/>
              <a:t>H. </a:t>
            </a:r>
            <a:r>
              <a:rPr lang="en-US" altLang="ja-JP" dirty="0" err="1"/>
              <a:t>Fukuma</a:t>
            </a:r>
            <a:r>
              <a:rPr lang="en-US" altLang="ja-JP" dirty="0"/>
              <a:t>, Y</a:t>
            </a:r>
            <a:r>
              <a:rPr lang="en-US" altLang="ja-JP" dirty="0" smtClean="0"/>
              <a:t>. Funakoshi, H. Ikeda, Y. </a:t>
            </a:r>
            <a:r>
              <a:rPr lang="en-US" altLang="ja-JP" dirty="0" err="1" smtClean="0"/>
              <a:t>Suetsugu</a:t>
            </a:r>
            <a:r>
              <a:rPr lang="en-US" altLang="ja-JP" dirty="0" smtClean="0"/>
              <a:t>, S. Terui, M. </a:t>
            </a:r>
            <a:r>
              <a:rPr lang="en-US" altLang="ja-JP" dirty="0" err="1" smtClean="0"/>
              <a:t>Tobiyama</a:t>
            </a:r>
            <a:r>
              <a:rPr lang="en-US" altLang="ja-JP" dirty="0" smtClean="0"/>
              <a:t>, D. Zhou</a:t>
            </a:r>
          </a:p>
          <a:p>
            <a:r>
              <a:rPr kumimoji="1" lang="en-US" altLang="ja-JP" dirty="0" smtClean="0"/>
              <a:t>21-th KEKB Accelerator Review Committee</a:t>
            </a:r>
          </a:p>
          <a:p>
            <a:r>
              <a:rPr kumimoji="1" lang="en-US" altLang="ja-JP" dirty="0" smtClean="0"/>
              <a:t> KEK, 13-15 June, 2016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8107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After installation of permanent solenoid at Al bellows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4"/>
          <a:stretch/>
        </p:blipFill>
        <p:spPr>
          <a:xfrm>
            <a:off x="3525268" y="2278047"/>
            <a:ext cx="5400000" cy="4291242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 flipV="1">
            <a:off x="4696178" y="5362222"/>
            <a:ext cx="4052711" cy="271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021333" y="5499870"/>
            <a:ext cx="2122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Simple formula Q=6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29043" y="2617092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2016/6/8</a:t>
            </a:r>
            <a:endParaRPr kumimoji="1" lang="ja-JP" alt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8" y="2785038"/>
            <a:ext cx="3853543" cy="289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2359467" y="3606133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accent6">
                    <a:lumMod val="75000"/>
                  </a:schemeClr>
                </a:solidFill>
              </a:rPr>
              <a:t>4/150/3</a:t>
            </a:r>
            <a:endParaRPr kumimoji="1" lang="ja-JP" alt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80228" y="3590582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</a:rPr>
              <a:t>4/150/2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29109" y="3982467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00FF"/>
                </a:solidFill>
              </a:rPr>
              <a:t>4/150/4</a:t>
            </a:r>
            <a:endParaRPr kumimoji="1" lang="ja-JP" altLang="en-US" sz="1200" dirty="0">
              <a:solidFill>
                <a:srgbClr val="0000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17455" y="3251981"/>
            <a:ext cx="1711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I</a:t>
            </a:r>
            <a:r>
              <a:rPr kumimoji="1" lang="en-US" altLang="ja-JP" baseline="-25000" dirty="0" err="1" smtClean="0">
                <a:solidFill>
                  <a:srgbClr val="FF0000"/>
                </a:solidFill>
              </a:rPr>
              <a:t>th</a:t>
            </a:r>
            <a:r>
              <a:rPr kumimoji="1" lang="en-US" altLang="ja-JP" dirty="0" smtClean="0">
                <a:solidFill>
                  <a:srgbClr val="FF0000"/>
                </a:solidFill>
              </a:rPr>
              <a:t>=200 mA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59467" y="3162912"/>
            <a:ext cx="1711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kumimoji="1" lang="en-US" altLang="ja-JP" baseline="-25000" dirty="0" err="1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kumimoji="1"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33</a:t>
            </a:r>
            <a:r>
              <a:rPr kumimoji="1"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0 mA 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357721" y="4782664"/>
            <a:ext cx="1711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I</a:t>
            </a:r>
            <a:r>
              <a:rPr kumimoji="1" lang="en-US" altLang="ja-JP" baseline="-25000" dirty="0" err="1" smtClean="0">
                <a:solidFill>
                  <a:srgbClr val="0070C0"/>
                </a:solidFill>
              </a:rPr>
              <a:t>th</a:t>
            </a:r>
            <a:r>
              <a:rPr kumimoji="1" lang="en-US" altLang="ja-JP" dirty="0" smtClean="0">
                <a:solidFill>
                  <a:srgbClr val="0070C0"/>
                </a:solidFill>
              </a:rPr>
              <a:t>&gt;</a:t>
            </a:r>
            <a:r>
              <a:rPr lang="en-US" altLang="ja-JP" dirty="0" smtClean="0">
                <a:solidFill>
                  <a:srgbClr val="0070C0"/>
                </a:solidFill>
              </a:rPr>
              <a:t>60</a:t>
            </a:r>
            <a:r>
              <a:rPr kumimoji="1" lang="en-US" altLang="ja-JP" dirty="0" smtClean="0">
                <a:solidFill>
                  <a:srgbClr val="0070C0"/>
                </a:solidFill>
              </a:rPr>
              <a:t>0 mA 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7" name="星 6 16"/>
          <p:cNvSpPr/>
          <p:nvPr/>
        </p:nvSpPr>
        <p:spPr>
          <a:xfrm>
            <a:off x="5798446" y="4718646"/>
            <a:ext cx="233265" cy="233265"/>
          </a:xfrm>
          <a:prstGeom prst="star6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星 6 17"/>
          <p:cNvSpPr/>
          <p:nvPr/>
        </p:nvSpPr>
        <p:spPr>
          <a:xfrm>
            <a:off x="6501488" y="4944857"/>
            <a:ext cx="233265" cy="233265"/>
          </a:xfrm>
          <a:prstGeom prst="star6">
            <a:avLst/>
          </a:prstGeom>
          <a:solidFill>
            <a:srgbClr val="92D05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星 6 18"/>
          <p:cNvSpPr/>
          <p:nvPr/>
        </p:nvSpPr>
        <p:spPr>
          <a:xfrm>
            <a:off x="3972014" y="1913277"/>
            <a:ext cx="233265" cy="233265"/>
          </a:xfrm>
          <a:prstGeom prst="star6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178702" y="1828537"/>
            <a:ext cx="5087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Simulated electron d</a:t>
            </a:r>
            <a:r>
              <a:rPr kumimoji="1" lang="en-US" altLang="ja-JP" dirty="0" smtClean="0"/>
              <a:t>ensity at the threshold current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9837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Threshold of electron cloud density</a:t>
            </a:r>
            <a:r>
              <a:rPr lang="en-US" altLang="ja-JP"/>
              <a:t/>
            </a:r>
            <a:br>
              <a:rPr lang="en-US" altLang="ja-JP"/>
            </a:br>
            <a:r>
              <a:rPr lang="en-US" altLang="ja-JP" smtClean="0"/>
              <a:t>after </a:t>
            </a:r>
            <a:r>
              <a:rPr lang="en-US" altLang="ja-JP" dirty="0"/>
              <a:t>solenoid attach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107368"/>
              </p:ext>
            </p:extLst>
          </p:nvPr>
        </p:nvGraphicFramePr>
        <p:xfrm>
          <a:off x="817678" y="2423472"/>
          <a:ext cx="7816149" cy="2993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918"/>
                <a:gridCol w="720191"/>
                <a:gridCol w="784928"/>
                <a:gridCol w="793019"/>
                <a:gridCol w="817296"/>
                <a:gridCol w="1270449"/>
                <a:gridCol w="1173345"/>
                <a:gridCol w="1319003"/>
              </a:tblGrid>
              <a:tr h="502739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spacing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I</a:t>
                      </a:r>
                      <a:r>
                        <a:rPr kumimoji="1" lang="en-US" altLang="ja-JP" baseline="-25000" dirty="0" err="1" smtClean="0"/>
                        <a:t>p,th</a:t>
                      </a:r>
                      <a:r>
                        <a:rPr kumimoji="1" lang="en-US" altLang="ja-JP" dirty="0" smtClean="0"/>
                        <a:t> </a:t>
                      </a:r>
                    </a:p>
                    <a:p>
                      <a:r>
                        <a:rPr kumimoji="1" lang="en-US" altLang="ja-JP" dirty="0" smtClean="0"/>
                        <a:t>(mA)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N</a:t>
                      </a:r>
                      <a:r>
                        <a:rPr kumimoji="1" lang="en-US" altLang="ja-JP" baseline="-25000" dirty="0" err="1" smtClean="0"/>
                        <a:t>p,th</a:t>
                      </a:r>
                      <a:endParaRPr kumimoji="1" lang="en-US" altLang="ja-JP" baseline="-25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(10</a:t>
                      </a:r>
                      <a:r>
                        <a:rPr kumimoji="1" lang="en-US" altLang="ja-JP" baseline="30000" dirty="0" smtClean="0"/>
                        <a:t>10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latin typeface="Symbol" panose="05050102010706020507" pitchFamily="18" charset="2"/>
                        </a:rPr>
                        <a:t>w</a:t>
                      </a:r>
                      <a:r>
                        <a:rPr kumimoji="1" lang="en-US" altLang="ja-JP" baseline="-25000" dirty="0" smtClean="0"/>
                        <a:t>e</a:t>
                      </a:r>
                      <a:r>
                        <a:rPr kumimoji="1" lang="en-US" altLang="ja-JP" dirty="0" smtClean="0"/>
                        <a:t>/2</a:t>
                      </a:r>
                      <a:r>
                        <a:rPr kumimoji="1" lang="en-US" altLang="ja-JP" dirty="0" smtClean="0">
                          <a:latin typeface="Symbol" panose="05050102010706020507" pitchFamily="18" charset="2"/>
                        </a:rPr>
                        <a:t>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latin typeface="+mn-lt"/>
                        </a:rPr>
                        <a:t>(GHz)</a:t>
                      </a:r>
                      <a:endParaRPr kumimoji="1" lang="ja-JP" altLang="en-US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 smtClean="0">
                          <a:latin typeface="Symbol" panose="05050102010706020507" pitchFamily="18" charset="2"/>
                        </a:rPr>
                        <a:t>w</a:t>
                      </a:r>
                      <a:r>
                        <a:rPr kumimoji="1" lang="en-US" altLang="ja-JP" baseline="-25000" dirty="0" err="1" smtClean="0"/>
                        <a:t>e</a:t>
                      </a:r>
                      <a:r>
                        <a:rPr kumimoji="1" lang="en-US" altLang="ja-JP" dirty="0" err="1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kumimoji="1" lang="en-US" altLang="ja-JP" baseline="-25000" dirty="0" err="1" smtClean="0"/>
                        <a:t>z</a:t>
                      </a:r>
                      <a:r>
                        <a:rPr kumimoji="1" lang="en-US" altLang="ja-JP" dirty="0" smtClean="0"/>
                        <a:t>/c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latin typeface="Symbol" panose="05050102010706020507" pitchFamily="18" charset="2"/>
                        </a:rPr>
                        <a:t>r</a:t>
                      </a:r>
                      <a:r>
                        <a:rPr kumimoji="1" lang="en-US" altLang="ja-JP" baseline="-25000" dirty="0" err="1" smtClean="0"/>
                        <a:t>eth</a:t>
                      </a:r>
                      <a:r>
                        <a:rPr kumimoji="1" lang="en-US" altLang="ja-JP" dirty="0" smtClean="0"/>
                        <a:t> (Q=10)</a:t>
                      </a:r>
                    </a:p>
                    <a:p>
                      <a:r>
                        <a:rPr kumimoji="1" lang="en-US" altLang="ja-JP" dirty="0" smtClean="0"/>
                        <a:t>(10</a:t>
                      </a:r>
                      <a:r>
                        <a:rPr kumimoji="1" lang="en-US" altLang="ja-JP" baseline="30000" dirty="0" smtClean="0"/>
                        <a:t>11</a:t>
                      </a:r>
                      <a:r>
                        <a:rPr kumimoji="1" lang="en-US" altLang="ja-JP" dirty="0" smtClean="0"/>
                        <a:t>m</a:t>
                      </a:r>
                      <a:r>
                        <a:rPr kumimoji="1" lang="en-US" altLang="ja-JP" baseline="30000" dirty="0" smtClean="0"/>
                        <a:t>-3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 smtClean="0">
                          <a:latin typeface="Symbol" panose="05050102010706020507" pitchFamily="18" charset="2"/>
                        </a:rPr>
                        <a:t>r</a:t>
                      </a:r>
                      <a:r>
                        <a:rPr kumimoji="1" lang="en-US" altLang="ja-JP" baseline="-25000" dirty="0" err="1" smtClean="0"/>
                        <a:t>eth</a:t>
                      </a:r>
                      <a:r>
                        <a:rPr kumimoji="1" lang="en-US" altLang="ja-JP" dirty="0" smtClean="0"/>
                        <a:t> (Q=6)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(10</a:t>
                      </a:r>
                      <a:r>
                        <a:rPr kumimoji="1" lang="en-US" altLang="ja-JP" baseline="30000" dirty="0" smtClean="0"/>
                        <a:t>11</a:t>
                      </a:r>
                      <a:r>
                        <a:rPr kumimoji="1" lang="en-US" altLang="ja-JP" dirty="0" smtClean="0"/>
                        <a:t>m</a:t>
                      </a:r>
                      <a:r>
                        <a:rPr kumimoji="1" lang="en-US" altLang="ja-JP" baseline="30000" dirty="0" smtClean="0"/>
                        <a:t>-3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latin typeface="Symbol" panose="05050102010706020507" pitchFamily="18" charset="2"/>
                        </a:rPr>
                        <a:t>r</a:t>
                      </a:r>
                      <a:r>
                        <a:rPr kumimoji="1" lang="en-US" altLang="ja-JP" baseline="-25000" dirty="0" err="1" smtClean="0"/>
                        <a:t>eth</a:t>
                      </a:r>
                      <a:r>
                        <a:rPr kumimoji="1" lang="en-US" altLang="ja-JP" dirty="0" smtClean="0"/>
                        <a:t> (</a:t>
                      </a:r>
                      <a:r>
                        <a:rPr kumimoji="1" lang="en-US" altLang="ja-JP" dirty="0" err="1" smtClean="0"/>
                        <a:t>Simu</a:t>
                      </a:r>
                      <a:r>
                        <a:rPr kumimoji="1" lang="en-US" altLang="ja-JP" dirty="0" smtClean="0"/>
                        <a:t>)</a:t>
                      </a:r>
                    </a:p>
                    <a:p>
                      <a:r>
                        <a:rPr kumimoji="1" lang="en-US" altLang="ja-JP" dirty="0" smtClean="0"/>
                        <a:t>(10</a:t>
                      </a:r>
                      <a:r>
                        <a:rPr kumimoji="1" lang="en-US" altLang="ja-JP" baseline="30000" dirty="0" smtClean="0"/>
                        <a:t>11</a:t>
                      </a:r>
                      <a:r>
                        <a:rPr kumimoji="1" lang="en-US" altLang="ja-JP" dirty="0" smtClean="0"/>
                        <a:t>m</a:t>
                      </a:r>
                      <a:r>
                        <a:rPr kumimoji="1" lang="en-US" altLang="ja-JP" baseline="30000" dirty="0" smtClean="0"/>
                        <a:t>-3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3922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 (4ns)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2.1</a:t>
                      </a:r>
                      <a:endParaRPr kumimoji="1" lang="en-US" altLang="ja-JP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8.9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1.65</a:t>
                      </a:r>
                      <a:endParaRPr kumimoji="1" lang="ja-JP" alt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2.45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922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 (6ns)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330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91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11.5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2.45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4.8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922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 (8ns)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&gt;600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aseline="0" dirty="0" smtClean="0"/>
                        <a:t>&gt;6.3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  <a:tr h="3922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 (12ns)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  <a:tr h="3922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3.06</a:t>
                      </a:r>
                      <a:endParaRPr kumimoji="1" lang="ja-JP" alt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500</a:t>
                      </a:r>
                      <a:endParaRPr kumimoji="1" lang="ja-JP" alt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2.0</a:t>
                      </a:r>
                      <a:endParaRPr kumimoji="1" lang="ja-JP" altLang="en-US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37</a:t>
                      </a:r>
                      <a:endParaRPr kumimoji="1" lang="ja-JP" alt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5.5</a:t>
                      </a:r>
                      <a:endParaRPr kumimoji="1" lang="ja-JP" alt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2.89</a:t>
                      </a:r>
                      <a:endParaRPr kumimoji="1" lang="ja-JP" alt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2.90</a:t>
                      </a:r>
                      <a:endParaRPr kumimoji="1" lang="ja-JP" alt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4.4</a:t>
                      </a:r>
                      <a:endParaRPr kumimoji="1" lang="ja-JP" alt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22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3.06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600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2.4</a:t>
                      </a:r>
                      <a:endParaRPr kumimoji="1" lang="ja-JP" altLang="en-US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6.0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2.63</a:t>
                      </a:r>
                      <a:endParaRPr kumimoji="1" lang="ja-JP" alt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2.65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4.4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551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6942" y="131934"/>
            <a:ext cx="8683009" cy="66256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Simulated electron cloud build up in Drift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0786" y="728772"/>
            <a:ext cx="422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Np=2.5x10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10</a:t>
            </a:r>
            <a:r>
              <a:rPr kumimoji="1" lang="en-US" altLang="ja-JP" dirty="0" smtClean="0">
                <a:solidFill>
                  <a:srgbClr val="FF0000"/>
                </a:solidFill>
              </a:rPr>
              <a:t>, I=240 mA for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N</a:t>
            </a:r>
            <a:r>
              <a:rPr kumimoji="1" lang="en-US" altLang="ja-JP" baseline="-25000" dirty="0" err="1" smtClean="0">
                <a:solidFill>
                  <a:srgbClr val="FF0000"/>
                </a:solidFill>
              </a:rPr>
              <a:t>b</a:t>
            </a:r>
            <a:r>
              <a:rPr kumimoji="1" lang="en-US" altLang="ja-JP" dirty="0" smtClean="0">
                <a:solidFill>
                  <a:srgbClr val="FF0000"/>
                </a:solidFill>
              </a:rPr>
              <a:t>=150x4=600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43470" y="765716"/>
            <a:ext cx="347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Np=4x10</a:t>
            </a:r>
            <a:r>
              <a:rPr kumimoji="1" lang="en-US" altLang="ja-JP" baseline="30000" dirty="0" smtClean="0">
                <a:solidFill>
                  <a:srgbClr val="00B050"/>
                </a:solidFill>
              </a:rPr>
              <a:t>10</a:t>
            </a:r>
            <a:r>
              <a:rPr kumimoji="1" lang="en-US" altLang="ja-JP" dirty="0" smtClean="0">
                <a:solidFill>
                  <a:srgbClr val="00B050"/>
                </a:solidFill>
              </a:rPr>
              <a:t>, I=380 mA</a:t>
            </a:r>
            <a:r>
              <a:rPr lang="ja-JP" altLang="en-US" dirty="0">
                <a:solidFill>
                  <a:srgbClr val="00B050"/>
                </a:solidFill>
              </a:rPr>
              <a:t> </a:t>
            </a:r>
            <a:r>
              <a:rPr lang="en-US" altLang="ja-JP" dirty="0" smtClean="0">
                <a:solidFill>
                  <a:srgbClr val="00B050"/>
                </a:solidFill>
              </a:rPr>
              <a:t>for </a:t>
            </a:r>
            <a:r>
              <a:rPr lang="en-US" altLang="ja-JP" dirty="0" err="1" smtClean="0">
                <a:solidFill>
                  <a:srgbClr val="00B050"/>
                </a:solidFill>
              </a:rPr>
              <a:t>N</a:t>
            </a:r>
            <a:r>
              <a:rPr lang="en-US" altLang="ja-JP" baseline="-25000" dirty="0" err="1" smtClean="0">
                <a:solidFill>
                  <a:srgbClr val="00B050"/>
                </a:solidFill>
              </a:rPr>
              <a:t>b</a:t>
            </a:r>
            <a:r>
              <a:rPr lang="en-US" altLang="ja-JP" dirty="0" smtClean="0">
                <a:solidFill>
                  <a:srgbClr val="00B050"/>
                </a:solidFill>
              </a:rPr>
              <a:t>=600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9163" y="3732030"/>
            <a:ext cx="3845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Np=9.4x10</a:t>
            </a:r>
            <a:r>
              <a:rPr kumimoji="1" lang="en-US" altLang="ja-JP" baseline="30000" dirty="0" smtClean="0">
                <a:solidFill>
                  <a:srgbClr val="0070C0"/>
                </a:solidFill>
              </a:rPr>
              <a:t>10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I=900 mA for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N</a:t>
            </a:r>
            <a:r>
              <a:rPr kumimoji="1" lang="en-US" altLang="ja-JP" baseline="-25000" dirty="0" err="1" smtClean="0">
                <a:solidFill>
                  <a:srgbClr val="0070C0"/>
                </a:solidFill>
              </a:rPr>
              <a:t>b</a:t>
            </a:r>
            <a:r>
              <a:rPr kumimoji="1" lang="en-US" altLang="ja-JP" dirty="0" smtClean="0">
                <a:solidFill>
                  <a:srgbClr val="0070C0"/>
                </a:solidFill>
              </a:rPr>
              <a:t>=600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491" y="4981246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2016/6/8</a:t>
            </a:r>
            <a:endParaRPr kumimoji="1" lang="ja-JP" alt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440" y="4335385"/>
            <a:ext cx="3074739" cy="230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7112117" y="5181930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accent6">
                    <a:lumMod val="75000"/>
                  </a:schemeClr>
                </a:solidFill>
              </a:rPr>
              <a:t>4/150/3</a:t>
            </a:r>
            <a:endParaRPr kumimoji="1" lang="ja-JP" alt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96638" y="5608599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</a:rPr>
              <a:t>4/150/2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440082" y="5407642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00FF"/>
                </a:solidFill>
              </a:rPr>
              <a:t>4/150/4</a:t>
            </a:r>
            <a:endParaRPr kumimoji="1" lang="ja-JP" altLang="en-US" sz="1200" dirty="0">
              <a:solidFill>
                <a:srgbClr val="0000FF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687907" y="5239267"/>
            <a:ext cx="1711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I</a:t>
            </a:r>
            <a:r>
              <a:rPr kumimoji="1" lang="en-US" altLang="ja-JP" baseline="-25000" dirty="0" err="1" smtClean="0">
                <a:solidFill>
                  <a:srgbClr val="FF0000"/>
                </a:solidFill>
              </a:rPr>
              <a:t>th</a:t>
            </a:r>
            <a:r>
              <a:rPr kumimoji="1" lang="en-US" altLang="ja-JP" dirty="0" smtClean="0">
                <a:solidFill>
                  <a:srgbClr val="FF0000"/>
                </a:solidFill>
              </a:rPr>
              <a:t>=200 mA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24096" y="4778712"/>
            <a:ext cx="1711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kumimoji="1" lang="en-US" altLang="ja-JP" baseline="-25000" dirty="0" err="1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kumimoji="1"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33</a:t>
            </a:r>
            <a:r>
              <a:rPr kumimoji="1"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0 mA 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208297" y="5789662"/>
            <a:ext cx="1711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I</a:t>
            </a:r>
            <a:r>
              <a:rPr kumimoji="1" lang="en-US" altLang="ja-JP" baseline="-25000" dirty="0" err="1" smtClean="0">
                <a:solidFill>
                  <a:srgbClr val="0070C0"/>
                </a:solidFill>
              </a:rPr>
              <a:t>th</a:t>
            </a:r>
            <a:r>
              <a:rPr kumimoji="1" lang="en-US" altLang="ja-JP" dirty="0" smtClean="0">
                <a:solidFill>
                  <a:srgbClr val="0070C0"/>
                </a:solidFill>
              </a:rPr>
              <a:t>&gt;</a:t>
            </a:r>
            <a:r>
              <a:rPr lang="en-US" altLang="ja-JP" dirty="0" smtClean="0">
                <a:solidFill>
                  <a:srgbClr val="0070C0"/>
                </a:solidFill>
              </a:rPr>
              <a:t>60</a:t>
            </a:r>
            <a:r>
              <a:rPr kumimoji="1" lang="en-US" altLang="ja-JP" dirty="0" smtClean="0">
                <a:solidFill>
                  <a:srgbClr val="0070C0"/>
                </a:solidFill>
              </a:rPr>
              <a:t>0 mA 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85201" y="3756408"/>
            <a:ext cx="3312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Beam current: Slightly higher than measured threshold</a:t>
            </a:r>
            <a:endParaRPr kumimoji="1" lang="ja-JP" altLang="en-US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29" y="1028208"/>
            <a:ext cx="3904162" cy="2732913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86" y="1024094"/>
            <a:ext cx="3798393" cy="2658875"/>
          </a:xfrm>
          <a:prstGeom prst="rect">
            <a:avLst/>
          </a:prstGeom>
        </p:spPr>
      </p:pic>
      <p:pic>
        <p:nvPicPr>
          <p:cNvPr id="24" name="コンテンツ プレースホルダー 2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15" y="3986577"/>
            <a:ext cx="3656818" cy="2559773"/>
          </a:xfrm>
        </p:spPr>
      </p:pic>
      <p:sp>
        <p:nvSpPr>
          <p:cNvPr id="25" name="テキスト ボックス 24"/>
          <p:cNvSpPr txBox="1"/>
          <p:nvPr/>
        </p:nvSpPr>
        <p:spPr>
          <a:xfrm>
            <a:off x="3595116" y="3408735"/>
            <a:ext cx="2649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4"/>
                </a:solidFill>
                <a:latin typeface="Symbol" panose="05050102010706020507" pitchFamily="18" charset="2"/>
              </a:rPr>
              <a:t>r</a:t>
            </a:r>
            <a:r>
              <a:rPr kumimoji="1" lang="en-US" altLang="ja-JP" sz="2400" baseline="-25000" dirty="0" smtClean="0">
                <a:solidFill>
                  <a:schemeClr val="accent4"/>
                </a:solidFill>
              </a:rPr>
              <a:t>e</a:t>
            </a:r>
            <a:r>
              <a:rPr kumimoji="1" lang="en-US" altLang="ja-JP" sz="2400" dirty="0" smtClean="0">
                <a:solidFill>
                  <a:schemeClr val="accent4"/>
                </a:solidFill>
              </a:rPr>
              <a:t>(r=0)~</a:t>
            </a:r>
            <a:r>
              <a:rPr kumimoji="1" lang="en-US" altLang="ja-JP" sz="2400" dirty="0" smtClean="0">
                <a:solidFill>
                  <a:schemeClr val="accent4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400" baseline="-25000" dirty="0" smtClean="0">
                <a:solidFill>
                  <a:schemeClr val="accent4"/>
                </a:solidFill>
              </a:rPr>
              <a:t>e</a:t>
            </a:r>
            <a:r>
              <a:rPr kumimoji="1" lang="en-US" altLang="ja-JP" sz="2400" dirty="0" smtClean="0">
                <a:solidFill>
                  <a:schemeClr val="accent4"/>
                </a:solidFill>
              </a:rPr>
              <a:t>x1000</a:t>
            </a:r>
            <a:endParaRPr kumimoji="1" lang="ja-JP" altLang="en-US" sz="2400" dirty="0">
              <a:solidFill>
                <a:schemeClr val="accent4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667915" y="6462980"/>
            <a:ext cx="2869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Y</a:t>
            </a:r>
            <a:r>
              <a:rPr lang="en-US" altLang="ja-JP" baseline="-25000" dirty="0">
                <a:solidFill>
                  <a:srgbClr val="0070C0"/>
                </a:solidFill>
              </a:rPr>
              <a:t>1</a:t>
            </a:r>
            <a:r>
              <a:rPr lang="en-US" altLang="ja-JP" dirty="0">
                <a:solidFill>
                  <a:srgbClr val="0070C0"/>
                </a:solidFill>
              </a:rPr>
              <a:t>=Photon number</a:t>
            </a:r>
            <a:r>
              <a:rPr lang="en-US" altLang="ja-JP" dirty="0">
                <a:solidFill>
                  <a:schemeClr val="accent2">
                    <a:lumMod val="75000"/>
                  </a:schemeClr>
                </a:solidFill>
              </a:rPr>
              <a:t>x0.1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x0.01</a:t>
            </a:r>
          </a:p>
        </p:txBody>
      </p:sp>
    </p:spTree>
    <p:extLst>
      <p:ext uri="{BB962C8B-B14F-4D97-AF65-F5344CB8AC3E}">
        <p14:creationId xmlns:p14="http://schemas.microsoft.com/office/powerpoint/2010/main" val="3971525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テキスト ボックス 6"/>
          <p:cNvSpPr txBox="1">
            <a:spLocks noChangeArrowheads="1"/>
          </p:cNvSpPr>
          <p:nvPr/>
        </p:nvSpPr>
        <p:spPr bwMode="auto">
          <a:xfrm>
            <a:off x="7104063" y="5800725"/>
            <a:ext cx="696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>
                <a:latin typeface="Times" panose="02020603050405020304" pitchFamily="18" charset="0"/>
              </a:rPr>
              <a:t>t(sec)</a:t>
            </a:r>
            <a:endParaRPr lang="ja-JP" altLang="en-US" sz="1800">
              <a:latin typeface="Times" panose="02020603050405020304" pitchFamily="18" charset="0"/>
            </a:endParaRPr>
          </a:p>
        </p:txBody>
      </p:sp>
      <p:sp>
        <p:nvSpPr>
          <p:cNvPr id="14339" name="テキスト ボックス 7"/>
          <p:cNvSpPr txBox="1">
            <a:spLocks noChangeArrowheads="1"/>
          </p:cNvSpPr>
          <p:nvPr/>
        </p:nvSpPr>
        <p:spPr bwMode="auto">
          <a:xfrm rot="-5400000">
            <a:off x="-1259682" y="2897982"/>
            <a:ext cx="3732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>
                <a:latin typeface="Times" panose="02020603050405020304" pitchFamily="18" charset="0"/>
              </a:rPr>
              <a:t>electron density near beam(m</a:t>
            </a:r>
            <a:r>
              <a:rPr lang="en-US" altLang="ja-JP" sz="1800" baseline="30000">
                <a:latin typeface="Times" panose="02020603050405020304" pitchFamily="18" charset="0"/>
              </a:rPr>
              <a:t>-3</a:t>
            </a:r>
            <a:r>
              <a:rPr lang="en-US" altLang="ja-JP" sz="1800">
                <a:latin typeface="Times" panose="02020603050405020304" pitchFamily="18" charset="0"/>
              </a:rPr>
              <a:t>)</a:t>
            </a:r>
            <a:endParaRPr lang="ja-JP" altLang="en-US" sz="1800">
              <a:latin typeface="Times" panose="02020603050405020304" pitchFamily="18" charset="0"/>
            </a:endParaRPr>
          </a:p>
        </p:txBody>
      </p:sp>
      <p:pic>
        <p:nvPicPr>
          <p:cNvPr id="14341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870744"/>
            <a:ext cx="673735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テキスト ボックス 9"/>
          <p:cNvSpPr txBox="1">
            <a:spLocks noChangeArrowheads="1"/>
          </p:cNvSpPr>
          <p:nvPr/>
        </p:nvSpPr>
        <p:spPr bwMode="auto">
          <a:xfrm>
            <a:off x="1989138" y="5278438"/>
            <a:ext cx="1111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>
                <a:latin typeface="Symbol" panose="05050102010706020507" pitchFamily="18" charset="2"/>
              </a:rPr>
              <a:t>d</a:t>
            </a:r>
            <a:r>
              <a:rPr lang="en-US" altLang="ja-JP" sz="1800">
                <a:latin typeface="Times" panose="02020603050405020304" pitchFamily="18" charset="0"/>
                <a:ea typeface="Symbol" panose="05050102010706020507" pitchFamily="18" charset="2"/>
                <a:cs typeface="Times" panose="02020603050405020304" pitchFamily="18" charset="0"/>
              </a:rPr>
              <a:t>max</a:t>
            </a:r>
            <a:r>
              <a:rPr lang="en-US" altLang="ja-JP" sz="1800">
                <a:latin typeface="Symbol" panose="05050102010706020507" pitchFamily="18" charset="2"/>
              </a:rPr>
              <a:t>=1.0</a:t>
            </a:r>
            <a:endParaRPr lang="ja-JP" altLang="en-US" sz="1800">
              <a:latin typeface="Symbol" panose="05050102010706020507" pitchFamily="18" charset="2"/>
            </a:endParaRPr>
          </a:p>
        </p:txBody>
      </p:sp>
      <p:sp>
        <p:nvSpPr>
          <p:cNvPr id="14343" name="テキスト ボックス 10"/>
          <p:cNvSpPr txBox="1">
            <a:spLocks noChangeArrowheads="1"/>
          </p:cNvSpPr>
          <p:nvPr/>
        </p:nvSpPr>
        <p:spPr bwMode="auto">
          <a:xfrm>
            <a:off x="2951163" y="4914900"/>
            <a:ext cx="1111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>
                <a:latin typeface="Symbol" panose="05050102010706020507" pitchFamily="18" charset="2"/>
              </a:rPr>
              <a:t>d</a:t>
            </a:r>
            <a:r>
              <a:rPr lang="en-US" altLang="ja-JP" sz="1800">
                <a:latin typeface="Times" panose="02020603050405020304" pitchFamily="18" charset="0"/>
                <a:ea typeface="Symbol" panose="05050102010706020507" pitchFamily="18" charset="2"/>
                <a:cs typeface="Times" panose="02020603050405020304" pitchFamily="18" charset="0"/>
              </a:rPr>
              <a:t>max</a:t>
            </a:r>
            <a:r>
              <a:rPr lang="en-US" altLang="ja-JP" sz="1800">
                <a:latin typeface="Symbol" panose="05050102010706020507" pitchFamily="18" charset="2"/>
              </a:rPr>
              <a:t>=1.2</a:t>
            </a:r>
            <a:endParaRPr lang="ja-JP" altLang="en-US" sz="1800">
              <a:latin typeface="Symbol" panose="05050102010706020507" pitchFamily="18" charset="2"/>
            </a:endParaRPr>
          </a:p>
        </p:txBody>
      </p:sp>
      <p:sp>
        <p:nvSpPr>
          <p:cNvPr id="14344" name="テキスト ボックス 11"/>
          <p:cNvSpPr txBox="1">
            <a:spLocks noChangeArrowheads="1"/>
          </p:cNvSpPr>
          <p:nvPr/>
        </p:nvSpPr>
        <p:spPr bwMode="auto">
          <a:xfrm>
            <a:off x="2933700" y="3746500"/>
            <a:ext cx="1111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>
                <a:latin typeface="Symbol" panose="05050102010706020507" pitchFamily="18" charset="2"/>
              </a:rPr>
              <a:t>d</a:t>
            </a:r>
            <a:r>
              <a:rPr lang="en-US" altLang="ja-JP" sz="1800">
                <a:latin typeface="Times" panose="02020603050405020304" pitchFamily="18" charset="0"/>
                <a:ea typeface="Symbol" panose="05050102010706020507" pitchFamily="18" charset="2"/>
                <a:cs typeface="Times" panose="02020603050405020304" pitchFamily="18" charset="0"/>
              </a:rPr>
              <a:t>max</a:t>
            </a:r>
            <a:r>
              <a:rPr lang="en-US" altLang="ja-JP" sz="1800">
                <a:latin typeface="Symbol" panose="05050102010706020507" pitchFamily="18" charset="2"/>
              </a:rPr>
              <a:t>=1.4</a:t>
            </a:r>
            <a:endParaRPr lang="ja-JP" altLang="en-US" sz="1800">
              <a:latin typeface="Symbol" panose="05050102010706020507" pitchFamily="18" charset="2"/>
            </a:endParaRPr>
          </a:p>
        </p:txBody>
      </p:sp>
      <p:sp>
        <p:nvSpPr>
          <p:cNvPr id="14345" name="テキスト ボックス 12"/>
          <p:cNvSpPr txBox="1">
            <a:spLocks noChangeArrowheads="1"/>
          </p:cNvSpPr>
          <p:nvPr/>
        </p:nvSpPr>
        <p:spPr bwMode="auto">
          <a:xfrm>
            <a:off x="2424113" y="1962150"/>
            <a:ext cx="1112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>
                <a:latin typeface="Symbol" panose="05050102010706020507" pitchFamily="18" charset="2"/>
              </a:rPr>
              <a:t>d</a:t>
            </a:r>
            <a:r>
              <a:rPr lang="en-US" altLang="ja-JP" sz="1800">
                <a:latin typeface="Times" panose="02020603050405020304" pitchFamily="18" charset="0"/>
                <a:ea typeface="Symbol" panose="05050102010706020507" pitchFamily="18" charset="2"/>
                <a:cs typeface="Times" panose="02020603050405020304" pitchFamily="18" charset="0"/>
              </a:rPr>
              <a:t>max</a:t>
            </a:r>
            <a:r>
              <a:rPr lang="en-US" altLang="ja-JP" sz="1800">
                <a:latin typeface="Symbol" panose="05050102010706020507" pitchFamily="18" charset="2"/>
              </a:rPr>
              <a:t>=1.5</a:t>
            </a:r>
            <a:endParaRPr lang="ja-JP" altLang="en-US" sz="1800">
              <a:latin typeface="Symbol" panose="05050102010706020507" pitchFamily="18" charset="2"/>
            </a:endParaRPr>
          </a:p>
        </p:txBody>
      </p:sp>
      <p:sp>
        <p:nvSpPr>
          <p:cNvPr id="14346" name="テキスト ボックス 13"/>
          <p:cNvSpPr txBox="1">
            <a:spLocks noChangeArrowheads="1"/>
          </p:cNvSpPr>
          <p:nvPr/>
        </p:nvSpPr>
        <p:spPr bwMode="auto">
          <a:xfrm>
            <a:off x="2987675" y="5340350"/>
            <a:ext cx="1433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200">
                <a:latin typeface="Times" panose="02020603050405020304" pitchFamily="18" charset="0"/>
              </a:rPr>
              <a:t>計算を打ち切った。</a:t>
            </a:r>
          </a:p>
        </p:txBody>
      </p:sp>
      <p:sp>
        <p:nvSpPr>
          <p:cNvPr id="14347" name="テキスト ボックス 15"/>
          <p:cNvSpPr txBox="1">
            <a:spLocks noChangeArrowheads="1"/>
          </p:cNvSpPr>
          <p:nvPr/>
        </p:nvSpPr>
        <p:spPr bwMode="auto">
          <a:xfrm>
            <a:off x="1563688" y="396875"/>
            <a:ext cx="1660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>
                <a:latin typeface="Times" panose="02020603050405020304" pitchFamily="18" charset="0"/>
              </a:rPr>
              <a:t>E cloud buildup</a:t>
            </a:r>
            <a:endParaRPr lang="ja-JP" altLang="en-US" sz="1800">
              <a:latin typeface="Times" panose="02020603050405020304" pitchFamily="18" charset="0"/>
            </a:endParaRPr>
          </a:p>
        </p:txBody>
      </p:sp>
      <p:sp>
        <p:nvSpPr>
          <p:cNvPr id="14348" name="テキスト ボックス 11"/>
          <p:cNvSpPr txBox="1">
            <a:spLocks noChangeArrowheads="1"/>
          </p:cNvSpPr>
          <p:nvPr/>
        </p:nvSpPr>
        <p:spPr bwMode="auto">
          <a:xfrm>
            <a:off x="2916238" y="4467225"/>
            <a:ext cx="1111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>
                <a:latin typeface="Symbol" panose="05050102010706020507" pitchFamily="18" charset="2"/>
              </a:rPr>
              <a:t>d</a:t>
            </a:r>
            <a:r>
              <a:rPr lang="en-US" altLang="ja-JP" sz="1800">
                <a:latin typeface="Times" panose="02020603050405020304" pitchFamily="18" charset="0"/>
                <a:ea typeface="Symbol" panose="05050102010706020507" pitchFamily="18" charset="2"/>
                <a:cs typeface="Times" panose="02020603050405020304" pitchFamily="18" charset="0"/>
              </a:rPr>
              <a:t>max</a:t>
            </a:r>
            <a:r>
              <a:rPr lang="en-US" altLang="ja-JP" sz="1800">
                <a:latin typeface="Symbol" panose="05050102010706020507" pitchFamily="18" charset="2"/>
              </a:rPr>
              <a:t>=1.3</a:t>
            </a:r>
            <a:endParaRPr lang="ja-JP" altLang="en-US" sz="1800">
              <a:latin typeface="Symbol" panose="05050102010706020507" pitchFamily="18" charset="2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192842" y="384731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</a:rPr>
              <a:t>CLOUDLAND, </a:t>
            </a:r>
            <a:r>
              <a:rPr lang="en-US" altLang="ja-JP" dirty="0" err="1" smtClean="0">
                <a:latin typeface="arial" panose="020B0604020202020204" pitchFamily="34" charset="0"/>
              </a:rPr>
              <a:t>Fukuma</a:t>
            </a:r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4421188" y="2585542"/>
            <a:ext cx="29234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Np=3.13x10</a:t>
            </a:r>
            <a:r>
              <a:rPr lang="en-US" altLang="ja-JP" baseline="30000" dirty="0" smtClean="0">
                <a:solidFill>
                  <a:srgbClr val="0070C0"/>
                </a:solidFill>
              </a:rPr>
              <a:t>10</a:t>
            </a:r>
            <a:r>
              <a:rPr lang="en-US" altLang="ja-JP" dirty="0" smtClean="0">
                <a:solidFill>
                  <a:srgbClr val="0070C0"/>
                </a:solidFill>
              </a:rPr>
              <a:t>,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Density R&lt;4mm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Y</a:t>
            </a:r>
            <a:r>
              <a:rPr lang="en-US" altLang="ja-JP" baseline="-25000" dirty="0" smtClean="0">
                <a:solidFill>
                  <a:srgbClr val="0070C0"/>
                </a:solidFill>
              </a:rPr>
              <a:t>1</a:t>
            </a:r>
            <a:r>
              <a:rPr lang="en-US" altLang="ja-JP" dirty="0" smtClean="0">
                <a:solidFill>
                  <a:srgbClr val="0070C0"/>
                </a:solidFill>
              </a:rPr>
              <a:t>=Photon number</a:t>
            </a: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x0.1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x0.01</a:t>
            </a:r>
          </a:p>
          <a:p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quantum eff.   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antechamber</a:t>
            </a:r>
            <a:r>
              <a:rPr lang="en-US" altLang="ja-JP" dirty="0" smtClean="0">
                <a:solidFill>
                  <a:srgbClr val="0070C0"/>
                </a:solidFill>
              </a:rPr>
              <a:t>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4345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7689" y="234597"/>
            <a:ext cx="8449726" cy="1325563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Coupled bunch instability caused by electron cloud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3201" y="1278732"/>
            <a:ext cx="8556977" cy="4351338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Electron cloud motion reflects coupled bunch instability mode.</a:t>
            </a:r>
          </a:p>
          <a:p>
            <a:r>
              <a:rPr kumimoji="1" lang="en-US" altLang="ja-JP" sz="2400" dirty="0" smtClean="0"/>
              <a:t>Electrons in drift, short range wake ~10ns</a:t>
            </a:r>
          </a:p>
          <a:p>
            <a:r>
              <a:rPr lang="en-US" altLang="ja-JP" sz="2400" dirty="0" smtClean="0"/>
              <a:t>Electrons in solenoid, slow rotation around chamber surface.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4" y="2846919"/>
            <a:ext cx="3127972" cy="244122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319" y="3126317"/>
            <a:ext cx="3036634" cy="233962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912" y="4374272"/>
            <a:ext cx="2239432" cy="2239432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 flipV="1">
            <a:off x="2427111" y="3375862"/>
            <a:ext cx="711200" cy="11290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1078089" y="4165600"/>
            <a:ext cx="2060222" cy="5646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408560" y="2808115"/>
            <a:ext cx="2269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 smtClean="0">
                <a:solidFill>
                  <a:schemeClr val="accent4"/>
                </a:solidFill>
              </a:rPr>
              <a:t>KEKB</a:t>
            </a:r>
            <a:endParaRPr kumimoji="1" lang="ja-JP" altLang="en-US" sz="4800" dirty="0">
              <a:solidFill>
                <a:schemeClr val="accent4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67580" y="3425930"/>
            <a:ext cx="119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400 f</a:t>
            </a:r>
            <a:r>
              <a:rPr kumimoji="1" lang="en-US" altLang="ja-JP" baseline="-25000" dirty="0" smtClean="0"/>
              <a:t>0</a:t>
            </a:r>
            <a:endParaRPr kumimoji="1" lang="ja-JP" altLang="en-US" baseline="-25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78089" y="3770021"/>
            <a:ext cx="119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10</a:t>
            </a:r>
            <a:r>
              <a:rPr kumimoji="1" lang="en-US" altLang="ja-JP" dirty="0" smtClean="0"/>
              <a:t>00 f</a:t>
            </a:r>
            <a:r>
              <a:rPr kumimoji="1" lang="en-US" altLang="ja-JP" baseline="-25000" dirty="0" smtClean="0"/>
              <a:t>0</a:t>
            </a:r>
            <a:endParaRPr kumimoji="1" lang="ja-JP" altLang="en-US" baseline="-250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602" y="5367423"/>
            <a:ext cx="1297618" cy="126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93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9407" y="162421"/>
            <a:ext cx="8346903" cy="1325563"/>
          </a:xfrm>
        </p:spPr>
        <p:txBody>
          <a:bodyPr/>
          <a:lstStyle/>
          <a:p>
            <a:r>
              <a:rPr kumimoji="1" lang="en-US" altLang="ja-JP" dirty="0" smtClean="0"/>
              <a:t>Unstable mode (before solenoid installation)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9408" y="1690689"/>
            <a:ext cx="7886700" cy="4351338"/>
          </a:xfrm>
        </p:spPr>
        <p:txBody>
          <a:bodyPr/>
          <a:lstStyle/>
          <a:p>
            <a:r>
              <a:rPr lang="en-US" altLang="ja-JP" dirty="0" smtClean="0"/>
              <a:t>Typical signal of coupled bunch instability caused by drift electrons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533916"/>
            <a:ext cx="3943350" cy="377798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23" y="2716917"/>
            <a:ext cx="4010022" cy="3594982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415223" y="3618120"/>
            <a:ext cx="0" cy="14449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16462" y="5063098"/>
            <a:ext cx="857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Fast, strong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1845733" y="5226756"/>
            <a:ext cx="2726267" cy="28223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2613856" y="5346639"/>
            <a:ext cx="119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4</a:t>
            </a:r>
            <a:r>
              <a:rPr kumimoji="1" lang="en-US" altLang="ja-JP" dirty="0" smtClean="0"/>
              <a:t>00 f</a:t>
            </a:r>
            <a:r>
              <a:rPr kumimoji="1" lang="en-US" altLang="ja-JP" baseline="-25000" dirty="0" smtClean="0"/>
              <a:t>0</a:t>
            </a:r>
            <a:endParaRPr kumimoji="1" lang="ja-JP" altLang="en-US" baseline="-25000" dirty="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7699022" y="4514408"/>
            <a:ext cx="816328" cy="1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7920340" y="4062890"/>
            <a:ext cx="119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4</a:t>
            </a:r>
            <a:r>
              <a:rPr kumimoji="1" lang="en-US" altLang="ja-JP" dirty="0" smtClean="0"/>
              <a:t>00 f</a:t>
            </a:r>
            <a:r>
              <a:rPr kumimoji="1" lang="en-US" altLang="ja-JP" baseline="-25000" dirty="0" smtClean="0"/>
              <a:t>0</a:t>
            </a:r>
            <a:endParaRPr kumimoji="1" lang="ja-JP" altLang="en-US" baseline="-25000" dirty="0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6863644" y="3720793"/>
            <a:ext cx="1651706" cy="32403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178575" y="3367662"/>
            <a:ext cx="119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10</a:t>
            </a:r>
            <a:r>
              <a:rPr kumimoji="1" lang="en-US" altLang="ja-JP" dirty="0" smtClean="0"/>
              <a:t>00 f</a:t>
            </a:r>
            <a:r>
              <a:rPr kumimoji="1" lang="en-US" altLang="ja-JP" baseline="-25000" dirty="0" smtClean="0"/>
              <a:t>0</a:t>
            </a:r>
            <a:endParaRPr kumimoji="1" lang="ja-JP" altLang="en-US" baseline="-25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24147" y="981844"/>
            <a:ext cx="267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M. </a:t>
            </a:r>
            <a:r>
              <a:rPr kumimoji="1" lang="en-US" altLang="ja-JP" dirty="0" err="1" smtClean="0"/>
              <a:t>Tobiyama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9461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1584" y="211247"/>
            <a:ext cx="7886700" cy="684741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Mode spectrum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1584" y="1009602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By 2 </a:t>
            </a:r>
            <a:r>
              <a:rPr lang="en-US" altLang="ja-JP" dirty="0" err="1"/>
              <a:t>v</a:t>
            </a:r>
            <a:r>
              <a:rPr kumimoji="1" lang="en-US" altLang="ja-JP" dirty="0" err="1" smtClean="0"/>
              <a:t>er</a:t>
            </a:r>
            <a:r>
              <a:rPr kumimoji="1" lang="en-US" altLang="ja-JP" dirty="0" smtClean="0"/>
              <a:t>     300mA                       400mA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 smtClean="0"/>
              <a:t>By 4 </a:t>
            </a:r>
            <a:r>
              <a:rPr lang="en-US" altLang="ja-JP" dirty="0" err="1"/>
              <a:t>v</a:t>
            </a:r>
            <a:r>
              <a:rPr kumimoji="1" lang="en-US" altLang="ja-JP" dirty="0" err="1" smtClean="0"/>
              <a:t>er</a:t>
            </a:r>
            <a:r>
              <a:rPr kumimoji="1" lang="en-US" altLang="ja-JP" dirty="0" smtClean="0"/>
              <a:t>  350mA                    600mA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096" y="1513628"/>
            <a:ext cx="2851245" cy="219639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210" y="1560141"/>
            <a:ext cx="2843464" cy="216103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813" y="4572122"/>
            <a:ext cx="2677231" cy="204034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571" y="4572122"/>
            <a:ext cx="2676741" cy="204034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485444" y="1755385"/>
            <a:ext cx="168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Drift origin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85444" y="4785286"/>
            <a:ext cx="168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Solenoid</a:t>
            </a:r>
            <a:r>
              <a:rPr kumimoji="1" lang="en-US" altLang="ja-JP" dirty="0" smtClean="0"/>
              <a:t> origin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83370" y="1755385"/>
            <a:ext cx="168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Solenoid</a:t>
            </a:r>
            <a:r>
              <a:rPr kumimoji="1" lang="en-US" altLang="ja-JP" dirty="0" smtClean="0"/>
              <a:t> origin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65755" y="4774135"/>
            <a:ext cx="168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Solenoid</a:t>
            </a:r>
            <a:r>
              <a:rPr kumimoji="1" lang="en-US" altLang="ja-JP" dirty="0" smtClean="0"/>
              <a:t> origin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1997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5057" y="77726"/>
            <a:ext cx="7886700" cy="1325563"/>
          </a:xfrm>
        </p:spPr>
        <p:txBody>
          <a:bodyPr/>
          <a:lstStyle/>
          <a:p>
            <a:r>
              <a:rPr lang="en-US" altLang="ja-JP" dirty="0"/>
              <a:t>Unstable mode </a:t>
            </a:r>
            <a:r>
              <a:rPr lang="en-US" altLang="ja-JP" dirty="0" smtClean="0"/>
              <a:t>(after </a:t>
            </a:r>
            <a:r>
              <a:rPr lang="en-US" altLang="ja-JP" dirty="0"/>
              <a:t>solenoid installation)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2702" y="1327874"/>
            <a:ext cx="8266994" cy="4351338"/>
          </a:xfrm>
        </p:spPr>
        <p:txBody>
          <a:bodyPr/>
          <a:lstStyle/>
          <a:p>
            <a:r>
              <a:rPr lang="en-US" altLang="ja-JP" dirty="0" smtClean="0"/>
              <a:t>Typical mode caused by electrons in solenoid is seen.</a:t>
            </a:r>
          </a:p>
          <a:p>
            <a:r>
              <a:rPr kumimoji="1" lang="en-US" altLang="ja-JP" dirty="0" smtClean="0"/>
              <a:t>Mode seems to change to those of drift origin at high current.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930" y="2885138"/>
            <a:ext cx="3536420" cy="335929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03" y="2663295"/>
            <a:ext cx="3747931" cy="3648604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334216" y="3708431"/>
            <a:ext cx="0" cy="14449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35455" y="5153409"/>
            <a:ext cx="857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Fast, strong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1437453" y="4899378"/>
            <a:ext cx="2939128" cy="16935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2038123" y="4487597"/>
            <a:ext cx="119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54</a:t>
            </a:r>
            <a:r>
              <a:rPr kumimoji="1" lang="en-US" altLang="ja-JP" dirty="0" smtClean="0"/>
              <a:t>0 f</a:t>
            </a:r>
            <a:r>
              <a:rPr kumimoji="1" lang="en-US" altLang="ja-JP" baseline="-25000" dirty="0" smtClean="0"/>
              <a:t>0</a:t>
            </a:r>
            <a:endParaRPr kumimoji="1" lang="ja-JP" altLang="en-US" baseline="-25000" dirty="0"/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6432218" y="4916313"/>
            <a:ext cx="1740938" cy="16936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707677" y="4512043"/>
            <a:ext cx="119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7</a:t>
            </a:r>
            <a:r>
              <a:rPr lang="en-US" altLang="ja-JP" dirty="0" smtClean="0"/>
              <a:t>0</a:t>
            </a:r>
            <a:r>
              <a:rPr kumimoji="1" lang="en-US" altLang="ja-JP" dirty="0" smtClean="0"/>
              <a:t>0 f</a:t>
            </a:r>
            <a:r>
              <a:rPr kumimoji="1" lang="en-US" altLang="ja-JP" baseline="-25000" dirty="0" smtClean="0"/>
              <a:t>0</a:t>
            </a:r>
            <a:endParaRPr kumimoji="1" lang="ja-JP" altLang="en-US" baseline="-25000" dirty="0"/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3493090" y="4361154"/>
            <a:ext cx="883491" cy="1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3535263" y="4346750"/>
            <a:ext cx="119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4</a:t>
            </a:r>
            <a:r>
              <a:rPr kumimoji="1" lang="en-US" altLang="ja-JP" dirty="0" smtClean="0"/>
              <a:t>00 f</a:t>
            </a:r>
            <a:r>
              <a:rPr kumimoji="1" lang="en-US" altLang="ja-JP" baseline="-25000" dirty="0" smtClean="0"/>
              <a:t>0</a:t>
            </a:r>
            <a:endParaRPr kumimoji="1" lang="ja-JP" altLang="en-US" baseline="-25000" dirty="0"/>
          </a:p>
        </p:txBody>
      </p:sp>
      <p:sp>
        <p:nvSpPr>
          <p:cNvPr id="9" name="円/楕円 8"/>
          <p:cNvSpPr/>
          <p:nvPr/>
        </p:nvSpPr>
        <p:spPr>
          <a:xfrm>
            <a:off x="7897697" y="3262489"/>
            <a:ext cx="422214" cy="242711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696024" y="2693086"/>
            <a:ext cx="1151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Solenoid modes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32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1911" y="0"/>
            <a:ext cx="8952089" cy="880533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Coupled bunch instability </a:t>
            </a:r>
            <a:r>
              <a:rPr lang="en-US" altLang="ja-JP" sz="3600" dirty="0" smtClean="0"/>
              <a:t>in electron ring (HER)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5140" y="726030"/>
            <a:ext cx="7886700" cy="4351338"/>
          </a:xfrm>
        </p:spPr>
        <p:txBody>
          <a:bodyPr/>
          <a:lstStyle/>
          <a:p>
            <a:r>
              <a:rPr kumimoji="1" lang="en-US" altLang="ja-JP" dirty="0" smtClean="0"/>
              <a:t>Ion?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419" y="1061678"/>
            <a:ext cx="4438033" cy="301677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56" y="1076057"/>
            <a:ext cx="3026873" cy="297320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691" y="4200462"/>
            <a:ext cx="2051762" cy="37744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59" y="4129774"/>
            <a:ext cx="4954898" cy="610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460826" y="5097313"/>
                <a:ext cx="2202975" cy="528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𝑀𝑜𝑑𝑒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=5120−</m:t>
                      </m:r>
                      <m:f>
                        <m:fPr>
                          <m:ctrlPr>
                            <a:rPr kumimoji="1" lang="bg-BG" altLang="ja-JP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bg-BG" altLang="ja-JP" b="0" i="1" smtClean="0"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bg-BG" b="0" i="1" smtClean="0"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𝑖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,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26" y="5097313"/>
                <a:ext cx="2202975" cy="52899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矢印コネクタ 9"/>
          <p:cNvCxnSpPr/>
          <p:nvPr/>
        </p:nvCxnSpPr>
        <p:spPr>
          <a:xfrm>
            <a:off x="662518" y="1744165"/>
            <a:ext cx="0" cy="14449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63757" y="3189143"/>
            <a:ext cx="857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Fast, strong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67955" y="5141858"/>
            <a:ext cx="76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34666" y="5077368"/>
            <a:ext cx="2709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Resistive wall  </a:t>
            </a:r>
          </a:p>
          <a:p>
            <a:r>
              <a:rPr kumimoji="1" lang="en-US" altLang="ja-JP" dirty="0" smtClean="0"/>
              <a:t>5120-1=5119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405" y="4791975"/>
            <a:ext cx="2773099" cy="194116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6434666" y="608963"/>
            <a:ext cx="267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M. </a:t>
            </a:r>
            <a:r>
              <a:rPr kumimoji="1" lang="en-US" altLang="ja-JP" dirty="0" err="1" smtClean="0"/>
              <a:t>Tobiyama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2412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1894" y="207083"/>
            <a:ext cx="7886700" cy="797630"/>
          </a:xfrm>
        </p:spPr>
        <p:txBody>
          <a:bodyPr/>
          <a:lstStyle/>
          <a:p>
            <a:r>
              <a:rPr kumimoji="1" lang="en-US" altLang="ja-JP" dirty="0" smtClean="0"/>
              <a:t>Impedance estimation- transverse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1583" y="1004713"/>
            <a:ext cx="7886700" cy="4351338"/>
          </a:xfrm>
        </p:spPr>
        <p:txBody>
          <a:bodyPr/>
          <a:lstStyle/>
          <a:p>
            <a:r>
              <a:rPr kumimoji="1" lang="en-US" altLang="ja-JP" dirty="0" smtClean="0"/>
              <a:t>Tune shift as function of bunch current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10" y="2191338"/>
            <a:ext cx="2191621" cy="153413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10" y="2197532"/>
            <a:ext cx="2214609" cy="1550227"/>
          </a:xfrm>
          <a:prstGeom prst="rect">
            <a:avLst/>
          </a:prstGeom>
        </p:spPr>
      </p:pic>
      <p:pic>
        <p:nvPicPr>
          <p:cNvPr id="6" name="コンテンツ プレースホルダ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17" y="4364497"/>
            <a:ext cx="2896725" cy="202770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753" y="4459111"/>
            <a:ext cx="2420813" cy="16945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481894" y="1476452"/>
                <a:ext cx="3088859" cy="651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ja-JP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Δ</m:t>
                      </m:r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ja-JP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𝜈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kumimoji="1" lang="bg-BG" altLang="ja-JP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3/2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1" lang="bg-BG" altLang="ja-JP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kumimoji="1" lang="bg-BG" altLang="ja-JP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</m:den>
                      </m:f>
                      <m:f>
                        <m:fPr>
                          <m:ctrlPr>
                            <a:rPr kumimoji="1" lang="bg-BG" altLang="ja-JP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kumimoji="1" lang="bg-BG" altLang="ja-JP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𝑒𝑓𝑓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94" y="1476452"/>
                <a:ext cx="3088859" cy="65178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4432897" y="6125190"/>
            <a:ext cx="462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KEKB-LER: -0.0034mA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-1</a:t>
            </a:r>
            <a:r>
              <a:rPr kumimoji="1" lang="en-US" altLang="ja-JP" dirty="0" smtClean="0">
                <a:solidFill>
                  <a:srgbClr val="FF0000"/>
                </a:solidFill>
              </a:rPr>
              <a:t>, 81k</a:t>
            </a:r>
            <a:r>
              <a:rPr kumimoji="1" lang="en-US" altLang="ja-JP" dirty="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W</a:t>
            </a:r>
            <a:r>
              <a:rPr kumimoji="1" lang="en-US" altLang="ja-JP" dirty="0" smtClean="0">
                <a:solidFill>
                  <a:srgbClr val="FF0000"/>
                </a:solidFill>
              </a:rPr>
              <a:t>/m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        coll. open  33-46 k</a:t>
            </a:r>
            <a:r>
              <a:rPr lang="en-US" altLang="ja-JP" dirty="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W</a:t>
            </a:r>
            <a:r>
              <a:rPr lang="en-US" altLang="ja-JP" dirty="0" smtClean="0">
                <a:solidFill>
                  <a:srgbClr val="FF0000"/>
                </a:solidFill>
              </a:rPr>
              <a:t>/m    T. </a:t>
            </a:r>
            <a:r>
              <a:rPr lang="en-US" altLang="ja-JP" dirty="0" err="1" smtClean="0">
                <a:solidFill>
                  <a:srgbClr val="FF0000"/>
                </a:solidFill>
              </a:rPr>
              <a:t>Ieiri</a:t>
            </a:r>
            <a:r>
              <a:rPr lang="en-US" altLang="ja-JP" dirty="0" smtClean="0">
                <a:solidFill>
                  <a:srgbClr val="FF0000"/>
                </a:solidFill>
              </a:rPr>
              <a:t>, EPAC00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3845692" y="1489814"/>
                <a:ext cx="2449517" cy="569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𝑖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ja-JP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𝑒𝑓𝑓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Ω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)</m:t>
                      </m:r>
                      <m:r>
                        <a:rPr kumimoji="1" lang="en-US" altLang="ja-JP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33.3</m:t>
                      </m:r>
                      <m:f>
                        <m:fPr>
                          <m:ctrlPr>
                            <a:rPr kumimoji="1" lang="bg-BG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ja-JP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𝑚𝐴</m:t>
                          </m:r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692" y="1489814"/>
                <a:ext cx="2449517" cy="56958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7041272" y="1443648"/>
                <a:ext cx="1576009" cy="661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altLang="ja-JP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5</m:t>
                      </m:r>
                      <m:r>
                        <a:rPr lang="en-US" altLang="ja-JP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8</m:t>
                      </m:r>
                      <m:r>
                        <a:rPr lang="en-US" altLang="ja-JP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.</m:t>
                      </m:r>
                      <m:r>
                        <a:rPr lang="en-US" altLang="ja-JP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2</m:t>
                      </m:r>
                      <m:f>
                        <m:fPr>
                          <m:ctrlPr>
                            <a:rPr lang="bg-BG" altLang="ja-JP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ja-JP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altLang="ja-JP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altLang="ja-JP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  <m:r>
                            <a:rPr lang="en-US" altLang="ja-JP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altLang="ja-JP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𝑚𝐴</m:t>
                          </m:r>
                          <m:r>
                            <a:rPr lang="en-US" altLang="ja-JP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ja-JP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272" y="1443648"/>
                <a:ext cx="1576009" cy="66191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6378769" y="1617676"/>
            <a:ext cx="733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LER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494263" y="1589938"/>
            <a:ext cx="733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H</a:t>
            </a:r>
            <a:r>
              <a:rPr kumimoji="1" lang="en-US" altLang="ja-JP" dirty="0" smtClean="0">
                <a:solidFill>
                  <a:srgbClr val="0070C0"/>
                </a:solidFill>
              </a:rPr>
              <a:t>ER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15" name="コンテンツ プレースホルダー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88" y="2139383"/>
            <a:ext cx="2265843" cy="158609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725" y="2150533"/>
            <a:ext cx="2265844" cy="15860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5365588" y="3796938"/>
                <a:ext cx="3351367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𝑖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𝑒𝑓𝑓</m:t>
                          </m:r>
                        </m:sub>
                      </m:sSub>
                      <m:r>
                        <a:rPr lang="en-US" altLang="ja-JP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altLang="ja-JP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43 </m:t>
                      </m:r>
                      <m:d>
                        <m:dPr>
                          <m:ctrlPr>
                            <a:rPr lang="en-US" altLang="ja-JP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altLang="ja-JP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    </m:t>
                      </m:r>
                      <m:r>
                        <a:rPr lang="en-US" altLang="ja-JP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1</m:t>
                      </m:r>
                      <m:r>
                        <a:rPr lang="en-US" altLang="ja-JP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45</m:t>
                      </m:r>
                      <m:r>
                        <a:rPr lang="en-US" altLang="ja-JP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d>
                        <m:dPr>
                          <m:ctrlPr>
                            <a:rPr lang="en-US" altLang="ja-JP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altLang="ja-JP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  </m:t>
                      </m:r>
                      <m:r>
                        <a:rPr lang="en-US" altLang="ja-JP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altLang="ja-JP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Ω</m:t>
                      </m:r>
                      <m:r>
                        <a:rPr lang="en-US" altLang="ja-JP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/</m:t>
                      </m:r>
                      <m:r>
                        <a:rPr lang="en-US" altLang="ja-JP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𝑚</m:t>
                      </m:r>
                    </m:oMath>
                  </m:oMathPara>
                </a14:m>
                <a:endParaRPr lang="ja-JP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588" y="3796938"/>
                <a:ext cx="3351367" cy="391582"/>
              </a:xfrm>
              <a:prstGeom prst="rect">
                <a:avLst/>
              </a:prstGeom>
              <a:blipFill rotWithShape="0">
                <a:blip r:embed="rId11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1186987" y="3769891"/>
                <a:ext cx="3223126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𝑖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𝑒𝑓𝑓</m:t>
                          </m:r>
                        </m:sub>
                      </m:sSub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31 </m:t>
                      </m:r>
                      <m:d>
                        <m:d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    53</m:t>
                      </m:r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d>
                        <m:d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  </m:t>
                      </m:r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altLang="ja-JP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Ω</m:t>
                      </m:r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/</m:t>
                      </m:r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𝑚</m:t>
                      </m:r>
                    </m:oMath>
                  </m:oMathPara>
                </a14:m>
                <a:endParaRPr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987" y="3769891"/>
                <a:ext cx="3223126" cy="391582"/>
              </a:xfrm>
              <a:prstGeom prst="rect">
                <a:avLst/>
              </a:prstGeom>
              <a:blipFill rotWithShape="0">
                <a:blip r:embed="rId12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/>
          <p:cNvSpPr txBox="1"/>
          <p:nvPr/>
        </p:nvSpPr>
        <p:spPr>
          <a:xfrm>
            <a:off x="6140012" y="4667507"/>
            <a:ext cx="198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Collimator dependence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727810" y="4833689"/>
            <a:ext cx="973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HER y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094370" y="4649023"/>
            <a:ext cx="973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L</a:t>
            </a:r>
            <a:r>
              <a:rPr kumimoji="1" lang="en-US" altLang="ja-JP" dirty="0" smtClean="0">
                <a:solidFill>
                  <a:srgbClr val="FF0000"/>
                </a:solidFill>
              </a:rPr>
              <a:t>ER </a:t>
            </a:r>
            <a:r>
              <a:rPr lang="en-US" altLang="ja-JP" dirty="0">
                <a:solidFill>
                  <a:srgbClr val="FF0000"/>
                </a:solidFill>
              </a:rPr>
              <a:t>x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16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Beam size blow-up due to Electron cloud</a:t>
            </a:r>
          </a:p>
          <a:p>
            <a:r>
              <a:rPr lang="en-US" altLang="ja-JP" dirty="0" smtClean="0"/>
              <a:t>Coupled bunch instability due to electron cloud</a:t>
            </a:r>
          </a:p>
          <a:p>
            <a:r>
              <a:rPr lang="en-US" altLang="ja-JP" dirty="0" smtClean="0"/>
              <a:t>Coupled </a:t>
            </a:r>
            <a:r>
              <a:rPr lang="en-US" altLang="ja-JP" dirty="0"/>
              <a:t>bunch </a:t>
            </a:r>
            <a:r>
              <a:rPr lang="en-US" altLang="ja-JP" dirty="0" smtClean="0"/>
              <a:t>instability in HER</a:t>
            </a:r>
          </a:p>
          <a:p>
            <a:r>
              <a:rPr kumimoji="1" lang="en-US" altLang="ja-JP" dirty="0" smtClean="0"/>
              <a:t>Tune shift measurement and transverse impedance</a:t>
            </a:r>
          </a:p>
          <a:p>
            <a:r>
              <a:rPr lang="en-US" altLang="ja-JP" dirty="0" smtClean="0"/>
              <a:t>Bunch length measurement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9724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289" y="1659570"/>
            <a:ext cx="4141567" cy="31484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42" y="1659570"/>
            <a:ext cx="4190639" cy="314846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71968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Longitudinal impedance issue-Bunch length measurement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L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505" y="2151705"/>
            <a:ext cx="1846263" cy="361368"/>
          </a:xfrm>
          <a:prstGeom prst="rect">
            <a:avLst/>
          </a:prstGeom>
        </p:spPr>
      </p:pic>
      <p:cxnSp>
        <p:nvCxnSpPr>
          <p:cNvPr id="9" name="直線コネクタ 8"/>
          <p:cNvCxnSpPr/>
          <p:nvPr/>
        </p:nvCxnSpPr>
        <p:spPr>
          <a:xfrm flipV="1">
            <a:off x="3831323" y="2744345"/>
            <a:ext cx="11289" cy="172931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7530135" y="2744345"/>
            <a:ext cx="11289" cy="172931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3366314" y="4976634"/>
            <a:ext cx="5594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Measured by a Streak camera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The behaviors are similar as KEKB for both of LER and HER.</a:t>
            </a:r>
          </a:p>
          <a:p>
            <a:r>
              <a:rPr lang="en-US" altLang="ja-JP" dirty="0" smtClean="0"/>
              <a:t>Bunch lengthening is stronger than that of simulation.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98" y="1563586"/>
            <a:ext cx="1374755" cy="75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06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07082"/>
            <a:ext cx="7886700" cy="59443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3183" y="801512"/>
            <a:ext cx="8312149" cy="5779910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Beam size blow-up has been observed since early stage of </a:t>
            </a:r>
            <a:r>
              <a:rPr kumimoji="1" lang="en-US" altLang="ja-JP" dirty="0" err="1" smtClean="0"/>
              <a:t>SuperKEKB</a:t>
            </a:r>
            <a:r>
              <a:rPr kumimoji="1" lang="en-US" altLang="ja-JP" dirty="0" smtClean="0"/>
              <a:t> commissioning.</a:t>
            </a:r>
          </a:p>
          <a:p>
            <a:r>
              <a:rPr lang="en-US" altLang="ja-JP" dirty="0" smtClean="0"/>
              <a:t>Electron density at Al bellows part (5% of </a:t>
            </a:r>
            <a:r>
              <a:rPr lang="en-US" altLang="ja-JP" dirty="0" err="1" smtClean="0"/>
              <a:t>circumf</a:t>
            </a:r>
            <a:r>
              <a:rPr lang="en-US" altLang="ja-JP" dirty="0" smtClean="0"/>
              <a:t>.) is high (</a:t>
            </a:r>
            <a:r>
              <a:rPr lang="en-US" altLang="ja-JP" dirty="0" smtClean="0">
                <a:latin typeface="Symbol" panose="05050102010706020507" pitchFamily="18" charset="2"/>
              </a:rPr>
              <a:t>r</a:t>
            </a:r>
            <a:r>
              <a:rPr lang="en-US" altLang="ja-JP" baseline="-25000" dirty="0" smtClean="0"/>
              <a:t>e</a:t>
            </a:r>
            <a:r>
              <a:rPr lang="en-US" altLang="ja-JP" dirty="0" smtClean="0"/>
              <a:t>&gt;10</a:t>
            </a:r>
            <a:r>
              <a:rPr lang="en-US" altLang="ja-JP" baseline="30000" dirty="0" smtClean="0"/>
              <a:t>12</a:t>
            </a:r>
            <a:r>
              <a:rPr lang="en-US" altLang="ja-JP" dirty="0" smtClean="0"/>
              <a:t>m</a:t>
            </a:r>
            <a:r>
              <a:rPr lang="en-US" altLang="ja-JP" baseline="30000" dirty="0" smtClean="0"/>
              <a:t>-3</a:t>
            </a:r>
            <a:r>
              <a:rPr lang="en-US" altLang="ja-JP" dirty="0" smtClean="0"/>
              <a:t>). Simulations show the electrons can cause fast head-tail instability. </a:t>
            </a:r>
          </a:p>
          <a:p>
            <a:r>
              <a:rPr lang="en-US" altLang="ja-JP" dirty="0" smtClean="0"/>
              <a:t>Coupled bunch instability caused by electron cloud has also been observed as is predicted.</a:t>
            </a:r>
          </a:p>
          <a:p>
            <a:r>
              <a:rPr lang="en-US" altLang="ja-JP" dirty="0" smtClean="0"/>
              <a:t>Installation of Permanent solenoid reduced the blow up. It is possible to operate with 1A, 4 bucket spacing at present condition. </a:t>
            </a:r>
          </a:p>
          <a:p>
            <a:r>
              <a:rPr lang="en-US" altLang="ja-JP" dirty="0"/>
              <a:t>T</a:t>
            </a:r>
            <a:r>
              <a:rPr kumimoji="1" lang="en-US" altLang="ja-JP" dirty="0" smtClean="0"/>
              <a:t>une shift as function of bunch current was measured to estimate transverse impedance. It </a:t>
            </a:r>
            <a:r>
              <a:rPr lang="en-US" altLang="ja-JP" dirty="0" smtClean="0"/>
              <a:t>was 30-50k</a:t>
            </a:r>
            <a:r>
              <a:rPr lang="en-US" altLang="ja-JP" dirty="0" smtClean="0">
                <a:latin typeface="Symbol" panose="05050102010706020507" pitchFamily="18" charset="2"/>
              </a:rPr>
              <a:t>W</a:t>
            </a:r>
            <a:r>
              <a:rPr lang="en-US" altLang="ja-JP" dirty="0" smtClean="0"/>
              <a:t>/m, similar as KEKB.</a:t>
            </a:r>
          </a:p>
          <a:p>
            <a:r>
              <a:rPr kumimoji="1" lang="en-US" altLang="ja-JP" dirty="0" smtClean="0"/>
              <a:t>Bunch length was measured by a streak camera</a:t>
            </a:r>
            <a:r>
              <a:rPr lang="en-US" altLang="ja-JP" dirty="0"/>
              <a:t>. </a:t>
            </a:r>
            <a:r>
              <a:rPr lang="en-US" altLang="ja-JP" dirty="0" smtClean="0"/>
              <a:t>Bunch lengthening, which was </a:t>
            </a:r>
            <a:r>
              <a:rPr lang="en-US" altLang="ja-JP" dirty="0"/>
              <a:t>similar as </a:t>
            </a:r>
            <a:r>
              <a:rPr lang="en-US" altLang="ja-JP" dirty="0" smtClean="0"/>
              <a:t>KEKB, was observed, 7-8 mm at the design current, while no bunch lengthening in prediction.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3507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33450" y="2758371"/>
            <a:ext cx="7886700" cy="1325563"/>
          </a:xfrm>
        </p:spPr>
        <p:txBody>
          <a:bodyPr>
            <a:normAutofit/>
          </a:bodyPr>
          <a:lstStyle/>
          <a:p>
            <a:r>
              <a:rPr kumimoji="1" lang="en-US" altLang="ja-JP" sz="4800" dirty="0" smtClean="0">
                <a:solidFill>
                  <a:schemeClr val="accent4"/>
                </a:solidFill>
              </a:rPr>
              <a:t>Thank you for your attention</a:t>
            </a:r>
            <a:endParaRPr kumimoji="1" lang="ja-JP" altLang="en-US" sz="4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53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8255" y="170918"/>
            <a:ext cx="8747489" cy="808219"/>
          </a:xfrm>
        </p:spPr>
        <p:txBody>
          <a:bodyPr/>
          <a:lstStyle/>
          <a:p>
            <a:r>
              <a:rPr kumimoji="1" lang="en-US" altLang="ja-JP" dirty="0" smtClean="0"/>
              <a:t>Rough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estimation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of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Electron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density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6876" y="979137"/>
            <a:ext cx="8648868" cy="4351338"/>
          </a:xfrm>
        </p:spPr>
        <p:txBody>
          <a:bodyPr/>
          <a:lstStyle/>
          <a:p>
            <a:r>
              <a:rPr kumimoji="1" lang="en-US" altLang="ja-JP" dirty="0" smtClean="0"/>
              <a:t>Electron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current,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I</a:t>
            </a:r>
            <a:r>
              <a:rPr lang="en-US" altLang="ja-JP" baseline="-25000" dirty="0" err="1" smtClean="0"/>
              <a:t>e</a:t>
            </a:r>
            <a:r>
              <a:rPr lang="en-US" altLang="ja-JP" dirty="0" smtClean="0"/>
              <a:t>=</a:t>
            </a:r>
            <a:r>
              <a:rPr kumimoji="1" lang="en-US" altLang="ja-JP" dirty="0" smtClean="0"/>
              <a:t>1</a:t>
            </a:r>
            <a:r>
              <a:rPr kumimoji="1" lang="en-US" altLang="ja-JP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dirty="0" smtClean="0"/>
              <a:t>A. </a:t>
            </a:r>
          </a:p>
          <a:p>
            <a:r>
              <a:rPr kumimoji="1" lang="en-US" altLang="ja-JP" dirty="0" smtClean="0"/>
              <a:t>Acceptance of the electron detector, </a:t>
            </a:r>
            <a:r>
              <a:rPr kumimoji="1" lang="en-US" altLang="ja-JP" dirty="0" err="1" smtClean="0"/>
              <a:t>S</a:t>
            </a:r>
            <a:r>
              <a:rPr kumimoji="1" lang="en-US" altLang="ja-JP" baseline="-25000" dirty="0" err="1" smtClean="0"/>
              <a:t>mon</a:t>
            </a:r>
            <a:r>
              <a:rPr kumimoji="1" lang="en-US" altLang="ja-JP" dirty="0" smtClean="0"/>
              <a:t>=1 cm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.</a:t>
            </a:r>
          </a:p>
          <a:p>
            <a:r>
              <a:rPr lang="en-US" altLang="ja-JP" dirty="0" smtClean="0"/>
              <a:t>Number of electron absorbed (=produced) at chamber wall, d=10cm.</a:t>
            </a:r>
          </a:p>
          <a:p>
            <a:endParaRPr kumimoji="1" lang="en-US" altLang="ja-JP" dirty="0"/>
          </a:p>
          <a:p>
            <a:endParaRPr lang="en-US" altLang="ja-JP" dirty="0" smtClean="0"/>
          </a:p>
          <a:p>
            <a:r>
              <a:rPr kumimoji="1" lang="en-US" altLang="ja-JP" dirty="0" smtClean="0"/>
              <a:t>Electron stay time in the chamber, 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t</a:t>
            </a:r>
            <a:r>
              <a:rPr kumimoji="1" lang="en-US" altLang="ja-JP" baseline="-25000" dirty="0" err="1" smtClean="0"/>
              <a:t>e</a:t>
            </a:r>
            <a:r>
              <a:rPr kumimoji="1" lang="en-US" altLang="ja-JP" dirty="0" smtClean="0"/>
              <a:t>=100ns. Electron density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201667" y="3030657"/>
                <a:ext cx="4477444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×0.1</m:t>
                          </m:r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1.6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−19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667" y="3030657"/>
                <a:ext cx="4477444" cy="55579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683402" y="4833832"/>
                <a:ext cx="3995709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</m:sup>
                          </m:sSup>
                          <m: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−7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0.05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=2.5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402" y="4833832"/>
                <a:ext cx="3995709" cy="55585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425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1115"/>
          </a:xfrm>
        </p:spPr>
        <p:txBody>
          <a:bodyPr/>
          <a:lstStyle/>
          <a:p>
            <a:r>
              <a:rPr kumimoji="1" lang="en-US" altLang="ja-JP" dirty="0" smtClean="0"/>
              <a:t>Emittance dependence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3061" y="1076241"/>
            <a:ext cx="7886700" cy="4351338"/>
          </a:xfrm>
        </p:spPr>
        <p:txBody>
          <a:bodyPr/>
          <a:lstStyle/>
          <a:p>
            <a:r>
              <a:rPr kumimoji="1" lang="en-US" altLang="ja-JP" dirty="0" smtClean="0"/>
              <a:t>Vertical emittance knob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52" y="1787356"/>
            <a:ext cx="4322963" cy="212302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508758" y="2697912"/>
            <a:ext cx="1675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Symbol" panose="05050102010706020507" pitchFamily="18" charset="2"/>
              </a:rPr>
              <a:t>b</a:t>
            </a:r>
            <a:r>
              <a:rPr kumimoji="1" lang="en-US" altLang="ja-JP" baseline="-25000" dirty="0" smtClean="0"/>
              <a:t>y</a:t>
            </a:r>
            <a:r>
              <a:rPr kumimoji="1" lang="en-US" altLang="ja-JP" dirty="0" smtClean="0"/>
              <a:t>=67m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8201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15364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Design current &amp; spacing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83" y="1471246"/>
            <a:ext cx="4088367" cy="2861857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40927"/>
            <a:ext cx="4191000" cy="29337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768178" y="1101914"/>
            <a:ext cx="262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Np=9.4x10</a:t>
            </a:r>
            <a:r>
              <a:rPr kumimoji="1" lang="en-US" altLang="ja-JP" baseline="30000" dirty="0" smtClean="0"/>
              <a:t>10</a:t>
            </a:r>
            <a:r>
              <a:rPr kumimoji="1" lang="en-US" altLang="ja-JP" dirty="0" smtClean="0"/>
              <a:t>, I=3600 mA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5614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178449" y="177440"/>
            <a:ext cx="513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金澤氏の式を使った電子密度の算出</a:t>
            </a:r>
            <a:r>
              <a:rPr lang="en-US" altLang="ja-JP" sz="2400" dirty="0" smtClean="0"/>
              <a:t>*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09859" y="636558"/>
            <a:ext cx="199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＊</a:t>
            </a:r>
            <a:r>
              <a:rPr kumimoji="1" lang="en-US" altLang="ja-JP" dirty="0" smtClean="0"/>
              <a:t>PAC2005, p.1054</a:t>
            </a:r>
            <a:endParaRPr kumimoji="1" lang="ja-JP" altLang="en-US" dirty="0"/>
          </a:p>
        </p:txBody>
      </p:sp>
      <p:pic>
        <p:nvPicPr>
          <p:cNvPr id="1026" name="Picture 2" descr="C:\Users\suetsugu\Desktop\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16" y="917136"/>
            <a:ext cx="2227295" cy="106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uetsugu\Desktop\myu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472" y="674966"/>
            <a:ext cx="2218450" cy="89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uetsugu\Desktop\V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239" y="1345081"/>
            <a:ext cx="3987507" cy="8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418254" y="2009201"/>
            <a:ext cx="20762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1.602E-19 [C]</a:t>
            </a:r>
          </a:p>
          <a:p>
            <a:r>
              <a:rPr kumimoji="1" lang="en-US" altLang="ja-JP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1" lang="en-US" altLang="ja-JP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1E5 [s</a:t>
            </a:r>
            <a:r>
              <a:rPr kumimoji="1" lang="en-US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2.818E-15 [m]</a:t>
            </a:r>
          </a:p>
          <a:p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9.109E-31 [kg]</a:t>
            </a:r>
          </a:p>
          <a:p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3.0E8 [ms</a:t>
            </a:r>
            <a:r>
              <a:rPr kumimoji="1" lang="en-US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99250" y="1984319"/>
            <a:ext cx="37785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バンチ数</a:t>
            </a:r>
            <a:endParaRPr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i="1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kumimoji="1" lang="en-US" altLang="ja-JP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1"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通過確率 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0.0003x1/4 = 7.5E-5</a:t>
            </a:r>
          </a:p>
          <a:p>
            <a:r>
              <a:rPr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グリッド電圧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[V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kumimoji="1"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バンチ内の</a:t>
            </a:r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の数</a:t>
            </a:r>
            <a:endParaRPr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18764" y="3189522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31001" y="3052673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66160" y="3307710"/>
            <a:ext cx="735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en-US" altLang="ja-JP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51620" y="3198855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ビーム電流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[A]</a:t>
            </a:r>
          </a:p>
        </p:txBody>
      </p:sp>
      <p:cxnSp>
        <p:nvCxnSpPr>
          <p:cNvPr id="6" name="直線コネクタ 5"/>
          <p:cNvCxnSpPr/>
          <p:nvPr/>
        </p:nvCxnSpPr>
        <p:spPr>
          <a:xfrm>
            <a:off x="5309703" y="3369914"/>
            <a:ext cx="6904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517849" y="4745599"/>
            <a:ext cx="6856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例えば、</a:t>
            </a:r>
            <a:r>
              <a:rPr lang="en-US" altLang="ja-JP" dirty="0" smtClean="0"/>
              <a:t>2/150/3  </a:t>
            </a:r>
            <a:r>
              <a:rPr lang="en-US" altLang="ja-JP" dirty="0" err="1" smtClean="0"/>
              <a:t>V</a:t>
            </a:r>
            <a:r>
              <a:rPr lang="en-US" altLang="ja-JP" baseline="-25000" dirty="0" err="1" smtClean="0"/>
              <a:t>r</a:t>
            </a:r>
            <a:r>
              <a:rPr lang="en-US" altLang="ja-JP" dirty="0" smtClean="0"/>
              <a:t> = -30 V, I = 200 mA, </a:t>
            </a:r>
            <a:r>
              <a:rPr lang="en-US" altLang="ja-JP" dirty="0" err="1" smtClean="0"/>
              <a:t>I</a:t>
            </a:r>
            <a:r>
              <a:rPr lang="en-US" altLang="ja-JP" baseline="-25000" dirty="0" err="1" smtClean="0"/>
              <a:t>obs</a:t>
            </a:r>
            <a:r>
              <a:rPr lang="en-US" altLang="ja-JP" dirty="0" smtClean="0"/>
              <a:t> = 1E-7 A </a:t>
            </a:r>
            <a:r>
              <a:rPr lang="ja-JP" altLang="en-US" dirty="0" smtClean="0"/>
              <a:t>の場合 </a:t>
            </a:r>
            <a:r>
              <a:rPr lang="en-US" altLang="ja-JP" dirty="0" smtClean="0"/>
              <a:t>(</a:t>
            </a:r>
            <a:r>
              <a:rPr lang="ja-JP" altLang="en-US" dirty="0" smtClean="0"/>
              <a:t>平均で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563071" y="5282304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600, </a:t>
            </a:r>
            <a:r>
              <a:rPr lang="en-US" altLang="ja-JP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kumimoji="1"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89857" y="3546031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まとめる</a:t>
            </a:r>
            <a:r>
              <a:rPr lang="ja-JP" altLang="en-US" dirty="0"/>
              <a:t>と、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567155" y="4149410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2.630E13 x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374183" y="435157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20" name="直線コネクタ 19"/>
          <p:cNvCxnSpPr/>
          <p:nvPr/>
        </p:nvCxnSpPr>
        <p:spPr>
          <a:xfrm>
            <a:off x="3287097" y="4385784"/>
            <a:ext cx="6904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3187571" y="3997009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altLang="ja-JP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ja-JP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768208" y="5276084"/>
            <a:ext cx="210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1.18E12 [e</a:t>
            </a:r>
            <a:r>
              <a:rPr kumimoji="1" lang="en-US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kumimoji="1" lang="en-US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1CF2-D97C-4B12-9E52-76CDE433DA81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868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5125" y="15444"/>
            <a:ext cx="8750617" cy="764319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Simulated electron cloud build up in Bend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900" y="891448"/>
            <a:ext cx="3853832" cy="269768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3" y="870073"/>
            <a:ext cx="3716067" cy="2601247"/>
          </a:xfrm>
          <a:prstGeom prst="rect">
            <a:avLst/>
          </a:prstGeom>
        </p:spPr>
      </p:pic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46" y="3827032"/>
            <a:ext cx="3761599" cy="2633119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1052565" y="611033"/>
            <a:ext cx="3597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Np=2.5x10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10</a:t>
            </a:r>
            <a:r>
              <a:rPr kumimoji="1" lang="en-US" altLang="ja-JP" dirty="0" smtClean="0">
                <a:solidFill>
                  <a:srgbClr val="FF0000"/>
                </a:solidFill>
              </a:rPr>
              <a:t>, I=240 mA for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N</a:t>
            </a:r>
            <a:r>
              <a:rPr kumimoji="1" lang="en-US" altLang="ja-JP" baseline="-25000" dirty="0" err="1" smtClean="0">
                <a:solidFill>
                  <a:srgbClr val="FF0000"/>
                </a:solidFill>
              </a:rPr>
              <a:t>b</a:t>
            </a:r>
            <a:r>
              <a:rPr kumimoji="1" lang="en-US" altLang="ja-JP" dirty="0" smtClean="0">
                <a:solidFill>
                  <a:srgbClr val="FF0000"/>
                </a:solidFill>
              </a:rPr>
              <a:t>=600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50069" y="605386"/>
            <a:ext cx="262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Np=4x10</a:t>
            </a:r>
            <a:r>
              <a:rPr kumimoji="1" lang="en-US" altLang="ja-JP" baseline="30000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r>
              <a:rPr kumimoji="1"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, I=380 mA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17685" y="3568802"/>
            <a:ext cx="262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Np=9.4x10</a:t>
            </a:r>
            <a:r>
              <a:rPr kumimoji="1" lang="en-US" altLang="ja-JP" baseline="30000" dirty="0" smtClean="0">
                <a:solidFill>
                  <a:srgbClr val="0070C0"/>
                </a:solidFill>
              </a:rPr>
              <a:t>10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I=900 mA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668" y="3487202"/>
            <a:ext cx="3853543" cy="289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7274337" y="4308297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accent6">
                    <a:lumMod val="75000"/>
                  </a:schemeClr>
                </a:solidFill>
              </a:rPr>
              <a:t>4/150/3</a:t>
            </a:r>
            <a:endParaRPr kumimoji="1" lang="ja-JP" alt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95098" y="4292746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</a:rPr>
              <a:t>4/150/2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743979" y="4684631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00FF"/>
                </a:solidFill>
              </a:rPr>
              <a:t>4/150/4</a:t>
            </a:r>
            <a:endParaRPr kumimoji="1" lang="ja-JP" altLang="en-US" sz="1200" dirty="0">
              <a:solidFill>
                <a:srgbClr val="0000FF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032325" y="3954145"/>
            <a:ext cx="1711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I</a:t>
            </a:r>
            <a:r>
              <a:rPr kumimoji="1" lang="en-US" altLang="ja-JP" baseline="-25000" dirty="0" err="1" smtClean="0">
                <a:solidFill>
                  <a:srgbClr val="FF0000"/>
                </a:solidFill>
              </a:rPr>
              <a:t>th</a:t>
            </a:r>
            <a:r>
              <a:rPr kumimoji="1" lang="en-US" altLang="ja-JP" dirty="0" smtClean="0">
                <a:solidFill>
                  <a:srgbClr val="FF0000"/>
                </a:solidFill>
              </a:rPr>
              <a:t>=200 mA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210043" y="4169910"/>
            <a:ext cx="1711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kumimoji="1" lang="en-US" altLang="ja-JP" baseline="-25000" dirty="0" err="1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kumimoji="1"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33</a:t>
            </a:r>
            <a:r>
              <a:rPr kumimoji="1"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0 mA 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08297" y="5789662"/>
            <a:ext cx="1711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I</a:t>
            </a:r>
            <a:r>
              <a:rPr kumimoji="1" lang="en-US" altLang="ja-JP" baseline="-25000" dirty="0" err="1" smtClean="0">
                <a:solidFill>
                  <a:srgbClr val="0070C0"/>
                </a:solidFill>
              </a:rPr>
              <a:t>th</a:t>
            </a:r>
            <a:r>
              <a:rPr kumimoji="1" lang="en-US" altLang="ja-JP" dirty="0" smtClean="0">
                <a:solidFill>
                  <a:srgbClr val="0070C0"/>
                </a:solidFill>
              </a:rPr>
              <a:t>&gt;</a:t>
            </a:r>
            <a:r>
              <a:rPr lang="en-US" altLang="ja-JP" dirty="0" smtClean="0">
                <a:solidFill>
                  <a:srgbClr val="0070C0"/>
                </a:solidFill>
              </a:rPr>
              <a:t>60</a:t>
            </a:r>
            <a:r>
              <a:rPr kumimoji="1" lang="en-US" altLang="ja-JP" dirty="0" smtClean="0">
                <a:solidFill>
                  <a:srgbClr val="0070C0"/>
                </a:solidFill>
              </a:rPr>
              <a:t>0 mA 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52565" y="6455834"/>
            <a:ext cx="7520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Multipactoring</a:t>
            </a:r>
            <a:r>
              <a:rPr kumimoji="1" lang="en-US" altLang="ja-JP" dirty="0" smtClean="0"/>
              <a:t> arises Y</a:t>
            </a:r>
            <a:r>
              <a:rPr kumimoji="1" lang="en-US" altLang="ja-JP" baseline="-25000" dirty="0" smtClean="0"/>
              <a:t>2max</a:t>
            </a:r>
            <a:r>
              <a:rPr kumimoji="1" lang="en-US" altLang="ja-JP" dirty="0" smtClean="0"/>
              <a:t>&gt;=1.5 at the threshold beam currents.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81850" y="3274149"/>
            <a:ext cx="8918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bucket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42241" y="3374988"/>
            <a:ext cx="8918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bucket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81850" y="6197604"/>
            <a:ext cx="8918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bucket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2175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657600" y="381000"/>
            <a:ext cx="1792288" cy="45720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chemeClr val="bg1"/>
                </a:solidFill>
                <a:latin typeface="Times New Roman" panose="02020603050405020304" pitchFamily="18" charset="0"/>
              </a:rPr>
              <a:t>Solenoid-Off</a:t>
            </a:r>
          </a:p>
        </p:txBody>
      </p:sp>
      <p:grpSp>
        <p:nvGrpSpPr>
          <p:cNvPr id="77827" name="Group 3"/>
          <p:cNvGrpSpPr>
            <a:grpSpLocks/>
          </p:cNvGrpSpPr>
          <p:nvPr/>
        </p:nvGrpSpPr>
        <p:grpSpPr bwMode="auto">
          <a:xfrm>
            <a:off x="4786313" y="838200"/>
            <a:ext cx="2757487" cy="5502275"/>
            <a:chOff x="2928" y="560"/>
            <a:chExt cx="2132" cy="3466"/>
          </a:xfrm>
        </p:grpSpPr>
        <p:grpSp>
          <p:nvGrpSpPr>
            <p:cNvPr id="77828" name="Group 4"/>
            <p:cNvGrpSpPr>
              <a:grpSpLocks/>
            </p:cNvGrpSpPr>
            <p:nvPr/>
          </p:nvGrpSpPr>
          <p:grpSpPr bwMode="auto">
            <a:xfrm>
              <a:off x="2928" y="786"/>
              <a:ext cx="2132" cy="1558"/>
              <a:chOff x="309" y="1489"/>
              <a:chExt cx="2132" cy="1367"/>
            </a:xfrm>
          </p:grpSpPr>
          <p:grpSp>
            <p:nvGrpSpPr>
              <p:cNvPr id="77829" name="Group 5"/>
              <p:cNvGrpSpPr>
                <a:grpSpLocks/>
              </p:cNvGrpSpPr>
              <p:nvPr/>
            </p:nvGrpSpPr>
            <p:grpSpPr bwMode="auto">
              <a:xfrm>
                <a:off x="309" y="1489"/>
                <a:ext cx="2132" cy="1367"/>
                <a:chOff x="309" y="1489"/>
                <a:chExt cx="2132" cy="1367"/>
              </a:xfrm>
            </p:grpSpPr>
            <p:grpSp>
              <p:nvGrpSpPr>
                <p:cNvPr id="77830" name="Group 6"/>
                <p:cNvGrpSpPr>
                  <a:grpSpLocks/>
                </p:cNvGrpSpPr>
                <p:nvPr/>
              </p:nvGrpSpPr>
              <p:grpSpPr bwMode="auto">
                <a:xfrm>
                  <a:off x="309" y="1489"/>
                  <a:ext cx="2132" cy="1261"/>
                  <a:chOff x="657" y="2379"/>
                  <a:chExt cx="1913" cy="1474"/>
                </a:xfrm>
              </p:grpSpPr>
              <p:sp>
                <p:nvSpPr>
                  <p:cNvPr id="77831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701" y="3707"/>
                    <a:ext cx="44" cy="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10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0</a:t>
                    </a:r>
                    <a:endParaRPr lang="en-US" altLang="ja-JP" sz="1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7832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3402"/>
                    <a:ext cx="110" cy="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10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0.1</a:t>
                    </a:r>
                    <a:endParaRPr lang="en-US" altLang="ja-JP" sz="1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7833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3097"/>
                    <a:ext cx="110" cy="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10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0.2</a:t>
                    </a:r>
                    <a:endParaRPr lang="en-US" altLang="ja-JP" sz="1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783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2800"/>
                    <a:ext cx="110" cy="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10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0.3</a:t>
                    </a:r>
                    <a:endParaRPr lang="en-US" altLang="ja-JP" sz="1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783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2497"/>
                    <a:ext cx="110" cy="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10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0.4</a:t>
                    </a:r>
                    <a:endParaRPr lang="en-US" altLang="ja-JP" sz="1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7836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804" y="2379"/>
                    <a:ext cx="1644" cy="1359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7783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804" y="2379"/>
                    <a:ext cx="1644" cy="1359"/>
                  </a:xfrm>
                  <a:prstGeom prst="rect">
                    <a:avLst/>
                  </a:prstGeom>
                  <a:solidFill>
                    <a:srgbClr val="DDDDDD"/>
                  </a:solidFill>
                  <a:ln w="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7783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804" y="2379"/>
                    <a:ext cx="164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77839" name="Freeform 15"/>
                  <p:cNvSpPr>
                    <a:spLocks/>
                  </p:cNvSpPr>
                  <p:nvPr/>
                </p:nvSpPr>
                <p:spPr bwMode="auto">
                  <a:xfrm>
                    <a:off x="804" y="2379"/>
                    <a:ext cx="1644" cy="1359"/>
                  </a:xfrm>
                  <a:custGeom>
                    <a:avLst/>
                    <a:gdLst>
                      <a:gd name="T0" fmla="*/ 0 w 334"/>
                      <a:gd name="T1" fmla="*/ 276 h 276"/>
                      <a:gd name="T2" fmla="*/ 334 w 334"/>
                      <a:gd name="T3" fmla="*/ 276 h 276"/>
                      <a:gd name="T4" fmla="*/ 334 w 334"/>
                      <a:gd name="T5" fmla="*/ 0 h 2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34" h="276">
                        <a:moveTo>
                          <a:pt x="0" y="276"/>
                        </a:moveTo>
                        <a:lnTo>
                          <a:pt x="334" y="276"/>
                        </a:lnTo>
                        <a:lnTo>
                          <a:pt x="334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77840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04" y="2379"/>
                    <a:ext cx="1" cy="135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7784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804" y="3738"/>
                    <a:ext cx="164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77842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04" y="2379"/>
                    <a:ext cx="1" cy="135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77843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04" y="3723"/>
                    <a:ext cx="1" cy="1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7784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9" y="3755"/>
                    <a:ext cx="44" cy="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10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0</a:t>
                    </a:r>
                    <a:endParaRPr lang="en-US" altLang="ja-JP" sz="1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7845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40" y="3723"/>
                    <a:ext cx="1" cy="1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77846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996" y="3755"/>
                    <a:ext cx="132" cy="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10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200</a:t>
                    </a:r>
                    <a:endParaRPr lang="en-US" altLang="ja-JP" sz="1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7847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71" y="3723"/>
                    <a:ext cx="1" cy="1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77848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1228" y="3755"/>
                    <a:ext cx="132" cy="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10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400</a:t>
                    </a:r>
                    <a:endParaRPr lang="en-US" altLang="ja-JP" sz="1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7849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08" y="3723"/>
                    <a:ext cx="1" cy="1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77850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1465" y="3755"/>
                    <a:ext cx="132" cy="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10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600</a:t>
                    </a:r>
                    <a:endParaRPr lang="en-US" altLang="ja-JP" sz="1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7851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44" y="3723"/>
                    <a:ext cx="1" cy="1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77852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1700" y="3755"/>
                    <a:ext cx="132" cy="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10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800</a:t>
                    </a:r>
                    <a:endParaRPr lang="en-US" altLang="ja-JP" sz="1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7853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80" y="3723"/>
                    <a:ext cx="1" cy="1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77854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1924" y="3755"/>
                    <a:ext cx="176" cy="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10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1000</a:t>
                    </a:r>
                    <a:endParaRPr lang="en-US" altLang="ja-JP" sz="1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7855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12" y="3723"/>
                    <a:ext cx="1" cy="1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77856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154" y="3755"/>
                    <a:ext cx="176" cy="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10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1200</a:t>
                    </a:r>
                    <a:endParaRPr lang="en-US" altLang="ja-JP" sz="1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7857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48" y="3723"/>
                    <a:ext cx="1" cy="1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77858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2394" y="3755"/>
                    <a:ext cx="176" cy="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0" lang="en-US" altLang="ja-JP" sz="10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1400</a:t>
                    </a:r>
                    <a:endParaRPr lang="en-US" altLang="ja-JP" sz="1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7859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804" y="373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77860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33" y="3738"/>
                    <a:ext cx="1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77861" name="Freeform 37"/>
                  <p:cNvSpPr>
                    <a:spLocks/>
                  </p:cNvSpPr>
                  <p:nvPr/>
                </p:nvSpPr>
                <p:spPr bwMode="auto">
                  <a:xfrm>
                    <a:off x="804" y="2379"/>
                    <a:ext cx="1644" cy="1359"/>
                  </a:xfrm>
                  <a:custGeom>
                    <a:avLst/>
                    <a:gdLst>
                      <a:gd name="T0" fmla="*/ 0 w 334"/>
                      <a:gd name="T1" fmla="*/ 276 h 276"/>
                      <a:gd name="T2" fmla="*/ 334 w 334"/>
                      <a:gd name="T3" fmla="*/ 276 h 276"/>
                      <a:gd name="T4" fmla="*/ 334 w 334"/>
                      <a:gd name="T5" fmla="*/ 0 h 2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34" h="276">
                        <a:moveTo>
                          <a:pt x="0" y="276"/>
                        </a:moveTo>
                        <a:lnTo>
                          <a:pt x="334" y="276"/>
                        </a:lnTo>
                        <a:lnTo>
                          <a:pt x="334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77862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04" y="2379"/>
                    <a:ext cx="1" cy="135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77863" name="Freeform 39"/>
                  <p:cNvSpPr>
                    <a:spLocks/>
                  </p:cNvSpPr>
                  <p:nvPr/>
                </p:nvSpPr>
                <p:spPr bwMode="auto">
                  <a:xfrm>
                    <a:off x="804" y="2522"/>
                    <a:ext cx="1270" cy="1201"/>
                  </a:xfrm>
                  <a:custGeom>
                    <a:avLst/>
                    <a:gdLst>
                      <a:gd name="T0" fmla="*/ 19 w 1270"/>
                      <a:gd name="T1" fmla="*/ 1162 h 1201"/>
                      <a:gd name="T2" fmla="*/ 44 w 1270"/>
                      <a:gd name="T3" fmla="*/ 1172 h 1201"/>
                      <a:gd name="T4" fmla="*/ 64 w 1270"/>
                      <a:gd name="T5" fmla="*/ 1196 h 1201"/>
                      <a:gd name="T6" fmla="*/ 88 w 1270"/>
                      <a:gd name="T7" fmla="*/ 1186 h 1201"/>
                      <a:gd name="T8" fmla="*/ 113 w 1270"/>
                      <a:gd name="T9" fmla="*/ 1186 h 1201"/>
                      <a:gd name="T10" fmla="*/ 133 w 1270"/>
                      <a:gd name="T11" fmla="*/ 1196 h 1201"/>
                      <a:gd name="T12" fmla="*/ 152 w 1270"/>
                      <a:gd name="T13" fmla="*/ 1167 h 1201"/>
                      <a:gd name="T14" fmla="*/ 177 w 1270"/>
                      <a:gd name="T15" fmla="*/ 1152 h 1201"/>
                      <a:gd name="T16" fmla="*/ 197 w 1270"/>
                      <a:gd name="T17" fmla="*/ 1122 h 1201"/>
                      <a:gd name="T18" fmla="*/ 216 w 1270"/>
                      <a:gd name="T19" fmla="*/ 1039 h 1201"/>
                      <a:gd name="T20" fmla="*/ 241 w 1270"/>
                      <a:gd name="T21" fmla="*/ 1172 h 1201"/>
                      <a:gd name="T22" fmla="*/ 266 w 1270"/>
                      <a:gd name="T23" fmla="*/ 1177 h 1201"/>
                      <a:gd name="T24" fmla="*/ 285 w 1270"/>
                      <a:gd name="T25" fmla="*/ 1157 h 1201"/>
                      <a:gd name="T26" fmla="*/ 305 w 1270"/>
                      <a:gd name="T27" fmla="*/ 1108 h 1201"/>
                      <a:gd name="T28" fmla="*/ 330 w 1270"/>
                      <a:gd name="T29" fmla="*/ 1186 h 1201"/>
                      <a:gd name="T30" fmla="*/ 349 w 1270"/>
                      <a:gd name="T31" fmla="*/ 1191 h 1201"/>
                      <a:gd name="T32" fmla="*/ 369 w 1270"/>
                      <a:gd name="T33" fmla="*/ 1177 h 1201"/>
                      <a:gd name="T34" fmla="*/ 389 w 1270"/>
                      <a:gd name="T35" fmla="*/ 1167 h 1201"/>
                      <a:gd name="T36" fmla="*/ 408 w 1270"/>
                      <a:gd name="T37" fmla="*/ 1167 h 1201"/>
                      <a:gd name="T38" fmla="*/ 433 w 1270"/>
                      <a:gd name="T39" fmla="*/ 1147 h 1201"/>
                      <a:gd name="T40" fmla="*/ 453 w 1270"/>
                      <a:gd name="T41" fmla="*/ 1196 h 1201"/>
                      <a:gd name="T42" fmla="*/ 477 w 1270"/>
                      <a:gd name="T43" fmla="*/ 1191 h 1201"/>
                      <a:gd name="T44" fmla="*/ 502 w 1270"/>
                      <a:gd name="T45" fmla="*/ 1191 h 1201"/>
                      <a:gd name="T46" fmla="*/ 527 w 1270"/>
                      <a:gd name="T47" fmla="*/ 1181 h 1201"/>
                      <a:gd name="T48" fmla="*/ 546 w 1270"/>
                      <a:gd name="T49" fmla="*/ 1127 h 1201"/>
                      <a:gd name="T50" fmla="*/ 566 w 1270"/>
                      <a:gd name="T51" fmla="*/ 1201 h 1201"/>
                      <a:gd name="T52" fmla="*/ 591 w 1270"/>
                      <a:gd name="T53" fmla="*/ 1181 h 1201"/>
                      <a:gd name="T54" fmla="*/ 615 w 1270"/>
                      <a:gd name="T55" fmla="*/ 1157 h 1201"/>
                      <a:gd name="T56" fmla="*/ 635 w 1270"/>
                      <a:gd name="T57" fmla="*/ 1191 h 1201"/>
                      <a:gd name="T58" fmla="*/ 655 w 1270"/>
                      <a:gd name="T59" fmla="*/ 1181 h 1201"/>
                      <a:gd name="T60" fmla="*/ 679 w 1270"/>
                      <a:gd name="T61" fmla="*/ 1157 h 1201"/>
                      <a:gd name="T62" fmla="*/ 699 w 1270"/>
                      <a:gd name="T63" fmla="*/ 1147 h 1201"/>
                      <a:gd name="T64" fmla="*/ 719 w 1270"/>
                      <a:gd name="T65" fmla="*/ 1063 h 1201"/>
                      <a:gd name="T66" fmla="*/ 743 w 1270"/>
                      <a:gd name="T67" fmla="*/ 1053 h 1201"/>
                      <a:gd name="T68" fmla="*/ 763 w 1270"/>
                      <a:gd name="T69" fmla="*/ 1177 h 1201"/>
                      <a:gd name="T70" fmla="*/ 783 w 1270"/>
                      <a:gd name="T71" fmla="*/ 1098 h 1201"/>
                      <a:gd name="T72" fmla="*/ 802 w 1270"/>
                      <a:gd name="T73" fmla="*/ 1127 h 1201"/>
                      <a:gd name="T74" fmla="*/ 822 w 1270"/>
                      <a:gd name="T75" fmla="*/ 896 h 1201"/>
                      <a:gd name="T76" fmla="*/ 842 w 1270"/>
                      <a:gd name="T77" fmla="*/ 901 h 1201"/>
                      <a:gd name="T78" fmla="*/ 861 w 1270"/>
                      <a:gd name="T79" fmla="*/ 960 h 1201"/>
                      <a:gd name="T80" fmla="*/ 881 w 1270"/>
                      <a:gd name="T81" fmla="*/ 586 h 1201"/>
                      <a:gd name="T82" fmla="*/ 901 w 1270"/>
                      <a:gd name="T83" fmla="*/ 423 h 1201"/>
                      <a:gd name="T84" fmla="*/ 920 w 1270"/>
                      <a:gd name="T85" fmla="*/ 970 h 1201"/>
                      <a:gd name="T86" fmla="*/ 940 w 1270"/>
                      <a:gd name="T87" fmla="*/ 507 h 1201"/>
                      <a:gd name="T88" fmla="*/ 960 w 1270"/>
                      <a:gd name="T89" fmla="*/ 783 h 1201"/>
                      <a:gd name="T90" fmla="*/ 980 w 1270"/>
                      <a:gd name="T91" fmla="*/ 945 h 1201"/>
                      <a:gd name="T92" fmla="*/ 1004 w 1270"/>
                      <a:gd name="T93" fmla="*/ 945 h 1201"/>
                      <a:gd name="T94" fmla="*/ 1024 w 1270"/>
                      <a:gd name="T95" fmla="*/ 975 h 1201"/>
                      <a:gd name="T96" fmla="*/ 1044 w 1270"/>
                      <a:gd name="T97" fmla="*/ 1122 h 1201"/>
                      <a:gd name="T98" fmla="*/ 1063 w 1270"/>
                      <a:gd name="T99" fmla="*/ 1132 h 1201"/>
                      <a:gd name="T100" fmla="*/ 1083 w 1270"/>
                      <a:gd name="T101" fmla="*/ 1177 h 1201"/>
                      <a:gd name="T102" fmla="*/ 1103 w 1270"/>
                      <a:gd name="T103" fmla="*/ 1058 h 1201"/>
                      <a:gd name="T104" fmla="*/ 1122 w 1270"/>
                      <a:gd name="T105" fmla="*/ 1147 h 1201"/>
                      <a:gd name="T106" fmla="*/ 1142 w 1270"/>
                      <a:gd name="T107" fmla="*/ 960 h 1201"/>
                      <a:gd name="T108" fmla="*/ 1162 w 1270"/>
                      <a:gd name="T109" fmla="*/ 1083 h 1201"/>
                      <a:gd name="T110" fmla="*/ 1181 w 1270"/>
                      <a:gd name="T111" fmla="*/ 1117 h 1201"/>
                      <a:gd name="T112" fmla="*/ 1201 w 1270"/>
                      <a:gd name="T113" fmla="*/ 1122 h 1201"/>
                      <a:gd name="T114" fmla="*/ 1221 w 1270"/>
                      <a:gd name="T115" fmla="*/ 1044 h 1201"/>
                      <a:gd name="T116" fmla="*/ 1240 w 1270"/>
                      <a:gd name="T117" fmla="*/ 1117 h 1201"/>
                      <a:gd name="T118" fmla="*/ 1265 w 1270"/>
                      <a:gd name="T119" fmla="*/ 1157 h 1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270" h="1201">
                        <a:moveTo>
                          <a:pt x="0" y="1172"/>
                        </a:moveTo>
                        <a:lnTo>
                          <a:pt x="0" y="1147"/>
                        </a:lnTo>
                        <a:lnTo>
                          <a:pt x="5" y="1177"/>
                        </a:lnTo>
                        <a:lnTo>
                          <a:pt x="5" y="1127"/>
                        </a:lnTo>
                        <a:lnTo>
                          <a:pt x="5" y="1167"/>
                        </a:lnTo>
                        <a:lnTo>
                          <a:pt x="5" y="1186"/>
                        </a:lnTo>
                        <a:lnTo>
                          <a:pt x="10" y="1181"/>
                        </a:lnTo>
                        <a:lnTo>
                          <a:pt x="10" y="1117"/>
                        </a:lnTo>
                        <a:lnTo>
                          <a:pt x="10" y="1122"/>
                        </a:lnTo>
                        <a:lnTo>
                          <a:pt x="10" y="1191"/>
                        </a:lnTo>
                        <a:lnTo>
                          <a:pt x="14" y="1132"/>
                        </a:lnTo>
                        <a:lnTo>
                          <a:pt x="14" y="1172"/>
                        </a:lnTo>
                        <a:lnTo>
                          <a:pt x="14" y="1113"/>
                        </a:lnTo>
                        <a:lnTo>
                          <a:pt x="14" y="1181"/>
                        </a:lnTo>
                        <a:lnTo>
                          <a:pt x="19" y="1177"/>
                        </a:lnTo>
                        <a:lnTo>
                          <a:pt x="19" y="1132"/>
                        </a:lnTo>
                        <a:lnTo>
                          <a:pt x="19" y="1162"/>
                        </a:lnTo>
                        <a:lnTo>
                          <a:pt x="24" y="1152"/>
                        </a:lnTo>
                        <a:lnTo>
                          <a:pt x="24" y="1181"/>
                        </a:lnTo>
                        <a:lnTo>
                          <a:pt x="24" y="1162"/>
                        </a:lnTo>
                        <a:lnTo>
                          <a:pt x="24" y="1181"/>
                        </a:lnTo>
                        <a:lnTo>
                          <a:pt x="29" y="1177"/>
                        </a:lnTo>
                        <a:lnTo>
                          <a:pt x="29" y="1186"/>
                        </a:lnTo>
                        <a:lnTo>
                          <a:pt x="29" y="1172"/>
                        </a:lnTo>
                        <a:lnTo>
                          <a:pt x="29" y="1152"/>
                        </a:lnTo>
                        <a:lnTo>
                          <a:pt x="34" y="1157"/>
                        </a:lnTo>
                        <a:lnTo>
                          <a:pt x="34" y="1172"/>
                        </a:lnTo>
                        <a:lnTo>
                          <a:pt x="34" y="1162"/>
                        </a:lnTo>
                        <a:lnTo>
                          <a:pt x="34" y="1177"/>
                        </a:lnTo>
                        <a:lnTo>
                          <a:pt x="39" y="1177"/>
                        </a:lnTo>
                        <a:lnTo>
                          <a:pt x="39" y="1142"/>
                        </a:lnTo>
                        <a:lnTo>
                          <a:pt x="39" y="1132"/>
                        </a:lnTo>
                        <a:lnTo>
                          <a:pt x="39" y="1157"/>
                        </a:lnTo>
                        <a:lnTo>
                          <a:pt x="44" y="1172"/>
                        </a:lnTo>
                        <a:lnTo>
                          <a:pt x="44" y="1177"/>
                        </a:lnTo>
                        <a:lnTo>
                          <a:pt x="44" y="1181"/>
                        </a:lnTo>
                        <a:lnTo>
                          <a:pt x="49" y="1191"/>
                        </a:lnTo>
                        <a:lnTo>
                          <a:pt x="49" y="1172"/>
                        </a:lnTo>
                        <a:lnTo>
                          <a:pt x="49" y="1177"/>
                        </a:lnTo>
                        <a:lnTo>
                          <a:pt x="49" y="1157"/>
                        </a:lnTo>
                        <a:lnTo>
                          <a:pt x="49" y="1181"/>
                        </a:lnTo>
                        <a:lnTo>
                          <a:pt x="54" y="1177"/>
                        </a:lnTo>
                        <a:lnTo>
                          <a:pt x="54" y="1172"/>
                        </a:lnTo>
                        <a:lnTo>
                          <a:pt x="54" y="1167"/>
                        </a:lnTo>
                        <a:lnTo>
                          <a:pt x="54" y="1172"/>
                        </a:lnTo>
                        <a:lnTo>
                          <a:pt x="59" y="1162"/>
                        </a:lnTo>
                        <a:lnTo>
                          <a:pt x="59" y="1186"/>
                        </a:lnTo>
                        <a:lnTo>
                          <a:pt x="59" y="1157"/>
                        </a:lnTo>
                        <a:lnTo>
                          <a:pt x="64" y="1147"/>
                        </a:lnTo>
                        <a:lnTo>
                          <a:pt x="64" y="1181"/>
                        </a:lnTo>
                        <a:lnTo>
                          <a:pt x="64" y="1196"/>
                        </a:lnTo>
                        <a:lnTo>
                          <a:pt x="64" y="1186"/>
                        </a:lnTo>
                        <a:lnTo>
                          <a:pt x="69" y="1191"/>
                        </a:lnTo>
                        <a:lnTo>
                          <a:pt x="69" y="1152"/>
                        </a:lnTo>
                        <a:lnTo>
                          <a:pt x="69" y="1142"/>
                        </a:lnTo>
                        <a:lnTo>
                          <a:pt x="69" y="1186"/>
                        </a:lnTo>
                        <a:lnTo>
                          <a:pt x="74" y="1186"/>
                        </a:lnTo>
                        <a:lnTo>
                          <a:pt x="74" y="1167"/>
                        </a:lnTo>
                        <a:lnTo>
                          <a:pt x="74" y="1152"/>
                        </a:lnTo>
                        <a:lnTo>
                          <a:pt x="79" y="1191"/>
                        </a:lnTo>
                        <a:lnTo>
                          <a:pt x="79" y="1167"/>
                        </a:lnTo>
                        <a:lnTo>
                          <a:pt x="79" y="1172"/>
                        </a:lnTo>
                        <a:lnTo>
                          <a:pt x="79" y="1132"/>
                        </a:lnTo>
                        <a:lnTo>
                          <a:pt x="83" y="1172"/>
                        </a:lnTo>
                        <a:lnTo>
                          <a:pt x="83" y="1191"/>
                        </a:lnTo>
                        <a:lnTo>
                          <a:pt x="83" y="1172"/>
                        </a:lnTo>
                        <a:lnTo>
                          <a:pt x="83" y="1196"/>
                        </a:lnTo>
                        <a:lnTo>
                          <a:pt x="88" y="1186"/>
                        </a:lnTo>
                        <a:lnTo>
                          <a:pt x="88" y="1177"/>
                        </a:lnTo>
                        <a:lnTo>
                          <a:pt x="93" y="1181"/>
                        </a:lnTo>
                        <a:lnTo>
                          <a:pt x="93" y="1177"/>
                        </a:lnTo>
                        <a:lnTo>
                          <a:pt x="93" y="1191"/>
                        </a:lnTo>
                        <a:lnTo>
                          <a:pt x="93" y="1177"/>
                        </a:lnTo>
                        <a:lnTo>
                          <a:pt x="98" y="1177"/>
                        </a:lnTo>
                        <a:lnTo>
                          <a:pt x="98" y="1186"/>
                        </a:lnTo>
                        <a:lnTo>
                          <a:pt x="98" y="1157"/>
                        </a:lnTo>
                        <a:lnTo>
                          <a:pt x="103" y="1196"/>
                        </a:lnTo>
                        <a:lnTo>
                          <a:pt x="103" y="1191"/>
                        </a:lnTo>
                        <a:lnTo>
                          <a:pt x="103" y="1181"/>
                        </a:lnTo>
                        <a:lnTo>
                          <a:pt x="108" y="1186"/>
                        </a:lnTo>
                        <a:lnTo>
                          <a:pt x="108" y="1181"/>
                        </a:lnTo>
                        <a:lnTo>
                          <a:pt x="108" y="1191"/>
                        </a:lnTo>
                        <a:lnTo>
                          <a:pt x="108" y="1186"/>
                        </a:lnTo>
                        <a:lnTo>
                          <a:pt x="113" y="1177"/>
                        </a:lnTo>
                        <a:lnTo>
                          <a:pt x="113" y="1186"/>
                        </a:lnTo>
                        <a:lnTo>
                          <a:pt x="113" y="1196"/>
                        </a:lnTo>
                        <a:lnTo>
                          <a:pt x="113" y="1147"/>
                        </a:lnTo>
                        <a:lnTo>
                          <a:pt x="118" y="1186"/>
                        </a:lnTo>
                        <a:lnTo>
                          <a:pt x="118" y="1181"/>
                        </a:lnTo>
                        <a:lnTo>
                          <a:pt x="118" y="1162"/>
                        </a:lnTo>
                        <a:lnTo>
                          <a:pt x="118" y="1177"/>
                        </a:lnTo>
                        <a:lnTo>
                          <a:pt x="123" y="1147"/>
                        </a:lnTo>
                        <a:lnTo>
                          <a:pt x="123" y="1177"/>
                        </a:lnTo>
                        <a:lnTo>
                          <a:pt x="123" y="1191"/>
                        </a:lnTo>
                        <a:lnTo>
                          <a:pt x="123" y="1167"/>
                        </a:lnTo>
                        <a:lnTo>
                          <a:pt x="128" y="1181"/>
                        </a:lnTo>
                        <a:lnTo>
                          <a:pt x="128" y="1196"/>
                        </a:lnTo>
                        <a:lnTo>
                          <a:pt x="128" y="1177"/>
                        </a:lnTo>
                        <a:lnTo>
                          <a:pt x="128" y="1181"/>
                        </a:lnTo>
                        <a:lnTo>
                          <a:pt x="128" y="1167"/>
                        </a:lnTo>
                        <a:lnTo>
                          <a:pt x="133" y="1172"/>
                        </a:lnTo>
                        <a:lnTo>
                          <a:pt x="133" y="1196"/>
                        </a:lnTo>
                        <a:lnTo>
                          <a:pt x="133" y="1152"/>
                        </a:lnTo>
                        <a:lnTo>
                          <a:pt x="133" y="1191"/>
                        </a:lnTo>
                        <a:lnTo>
                          <a:pt x="138" y="1177"/>
                        </a:lnTo>
                        <a:lnTo>
                          <a:pt x="138" y="1191"/>
                        </a:lnTo>
                        <a:lnTo>
                          <a:pt x="138" y="1142"/>
                        </a:lnTo>
                        <a:lnTo>
                          <a:pt x="138" y="1186"/>
                        </a:lnTo>
                        <a:lnTo>
                          <a:pt x="143" y="1152"/>
                        </a:lnTo>
                        <a:lnTo>
                          <a:pt x="143" y="1167"/>
                        </a:lnTo>
                        <a:lnTo>
                          <a:pt x="143" y="1201"/>
                        </a:lnTo>
                        <a:lnTo>
                          <a:pt x="147" y="1167"/>
                        </a:lnTo>
                        <a:lnTo>
                          <a:pt x="147" y="1172"/>
                        </a:lnTo>
                        <a:lnTo>
                          <a:pt x="147" y="1167"/>
                        </a:lnTo>
                        <a:lnTo>
                          <a:pt x="147" y="1147"/>
                        </a:lnTo>
                        <a:lnTo>
                          <a:pt x="152" y="1172"/>
                        </a:lnTo>
                        <a:lnTo>
                          <a:pt x="152" y="1186"/>
                        </a:lnTo>
                        <a:lnTo>
                          <a:pt x="152" y="1132"/>
                        </a:lnTo>
                        <a:lnTo>
                          <a:pt x="152" y="1167"/>
                        </a:lnTo>
                        <a:lnTo>
                          <a:pt x="152" y="1147"/>
                        </a:lnTo>
                        <a:lnTo>
                          <a:pt x="157" y="1172"/>
                        </a:lnTo>
                        <a:lnTo>
                          <a:pt x="157" y="1167"/>
                        </a:lnTo>
                        <a:lnTo>
                          <a:pt x="157" y="1191"/>
                        </a:lnTo>
                        <a:lnTo>
                          <a:pt x="157" y="1167"/>
                        </a:lnTo>
                        <a:lnTo>
                          <a:pt x="162" y="1132"/>
                        </a:lnTo>
                        <a:lnTo>
                          <a:pt x="162" y="1152"/>
                        </a:lnTo>
                        <a:lnTo>
                          <a:pt x="162" y="1098"/>
                        </a:lnTo>
                        <a:lnTo>
                          <a:pt x="162" y="1181"/>
                        </a:lnTo>
                        <a:lnTo>
                          <a:pt x="167" y="1172"/>
                        </a:lnTo>
                        <a:lnTo>
                          <a:pt x="167" y="1142"/>
                        </a:lnTo>
                        <a:lnTo>
                          <a:pt x="167" y="1132"/>
                        </a:lnTo>
                        <a:lnTo>
                          <a:pt x="172" y="1177"/>
                        </a:lnTo>
                        <a:lnTo>
                          <a:pt x="172" y="1137"/>
                        </a:lnTo>
                        <a:lnTo>
                          <a:pt x="172" y="1152"/>
                        </a:lnTo>
                        <a:lnTo>
                          <a:pt x="172" y="1137"/>
                        </a:lnTo>
                        <a:lnTo>
                          <a:pt x="177" y="1152"/>
                        </a:lnTo>
                        <a:lnTo>
                          <a:pt x="177" y="1167"/>
                        </a:lnTo>
                        <a:lnTo>
                          <a:pt x="177" y="1132"/>
                        </a:lnTo>
                        <a:lnTo>
                          <a:pt x="177" y="1063"/>
                        </a:lnTo>
                        <a:lnTo>
                          <a:pt x="182" y="1108"/>
                        </a:lnTo>
                        <a:lnTo>
                          <a:pt x="182" y="1122"/>
                        </a:lnTo>
                        <a:lnTo>
                          <a:pt x="182" y="1162"/>
                        </a:lnTo>
                        <a:lnTo>
                          <a:pt x="182" y="1142"/>
                        </a:lnTo>
                        <a:lnTo>
                          <a:pt x="187" y="1122"/>
                        </a:lnTo>
                        <a:lnTo>
                          <a:pt x="187" y="1132"/>
                        </a:lnTo>
                        <a:lnTo>
                          <a:pt x="187" y="1117"/>
                        </a:lnTo>
                        <a:lnTo>
                          <a:pt x="187" y="1132"/>
                        </a:lnTo>
                        <a:lnTo>
                          <a:pt x="192" y="1137"/>
                        </a:lnTo>
                        <a:lnTo>
                          <a:pt x="192" y="1093"/>
                        </a:lnTo>
                        <a:lnTo>
                          <a:pt x="192" y="1147"/>
                        </a:lnTo>
                        <a:lnTo>
                          <a:pt x="192" y="1127"/>
                        </a:lnTo>
                        <a:lnTo>
                          <a:pt x="197" y="1152"/>
                        </a:lnTo>
                        <a:lnTo>
                          <a:pt x="197" y="1122"/>
                        </a:lnTo>
                        <a:lnTo>
                          <a:pt x="197" y="1132"/>
                        </a:lnTo>
                        <a:lnTo>
                          <a:pt x="197" y="1108"/>
                        </a:lnTo>
                        <a:lnTo>
                          <a:pt x="202" y="1093"/>
                        </a:lnTo>
                        <a:lnTo>
                          <a:pt x="202" y="1113"/>
                        </a:lnTo>
                        <a:lnTo>
                          <a:pt x="202" y="1147"/>
                        </a:lnTo>
                        <a:lnTo>
                          <a:pt x="202" y="1103"/>
                        </a:lnTo>
                        <a:lnTo>
                          <a:pt x="207" y="1127"/>
                        </a:lnTo>
                        <a:lnTo>
                          <a:pt x="207" y="1024"/>
                        </a:lnTo>
                        <a:lnTo>
                          <a:pt x="207" y="1162"/>
                        </a:lnTo>
                        <a:lnTo>
                          <a:pt x="207" y="1127"/>
                        </a:lnTo>
                        <a:lnTo>
                          <a:pt x="207" y="970"/>
                        </a:lnTo>
                        <a:lnTo>
                          <a:pt x="211" y="985"/>
                        </a:lnTo>
                        <a:lnTo>
                          <a:pt x="211" y="1167"/>
                        </a:lnTo>
                        <a:lnTo>
                          <a:pt x="211" y="1108"/>
                        </a:lnTo>
                        <a:lnTo>
                          <a:pt x="211" y="1191"/>
                        </a:lnTo>
                        <a:lnTo>
                          <a:pt x="216" y="1162"/>
                        </a:lnTo>
                        <a:lnTo>
                          <a:pt x="216" y="1039"/>
                        </a:lnTo>
                        <a:lnTo>
                          <a:pt x="216" y="1108"/>
                        </a:lnTo>
                        <a:lnTo>
                          <a:pt x="216" y="1137"/>
                        </a:lnTo>
                        <a:lnTo>
                          <a:pt x="221" y="1157"/>
                        </a:lnTo>
                        <a:lnTo>
                          <a:pt x="221" y="1078"/>
                        </a:lnTo>
                        <a:lnTo>
                          <a:pt x="221" y="1167"/>
                        </a:lnTo>
                        <a:lnTo>
                          <a:pt x="221" y="1152"/>
                        </a:lnTo>
                        <a:lnTo>
                          <a:pt x="226" y="1152"/>
                        </a:lnTo>
                        <a:lnTo>
                          <a:pt x="226" y="1162"/>
                        </a:lnTo>
                        <a:lnTo>
                          <a:pt x="226" y="1122"/>
                        </a:lnTo>
                        <a:lnTo>
                          <a:pt x="226" y="1172"/>
                        </a:lnTo>
                        <a:lnTo>
                          <a:pt x="231" y="1122"/>
                        </a:lnTo>
                        <a:lnTo>
                          <a:pt x="231" y="1127"/>
                        </a:lnTo>
                        <a:lnTo>
                          <a:pt x="231" y="1142"/>
                        </a:lnTo>
                        <a:lnTo>
                          <a:pt x="231" y="1137"/>
                        </a:lnTo>
                        <a:lnTo>
                          <a:pt x="236" y="1113"/>
                        </a:lnTo>
                        <a:lnTo>
                          <a:pt x="241" y="1152"/>
                        </a:lnTo>
                        <a:lnTo>
                          <a:pt x="241" y="1172"/>
                        </a:lnTo>
                        <a:lnTo>
                          <a:pt x="241" y="1167"/>
                        </a:lnTo>
                        <a:lnTo>
                          <a:pt x="246" y="1172"/>
                        </a:lnTo>
                        <a:lnTo>
                          <a:pt x="246" y="1137"/>
                        </a:lnTo>
                        <a:lnTo>
                          <a:pt x="246" y="1127"/>
                        </a:lnTo>
                        <a:lnTo>
                          <a:pt x="246" y="1181"/>
                        </a:lnTo>
                        <a:lnTo>
                          <a:pt x="251" y="1122"/>
                        </a:lnTo>
                        <a:lnTo>
                          <a:pt x="251" y="1137"/>
                        </a:lnTo>
                        <a:lnTo>
                          <a:pt x="251" y="1167"/>
                        </a:lnTo>
                        <a:lnTo>
                          <a:pt x="251" y="1162"/>
                        </a:lnTo>
                        <a:lnTo>
                          <a:pt x="256" y="1152"/>
                        </a:lnTo>
                        <a:lnTo>
                          <a:pt x="256" y="1142"/>
                        </a:lnTo>
                        <a:lnTo>
                          <a:pt x="256" y="1098"/>
                        </a:lnTo>
                        <a:lnTo>
                          <a:pt x="256" y="1122"/>
                        </a:lnTo>
                        <a:lnTo>
                          <a:pt x="256" y="1167"/>
                        </a:lnTo>
                        <a:lnTo>
                          <a:pt x="261" y="1127"/>
                        </a:lnTo>
                        <a:lnTo>
                          <a:pt x="261" y="1186"/>
                        </a:lnTo>
                        <a:lnTo>
                          <a:pt x="266" y="1177"/>
                        </a:lnTo>
                        <a:lnTo>
                          <a:pt x="266" y="1152"/>
                        </a:lnTo>
                        <a:lnTo>
                          <a:pt x="266" y="1127"/>
                        </a:lnTo>
                        <a:lnTo>
                          <a:pt x="266" y="1098"/>
                        </a:lnTo>
                        <a:lnTo>
                          <a:pt x="271" y="1108"/>
                        </a:lnTo>
                        <a:lnTo>
                          <a:pt x="271" y="1127"/>
                        </a:lnTo>
                        <a:lnTo>
                          <a:pt x="271" y="1137"/>
                        </a:lnTo>
                        <a:lnTo>
                          <a:pt x="271" y="1196"/>
                        </a:lnTo>
                        <a:lnTo>
                          <a:pt x="275" y="1181"/>
                        </a:lnTo>
                        <a:lnTo>
                          <a:pt x="275" y="1172"/>
                        </a:lnTo>
                        <a:lnTo>
                          <a:pt x="275" y="1142"/>
                        </a:lnTo>
                        <a:lnTo>
                          <a:pt x="275" y="1172"/>
                        </a:lnTo>
                        <a:lnTo>
                          <a:pt x="280" y="1172"/>
                        </a:lnTo>
                        <a:lnTo>
                          <a:pt x="280" y="1132"/>
                        </a:lnTo>
                        <a:lnTo>
                          <a:pt x="280" y="1177"/>
                        </a:lnTo>
                        <a:lnTo>
                          <a:pt x="280" y="1167"/>
                        </a:lnTo>
                        <a:lnTo>
                          <a:pt x="280" y="1181"/>
                        </a:lnTo>
                        <a:lnTo>
                          <a:pt x="285" y="1157"/>
                        </a:lnTo>
                        <a:lnTo>
                          <a:pt x="285" y="1177"/>
                        </a:lnTo>
                        <a:lnTo>
                          <a:pt x="285" y="1167"/>
                        </a:lnTo>
                        <a:lnTo>
                          <a:pt x="285" y="1172"/>
                        </a:lnTo>
                        <a:lnTo>
                          <a:pt x="290" y="1191"/>
                        </a:lnTo>
                        <a:lnTo>
                          <a:pt x="290" y="1127"/>
                        </a:lnTo>
                        <a:lnTo>
                          <a:pt x="290" y="1181"/>
                        </a:lnTo>
                        <a:lnTo>
                          <a:pt x="290" y="1132"/>
                        </a:lnTo>
                        <a:lnTo>
                          <a:pt x="295" y="1157"/>
                        </a:lnTo>
                        <a:lnTo>
                          <a:pt x="295" y="1167"/>
                        </a:lnTo>
                        <a:lnTo>
                          <a:pt x="295" y="1122"/>
                        </a:lnTo>
                        <a:lnTo>
                          <a:pt x="295" y="1137"/>
                        </a:lnTo>
                        <a:lnTo>
                          <a:pt x="300" y="1137"/>
                        </a:lnTo>
                        <a:lnTo>
                          <a:pt x="300" y="1181"/>
                        </a:lnTo>
                        <a:lnTo>
                          <a:pt x="300" y="1186"/>
                        </a:lnTo>
                        <a:lnTo>
                          <a:pt x="300" y="1147"/>
                        </a:lnTo>
                        <a:lnTo>
                          <a:pt x="305" y="1152"/>
                        </a:lnTo>
                        <a:lnTo>
                          <a:pt x="305" y="1108"/>
                        </a:lnTo>
                        <a:lnTo>
                          <a:pt x="305" y="1113"/>
                        </a:lnTo>
                        <a:lnTo>
                          <a:pt x="305" y="1172"/>
                        </a:lnTo>
                        <a:lnTo>
                          <a:pt x="310" y="1157"/>
                        </a:lnTo>
                        <a:lnTo>
                          <a:pt x="310" y="1142"/>
                        </a:lnTo>
                        <a:lnTo>
                          <a:pt x="310" y="1147"/>
                        </a:lnTo>
                        <a:lnTo>
                          <a:pt x="310" y="1157"/>
                        </a:lnTo>
                        <a:lnTo>
                          <a:pt x="310" y="1142"/>
                        </a:lnTo>
                        <a:lnTo>
                          <a:pt x="315" y="1172"/>
                        </a:lnTo>
                        <a:lnTo>
                          <a:pt x="315" y="1186"/>
                        </a:lnTo>
                        <a:lnTo>
                          <a:pt x="315" y="1162"/>
                        </a:lnTo>
                        <a:lnTo>
                          <a:pt x="320" y="1172"/>
                        </a:lnTo>
                        <a:lnTo>
                          <a:pt x="320" y="1162"/>
                        </a:lnTo>
                        <a:lnTo>
                          <a:pt x="320" y="1122"/>
                        </a:lnTo>
                        <a:lnTo>
                          <a:pt x="320" y="1186"/>
                        </a:lnTo>
                        <a:lnTo>
                          <a:pt x="325" y="1162"/>
                        </a:lnTo>
                        <a:lnTo>
                          <a:pt x="325" y="1181"/>
                        </a:lnTo>
                        <a:lnTo>
                          <a:pt x="330" y="1186"/>
                        </a:lnTo>
                        <a:lnTo>
                          <a:pt x="330" y="1172"/>
                        </a:lnTo>
                        <a:lnTo>
                          <a:pt x="330" y="1186"/>
                        </a:lnTo>
                        <a:lnTo>
                          <a:pt x="335" y="1162"/>
                        </a:lnTo>
                        <a:lnTo>
                          <a:pt x="335" y="1142"/>
                        </a:lnTo>
                        <a:lnTo>
                          <a:pt x="335" y="1177"/>
                        </a:lnTo>
                        <a:lnTo>
                          <a:pt x="335" y="1167"/>
                        </a:lnTo>
                        <a:lnTo>
                          <a:pt x="339" y="1172"/>
                        </a:lnTo>
                        <a:lnTo>
                          <a:pt x="339" y="1177"/>
                        </a:lnTo>
                        <a:lnTo>
                          <a:pt x="339" y="1186"/>
                        </a:lnTo>
                        <a:lnTo>
                          <a:pt x="339" y="1177"/>
                        </a:lnTo>
                        <a:lnTo>
                          <a:pt x="344" y="1142"/>
                        </a:lnTo>
                        <a:lnTo>
                          <a:pt x="344" y="1177"/>
                        </a:lnTo>
                        <a:lnTo>
                          <a:pt x="344" y="1142"/>
                        </a:lnTo>
                        <a:lnTo>
                          <a:pt x="344" y="1172"/>
                        </a:lnTo>
                        <a:lnTo>
                          <a:pt x="349" y="1162"/>
                        </a:lnTo>
                        <a:lnTo>
                          <a:pt x="349" y="1172"/>
                        </a:lnTo>
                        <a:lnTo>
                          <a:pt x="349" y="1191"/>
                        </a:lnTo>
                        <a:lnTo>
                          <a:pt x="349" y="1181"/>
                        </a:lnTo>
                        <a:lnTo>
                          <a:pt x="354" y="1167"/>
                        </a:lnTo>
                        <a:lnTo>
                          <a:pt x="354" y="1181"/>
                        </a:lnTo>
                        <a:lnTo>
                          <a:pt x="354" y="1162"/>
                        </a:lnTo>
                        <a:lnTo>
                          <a:pt x="354" y="1181"/>
                        </a:lnTo>
                        <a:lnTo>
                          <a:pt x="359" y="1142"/>
                        </a:lnTo>
                        <a:lnTo>
                          <a:pt x="359" y="1172"/>
                        </a:lnTo>
                        <a:lnTo>
                          <a:pt x="359" y="1177"/>
                        </a:lnTo>
                        <a:lnTo>
                          <a:pt x="359" y="1137"/>
                        </a:lnTo>
                        <a:lnTo>
                          <a:pt x="359" y="1186"/>
                        </a:lnTo>
                        <a:lnTo>
                          <a:pt x="364" y="1181"/>
                        </a:lnTo>
                        <a:lnTo>
                          <a:pt x="364" y="1186"/>
                        </a:lnTo>
                        <a:lnTo>
                          <a:pt x="364" y="1177"/>
                        </a:lnTo>
                        <a:lnTo>
                          <a:pt x="364" y="1167"/>
                        </a:lnTo>
                        <a:lnTo>
                          <a:pt x="369" y="1177"/>
                        </a:lnTo>
                        <a:lnTo>
                          <a:pt x="369" y="1152"/>
                        </a:lnTo>
                        <a:lnTo>
                          <a:pt x="369" y="1177"/>
                        </a:lnTo>
                        <a:lnTo>
                          <a:pt x="369" y="1162"/>
                        </a:lnTo>
                        <a:lnTo>
                          <a:pt x="374" y="1177"/>
                        </a:lnTo>
                        <a:lnTo>
                          <a:pt x="374" y="1181"/>
                        </a:lnTo>
                        <a:lnTo>
                          <a:pt x="374" y="1142"/>
                        </a:lnTo>
                        <a:lnTo>
                          <a:pt x="374" y="1162"/>
                        </a:lnTo>
                        <a:lnTo>
                          <a:pt x="379" y="1132"/>
                        </a:lnTo>
                        <a:lnTo>
                          <a:pt x="379" y="1177"/>
                        </a:lnTo>
                        <a:lnTo>
                          <a:pt x="379" y="1181"/>
                        </a:lnTo>
                        <a:lnTo>
                          <a:pt x="379" y="1152"/>
                        </a:lnTo>
                        <a:lnTo>
                          <a:pt x="384" y="1157"/>
                        </a:lnTo>
                        <a:lnTo>
                          <a:pt x="384" y="1172"/>
                        </a:lnTo>
                        <a:lnTo>
                          <a:pt x="384" y="1191"/>
                        </a:lnTo>
                        <a:lnTo>
                          <a:pt x="384" y="1196"/>
                        </a:lnTo>
                        <a:lnTo>
                          <a:pt x="384" y="1181"/>
                        </a:lnTo>
                        <a:lnTo>
                          <a:pt x="389" y="1162"/>
                        </a:lnTo>
                        <a:lnTo>
                          <a:pt x="389" y="1181"/>
                        </a:lnTo>
                        <a:lnTo>
                          <a:pt x="389" y="1167"/>
                        </a:lnTo>
                        <a:lnTo>
                          <a:pt x="389" y="1181"/>
                        </a:lnTo>
                        <a:lnTo>
                          <a:pt x="394" y="1177"/>
                        </a:lnTo>
                        <a:lnTo>
                          <a:pt x="394" y="1142"/>
                        </a:lnTo>
                        <a:lnTo>
                          <a:pt x="394" y="1181"/>
                        </a:lnTo>
                        <a:lnTo>
                          <a:pt x="394" y="1177"/>
                        </a:lnTo>
                        <a:lnTo>
                          <a:pt x="399" y="1186"/>
                        </a:lnTo>
                        <a:lnTo>
                          <a:pt x="399" y="1177"/>
                        </a:lnTo>
                        <a:lnTo>
                          <a:pt x="399" y="1147"/>
                        </a:lnTo>
                        <a:lnTo>
                          <a:pt x="399" y="1117"/>
                        </a:lnTo>
                        <a:lnTo>
                          <a:pt x="403" y="1177"/>
                        </a:lnTo>
                        <a:lnTo>
                          <a:pt x="403" y="1186"/>
                        </a:lnTo>
                        <a:lnTo>
                          <a:pt x="403" y="1191"/>
                        </a:lnTo>
                        <a:lnTo>
                          <a:pt x="403" y="1167"/>
                        </a:lnTo>
                        <a:lnTo>
                          <a:pt x="408" y="1137"/>
                        </a:lnTo>
                        <a:lnTo>
                          <a:pt x="408" y="1172"/>
                        </a:lnTo>
                        <a:lnTo>
                          <a:pt x="408" y="1186"/>
                        </a:lnTo>
                        <a:lnTo>
                          <a:pt x="408" y="1167"/>
                        </a:lnTo>
                        <a:lnTo>
                          <a:pt x="413" y="1167"/>
                        </a:lnTo>
                        <a:lnTo>
                          <a:pt x="413" y="1147"/>
                        </a:lnTo>
                        <a:lnTo>
                          <a:pt x="413" y="1177"/>
                        </a:lnTo>
                        <a:lnTo>
                          <a:pt x="413" y="1152"/>
                        </a:lnTo>
                        <a:lnTo>
                          <a:pt x="413" y="1177"/>
                        </a:lnTo>
                        <a:lnTo>
                          <a:pt x="418" y="1142"/>
                        </a:lnTo>
                        <a:lnTo>
                          <a:pt x="418" y="1191"/>
                        </a:lnTo>
                        <a:lnTo>
                          <a:pt x="418" y="1186"/>
                        </a:lnTo>
                        <a:lnTo>
                          <a:pt x="418" y="1172"/>
                        </a:lnTo>
                        <a:lnTo>
                          <a:pt x="423" y="1177"/>
                        </a:lnTo>
                        <a:lnTo>
                          <a:pt x="423" y="1137"/>
                        </a:lnTo>
                        <a:lnTo>
                          <a:pt x="423" y="1196"/>
                        </a:lnTo>
                        <a:lnTo>
                          <a:pt x="423" y="1162"/>
                        </a:lnTo>
                        <a:lnTo>
                          <a:pt x="428" y="1186"/>
                        </a:lnTo>
                        <a:lnTo>
                          <a:pt x="428" y="1181"/>
                        </a:lnTo>
                        <a:lnTo>
                          <a:pt x="428" y="1186"/>
                        </a:lnTo>
                        <a:lnTo>
                          <a:pt x="433" y="1147"/>
                        </a:lnTo>
                        <a:lnTo>
                          <a:pt x="433" y="1181"/>
                        </a:lnTo>
                        <a:lnTo>
                          <a:pt x="433" y="1177"/>
                        </a:lnTo>
                        <a:lnTo>
                          <a:pt x="438" y="1181"/>
                        </a:lnTo>
                        <a:lnTo>
                          <a:pt x="438" y="1172"/>
                        </a:lnTo>
                        <a:lnTo>
                          <a:pt x="438" y="1157"/>
                        </a:lnTo>
                        <a:lnTo>
                          <a:pt x="438" y="1191"/>
                        </a:lnTo>
                        <a:lnTo>
                          <a:pt x="443" y="1191"/>
                        </a:lnTo>
                        <a:lnTo>
                          <a:pt x="443" y="1162"/>
                        </a:lnTo>
                        <a:lnTo>
                          <a:pt x="443" y="1167"/>
                        </a:lnTo>
                        <a:lnTo>
                          <a:pt x="443" y="1186"/>
                        </a:lnTo>
                        <a:lnTo>
                          <a:pt x="448" y="1186"/>
                        </a:lnTo>
                        <a:lnTo>
                          <a:pt x="448" y="1157"/>
                        </a:lnTo>
                        <a:lnTo>
                          <a:pt x="448" y="1172"/>
                        </a:lnTo>
                        <a:lnTo>
                          <a:pt x="448" y="1147"/>
                        </a:lnTo>
                        <a:lnTo>
                          <a:pt x="453" y="1177"/>
                        </a:lnTo>
                        <a:lnTo>
                          <a:pt x="453" y="1147"/>
                        </a:lnTo>
                        <a:lnTo>
                          <a:pt x="453" y="1196"/>
                        </a:lnTo>
                        <a:lnTo>
                          <a:pt x="453" y="1172"/>
                        </a:lnTo>
                        <a:lnTo>
                          <a:pt x="458" y="1196"/>
                        </a:lnTo>
                        <a:lnTo>
                          <a:pt x="458" y="1162"/>
                        </a:lnTo>
                        <a:lnTo>
                          <a:pt x="458" y="1181"/>
                        </a:lnTo>
                        <a:lnTo>
                          <a:pt x="463" y="1162"/>
                        </a:lnTo>
                        <a:lnTo>
                          <a:pt x="463" y="1186"/>
                        </a:lnTo>
                        <a:lnTo>
                          <a:pt x="463" y="1196"/>
                        </a:lnTo>
                        <a:lnTo>
                          <a:pt x="467" y="1191"/>
                        </a:lnTo>
                        <a:lnTo>
                          <a:pt x="467" y="1177"/>
                        </a:lnTo>
                        <a:lnTo>
                          <a:pt x="467" y="1167"/>
                        </a:lnTo>
                        <a:lnTo>
                          <a:pt x="467" y="1186"/>
                        </a:lnTo>
                        <a:lnTo>
                          <a:pt x="472" y="1186"/>
                        </a:lnTo>
                        <a:lnTo>
                          <a:pt x="472" y="1177"/>
                        </a:lnTo>
                        <a:lnTo>
                          <a:pt x="472" y="1181"/>
                        </a:lnTo>
                        <a:lnTo>
                          <a:pt x="477" y="1196"/>
                        </a:lnTo>
                        <a:lnTo>
                          <a:pt x="477" y="1177"/>
                        </a:lnTo>
                        <a:lnTo>
                          <a:pt x="477" y="1191"/>
                        </a:lnTo>
                        <a:lnTo>
                          <a:pt x="482" y="1167"/>
                        </a:lnTo>
                        <a:lnTo>
                          <a:pt x="482" y="1196"/>
                        </a:lnTo>
                        <a:lnTo>
                          <a:pt x="482" y="1181"/>
                        </a:lnTo>
                        <a:lnTo>
                          <a:pt x="487" y="1181"/>
                        </a:lnTo>
                        <a:lnTo>
                          <a:pt x="487" y="1191"/>
                        </a:lnTo>
                        <a:lnTo>
                          <a:pt x="487" y="1177"/>
                        </a:lnTo>
                        <a:lnTo>
                          <a:pt x="487" y="1186"/>
                        </a:lnTo>
                        <a:lnTo>
                          <a:pt x="487" y="1117"/>
                        </a:lnTo>
                        <a:lnTo>
                          <a:pt x="492" y="1181"/>
                        </a:lnTo>
                        <a:lnTo>
                          <a:pt x="492" y="1177"/>
                        </a:lnTo>
                        <a:lnTo>
                          <a:pt x="492" y="1196"/>
                        </a:lnTo>
                        <a:lnTo>
                          <a:pt x="492" y="1191"/>
                        </a:lnTo>
                        <a:lnTo>
                          <a:pt x="497" y="1162"/>
                        </a:lnTo>
                        <a:lnTo>
                          <a:pt x="497" y="1186"/>
                        </a:lnTo>
                        <a:lnTo>
                          <a:pt x="497" y="1177"/>
                        </a:lnTo>
                        <a:lnTo>
                          <a:pt x="497" y="1191"/>
                        </a:lnTo>
                        <a:lnTo>
                          <a:pt x="502" y="1191"/>
                        </a:lnTo>
                        <a:lnTo>
                          <a:pt x="502" y="1177"/>
                        </a:lnTo>
                        <a:lnTo>
                          <a:pt x="507" y="1181"/>
                        </a:lnTo>
                        <a:lnTo>
                          <a:pt x="507" y="1191"/>
                        </a:lnTo>
                        <a:lnTo>
                          <a:pt x="507" y="1177"/>
                        </a:lnTo>
                        <a:lnTo>
                          <a:pt x="507" y="1196"/>
                        </a:lnTo>
                        <a:lnTo>
                          <a:pt x="512" y="1191"/>
                        </a:lnTo>
                        <a:lnTo>
                          <a:pt x="512" y="1186"/>
                        </a:lnTo>
                        <a:lnTo>
                          <a:pt x="512" y="1196"/>
                        </a:lnTo>
                        <a:lnTo>
                          <a:pt x="512" y="1191"/>
                        </a:lnTo>
                        <a:lnTo>
                          <a:pt x="512" y="1186"/>
                        </a:lnTo>
                        <a:lnTo>
                          <a:pt x="517" y="1167"/>
                        </a:lnTo>
                        <a:lnTo>
                          <a:pt x="517" y="1172"/>
                        </a:lnTo>
                        <a:lnTo>
                          <a:pt x="517" y="1196"/>
                        </a:lnTo>
                        <a:lnTo>
                          <a:pt x="517" y="1181"/>
                        </a:lnTo>
                        <a:lnTo>
                          <a:pt x="522" y="1177"/>
                        </a:lnTo>
                        <a:lnTo>
                          <a:pt x="522" y="1167"/>
                        </a:lnTo>
                        <a:lnTo>
                          <a:pt x="527" y="1181"/>
                        </a:lnTo>
                        <a:lnTo>
                          <a:pt x="527" y="1177"/>
                        </a:lnTo>
                        <a:lnTo>
                          <a:pt x="527" y="1172"/>
                        </a:lnTo>
                        <a:lnTo>
                          <a:pt x="527" y="1162"/>
                        </a:lnTo>
                        <a:lnTo>
                          <a:pt x="531" y="1177"/>
                        </a:lnTo>
                        <a:lnTo>
                          <a:pt x="531" y="1181"/>
                        </a:lnTo>
                        <a:lnTo>
                          <a:pt x="536" y="1127"/>
                        </a:lnTo>
                        <a:lnTo>
                          <a:pt x="536" y="1172"/>
                        </a:lnTo>
                        <a:lnTo>
                          <a:pt x="536" y="1191"/>
                        </a:lnTo>
                        <a:lnTo>
                          <a:pt x="536" y="1167"/>
                        </a:lnTo>
                        <a:lnTo>
                          <a:pt x="541" y="1177"/>
                        </a:lnTo>
                        <a:lnTo>
                          <a:pt x="541" y="1186"/>
                        </a:lnTo>
                        <a:lnTo>
                          <a:pt x="541" y="1172"/>
                        </a:lnTo>
                        <a:lnTo>
                          <a:pt x="541" y="1162"/>
                        </a:lnTo>
                        <a:lnTo>
                          <a:pt x="541" y="1177"/>
                        </a:lnTo>
                        <a:lnTo>
                          <a:pt x="546" y="1191"/>
                        </a:lnTo>
                        <a:lnTo>
                          <a:pt x="546" y="1186"/>
                        </a:lnTo>
                        <a:lnTo>
                          <a:pt x="546" y="1127"/>
                        </a:lnTo>
                        <a:lnTo>
                          <a:pt x="546" y="1167"/>
                        </a:lnTo>
                        <a:lnTo>
                          <a:pt x="551" y="1186"/>
                        </a:lnTo>
                        <a:lnTo>
                          <a:pt x="551" y="1191"/>
                        </a:lnTo>
                        <a:lnTo>
                          <a:pt x="551" y="1181"/>
                        </a:lnTo>
                        <a:lnTo>
                          <a:pt x="551" y="1167"/>
                        </a:lnTo>
                        <a:lnTo>
                          <a:pt x="556" y="1196"/>
                        </a:lnTo>
                        <a:lnTo>
                          <a:pt x="556" y="1167"/>
                        </a:lnTo>
                        <a:lnTo>
                          <a:pt x="556" y="1186"/>
                        </a:lnTo>
                        <a:lnTo>
                          <a:pt x="561" y="1152"/>
                        </a:lnTo>
                        <a:lnTo>
                          <a:pt x="561" y="1191"/>
                        </a:lnTo>
                        <a:lnTo>
                          <a:pt x="561" y="1137"/>
                        </a:lnTo>
                        <a:lnTo>
                          <a:pt x="561" y="1181"/>
                        </a:lnTo>
                        <a:lnTo>
                          <a:pt x="566" y="1167"/>
                        </a:lnTo>
                        <a:lnTo>
                          <a:pt x="566" y="1181"/>
                        </a:lnTo>
                        <a:lnTo>
                          <a:pt x="566" y="1177"/>
                        </a:lnTo>
                        <a:lnTo>
                          <a:pt x="566" y="1172"/>
                        </a:lnTo>
                        <a:lnTo>
                          <a:pt x="566" y="1201"/>
                        </a:lnTo>
                        <a:lnTo>
                          <a:pt x="571" y="1167"/>
                        </a:lnTo>
                        <a:lnTo>
                          <a:pt x="571" y="1157"/>
                        </a:lnTo>
                        <a:lnTo>
                          <a:pt x="571" y="1147"/>
                        </a:lnTo>
                        <a:lnTo>
                          <a:pt x="571" y="1186"/>
                        </a:lnTo>
                        <a:lnTo>
                          <a:pt x="576" y="1181"/>
                        </a:lnTo>
                        <a:lnTo>
                          <a:pt x="576" y="1167"/>
                        </a:lnTo>
                        <a:lnTo>
                          <a:pt x="576" y="1172"/>
                        </a:lnTo>
                        <a:lnTo>
                          <a:pt x="581" y="1186"/>
                        </a:lnTo>
                        <a:lnTo>
                          <a:pt x="581" y="1162"/>
                        </a:lnTo>
                        <a:lnTo>
                          <a:pt x="581" y="1172"/>
                        </a:lnTo>
                        <a:lnTo>
                          <a:pt x="586" y="1196"/>
                        </a:lnTo>
                        <a:lnTo>
                          <a:pt x="586" y="1186"/>
                        </a:lnTo>
                        <a:lnTo>
                          <a:pt x="586" y="1127"/>
                        </a:lnTo>
                        <a:lnTo>
                          <a:pt x="586" y="1186"/>
                        </a:lnTo>
                        <a:lnTo>
                          <a:pt x="591" y="1172"/>
                        </a:lnTo>
                        <a:lnTo>
                          <a:pt x="591" y="1177"/>
                        </a:lnTo>
                        <a:lnTo>
                          <a:pt x="591" y="1181"/>
                        </a:lnTo>
                        <a:lnTo>
                          <a:pt x="591" y="1157"/>
                        </a:lnTo>
                        <a:lnTo>
                          <a:pt x="595" y="1186"/>
                        </a:lnTo>
                        <a:lnTo>
                          <a:pt x="595" y="1172"/>
                        </a:lnTo>
                        <a:lnTo>
                          <a:pt x="595" y="1122"/>
                        </a:lnTo>
                        <a:lnTo>
                          <a:pt x="595" y="1177"/>
                        </a:lnTo>
                        <a:lnTo>
                          <a:pt x="600" y="1172"/>
                        </a:lnTo>
                        <a:lnTo>
                          <a:pt x="600" y="1181"/>
                        </a:lnTo>
                        <a:lnTo>
                          <a:pt x="600" y="1177"/>
                        </a:lnTo>
                        <a:lnTo>
                          <a:pt x="600" y="1132"/>
                        </a:lnTo>
                        <a:lnTo>
                          <a:pt x="605" y="1152"/>
                        </a:lnTo>
                        <a:lnTo>
                          <a:pt x="605" y="1177"/>
                        </a:lnTo>
                        <a:lnTo>
                          <a:pt x="605" y="1196"/>
                        </a:lnTo>
                        <a:lnTo>
                          <a:pt x="610" y="1147"/>
                        </a:lnTo>
                        <a:lnTo>
                          <a:pt x="610" y="1181"/>
                        </a:lnTo>
                        <a:lnTo>
                          <a:pt x="610" y="1162"/>
                        </a:lnTo>
                        <a:lnTo>
                          <a:pt x="610" y="1186"/>
                        </a:lnTo>
                        <a:lnTo>
                          <a:pt x="615" y="1157"/>
                        </a:lnTo>
                        <a:lnTo>
                          <a:pt x="615" y="1162"/>
                        </a:lnTo>
                        <a:lnTo>
                          <a:pt x="615" y="1157"/>
                        </a:lnTo>
                        <a:lnTo>
                          <a:pt x="615" y="1172"/>
                        </a:lnTo>
                        <a:lnTo>
                          <a:pt x="620" y="1181"/>
                        </a:lnTo>
                        <a:lnTo>
                          <a:pt x="620" y="1147"/>
                        </a:lnTo>
                        <a:lnTo>
                          <a:pt x="620" y="1186"/>
                        </a:lnTo>
                        <a:lnTo>
                          <a:pt x="620" y="1191"/>
                        </a:lnTo>
                        <a:lnTo>
                          <a:pt x="625" y="1172"/>
                        </a:lnTo>
                        <a:lnTo>
                          <a:pt x="625" y="1162"/>
                        </a:lnTo>
                        <a:lnTo>
                          <a:pt x="630" y="1172"/>
                        </a:lnTo>
                        <a:lnTo>
                          <a:pt x="630" y="1167"/>
                        </a:lnTo>
                        <a:lnTo>
                          <a:pt x="630" y="1162"/>
                        </a:lnTo>
                        <a:lnTo>
                          <a:pt x="630" y="1186"/>
                        </a:lnTo>
                        <a:lnTo>
                          <a:pt x="635" y="1152"/>
                        </a:lnTo>
                        <a:lnTo>
                          <a:pt x="635" y="1181"/>
                        </a:lnTo>
                        <a:lnTo>
                          <a:pt x="635" y="1147"/>
                        </a:lnTo>
                        <a:lnTo>
                          <a:pt x="635" y="1191"/>
                        </a:lnTo>
                        <a:lnTo>
                          <a:pt x="640" y="1191"/>
                        </a:lnTo>
                        <a:lnTo>
                          <a:pt x="640" y="1172"/>
                        </a:lnTo>
                        <a:lnTo>
                          <a:pt x="640" y="1117"/>
                        </a:lnTo>
                        <a:lnTo>
                          <a:pt x="640" y="1122"/>
                        </a:lnTo>
                        <a:lnTo>
                          <a:pt x="640" y="1181"/>
                        </a:lnTo>
                        <a:lnTo>
                          <a:pt x="645" y="1191"/>
                        </a:lnTo>
                        <a:lnTo>
                          <a:pt x="645" y="1181"/>
                        </a:lnTo>
                        <a:lnTo>
                          <a:pt x="645" y="1147"/>
                        </a:lnTo>
                        <a:lnTo>
                          <a:pt x="645" y="1172"/>
                        </a:lnTo>
                        <a:lnTo>
                          <a:pt x="650" y="1172"/>
                        </a:lnTo>
                        <a:lnTo>
                          <a:pt x="650" y="1162"/>
                        </a:lnTo>
                        <a:lnTo>
                          <a:pt x="650" y="1157"/>
                        </a:lnTo>
                        <a:lnTo>
                          <a:pt x="650" y="1181"/>
                        </a:lnTo>
                        <a:lnTo>
                          <a:pt x="655" y="1186"/>
                        </a:lnTo>
                        <a:lnTo>
                          <a:pt x="655" y="1172"/>
                        </a:lnTo>
                        <a:lnTo>
                          <a:pt x="655" y="1142"/>
                        </a:lnTo>
                        <a:lnTo>
                          <a:pt x="655" y="1181"/>
                        </a:lnTo>
                        <a:lnTo>
                          <a:pt x="659" y="1191"/>
                        </a:lnTo>
                        <a:lnTo>
                          <a:pt x="659" y="1186"/>
                        </a:lnTo>
                        <a:lnTo>
                          <a:pt x="659" y="1117"/>
                        </a:lnTo>
                        <a:lnTo>
                          <a:pt x="659" y="1191"/>
                        </a:lnTo>
                        <a:lnTo>
                          <a:pt x="664" y="1167"/>
                        </a:lnTo>
                        <a:lnTo>
                          <a:pt x="664" y="1191"/>
                        </a:lnTo>
                        <a:lnTo>
                          <a:pt x="664" y="1157"/>
                        </a:lnTo>
                        <a:lnTo>
                          <a:pt x="669" y="1157"/>
                        </a:lnTo>
                        <a:lnTo>
                          <a:pt x="669" y="1196"/>
                        </a:lnTo>
                        <a:lnTo>
                          <a:pt x="669" y="1181"/>
                        </a:lnTo>
                        <a:lnTo>
                          <a:pt x="669" y="1157"/>
                        </a:lnTo>
                        <a:lnTo>
                          <a:pt x="669" y="1177"/>
                        </a:lnTo>
                        <a:lnTo>
                          <a:pt x="674" y="1181"/>
                        </a:lnTo>
                        <a:lnTo>
                          <a:pt x="674" y="1196"/>
                        </a:lnTo>
                        <a:lnTo>
                          <a:pt x="674" y="1147"/>
                        </a:lnTo>
                        <a:lnTo>
                          <a:pt x="674" y="1162"/>
                        </a:lnTo>
                        <a:lnTo>
                          <a:pt x="679" y="1157"/>
                        </a:lnTo>
                        <a:lnTo>
                          <a:pt x="679" y="1186"/>
                        </a:lnTo>
                        <a:lnTo>
                          <a:pt x="679" y="1167"/>
                        </a:lnTo>
                        <a:lnTo>
                          <a:pt x="684" y="1177"/>
                        </a:lnTo>
                        <a:lnTo>
                          <a:pt x="684" y="1167"/>
                        </a:lnTo>
                        <a:lnTo>
                          <a:pt x="684" y="1147"/>
                        </a:lnTo>
                        <a:lnTo>
                          <a:pt x="684" y="1186"/>
                        </a:lnTo>
                        <a:lnTo>
                          <a:pt x="689" y="1186"/>
                        </a:lnTo>
                        <a:lnTo>
                          <a:pt x="689" y="1137"/>
                        </a:lnTo>
                        <a:lnTo>
                          <a:pt x="689" y="1117"/>
                        </a:lnTo>
                        <a:lnTo>
                          <a:pt x="689" y="1142"/>
                        </a:lnTo>
                        <a:lnTo>
                          <a:pt x="694" y="1191"/>
                        </a:lnTo>
                        <a:lnTo>
                          <a:pt x="694" y="1157"/>
                        </a:lnTo>
                        <a:lnTo>
                          <a:pt x="694" y="1167"/>
                        </a:lnTo>
                        <a:lnTo>
                          <a:pt x="694" y="1172"/>
                        </a:lnTo>
                        <a:lnTo>
                          <a:pt x="699" y="1113"/>
                        </a:lnTo>
                        <a:lnTo>
                          <a:pt x="699" y="1172"/>
                        </a:lnTo>
                        <a:lnTo>
                          <a:pt x="699" y="1147"/>
                        </a:lnTo>
                        <a:lnTo>
                          <a:pt x="699" y="1127"/>
                        </a:lnTo>
                        <a:lnTo>
                          <a:pt x="704" y="1181"/>
                        </a:lnTo>
                        <a:lnTo>
                          <a:pt x="704" y="1152"/>
                        </a:lnTo>
                        <a:lnTo>
                          <a:pt x="704" y="1078"/>
                        </a:lnTo>
                        <a:lnTo>
                          <a:pt x="704" y="1177"/>
                        </a:lnTo>
                        <a:lnTo>
                          <a:pt x="709" y="1142"/>
                        </a:lnTo>
                        <a:lnTo>
                          <a:pt x="709" y="1186"/>
                        </a:lnTo>
                        <a:lnTo>
                          <a:pt x="709" y="1167"/>
                        </a:lnTo>
                        <a:lnTo>
                          <a:pt x="709" y="1157"/>
                        </a:lnTo>
                        <a:lnTo>
                          <a:pt x="714" y="1157"/>
                        </a:lnTo>
                        <a:lnTo>
                          <a:pt x="714" y="1098"/>
                        </a:lnTo>
                        <a:lnTo>
                          <a:pt x="714" y="1157"/>
                        </a:lnTo>
                        <a:lnTo>
                          <a:pt x="714" y="1132"/>
                        </a:lnTo>
                        <a:lnTo>
                          <a:pt x="719" y="1162"/>
                        </a:lnTo>
                        <a:lnTo>
                          <a:pt x="719" y="1147"/>
                        </a:lnTo>
                        <a:lnTo>
                          <a:pt x="719" y="1113"/>
                        </a:lnTo>
                        <a:lnTo>
                          <a:pt x="719" y="1063"/>
                        </a:lnTo>
                        <a:lnTo>
                          <a:pt x="723" y="1137"/>
                        </a:lnTo>
                        <a:lnTo>
                          <a:pt x="723" y="1157"/>
                        </a:lnTo>
                        <a:lnTo>
                          <a:pt x="723" y="1177"/>
                        </a:lnTo>
                        <a:lnTo>
                          <a:pt x="728" y="1103"/>
                        </a:lnTo>
                        <a:lnTo>
                          <a:pt x="728" y="1088"/>
                        </a:lnTo>
                        <a:lnTo>
                          <a:pt x="728" y="1167"/>
                        </a:lnTo>
                        <a:lnTo>
                          <a:pt x="728" y="1172"/>
                        </a:lnTo>
                        <a:lnTo>
                          <a:pt x="733" y="1147"/>
                        </a:lnTo>
                        <a:lnTo>
                          <a:pt x="733" y="1172"/>
                        </a:lnTo>
                        <a:lnTo>
                          <a:pt x="733" y="1122"/>
                        </a:lnTo>
                        <a:lnTo>
                          <a:pt x="733" y="1117"/>
                        </a:lnTo>
                        <a:lnTo>
                          <a:pt x="738" y="1093"/>
                        </a:lnTo>
                        <a:lnTo>
                          <a:pt x="738" y="1063"/>
                        </a:lnTo>
                        <a:lnTo>
                          <a:pt x="738" y="1172"/>
                        </a:lnTo>
                        <a:lnTo>
                          <a:pt x="738" y="1073"/>
                        </a:lnTo>
                        <a:lnTo>
                          <a:pt x="743" y="1132"/>
                        </a:lnTo>
                        <a:lnTo>
                          <a:pt x="743" y="1053"/>
                        </a:lnTo>
                        <a:lnTo>
                          <a:pt x="743" y="1167"/>
                        </a:lnTo>
                        <a:lnTo>
                          <a:pt x="743" y="1083"/>
                        </a:lnTo>
                        <a:lnTo>
                          <a:pt x="743" y="1068"/>
                        </a:lnTo>
                        <a:lnTo>
                          <a:pt x="748" y="1132"/>
                        </a:lnTo>
                        <a:lnTo>
                          <a:pt x="748" y="1083"/>
                        </a:lnTo>
                        <a:lnTo>
                          <a:pt x="748" y="1122"/>
                        </a:lnTo>
                        <a:lnTo>
                          <a:pt x="748" y="1177"/>
                        </a:lnTo>
                        <a:lnTo>
                          <a:pt x="753" y="1078"/>
                        </a:lnTo>
                        <a:lnTo>
                          <a:pt x="753" y="930"/>
                        </a:lnTo>
                        <a:lnTo>
                          <a:pt x="753" y="1127"/>
                        </a:lnTo>
                        <a:lnTo>
                          <a:pt x="753" y="1117"/>
                        </a:lnTo>
                        <a:lnTo>
                          <a:pt x="758" y="1167"/>
                        </a:lnTo>
                        <a:lnTo>
                          <a:pt x="758" y="1039"/>
                        </a:lnTo>
                        <a:lnTo>
                          <a:pt x="758" y="999"/>
                        </a:lnTo>
                        <a:lnTo>
                          <a:pt x="758" y="960"/>
                        </a:lnTo>
                        <a:lnTo>
                          <a:pt x="763" y="1009"/>
                        </a:lnTo>
                        <a:lnTo>
                          <a:pt x="763" y="1177"/>
                        </a:lnTo>
                        <a:lnTo>
                          <a:pt x="763" y="1117"/>
                        </a:lnTo>
                        <a:lnTo>
                          <a:pt x="763" y="1177"/>
                        </a:lnTo>
                        <a:lnTo>
                          <a:pt x="768" y="1083"/>
                        </a:lnTo>
                        <a:lnTo>
                          <a:pt x="768" y="1152"/>
                        </a:lnTo>
                        <a:lnTo>
                          <a:pt x="768" y="1162"/>
                        </a:lnTo>
                        <a:lnTo>
                          <a:pt x="768" y="1132"/>
                        </a:lnTo>
                        <a:lnTo>
                          <a:pt x="773" y="1019"/>
                        </a:lnTo>
                        <a:lnTo>
                          <a:pt x="773" y="960"/>
                        </a:lnTo>
                        <a:lnTo>
                          <a:pt x="773" y="1108"/>
                        </a:lnTo>
                        <a:lnTo>
                          <a:pt x="773" y="965"/>
                        </a:lnTo>
                        <a:lnTo>
                          <a:pt x="773" y="1078"/>
                        </a:lnTo>
                        <a:lnTo>
                          <a:pt x="778" y="1103"/>
                        </a:lnTo>
                        <a:lnTo>
                          <a:pt x="778" y="994"/>
                        </a:lnTo>
                        <a:lnTo>
                          <a:pt x="778" y="980"/>
                        </a:lnTo>
                        <a:lnTo>
                          <a:pt x="778" y="1044"/>
                        </a:lnTo>
                        <a:lnTo>
                          <a:pt x="783" y="970"/>
                        </a:lnTo>
                        <a:lnTo>
                          <a:pt x="783" y="1098"/>
                        </a:lnTo>
                        <a:lnTo>
                          <a:pt x="783" y="1137"/>
                        </a:lnTo>
                        <a:lnTo>
                          <a:pt x="783" y="989"/>
                        </a:lnTo>
                        <a:lnTo>
                          <a:pt x="788" y="1093"/>
                        </a:lnTo>
                        <a:lnTo>
                          <a:pt x="788" y="921"/>
                        </a:lnTo>
                        <a:lnTo>
                          <a:pt x="788" y="857"/>
                        </a:lnTo>
                        <a:lnTo>
                          <a:pt x="788" y="985"/>
                        </a:lnTo>
                        <a:lnTo>
                          <a:pt x="792" y="975"/>
                        </a:lnTo>
                        <a:lnTo>
                          <a:pt x="792" y="1117"/>
                        </a:lnTo>
                        <a:lnTo>
                          <a:pt x="792" y="891"/>
                        </a:lnTo>
                        <a:lnTo>
                          <a:pt x="792" y="1039"/>
                        </a:lnTo>
                        <a:lnTo>
                          <a:pt x="797" y="945"/>
                        </a:lnTo>
                        <a:lnTo>
                          <a:pt x="797" y="970"/>
                        </a:lnTo>
                        <a:lnTo>
                          <a:pt x="797" y="940"/>
                        </a:lnTo>
                        <a:lnTo>
                          <a:pt x="797" y="960"/>
                        </a:lnTo>
                        <a:lnTo>
                          <a:pt x="797" y="950"/>
                        </a:lnTo>
                        <a:lnTo>
                          <a:pt x="802" y="1034"/>
                        </a:lnTo>
                        <a:lnTo>
                          <a:pt x="802" y="1127"/>
                        </a:lnTo>
                        <a:lnTo>
                          <a:pt x="802" y="935"/>
                        </a:lnTo>
                        <a:lnTo>
                          <a:pt x="802" y="980"/>
                        </a:lnTo>
                        <a:lnTo>
                          <a:pt x="807" y="724"/>
                        </a:lnTo>
                        <a:lnTo>
                          <a:pt x="807" y="1088"/>
                        </a:lnTo>
                        <a:lnTo>
                          <a:pt x="807" y="1024"/>
                        </a:lnTo>
                        <a:lnTo>
                          <a:pt x="807" y="970"/>
                        </a:lnTo>
                        <a:lnTo>
                          <a:pt x="812" y="950"/>
                        </a:lnTo>
                        <a:lnTo>
                          <a:pt x="812" y="886"/>
                        </a:lnTo>
                        <a:lnTo>
                          <a:pt x="812" y="1078"/>
                        </a:lnTo>
                        <a:lnTo>
                          <a:pt x="812" y="1019"/>
                        </a:lnTo>
                        <a:lnTo>
                          <a:pt x="817" y="1068"/>
                        </a:lnTo>
                        <a:lnTo>
                          <a:pt x="817" y="753"/>
                        </a:lnTo>
                        <a:lnTo>
                          <a:pt x="817" y="832"/>
                        </a:lnTo>
                        <a:lnTo>
                          <a:pt x="817" y="945"/>
                        </a:lnTo>
                        <a:lnTo>
                          <a:pt x="822" y="955"/>
                        </a:lnTo>
                        <a:lnTo>
                          <a:pt x="822" y="783"/>
                        </a:lnTo>
                        <a:lnTo>
                          <a:pt x="822" y="896"/>
                        </a:lnTo>
                        <a:lnTo>
                          <a:pt x="822" y="906"/>
                        </a:lnTo>
                        <a:lnTo>
                          <a:pt x="822" y="586"/>
                        </a:lnTo>
                        <a:lnTo>
                          <a:pt x="827" y="999"/>
                        </a:lnTo>
                        <a:lnTo>
                          <a:pt x="827" y="793"/>
                        </a:lnTo>
                        <a:lnTo>
                          <a:pt x="827" y="940"/>
                        </a:lnTo>
                        <a:lnTo>
                          <a:pt x="827" y="901"/>
                        </a:lnTo>
                        <a:lnTo>
                          <a:pt x="832" y="788"/>
                        </a:lnTo>
                        <a:lnTo>
                          <a:pt x="832" y="989"/>
                        </a:lnTo>
                        <a:lnTo>
                          <a:pt x="832" y="1068"/>
                        </a:lnTo>
                        <a:lnTo>
                          <a:pt x="832" y="1073"/>
                        </a:lnTo>
                        <a:lnTo>
                          <a:pt x="837" y="507"/>
                        </a:lnTo>
                        <a:lnTo>
                          <a:pt x="837" y="975"/>
                        </a:lnTo>
                        <a:lnTo>
                          <a:pt x="837" y="994"/>
                        </a:lnTo>
                        <a:lnTo>
                          <a:pt x="837" y="827"/>
                        </a:lnTo>
                        <a:lnTo>
                          <a:pt x="842" y="665"/>
                        </a:lnTo>
                        <a:lnTo>
                          <a:pt x="842" y="1034"/>
                        </a:lnTo>
                        <a:lnTo>
                          <a:pt x="842" y="901"/>
                        </a:lnTo>
                        <a:lnTo>
                          <a:pt x="842" y="1014"/>
                        </a:lnTo>
                        <a:lnTo>
                          <a:pt x="847" y="812"/>
                        </a:lnTo>
                        <a:lnTo>
                          <a:pt x="847" y="866"/>
                        </a:lnTo>
                        <a:lnTo>
                          <a:pt x="847" y="699"/>
                        </a:lnTo>
                        <a:lnTo>
                          <a:pt x="847" y="940"/>
                        </a:lnTo>
                        <a:lnTo>
                          <a:pt x="847" y="1053"/>
                        </a:lnTo>
                        <a:lnTo>
                          <a:pt x="852" y="280"/>
                        </a:lnTo>
                        <a:lnTo>
                          <a:pt x="852" y="591"/>
                        </a:lnTo>
                        <a:lnTo>
                          <a:pt x="852" y="1004"/>
                        </a:lnTo>
                        <a:lnTo>
                          <a:pt x="852" y="1162"/>
                        </a:lnTo>
                        <a:lnTo>
                          <a:pt x="856" y="1068"/>
                        </a:lnTo>
                        <a:lnTo>
                          <a:pt x="856" y="950"/>
                        </a:lnTo>
                        <a:lnTo>
                          <a:pt x="856" y="640"/>
                        </a:lnTo>
                        <a:lnTo>
                          <a:pt x="856" y="945"/>
                        </a:lnTo>
                        <a:lnTo>
                          <a:pt x="861" y="438"/>
                        </a:lnTo>
                        <a:lnTo>
                          <a:pt x="861" y="1019"/>
                        </a:lnTo>
                        <a:lnTo>
                          <a:pt x="861" y="960"/>
                        </a:lnTo>
                        <a:lnTo>
                          <a:pt x="861" y="901"/>
                        </a:lnTo>
                        <a:lnTo>
                          <a:pt x="866" y="5"/>
                        </a:lnTo>
                        <a:lnTo>
                          <a:pt x="866" y="226"/>
                        </a:lnTo>
                        <a:lnTo>
                          <a:pt x="866" y="1034"/>
                        </a:lnTo>
                        <a:lnTo>
                          <a:pt x="866" y="876"/>
                        </a:lnTo>
                        <a:lnTo>
                          <a:pt x="871" y="945"/>
                        </a:lnTo>
                        <a:lnTo>
                          <a:pt x="871" y="482"/>
                        </a:lnTo>
                        <a:lnTo>
                          <a:pt x="871" y="605"/>
                        </a:lnTo>
                        <a:lnTo>
                          <a:pt x="871" y="748"/>
                        </a:lnTo>
                        <a:lnTo>
                          <a:pt x="871" y="768"/>
                        </a:lnTo>
                        <a:lnTo>
                          <a:pt x="876" y="635"/>
                        </a:lnTo>
                        <a:lnTo>
                          <a:pt x="876" y="433"/>
                        </a:lnTo>
                        <a:lnTo>
                          <a:pt x="876" y="1004"/>
                        </a:lnTo>
                        <a:lnTo>
                          <a:pt x="876" y="389"/>
                        </a:lnTo>
                        <a:lnTo>
                          <a:pt x="881" y="1019"/>
                        </a:lnTo>
                        <a:lnTo>
                          <a:pt x="881" y="832"/>
                        </a:lnTo>
                        <a:lnTo>
                          <a:pt x="881" y="586"/>
                        </a:lnTo>
                        <a:lnTo>
                          <a:pt x="881" y="1039"/>
                        </a:lnTo>
                        <a:lnTo>
                          <a:pt x="886" y="625"/>
                        </a:lnTo>
                        <a:lnTo>
                          <a:pt x="886" y="364"/>
                        </a:lnTo>
                        <a:lnTo>
                          <a:pt x="886" y="768"/>
                        </a:lnTo>
                        <a:lnTo>
                          <a:pt x="886" y="418"/>
                        </a:lnTo>
                        <a:lnTo>
                          <a:pt x="891" y="340"/>
                        </a:lnTo>
                        <a:lnTo>
                          <a:pt x="891" y="389"/>
                        </a:lnTo>
                        <a:lnTo>
                          <a:pt x="891" y="561"/>
                        </a:lnTo>
                        <a:lnTo>
                          <a:pt x="891" y="349"/>
                        </a:lnTo>
                        <a:lnTo>
                          <a:pt x="896" y="911"/>
                        </a:lnTo>
                        <a:lnTo>
                          <a:pt x="896" y="463"/>
                        </a:lnTo>
                        <a:lnTo>
                          <a:pt x="896" y="748"/>
                        </a:lnTo>
                        <a:lnTo>
                          <a:pt x="896" y="768"/>
                        </a:lnTo>
                        <a:lnTo>
                          <a:pt x="901" y="793"/>
                        </a:lnTo>
                        <a:lnTo>
                          <a:pt x="901" y="1122"/>
                        </a:lnTo>
                        <a:lnTo>
                          <a:pt x="901" y="925"/>
                        </a:lnTo>
                        <a:lnTo>
                          <a:pt x="901" y="423"/>
                        </a:lnTo>
                        <a:lnTo>
                          <a:pt x="901" y="1093"/>
                        </a:lnTo>
                        <a:lnTo>
                          <a:pt x="906" y="871"/>
                        </a:lnTo>
                        <a:lnTo>
                          <a:pt x="906" y="763"/>
                        </a:lnTo>
                        <a:lnTo>
                          <a:pt x="906" y="689"/>
                        </a:lnTo>
                        <a:lnTo>
                          <a:pt x="906" y="1063"/>
                        </a:lnTo>
                        <a:lnTo>
                          <a:pt x="911" y="59"/>
                        </a:lnTo>
                        <a:lnTo>
                          <a:pt x="911" y="453"/>
                        </a:lnTo>
                        <a:lnTo>
                          <a:pt x="911" y="738"/>
                        </a:lnTo>
                        <a:lnTo>
                          <a:pt x="911" y="861"/>
                        </a:lnTo>
                        <a:lnTo>
                          <a:pt x="916" y="827"/>
                        </a:lnTo>
                        <a:lnTo>
                          <a:pt x="916" y="699"/>
                        </a:lnTo>
                        <a:lnTo>
                          <a:pt x="916" y="822"/>
                        </a:lnTo>
                        <a:lnTo>
                          <a:pt x="916" y="448"/>
                        </a:lnTo>
                        <a:lnTo>
                          <a:pt x="920" y="778"/>
                        </a:lnTo>
                        <a:lnTo>
                          <a:pt x="920" y="0"/>
                        </a:lnTo>
                        <a:lnTo>
                          <a:pt x="920" y="773"/>
                        </a:lnTo>
                        <a:lnTo>
                          <a:pt x="920" y="970"/>
                        </a:lnTo>
                        <a:lnTo>
                          <a:pt x="925" y="817"/>
                        </a:lnTo>
                        <a:lnTo>
                          <a:pt x="925" y="251"/>
                        </a:lnTo>
                        <a:lnTo>
                          <a:pt x="925" y="660"/>
                        </a:lnTo>
                        <a:lnTo>
                          <a:pt x="925" y="763"/>
                        </a:lnTo>
                        <a:lnTo>
                          <a:pt x="925" y="778"/>
                        </a:lnTo>
                        <a:lnTo>
                          <a:pt x="930" y="216"/>
                        </a:lnTo>
                        <a:lnTo>
                          <a:pt x="930" y="788"/>
                        </a:lnTo>
                        <a:lnTo>
                          <a:pt x="930" y="812"/>
                        </a:lnTo>
                        <a:lnTo>
                          <a:pt x="930" y="985"/>
                        </a:lnTo>
                        <a:lnTo>
                          <a:pt x="935" y="679"/>
                        </a:lnTo>
                        <a:lnTo>
                          <a:pt x="935" y="502"/>
                        </a:lnTo>
                        <a:lnTo>
                          <a:pt x="935" y="743"/>
                        </a:lnTo>
                        <a:lnTo>
                          <a:pt x="935" y="852"/>
                        </a:lnTo>
                        <a:lnTo>
                          <a:pt x="940" y="556"/>
                        </a:lnTo>
                        <a:lnTo>
                          <a:pt x="940" y="1004"/>
                        </a:lnTo>
                        <a:lnTo>
                          <a:pt x="940" y="812"/>
                        </a:lnTo>
                        <a:lnTo>
                          <a:pt x="940" y="507"/>
                        </a:lnTo>
                        <a:lnTo>
                          <a:pt x="945" y="374"/>
                        </a:lnTo>
                        <a:lnTo>
                          <a:pt x="945" y="290"/>
                        </a:lnTo>
                        <a:lnTo>
                          <a:pt x="945" y="1004"/>
                        </a:lnTo>
                        <a:lnTo>
                          <a:pt x="945" y="1044"/>
                        </a:lnTo>
                        <a:lnTo>
                          <a:pt x="950" y="625"/>
                        </a:lnTo>
                        <a:lnTo>
                          <a:pt x="950" y="374"/>
                        </a:lnTo>
                        <a:lnTo>
                          <a:pt x="950" y="660"/>
                        </a:lnTo>
                        <a:lnTo>
                          <a:pt x="950" y="901"/>
                        </a:lnTo>
                        <a:lnTo>
                          <a:pt x="950" y="507"/>
                        </a:lnTo>
                        <a:lnTo>
                          <a:pt x="955" y="581"/>
                        </a:lnTo>
                        <a:lnTo>
                          <a:pt x="955" y="793"/>
                        </a:lnTo>
                        <a:lnTo>
                          <a:pt x="955" y="857"/>
                        </a:lnTo>
                        <a:lnTo>
                          <a:pt x="955" y="669"/>
                        </a:lnTo>
                        <a:lnTo>
                          <a:pt x="960" y="433"/>
                        </a:lnTo>
                        <a:lnTo>
                          <a:pt x="960" y="916"/>
                        </a:lnTo>
                        <a:lnTo>
                          <a:pt x="960" y="758"/>
                        </a:lnTo>
                        <a:lnTo>
                          <a:pt x="960" y="783"/>
                        </a:lnTo>
                        <a:lnTo>
                          <a:pt x="965" y="438"/>
                        </a:lnTo>
                        <a:lnTo>
                          <a:pt x="965" y="916"/>
                        </a:lnTo>
                        <a:lnTo>
                          <a:pt x="965" y="527"/>
                        </a:lnTo>
                        <a:lnTo>
                          <a:pt x="965" y="610"/>
                        </a:lnTo>
                        <a:lnTo>
                          <a:pt x="970" y="665"/>
                        </a:lnTo>
                        <a:lnTo>
                          <a:pt x="970" y="960"/>
                        </a:lnTo>
                        <a:lnTo>
                          <a:pt x="970" y="591"/>
                        </a:lnTo>
                        <a:lnTo>
                          <a:pt x="970" y="615"/>
                        </a:lnTo>
                        <a:lnTo>
                          <a:pt x="975" y="793"/>
                        </a:lnTo>
                        <a:lnTo>
                          <a:pt x="975" y="950"/>
                        </a:lnTo>
                        <a:lnTo>
                          <a:pt x="975" y="753"/>
                        </a:lnTo>
                        <a:lnTo>
                          <a:pt x="975" y="1029"/>
                        </a:lnTo>
                        <a:lnTo>
                          <a:pt x="975" y="704"/>
                        </a:lnTo>
                        <a:lnTo>
                          <a:pt x="980" y="733"/>
                        </a:lnTo>
                        <a:lnTo>
                          <a:pt x="980" y="709"/>
                        </a:lnTo>
                        <a:lnTo>
                          <a:pt x="980" y="960"/>
                        </a:lnTo>
                        <a:lnTo>
                          <a:pt x="980" y="945"/>
                        </a:lnTo>
                        <a:lnTo>
                          <a:pt x="984" y="625"/>
                        </a:lnTo>
                        <a:lnTo>
                          <a:pt x="984" y="763"/>
                        </a:lnTo>
                        <a:lnTo>
                          <a:pt x="984" y="861"/>
                        </a:lnTo>
                        <a:lnTo>
                          <a:pt x="984" y="625"/>
                        </a:lnTo>
                        <a:lnTo>
                          <a:pt x="989" y="1024"/>
                        </a:lnTo>
                        <a:lnTo>
                          <a:pt x="989" y="763"/>
                        </a:lnTo>
                        <a:lnTo>
                          <a:pt x="989" y="487"/>
                        </a:lnTo>
                        <a:lnTo>
                          <a:pt x="989" y="994"/>
                        </a:lnTo>
                        <a:lnTo>
                          <a:pt x="994" y="807"/>
                        </a:lnTo>
                        <a:lnTo>
                          <a:pt x="994" y="891"/>
                        </a:lnTo>
                        <a:lnTo>
                          <a:pt x="994" y="1049"/>
                        </a:lnTo>
                        <a:lnTo>
                          <a:pt x="994" y="891"/>
                        </a:lnTo>
                        <a:lnTo>
                          <a:pt x="999" y="921"/>
                        </a:lnTo>
                        <a:lnTo>
                          <a:pt x="999" y="1004"/>
                        </a:lnTo>
                        <a:lnTo>
                          <a:pt x="999" y="1039"/>
                        </a:lnTo>
                        <a:lnTo>
                          <a:pt x="999" y="871"/>
                        </a:lnTo>
                        <a:lnTo>
                          <a:pt x="1004" y="945"/>
                        </a:lnTo>
                        <a:lnTo>
                          <a:pt x="1004" y="891"/>
                        </a:lnTo>
                        <a:lnTo>
                          <a:pt x="1004" y="866"/>
                        </a:lnTo>
                        <a:lnTo>
                          <a:pt x="1004" y="793"/>
                        </a:lnTo>
                        <a:lnTo>
                          <a:pt x="1004" y="837"/>
                        </a:lnTo>
                        <a:lnTo>
                          <a:pt x="1009" y="743"/>
                        </a:lnTo>
                        <a:lnTo>
                          <a:pt x="1009" y="797"/>
                        </a:lnTo>
                        <a:lnTo>
                          <a:pt x="1009" y="994"/>
                        </a:lnTo>
                        <a:lnTo>
                          <a:pt x="1009" y="1004"/>
                        </a:lnTo>
                        <a:lnTo>
                          <a:pt x="1014" y="921"/>
                        </a:lnTo>
                        <a:lnTo>
                          <a:pt x="1014" y="689"/>
                        </a:lnTo>
                        <a:lnTo>
                          <a:pt x="1014" y="1122"/>
                        </a:lnTo>
                        <a:lnTo>
                          <a:pt x="1014" y="1049"/>
                        </a:lnTo>
                        <a:lnTo>
                          <a:pt x="1019" y="925"/>
                        </a:lnTo>
                        <a:lnTo>
                          <a:pt x="1019" y="891"/>
                        </a:lnTo>
                        <a:lnTo>
                          <a:pt x="1019" y="989"/>
                        </a:lnTo>
                        <a:lnTo>
                          <a:pt x="1019" y="921"/>
                        </a:lnTo>
                        <a:lnTo>
                          <a:pt x="1024" y="975"/>
                        </a:lnTo>
                        <a:lnTo>
                          <a:pt x="1024" y="901"/>
                        </a:lnTo>
                        <a:lnTo>
                          <a:pt x="1024" y="1157"/>
                        </a:lnTo>
                        <a:lnTo>
                          <a:pt x="1024" y="857"/>
                        </a:lnTo>
                        <a:lnTo>
                          <a:pt x="1029" y="1157"/>
                        </a:lnTo>
                        <a:lnTo>
                          <a:pt x="1029" y="999"/>
                        </a:lnTo>
                        <a:lnTo>
                          <a:pt x="1029" y="945"/>
                        </a:lnTo>
                        <a:lnTo>
                          <a:pt x="1029" y="1024"/>
                        </a:lnTo>
                        <a:lnTo>
                          <a:pt x="1029" y="1029"/>
                        </a:lnTo>
                        <a:lnTo>
                          <a:pt x="1034" y="1004"/>
                        </a:lnTo>
                        <a:lnTo>
                          <a:pt x="1034" y="1044"/>
                        </a:lnTo>
                        <a:lnTo>
                          <a:pt x="1034" y="1152"/>
                        </a:lnTo>
                        <a:lnTo>
                          <a:pt x="1034" y="866"/>
                        </a:lnTo>
                        <a:lnTo>
                          <a:pt x="1039" y="1063"/>
                        </a:lnTo>
                        <a:lnTo>
                          <a:pt x="1039" y="871"/>
                        </a:lnTo>
                        <a:lnTo>
                          <a:pt x="1039" y="1049"/>
                        </a:lnTo>
                        <a:lnTo>
                          <a:pt x="1039" y="1034"/>
                        </a:lnTo>
                        <a:lnTo>
                          <a:pt x="1044" y="1122"/>
                        </a:lnTo>
                        <a:lnTo>
                          <a:pt x="1044" y="1142"/>
                        </a:lnTo>
                        <a:lnTo>
                          <a:pt x="1044" y="945"/>
                        </a:lnTo>
                        <a:lnTo>
                          <a:pt x="1044" y="994"/>
                        </a:lnTo>
                        <a:lnTo>
                          <a:pt x="1048" y="1004"/>
                        </a:lnTo>
                        <a:lnTo>
                          <a:pt x="1048" y="842"/>
                        </a:lnTo>
                        <a:lnTo>
                          <a:pt x="1048" y="881"/>
                        </a:lnTo>
                        <a:lnTo>
                          <a:pt x="1048" y="1073"/>
                        </a:lnTo>
                        <a:lnTo>
                          <a:pt x="1053" y="857"/>
                        </a:lnTo>
                        <a:lnTo>
                          <a:pt x="1053" y="1078"/>
                        </a:lnTo>
                        <a:lnTo>
                          <a:pt x="1053" y="940"/>
                        </a:lnTo>
                        <a:lnTo>
                          <a:pt x="1053" y="1127"/>
                        </a:lnTo>
                        <a:lnTo>
                          <a:pt x="1053" y="970"/>
                        </a:lnTo>
                        <a:lnTo>
                          <a:pt x="1058" y="1039"/>
                        </a:lnTo>
                        <a:lnTo>
                          <a:pt x="1058" y="1177"/>
                        </a:lnTo>
                        <a:lnTo>
                          <a:pt x="1058" y="1088"/>
                        </a:lnTo>
                        <a:lnTo>
                          <a:pt x="1058" y="1103"/>
                        </a:lnTo>
                        <a:lnTo>
                          <a:pt x="1063" y="1132"/>
                        </a:lnTo>
                        <a:lnTo>
                          <a:pt x="1063" y="1049"/>
                        </a:lnTo>
                        <a:lnTo>
                          <a:pt x="1063" y="1039"/>
                        </a:lnTo>
                        <a:lnTo>
                          <a:pt x="1063" y="1093"/>
                        </a:lnTo>
                        <a:lnTo>
                          <a:pt x="1068" y="871"/>
                        </a:lnTo>
                        <a:lnTo>
                          <a:pt x="1068" y="1152"/>
                        </a:lnTo>
                        <a:lnTo>
                          <a:pt x="1068" y="1004"/>
                        </a:lnTo>
                        <a:lnTo>
                          <a:pt x="1068" y="1088"/>
                        </a:lnTo>
                        <a:lnTo>
                          <a:pt x="1073" y="1157"/>
                        </a:lnTo>
                        <a:lnTo>
                          <a:pt x="1073" y="901"/>
                        </a:lnTo>
                        <a:lnTo>
                          <a:pt x="1073" y="1009"/>
                        </a:lnTo>
                        <a:lnTo>
                          <a:pt x="1073" y="1073"/>
                        </a:lnTo>
                        <a:lnTo>
                          <a:pt x="1078" y="1049"/>
                        </a:lnTo>
                        <a:lnTo>
                          <a:pt x="1078" y="1103"/>
                        </a:lnTo>
                        <a:lnTo>
                          <a:pt x="1078" y="1098"/>
                        </a:lnTo>
                        <a:lnTo>
                          <a:pt x="1078" y="965"/>
                        </a:lnTo>
                        <a:lnTo>
                          <a:pt x="1078" y="1019"/>
                        </a:lnTo>
                        <a:lnTo>
                          <a:pt x="1083" y="1177"/>
                        </a:lnTo>
                        <a:lnTo>
                          <a:pt x="1083" y="1078"/>
                        </a:lnTo>
                        <a:lnTo>
                          <a:pt x="1083" y="1029"/>
                        </a:lnTo>
                        <a:lnTo>
                          <a:pt x="1083" y="940"/>
                        </a:lnTo>
                        <a:lnTo>
                          <a:pt x="1088" y="1039"/>
                        </a:lnTo>
                        <a:lnTo>
                          <a:pt x="1088" y="1024"/>
                        </a:lnTo>
                        <a:lnTo>
                          <a:pt x="1088" y="1058"/>
                        </a:lnTo>
                        <a:lnTo>
                          <a:pt x="1088" y="1029"/>
                        </a:lnTo>
                        <a:lnTo>
                          <a:pt x="1093" y="1019"/>
                        </a:lnTo>
                        <a:lnTo>
                          <a:pt x="1093" y="1078"/>
                        </a:lnTo>
                        <a:lnTo>
                          <a:pt x="1093" y="965"/>
                        </a:lnTo>
                        <a:lnTo>
                          <a:pt x="1093" y="916"/>
                        </a:lnTo>
                        <a:lnTo>
                          <a:pt x="1098" y="1039"/>
                        </a:lnTo>
                        <a:lnTo>
                          <a:pt x="1098" y="1147"/>
                        </a:lnTo>
                        <a:lnTo>
                          <a:pt x="1098" y="1142"/>
                        </a:lnTo>
                        <a:lnTo>
                          <a:pt x="1098" y="1073"/>
                        </a:lnTo>
                        <a:lnTo>
                          <a:pt x="1103" y="985"/>
                        </a:lnTo>
                        <a:lnTo>
                          <a:pt x="1103" y="1058"/>
                        </a:lnTo>
                        <a:lnTo>
                          <a:pt x="1103" y="1004"/>
                        </a:lnTo>
                        <a:lnTo>
                          <a:pt x="1103" y="1073"/>
                        </a:lnTo>
                        <a:lnTo>
                          <a:pt x="1103" y="1152"/>
                        </a:lnTo>
                        <a:lnTo>
                          <a:pt x="1108" y="965"/>
                        </a:lnTo>
                        <a:lnTo>
                          <a:pt x="1108" y="1093"/>
                        </a:lnTo>
                        <a:lnTo>
                          <a:pt x="1108" y="1034"/>
                        </a:lnTo>
                        <a:lnTo>
                          <a:pt x="1108" y="1083"/>
                        </a:lnTo>
                        <a:lnTo>
                          <a:pt x="1112" y="1093"/>
                        </a:lnTo>
                        <a:lnTo>
                          <a:pt x="1112" y="1108"/>
                        </a:lnTo>
                        <a:lnTo>
                          <a:pt x="1112" y="985"/>
                        </a:lnTo>
                        <a:lnTo>
                          <a:pt x="1112" y="1009"/>
                        </a:lnTo>
                        <a:lnTo>
                          <a:pt x="1117" y="1117"/>
                        </a:lnTo>
                        <a:lnTo>
                          <a:pt x="1117" y="1103"/>
                        </a:lnTo>
                        <a:lnTo>
                          <a:pt x="1117" y="1162"/>
                        </a:lnTo>
                        <a:lnTo>
                          <a:pt x="1117" y="1014"/>
                        </a:lnTo>
                        <a:lnTo>
                          <a:pt x="1122" y="1108"/>
                        </a:lnTo>
                        <a:lnTo>
                          <a:pt x="1122" y="1147"/>
                        </a:lnTo>
                        <a:lnTo>
                          <a:pt x="1122" y="1024"/>
                        </a:lnTo>
                        <a:lnTo>
                          <a:pt x="1122" y="1152"/>
                        </a:lnTo>
                        <a:lnTo>
                          <a:pt x="1127" y="1122"/>
                        </a:lnTo>
                        <a:lnTo>
                          <a:pt x="1127" y="970"/>
                        </a:lnTo>
                        <a:lnTo>
                          <a:pt x="1127" y="1083"/>
                        </a:lnTo>
                        <a:lnTo>
                          <a:pt x="1127" y="1034"/>
                        </a:lnTo>
                        <a:lnTo>
                          <a:pt x="1132" y="1152"/>
                        </a:lnTo>
                        <a:lnTo>
                          <a:pt x="1132" y="1103"/>
                        </a:lnTo>
                        <a:lnTo>
                          <a:pt x="1132" y="1073"/>
                        </a:lnTo>
                        <a:lnTo>
                          <a:pt x="1132" y="1078"/>
                        </a:lnTo>
                        <a:lnTo>
                          <a:pt x="1132" y="1113"/>
                        </a:lnTo>
                        <a:lnTo>
                          <a:pt x="1137" y="1132"/>
                        </a:lnTo>
                        <a:lnTo>
                          <a:pt x="1137" y="1117"/>
                        </a:lnTo>
                        <a:lnTo>
                          <a:pt x="1137" y="1053"/>
                        </a:lnTo>
                        <a:lnTo>
                          <a:pt x="1137" y="1068"/>
                        </a:lnTo>
                        <a:lnTo>
                          <a:pt x="1142" y="1044"/>
                        </a:lnTo>
                        <a:lnTo>
                          <a:pt x="1142" y="960"/>
                        </a:lnTo>
                        <a:lnTo>
                          <a:pt x="1142" y="1019"/>
                        </a:lnTo>
                        <a:lnTo>
                          <a:pt x="1142" y="1088"/>
                        </a:lnTo>
                        <a:lnTo>
                          <a:pt x="1147" y="975"/>
                        </a:lnTo>
                        <a:lnTo>
                          <a:pt x="1147" y="1132"/>
                        </a:lnTo>
                        <a:lnTo>
                          <a:pt x="1147" y="1024"/>
                        </a:lnTo>
                        <a:lnTo>
                          <a:pt x="1147" y="916"/>
                        </a:lnTo>
                        <a:lnTo>
                          <a:pt x="1152" y="1083"/>
                        </a:lnTo>
                        <a:lnTo>
                          <a:pt x="1152" y="1019"/>
                        </a:lnTo>
                        <a:lnTo>
                          <a:pt x="1152" y="1113"/>
                        </a:lnTo>
                        <a:lnTo>
                          <a:pt x="1152" y="1132"/>
                        </a:lnTo>
                        <a:lnTo>
                          <a:pt x="1157" y="1108"/>
                        </a:lnTo>
                        <a:lnTo>
                          <a:pt x="1157" y="1019"/>
                        </a:lnTo>
                        <a:lnTo>
                          <a:pt x="1157" y="1009"/>
                        </a:lnTo>
                        <a:lnTo>
                          <a:pt x="1157" y="1113"/>
                        </a:lnTo>
                        <a:lnTo>
                          <a:pt x="1157" y="1009"/>
                        </a:lnTo>
                        <a:lnTo>
                          <a:pt x="1162" y="1024"/>
                        </a:lnTo>
                        <a:lnTo>
                          <a:pt x="1162" y="1083"/>
                        </a:lnTo>
                        <a:lnTo>
                          <a:pt x="1162" y="1058"/>
                        </a:lnTo>
                        <a:lnTo>
                          <a:pt x="1162" y="1083"/>
                        </a:lnTo>
                        <a:lnTo>
                          <a:pt x="1167" y="1122"/>
                        </a:lnTo>
                        <a:lnTo>
                          <a:pt x="1167" y="1157"/>
                        </a:lnTo>
                        <a:lnTo>
                          <a:pt x="1167" y="1122"/>
                        </a:lnTo>
                        <a:lnTo>
                          <a:pt x="1167" y="1088"/>
                        </a:lnTo>
                        <a:lnTo>
                          <a:pt x="1172" y="1157"/>
                        </a:lnTo>
                        <a:lnTo>
                          <a:pt x="1172" y="1078"/>
                        </a:lnTo>
                        <a:lnTo>
                          <a:pt x="1172" y="1024"/>
                        </a:lnTo>
                        <a:lnTo>
                          <a:pt x="1172" y="1132"/>
                        </a:lnTo>
                        <a:lnTo>
                          <a:pt x="1176" y="1137"/>
                        </a:lnTo>
                        <a:lnTo>
                          <a:pt x="1176" y="1053"/>
                        </a:lnTo>
                        <a:lnTo>
                          <a:pt x="1176" y="1103"/>
                        </a:lnTo>
                        <a:lnTo>
                          <a:pt x="1176" y="1024"/>
                        </a:lnTo>
                        <a:lnTo>
                          <a:pt x="1181" y="985"/>
                        </a:lnTo>
                        <a:lnTo>
                          <a:pt x="1181" y="975"/>
                        </a:lnTo>
                        <a:lnTo>
                          <a:pt x="1181" y="1117"/>
                        </a:lnTo>
                        <a:lnTo>
                          <a:pt x="1181" y="1009"/>
                        </a:lnTo>
                        <a:lnTo>
                          <a:pt x="1181" y="1049"/>
                        </a:lnTo>
                        <a:lnTo>
                          <a:pt x="1186" y="1078"/>
                        </a:lnTo>
                        <a:lnTo>
                          <a:pt x="1186" y="1108"/>
                        </a:lnTo>
                        <a:lnTo>
                          <a:pt x="1186" y="1117"/>
                        </a:lnTo>
                        <a:lnTo>
                          <a:pt x="1186" y="1083"/>
                        </a:lnTo>
                        <a:lnTo>
                          <a:pt x="1191" y="1157"/>
                        </a:lnTo>
                        <a:lnTo>
                          <a:pt x="1191" y="1058"/>
                        </a:lnTo>
                        <a:lnTo>
                          <a:pt x="1191" y="1098"/>
                        </a:lnTo>
                        <a:lnTo>
                          <a:pt x="1191" y="921"/>
                        </a:lnTo>
                        <a:lnTo>
                          <a:pt x="1196" y="1034"/>
                        </a:lnTo>
                        <a:lnTo>
                          <a:pt x="1196" y="1044"/>
                        </a:lnTo>
                        <a:lnTo>
                          <a:pt x="1196" y="980"/>
                        </a:lnTo>
                        <a:lnTo>
                          <a:pt x="1196" y="1024"/>
                        </a:lnTo>
                        <a:lnTo>
                          <a:pt x="1201" y="1068"/>
                        </a:lnTo>
                        <a:lnTo>
                          <a:pt x="1201" y="1078"/>
                        </a:lnTo>
                        <a:lnTo>
                          <a:pt x="1201" y="1122"/>
                        </a:lnTo>
                        <a:lnTo>
                          <a:pt x="1201" y="994"/>
                        </a:lnTo>
                        <a:lnTo>
                          <a:pt x="1206" y="1157"/>
                        </a:lnTo>
                        <a:lnTo>
                          <a:pt x="1206" y="1113"/>
                        </a:lnTo>
                        <a:lnTo>
                          <a:pt x="1206" y="1034"/>
                        </a:lnTo>
                        <a:lnTo>
                          <a:pt x="1206" y="1162"/>
                        </a:lnTo>
                        <a:lnTo>
                          <a:pt x="1206" y="1098"/>
                        </a:lnTo>
                        <a:lnTo>
                          <a:pt x="1211" y="1142"/>
                        </a:lnTo>
                        <a:lnTo>
                          <a:pt x="1211" y="1162"/>
                        </a:lnTo>
                        <a:lnTo>
                          <a:pt x="1211" y="1083"/>
                        </a:lnTo>
                        <a:lnTo>
                          <a:pt x="1211" y="1093"/>
                        </a:lnTo>
                        <a:lnTo>
                          <a:pt x="1216" y="1137"/>
                        </a:lnTo>
                        <a:lnTo>
                          <a:pt x="1216" y="1108"/>
                        </a:lnTo>
                        <a:lnTo>
                          <a:pt x="1216" y="1083"/>
                        </a:lnTo>
                        <a:lnTo>
                          <a:pt x="1216" y="1147"/>
                        </a:lnTo>
                        <a:lnTo>
                          <a:pt x="1221" y="1127"/>
                        </a:lnTo>
                        <a:lnTo>
                          <a:pt x="1221" y="1117"/>
                        </a:lnTo>
                        <a:lnTo>
                          <a:pt x="1221" y="1044"/>
                        </a:lnTo>
                        <a:lnTo>
                          <a:pt x="1221" y="1103"/>
                        </a:lnTo>
                        <a:lnTo>
                          <a:pt x="1226" y="1177"/>
                        </a:lnTo>
                        <a:lnTo>
                          <a:pt x="1226" y="1063"/>
                        </a:lnTo>
                        <a:lnTo>
                          <a:pt x="1226" y="1137"/>
                        </a:lnTo>
                        <a:lnTo>
                          <a:pt x="1226" y="1073"/>
                        </a:lnTo>
                        <a:lnTo>
                          <a:pt x="1231" y="1142"/>
                        </a:lnTo>
                        <a:lnTo>
                          <a:pt x="1231" y="1152"/>
                        </a:lnTo>
                        <a:lnTo>
                          <a:pt x="1231" y="1034"/>
                        </a:lnTo>
                        <a:lnTo>
                          <a:pt x="1231" y="1152"/>
                        </a:lnTo>
                        <a:lnTo>
                          <a:pt x="1236" y="1103"/>
                        </a:lnTo>
                        <a:lnTo>
                          <a:pt x="1236" y="1083"/>
                        </a:lnTo>
                        <a:lnTo>
                          <a:pt x="1236" y="1117"/>
                        </a:lnTo>
                        <a:lnTo>
                          <a:pt x="1236" y="1044"/>
                        </a:lnTo>
                        <a:lnTo>
                          <a:pt x="1236" y="1162"/>
                        </a:lnTo>
                        <a:lnTo>
                          <a:pt x="1240" y="1108"/>
                        </a:lnTo>
                        <a:lnTo>
                          <a:pt x="1240" y="1152"/>
                        </a:lnTo>
                        <a:lnTo>
                          <a:pt x="1240" y="1117"/>
                        </a:lnTo>
                        <a:lnTo>
                          <a:pt x="1245" y="1132"/>
                        </a:lnTo>
                        <a:lnTo>
                          <a:pt x="1245" y="1177"/>
                        </a:lnTo>
                        <a:lnTo>
                          <a:pt x="1245" y="1083"/>
                        </a:lnTo>
                        <a:lnTo>
                          <a:pt x="1250" y="1137"/>
                        </a:lnTo>
                        <a:lnTo>
                          <a:pt x="1250" y="1142"/>
                        </a:lnTo>
                        <a:lnTo>
                          <a:pt x="1250" y="1122"/>
                        </a:lnTo>
                        <a:lnTo>
                          <a:pt x="1250" y="1157"/>
                        </a:lnTo>
                        <a:lnTo>
                          <a:pt x="1255" y="1113"/>
                        </a:lnTo>
                        <a:lnTo>
                          <a:pt x="1255" y="1098"/>
                        </a:lnTo>
                        <a:lnTo>
                          <a:pt x="1255" y="1127"/>
                        </a:lnTo>
                        <a:lnTo>
                          <a:pt x="1255" y="1186"/>
                        </a:lnTo>
                        <a:lnTo>
                          <a:pt x="1260" y="1137"/>
                        </a:lnTo>
                        <a:lnTo>
                          <a:pt x="1260" y="1152"/>
                        </a:lnTo>
                        <a:lnTo>
                          <a:pt x="1260" y="1127"/>
                        </a:lnTo>
                        <a:lnTo>
                          <a:pt x="1260" y="1108"/>
                        </a:lnTo>
                        <a:lnTo>
                          <a:pt x="1260" y="1157"/>
                        </a:lnTo>
                        <a:lnTo>
                          <a:pt x="1265" y="1157"/>
                        </a:lnTo>
                        <a:lnTo>
                          <a:pt x="1265" y="1167"/>
                        </a:lnTo>
                        <a:lnTo>
                          <a:pt x="1265" y="1172"/>
                        </a:lnTo>
                        <a:lnTo>
                          <a:pt x="1270" y="1167"/>
                        </a:lnTo>
                        <a:lnTo>
                          <a:pt x="1270" y="1162"/>
                        </a:lnTo>
                      </a:path>
                    </a:pathLst>
                  </a:custGeom>
                  <a:noFill/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77864" name="Freeform 40"/>
                  <p:cNvSpPr>
                    <a:spLocks/>
                  </p:cNvSpPr>
                  <p:nvPr/>
                </p:nvSpPr>
                <p:spPr bwMode="auto">
                  <a:xfrm>
                    <a:off x="2074" y="3359"/>
                    <a:ext cx="231" cy="364"/>
                  </a:xfrm>
                  <a:custGeom>
                    <a:avLst/>
                    <a:gdLst>
                      <a:gd name="T0" fmla="*/ 5 w 231"/>
                      <a:gd name="T1" fmla="*/ 330 h 364"/>
                      <a:gd name="T2" fmla="*/ 10 w 231"/>
                      <a:gd name="T3" fmla="*/ 241 h 364"/>
                      <a:gd name="T4" fmla="*/ 15 w 231"/>
                      <a:gd name="T5" fmla="*/ 221 h 364"/>
                      <a:gd name="T6" fmla="*/ 15 w 231"/>
                      <a:gd name="T7" fmla="*/ 246 h 364"/>
                      <a:gd name="T8" fmla="*/ 20 w 231"/>
                      <a:gd name="T9" fmla="*/ 256 h 364"/>
                      <a:gd name="T10" fmla="*/ 25 w 231"/>
                      <a:gd name="T11" fmla="*/ 271 h 364"/>
                      <a:gd name="T12" fmla="*/ 30 w 231"/>
                      <a:gd name="T13" fmla="*/ 280 h 364"/>
                      <a:gd name="T14" fmla="*/ 34 w 231"/>
                      <a:gd name="T15" fmla="*/ 305 h 364"/>
                      <a:gd name="T16" fmla="*/ 39 w 231"/>
                      <a:gd name="T17" fmla="*/ 349 h 364"/>
                      <a:gd name="T18" fmla="*/ 44 w 231"/>
                      <a:gd name="T19" fmla="*/ 344 h 364"/>
                      <a:gd name="T20" fmla="*/ 49 w 231"/>
                      <a:gd name="T21" fmla="*/ 315 h 364"/>
                      <a:gd name="T22" fmla="*/ 54 w 231"/>
                      <a:gd name="T23" fmla="*/ 335 h 364"/>
                      <a:gd name="T24" fmla="*/ 59 w 231"/>
                      <a:gd name="T25" fmla="*/ 325 h 364"/>
                      <a:gd name="T26" fmla="*/ 64 w 231"/>
                      <a:gd name="T27" fmla="*/ 320 h 364"/>
                      <a:gd name="T28" fmla="*/ 69 w 231"/>
                      <a:gd name="T29" fmla="*/ 261 h 364"/>
                      <a:gd name="T30" fmla="*/ 74 w 231"/>
                      <a:gd name="T31" fmla="*/ 162 h 364"/>
                      <a:gd name="T32" fmla="*/ 79 w 231"/>
                      <a:gd name="T33" fmla="*/ 212 h 364"/>
                      <a:gd name="T34" fmla="*/ 84 w 231"/>
                      <a:gd name="T35" fmla="*/ 295 h 364"/>
                      <a:gd name="T36" fmla="*/ 89 w 231"/>
                      <a:gd name="T37" fmla="*/ 216 h 364"/>
                      <a:gd name="T38" fmla="*/ 94 w 231"/>
                      <a:gd name="T39" fmla="*/ 216 h 364"/>
                      <a:gd name="T40" fmla="*/ 98 w 231"/>
                      <a:gd name="T41" fmla="*/ 79 h 364"/>
                      <a:gd name="T42" fmla="*/ 103 w 231"/>
                      <a:gd name="T43" fmla="*/ 54 h 364"/>
                      <a:gd name="T44" fmla="*/ 108 w 231"/>
                      <a:gd name="T45" fmla="*/ 10 h 364"/>
                      <a:gd name="T46" fmla="*/ 113 w 231"/>
                      <a:gd name="T47" fmla="*/ 261 h 364"/>
                      <a:gd name="T48" fmla="*/ 118 w 231"/>
                      <a:gd name="T49" fmla="*/ 226 h 364"/>
                      <a:gd name="T50" fmla="*/ 123 w 231"/>
                      <a:gd name="T51" fmla="*/ 118 h 364"/>
                      <a:gd name="T52" fmla="*/ 128 w 231"/>
                      <a:gd name="T53" fmla="*/ 231 h 364"/>
                      <a:gd name="T54" fmla="*/ 133 w 231"/>
                      <a:gd name="T55" fmla="*/ 118 h 364"/>
                      <a:gd name="T56" fmla="*/ 138 w 231"/>
                      <a:gd name="T57" fmla="*/ 93 h 364"/>
                      <a:gd name="T58" fmla="*/ 143 w 231"/>
                      <a:gd name="T59" fmla="*/ 216 h 364"/>
                      <a:gd name="T60" fmla="*/ 143 w 231"/>
                      <a:gd name="T61" fmla="*/ 335 h 364"/>
                      <a:gd name="T62" fmla="*/ 148 w 231"/>
                      <a:gd name="T63" fmla="*/ 280 h 364"/>
                      <a:gd name="T64" fmla="*/ 153 w 231"/>
                      <a:gd name="T65" fmla="*/ 280 h 364"/>
                      <a:gd name="T66" fmla="*/ 158 w 231"/>
                      <a:gd name="T67" fmla="*/ 148 h 364"/>
                      <a:gd name="T68" fmla="*/ 162 w 231"/>
                      <a:gd name="T69" fmla="*/ 123 h 364"/>
                      <a:gd name="T70" fmla="*/ 167 w 231"/>
                      <a:gd name="T71" fmla="*/ 64 h 364"/>
                      <a:gd name="T72" fmla="*/ 172 w 231"/>
                      <a:gd name="T73" fmla="*/ 335 h 364"/>
                      <a:gd name="T74" fmla="*/ 177 w 231"/>
                      <a:gd name="T75" fmla="*/ 276 h 364"/>
                      <a:gd name="T76" fmla="*/ 182 w 231"/>
                      <a:gd name="T77" fmla="*/ 330 h 364"/>
                      <a:gd name="T78" fmla="*/ 187 w 231"/>
                      <a:gd name="T79" fmla="*/ 340 h 364"/>
                      <a:gd name="T80" fmla="*/ 192 w 231"/>
                      <a:gd name="T81" fmla="*/ 212 h 364"/>
                      <a:gd name="T82" fmla="*/ 197 w 231"/>
                      <a:gd name="T83" fmla="*/ 335 h 364"/>
                      <a:gd name="T84" fmla="*/ 202 w 231"/>
                      <a:gd name="T85" fmla="*/ 300 h 364"/>
                      <a:gd name="T86" fmla="*/ 207 w 231"/>
                      <a:gd name="T87" fmla="*/ 266 h 364"/>
                      <a:gd name="T88" fmla="*/ 212 w 231"/>
                      <a:gd name="T89" fmla="*/ 295 h 364"/>
                      <a:gd name="T90" fmla="*/ 217 w 231"/>
                      <a:gd name="T91" fmla="*/ 290 h 364"/>
                      <a:gd name="T92" fmla="*/ 222 w 231"/>
                      <a:gd name="T93" fmla="*/ 305 h 364"/>
                      <a:gd name="T94" fmla="*/ 227 w 231"/>
                      <a:gd name="T95" fmla="*/ 349 h 364"/>
                      <a:gd name="T96" fmla="*/ 231 w 231"/>
                      <a:gd name="T97" fmla="*/ 344 h 3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231" h="364">
                        <a:moveTo>
                          <a:pt x="0" y="325"/>
                        </a:moveTo>
                        <a:lnTo>
                          <a:pt x="0" y="315"/>
                        </a:lnTo>
                        <a:lnTo>
                          <a:pt x="0" y="290"/>
                        </a:lnTo>
                        <a:lnTo>
                          <a:pt x="5" y="330"/>
                        </a:lnTo>
                        <a:lnTo>
                          <a:pt x="5" y="212"/>
                        </a:lnTo>
                        <a:lnTo>
                          <a:pt x="5" y="241"/>
                        </a:lnTo>
                        <a:lnTo>
                          <a:pt x="5" y="320"/>
                        </a:lnTo>
                        <a:lnTo>
                          <a:pt x="10" y="241"/>
                        </a:lnTo>
                        <a:lnTo>
                          <a:pt x="10" y="246"/>
                        </a:lnTo>
                        <a:lnTo>
                          <a:pt x="10" y="300"/>
                        </a:lnTo>
                        <a:lnTo>
                          <a:pt x="10" y="251"/>
                        </a:lnTo>
                        <a:lnTo>
                          <a:pt x="15" y="221"/>
                        </a:lnTo>
                        <a:lnTo>
                          <a:pt x="15" y="349"/>
                        </a:lnTo>
                        <a:lnTo>
                          <a:pt x="15" y="246"/>
                        </a:lnTo>
                        <a:lnTo>
                          <a:pt x="15" y="335"/>
                        </a:lnTo>
                        <a:lnTo>
                          <a:pt x="15" y="246"/>
                        </a:lnTo>
                        <a:lnTo>
                          <a:pt x="20" y="344"/>
                        </a:lnTo>
                        <a:lnTo>
                          <a:pt x="20" y="335"/>
                        </a:lnTo>
                        <a:lnTo>
                          <a:pt x="20" y="354"/>
                        </a:lnTo>
                        <a:lnTo>
                          <a:pt x="20" y="256"/>
                        </a:lnTo>
                        <a:lnTo>
                          <a:pt x="25" y="340"/>
                        </a:lnTo>
                        <a:lnTo>
                          <a:pt x="25" y="315"/>
                        </a:lnTo>
                        <a:lnTo>
                          <a:pt x="25" y="266"/>
                        </a:lnTo>
                        <a:lnTo>
                          <a:pt x="25" y="271"/>
                        </a:lnTo>
                        <a:lnTo>
                          <a:pt x="30" y="251"/>
                        </a:lnTo>
                        <a:lnTo>
                          <a:pt x="30" y="335"/>
                        </a:lnTo>
                        <a:lnTo>
                          <a:pt x="30" y="315"/>
                        </a:lnTo>
                        <a:lnTo>
                          <a:pt x="30" y="280"/>
                        </a:lnTo>
                        <a:lnTo>
                          <a:pt x="34" y="295"/>
                        </a:lnTo>
                        <a:lnTo>
                          <a:pt x="34" y="305"/>
                        </a:lnTo>
                        <a:lnTo>
                          <a:pt x="34" y="295"/>
                        </a:lnTo>
                        <a:lnTo>
                          <a:pt x="34" y="305"/>
                        </a:lnTo>
                        <a:lnTo>
                          <a:pt x="39" y="271"/>
                        </a:lnTo>
                        <a:lnTo>
                          <a:pt x="39" y="340"/>
                        </a:lnTo>
                        <a:lnTo>
                          <a:pt x="39" y="285"/>
                        </a:lnTo>
                        <a:lnTo>
                          <a:pt x="39" y="349"/>
                        </a:lnTo>
                        <a:lnTo>
                          <a:pt x="39" y="335"/>
                        </a:lnTo>
                        <a:lnTo>
                          <a:pt x="44" y="325"/>
                        </a:lnTo>
                        <a:lnTo>
                          <a:pt x="44" y="315"/>
                        </a:lnTo>
                        <a:lnTo>
                          <a:pt x="44" y="344"/>
                        </a:lnTo>
                        <a:lnTo>
                          <a:pt x="44" y="310"/>
                        </a:lnTo>
                        <a:lnTo>
                          <a:pt x="49" y="280"/>
                        </a:lnTo>
                        <a:lnTo>
                          <a:pt x="49" y="261"/>
                        </a:lnTo>
                        <a:lnTo>
                          <a:pt x="49" y="315"/>
                        </a:lnTo>
                        <a:lnTo>
                          <a:pt x="49" y="261"/>
                        </a:lnTo>
                        <a:lnTo>
                          <a:pt x="54" y="305"/>
                        </a:lnTo>
                        <a:lnTo>
                          <a:pt x="54" y="310"/>
                        </a:lnTo>
                        <a:lnTo>
                          <a:pt x="54" y="335"/>
                        </a:lnTo>
                        <a:lnTo>
                          <a:pt x="54" y="300"/>
                        </a:lnTo>
                        <a:lnTo>
                          <a:pt x="59" y="315"/>
                        </a:lnTo>
                        <a:lnTo>
                          <a:pt x="59" y="266"/>
                        </a:lnTo>
                        <a:lnTo>
                          <a:pt x="59" y="325"/>
                        </a:lnTo>
                        <a:lnTo>
                          <a:pt x="59" y="261"/>
                        </a:lnTo>
                        <a:lnTo>
                          <a:pt x="64" y="330"/>
                        </a:lnTo>
                        <a:lnTo>
                          <a:pt x="64" y="280"/>
                        </a:lnTo>
                        <a:lnTo>
                          <a:pt x="64" y="320"/>
                        </a:lnTo>
                        <a:lnTo>
                          <a:pt x="64" y="344"/>
                        </a:lnTo>
                        <a:lnTo>
                          <a:pt x="64" y="271"/>
                        </a:lnTo>
                        <a:lnTo>
                          <a:pt x="69" y="276"/>
                        </a:lnTo>
                        <a:lnTo>
                          <a:pt x="69" y="261"/>
                        </a:lnTo>
                        <a:lnTo>
                          <a:pt x="69" y="320"/>
                        </a:lnTo>
                        <a:lnTo>
                          <a:pt x="74" y="315"/>
                        </a:lnTo>
                        <a:lnTo>
                          <a:pt x="74" y="202"/>
                        </a:lnTo>
                        <a:lnTo>
                          <a:pt x="74" y="162"/>
                        </a:lnTo>
                        <a:lnTo>
                          <a:pt x="74" y="300"/>
                        </a:lnTo>
                        <a:lnTo>
                          <a:pt x="79" y="364"/>
                        </a:lnTo>
                        <a:lnTo>
                          <a:pt x="79" y="276"/>
                        </a:lnTo>
                        <a:lnTo>
                          <a:pt x="79" y="212"/>
                        </a:lnTo>
                        <a:lnTo>
                          <a:pt x="79" y="246"/>
                        </a:lnTo>
                        <a:lnTo>
                          <a:pt x="84" y="285"/>
                        </a:lnTo>
                        <a:lnTo>
                          <a:pt x="84" y="280"/>
                        </a:lnTo>
                        <a:lnTo>
                          <a:pt x="84" y="295"/>
                        </a:lnTo>
                        <a:lnTo>
                          <a:pt x="84" y="216"/>
                        </a:lnTo>
                        <a:lnTo>
                          <a:pt x="89" y="192"/>
                        </a:lnTo>
                        <a:lnTo>
                          <a:pt x="89" y="325"/>
                        </a:lnTo>
                        <a:lnTo>
                          <a:pt x="89" y="216"/>
                        </a:lnTo>
                        <a:lnTo>
                          <a:pt x="89" y="192"/>
                        </a:lnTo>
                        <a:lnTo>
                          <a:pt x="94" y="315"/>
                        </a:lnTo>
                        <a:lnTo>
                          <a:pt x="94" y="241"/>
                        </a:lnTo>
                        <a:lnTo>
                          <a:pt x="94" y="216"/>
                        </a:lnTo>
                        <a:lnTo>
                          <a:pt x="94" y="295"/>
                        </a:lnTo>
                        <a:lnTo>
                          <a:pt x="94" y="69"/>
                        </a:lnTo>
                        <a:lnTo>
                          <a:pt x="98" y="54"/>
                        </a:lnTo>
                        <a:lnTo>
                          <a:pt x="98" y="79"/>
                        </a:lnTo>
                        <a:lnTo>
                          <a:pt x="98" y="290"/>
                        </a:lnTo>
                        <a:lnTo>
                          <a:pt x="98" y="29"/>
                        </a:lnTo>
                        <a:lnTo>
                          <a:pt x="103" y="256"/>
                        </a:lnTo>
                        <a:lnTo>
                          <a:pt x="103" y="54"/>
                        </a:lnTo>
                        <a:lnTo>
                          <a:pt x="103" y="276"/>
                        </a:lnTo>
                        <a:lnTo>
                          <a:pt x="103" y="300"/>
                        </a:lnTo>
                        <a:lnTo>
                          <a:pt x="108" y="108"/>
                        </a:lnTo>
                        <a:lnTo>
                          <a:pt x="108" y="10"/>
                        </a:lnTo>
                        <a:lnTo>
                          <a:pt x="108" y="320"/>
                        </a:lnTo>
                        <a:lnTo>
                          <a:pt x="108" y="305"/>
                        </a:lnTo>
                        <a:lnTo>
                          <a:pt x="113" y="177"/>
                        </a:lnTo>
                        <a:lnTo>
                          <a:pt x="113" y="261"/>
                        </a:lnTo>
                        <a:lnTo>
                          <a:pt x="113" y="207"/>
                        </a:lnTo>
                        <a:lnTo>
                          <a:pt x="113" y="266"/>
                        </a:lnTo>
                        <a:lnTo>
                          <a:pt x="118" y="0"/>
                        </a:lnTo>
                        <a:lnTo>
                          <a:pt x="118" y="226"/>
                        </a:lnTo>
                        <a:lnTo>
                          <a:pt x="118" y="133"/>
                        </a:lnTo>
                        <a:lnTo>
                          <a:pt x="118" y="276"/>
                        </a:lnTo>
                        <a:lnTo>
                          <a:pt x="118" y="241"/>
                        </a:lnTo>
                        <a:lnTo>
                          <a:pt x="123" y="118"/>
                        </a:lnTo>
                        <a:lnTo>
                          <a:pt x="123" y="172"/>
                        </a:lnTo>
                        <a:lnTo>
                          <a:pt x="123" y="34"/>
                        </a:lnTo>
                        <a:lnTo>
                          <a:pt x="123" y="128"/>
                        </a:lnTo>
                        <a:lnTo>
                          <a:pt x="128" y="231"/>
                        </a:lnTo>
                        <a:lnTo>
                          <a:pt x="128" y="133"/>
                        </a:lnTo>
                        <a:lnTo>
                          <a:pt x="128" y="187"/>
                        </a:lnTo>
                        <a:lnTo>
                          <a:pt x="128" y="182"/>
                        </a:lnTo>
                        <a:lnTo>
                          <a:pt x="133" y="118"/>
                        </a:lnTo>
                        <a:lnTo>
                          <a:pt x="133" y="133"/>
                        </a:lnTo>
                        <a:lnTo>
                          <a:pt x="133" y="266"/>
                        </a:lnTo>
                        <a:lnTo>
                          <a:pt x="133" y="315"/>
                        </a:lnTo>
                        <a:lnTo>
                          <a:pt x="138" y="93"/>
                        </a:lnTo>
                        <a:lnTo>
                          <a:pt x="138" y="108"/>
                        </a:lnTo>
                        <a:lnTo>
                          <a:pt x="138" y="103"/>
                        </a:lnTo>
                        <a:lnTo>
                          <a:pt x="138" y="236"/>
                        </a:lnTo>
                        <a:lnTo>
                          <a:pt x="143" y="216"/>
                        </a:lnTo>
                        <a:lnTo>
                          <a:pt x="143" y="251"/>
                        </a:lnTo>
                        <a:lnTo>
                          <a:pt x="143" y="320"/>
                        </a:lnTo>
                        <a:lnTo>
                          <a:pt x="143" y="226"/>
                        </a:lnTo>
                        <a:lnTo>
                          <a:pt x="143" y="335"/>
                        </a:lnTo>
                        <a:lnTo>
                          <a:pt x="148" y="271"/>
                        </a:lnTo>
                        <a:lnTo>
                          <a:pt x="148" y="246"/>
                        </a:lnTo>
                        <a:lnTo>
                          <a:pt x="148" y="192"/>
                        </a:lnTo>
                        <a:lnTo>
                          <a:pt x="148" y="280"/>
                        </a:lnTo>
                        <a:lnTo>
                          <a:pt x="153" y="187"/>
                        </a:lnTo>
                        <a:lnTo>
                          <a:pt x="153" y="207"/>
                        </a:lnTo>
                        <a:lnTo>
                          <a:pt x="153" y="246"/>
                        </a:lnTo>
                        <a:lnTo>
                          <a:pt x="153" y="280"/>
                        </a:lnTo>
                        <a:lnTo>
                          <a:pt x="158" y="212"/>
                        </a:lnTo>
                        <a:lnTo>
                          <a:pt x="158" y="315"/>
                        </a:lnTo>
                        <a:lnTo>
                          <a:pt x="158" y="256"/>
                        </a:lnTo>
                        <a:lnTo>
                          <a:pt x="158" y="148"/>
                        </a:lnTo>
                        <a:lnTo>
                          <a:pt x="162" y="103"/>
                        </a:lnTo>
                        <a:lnTo>
                          <a:pt x="162" y="246"/>
                        </a:lnTo>
                        <a:lnTo>
                          <a:pt x="162" y="192"/>
                        </a:lnTo>
                        <a:lnTo>
                          <a:pt x="162" y="123"/>
                        </a:lnTo>
                        <a:lnTo>
                          <a:pt x="167" y="290"/>
                        </a:lnTo>
                        <a:lnTo>
                          <a:pt x="167" y="118"/>
                        </a:lnTo>
                        <a:lnTo>
                          <a:pt x="167" y="335"/>
                        </a:lnTo>
                        <a:lnTo>
                          <a:pt x="167" y="64"/>
                        </a:lnTo>
                        <a:lnTo>
                          <a:pt x="167" y="266"/>
                        </a:lnTo>
                        <a:lnTo>
                          <a:pt x="172" y="354"/>
                        </a:lnTo>
                        <a:lnTo>
                          <a:pt x="172" y="221"/>
                        </a:lnTo>
                        <a:lnTo>
                          <a:pt x="172" y="335"/>
                        </a:lnTo>
                        <a:lnTo>
                          <a:pt x="172" y="177"/>
                        </a:lnTo>
                        <a:lnTo>
                          <a:pt x="177" y="280"/>
                        </a:lnTo>
                        <a:lnTo>
                          <a:pt x="177" y="344"/>
                        </a:lnTo>
                        <a:lnTo>
                          <a:pt x="177" y="276"/>
                        </a:lnTo>
                        <a:lnTo>
                          <a:pt x="177" y="305"/>
                        </a:lnTo>
                        <a:lnTo>
                          <a:pt x="182" y="315"/>
                        </a:lnTo>
                        <a:lnTo>
                          <a:pt x="182" y="276"/>
                        </a:lnTo>
                        <a:lnTo>
                          <a:pt x="182" y="330"/>
                        </a:lnTo>
                        <a:lnTo>
                          <a:pt x="182" y="290"/>
                        </a:lnTo>
                        <a:lnTo>
                          <a:pt x="187" y="182"/>
                        </a:lnTo>
                        <a:lnTo>
                          <a:pt x="187" y="344"/>
                        </a:lnTo>
                        <a:lnTo>
                          <a:pt x="187" y="340"/>
                        </a:lnTo>
                        <a:lnTo>
                          <a:pt x="187" y="187"/>
                        </a:lnTo>
                        <a:lnTo>
                          <a:pt x="192" y="280"/>
                        </a:lnTo>
                        <a:lnTo>
                          <a:pt x="192" y="266"/>
                        </a:lnTo>
                        <a:lnTo>
                          <a:pt x="192" y="212"/>
                        </a:lnTo>
                        <a:lnTo>
                          <a:pt x="192" y="285"/>
                        </a:lnTo>
                        <a:lnTo>
                          <a:pt x="192" y="320"/>
                        </a:lnTo>
                        <a:lnTo>
                          <a:pt x="197" y="251"/>
                        </a:lnTo>
                        <a:lnTo>
                          <a:pt x="197" y="335"/>
                        </a:lnTo>
                        <a:lnTo>
                          <a:pt x="197" y="300"/>
                        </a:lnTo>
                        <a:lnTo>
                          <a:pt x="202" y="290"/>
                        </a:lnTo>
                        <a:lnTo>
                          <a:pt x="202" y="226"/>
                        </a:lnTo>
                        <a:lnTo>
                          <a:pt x="202" y="300"/>
                        </a:lnTo>
                        <a:lnTo>
                          <a:pt x="202" y="320"/>
                        </a:lnTo>
                        <a:lnTo>
                          <a:pt x="207" y="285"/>
                        </a:lnTo>
                        <a:lnTo>
                          <a:pt x="207" y="276"/>
                        </a:lnTo>
                        <a:lnTo>
                          <a:pt x="207" y="266"/>
                        </a:lnTo>
                        <a:lnTo>
                          <a:pt x="207" y="359"/>
                        </a:lnTo>
                        <a:lnTo>
                          <a:pt x="212" y="310"/>
                        </a:lnTo>
                        <a:lnTo>
                          <a:pt x="212" y="271"/>
                        </a:lnTo>
                        <a:lnTo>
                          <a:pt x="212" y="295"/>
                        </a:lnTo>
                        <a:lnTo>
                          <a:pt x="217" y="295"/>
                        </a:lnTo>
                        <a:lnTo>
                          <a:pt x="217" y="349"/>
                        </a:lnTo>
                        <a:lnTo>
                          <a:pt x="217" y="354"/>
                        </a:lnTo>
                        <a:lnTo>
                          <a:pt x="217" y="290"/>
                        </a:lnTo>
                        <a:lnTo>
                          <a:pt x="222" y="310"/>
                        </a:lnTo>
                        <a:lnTo>
                          <a:pt x="222" y="305"/>
                        </a:lnTo>
                        <a:lnTo>
                          <a:pt x="222" y="320"/>
                        </a:lnTo>
                        <a:lnTo>
                          <a:pt x="222" y="305"/>
                        </a:lnTo>
                        <a:lnTo>
                          <a:pt x="222" y="295"/>
                        </a:lnTo>
                        <a:lnTo>
                          <a:pt x="227" y="315"/>
                        </a:lnTo>
                        <a:lnTo>
                          <a:pt x="227" y="320"/>
                        </a:lnTo>
                        <a:lnTo>
                          <a:pt x="227" y="349"/>
                        </a:lnTo>
                        <a:lnTo>
                          <a:pt x="227" y="359"/>
                        </a:lnTo>
                        <a:lnTo>
                          <a:pt x="231" y="285"/>
                        </a:lnTo>
                        <a:lnTo>
                          <a:pt x="231" y="340"/>
                        </a:lnTo>
                        <a:lnTo>
                          <a:pt x="231" y="344"/>
                        </a:lnTo>
                      </a:path>
                    </a:pathLst>
                  </a:custGeom>
                  <a:noFill/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7786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201" y="2688"/>
                  <a:ext cx="479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400" b="1">
                      <a:solidFill>
                        <a:schemeClr val="accent2"/>
                      </a:solidFill>
                      <a:latin typeface="Times New Roman" panose="02020603050405020304" pitchFamily="18" charset="0"/>
                    </a:rPr>
                    <a:t>Mode</a:t>
                  </a:r>
                </a:p>
              </p:txBody>
            </p:sp>
          </p:grpSp>
          <p:sp>
            <p:nvSpPr>
              <p:cNvPr id="77866" name="Text Box 42"/>
              <p:cNvSpPr txBox="1">
                <a:spLocks noChangeArrowheads="1"/>
              </p:cNvSpPr>
              <p:nvPr/>
            </p:nvSpPr>
            <p:spPr bwMode="auto">
              <a:xfrm>
                <a:off x="535" y="1587"/>
                <a:ext cx="869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 sz="1600" b="1">
                    <a:latin typeface="Times New Roman" panose="02020603050405020304" pitchFamily="18" charset="0"/>
                  </a:rPr>
                  <a:t>Horizontal</a:t>
                </a:r>
              </a:p>
            </p:txBody>
          </p:sp>
        </p:grpSp>
        <p:grpSp>
          <p:nvGrpSpPr>
            <p:cNvPr id="77867" name="Group 43"/>
            <p:cNvGrpSpPr>
              <a:grpSpLocks/>
            </p:cNvGrpSpPr>
            <p:nvPr/>
          </p:nvGrpSpPr>
          <p:grpSpPr bwMode="auto">
            <a:xfrm>
              <a:off x="2949" y="2440"/>
              <a:ext cx="2111" cy="1586"/>
              <a:chOff x="2784" y="384"/>
              <a:chExt cx="1894" cy="1654"/>
            </a:xfrm>
          </p:grpSpPr>
          <p:grpSp>
            <p:nvGrpSpPr>
              <p:cNvPr id="77868" name="Group 44"/>
              <p:cNvGrpSpPr>
                <a:grpSpLocks/>
              </p:cNvGrpSpPr>
              <p:nvPr/>
            </p:nvGrpSpPr>
            <p:grpSpPr bwMode="auto">
              <a:xfrm>
                <a:off x="2784" y="384"/>
                <a:ext cx="1894" cy="1654"/>
                <a:chOff x="864" y="2256"/>
                <a:chExt cx="1894" cy="1654"/>
              </a:xfrm>
            </p:grpSpPr>
            <p:sp>
              <p:nvSpPr>
                <p:cNvPr id="77869" name="Rectangle 45"/>
                <p:cNvSpPr>
                  <a:spLocks noChangeArrowheads="1"/>
                </p:cNvSpPr>
                <p:nvPr/>
              </p:nvSpPr>
              <p:spPr bwMode="auto">
                <a:xfrm>
                  <a:off x="996" y="2256"/>
                  <a:ext cx="1644" cy="1359"/>
                </a:xfrm>
                <a:prstGeom prst="rect">
                  <a:avLst/>
                </a:prstGeom>
                <a:solidFill>
                  <a:srgbClr val="DDDDDD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870" name="Line 46"/>
                <p:cNvSpPr>
                  <a:spLocks noChangeShapeType="1"/>
                </p:cNvSpPr>
                <p:nvPr/>
              </p:nvSpPr>
              <p:spPr bwMode="auto">
                <a:xfrm>
                  <a:off x="996" y="2256"/>
                  <a:ext cx="164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871" name="Freeform 47"/>
                <p:cNvSpPr>
                  <a:spLocks/>
                </p:cNvSpPr>
                <p:nvPr/>
              </p:nvSpPr>
              <p:spPr bwMode="auto">
                <a:xfrm>
                  <a:off x="996" y="2256"/>
                  <a:ext cx="1644" cy="1359"/>
                </a:xfrm>
                <a:custGeom>
                  <a:avLst/>
                  <a:gdLst>
                    <a:gd name="T0" fmla="*/ 0 w 334"/>
                    <a:gd name="T1" fmla="*/ 276 h 276"/>
                    <a:gd name="T2" fmla="*/ 334 w 334"/>
                    <a:gd name="T3" fmla="*/ 276 h 276"/>
                    <a:gd name="T4" fmla="*/ 334 w 334"/>
                    <a:gd name="T5" fmla="*/ 0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4" h="276">
                      <a:moveTo>
                        <a:pt x="0" y="276"/>
                      </a:moveTo>
                      <a:lnTo>
                        <a:pt x="334" y="276"/>
                      </a:lnTo>
                      <a:lnTo>
                        <a:pt x="334" y="0"/>
                      </a:lnTo>
                    </a:path>
                  </a:pathLst>
                </a:custGeom>
                <a:solidFill>
                  <a:srgbClr val="DDDDD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872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996" y="2256"/>
                  <a:ext cx="1" cy="135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873" name="Line 49"/>
                <p:cNvSpPr>
                  <a:spLocks noChangeShapeType="1"/>
                </p:cNvSpPr>
                <p:nvPr/>
              </p:nvSpPr>
              <p:spPr bwMode="auto">
                <a:xfrm>
                  <a:off x="996" y="3615"/>
                  <a:ext cx="164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874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996" y="2256"/>
                  <a:ext cx="1" cy="135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875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996" y="3600"/>
                  <a:ext cx="1" cy="1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876" name="Rectangle 52"/>
                <p:cNvSpPr>
                  <a:spLocks noChangeArrowheads="1"/>
                </p:cNvSpPr>
                <p:nvPr/>
              </p:nvSpPr>
              <p:spPr bwMode="auto">
                <a:xfrm>
                  <a:off x="982" y="3633"/>
                  <a:ext cx="43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DDDDD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ja-JP" sz="10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0</a:t>
                  </a:r>
                  <a:endParaRPr lang="en-US" altLang="ja-JP" sz="1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7877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1232" y="3600"/>
                  <a:ext cx="1" cy="1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878" name="Rectangle 54"/>
                <p:cNvSpPr>
                  <a:spLocks noChangeArrowheads="1"/>
                </p:cNvSpPr>
                <p:nvPr/>
              </p:nvSpPr>
              <p:spPr bwMode="auto">
                <a:xfrm>
                  <a:off x="1185" y="3633"/>
                  <a:ext cx="133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DDDDD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ja-JP" sz="10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200</a:t>
                  </a:r>
                  <a:endParaRPr lang="en-US" altLang="ja-JP" sz="1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7879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1463" y="3600"/>
                  <a:ext cx="1" cy="1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880" name="Rectangle 56"/>
                <p:cNvSpPr>
                  <a:spLocks noChangeArrowheads="1"/>
                </p:cNvSpPr>
                <p:nvPr/>
              </p:nvSpPr>
              <p:spPr bwMode="auto">
                <a:xfrm>
                  <a:off x="1418" y="3633"/>
                  <a:ext cx="132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DDDDD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ja-JP" sz="10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400</a:t>
                  </a:r>
                  <a:endParaRPr lang="en-US" altLang="ja-JP" sz="1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7881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1700" y="3600"/>
                  <a:ext cx="1" cy="1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882" name="Rectangle 58"/>
                <p:cNvSpPr>
                  <a:spLocks noChangeArrowheads="1"/>
                </p:cNvSpPr>
                <p:nvPr/>
              </p:nvSpPr>
              <p:spPr bwMode="auto">
                <a:xfrm>
                  <a:off x="1654" y="3633"/>
                  <a:ext cx="131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DDDDD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ja-JP" sz="10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600</a:t>
                  </a:r>
                  <a:endParaRPr lang="en-US" altLang="ja-JP" sz="1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788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1936" y="3600"/>
                  <a:ext cx="1" cy="1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884" name="Rectangle 60"/>
                <p:cNvSpPr>
                  <a:spLocks noChangeArrowheads="1"/>
                </p:cNvSpPr>
                <p:nvPr/>
              </p:nvSpPr>
              <p:spPr bwMode="auto">
                <a:xfrm>
                  <a:off x="1891" y="3633"/>
                  <a:ext cx="132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DDDDD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ja-JP" sz="10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800</a:t>
                  </a:r>
                  <a:endParaRPr lang="en-US" altLang="ja-JP" sz="1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7885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172" y="3600"/>
                  <a:ext cx="1" cy="1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886" name="Rectangle 62"/>
                <p:cNvSpPr>
                  <a:spLocks noChangeArrowheads="1"/>
                </p:cNvSpPr>
                <p:nvPr/>
              </p:nvSpPr>
              <p:spPr bwMode="auto">
                <a:xfrm>
                  <a:off x="2114" y="3633"/>
                  <a:ext cx="1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DDDDD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ja-JP" sz="10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1000</a:t>
                  </a:r>
                  <a:endParaRPr lang="en-US" altLang="ja-JP" sz="1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7887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2404" y="3600"/>
                  <a:ext cx="1" cy="1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888" name="Rectangle 64"/>
                <p:cNvSpPr>
                  <a:spLocks noChangeArrowheads="1"/>
                </p:cNvSpPr>
                <p:nvPr/>
              </p:nvSpPr>
              <p:spPr bwMode="auto">
                <a:xfrm>
                  <a:off x="2346" y="3633"/>
                  <a:ext cx="1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DDDDD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ja-JP" sz="10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1200</a:t>
                  </a:r>
                  <a:endParaRPr lang="en-US" altLang="ja-JP" sz="1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7889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640" y="3600"/>
                  <a:ext cx="1" cy="1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890" name="Line 66"/>
                <p:cNvSpPr>
                  <a:spLocks noChangeShapeType="1"/>
                </p:cNvSpPr>
                <p:nvPr/>
              </p:nvSpPr>
              <p:spPr bwMode="auto">
                <a:xfrm>
                  <a:off x="2640" y="2256"/>
                  <a:ext cx="1" cy="1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891" name="Rectangle 67"/>
                <p:cNvSpPr>
                  <a:spLocks noChangeArrowheads="1"/>
                </p:cNvSpPr>
                <p:nvPr/>
              </p:nvSpPr>
              <p:spPr bwMode="auto">
                <a:xfrm>
                  <a:off x="2582" y="3633"/>
                  <a:ext cx="1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DDDDD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ja-JP" sz="10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1400</a:t>
                  </a:r>
                  <a:endParaRPr lang="en-US" altLang="ja-JP" sz="1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7892" name="Line 68"/>
                <p:cNvSpPr>
                  <a:spLocks noChangeShapeType="1"/>
                </p:cNvSpPr>
                <p:nvPr/>
              </p:nvSpPr>
              <p:spPr bwMode="auto">
                <a:xfrm>
                  <a:off x="996" y="3615"/>
                  <a:ext cx="1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893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2625" y="3615"/>
                  <a:ext cx="1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894" name="Rectangle 70"/>
                <p:cNvSpPr>
                  <a:spLocks noChangeArrowheads="1"/>
                </p:cNvSpPr>
                <p:nvPr/>
              </p:nvSpPr>
              <p:spPr bwMode="auto">
                <a:xfrm>
                  <a:off x="910" y="3579"/>
                  <a:ext cx="45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DDDDD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ja-JP" sz="10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0</a:t>
                  </a:r>
                  <a:endParaRPr lang="en-US" altLang="ja-JP" sz="1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7895" name="Line 71"/>
                <p:cNvSpPr>
                  <a:spLocks noChangeShapeType="1"/>
                </p:cNvSpPr>
                <p:nvPr/>
              </p:nvSpPr>
              <p:spPr bwMode="auto">
                <a:xfrm flipH="1">
                  <a:off x="2625" y="3423"/>
                  <a:ext cx="1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896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2625" y="3226"/>
                  <a:ext cx="1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897" name="Rectangle 73"/>
                <p:cNvSpPr>
                  <a:spLocks noChangeArrowheads="1"/>
                </p:cNvSpPr>
                <p:nvPr/>
              </p:nvSpPr>
              <p:spPr bwMode="auto">
                <a:xfrm>
                  <a:off x="864" y="3193"/>
                  <a:ext cx="110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DDDDD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ja-JP" sz="10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0.4</a:t>
                  </a:r>
                  <a:endParaRPr lang="en-US" altLang="ja-JP" sz="1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7898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2625" y="3034"/>
                  <a:ext cx="1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899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2625" y="2837"/>
                  <a:ext cx="1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900" name="Rectangle 76"/>
                <p:cNvSpPr>
                  <a:spLocks noChangeArrowheads="1"/>
                </p:cNvSpPr>
                <p:nvPr/>
              </p:nvSpPr>
              <p:spPr bwMode="auto">
                <a:xfrm>
                  <a:off x="864" y="2806"/>
                  <a:ext cx="110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DDDDD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ja-JP" sz="10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0.8</a:t>
                  </a:r>
                  <a:endParaRPr lang="en-US" altLang="ja-JP" sz="1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7901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2625" y="2645"/>
                  <a:ext cx="1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902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2625" y="2448"/>
                  <a:ext cx="1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903" name="Rectangle 79"/>
                <p:cNvSpPr>
                  <a:spLocks noChangeArrowheads="1"/>
                </p:cNvSpPr>
                <p:nvPr/>
              </p:nvSpPr>
              <p:spPr bwMode="auto">
                <a:xfrm>
                  <a:off x="864" y="2411"/>
                  <a:ext cx="110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DDDDD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ja-JP" sz="10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1.2</a:t>
                  </a:r>
                  <a:endParaRPr lang="en-US" altLang="ja-JP" sz="1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7904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2625" y="2256"/>
                  <a:ext cx="1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905" name="Line 81"/>
                <p:cNvSpPr>
                  <a:spLocks noChangeShapeType="1"/>
                </p:cNvSpPr>
                <p:nvPr/>
              </p:nvSpPr>
              <p:spPr bwMode="auto">
                <a:xfrm>
                  <a:off x="996" y="2256"/>
                  <a:ext cx="164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906" name="Freeform 82"/>
                <p:cNvSpPr>
                  <a:spLocks/>
                </p:cNvSpPr>
                <p:nvPr/>
              </p:nvSpPr>
              <p:spPr bwMode="auto">
                <a:xfrm>
                  <a:off x="996" y="2256"/>
                  <a:ext cx="1644" cy="1359"/>
                </a:xfrm>
                <a:custGeom>
                  <a:avLst/>
                  <a:gdLst>
                    <a:gd name="T0" fmla="*/ 0 w 334"/>
                    <a:gd name="T1" fmla="*/ 276 h 276"/>
                    <a:gd name="T2" fmla="*/ 334 w 334"/>
                    <a:gd name="T3" fmla="*/ 276 h 276"/>
                    <a:gd name="T4" fmla="*/ 334 w 334"/>
                    <a:gd name="T5" fmla="*/ 0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4" h="276">
                      <a:moveTo>
                        <a:pt x="0" y="276"/>
                      </a:moveTo>
                      <a:lnTo>
                        <a:pt x="334" y="276"/>
                      </a:lnTo>
                      <a:lnTo>
                        <a:pt x="334" y="0"/>
                      </a:lnTo>
                    </a:path>
                  </a:pathLst>
                </a:custGeom>
                <a:solidFill>
                  <a:srgbClr val="DDDDD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907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996" y="2256"/>
                  <a:ext cx="1" cy="135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908" name="Freeform 84"/>
                <p:cNvSpPr>
                  <a:spLocks/>
                </p:cNvSpPr>
                <p:nvPr/>
              </p:nvSpPr>
              <p:spPr bwMode="auto">
                <a:xfrm>
                  <a:off x="996" y="2364"/>
                  <a:ext cx="1245" cy="1246"/>
                </a:xfrm>
                <a:custGeom>
                  <a:avLst/>
                  <a:gdLst>
                    <a:gd name="T0" fmla="*/ 19 w 1245"/>
                    <a:gd name="T1" fmla="*/ 1236 h 1246"/>
                    <a:gd name="T2" fmla="*/ 44 w 1245"/>
                    <a:gd name="T3" fmla="*/ 1226 h 1246"/>
                    <a:gd name="T4" fmla="*/ 64 w 1245"/>
                    <a:gd name="T5" fmla="*/ 1216 h 1246"/>
                    <a:gd name="T6" fmla="*/ 83 w 1245"/>
                    <a:gd name="T7" fmla="*/ 1221 h 1246"/>
                    <a:gd name="T8" fmla="*/ 103 w 1245"/>
                    <a:gd name="T9" fmla="*/ 1197 h 1246"/>
                    <a:gd name="T10" fmla="*/ 128 w 1245"/>
                    <a:gd name="T11" fmla="*/ 1212 h 1246"/>
                    <a:gd name="T12" fmla="*/ 147 w 1245"/>
                    <a:gd name="T13" fmla="*/ 1157 h 1246"/>
                    <a:gd name="T14" fmla="*/ 172 w 1245"/>
                    <a:gd name="T15" fmla="*/ 1226 h 1246"/>
                    <a:gd name="T16" fmla="*/ 192 w 1245"/>
                    <a:gd name="T17" fmla="*/ 1162 h 1246"/>
                    <a:gd name="T18" fmla="*/ 211 w 1245"/>
                    <a:gd name="T19" fmla="*/ 1216 h 1246"/>
                    <a:gd name="T20" fmla="*/ 231 w 1245"/>
                    <a:gd name="T21" fmla="*/ 1138 h 1246"/>
                    <a:gd name="T22" fmla="*/ 251 w 1245"/>
                    <a:gd name="T23" fmla="*/ 1197 h 1246"/>
                    <a:gd name="T24" fmla="*/ 271 w 1245"/>
                    <a:gd name="T25" fmla="*/ 1123 h 1246"/>
                    <a:gd name="T26" fmla="*/ 295 w 1245"/>
                    <a:gd name="T27" fmla="*/ 1216 h 1246"/>
                    <a:gd name="T28" fmla="*/ 315 w 1245"/>
                    <a:gd name="T29" fmla="*/ 1216 h 1246"/>
                    <a:gd name="T30" fmla="*/ 335 w 1245"/>
                    <a:gd name="T31" fmla="*/ 1152 h 1246"/>
                    <a:gd name="T32" fmla="*/ 354 w 1245"/>
                    <a:gd name="T33" fmla="*/ 1221 h 1246"/>
                    <a:gd name="T34" fmla="*/ 374 w 1245"/>
                    <a:gd name="T35" fmla="*/ 1202 h 1246"/>
                    <a:gd name="T36" fmla="*/ 394 w 1245"/>
                    <a:gd name="T37" fmla="*/ 1207 h 1246"/>
                    <a:gd name="T38" fmla="*/ 418 w 1245"/>
                    <a:gd name="T39" fmla="*/ 1182 h 1246"/>
                    <a:gd name="T40" fmla="*/ 438 w 1245"/>
                    <a:gd name="T41" fmla="*/ 1216 h 1246"/>
                    <a:gd name="T42" fmla="*/ 463 w 1245"/>
                    <a:gd name="T43" fmla="*/ 1216 h 1246"/>
                    <a:gd name="T44" fmla="*/ 482 w 1245"/>
                    <a:gd name="T45" fmla="*/ 1236 h 1246"/>
                    <a:gd name="T46" fmla="*/ 507 w 1245"/>
                    <a:gd name="T47" fmla="*/ 1187 h 1246"/>
                    <a:gd name="T48" fmla="*/ 527 w 1245"/>
                    <a:gd name="T49" fmla="*/ 1216 h 1246"/>
                    <a:gd name="T50" fmla="*/ 546 w 1245"/>
                    <a:gd name="T51" fmla="*/ 1241 h 1246"/>
                    <a:gd name="T52" fmla="*/ 566 w 1245"/>
                    <a:gd name="T53" fmla="*/ 1212 h 1246"/>
                    <a:gd name="T54" fmla="*/ 591 w 1245"/>
                    <a:gd name="T55" fmla="*/ 1226 h 1246"/>
                    <a:gd name="T56" fmla="*/ 610 w 1245"/>
                    <a:gd name="T57" fmla="*/ 1221 h 1246"/>
                    <a:gd name="T58" fmla="*/ 630 w 1245"/>
                    <a:gd name="T59" fmla="*/ 1231 h 1246"/>
                    <a:gd name="T60" fmla="*/ 655 w 1245"/>
                    <a:gd name="T61" fmla="*/ 1226 h 1246"/>
                    <a:gd name="T62" fmla="*/ 674 w 1245"/>
                    <a:gd name="T63" fmla="*/ 1138 h 1246"/>
                    <a:gd name="T64" fmla="*/ 694 w 1245"/>
                    <a:gd name="T65" fmla="*/ 1192 h 1246"/>
                    <a:gd name="T66" fmla="*/ 719 w 1245"/>
                    <a:gd name="T67" fmla="*/ 1216 h 1246"/>
                    <a:gd name="T68" fmla="*/ 738 w 1245"/>
                    <a:gd name="T69" fmla="*/ 1088 h 1246"/>
                    <a:gd name="T70" fmla="*/ 758 w 1245"/>
                    <a:gd name="T71" fmla="*/ 1187 h 1246"/>
                    <a:gd name="T72" fmla="*/ 778 w 1245"/>
                    <a:gd name="T73" fmla="*/ 1108 h 1246"/>
                    <a:gd name="T74" fmla="*/ 797 w 1245"/>
                    <a:gd name="T75" fmla="*/ 1133 h 1246"/>
                    <a:gd name="T76" fmla="*/ 817 w 1245"/>
                    <a:gd name="T77" fmla="*/ 1148 h 1246"/>
                    <a:gd name="T78" fmla="*/ 837 w 1245"/>
                    <a:gd name="T79" fmla="*/ 1182 h 1246"/>
                    <a:gd name="T80" fmla="*/ 856 w 1245"/>
                    <a:gd name="T81" fmla="*/ 936 h 1246"/>
                    <a:gd name="T82" fmla="*/ 876 w 1245"/>
                    <a:gd name="T83" fmla="*/ 813 h 1246"/>
                    <a:gd name="T84" fmla="*/ 896 w 1245"/>
                    <a:gd name="T85" fmla="*/ 1069 h 1246"/>
                    <a:gd name="T86" fmla="*/ 916 w 1245"/>
                    <a:gd name="T87" fmla="*/ 690 h 1246"/>
                    <a:gd name="T88" fmla="*/ 935 w 1245"/>
                    <a:gd name="T89" fmla="*/ 985 h 1246"/>
                    <a:gd name="T90" fmla="*/ 955 w 1245"/>
                    <a:gd name="T91" fmla="*/ 631 h 1246"/>
                    <a:gd name="T92" fmla="*/ 975 w 1245"/>
                    <a:gd name="T93" fmla="*/ 862 h 1246"/>
                    <a:gd name="T94" fmla="*/ 994 w 1245"/>
                    <a:gd name="T95" fmla="*/ 1148 h 1246"/>
                    <a:gd name="T96" fmla="*/ 1014 w 1245"/>
                    <a:gd name="T97" fmla="*/ 1010 h 1246"/>
                    <a:gd name="T98" fmla="*/ 1034 w 1245"/>
                    <a:gd name="T99" fmla="*/ 936 h 1246"/>
                    <a:gd name="T100" fmla="*/ 1053 w 1245"/>
                    <a:gd name="T101" fmla="*/ 1084 h 1246"/>
                    <a:gd name="T102" fmla="*/ 1078 w 1245"/>
                    <a:gd name="T103" fmla="*/ 1133 h 1246"/>
                    <a:gd name="T104" fmla="*/ 1098 w 1245"/>
                    <a:gd name="T105" fmla="*/ 990 h 1246"/>
                    <a:gd name="T106" fmla="*/ 1117 w 1245"/>
                    <a:gd name="T107" fmla="*/ 1192 h 1246"/>
                    <a:gd name="T108" fmla="*/ 1137 w 1245"/>
                    <a:gd name="T109" fmla="*/ 1128 h 1246"/>
                    <a:gd name="T110" fmla="*/ 1157 w 1245"/>
                    <a:gd name="T111" fmla="*/ 1148 h 1246"/>
                    <a:gd name="T112" fmla="*/ 1181 w 1245"/>
                    <a:gd name="T113" fmla="*/ 1167 h 1246"/>
                    <a:gd name="T114" fmla="*/ 1201 w 1245"/>
                    <a:gd name="T115" fmla="*/ 1202 h 1246"/>
                    <a:gd name="T116" fmla="*/ 1221 w 1245"/>
                    <a:gd name="T117" fmla="*/ 1202 h 1246"/>
                    <a:gd name="T118" fmla="*/ 1240 w 1245"/>
                    <a:gd name="T119" fmla="*/ 1182 h 1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45" h="1246">
                      <a:moveTo>
                        <a:pt x="0" y="1187"/>
                      </a:moveTo>
                      <a:lnTo>
                        <a:pt x="0" y="1192"/>
                      </a:lnTo>
                      <a:lnTo>
                        <a:pt x="5" y="1187"/>
                      </a:lnTo>
                      <a:lnTo>
                        <a:pt x="5" y="1182"/>
                      </a:lnTo>
                      <a:lnTo>
                        <a:pt x="5" y="1212"/>
                      </a:lnTo>
                      <a:lnTo>
                        <a:pt x="5" y="1221"/>
                      </a:lnTo>
                      <a:lnTo>
                        <a:pt x="10" y="1207"/>
                      </a:lnTo>
                      <a:lnTo>
                        <a:pt x="10" y="1197"/>
                      </a:lnTo>
                      <a:lnTo>
                        <a:pt x="10" y="1182"/>
                      </a:lnTo>
                      <a:lnTo>
                        <a:pt x="10" y="1187"/>
                      </a:lnTo>
                      <a:lnTo>
                        <a:pt x="14" y="1216"/>
                      </a:lnTo>
                      <a:lnTo>
                        <a:pt x="14" y="1226"/>
                      </a:lnTo>
                      <a:lnTo>
                        <a:pt x="14" y="1221"/>
                      </a:lnTo>
                      <a:lnTo>
                        <a:pt x="14" y="1226"/>
                      </a:lnTo>
                      <a:lnTo>
                        <a:pt x="19" y="1221"/>
                      </a:lnTo>
                      <a:lnTo>
                        <a:pt x="19" y="1187"/>
                      </a:lnTo>
                      <a:lnTo>
                        <a:pt x="19" y="1236"/>
                      </a:lnTo>
                      <a:lnTo>
                        <a:pt x="24" y="1192"/>
                      </a:lnTo>
                      <a:lnTo>
                        <a:pt x="24" y="1231"/>
                      </a:lnTo>
                      <a:lnTo>
                        <a:pt x="24" y="1197"/>
                      </a:lnTo>
                      <a:lnTo>
                        <a:pt x="24" y="1216"/>
                      </a:lnTo>
                      <a:lnTo>
                        <a:pt x="29" y="1226"/>
                      </a:lnTo>
                      <a:lnTo>
                        <a:pt x="29" y="1182"/>
                      </a:lnTo>
                      <a:lnTo>
                        <a:pt x="29" y="1226"/>
                      </a:lnTo>
                      <a:lnTo>
                        <a:pt x="29" y="1212"/>
                      </a:lnTo>
                      <a:lnTo>
                        <a:pt x="34" y="1216"/>
                      </a:lnTo>
                      <a:lnTo>
                        <a:pt x="34" y="1236"/>
                      </a:lnTo>
                      <a:lnTo>
                        <a:pt x="34" y="1187"/>
                      </a:lnTo>
                      <a:lnTo>
                        <a:pt x="39" y="1231"/>
                      </a:lnTo>
                      <a:lnTo>
                        <a:pt x="39" y="1221"/>
                      </a:lnTo>
                      <a:lnTo>
                        <a:pt x="39" y="1231"/>
                      </a:lnTo>
                      <a:lnTo>
                        <a:pt x="39" y="1207"/>
                      </a:lnTo>
                      <a:lnTo>
                        <a:pt x="44" y="1182"/>
                      </a:lnTo>
                      <a:lnTo>
                        <a:pt x="44" y="1226"/>
                      </a:lnTo>
                      <a:lnTo>
                        <a:pt x="44" y="1187"/>
                      </a:lnTo>
                      <a:lnTo>
                        <a:pt x="44" y="1231"/>
                      </a:lnTo>
                      <a:lnTo>
                        <a:pt x="49" y="1226"/>
                      </a:lnTo>
                      <a:lnTo>
                        <a:pt x="49" y="1241"/>
                      </a:lnTo>
                      <a:lnTo>
                        <a:pt x="49" y="1187"/>
                      </a:lnTo>
                      <a:lnTo>
                        <a:pt x="49" y="1192"/>
                      </a:lnTo>
                      <a:lnTo>
                        <a:pt x="49" y="1212"/>
                      </a:lnTo>
                      <a:lnTo>
                        <a:pt x="54" y="1192"/>
                      </a:lnTo>
                      <a:lnTo>
                        <a:pt x="54" y="1216"/>
                      </a:lnTo>
                      <a:lnTo>
                        <a:pt x="54" y="1207"/>
                      </a:lnTo>
                      <a:lnTo>
                        <a:pt x="54" y="1216"/>
                      </a:lnTo>
                      <a:lnTo>
                        <a:pt x="59" y="1221"/>
                      </a:lnTo>
                      <a:lnTo>
                        <a:pt x="59" y="1207"/>
                      </a:lnTo>
                      <a:lnTo>
                        <a:pt x="59" y="1226"/>
                      </a:lnTo>
                      <a:lnTo>
                        <a:pt x="59" y="1207"/>
                      </a:lnTo>
                      <a:lnTo>
                        <a:pt x="64" y="1226"/>
                      </a:lnTo>
                      <a:lnTo>
                        <a:pt x="64" y="1216"/>
                      </a:lnTo>
                      <a:lnTo>
                        <a:pt x="64" y="1192"/>
                      </a:lnTo>
                      <a:lnTo>
                        <a:pt x="64" y="1221"/>
                      </a:lnTo>
                      <a:lnTo>
                        <a:pt x="69" y="1231"/>
                      </a:lnTo>
                      <a:lnTo>
                        <a:pt x="69" y="1221"/>
                      </a:lnTo>
                      <a:lnTo>
                        <a:pt x="69" y="1216"/>
                      </a:lnTo>
                      <a:lnTo>
                        <a:pt x="69" y="1207"/>
                      </a:lnTo>
                      <a:lnTo>
                        <a:pt x="74" y="1212"/>
                      </a:lnTo>
                      <a:lnTo>
                        <a:pt x="74" y="1221"/>
                      </a:lnTo>
                      <a:lnTo>
                        <a:pt x="74" y="1231"/>
                      </a:lnTo>
                      <a:lnTo>
                        <a:pt x="74" y="1187"/>
                      </a:lnTo>
                      <a:lnTo>
                        <a:pt x="79" y="1231"/>
                      </a:lnTo>
                      <a:lnTo>
                        <a:pt x="79" y="1212"/>
                      </a:lnTo>
                      <a:lnTo>
                        <a:pt x="79" y="1187"/>
                      </a:lnTo>
                      <a:lnTo>
                        <a:pt x="79" y="1192"/>
                      </a:lnTo>
                      <a:lnTo>
                        <a:pt x="79" y="1202"/>
                      </a:lnTo>
                      <a:lnTo>
                        <a:pt x="83" y="1197"/>
                      </a:lnTo>
                      <a:lnTo>
                        <a:pt x="83" y="1221"/>
                      </a:lnTo>
                      <a:lnTo>
                        <a:pt x="83" y="1226"/>
                      </a:lnTo>
                      <a:lnTo>
                        <a:pt x="88" y="1207"/>
                      </a:lnTo>
                      <a:lnTo>
                        <a:pt x="88" y="1226"/>
                      </a:lnTo>
                      <a:lnTo>
                        <a:pt x="88" y="1231"/>
                      </a:lnTo>
                      <a:lnTo>
                        <a:pt x="88" y="1226"/>
                      </a:lnTo>
                      <a:lnTo>
                        <a:pt x="93" y="1231"/>
                      </a:lnTo>
                      <a:lnTo>
                        <a:pt x="93" y="1226"/>
                      </a:lnTo>
                      <a:lnTo>
                        <a:pt x="93" y="1197"/>
                      </a:lnTo>
                      <a:lnTo>
                        <a:pt x="93" y="1216"/>
                      </a:lnTo>
                      <a:lnTo>
                        <a:pt x="98" y="1212"/>
                      </a:lnTo>
                      <a:lnTo>
                        <a:pt x="98" y="1226"/>
                      </a:lnTo>
                      <a:lnTo>
                        <a:pt x="98" y="1231"/>
                      </a:lnTo>
                      <a:lnTo>
                        <a:pt x="98" y="1221"/>
                      </a:lnTo>
                      <a:lnTo>
                        <a:pt x="103" y="1221"/>
                      </a:lnTo>
                      <a:lnTo>
                        <a:pt x="103" y="1231"/>
                      </a:lnTo>
                      <a:lnTo>
                        <a:pt x="103" y="1207"/>
                      </a:lnTo>
                      <a:lnTo>
                        <a:pt x="103" y="1197"/>
                      </a:lnTo>
                      <a:lnTo>
                        <a:pt x="108" y="1212"/>
                      </a:lnTo>
                      <a:lnTo>
                        <a:pt x="108" y="1197"/>
                      </a:lnTo>
                      <a:lnTo>
                        <a:pt x="108" y="1221"/>
                      </a:lnTo>
                      <a:lnTo>
                        <a:pt x="108" y="1148"/>
                      </a:lnTo>
                      <a:lnTo>
                        <a:pt x="113" y="1216"/>
                      </a:lnTo>
                      <a:lnTo>
                        <a:pt x="113" y="1221"/>
                      </a:lnTo>
                      <a:lnTo>
                        <a:pt x="113" y="1172"/>
                      </a:lnTo>
                      <a:lnTo>
                        <a:pt x="113" y="1236"/>
                      </a:lnTo>
                      <a:lnTo>
                        <a:pt x="118" y="1212"/>
                      </a:lnTo>
                      <a:lnTo>
                        <a:pt x="118" y="1192"/>
                      </a:lnTo>
                      <a:lnTo>
                        <a:pt x="118" y="1172"/>
                      </a:lnTo>
                      <a:lnTo>
                        <a:pt x="118" y="1212"/>
                      </a:lnTo>
                      <a:lnTo>
                        <a:pt x="123" y="1162"/>
                      </a:lnTo>
                      <a:lnTo>
                        <a:pt x="123" y="1231"/>
                      </a:lnTo>
                      <a:lnTo>
                        <a:pt x="123" y="1226"/>
                      </a:lnTo>
                      <a:lnTo>
                        <a:pt x="128" y="1202"/>
                      </a:lnTo>
                      <a:lnTo>
                        <a:pt x="128" y="1212"/>
                      </a:lnTo>
                      <a:lnTo>
                        <a:pt x="128" y="1226"/>
                      </a:lnTo>
                      <a:lnTo>
                        <a:pt x="133" y="1231"/>
                      </a:lnTo>
                      <a:lnTo>
                        <a:pt x="133" y="1202"/>
                      </a:lnTo>
                      <a:lnTo>
                        <a:pt x="133" y="1231"/>
                      </a:lnTo>
                      <a:lnTo>
                        <a:pt x="133" y="1226"/>
                      </a:lnTo>
                      <a:lnTo>
                        <a:pt x="138" y="1202"/>
                      </a:lnTo>
                      <a:lnTo>
                        <a:pt x="138" y="1187"/>
                      </a:lnTo>
                      <a:lnTo>
                        <a:pt x="138" y="1172"/>
                      </a:lnTo>
                      <a:lnTo>
                        <a:pt x="138" y="1212"/>
                      </a:lnTo>
                      <a:lnTo>
                        <a:pt x="143" y="1226"/>
                      </a:lnTo>
                      <a:lnTo>
                        <a:pt x="143" y="1221"/>
                      </a:lnTo>
                      <a:lnTo>
                        <a:pt x="143" y="1172"/>
                      </a:lnTo>
                      <a:lnTo>
                        <a:pt x="143" y="1202"/>
                      </a:lnTo>
                      <a:lnTo>
                        <a:pt x="147" y="1162"/>
                      </a:lnTo>
                      <a:lnTo>
                        <a:pt x="147" y="1226"/>
                      </a:lnTo>
                      <a:lnTo>
                        <a:pt x="147" y="1221"/>
                      </a:lnTo>
                      <a:lnTo>
                        <a:pt x="147" y="1157"/>
                      </a:lnTo>
                      <a:lnTo>
                        <a:pt x="152" y="1202"/>
                      </a:lnTo>
                      <a:lnTo>
                        <a:pt x="152" y="1221"/>
                      </a:lnTo>
                      <a:lnTo>
                        <a:pt x="152" y="1207"/>
                      </a:lnTo>
                      <a:lnTo>
                        <a:pt x="152" y="1167"/>
                      </a:lnTo>
                      <a:lnTo>
                        <a:pt x="152" y="1157"/>
                      </a:lnTo>
                      <a:lnTo>
                        <a:pt x="157" y="1192"/>
                      </a:lnTo>
                      <a:lnTo>
                        <a:pt x="157" y="1221"/>
                      </a:lnTo>
                      <a:lnTo>
                        <a:pt x="157" y="1207"/>
                      </a:lnTo>
                      <a:lnTo>
                        <a:pt x="157" y="1216"/>
                      </a:lnTo>
                      <a:lnTo>
                        <a:pt x="162" y="1148"/>
                      </a:lnTo>
                      <a:lnTo>
                        <a:pt x="162" y="1108"/>
                      </a:lnTo>
                      <a:lnTo>
                        <a:pt x="162" y="1226"/>
                      </a:lnTo>
                      <a:lnTo>
                        <a:pt x="162" y="1182"/>
                      </a:lnTo>
                      <a:lnTo>
                        <a:pt x="167" y="1221"/>
                      </a:lnTo>
                      <a:lnTo>
                        <a:pt x="167" y="1128"/>
                      </a:lnTo>
                      <a:lnTo>
                        <a:pt x="167" y="1192"/>
                      </a:lnTo>
                      <a:lnTo>
                        <a:pt x="172" y="1226"/>
                      </a:lnTo>
                      <a:lnTo>
                        <a:pt x="172" y="1202"/>
                      </a:lnTo>
                      <a:lnTo>
                        <a:pt x="172" y="1143"/>
                      </a:lnTo>
                      <a:lnTo>
                        <a:pt x="172" y="1172"/>
                      </a:lnTo>
                      <a:lnTo>
                        <a:pt x="177" y="1192"/>
                      </a:lnTo>
                      <a:lnTo>
                        <a:pt x="177" y="1148"/>
                      </a:lnTo>
                      <a:lnTo>
                        <a:pt x="177" y="1152"/>
                      </a:lnTo>
                      <a:lnTo>
                        <a:pt x="177" y="1177"/>
                      </a:lnTo>
                      <a:lnTo>
                        <a:pt x="182" y="1152"/>
                      </a:lnTo>
                      <a:lnTo>
                        <a:pt x="182" y="1172"/>
                      </a:lnTo>
                      <a:lnTo>
                        <a:pt x="182" y="1148"/>
                      </a:lnTo>
                      <a:lnTo>
                        <a:pt x="182" y="1172"/>
                      </a:lnTo>
                      <a:lnTo>
                        <a:pt x="182" y="1192"/>
                      </a:lnTo>
                      <a:lnTo>
                        <a:pt x="187" y="1074"/>
                      </a:lnTo>
                      <a:lnTo>
                        <a:pt x="187" y="1167"/>
                      </a:lnTo>
                      <a:lnTo>
                        <a:pt x="187" y="1182"/>
                      </a:lnTo>
                      <a:lnTo>
                        <a:pt x="192" y="1054"/>
                      </a:lnTo>
                      <a:lnTo>
                        <a:pt x="192" y="1162"/>
                      </a:lnTo>
                      <a:lnTo>
                        <a:pt x="192" y="1177"/>
                      </a:lnTo>
                      <a:lnTo>
                        <a:pt x="192" y="1064"/>
                      </a:lnTo>
                      <a:lnTo>
                        <a:pt x="197" y="1152"/>
                      </a:lnTo>
                      <a:lnTo>
                        <a:pt x="197" y="1182"/>
                      </a:lnTo>
                      <a:lnTo>
                        <a:pt x="197" y="1148"/>
                      </a:lnTo>
                      <a:lnTo>
                        <a:pt x="197" y="1133"/>
                      </a:lnTo>
                      <a:lnTo>
                        <a:pt x="202" y="1221"/>
                      </a:lnTo>
                      <a:lnTo>
                        <a:pt x="202" y="1226"/>
                      </a:lnTo>
                      <a:lnTo>
                        <a:pt x="202" y="1123"/>
                      </a:lnTo>
                      <a:lnTo>
                        <a:pt x="202" y="1152"/>
                      </a:lnTo>
                      <a:lnTo>
                        <a:pt x="207" y="1167"/>
                      </a:lnTo>
                      <a:lnTo>
                        <a:pt x="207" y="1197"/>
                      </a:lnTo>
                      <a:lnTo>
                        <a:pt x="207" y="1177"/>
                      </a:lnTo>
                      <a:lnTo>
                        <a:pt x="207" y="1079"/>
                      </a:lnTo>
                      <a:lnTo>
                        <a:pt x="207" y="1133"/>
                      </a:lnTo>
                      <a:lnTo>
                        <a:pt x="211" y="1157"/>
                      </a:lnTo>
                      <a:lnTo>
                        <a:pt x="211" y="1216"/>
                      </a:lnTo>
                      <a:lnTo>
                        <a:pt x="211" y="1113"/>
                      </a:lnTo>
                      <a:lnTo>
                        <a:pt x="211" y="1128"/>
                      </a:lnTo>
                      <a:lnTo>
                        <a:pt x="216" y="1069"/>
                      </a:lnTo>
                      <a:lnTo>
                        <a:pt x="216" y="1148"/>
                      </a:lnTo>
                      <a:lnTo>
                        <a:pt x="216" y="1098"/>
                      </a:lnTo>
                      <a:lnTo>
                        <a:pt x="216" y="1152"/>
                      </a:lnTo>
                      <a:lnTo>
                        <a:pt x="221" y="1197"/>
                      </a:lnTo>
                      <a:lnTo>
                        <a:pt x="221" y="1177"/>
                      </a:lnTo>
                      <a:lnTo>
                        <a:pt x="221" y="1138"/>
                      </a:lnTo>
                      <a:lnTo>
                        <a:pt x="221" y="1212"/>
                      </a:lnTo>
                      <a:lnTo>
                        <a:pt x="226" y="1138"/>
                      </a:lnTo>
                      <a:lnTo>
                        <a:pt x="226" y="1148"/>
                      </a:lnTo>
                      <a:lnTo>
                        <a:pt x="226" y="1182"/>
                      </a:lnTo>
                      <a:lnTo>
                        <a:pt x="226" y="1192"/>
                      </a:lnTo>
                      <a:lnTo>
                        <a:pt x="231" y="1138"/>
                      </a:lnTo>
                      <a:lnTo>
                        <a:pt x="231" y="1113"/>
                      </a:lnTo>
                      <a:lnTo>
                        <a:pt x="231" y="1138"/>
                      </a:lnTo>
                      <a:lnTo>
                        <a:pt x="231" y="1167"/>
                      </a:lnTo>
                      <a:lnTo>
                        <a:pt x="231" y="1108"/>
                      </a:lnTo>
                      <a:lnTo>
                        <a:pt x="236" y="1202"/>
                      </a:lnTo>
                      <a:lnTo>
                        <a:pt x="236" y="1088"/>
                      </a:lnTo>
                      <a:lnTo>
                        <a:pt x="236" y="1143"/>
                      </a:lnTo>
                      <a:lnTo>
                        <a:pt x="236" y="1221"/>
                      </a:lnTo>
                      <a:lnTo>
                        <a:pt x="241" y="1216"/>
                      </a:lnTo>
                      <a:lnTo>
                        <a:pt x="241" y="1187"/>
                      </a:lnTo>
                      <a:lnTo>
                        <a:pt x="241" y="1128"/>
                      </a:lnTo>
                      <a:lnTo>
                        <a:pt x="241" y="1216"/>
                      </a:lnTo>
                      <a:lnTo>
                        <a:pt x="246" y="1123"/>
                      </a:lnTo>
                      <a:lnTo>
                        <a:pt x="246" y="1157"/>
                      </a:lnTo>
                      <a:lnTo>
                        <a:pt x="246" y="1167"/>
                      </a:lnTo>
                      <a:lnTo>
                        <a:pt x="246" y="1221"/>
                      </a:lnTo>
                      <a:lnTo>
                        <a:pt x="251" y="1148"/>
                      </a:lnTo>
                      <a:lnTo>
                        <a:pt x="251" y="1123"/>
                      </a:lnTo>
                      <a:lnTo>
                        <a:pt x="251" y="1197"/>
                      </a:lnTo>
                      <a:lnTo>
                        <a:pt x="251" y="1148"/>
                      </a:lnTo>
                      <a:lnTo>
                        <a:pt x="256" y="1128"/>
                      </a:lnTo>
                      <a:lnTo>
                        <a:pt x="256" y="1192"/>
                      </a:lnTo>
                      <a:lnTo>
                        <a:pt x="256" y="1123"/>
                      </a:lnTo>
                      <a:lnTo>
                        <a:pt x="256" y="1138"/>
                      </a:lnTo>
                      <a:lnTo>
                        <a:pt x="256" y="1167"/>
                      </a:lnTo>
                      <a:lnTo>
                        <a:pt x="261" y="1207"/>
                      </a:lnTo>
                      <a:lnTo>
                        <a:pt x="261" y="1197"/>
                      </a:lnTo>
                      <a:lnTo>
                        <a:pt x="261" y="1167"/>
                      </a:lnTo>
                      <a:lnTo>
                        <a:pt x="261" y="1162"/>
                      </a:lnTo>
                      <a:lnTo>
                        <a:pt x="266" y="1123"/>
                      </a:lnTo>
                      <a:lnTo>
                        <a:pt x="266" y="1152"/>
                      </a:lnTo>
                      <a:lnTo>
                        <a:pt x="266" y="1202"/>
                      </a:lnTo>
                      <a:lnTo>
                        <a:pt x="266" y="1182"/>
                      </a:lnTo>
                      <a:lnTo>
                        <a:pt x="271" y="1172"/>
                      </a:lnTo>
                      <a:lnTo>
                        <a:pt x="271" y="1207"/>
                      </a:lnTo>
                      <a:lnTo>
                        <a:pt x="271" y="1123"/>
                      </a:lnTo>
                      <a:lnTo>
                        <a:pt x="271" y="1212"/>
                      </a:lnTo>
                      <a:lnTo>
                        <a:pt x="275" y="1113"/>
                      </a:lnTo>
                      <a:lnTo>
                        <a:pt x="275" y="1197"/>
                      </a:lnTo>
                      <a:lnTo>
                        <a:pt x="275" y="1167"/>
                      </a:lnTo>
                      <a:lnTo>
                        <a:pt x="275" y="1221"/>
                      </a:lnTo>
                      <a:lnTo>
                        <a:pt x="280" y="1226"/>
                      </a:lnTo>
                      <a:lnTo>
                        <a:pt x="280" y="1187"/>
                      </a:lnTo>
                      <a:lnTo>
                        <a:pt x="280" y="1221"/>
                      </a:lnTo>
                      <a:lnTo>
                        <a:pt x="280" y="1192"/>
                      </a:lnTo>
                      <a:lnTo>
                        <a:pt x="285" y="1197"/>
                      </a:lnTo>
                      <a:lnTo>
                        <a:pt x="285" y="1216"/>
                      </a:lnTo>
                      <a:lnTo>
                        <a:pt x="285" y="1148"/>
                      </a:lnTo>
                      <a:lnTo>
                        <a:pt x="285" y="1212"/>
                      </a:lnTo>
                      <a:lnTo>
                        <a:pt x="290" y="1157"/>
                      </a:lnTo>
                      <a:lnTo>
                        <a:pt x="290" y="1187"/>
                      </a:lnTo>
                      <a:lnTo>
                        <a:pt x="290" y="1172"/>
                      </a:lnTo>
                      <a:lnTo>
                        <a:pt x="295" y="1216"/>
                      </a:lnTo>
                      <a:lnTo>
                        <a:pt x="295" y="1197"/>
                      </a:lnTo>
                      <a:lnTo>
                        <a:pt x="295" y="1212"/>
                      </a:lnTo>
                      <a:lnTo>
                        <a:pt x="295" y="1157"/>
                      </a:lnTo>
                      <a:lnTo>
                        <a:pt x="300" y="1231"/>
                      </a:lnTo>
                      <a:lnTo>
                        <a:pt x="300" y="1226"/>
                      </a:lnTo>
                      <a:lnTo>
                        <a:pt x="300" y="1236"/>
                      </a:lnTo>
                      <a:lnTo>
                        <a:pt x="300" y="1221"/>
                      </a:lnTo>
                      <a:lnTo>
                        <a:pt x="305" y="1162"/>
                      </a:lnTo>
                      <a:lnTo>
                        <a:pt x="305" y="1212"/>
                      </a:lnTo>
                      <a:lnTo>
                        <a:pt x="305" y="1197"/>
                      </a:lnTo>
                      <a:lnTo>
                        <a:pt x="305" y="1187"/>
                      </a:lnTo>
                      <a:lnTo>
                        <a:pt x="310" y="1162"/>
                      </a:lnTo>
                      <a:lnTo>
                        <a:pt x="310" y="1197"/>
                      </a:lnTo>
                      <a:lnTo>
                        <a:pt x="310" y="1192"/>
                      </a:lnTo>
                      <a:lnTo>
                        <a:pt x="310" y="1212"/>
                      </a:lnTo>
                      <a:lnTo>
                        <a:pt x="310" y="1241"/>
                      </a:lnTo>
                      <a:lnTo>
                        <a:pt x="315" y="1216"/>
                      </a:lnTo>
                      <a:lnTo>
                        <a:pt x="315" y="1167"/>
                      </a:lnTo>
                      <a:lnTo>
                        <a:pt x="315" y="1231"/>
                      </a:lnTo>
                      <a:lnTo>
                        <a:pt x="315" y="1192"/>
                      </a:lnTo>
                      <a:lnTo>
                        <a:pt x="320" y="1216"/>
                      </a:lnTo>
                      <a:lnTo>
                        <a:pt x="320" y="1212"/>
                      </a:lnTo>
                      <a:lnTo>
                        <a:pt x="320" y="1148"/>
                      </a:lnTo>
                      <a:lnTo>
                        <a:pt x="320" y="1221"/>
                      </a:lnTo>
                      <a:lnTo>
                        <a:pt x="325" y="1207"/>
                      </a:lnTo>
                      <a:lnTo>
                        <a:pt x="325" y="1216"/>
                      </a:lnTo>
                      <a:lnTo>
                        <a:pt x="325" y="1167"/>
                      </a:lnTo>
                      <a:lnTo>
                        <a:pt x="325" y="1212"/>
                      </a:lnTo>
                      <a:lnTo>
                        <a:pt x="330" y="1202"/>
                      </a:lnTo>
                      <a:lnTo>
                        <a:pt x="330" y="1187"/>
                      </a:lnTo>
                      <a:lnTo>
                        <a:pt x="330" y="1216"/>
                      </a:lnTo>
                      <a:lnTo>
                        <a:pt x="330" y="1202"/>
                      </a:lnTo>
                      <a:lnTo>
                        <a:pt x="335" y="1167"/>
                      </a:lnTo>
                      <a:lnTo>
                        <a:pt x="335" y="1152"/>
                      </a:lnTo>
                      <a:lnTo>
                        <a:pt x="335" y="1202"/>
                      </a:lnTo>
                      <a:lnTo>
                        <a:pt x="335" y="1172"/>
                      </a:lnTo>
                      <a:lnTo>
                        <a:pt x="339" y="1197"/>
                      </a:lnTo>
                      <a:lnTo>
                        <a:pt x="339" y="1192"/>
                      </a:lnTo>
                      <a:lnTo>
                        <a:pt x="339" y="1226"/>
                      </a:lnTo>
                      <a:lnTo>
                        <a:pt x="339" y="1197"/>
                      </a:lnTo>
                      <a:lnTo>
                        <a:pt x="344" y="1197"/>
                      </a:lnTo>
                      <a:lnTo>
                        <a:pt x="344" y="1108"/>
                      </a:lnTo>
                      <a:lnTo>
                        <a:pt x="344" y="1192"/>
                      </a:lnTo>
                      <a:lnTo>
                        <a:pt x="344" y="1216"/>
                      </a:lnTo>
                      <a:lnTo>
                        <a:pt x="349" y="1187"/>
                      </a:lnTo>
                      <a:lnTo>
                        <a:pt x="349" y="1231"/>
                      </a:lnTo>
                      <a:lnTo>
                        <a:pt x="349" y="1162"/>
                      </a:lnTo>
                      <a:lnTo>
                        <a:pt x="349" y="1192"/>
                      </a:lnTo>
                      <a:lnTo>
                        <a:pt x="354" y="1182"/>
                      </a:lnTo>
                      <a:lnTo>
                        <a:pt x="354" y="1226"/>
                      </a:lnTo>
                      <a:lnTo>
                        <a:pt x="354" y="1221"/>
                      </a:lnTo>
                      <a:lnTo>
                        <a:pt x="354" y="1152"/>
                      </a:lnTo>
                      <a:lnTo>
                        <a:pt x="359" y="1197"/>
                      </a:lnTo>
                      <a:lnTo>
                        <a:pt x="359" y="1221"/>
                      </a:lnTo>
                      <a:lnTo>
                        <a:pt x="359" y="1172"/>
                      </a:lnTo>
                      <a:lnTo>
                        <a:pt x="359" y="1226"/>
                      </a:lnTo>
                      <a:lnTo>
                        <a:pt x="359" y="1202"/>
                      </a:lnTo>
                      <a:lnTo>
                        <a:pt x="364" y="1226"/>
                      </a:lnTo>
                      <a:lnTo>
                        <a:pt x="364" y="1207"/>
                      </a:lnTo>
                      <a:lnTo>
                        <a:pt x="364" y="1187"/>
                      </a:lnTo>
                      <a:lnTo>
                        <a:pt x="364" y="1207"/>
                      </a:lnTo>
                      <a:lnTo>
                        <a:pt x="369" y="1172"/>
                      </a:lnTo>
                      <a:lnTo>
                        <a:pt x="369" y="1216"/>
                      </a:lnTo>
                      <a:lnTo>
                        <a:pt x="369" y="1231"/>
                      </a:lnTo>
                      <a:lnTo>
                        <a:pt x="369" y="1202"/>
                      </a:lnTo>
                      <a:lnTo>
                        <a:pt x="374" y="1221"/>
                      </a:lnTo>
                      <a:lnTo>
                        <a:pt x="374" y="1207"/>
                      </a:lnTo>
                      <a:lnTo>
                        <a:pt x="374" y="1202"/>
                      </a:lnTo>
                      <a:lnTo>
                        <a:pt x="374" y="1216"/>
                      </a:lnTo>
                      <a:lnTo>
                        <a:pt x="379" y="1197"/>
                      </a:lnTo>
                      <a:lnTo>
                        <a:pt x="379" y="1212"/>
                      </a:lnTo>
                      <a:lnTo>
                        <a:pt x="379" y="1216"/>
                      </a:lnTo>
                      <a:lnTo>
                        <a:pt x="379" y="1202"/>
                      </a:lnTo>
                      <a:lnTo>
                        <a:pt x="384" y="1192"/>
                      </a:lnTo>
                      <a:lnTo>
                        <a:pt x="384" y="1207"/>
                      </a:lnTo>
                      <a:lnTo>
                        <a:pt x="384" y="1202"/>
                      </a:lnTo>
                      <a:lnTo>
                        <a:pt x="384" y="1216"/>
                      </a:lnTo>
                      <a:lnTo>
                        <a:pt x="384" y="1182"/>
                      </a:lnTo>
                      <a:lnTo>
                        <a:pt x="389" y="1162"/>
                      </a:lnTo>
                      <a:lnTo>
                        <a:pt x="389" y="1231"/>
                      </a:lnTo>
                      <a:lnTo>
                        <a:pt x="389" y="1207"/>
                      </a:lnTo>
                      <a:lnTo>
                        <a:pt x="389" y="1226"/>
                      </a:lnTo>
                      <a:lnTo>
                        <a:pt x="394" y="1212"/>
                      </a:lnTo>
                      <a:lnTo>
                        <a:pt x="394" y="1187"/>
                      </a:lnTo>
                      <a:lnTo>
                        <a:pt x="394" y="1207"/>
                      </a:lnTo>
                      <a:lnTo>
                        <a:pt x="394" y="1226"/>
                      </a:lnTo>
                      <a:lnTo>
                        <a:pt x="399" y="1212"/>
                      </a:lnTo>
                      <a:lnTo>
                        <a:pt x="399" y="1207"/>
                      </a:lnTo>
                      <a:lnTo>
                        <a:pt x="399" y="1202"/>
                      </a:lnTo>
                      <a:lnTo>
                        <a:pt x="403" y="1221"/>
                      </a:lnTo>
                      <a:lnTo>
                        <a:pt x="403" y="1226"/>
                      </a:lnTo>
                      <a:lnTo>
                        <a:pt x="403" y="1231"/>
                      </a:lnTo>
                      <a:lnTo>
                        <a:pt x="408" y="1226"/>
                      </a:lnTo>
                      <a:lnTo>
                        <a:pt x="408" y="1241"/>
                      </a:lnTo>
                      <a:lnTo>
                        <a:pt x="408" y="1221"/>
                      </a:lnTo>
                      <a:lnTo>
                        <a:pt x="408" y="1236"/>
                      </a:lnTo>
                      <a:lnTo>
                        <a:pt x="413" y="1207"/>
                      </a:lnTo>
                      <a:lnTo>
                        <a:pt x="413" y="1221"/>
                      </a:lnTo>
                      <a:lnTo>
                        <a:pt x="413" y="1216"/>
                      </a:lnTo>
                      <a:lnTo>
                        <a:pt x="413" y="1192"/>
                      </a:lnTo>
                      <a:lnTo>
                        <a:pt x="413" y="1212"/>
                      </a:lnTo>
                      <a:lnTo>
                        <a:pt x="418" y="1182"/>
                      </a:lnTo>
                      <a:lnTo>
                        <a:pt x="418" y="1226"/>
                      </a:lnTo>
                      <a:lnTo>
                        <a:pt x="418" y="1207"/>
                      </a:lnTo>
                      <a:lnTo>
                        <a:pt x="418" y="1216"/>
                      </a:lnTo>
                      <a:lnTo>
                        <a:pt x="423" y="1202"/>
                      </a:lnTo>
                      <a:lnTo>
                        <a:pt x="423" y="1226"/>
                      </a:lnTo>
                      <a:lnTo>
                        <a:pt x="423" y="1202"/>
                      </a:lnTo>
                      <a:lnTo>
                        <a:pt x="428" y="1202"/>
                      </a:lnTo>
                      <a:lnTo>
                        <a:pt x="428" y="1212"/>
                      </a:lnTo>
                      <a:lnTo>
                        <a:pt x="428" y="1226"/>
                      </a:lnTo>
                      <a:lnTo>
                        <a:pt x="428" y="1231"/>
                      </a:lnTo>
                      <a:lnTo>
                        <a:pt x="433" y="1207"/>
                      </a:lnTo>
                      <a:lnTo>
                        <a:pt x="433" y="1202"/>
                      </a:lnTo>
                      <a:lnTo>
                        <a:pt x="433" y="1226"/>
                      </a:lnTo>
                      <a:lnTo>
                        <a:pt x="433" y="1216"/>
                      </a:lnTo>
                      <a:lnTo>
                        <a:pt x="438" y="1197"/>
                      </a:lnTo>
                      <a:lnTo>
                        <a:pt x="438" y="1212"/>
                      </a:lnTo>
                      <a:lnTo>
                        <a:pt x="438" y="1216"/>
                      </a:lnTo>
                      <a:lnTo>
                        <a:pt x="438" y="1187"/>
                      </a:lnTo>
                      <a:lnTo>
                        <a:pt x="438" y="1221"/>
                      </a:lnTo>
                      <a:lnTo>
                        <a:pt x="443" y="1207"/>
                      </a:lnTo>
                      <a:lnTo>
                        <a:pt x="443" y="1212"/>
                      </a:lnTo>
                      <a:lnTo>
                        <a:pt x="443" y="1216"/>
                      </a:lnTo>
                      <a:lnTo>
                        <a:pt x="448" y="1221"/>
                      </a:lnTo>
                      <a:lnTo>
                        <a:pt x="448" y="1216"/>
                      </a:lnTo>
                      <a:lnTo>
                        <a:pt x="448" y="1241"/>
                      </a:lnTo>
                      <a:lnTo>
                        <a:pt x="448" y="1216"/>
                      </a:lnTo>
                      <a:lnTo>
                        <a:pt x="453" y="1202"/>
                      </a:lnTo>
                      <a:lnTo>
                        <a:pt x="453" y="1226"/>
                      </a:lnTo>
                      <a:lnTo>
                        <a:pt x="453" y="1212"/>
                      </a:lnTo>
                      <a:lnTo>
                        <a:pt x="453" y="1231"/>
                      </a:lnTo>
                      <a:lnTo>
                        <a:pt x="458" y="1226"/>
                      </a:lnTo>
                      <a:lnTo>
                        <a:pt x="458" y="1216"/>
                      </a:lnTo>
                      <a:lnTo>
                        <a:pt x="463" y="1241"/>
                      </a:lnTo>
                      <a:lnTo>
                        <a:pt x="463" y="1216"/>
                      </a:lnTo>
                      <a:lnTo>
                        <a:pt x="463" y="1231"/>
                      </a:lnTo>
                      <a:lnTo>
                        <a:pt x="463" y="1207"/>
                      </a:lnTo>
                      <a:lnTo>
                        <a:pt x="467" y="1236"/>
                      </a:lnTo>
                      <a:lnTo>
                        <a:pt x="467" y="1221"/>
                      </a:lnTo>
                      <a:lnTo>
                        <a:pt x="467" y="1226"/>
                      </a:lnTo>
                      <a:lnTo>
                        <a:pt x="472" y="1231"/>
                      </a:lnTo>
                      <a:lnTo>
                        <a:pt x="472" y="1212"/>
                      </a:lnTo>
                      <a:lnTo>
                        <a:pt x="472" y="1202"/>
                      </a:lnTo>
                      <a:lnTo>
                        <a:pt x="472" y="1241"/>
                      </a:lnTo>
                      <a:lnTo>
                        <a:pt x="477" y="1226"/>
                      </a:lnTo>
                      <a:lnTo>
                        <a:pt x="477" y="1182"/>
                      </a:lnTo>
                      <a:lnTo>
                        <a:pt x="477" y="1236"/>
                      </a:lnTo>
                      <a:lnTo>
                        <a:pt x="477" y="1202"/>
                      </a:lnTo>
                      <a:lnTo>
                        <a:pt x="482" y="1221"/>
                      </a:lnTo>
                      <a:lnTo>
                        <a:pt x="482" y="1212"/>
                      </a:lnTo>
                      <a:lnTo>
                        <a:pt x="482" y="1221"/>
                      </a:lnTo>
                      <a:lnTo>
                        <a:pt x="482" y="1236"/>
                      </a:lnTo>
                      <a:lnTo>
                        <a:pt x="487" y="1221"/>
                      </a:lnTo>
                      <a:lnTo>
                        <a:pt x="487" y="1226"/>
                      </a:lnTo>
                      <a:lnTo>
                        <a:pt x="487" y="1236"/>
                      </a:lnTo>
                      <a:lnTo>
                        <a:pt x="487" y="1231"/>
                      </a:lnTo>
                      <a:lnTo>
                        <a:pt x="492" y="1236"/>
                      </a:lnTo>
                      <a:lnTo>
                        <a:pt x="492" y="1231"/>
                      </a:lnTo>
                      <a:lnTo>
                        <a:pt x="492" y="1226"/>
                      </a:lnTo>
                      <a:lnTo>
                        <a:pt x="492" y="1236"/>
                      </a:lnTo>
                      <a:lnTo>
                        <a:pt x="497" y="1231"/>
                      </a:lnTo>
                      <a:lnTo>
                        <a:pt x="497" y="1221"/>
                      </a:lnTo>
                      <a:lnTo>
                        <a:pt x="497" y="1231"/>
                      </a:lnTo>
                      <a:lnTo>
                        <a:pt x="502" y="1236"/>
                      </a:lnTo>
                      <a:lnTo>
                        <a:pt x="502" y="1207"/>
                      </a:lnTo>
                      <a:lnTo>
                        <a:pt x="502" y="1216"/>
                      </a:lnTo>
                      <a:lnTo>
                        <a:pt x="502" y="1231"/>
                      </a:lnTo>
                      <a:lnTo>
                        <a:pt x="507" y="1212"/>
                      </a:lnTo>
                      <a:lnTo>
                        <a:pt x="507" y="1187"/>
                      </a:lnTo>
                      <a:lnTo>
                        <a:pt x="507" y="1202"/>
                      </a:lnTo>
                      <a:lnTo>
                        <a:pt x="507" y="1226"/>
                      </a:lnTo>
                      <a:lnTo>
                        <a:pt x="512" y="1216"/>
                      </a:lnTo>
                      <a:lnTo>
                        <a:pt x="512" y="1221"/>
                      </a:lnTo>
                      <a:lnTo>
                        <a:pt x="512" y="1207"/>
                      </a:lnTo>
                      <a:lnTo>
                        <a:pt x="512" y="1216"/>
                      </a:lnTo>
                      <a:lnTo>
                        <a:pt x="512" y="1231"/>
                      </a:lnTo>
                      <a:lnTo>
                        <a:pt x="517" y="1202"/>
                      </a:lnTo>
                      <a:lnTo>
                        <a:pt x="517" y="1221"/>
                      </a:lnTo>
                      <a:lnTo>
                        <a:pt x="517" y="1192"/>
                      </a:lnTo>
                      <a:lnTo>
                        <a:pt x="517" y="1236"/>
                      </a:lnTo>
                      <a:lnTo>
                        <a:pt x="522" y="1212"/>
                      </a:lnTo>
                      <a:lnTo>
                        <a:pt x="522" y="1207"/>
                      </a:lnTo>
                      <a:lnTo>
                        <a:pt x="522" y="1212"/>
                      </a:lnTo>
                      <a:lnTo>
                        <a:pt x="522" y="1226"/>
                      </a:lnTo>
                      <a:lnTo>
                        <a:pt x="527" y="1231"/>
                      </a:lnTo>
                      <a:lnTo>
                        <a:pt x="527" y="1216"/>
                      </a:lnTo>
                      <a:lnTo>
                        <a:pt x="527" y="1226"/>
                      </a:lnTo>
                      <a:lnTo>
                        <a:pt x="531" y="1231"/>
                      </a:lnTo>
                      <a:lnTo>
                        <a:pt x="531" y="1221"/>
                      </a:lnTo>
                      <a:lnTo>
                        <a:pt x="531" y="1226"/>
                      </a:lnTo>
                      <a:lnTo>
                        <a:pt x="531" y="1197"/>
                      </a:lnTo>
                      <a:lnTo>
                        <a:pt x="536" y="1236"/>
                      </a:lnTo>
                      <a:lnTo>
                        <a:pt x="536" y="1207"/>
                      </a:lnTo>
                      <a:lnTo>
                        <a:pt x="536" y="1226"/>
                      </a:lnTo>
                      <a:lnTo>
                        <a:pt x="536" y="1236"/>
                      </a:lnTo>
                      <a:lnTo>
                        <a:pt x="541" y="1221"/>
                      </a:lnTo>
                      <a:lnTo>
                        <a:pt x="541" y="1231"/>
                      </a:lnTo>
                      <a:lnTo>
                        <a:pt x="541" y="1221"/>
                      </a:lnTo>
                      <a:lnTo>
                        <a:pt x="541" y="1236"/>
                      </a:lnTo>
                      <a:lnTo>
                        <a:pt x="541" y="1231"/>
                      </a:lnTo>
                      <a:lnTo>
                        <a:pt x="546" y="1202"/>
                      </a:lnTo>
                      <a:lnTo>
                        <a:pt x="546" y="1212"/>
                      </a:lnTo>
                      <a:lnTo>
                        <a:pt x="546" y="1241"/>
                      </a:lnTo>
                      <a:lnTo>
                        <a:pt x="546" y="1226"/>
                      </a:lnTo>
                      <a:lnTo>
                        <a:pt x="551" y="1216"/>
                      </a:lnTo>
                      <a:lnTo>
                        <a:pt x="551" y="1226"/>
                      </a:lnTo>
                      <a:lnTo>
                        <a:pt x="551" y="1207"/>
                      </a:lnTo>
                      <a:lnTo>
                        <a:pt x="556" y="1216"/>
                      </a:lnTo>
                      <a:lnTo>
                        <a:pt x="556" y="1226"/>
                      </a:lnTo>
                      <a:lnTo>
                        <a:pt x="556" y="1231"/>
                      </a:lnTo>
                      <a:lnTo>
                        <a:pt x="556" y="1216"/>
                      </a:lnTo>
                      <a:lnTo>
                        <a:pt x="561" y="1216"/>
                      </a:lnTo>
                      <a:lnTo>
                        <a:pt x="561" y="1236"/>
                      </a:lnTo>
                      <a:lnTo>
                        <a:pt x="561" y="1207"/>
                      </a:lnTo>
                      <a:lnTo>
                        <a:pt x="561" y="1231"/>
                      </a:lnTo>
                      <a:lnTo>
                        <a:pt x="566" y="1221"/>
                      </a:lnTo>
                      <a:lnTo>
                        <a:pt x="566" y="1231"/>
                      </a:lnTo>
                      <a:lnTo>
                        <a:pt x="566" y="1212"/>
                      </a:lnTo>
                      <a:lnTo>
                        <a:pt x="566" y="1236"/>
                      </a:lnTo>
                      <a:lnTo>
                        <a:pt x="566" y="1212"/>
                      </a:lnTo>
                      <a:lnTo>
                        <a:pt x="571" y="1231"/>
                      </a:lnTo>
                      <a:lnTo>
                        <a:pt x="571" y="1216"/>
                      </a:lnTo>
                      <a:lnTo>
                        <a:pt x="571" y="1221"/>
                      </a:lnTo>
                      <a:lnTo>
                        <a:pt x="571" y="1226"/>
                      </a:lnTo>
                      <a:lnTo>
                        <a:pt x="576" y="1236"/>
                      </a:lnTo>
                      <a:lnTo>
                        <a:pt x="576" y="1212"/>
                      </a:lnTo>
                      <a:lnTo>
                        <a:pt x="576" y="1236"/>
                      </a:lnTo>
                      <a:lnTo>
                        <a:pt x="576" y="1207"/>
                      </a:lnTo>
                      <a:lnTo>
                        <a:pt x="581" y="1221"/>
                      </a:lnTo>
                      <a:lnTo>
                        <a:pt x="581" y="1212"/>
                      </a:lnTo>
                      <a:lnTo>
                        <a:pt x="581" y="1236"/>
                      </a:lnTo>
                      <a:lnTo>
                        <a:pt x="581" y="1221"/>
                      </a:lnTo>
                      <a:lnTo>
                        <a:pt x="586" y="1226"/>
                      </a:lnTo>
                      <a:lnTo>
                        <a:pt x="586" y="1231"/>
                      </a:lnTo>
                      <a:lnTo>
                        <a:pt x="586" y="1207"/>
                      </a:lnTo>
                      <a:lnTo>
                        <a:pt x="591" y="1241"/>
                      </a:lnTo>
                      <a:lnTo>
                        <a:pt x="591" y="1226"/>
                      </a:lnTo>
                      <a:lnTo>
                        <a:pt x="591" y="1207"/>
                      </a:lnTo>
                      <a:lnTo>
                        <a:pt x="591" y="1226"/>
                      </a:lnTo>
                      <a:lnTo>
                        <a:pt x="595" y="1212"/>
                      </a:lnTo>
                      <a:lnTo>
                        <a:pt x="595" y="1207"/>
                      </a:lnTo>
                      <a:lnTo>
                        <a:pt x="595" y="1216"/>
                      </a:lnTo>
                      <a:lnTo>
                        <a:pt x="595" y="1236"/>
                      </a:lnTo>
                      <a:lnTo>
                        <a:pt x="600" y="1221"/>
                      </a:lnTo>
                      <a:lnTo>
                        <a:pt x="600" y="1236"/>
                      </a:lnTo>
                      <a:lnTo>
                        <a:pt x="600" y="1221"/>
                      </a:lnTo>
                      <a:lnTo>
                        <a:pt x="600" y="1231"/>
                      </a:lnTo>
                      <a:lnTo>
                        <a:pt x="605" y="1241"/>
                      </a:lnTo>
                      <a:lnTo>
                        <a:pt x="605" y="1207"/>
                      </a:lnTo>
                      <a:lnTo>
                        <a:pt x="605" y="1226"/>
                      </a:lnTo>
                      <a:lnTo>
                        <a:pt x="610" y="1216"/>
                      </a:lnTo>
                      <a:lnTo>
                        <a:pt x="610" y="1246"/>
                      </a:lnTo>
                      <a:lnTo>
                        <a:pt x="610" y="1197"/>
                      </a:lnTo>
                      <a:lnTo>
                        <a:pt x="610" y="1221"/>
                      </a:lnTo>
                      <a:lnTo>
                        <a:pt x="615" y="1212"/>
                      </a:lnTo>
                      <a:lnTo>
                        <a:pt x="615" y="1231"/>
                      </a:lnTo>
                      <a:lnTo>
                        <a:pt x="615" y="1202"/>
                      </a:lnTo>
                      <a:lnTo>
                        <a:pt x="615" y="1236"/>
                      </a:lnTo>
                      <a:lnTo>
                        <a:pt x="615" y="1226"/>
                      </a:lnTo>
                      <a:lnTo>
                        <a:pt x="620" y="1226"/>
                      </a:lnTo>
                      <a:lnTo>
                        <a:pt x="620" y="1212"/>
                      </a:lnTo>
                      <a:lnTo>
                        <a:pt x="620" y="1221"/>
                      </a:lnTo>
                      <a:lnTo>
                        <a:pt x="620" y="1226"/>
                      </a:lnTo>
                      <a:lnTo>
                        <a:pt x="625" y="1187"/>
                      </a:lnTo>
                      <a:lnTo>
                        <a:pt x="625" y="1216"/>
                      </a:lnTo>
                      <a:lnTo>
                        <a:pt x="625" y="1197"/>
                      </a:lnTo>
                      <a:lnTo>
                        <a:pt x="625" y="1221"/>
                      </a:lnTo>
                      <a:lnTo>
                        <a:pt x="630" y="1207"/>
                      </a:lnTo>
                      <a:lnTo>
                        <a:pt x="630" y="1197"/>
                      </a:lnTo>
                      <a:lnTo>
                        <a:pt x="630" y="1221"/>
                      </a:lnTo>
                      <a:lnTo>
                        <a:pt x="630" y="1231"/>
                      </a:lnTo>
                      <a:lnTo>
                        <a:pt x="635" y="1226"/>
                      </a:lnTo>
                      <a:lnTo>
                        <a:pt x="635" y="1231"/>
                      </a:lnTo>
                      <a:lnTo>
                        <a:pt x="635" y="1197"/>
                      </a:lnTo>
                      <a:lnTo>
                        <a:pt x="640" y="1216"/>
                      </a:lnTo>
                      <a:lnTo>
                        <a:pt x="640" y="1212"/>
                      </a:lnTo>
                      <a:lnTo>
                        <a:pt x="640" y="1187"/>
                      </a:lnTo>
                      <a:lnTo>
                        <a:pt x="640" y="1216"/>
                      </a:lnTo>
                      <a:lnTo>
                        <a:pt x="640" y="1221"/>
                      </a:lnTo>
                      <a:lnTo>
                        <a:pt x="645" y="1212"/>
                      </a:lnTo>
                      <a:lnTo>
                        <a:pt x="645" y="1221"/>
                      </a:lnTo>
                      <a:lnTo>
                        <a:pt x="645" y="1202"/>
                      </a:lnTo>
                      <a:lnTo>
                        <a:pt x="645" y="1207"/>
                      </a:lnTo>
                      <a:lnTo>
                        <a:pt x="650" y="1177"/>
                      </a:lnTo>
                      <a:lnTo>
                        <a:pt x="650" y="1197"/>
                      </a:lnTo>
                      <a:lnTo>
                        <a:pt x="650" y="1187"/>
                      </a:lnTo>
                      <a:lnTo>
                        <a:pt x="650" y="1226"/>
                      </a:lnTo>
                      <a:lnTo>
                        <a:pt x="655" y="1226"/>
                      </a:lnTo>
                      <a:lnTo>
                        <a:pt x="655" y="1192"/>
                      </a:lnTo>
                      <a:lnTo>
                        <a:pt x="655" y="1221"/>
                      </a:lnTo>
                      <a:lnTo>
                        <a:pt x="655" y="1207"/>
                      </a:lnTo>
                      <a:lnTo>
                        <a:pt x="659" y="1143"/>
                      </a:lnTo>
                      <a:lnTo>
                        <a:pt x="659" y="1216"/>
                      </a:lnTo>
                      <a:lnTo>
                        <a:pt x="659" y="1182"/>
                      </a:lnTo>
                      <a:lnTo>
                        <a:pt x="659" y="1221"/>
                      </a:lnTo>
                      <a:lnTo>
                        <a:pt x="664" y="1192"/>
                      </a:lnTo>
                      <a:lnTo>
                        <a:pt x="664" y="1212"/>
                      </a:lnTo>
                      <a:lnTo>
                        <a:pt x="664" y="1152"/>
                      </a:lnTo>
                      <a:lnTo>
                        <a:pt x="664" y="1202"/>
                      </a:lnTo>
                      <a:lnTo>
                        <a:pt x="669" y="1226"/>
                      </a:lnTo>
                      <a:lnTo>
                        <a:pt x="669" y="1177"/>
                      </a:lnTo>
                      <a:lnTo>
                        <a:pt x="669" y="1216"/>
                      </a:lnTo>
                      <a:lnTo>
                        <a:pt x="669" y="1236"/>
                      </a:lnTo>
                      <a:lnTo>
                        <a:pt x="669" y="1167"/>
                      </a:lnTo>
                      <a:lnTo>
                        <a:pt x="674" y="1138"/>
                      </a:lnTo>
                      <a:lnTo>
                        <a:pt x="674" y="1182"/>
                      </a:lnTo>
                      <a:lnTo>
                        <a:pt x="674" y="1207"/>
                      </a:lnTo>
                      <a:lnTo>
                        <a:pt x="674" y="1187"/>
                      </a:lnTo>
                      <a:lnTo>
                        <a:pt x="679" y="1152"/>
                      </a:lnTo>
                      <a:lnTo>
                        <a:pt x="679" y="1157"/>
                      </a:lnTo>
                      <a:lnTo>
                        <a:pt x="679" y="1231"/>
                      </a:lnTo>
                      <a:lnTo>
                        <a:pt x="679" y="1216"/>
                      </a:lnTo>
                      <a:lnTo>
                        <a:pt x="684" y="1221"/>
                      </a:lnTo>
                      <a:lnTo>
                        <a:pt x="684" y="1192"/>
                      </a:lnTo>
                      <a:lnTo>
                        <a:pt x="684" y="1202"/>
                      </a:lnTo>
                      <a:lnTo>
                        <a:pt x="684" y="1216"/>
                      </a:lnTo>
                      <a:lnTo>
                        <a:pt x="689" y="1202"/>
                      </a:lnTo>
                      <a:lnTo>
                        <a:pt x="689" y="1167"/>
                      </a:lnTo>
                      <a:lnTo>
                        <a:pt x="689" y="1182"/>
                      </a:lnTo>
                      <a:lnTo>
                        <a:pt x="689" y="1143"/>
                      </a:lnTo>
                      <a:lnTo>
                        <a:pt x="694" y="1231"/>
                      </a:lnTo>
                      <a:lnTo>
                        <a:pt x="694" y="1192"/>
                      </a:lnTo>
                      <a:lnTo>
                        <a:pt x="694" y="1212"/>
                      </a:lnTo>
                      <a:lnTo>
                        <a:pt x="694" y="1202"/>
                      </a:lnTo>
                      <a:lnTo>
                        <a:pt x="694" y="1148"/>
                      </a:lnTo>
                      <a:lnTo>
                        <a:pt x="699" y="1212"/>
                      </a:lnTo>
                      <a:lnTo>
                        <a:pt x="699" y="1231"/>
                      </a:lnTo>
                      <a:lnTo>
                        <a:pt x="699" y="1202"/>
                      </a:lnTo>
                      <a:lnTo>
                        <a:pt x="704" y="1177"/>
                      </a:lnTo>
                      <a:lnTo>
                        <a:pt x="704" y="1212"/>
                      </a:lnTo>
                      <a:lnTo>
                        <a:pt x="704" y="1172"/>
                      </a:lnTo>
                      <a:lnTo>
                        <a:pt x="709" y="1113"/>
                      </a:lnTo>
                      <a:lnTo>
                        <a:pt x="709" y="1177"/>
                      </a:lnTo>
                      <a:lnTo>
                        <a:pt x="709" y="1192"/>
                      </a:lnTo>
                      <a:lnTo>
                        <a:pt x="714" y="1133"/>
                      </a:lnTo>
                      <a:lnTo>
                        <a:pt x="714" y="1226"/>
                      </a:lnTo>
                      <a:lnTo>
                        <a:pt x="714" y="1128"/>
                      </a:lnTo>
                      <a:lnTo>
                        <a:pt x="714" y="1187"/>
                      </a:lnTo>
                      <a:lnTo>
                        <a:pt x="719" y="1216"/>
                      </a:lnTo>
                      <a:lnTo>
                        <a:pt x="719" y="1177"/>
                      </a:lnTo>
                      <a:lnTo>
                        <a:pt x="719" y="1162"/>
                      </a:lnTo>
                      <a:lnTo>
                        <a:pt x="719" y="1157"/>
                      </a:lnTo>
                      <a:lnTo>
                        <a:pt x="719" y="1148"/>
                      </a:lnTo>
                      <a:lnTo>
                        <a:pt x="723" y="1202"/>
                      </a:lnTo>
                      <a:lnTo>
                        <a:pt x="723" y="1212"/>
                      </a:lnTo>
                      <a:lnTo>
                        <a:pt x="723" y="1172"/>
                      </a:lnTo>
                      <a:lnTo>
                        <a:pt x="723" y="1177"/>
                      </a:lnTo>
                      <a:lnTo>
                        <a:pt x="728" y="1148"/>
                      </a:lnTo>
                      <a:lnTo>
                        <a:pt x="728" y="1128"/>
                      </a:lnTo>
                      <a:lnTo>
                        <a:pt x="728" y="1148"/>
                      </a:lnTo>
                      <a:lnTo>
                        <a:pt x="728" y="1167"/>
                      </a:lnTo>
                      <a:lnTo>
                        <a:pt x="733" y="1123"/>
                      </a:lnTo>
                      <a:lnTo>
                        <a:pt x="733" y="1152"/>
                      </a:lnTo>
                      <a:lnTo>
                        <a:pt x="733" y="1113"/>
                      </a:lnTo>
                      <a:lnTo>
                        <a:pt x="733" y="1108"/>
                      </a:lnTo>
                      <a:lnTo>
                        <a:pt x="738" y="1088"/>
                      </a:lnTo>
                      <a:lnTo>
                        <a:pt x="738" y="1123"/>
                      </a:lnTo>
                      <a:lnTo>
                        <a:pt x="738" y="1128"/>
                      </a:lnTo>
                      <a:lnTo>
                        <a:pt x="738" y="1172"/>
                      </a:lnTo>
                      <a:lnTo>
                        <a:pt x="743" y="975"/>
                      </a:lnTo>
                      <a:lnTo>
                        <a:pt x="743" y="1202"/>
                      </a:lnTo>
                      <a:lnTo>
                        <a:pt x="743" y="960"/>
                      </a:lnTo>
                      <a:lnTo>
                        <a:pt x="743" y="1192"/>
                      </a:lnTo>
                      <a:lnTo>
                        <a:pt x="743" y="1148"/>
                      </a:lnTo>
                      <a:lnTo>
                        <a:pt x="748" y="1192"/>
                      </a:lnTo>
                      <a:lnTo>
                        <a:pt x="748" y="1108"/>
                      </a:lnTo>
                      <a:lnTo>
                        <a:pt x="748" y="1162"/>
                      </a:lnTo>
                      <a:lnTo>
                        <a:pt x="748" y="1044"/>
                      </a:lnTo>
                      <a:lnTo>
                        <a:pt x="753" y="1177"/>
                      </a:lnTo>
                      <a:lnTo>
                        <a:pt x="753" y="1118"/>
                      </a:lnTo>
                      <a:lnTo>
                        <a:pt x="753" y="1044"/>
                      </a:lnTo>
                      <a:lnTo>
                        <a:pt x="753" y="1113"/>
                      </a:lnTo>
                      <a:lnTo>
                        <a:pt x="758" y="1187"/>
                      </a:lnTo>
                      <a:lnTo>
                        <a:pt x="758" y="1202"/>
                      </a:lnTo>
                      <a:lnTo>
                        <a:pt x="758" y="1192"/>
                      </a:lnTo>
                      <a:lnTo>
                        <a:pt x="758" y="1177"/>
                      </a:lnTo>
                      <a:lnTo>
                        <a:pt x="763" y="1034"/>
                      </a:lnTo>
                      <a:lnTo>
                        <a:pt x="763" y="1162"/>
                      </a:lnTo>
                      <a:lnTo>
                        <a:pt x="763" y="1212"/>
                      </a:lnTo>
                      <a:lnTo>
                        <a:pt x="763" y="1157"/>
                      </a:lnTo>
                      <a:lnTo>
                        <a:pt x="768" y="1123"/>
                      </a:lnTo>
                      <a:lnTo>
                        <a:pt x="768" y="1108"/>
                      </a:lnTo>
                      <a:lnTo>
                        <a:pt x="768" y="832"/>
                      </a:lnTo>
                      <a:lnTo>
                        <a:pt x="768" y="1088"/>
                      </a:lnTo>
                      <a:lnTo>
                        <a:pt x="773" y="1202"/>
                      </a:lnTo>
                      <a:lnTo>
                        <a:pt x="773" y="1226"/>
                      </a:lnTo>
                      <a:lnTo>
                        <a:pt x="773" y="1143"/>
                      </a:lnTo>
                      <a:lnTo>
                        <a:pt x="773" y="1133"/>
                      </a:lnTo>
                      <a:lnTo>
                        <a:pt x="773" y="1202"/>
                      </a:lnTo>
                      <a:lnTo>
                        <a:pt x="778" y="1108"/>
                      </a:lnTo>
                      <a:lnTo>
                        <a:pt x="778" y="1172"/>
                      </a:lnTo>
                      <a:lnTo>
                        <a:pt x="778" y="1113"/>
                      </a:lnTo>
                      <a:lnTo>
                        <a:pt x="778" y="1172"/>
                      </a:lnTo>
                      <a:lnTo>
                        <a:pt x="783" y="970"/>
                      </a:lnTo>
                      <a:lnTo>
                        <a:pt x="783" y="1098"/>
                      </a:lnTo>
                      <a:lnTo>
                        <a:pt x="783" y="1064"/>
                      </a:lnTo>
                      <a:lnTo>
                        <a:pt x="783" y="901"/>
                      </a:lnTo>
                      <a:lnTo>
                        <a:pt x="788" y="975"/>
                      </a:lnTo>
                      <a:lnTo>
                        <a:pt x="788" y="1074"/>
                      </a:lnTo>
                      <a:lnTo>
                        <a:pt x="788" y="1143"/>
                      </a:lnTo>
                      <a:lnTo>
                        <a:pt x="788" y="1039"/>
                      </a:lnTo>
                      <a:lnTo>
                        <a:pt x="792" y="956"/>
                      </a:lnTo>
                      <a:lnTo>
                        <a:pt x="792" y="1123"/>
                      </a:lnTo>
                      <a:lnTo>
                        <a:pt x="792" y="1098"/>
                      </a:lnTo>
                      <a:lnTo>
                        <a:pt x="792" y="1059"/>
                      </a:lnTo>
                      <a:lnTo>
                        <a:pt x="797" y="1024"/>
                      </a:lnTo>
                      <a:lnTo>
                        <a:pt x="797" y="1133"/>
                      </a:lnTo>
                      <a:lnTo>
                        <a:pt x="797" y="1123"/>
                      </a:lnTo>
                      <a:lnTo>
                        <a:pt x="797" y="1059"/>
                      </a:lnTo>
                      <a:lnTo>
                        <a:pt x="797" y="1005"/>
                      </a:lnTo>
                      <a:lnTo>
                        <a:pt x="802" y="680"/>
                      </a:lnTo>
                      <a:lnTo>
                        <a:pt x="802" y="1143"/>
                      </a:lnTo>
                      <a:lnTo>
                        <a:pt x="802" y="965"/>
                      </a:lnTo>
                      <a:lnTo>
                        <a:pt x="802" y="1108"/>
                      </a:lnTo>
                      <a:lnTo>
                        <a:pt x="807" y="1064"/>
                      </a:lnTo>
                      <a:lnTo>
                        <a:pt x="807" y="1020"/>
                      </a:lnTo>
                      <a:lnTo>
                        <a:pt x="807" y="1103"/>
                      </a:lnTo>
                      <a:lnTo>
                        <a:pt x="807" y="990"/>
                      </a:lnTo>
                      <a:lnTo>
                        <a:pt x="812" y="1015"/>
                      </a:lnTo>
                      <a:lnTo>
                        <a:pt x="812" y="759"/>
                      </a:lnTo>
                      <a:lnTo>
                        <a:pt x="812" y="1157"/>
                      </a:lnTo>
                      <a:lnTo>
                        <a:pt x="812" y="1177"/>
                      </a:lnTo>
                      <a:lnTo>
                        <a:pt x="817" y="980"/>
                      </a:lnTo>
                      <a:lnTo>
                        <a:pt x="817" y="1148"/>
                      </a:lnTo>
                      <a:lnTo>
                        <a:pt x="817" y="709"/>
                      </a:lnTo>
                      <a:lnTo>
                        <a:pt x="817" y="739"/>
                      </a:lnTo>
                      <a:lnTo>
                        <a:pt x="822" y="847"/>
                      </a:lnTo>
                      <a:lnTo>
                        <a:pt x="822" y="1103"/>
                      </a:lnTo>
                      <a:lnTo>
                        <a:pt x="822" y="936"/>
                      </a:lnTo>
                      <a:lnTo>
                        <a:pt x="822" y="842"/>
                      </a:lnTo>
                      <a:lnTo>
                        <a:pt x="822" y="1128"/>
                      </a:lnTo>
                      <a:lnTo>
                        <a:pt x="827" y="744"/>
                      </a:lnTo>
                      <a:lnTo>
                        <a:pt x="827" y="1088"/>
                      </a:lnTo>
                      <a:lnTo>
                        <a:pt x="827" y="1005"/>
                      </a:lnTo>
                      <a:lnTo>
                        <a:pt x="827" y="1103"/>
                      </a:lnTo>
                      <a:lnTo>
                        <a:pt x="832" y="759"/>
                      </a:lnTo>
                      <a:lnTo>
                        <a:pt x="832" y="837"/>
                      </a:lnTo>
                      <a:lnTo>
                        <a:pt x="832" y="892"/>
                      </a:lnTo>
                      <a:lnTo>
                        <a:pt x="832" y="941"/>
                      </a:lnTo>
                      <a:lnTo>
                        <a:pt x="837" y="1020"/>
                      </a:lnTo>
                      <a:lnTo>
                        <a:pt x="837" y="1182"/>
                      </a:lnTo>
                      <a:lnTo>
                        <a:pt x="837" y="734"/>
                      </a:lnTo>
                      <a:lnTo>
                        <a:pt x="837" y="724"/>
                      </a:lnTo>
                      <a:lnTo>
                        <a:pt x="842" y="857"/>
                      </a:lnTo>
                      <a:lnTo>
                        <a:pt x="842" y="828"/>
                      </a:lnTo>
                      <a:lnTo>
                        <a:pt x="842" y="882"/>
                      </a:lnTo>
                      <a:lnTo>
                        <a:pt x="842" y="901"/>
                      </a:lnTo>
                      <a:lnTo>
                        <a:pt x="847" y="882"/>
                      </a:lnTo>
                      <a:lnTo>
                        <a:pt x="847" y="729"/>
                      </a:lnTo>
                      <a:lnTo>
                        <a:pt x="847" y="946"/>
                      </a:lnTo>
                      <a:lnTo>
                        <a:pt x="847" y="729"/>
                      </a:lnTo>
                      <a:lnTo>
                        <a:pt x="847" y="857"/>
                      </a:lnTo>
                      <a:lnTo>
                        <a:pt x="852" y="975"/>
                      </a:lnTo>
                      <a:lnTo>
                        <a:pt x="852" y="773"/>
                      </a:lnTo>
                      <a:lnTo>
                        <a:pt x="852" y="882"/>
                      </a:lnTo>
                      <a:lnTo>
                        <a:pt x="852" y="507"/>
                      </a:lnTo>
                      <a:lnTo>
                        <a:pt x="856" y="1020"/>
                      </a:lnTo>
                      <a:lnTo>
                        <a:pt x="856" y="936"/>
                      </a:lnTo>
                      <a:lnTo>
                        <a:pt x="856" y="783"/>
                      </a:lnTo>
                      <a:lnTo>
                        <a:pt x="856" y="296"/>
                      </a:lnTo>
                      <a:lnTo>
                        <a:pt x="861" y="931"/>
                      </a:lnTo>
                      <a:lnTo>
                        <a:pt x="861" y="1182"/>
                      </a:lnTo>
                      <a:lnTo>
                        <a:pt x="861" y="1029"/>
                      </a:lnTo>
                      <a:lnTo>
                        <a:pt x="861" y="1010"/>
                      </a:lnTo>
                      <a:lnTo>
                        <a:pt x="866" y="335"/>
                      </a:lnTo>
                      <a:lnTo>
                        <a:pt x="866" y="685"/>
                      </a:lnTo>
                      <a:lnTo>
                        <a:pt x="866" y="1197"/>
                      </a:lnTo>
                      <a:lnTo>
                        <a:pt x="866" y="1148"/>
                      </a:lnTo>
                      <a:lnTo>
                        <a:pt x="871" y="527"/>
                      </a:lnTo>
                      <a:lnTo>
                        <a:pt x="871" y="798"/>
                      </a:lnTo>
                      <a:lnTo>
                        <a:pt x="871" y="685"/>
                      </a:lnTo>
                      <a:lnTo>
                        <a:pt x="871" y="823"/>
                      </a:lnTo>
                      <a:lnTo>
                        <a:pt x="871" y="980"/>
                      </a:lnTo>
                      <a:lnTo>
                        <a:pt x="876" y="778"/>
                      </a:lnTo>
                      <a:lnTo>
                        <a:pt x="876" y="813"/>
                      </a:lnTo>
                      <a:lnTo>
                        <a:pt x="876" y="724"/>
                      </a:lnTo>
                      <a:lnTo>
                        <a:pt x="876" y="690"/>
                      </a:lnTo>
                      <a:lnTo>
                        <a:pt x="881" y="1020"/>
                      </a:lnTo>
                      <a:lnTo>
                        <a:pt x="881" y="478"/>
                      </a:lnTo>
                      <a:lnTo>
                        <a:pt x="881" y="916"/>
                      </a:lnTo>
                      <a:lnTo>
                        <a:pt x="881" y="1118"/>
                      </a:lnTo>
                      <a:lnTo>
                        <a:pt x="886" y="631"/>
                      </a:lnTo>
                      <a:lnTo>
                        <a:pt x="886" y="788"/>
                      </a:lnTo>
                      <a:lnTo>
                        <a:pt x="886" y="1054"/>
                      </a:lnTo>
                      <a:lnTo>
                        <a:pt x="886" y="650"/>
                      </a:lnTo>
                      <a:lnTo>
                        <a:pt x="891" y="542"/>
                      </a:lnTo>
                      <a:lnTo>
                        <a:pt x="891" y="793"/>
                      </a:lnTo>
                      <a:lnTo>
                        <a:pt x="891" y="808"/>
                      </a:lnTo>
                      <a:lnTo>
                        <a:pt x="891" y="1093"/>
                      </a:lnTo>
                      <a:lnTo>
                        <a:pt x="896" y="965"/>
                      </a:lnTo>
                      <a:lnTo>
                        <a:pt x="896" y="759"/>
                      </a:lnTo>
                      <a:lnTo>
                        <a:pt x="896" y="1069"/>
                      </a:lnTo>
                      <a:lnTo>
                        <a:pt x="896" y="640"/>
                      </a:lnTo>
                      <a:lnTo>
                        <a:pt x="901" y="636"/>
                      </a:lnTo>
                      <a:lnTo>
                        <a:pt x="901" y="744"/>
                      </a:lnTo>
                      <a:lnTo>
                        <a:pt x="901" y="409"/>
                      </a:lnTo>
                      <a:lnTo>
                        <a:pt x="901" y="1034"/>
                      </a:lnTo>
                      <a:lnTo>
                        <a:pt x="901" y="867"/>
                      </a:lnTo>
                      <a:lnTo>
                        <a:pt x="906" y="434"/>
                      </a:lnTo>
                      <a:lnTo>
                        <a:pt x="906" y="522"/>
                      </a:lnTo>
                      <a:lnTo>
                        <a:pt x="906" y="965"/>
                      </a:lnTo>
                      <a:lnTo>
                        <a:pt x="906" y="852"/>
                      </a:lnTo>
                      <a:lnTo>
                        <a:pt x="911" y="1024"/>
                      </a:lnTo>
                      <a:lnTo>
                        <a:pt x="911" y="35"/>
                      </a:lnTo>
                      <a:lnTo>
                        <a:pt x="911" y="882"/>
                      </a:lnTo>
                      <a:lnTo>
                        <a:pt x="911" y="1059"/>
                      </a:lnTo>
                      <a:lnTo>
                        <a:pt x="916" y="636"/>
                      </a:lnTo>
                      <a:lnTo>
                        <a:pt x="916" y="424"/>
                      </a:lnTo>
                      <a:lnTo>
                        <a:pt x="916" y="690"/>
                      </a:lnTo>
                      <a:lnTo>
                        <a:pt x="916" y="468"/>
                      </a:lnTo>
                      <a:lnTo>
                        <a:pt x="920" y="773"/>
                      </a:lnTo>
                      <a:lnTo>
                        <a:pt x="920" y="700"/>
                      </a:lnTo>
                      <a:lnTo>
                        <a:pt x="920" y="788"/>
                      </a:lnTo>
                      <a:lnTo>
                        <a:pt x="920" y="813"/>
                      </a:lnTo>
                      <a:lnTo>
                        <a:pt x="925" y="626"/>
                      </a:lnTo>
                      <a:lnTo>
                        <a:pt x="925" y="768"/>
                      </a:lnTo>
                      <a:lnTo>
                        <a:pt x="925" y="773"/>
                      </a:lnTo>
                      <a:lnTo>
                        <a:pt x="925" y="1167"/>
                      </a:lnTo>
                      <a:lnTo>
                        <a:pt x="925" y="675"/>
                      </a:lnTo>
                      <a:lnTo>
                        <a:pt x="930" y="626"/>
                      </a:lnTo>
                      <a:lnTo>
                        <a:pt x="930" y="690"/>
                      </a:lnTo>
                      <a:lnTo>
                        <a:pt x="930" y="990"/>
                      </a:lnTo>
                      <a:lnTo>
                        <a:pt x="930" y="1044"/>
                      </a:lnTo>
                      <a:lnTo>
                        <a:pt x="935" y="778"/>
                      </a:lnTo>
                      <a:lnTo>
                        <a:pt x="935" y="892"/>
                      </a:lnTo>
                      <a:lnTo>
                        <a:pt x="935" y="985"/>
                      </a:lnTo>
                      <a:lnTo>
                        <a:pt x="935" y="700"/>
                      </a:lnTo>
                      <a:lnTo>
                        <a:pt x="940" y="1123"/>
                      </a:lnTo>
                      <a:lnTo>
                        <a:pt x="940" y="0"/>
                      </a:lnTo>
                      <a:lnTo>
                        <a:pt x="940" y="670"/>
                      </a:lnTo>
                      <a:lnTo>
                        <a:pt x="940" y="1079"/>
                      </a:lnTo>
                      <a:lnTo>
                        <a:pt x="945" y="1020"/>
                      </a:lnTo>
                      <a:lnTo>
                        <a:pt x="945" y="749"/>
                      </a:lnTo>
                      <a:lnTo>
                        <a:pt x="945" y="823"/>
                      </a:lnTo>
                      <a:lnTo>
                        <a:pt x="945" y="980"/>
                      </a:lnTo>
                      <a:lnTo>
                        <a:pt x="950" y="788"/>
                      </a:lnTo>
                      <a:lnTo>
                        <a:pt x="950" y="729"/>
                      </a:lnTo>
                      <a:lnTo>
                        <a:pt x="950" y="1020"/>
                      </a:lnTo>
                      <a:lnTo>
                        <a:pt x="950" y="916"/>
                      </a:lnTo>
                      <a:lnTo>
                        <a:pt x="950" y="621"/>
                      </a:lnTo>
                      <a:lnTo>
                        <a:pt x="955" y="892"/>
                      </a:lnTo>
                      <a:lnTo>
                        <a:pt x="955" y="719"/>
                      </a:lnTo>
                      <a:lnTo>
                        <a:pt x="955" y="631"/>
                      </a:lnTo>
                      <a:lnTo>
                        <a:pt x="955" y="946"/>
                      </a:lnTo>
                      <a:lnTo>
                        <a:pt x="960" y="1029"/>
                      </a:lnTo>
                      <a:lnTo>
                        <a:pt x="960" y="749"/>
                      </a:lnTo>
                      <a:lnTo>
                        <a:pt x="960" y="1054"/>
                      </a:lnTo>
                      <a:lnTo>
                        <a:pt x="960" y="1069"/>
                      </a:lnTo>
                      <a:lnTo>
                        <a:pt x="965" y="379"/>
                      </a:lnTo>
                      <a:lnTo>
                        <a:pt x="965" y="611"/>
                      </a:lnTo>
                      <a:lnTo>
                        <a:pt x="965" y="1064"/>
                      </a:lnTo>
                      <a:lnTo>
                        <a:pt x="965" y="586"/>
                      </a:lnTo>
                      <a:lnTo>
                        <a:pt x="970" y="926"/>
                      </a:lnTo>
                      <a:lnTo>
                        <a:pt x="970" y="882"/>
                      </a:lnTo>
                      <a:lnTo>
                        <a:pt x="970" y="1005"/>
                      </a:lnTo>
                      <a:lnTo>
                        <a:pt x="970" y="985"/>
                      </a:lnTo>
                      <a:lnTo>
                        <a:pt x="975" y="931"/>
                      </a:lnTo>
                      <a:lnTo>
                        <a:pt x="975" y="990"/>
                      </a:lnTo>
                      <a:lnTo>
                        <a:pt x="975" y="808"/>
                      </a:lnTo>
                      <a:lnTo>
                        <a:pt x="975" y="862"/>
                      </a:lnTo>
                      <a:lnTo>
                        <a:pt x="975" y="872"/>
                      </a:lnTo>
                      <a:lnTo>
                        <a:pt x="980" y="729"/>
                      </a:lnTo>
                      <a:lnTo>
                        <a:pt x="980" y="759"/>
                      </a:lnTo>
                      <a:lnTo>
                        <a:pt x="980" y="1182"/>
                      </a:lnTo>
                      <a:lnTo>
                        <a:pt x="980" y="887"/>
                      </a:lnTo>
                      <a:lnTo>
                        <a:pt x="984" y="773"/>
                      </a:lnTo>
                      <a:lnTo>
                        <a:pt x="984" y="734"/>
                      </a:lnTo>
                      <a:lnTo>
                        <a:pt x="984" y="1162"/>
                      </a:lnTo>
                      <a:lnTo>
                        <a:pt x="984" y="857"/>
                      </a:lnTo>
                      <a:lnTo>
                        <a:pt x="989" y="788"/>
                      </a:lnTo>
                      <a:lnTo>
                        <a:pt x="989" y="887"/>
                      </a:lnTo>
                      <a:lnTo>
                        <a:pt x="989" y="956"/>
                      </a:lnTo>
                      <a:lnTo>
                        <a:pt x="989" y="926"/>
                      </a:lnTo>
                      <a:lnTo>
                        <a:pt x="994" y="1020"/>
                      </a:lnTo>
                      <a:lnTo>
                        <a:pt x="994" y="512"/>
                      </a:lnTo>
                      <a:lnTo>
                        <a:pt x="994" y="1069"/>
                      </a:lnTo>
                      <a:lnTo>
                        <a:pt x="994" y="1148"/>
                      </a:lnTo>
                      <a:lnTo>
                        <a:pt x="999" y="975"/>
                      </a:lnTo>
                      <a:lnTo>
                        <a:pt x="999" y="670"/>
                      </a:lnTo>
                      <a:lnTo>
                        <a:pt x="999" y="965"/>
                      </a:lnTo>
                      <a:lnTo>
                        <a:pt x="999" y="872"/>
                      </a:lnTo>
                      <a:lnTo>
                        <a:pt x="1004" y="1029"/>
                      </a:lnTo>
                      <a:lnTo>
                        <a:pt x="1004" y="1133"/>
                      </a:lnTo>
                      <a:lnTo>
                        <a:pt x="1004" y="1202"/>
                      </a:lnTo>
                      <a:lnTo>
                        <a:pt x="1004" y="1088"/>
                      </a:lnTo>
                      <a:lnTo>
                        <a:pt x="1004" y="936"/>
                      </a:lnTo>
                      <a:lnTo>
                        <a:pt x="1009" y="1015"/>
                      </a:lnTo>
                      <a:lnTo>
                        <a:pt x="1009" y="1005"/>
                      </a:lnTo>
                      <a:lnTo>
                        <a:pt x="1009" y="1148"/>
                      </a:lnTo>
                      <a:lnTo>
                        <a:pt x="1009" y="911"/>
                      </a:lnTo>
                      <a:lnTo>
                        <a:pt x="1014" y="1039"/>
                      </a:lnTo>
                      <a:lnTo>
                        <a:pt x="1014" y="990"/>
                      </a:lnTo>
                      <a:lnTo>
                        <a:pt x="1014" y="1123"/>
                      </a:lnTo>
                      <a:lnTo>
                        <a:pt x="1014" y="1010"/>
                      </a:lnTo>
                      <a:lnTo>
                        <a:pt x="1019" y="980"/>
                      </a:lnTo>
                      <a:lnTo>
                        <a:pt x="1019" y="1024"/>
                      </a:lnTo>
                      <a:lnTo>
                        <a:pt x="1019" y="936"/>
                      </a:lnTo>
                      <a:lnTo>
                        <a:pt x="1019" y="1084"/>
                      </a:lnTo>
                      <a:lnTo>
                        <a:pt x="1024" y="896"/>
                      </a:lnTo>
                      <a:lnTo>
                        <a:pt x="1024" y="1192"/>
                      </a:lnTo>
                      <a:lnTo>
                        <a:pt x="1024" y="1054"/>
                      </a:lnTo>
                      <a:lnTo>
                        <a:pt x="1024" y="960"/>
                      </a:lnTo>
                      <a:lnTo>
                        <a:pt x="1029" y="1084"/>
                      </a:lnTo>
                      <a:lnTo>
                        <a:pt x="1029" y="1093"/>
                      </a:lnTo>
                      <a:lnTo>
                        <a:pt x="1029" y="1054"/>
                      </a:lnTo>
                      <a:lnTo>
                        <a:pt x="1029" y="896"/>
                      </a:lnTo>
                      <a:lnTo>
                        <a:pt x="1029" y="901"/>
                      </a:lnTo>
                      <a:lnTo>
                        <a:pt x="1034" y="1103"/>
                      </a:lnTo>
                      <a:lnTo>
                        <a:pt x="1034" y="1098"/>
                      </a:lnTo>
                      <a:lnTo>
                        <a:pt x="1034" y="990"/>
                      </a:lnTo>
                      <a:lnTo>
                        <a:pt x="1034" y="936"/>
                      </a:lnTo>
                      <a:lnTo>
                        <a:pt x="1039" y="1113"/>
                      </a:lnTo>
                      <a:lnTo>
                        <a:pt x="1039" y="1148"/>
                      </a:lnTo>
                      <a:lnTo>
                        <a:pt x="1039" y="1074"/>
                      </a:lnTo>
                      <a:lnTo>
                        <a:pt x="1039" y="1202"/>
                      </a:lnTo>
                      <a:lnTo>
                        <a:pt x="1044" y="1093"/>
                      </a:lnTo>
                      <a:lnTo>
                        <a:pt x="1044" y="1039"/>
                      </a:lnTo>
                      <a:lnTo>
                        <a:pt x="1044" y="1172"/>
                      </a:lnTo>
                      <a:lnTo>
                        <a:pt x="1044" y="1088"/>
                      </a:lnTo>
                      <a:lnTo>
                        <a:pt x="1048" y="1069"/>
                      </a:lnTo>
                      <a:lnTo>
                        <a:pt x="1048" y="1212"/>
                      </a:lnTo>
                      <a:lnTo>
                        <a:pt x="1048" y="951"/>
                      </a:lnTo>
                      <a:lnTo>
                        <a:pt x="1048" y="1044"/>
                      </a:lnTo>
                      <a:lnTo>
                        <a:pt x="1053" y="1079"/>
                      </a:lnTo>
                      <a:lnTo>
                        <a:pt x="1053" y="1118"/>
                      </a:lnTo>
                      <a:lnTo>
                        <a:pt x="1053" y="1024"/>
                      </a:lnTo>
                      <a:lnTo>
                        <a:pt x="1053" y="1000"/>
                      </a:lnTo>
                      <a:lnTo>
                        <a:pt x="1053" y="1084"/>
                      </a:lnTo>
                      <a:lnTo>
                        <a:pt x="1058" y="1138"/>
                      </a:lnTo>
                      <a:lnTo>
                        <a:pt x="1058" y="1098"/>
                      </a:lnTo>
                      <a:lnTo>
                        <a:pt x="1058" y="1207"/>
                      </a:lnTo>
                      <a:lnTo>
                        <a:pt x="1058" y="1162"/>
                      </a:lnTo>
                      <a:lnTo>
                        <a:pt x="1063" y="1197"/>
                      </a:lnTo>
                      <a:lnTo>
                        <a:pt x="1063" y="1202"/>
                      </a:lnTo>
                      <a:lnTo>
                        <a:pt x="1063" y="1192"/>
                      </a:lnTo>
                      <a:lnTo>
                        <a:pt x="1063" y="1128"/>
                      </a:lnTo>
                      <a:lnTo>
                        <a:pt x="1068" y="1108"/>
                      </a:lnTo>
                      <a:lnTo>
                        <a:pt x="1068" y="1148"/>
                      </a:lnTo>
                      <a:lnTo>
                        <a:pt x="1068" y="1167"/>
                      </a:lnTo>
                      <a:lnTo>
                        <a:pt x="1068" y="1079"/>
                      </a:lnTo>
                      <a:lnTo>
                        <a:pt x="1073" y="1212"/>
                      </a:lnTo>
                      <a:lnTo>
                        <a:pt x="1073" y="1177"/>
                      </a:lnTo>
                      <a:lnTo>
                        <a:pt x="1073" y="1143"/>
                      </a:lnTo>
                      <a:lnTo>
                        <a:pt x="1073" y="1049"/>
                      </a:lnTo>
                      <a:lnTo>
                        <a:pt x="1078" y="1133"/>
                      </a:lnTo>
                      <a:lnTo>
                        <a:pt x="1078" y="1049"/>
                      </a:lnTo>
                      <a:lnTo>
                        <a:pt x="1078" y="1187"/>
                      </a:lnTo>
                      <a:lnTo>
                        <a:pt x="1078" y="1039"/>
                      </a:lnTo>
                      <a:lnTo>
                        <a:pt x="1078" y="1167"/>
                      </a:lnTo>
                      <a:lnTo>
                        <a:pt x="1083" y="1029"/>
                      </a:lnTo>
                      <a:lnTo>
                        <a:pt x="1083" y="1152"/>
                      </a:lnTo>
                      <a:lnTo>
                        <a:pt x="1083" y="1192"/>
                      </a:lnTo>
                      <a:lnTo>
                        <a:pt x="1083" y="1143"/>
                      </a:lnTo>
                      <a:lnTo>
                        <a:pt x="1088" y="1079"/>
                      </a:lnTo>
                      <a:lnTo>
                        <a:pt x="1088" y="1093"/>
                      </a:lnTo>
                      <a:lnTo>
                        <a:pt x="1088" y="1202"/>
                      </a:lnTo>
                      <a:lnTo>
                        <a:pt x="1088" y="1197"/>
                      </a:lnTo>
                      <a:lnTo>
                        <a:pt x="1093" y="1172"/>
                      </a:lnTo>
                      <a:lnTo>
                        <a:pt x="1093" y="1133"/>
                      </a:lnTo>
                      <a:lnTo>
                        <a:pt x="1093" y="960"/>
                      </a:lnTo>
                      <a:lnTo>
                        <a:pt x="1098" y="1152"/>
                      </a:lnTo>
                      <a:lnTo>
                        <a:pt x="1098" y="990"/>
                      </a:lnTo>
                      <a:lnTo>
                        <a:pt x="1098" y="1152"/>
                      </a:lnTo>
                      <a:lnTo>
                        <a:pt x="1098" y="1064"/>
                      </a:lnTo>
                      <a:lnTo>
                        <a:pt x="1103" y="1148"/>
                      </a:lnTo>
                      <a:lnTo>
                        <a:pt x="1103" y="1143"/>
                      </a:lnTo>
                      <a:lnTo>
                        <a:pt x="1103" y="1177"/>
                      </a:lnTo>
                      <a:lnTo>
                        <a:pt x="1103" y="1152"/>
                      </a:lnTo>
                      <a:lnTo>
                        <a:pt x="1103" y="1172"/>
                      </a:lnTo>
                      <a:lnTo>
                        <a:pt x="1108" y="1192"/>
                      </a:lnTo>
                      <a:lnTo>
                        <a:pt x="1108" y="975"/>
                      </a:lnTo>
                      <a:lnTo>
                        <a:pt x="1108" y="1064"/>
                      </a:lnTo>
                      <a:lnTo>
                        <a:pt x="1108" y="1187"/>
                      </a:lnTo>
                      <a:lnTo>
                        <a:pt x="1112" y="1143"/>
                      </a:lnTo>
                      <a:lnTo>
                        <a:pt x="1112" y="1064"/>
                      </a:lnTo>
                      <a:lnTo>
                        <a:pt x="1112" y="1108"/>
                      </a:lnTo>
                      <a:lnTo>
                        <a:pt x="1112" y="1162"/>
                      </a:lnTo>
                      <a:lnTo>
                        <a:pt x="1117" y="1118"/>
                      </a:lnTo>
                      <a:lnTo>
                        <a:pt x="1117" y="1192"/>
                      </a:lnTo>
                      <a:lnTo>
                        <a:pt x="1117" y="1172"/>
                      </a:lnTo>
                      <a:lnTo>
                        <a:pt x="1117" y="1138"/>
                      </a:lnTo>
                      <a:lnTo>
                        <a:pt x="1122" y="1202"/>
                      </a:lnTo>
                      <a:lnTo>
                        <a:pt x="1122" y="1197"/>
                      </a:lnTo>
                      <a:lnTo>
                        <a:pt x="1122" y="1152"/>
                      </a:lnTo>
                      <a:lnTo>
                        <a:pt x="1122" y="1148"/>
                      </a:lnTo>
                      <a:lnTo>
                        <a:pt x="1127" y="1133"/>
                      </a:lnTo>
                      <a:lnTo>
                        <a:pt x="1127" y="1216"/>
                      </a:lnTo>
                      <a:lnTo>
                        <a:pt x="1127" y="1162"/>
                      </a:lnTo>
                      <a:lnTo>
                        <a:pt x="1127" y="1172"/>
                      </a:lnTo>
                      <a:lnTo>
                        <a:pt x="1132" y="1162"/>
                      </a:lnTo>
                      <a:lnTo>
                        <a:pt x="1132" y="1138"/>
                      </a:lnTo>
                      <a:lnTo>
                        <a:pt x="1132" y="1118"/>
                      </a:lnTo>
                      <a:lnTo>
                        <a:pt x="1132" y="1212"/>
                      </a:lnTo>
                      <a:lnTo>
                        <a:pt x="1132" y="1192"/>
                      </a:lnTo>
                      <a:lnTo>
                        <a:pt x="1137" y="1143"/>
                      </a:lnTo>
                      <a:lnTo>
                        <a:pt x="1137" y="1128"/>
                      </a:lnTo>
                      <a:lnTo>
                        <a:pt x="1137" y="1123"/>
                      </a:lnTo>
                      <a:lnTo>
                        <a:pt x="1137" y="1172"/>
                      </a:lnTo>
                      <a:lnTo>
                        <a:pt x="1142" y="1177"/>
                      </a:lnTo>
                      <a:lnTo>
                        <a:pt x="1142" y="1152"/>
                      </a:lnTo>
                      <a:lnTo>
                        <a:pt x="1142" y="1157"/>
                      </a:lnTo>
                      <a:lnTo>
                        <a:pt x="1147" y="1103"/>
                      </a:lnTo>
                      <a:lnTo>
                        <a:pt x="1147" y="1157"/>
                      </a:lnTo>
                      <a:lnTo>
                        <a:pt x="1147" y="1172"/>
                      </a:lnTo>
                      <a:lnTo>
                        <a:pt x="1147" y="1182"/>
                      </a:lnTo>
                      <a:lnTo>
                        <a:pt x="1152" y="1192"/>
                      </a:lnTo>
                      <a:lnTo>
                        <a:pt x="1152" y="1162"/>
                      </a:lnTo>
                      <a:lnTo>
                        <a:pt x="1152" y="1138"/>
                      </a:lnTo>
                      <a:lnTo>
                        <a:pt x="1152" y="1133"/>
                      </a:lnTo>
                      <a:lnTo>
                        <a:pt x="1157" y="1182"/>
                      </a:lnTo>
                      <a:lnTo>
                        <a:pt x="1157" y="1123"/>
                      </a:lnTo>
                      <a:lnTo>
                        <a:pt x="1157" y="1143"/>
                      </a:lnTo>
                      <a:lnTo>
                        <a:pt x="1157" y="1148"/>
                      </a:lnTo>
                      <a:lnTo>
                        <a:pt x="1157" y="1118"/>
                      </a:lnTo>
                      <a:lnTo>
                        <a:pt x="1162" y="1177"/>
                      </a:lnTo>
                      <a:lnTo>
                        <a:pt x="1162" y="1182"/>
                      </a:lnTo>
                      <a:lnTo>
                        <a:pt x="1162" y="1207"/>
                      </a:lnTo>
                      <a:lnTo>
                        <a:pt x="1162" y="1113"/>
                      </a:lnTo>
                      <a:lnTo>
                        <a:pt x="1167" y="1197"/>
                      </a:lnTo>
                      <a:lnTo>
                        <a:pt x="1167" y="1128"/>
                      </a:lnTo>
                      <a:lnTo>
                        <a:pt x="1167" y="1118"/>
                      </a:lnTo>
                      <a:lnTo>
                        <a:pt x="1167" y="1143"/>
                      </a:lnTo>
                      <a:lnTo>
                        <a:pt x="1172" y="1177"/>
                      </a:lnTo>
                      <a:lnTo>
                        <a:pt x="1172" y="1152"/>
                      </a:lnTo>
                      <a:lnTo>
                        <a:pt x="1172" y="1123"/>
                      </a:lnTo>
                      <a:lnTo>
                        <a:pt x="1176" y="1212"/>
                      </a:lnTo>
                      <a:lnTo>
                        <a:pt x="1176" y="1108"/>
                      </a:lnTo>
                      <a:lnTo>
                        <a:pt x="1176" y="1177"/>
                      </a:lnTo>
                      <a:lnTo>
                        <a:pt x="1176" y="1138"/>
                      </a:lnTo>
                      <a:lnTo>
                        <a:pt x="1181" y="1167"/>
                      </a:lnTo>
                      <a:lnTo>
                        <a:pt x="1181" y="1216"/>
                      </a:lnTo>
                      <a:lnTo>
                        <a:pt x="1181" y="1172"/>
                      </a:lnTo>
                      <a:lnTo>
                        <a:pt x="1181" y="1177"/>
                      </a:lnTo>
                      <a:lnTo>
                        <a:pt x="1181" y="1093"/>
                      </a:lnTo>
                      <a:lnTo>
                        <a:pt x="1186" y="1133"/>
                      </a:lnTo>
                      <a:lnTo>
                        <a:pt x="1186" y="1187"/>
                      </a:lnTo>
                      <a:lnTo>
                        <a:pt x="1186" y="1143"/>
                      </a:lnTo>
                      <a:lnTo>
                        <a:pt x="1186" y="1197"/>
                      </a:lnTo>
                      <a:lnTo>
                        <a:pt x="1191" y="1138"/>
                      </a:lnTo>
                      <a:lnTo>
                        <a:pt x="1191" y="1202"/>
                      </a:lnTo>
                      <a:lnTo>
                        <a:pt x="1191" y="1113"/>
                      </a:lnTo>
                      <a:lnTo>
                        <a:pt x="1191" y="1148"/>
                      </a:lnTo>
                      <a:lnTo>
                        <a:pt x="1196" y="1162"/>
                      </a:lnTo>
                      <a:lnTo>
                        <a:pt x="1196" y="1074"/>
                      </a:lnTo>
                      <a:lnTo>
                        <a:pt x="1196" y="1157"/>
                      </a:lnTo>
                      <a:lnTo>
                        <a:pt x="1196" y="1177"/>
                      </a:lnTo>
                      <a:lnTo>
                        <a:pt x="1201" y="1202"/>
                      </a:lnTo>
                      <a:lnTo>
                        <a:pt x="1201" y="1167"/>
                      </a:lnTo>
                      <a:lnTo>
                        <a:pt x="1201" y="1197"/>
                      </a:lnTo>
                      <a:lnTo>
                        <a:pt x="1201" y="1162"/>
                      </a:lnTo>
                      <a:lnTo>
                        <a:pt x="1206" y="1167"/>
                      </a:lnTo>
                      <a:lnTo>
                        <a:pt x="1206" y="1192"/>
                      </a:lnTo>
                      <a:lnTo>
                        <a:pt x="1206" y="1152"/>
                      </a:lnTo>
                      <a:lnTo>
                        <a:pt x="1206" y="1162"/>
                      </a:lnTo>
                      <a:lnTo>
                        <a:pt x="1206" y="1152"/>
                      </a:lnTo>
                      <a:lnTo>
                        <a:pt x="1211" y="1192"/>
                      </a:lnTo>
                      <a:lnTo>
                        <a:pt x="1211" y="1148"/>
                      </a:lnTo>
                      <a:lnTo>
                        <a:pt x="1211" y="1162"/>
                      </a:lnTo>
                      <a:lnTo>
                        <a:pt x="1211" y="1148"/>
                      </a:lnTo>
                      <a:lnTo>
                        <a:pt x="1216" y="1197"/>
                      </a:lnTo>
                      <a:lnTo>
                        <a:pt x="1216" y="1162"/>
                      </a:lnTo>
                      <a:lnTo>
                        <a:pt x="1216" y="1157"/>
                      </a:lnTo>
                      <a:lnTo>
                        <a:pt x="1216" y="1192"/>
                      </a:lnTo>
                      <a:lnTo>
                        <a:pt x="1221" y="1202"/>
                      </a:lnTo>
                      <a:lnTo>
                        <a:pt x="1221" y="1192"/>
                      </a:lnTo>
                      <a:lnTo>
                        <a:pt x="1221" y="1162"/>
                      </a:lnTo>
                      <a:lnTo>
                        <a:pt x="1221" y="1216"/>
                      </a:lnTo>
                      <a:lnTo>
                        <a:pt x="1226" y="1216"/>
                      </a:lnTo>
                      <a:lnTo>
                        <a:pt x="1226" y="1207"/>
                      </a:lnTo>
                      <a:lnTo>
                        <a:pt x="1226" y="1162"/>
                      </a:lnTo>
                      <a:lnTo>
                        <a:pt x="1226" y="1143"/>
                      </a:lnTo>
                      <a:lnTo>
                        <a:pt x="1231" y="1098"/>
                      </a:lnTo>
                      <a:lnTo>
                        <a:pt x="1231" y="1167"/>
                      </a:lnTo>
                      <a:lnTo>
                        <a:pt x="1231" y="1187"/>
                      </a:lnTo>
                      <a:lnTo>
                        <a:pt x="1231" y="1182"/>
                      </a:lnTo>
                      <a:lnTo>
                        <a:pt x="1236" y="1138"/>
                      </a:lnTo>
                      <a:lnTo>
                        <a:pt x="1236" y="1167"/>
                      </a:lnTo>
                      <a:lnTo>
                        <a:pt x="1236" y="1221"/>
                      </a:lnTo>
                      <a:lnTo>
                        <a:pt x="1236" y="1207"/>
                      </a:lnTo>
                      <a:lnTo>
                        <a:pt x="1240" y="1216"/>
                      </a:lnTo>
                      <a:lnTo>
                        <a:pt x="1240" y="1182"/>
                      </a:lnTo>
                      <a:lnTo>
                        <a:pt x="1240" y="1177"/>
                      </a:lnTo>
                      <a:lnTo>
                        <a:pt x="1240" y="1216"/>
                      </a:lnTo>
                      <a:lnTo>
                        <a:pt x="1245" y="1187"/>
                      </a:lnTo>
                      <a:lnTo>
                        <a:pt x="1245" y="1138"/>
                      </a:lnTo>
                    </a:path>
                  </a:pathLst>
                </a:custGeom>
                <a:solidFill>
                  <a:srgbClr val="DDDDDD"/>
                </a:solidFill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909" name="Freeform 85"/>
                <p:cNvSpPr>
                  <a:spLocks/>
                </p:cNvSpPr>
                <p:nvPr/>
              </p:nvSpPr>
              <p:spPr bwMode="auto">
                <a:xfrm>
                  <a:off x="2241" y="3349"/>
                  <a:ext cx="256" cy="251"/>
                </a:xfrm>
                <a:custGeom>
                  <a:avLst/>
                  <a:gdLst>
                    <a:gd name="T0" fmla="*/ 5 w 256"/>
                    <a:gd name="T1" fmla="*/ 177 h 251"/>
                    <a:gd name="T2" fmla="*/ 10 w 256"/>
                    <a:gd name="T3" fmla="*/ 222 h 251"/>
                    <a:gd name="T4" fmla="*/ 15 w 256"/>
                    <a:gd name="T5" fmla="*/ 236 h 251"/>
                    <a:gd name="T6" fmla="*/ 20 w 256"/>
                    <a:gd name="T7" fmla="*/ 207 h 251"/>
                    <a:gd name="T8" fmla="*/ 25 w 256"/>
                    <a:gd name="T9" fmla="*/ 192 h 251"/>
                    <a:gd name="T10" fmla="*/ 30 w 256"/>
                    <a:gd name="T11" fmla="*/ 231 h 251"/>
                    <a:gd name="T12" fmla="*/ 35 w 256"/>
                    <a:gd name="T13" fmla="*/ 251 h 251"/>
                    <a:gd name="T14" fmla="*/ 40 w 256"/>
                    <a:gd name="T15" fmla="*/ 207 h 251"/>
                    <a:gd name="T16" fmla="*/ 40 w 256"/>
                    <a:gd name="T17" fmla="*/ 222 h 251"/>
                    <a:gd name="T18" fmla="*/ 45 w 256"/>
                    <a:gd name="T19" fmla="*/ 212 h 251"/>
                    <a:gd name="T20" fmla="*/ 50 w 256"/>
                    <a:gd name="T21" fmla="*/ 207 h 251"/>
                    <a:gd name="T22" fmla="*/ 55 w 256"/>
                    <a:gd name="T23" fmla="*/ 207 h 251"/>
                    <a:gd name="T24" fmla="*/ 59 w 256"/>
                    <a:gd name="T25" fmla="*/ 207 h 251"/>
                    <a:gd name="T26" fmla="*/ 64 w 256"/>
                    <a:gd name="T27" fmla="*/ 231 h 251"/>
                    <a:gd name="T28" fmla="*/ 69 w 256"/>
                    <a:gd name="T29" fmla="*/ 246 h 251"/>
                    <a:gd name="T30" fmla="*/ 74 w 256"/>
                    <a:gd name="T31" fmla="*/ 202 h 251"/>
                    <a:gd name="T32" fmla="*/ 79 w 256"/>
                    <a:gd name="T33" fmla="*/ 251 h 251"/>
                    <a:gd name="T34" fmla="*/ 84 w 256"/>
                    <a:gd name="T35" fmla="*/ 148 h 251"/>
                    <a:gd name="T36" fmla="*/ 89 w 256"/>
                    <a:gd name="T37" fmla="*/ 231 h 251"/>
                    <a:gd name="T38" fmla="*/ 94 w 256"/>
                    <a:gd name="T39" fmla="*/ 251 h 251"/>
                    <a:gd name="T40" fmla="*/ 99 w 256"/>
                    <a:gd name="T41" fmla="*/ 167 h 251"/>
                    <a:gd name="T42" fmla="*/ 104 w 256"/>
                    <a:gd name="T43" fmla="*/ 241 h 251"/>
                    <a:gd name="T44" fmla="*/ 109 w 256"/>
                    <a:gd name="T45" fmla="*/ 222 h 251"/>
                    <a:gd name="T46" fmla="*/ 114 w 256"/>
                    <a:gd name="T47" fmla="*/ 148 h 251"/>
                    <a:gd name="T48" fmla="*/ 119 w 256"/>
                    <a:gd name="T49" fmla="*/ 108 h 251"/>
                    <a:gd name="T50" fmla="*/ 123 w 256"/>
                    <a:gd name="T51" fmla="*/ 103 h 251"/>
                    <a:gd name="T52" fmla="*/ 128 w 256"/>
                    <a:gd name="T53" fmla="*/ 231 h 251"/>
                    <a:gd name="T54" fmla="*/ 133 w 256"/>
                    <a:gd name="T55" fmla="*/ 123 h 251"/>
                    <a:gd name="T56" fmla="*/ 138 w 256"/>
                    <a:gd name="T57" fmla="*/ 197 h 251"/>
                    <a:gd name="T58" fmla="*/ 143 w 256"/>
                    <a:gd name="T59" fmla="*/ 49 h 251"/>
                    <a:gd name="T60" fmla="*/ 148 w 256"/>
                    <a:gd name="T61" fmla="*/ 158 h 251"/>
                    <a:gd name="T62" fmla="*/ 153 w 256"/>
                    <a:gd name="T63" fmla="*/ 128 h 251"/>
                    <a:gd name="T64" fmla="*/ 158 w 256"/>
                    <a:gd name="T65" fmla="*/ 20 h 251"/>
                    <a:gd name="T66" fmla="*/ 163 w 256"/>
                    <a:gd name="T67" fmla="*/ 143 h 251"/>
                    <a:gd name="T68" fmla="*/ 168 w 256"/>
                    <a:gd name="T69" fmla="*/ 148 h 251"/>
                    <a:gd name="T70" fmla="*/ 168 w 256"/>
                    <a:gd name="T71" fmla="*/ 192 h 251"/>
                    <a:gd name="T72" fmla="*/ 173 w 256"/>
                    <a:gd name="T73" fmla="*/ 94 h 251"/>
                    <a:gd name="T74" fmla="*/ 178 w 256"/>
                    <a:gd name="T75" fmla="*/ 202 h 251"/>
                    <a:gd name="T76" fmla="*/ 183 w 256"/>
                    <a:gd name="T77" fmla="*/ 118 h 251"/>
                    <a:gd name="T78" fmla="*/ 187 w 256"/>
                    <a:gd name="T79" fmla="*/ 89 h 251"/>
                    <a:gd name="T80" fmla="*/ 192 w 256"/>
                    <a:gd name="T81" fmla="*/ 207 h 251"/>
                    <a:gd name="T82" fmla="*/ 197 w 256"/>
                    <a:gd name="T83" fmla="*/ 113 h 251"/>
                    <a:gd name="T84" fmla="*/ 202 w 256"/>
                    <a:gd name="T85" fmla="*/ 187 h 251"/>
                    <a:gd name="T86" fmla="*/ 207 w 256"/>
                    <a:gd name="T87" fmla="*/ 153 h 251"/>
                    <a:gd name="T88" fmla="*/ 212 w 256"/>
                    <a:gd name="T89" fmla="*/ 222 h 251"/>
                    <a:gd name="T90" fmla="*/ 217 w 256"/>
                    <a:gd name="T91" fmla="*/ 207 h 251"/>
                    <a:gd name="T92" fmla="*/ 222 w 256"/>
                    <a:gd name="T93" fmla="*/ 158 h 251"/>
                    <a:gd name="T94" fmla="*/ 227 w 256"/>
                    <a:gd name="T95" fmla="*/ 222 h 251"/>
                    <a:gd name="T96" fmla="*/ 232 w 256"/>
                    <a:gd name="T97" fmla="*/ 227 h 251"/>
                    <a:gd name="T98" fmla="*/ 237 w 256"/>
                    <a:gd name="T99" fmla="*/ 207 h 251"/>
                    <a:gd name="T100" fmla="*/ 242 w 256"/>
                    <a:gd name="T101" fmla="*/ 177 h 251"/>
                    <a:gd name="T102" fmla="*/ 247 w 256"/>
                    <a:gd name="T103" fmla="*/ 197 h 251"/>
                    <a:gd name="T104" fmla="*/ 252 w 256"/>
                    <a:gd name="T105" fmla="*/ 236 h 251"/>
                    <a:gd name="T106" fmla="*/ 256 w 256"/>
                    <a:gd name="T107" fmla="*/ 212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56" h="251">
                      <a:moveTo>
                        <a:pt x="0" y="153"/>
                      </a:moveTo>
                      <a:lnTo>
                        <a:pt x="0" y="217"/>
                      </a:lnTo>
                      <a:lnTo>
                        <a:pt x="0" y="187"/>
                      </a:lnTo>
                      <a:lnTo>
                        <a:pt x="5" y="177"/>
                      </a:lnTo>
                      <a:lnTo>
                        <a:pt x="5" y="212"/>
                      </a:lnTo>
                      <a:lnTo>
                        <a:pt x="5" y="231"/>
                      </a:lnTo>
                      <a:lnTo>
                        <a:pt x="5" y="212"/>
                      </a:lnTo>
                      <a:lnTo>
                        <a:pt x="10" y="222"/>
                      </a:lnTo>
                      <a:lnTo>
                        <a:pt x="10" y="231"/>
                      </a:lnTo>
                      <a:lnTo>
                        <a:pt x="10" y="187"/>
                      </a:lnTo>
                      <a:lnTo>
                        <a:pt x="10" y="182"/>
                      </a:lnTo>
                      <a:lnTo>
                        <a:pt x="15" y="236"/>
                      </a:lnTo>
                      <a:lnTo>
                        <a:pt x="15" y="192"/>
                      </a:lnTo>
                      <a:lnTo>
                        <a:pt x="15" y="246"/>
                      </a:lnTo>
                      <a:lnTo>
                        <a:pt x="15" y="217"/>
                      </a:lnTo>
                      <a:lnTo>
                        <a:pt x="20" y="207"/>
                      </a:lnTo>
                      <a:lnTo>
                        <a:pt x="20" y="177"/>
                      </a:lnTo>
                      <a:lnTo>
                        <a:pt x="20" y="207"/>
                      </a:lnTo>
                      <a:lnTo>
                        <a:pt x="20" y="227"/>
                      </a:lnTo>
                      <a:lnTo>
                        <a:pt x="25" y="192"/>
                      </a:lnTo>
                      <a:lnTo>
                        <a:pt x="25" y="202"/>
                      </a:lnTo>
                      <a:lnTo>
                        <a:pt x="25" y="222"/>
                      </a:lnTo>
                      <a:lnTo>
                        <a:pt x="25" y="148"/>
                      </a:lnTo>
                      <a:lnTo>
                        <a:pt x="30" y="231"/>
                      </a:lnTo>
                      <a:lnTo>
                        <a:pt x="30" y="163"/>
                      </a:lnTo>
                      <a:lnTo>
                        <a:pt x="30" y="231"/>
                      </a:lnTo>
                      <a:lnTo>
                        <a:pt x="30" y="227"/>
                      </a:lnTo>
                      <a:lnTo>
                        <a:pt x="35" y="251"/>
                      </a:lnTo>
                      <a:lnTo>
                        <a:pt x="35" y="222"/>
                      </a:lnTo>
                      <a:lnTo>
                        <a:pt x="35" y="182"/>
                      </a:lnTo>
                      <a:lnTo>
                        <a:pt x="35" y="236"/>
                      </a:lnTo>
                      <a:lnTo>
                        <a:pt x="40" y="207"/>
                      </a:lnTo>
                      <a:lnTo>
                        <a:pt x="40" y="227"/>
                      </a:lnTo>
                      <a:lnTo>
                        <a:pt x="40" y="246"/>
                      </a:lnTo>
                      <a:lnTo>
                        <a:pt x="40" y="227"/>
                      </a:lnTo>
                      <a:lnTo>
                        <a:pt x="40" y="222"/>
                      </a:lnTo>
                      <a:lnTo>
                        <a:pt x="45" y="236"/>
                      </a:lnTo>
                      <a:lnTo>
                        <a:pt x="45" y="231"/>
                      </a:lnTo>
                      <a:lnTo>
                        <a:pt x="45" y="227"/>
                      </a:lnTo>
                      <a:lnTo>
                        <a:pt x="45" y="212"/>
                      </a:lnTo>
                      <a:lnTo>
                        <a:pt x="50" y="197"/>
                      </a:lnTo>
                      <a:lnTo>
                        <a:pt x="50" y="177"/>
                      </a:lnTo>
                      <a:lnTo>
                        <a:pt x="50" y="212"/>
                      </a:lnTo>
                      <a:lnTo>
                        <a:pt x="50" y="207"/>
                      </a:lnTo>
                      <a:lnTo>
                        <a:pt x="55" y="251"/>
                      </a:lnTo>
                      <a:lnTo>
                        <a:pt x="55" y="123"/>
                      </a:lnTo>
                      <a:lnTo>
                        <a:pt x="55" y="236"/>
                      </a:lnTo>
                      <a:lnTo>
                        <a:pt x="55" y="207"/>
                      </a:lnTo>
                      <a:lnTo>
                        <a:pt x="59" y="241"/>
                      </a:lnTo>
                      <a:lnTo>
                        <a:pt x="59" y="246"/>
                      </a:lnTo>
                      <a:lnTo>
                        <a:pt x="59" y="222"/>
                      </a:lnTo>
                      <a:lnTo>
                        <a:pt x="59" y="207"/>
                      </a:lnTo>
                      <a:lnTo>
                        <a:pt x="64" y="231"/>
                      </a:lnTo>
                      <a:lnTo>
                        <a:pt x="64" y="207"/>
                      </a:lnTo>
                      <a:lnTo>
                        <a:pt x="64" y="197"/>
                      </a:lnTo>
                      <a:lnTo>
                        <a:pt x="64" y="231"/>
                      </a:lnTo>
                      <a:lnTo>
                        <a:pt x="64" y="197"/>
                      </a:lnTo>
                      <a:lnTo>
                        <a:pt x="69" y="182"/>
                      </a:lnTo>
                      <a:lnTo>
                        <a:pt x="69" y="222"/>
                      </a:lnTo>
                      <a:lnTo>
                        <a:pt x="69" y="246"/>
                      </a:lnTo>
                      <a:lnTo>
                        <a:pt x="69" y="182"/>
                      </a:lnTo>
                      <a:lnTo>
                        <a:pt x="74" y="217"/>
                      </a:lnTo>
                      <a:lnTo>
                        <a:pt x="74" y="251"/>
                      </a:lnTo>
                      <a:lnTo>
                        <a:pt x="74" y="202"/>
                      </a:lnTo>
                      <a:lnTo>
                        <a:pt x="74" y="241"/>
                      </a:lnTo>
                      <a:lnTo>
                        <a:pt x="79" y="241"/>
                      </a:lnTo>
                      <a:lnTo>
                        <a:pt x="79" y="182"/>
                      </a:lnTo>
                      <a:lnTo>
                        <a:pt x="79" y="251"/>
                      </a:lnTo>
                      <a:lnTo>
                        <a:pt x="84" y="177"/>
                      </a:lnTo>
                      <a:lnTo>
                        <a:pt x="84" y="197"/>
                      </a:lnTo>
                      <a:lnTo>
                        <a:pt x="84" y="227"/>
                      </a:lnTo>
                      <a:lnTo>
                        <a:pt x="84" y="148"/>
                      </a:lnTo>
                      <a:lnTo>
                        <a:pt x="89" y="187"/>
                      </a:lnTo>
                      <a:lnTo>
                        <a:pt x="89" y="197"/>
                      </a:lnTo>
                      <a:lnTo>
                        <a:pt x="89" y="153"/>
                      </a:lnTo>
                      <a:lnTo>
                        <a:pt x="89" y="231"/>
                      </a:lnTo>
                      <a:lnTo>
                        <a:pt x="89" y="167"/>
                      </a:lnTo>
                      <a:lnTo>
                        <a:pt x="94" y="163"/>
                      </a:lnTo>
                      <a:lnTo>
                        <a:pt x="94" y="192"/>
                      </a:lnTo>
                      <a:lnTo>
                        <a:pt x="94" y="251"/>
                      </a:lnTo>
                      <a:lnTo>
                        <a:pt x="94" y="153"/>
                      </a:lnTo>
                      <a:lnTo>
                        <a:pt x="99" y="227"/>
                      </a:lnTo>
                      <a:lnTo>
                        <a:pt x="99" y="212"/>
                      </a:lnTo>
                      <a:lnTo>
                        <a:pt x="99" y="167"/>
                      </a:lnTo>
                      <a:lnTo>
                        <a:pt x="99" y="212"/>
                      </a:lnTo>
                      <a:lnTo>
                        <a:pt x="104" y="158"/>
                      </a:lnTo>
                      <a:lnTo>
                        <a:pt x="104" y="187"/>
                      </a:lnTo>
                      <a:lnTo>
                        <a:pt x="104" y="241"/>
                      </a:lnTo>
                      <a:lnTo>
                        <a:pt x="104" y="202"/>
                      </a:lnTo>
                      <a:lnTo>
                        <a:pt x="109" y="227"/>
                      </a:lnTo>
                      <a:lnTo>
                        <a:pt x="109" y="172"/>
                      </a:lnTo>
                      <a:lnTo>
                        <a:pt x="109" y="222"/>
                      </a:lnTo>
                      <a:lnTo>
                        <a:pt x="109" y="182"/>
                      </a:lnTo>
                      <a:lnTo>
                        <a:pt x="114" y="103"/>
                      </a:lnTo>
                      <a:lnTo>
                        <a:pt x="114" y="167"/>
                      </a:lnTo>
                      <a:lnTo>
                        <a:pt x="114" y="148"/>
                      </a:lnTo>
                      <a:lnTo>
                        <a:pt x="114" y="163"/>
                      </a:lnTo>
                      <a:lnTo>
                        <a:pt x="119" y="143"/>
                      </a:lnTo>
                      <a:lnTo>
                        <a:pt x="119" y="182"/>
                      </a:lnTo>
                      <a:lnTo>
                        <a:pt x="119" y="108"/>
                      </a:lnTo>
                      <a:lnTo>
                        <a:pt x="119" y="133"/>
                      </a:lnTo>
                      <a:lnTo>
                        <a:pt x="119" y="103"/>
                      </a:lnTo>
                      <a:lnTo>
                        <a:pt x="123" y="158"/>
                      </a:lnTo>
                      <a:lnTo>
                        <a:pt x="123" y="103"/>
                      </a:lnTo>
                      <a:lnTo>
                        <a:pt x="123" y="158"/>
                      </a:lnTo>
                      <a:lnTo>
                        <a:pt x="123" y="54"/>
                      </a:lnTo>
                      <a:lnTo>
                        <a:pt x="128" y="163"/>
                      </a:lnTo>
                      <a:lnTo>
                        <a:pt x="128" y="231"/>
                      </a:lnTo>
                      <a:lnTo>
                        <a:pt x="128" y="177"/>
                      </a:lnTo>
                      <a:lnTo>
                        <a:pt x="128" y="187"/>
                      </a:lnTo>
                      <a:lnTo>
                        <a:pt x="133" y="187"/>
                      </a:lnTo>
                      <a:lnTo>
                        <a:pt x="133" y="123"/>
                      </a:lnTo>
                      <a:lnTo>
                        <a:pt x="133" y="89"/>
                      </a:lnTo>
                      <a:lnTo>
                        <a:pt x="133" y="222"/>
                      </a:lnTo>
                      <a:lnTo>
                        <a:pt x="138" y="167"/>
                      </a:lnTo>
                      <a:lnTo>
                        <a:pt x="138" y="197"/>
                      </a:lnTo>
                      <a:lnTo>
                        <a:pt x="138" y="172"/>
                      </a:lnTo>
                      <a:lnTo>
                        <a:pt x="138" y="99"/>
                      </a:lnTo>
                      <a:lnTo>
                        <a:pt x="143" y="138"/>
                      </a:lnTo>
                      <a:lnTo>
                        <a:pt x="143" y="49"/>
                      </a:lnTo>
                      <a:lnTo>
                        <a:pt x="143" y="148"/>
                      </a:lnTo>
                      <a:lnTo>
                        <a:pt x="143" y="59"/>
                      </a:lnTo>
                      <a:lnTo>
                        <a:pt x="143" y="49"/>
                      </a:lnTo>
                      <a:lnTo>
                        <a:pt x="148" y="158"/>
                      </a:lnTo>
                      <a:lnTo>
                        <a:pt x="148" y="227"/>
                      </a:lnTo>
                      <a:lnTo>
                        <a:pt x="148" y="133"/>
                      </a:lnTo>
                      <a:lnTo>
                        <a:pt x="148" y="79"/>
                      </a:lnTo>
                      <a:lnTo>
                        <a:pt x="153" y="128"/>
                      </a:lnTo>
                      <a:lnTo>
                        <a:pt x="153" y="207"/>
                      </a:lnTo>
                      <a:lnTo>
                        <a:pt x="153" y="0"/>
                      </a:lnTo>
                      <a:lnTo>
                        <a:pt x="153" y="25"/>
                      </a:lnTo>
                      <a:lnTo>
                        <a:pt x="158" y="20"/>
                      </a:lnTo>
                      <a:lnTo>
                        <a:pt x="158" y="167"/>
                      </a:lnTo>
                      <a:lnTo>
                        <a:pt x="158" y="74"/>
                      </a:lnTo>
                      <a:lnTo>
                        <a:pt x="158" y="84"/>
                      </a:lnTo>
                      <a:lnTo>
                        <a:pt x="163" y="143"/>
                      </a:lnTo>
                      <a:lnTo>
                        <a:pt x="163" y="187"/>
                      </a:lnTo>
                      <a:lnTo>
                        <a:pt x="163" y="182"/>
                      </a:lnTo>
                      <a:lnTo>
                        <a:pt x="163" y="172"/>
                      </a:lnTo>
                      <a:lnTo>
                        <a:pt x="168" y="148"/>
                      </a:lnTo>
                      <a:lnTo>
                        <a:pt x="168" y="177"/>
                      </a:lnTo>
                      <a:lnTo>
                        <a:pt x="168" y="99"/>
                      </a:lnTo>
                      <a:lnTo>
                        <a:pt x="168" y="133"/>
                      </a:lnTo>
                      <a:lnTo>
                        <a:pt x="168" y="192"/>
                      </a:lnTo>
                      <a:lnTo>
                        <a:pt x="173" y="79"/>
                      </a:lnTo>
                      <a:lnTo>
                        <a:pt x="173" y="197"/>
                      </a:lnTo>
                      <a:lnTo>
                        <a:pt x="173" y="217"/>
                      </a:lnTo>
                      <a:lnTo>
                        <a:pt x="173" y="94"/>
                      </a:lnTo>
                      <a:lnTo>
                        <a:pt x="178" y="99"/>
                      </a:lnTo>
                      <a:lnTo>
                        <a:pt x="178" y="153"/>
                      </a:lnTo>
                      <a:lnTo>
                        <a:pt x="178" y="177"/>
                      </a:lnTo>
                      <a:lnTo>
                        <a:pt x="178" y="202"/>
                      </a:lnTo>
                      <a:lnTo>
                        <a:pt x="183" y="167"/>
                      </a:lnTo>
                      <a:lnTo>
                        <a:pt x="183" y="187"/>
                      </a:lnTo>
                      <a:lnTo>
                        <a:pt x="183" y="163"/>
                      </a:lnTo>
                      <a:lnTo>
                        <a:pt x="183" y="118"/>
                      </a:lnTo>
                      <a:lnTo>
                        <a:pt x="187" y="202"/>
                      </a:lnTo>
                      <a:lnTo>
                        <a:pt x="187" y="182"/>
                      </a:lnTo>
                      <a:lnTo>
                        <a:pt x="187" y="202"/>
                      </a:lnTo>
                      <a:lnTo>
                        <a:pt x="187" y="89"/>
                      </a:lnTo>
                      <a:lnTo>
                        <a:pt x="192" y="138"/>
                      </a:lnTo>
                      <a:lnTo>
                        <a:pt x="192" y="202"/>
                      </a:lnTo>
                      <a:lnTo>
                        <a:pt x="192" y="167"/>
                      </a:lnTo>
                      <a:lnTo>
                        <a:pt x="192" y="207"/>
                      </a:lnTo>
                      <a:lnTo>
                        <a:pt x="192" y="177"/>
                      </a:lnTo>
                      <a:lnTo>
                        <a:pt x="197" y="177"/>
                      </a:lnTo>
                      <a:lnTo>
                        <a:pt x="197" y="241"/>
                      </a:lnTo>
                      <a:lnTo>
                        <a:pt x="197" y="113"/>
                      </a:lnTo>
                      <a:lnTo>
                        <a:pt x="197" y="172"/>
                      </a:lnTo>
                      <a:lnTo>
                        <a:pt x="202" y="128"/>
                      </a:lnTo>
                      <a:lnTo>
                        <a:pt x="202" y="148"/>
                      </a:lnTo>
                      <a:lnTo>
                        <a:pt x="202" y="187"/>
                      </a:lnTo>
                      <a:lnTo>
                        <a:pt x="202" y="172"/>
                      </a:lnTo>
                      <a:lnTo>
                        <a:pt x="207" y="246"/>
                      </a:lnTo>
                      <a:lnTo>
                        <a:pt x="207" y="207"/>
                      </a:lnTo>
                      <a:lnTo>
                        <a:pt x="207" y="153"/>
                      </a:lnTo>
                      <a:lnTo>
                        <a:pt x="207" y="202"/>
                      </a:lnTo>
                      <a:lnTo>
                        <a:pt x="212" y="212"/>
                      </a:lnTo>
                      <a:lnTo>
                        <a:pt x="212" y="138"/>
                      </a:lnTo>
                      <a:lnTo>
                        <a:pt x="212" y="222"/>
                      </a:lnTo>
                      <a:lnTo>
                        <a:pt x="212" y="217"/>
                      </a:lnTo>
                      <a:lnTo>
                        <a:pt x="217" y="241"/>
                      </a:lnTo>
                      <a:lnTo>
                        <a:pt x="217" y="222"/>
                      </a:lnTo>
                      <a:lnTo>
                        <a:pt x="217" y="207"/>
                      </a:lnTo>
                      <a:lnTo>
                        <a:pt x="217" y="172"/>
                      </a:lnTo>
                      <a:lnTo>
                        <a:pt x="217" y="192"/>
                      </a:lnTo>
                      <a:lnTo>
                        <a:pt x="222" y="231"/>
                      </a:lnTo>
                      <a:lnTo>
                        <a:pt x="222" y="158"/>
                      </a:lnTo>
                      <a:lnTo>
                        <a:pt x="222" y="118"/>
                      </a:lnTo>
                      <a:lnTo>
                        <a:pt x="227" y="172"/>
                      </a:lnTo>
                      <a:lnTo>
                        <a:pt x="227" y="231"/>
                      </a:lnTo>
                      <a:lnTo>
                        <a:pt x="227" y="222"/>
                      </a:lnTo>
                      <a:lnTo>
                        <a:pt x="227" y="202"/>
                      </a:lnTo>
                      <a:lnTo>
                        <a:pt x="232" y="177"/>
                      </a:lnTo>
                      <a:lnTo>
                        <a:pt x="232" y="251"/>
                      </a:lnTo>
                      <a:lnTo>
                        <a:pt x="232" y="227"/>
                      </a:lnTo>
                      <a:lnTo>
                        <a:pt x="232" y="192"/>
                      </a:lnTo>
                      <a:lnTo>
                        <a:pt x="237" y="207"/>
                      </a:lnTo>
                      <a:lnTo>
                        <a:pt x="237" y="153"/>
                      </a:lnTo>
                      <a:lnTo>
                        <a:pt x="237" y="207"/>
                      </a:lnTo>
                      <a:lnTo>
                        <a:pt x="242" y="207"/>
                      </a:lnTo>
                      <a:lnTo>
                        <a:pt x="242" y="241"/>
                      </a:lnTo>
                      <a:lnTo>
                        <a:pt x="242" y="212"/>
                      </a:lnTo>
                      <a:lnTo>
                        <a:pt x="242" y="177"/>
                      </a:lnTo>
                      <a:lnTo>
                        <a:pt x="247" y="153"/>
                      </a:lnTo>
                      <a:lnTo>
                        <a:pt x="247" y="182"/>
                      </a:lnTo>
                      <a:lnTo>
                        <a:pt x="247" y="217"/>
                      </a:lnTo>
                      <a:lnTo>
                        <a:pt x="247" y="197"/>
                      </a:lnTo>
                      <a:lnTo>
                        <a:pt x="247" y="241"/>
                      </a:lnTo>
                      <a:lnTo>
                        <a:pt x="252" y="231"/>
                      </a:lnTo>
                      <a:lnTo>
                        <a:pt x="252" y="222"/>
                      </a:lnTo>
                      <a:lnTo>
                        <a:pt x="252" y="236"/>
                      </a:lnTo>
                      <a:lnTo>
                        <a:pt x="252" y="192"/>
                      </a:lnTo>
                      <a:lnTo>
                        <a:pt x="256" y="197"/>
                      </a:lnTo>
                      <a:lnTo>
                        <a:pt x="256" y="236"/>
                      </a:lnTo>
                      <a:lnTo>
                        <a:pt x="256" y="212"/>
                      </a:lnTo>
                      <a:lnTo>
                        <a:pt x="256" y="207"/>
                      </a:lnTo>
                    </a:path>
                  </a:pathLst>
                </a:custGeom>
                <a:solidFill>
                  <a:srgbClr val="DDDDDD"/>
                </a:solidFill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910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1600" y="3710"/>
                  <a:ext cx="429" cy="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400" b="1">
                      <a:solidFill>
                        <a:schemeClr val="accent2"/>
                      </a:solidFill>
                      <a:latin typeface="Times New Roman" panose="02020603050405020304" pitchFamily="18" charset="0"/>
                    </a:rPr>
                    <a:t>Mode</a:t>
                  </a:r>
                  <a:endParaRPr lang="en-US" altLang="ja-JP" sz="1600" b="1">
                    <a:solidFill>
                      <a:schemeClr val="accent2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7911" name="Text Box 87"/>
              <p:cNvSpPr txBox="1">
                <a:spLocks noChangeArrowheads="1"/>
              </p:cNvSpPr>
              <p:nvPr/>
            </p:nvSpPr>
            <p:spPr bwMode="auto">
              <a:xfrm>
                <a:off x="3072" y="516"/>
                <a:ext cx="615" cy="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 sz="1600" b="1">
                    <a:latin typeface="Times New Roman" panose="02020603050405020304" pitchFamily="18" charset="0"/>
                  </a:rPr>
                  <a:t>Vertical</a:t>
                </a:r>
              </a:p>
            </p:txBody>
          </p:sp>
        </p:grpSp>
        <p:sp>
          <p:nvSpPr>
            <p:cNvPr id="77912" name="Text Box 88"/>
            <p:cNvSpPr txBox="1">
              <a:spLocks noChangeArrowheads="1"/>
            </p:cNvSpPr>
            <p:nvPr/>
          </p:nvSpPr>
          <p:spPr bwMode="auto">
            <a:xfrm>
              <a:off x="3554" y="560"/>
              <a:ext cx="8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600" b="1">
                  <a:latin typeface="Times New Roman" panose="02020603050405020304" pitchFamily="18" charset="0"/>
                </a:rPr>
                <a:t>Simulation</a:t>
              </a:r>
            </a:p>
          </p:txBody>
        </p:sp>
      </p:grpSp>
      <p:grpSp>
        <p:nvGrpSpPr>
          <p:cNvPr id="77913" name="Group 89"/>
          <p:cNvGrpSpPr>
            <a:grpSpLocks/>
          </p:cNvGrpSpPr>
          <p:nvPr/>
        </p:nvGrpSpPr>
        <p:grpSpPr bwMode="auto">
          <a:xfrm>
            <a:off x="1143000" y="838200"/>
            <a:ext cx="3200400" cy="5378450"/>
            <a:chOff x="528" y="576"/>
            <a:chExt cx="2352" cy="3388"/>
          </a:xfrm>
        </p:grpSpPr>
        <p:grpSp>
          <p:nvGrpSpPr>
            <p:cNvPr id="77914" name="Group 90"/>
            <p:cNvGrpSpPr>
              <a:grpSpLocks/>
            </p:cNvGrpSpPr>
            <p:nvPr/>
          </p:nvGrpSpPr>
          <p:grpSpPr bwMode="auto">
            <a:xfrm>
              <a:off x="580" y="623"/>
              <a:ext cx="2300" cy="1693"/>
              <a:chOff x="616" y="767"/>
              <a:chExt cx="2408" cy="2191"/>
            </a:xfrm>
          </p:grpSpPr>
          <p:sp>
            <p:nvSpPr>
              <p:cNvPr id="77915" name="Rectangle 91"/>
              <p:cNvSpPr>
                <a:spLocks noChangeArrowheads="1"/>
              </p:cNvSpPr>
              <p:nvPr/>
            </p:nvSpPr>
            <p:spPr bwMode="auto">
              <a:xfrm>
                <a:off x="616" y="816"/>
                <a:ext cx="2408" cy="205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16" name="Rectangle 92"/>
              <p:cNvSpPr>
                <a:spLocks noChangeArrowheads="1"/>
              </p:cNvSpPr>
              <p:nvPr/>
            </p:nvSpPr>
            <p:spPr bwMode="auto">
              <a:xfrm>
                <a:off x="929" y="972"/>
                <a:ext cx="1855" cy="16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17" name="Rectangle 93"/>
              <p:cNvSpPr>
                <a:spLocks noChangeArrowheads="1"/>
              </p:cNvSpPr>
              <p:nvPr/>
            </p:nvSpPr>
            <p:spPr bwMode="auto">
              <a:xfrm>
                <a:off x="929" y="972"/>
                <a:ext cx="1855" cy="1662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18" name="Line 94"/>
              <p:cNvSpPr>
                <a:spLocks noChangeShapeType="1"/>
              </p:cNvSpPr>
              <p:nvPr/>
            </p:nvSpPr>
            <p:spPr bwMode="auto">
              <a:xfrm>
                <a:off x="929" y="972"/>
                <a:ext cx="185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19" name="Freeform 95"/>
              <p:cNvSpPr>
                <a:spLocks/>
              </p:cNvSpPr>
              <p:nvPr/>
            </p:nvSpPr>
            <p:spPr bwMode="auto">
              <a:xfrm>
                <a:off x="929" y="972"/>
                <a:ext cx="1855" cy="1662"/>
              </a:xfrm>
              <a:custGeom>
                <a:avLst/>
                <a:gdLst>
                  <a:gd name="T0" fmla="*/ 0 w 433"/>
                  <a:gd name="T1" fmla="*/ 341 h 341"/>
                  <a:gd name="T2" fmla="*/ 433 w 433"/>
                  <a:gd name="T3" fmla="*/ 341 h 341"/>
                  <a:gd name="T4" fmla="*/ 433 w 433"/>
                  <a:gd name="T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3" h="341">
                    <a:moveTo>
                      <a:pt x="0" y="341"/>
                    </a:moveTo>
                    <a:lnTo>
                      <a:pt x="433" y="341"/>
                    </a:lnTo>
                    <a:lnTo>
                      <a:pt x="43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20" name="Line 96"/>
              <p:cNvSpPr>
                <a:spLocks noChangeShapeType="1"/>
              </p:cNvSpPr>
              <p:nvPr/>
            </p:nvSpPr>
            <p:spPr bwMode="auto">
              <a:xfrm flipV="1">
                <a:off x="929" y="972"/>
                <a:ext cx="1" cy="16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21" name="Line 97"/>
              <p:cNvSpPr>
                <a:spLocks noChangeShapeType="1"/>
              </p:cNvSpPr>
              <p:nvPr/>
            </p:nvSpPr>
            <p:spPr bwMode="auto">
              <a:xfrm>
                <a:off x="929" y="2634"/>
                <a:ext cx="185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22" name="Line 98"/>
              <p:cNvSpPr>
                <a:spLocks noChangeShapeType="1"/>
              </p:cNvSpPr>
              <p:nvPr/>
            </p:nvSpPr>
            <p:spPr bwMode="auto">
              <a:xfrm flipV="1">
                <a:off x="929" y="972"/>
                <a:ext cx="1" cy="16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23" name="Line 99"/>
              <p:cNvSpPr>
                <a:spLocks noChangeShapeType="1"/>
              </p:cNvSpPr>
              <p:nvPr/>
            </p:nvSpPr>
            <p:spPr bwMode="auto">
              <a:xfrm flipV="1">
                <a:off x="929" y="2614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24" name="Line 100"/>
              <p:cNvSpPr>
                <a:spLocks noChangeShapeType="1"/>
              </p:cNvSpPr>
              <p:nvPr/>
            </p:nvSpPr>
            <p:spPr bwMode="auto">
              <a:xfrm>
                <a:off x="929" y="97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25" name="Rectangle 101"/>
              <p:cNvSpPr>
                <a:spLocks noChangeArrowheads="1"/>
              </p:cNvSpPr>
              <p:nvPr/>
            </p:nvSpPr>
            <p:spPr bwMode="auto">
              <a:xfrm>
                <a:off x="920" y="2653"/>
                <a:ext cx="49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ja-JP" sz="1000">
                    <a:solidFill>
                      <a:srgbClr val="336699"/>
                    </a:solidFill>
                    <a:latin typeface="Times New Roman" panose="02020603050405020304" pitchFamily="18" charset="0"/>
                  </a:rPr>
                  <a:t>0</a:t>
                </a:r>
                <a:endParaRPr lang="en-US" altLang="ja-JP" sz="1000">
                  <a:solidFill>
                    <a:srgbClr val="33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926" name="Line 102"/>
              <p:cNvSpPr>
                <a:spLocks noChangeShapeType="1"/>
              </p:cNvSpPr>
              <p:nvPr/>
            </p:nvSpPr>
            <p:spPr bwMode="auto">
              <a:xfrm flipV="1">
                <a:off x="1194" y="2614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27" name="Line 103"/>
              <p:cNvSpPr>
                <a:spLocks noChangeShapeType="1"/>
              </p:cNvSpPr>
              <p:nvPr/>
            </p:nvSpPr>
            <p:spPr bwMode="auto">
              <a:xfrm>
                <a:off x="1194" y="97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28" name="Rectangle 104"/>
              <p:cNvSpPr>
                <a:spLocks noChangeArrowheads="1"/>
              </p:cNvSpPr>
              <p:nvPr/>
            </p:nvSpPr>
            <p:spPr bwMode="auto">
              <a:xfrm>
                <a:off x="1156" y="2653"/>
                <a:ext cx="147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ja-JP" sz="1000">
                    <a:solidFill>
                      <a:srgbClr val="336699"/>
                    </a:solidFill>
                    <a:latin typeface="Times New Roman" panose="02020603050405020304" pitchFamily="18" charset="0"/>
                  </a:rPr>
                  <a:t>200</a:t>
                </a:r>
                <a:endParaRPr lang="en-US" altLang="ja-JP" sz="1000">
                  <a:solidFill>
                    <a:srgbClr val="33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929" name="Line 105"/>
              <p:cNvSpPr>
                <a:spLocks noChangeShapeType="1"/>
              </p:cNvSpPr>
              <p:nvPr/>
            </p:nvSpPr>
            <p:spPr bwMode="auto">
              <a:xfrm flipV="1">
                <a:off x="1460" y="2614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30" name="Line 106"/>
              <p:cNvSpPr>
                <a:spLocks noChangeShapeType="1"/>
              </p:cNvSpPr>
              <p:nvPr/>
            </p:nvSpPr>
            <p:spPr bwMode="auto">
              <a:xfrm>
                <a:off x="1460" y="97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31" name="Rectangle 107"/>
              <p:cNvSpPr>
                <a:spLocks noChangeArrowheads="1"/>
              </p:cNvSpPr>
              <p:nvPr/>
            </p:nvSpPr>
            <p:spPr bwMode="auto">
              <a:xfrm>
                <a:off x="1421" y="2653"/>
                <a:ext cx="147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ja-JP" sz="1000">
                    <a:solidFill>
                      <a:srgbClr val="336699"/>
                    </a:solidFill>
                    <a:latin typeface="Times New Roman" panose="02020603050405020304" pitchFamily="18" charset="0"/>
                  </a:rPr>
                  <a:t>400</a:t>
                </a:r>
                <a:endParaRPr lang="en-US" altLang="ja-JP" sz="1000">
                  <a:solidFill>
                    <a:srgbClr val="33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932" name="Line 108"/>
              <p:cNvSpPr>
                <a:spLocks noChangeShapeType="1"/>
              </p:cNvSpPr>
              <p:nvPr/>
            </p:nvSpPr>
            <p:spPr bwMode="auto">
              <a:xfrm flipV="1">
                <a:off x="1726" y="2614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33" name="Line 109"/>
              <p:cNvSpPr>
                <a:spLocks noChangeShapeType="1"/>
              </p:cNvSpPr>
              <p:nvPr/>
            </p:nvSpPr>
            <p:spPr bwMode="auto">
              <a:xfrm>
                <a:off x="1726" y="97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34" name="Rectangle 110"/>
              <p:cNvSpPr>
                <a:spLocks noChangeArrowheads="1"/>
              </p:cNvSpPr>
              <p:nvPr/>
            </p:nvSpPr>
            <p:spPr bwMode="auto">
              <a:xfrm>
                <a:off x="1688" y="2653"/>
                <a:ext cx="147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ja-JP" sz="1000">
                    <a:solidFill>
                      <a:srgbClr val="336699"/>
                    </a:solidFill>
                    <a:latin typeface="Times New Roman" panose="02020603050405020304" pitchFamily="18" charset="0"/>
                  </a:rPr>
                  <a:t>600</a:t>
                </a:r>
                <a:endParaRPr lang="en-US" altLang="ja-JP" sz="1000">
                  <a:solidFill>
                    <a:srgbClr val="33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935" name="Line 111"/>
              <p:cNvSpPr>
                <a:spLocks noChangeShapeType="1"/>
              </p:cNvSpPr>
              <p:nvPr/>
            </p:nvSpPr>
            <p:spPr bwMode="auto">
              <a:xfrm flipV="1">
                <a:off x="1987" y="2614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36" name="Line 112"/>
              <p:cNvSpPr>
                <a:spLocks noChangeShapeType="1"/>
              </p:cNvSpPr>
              <p:nvPr/>
            </p:nvSpPr>
            <p:spPr bwMode="auto">
              <a:xfrm>
                <a:off x="1987" y="97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37" name="Rectangle 113"/>
              <p:cNvSpPr>
                <a:spLocks noChangeArrowheads="1"/>
              </p:cNvSpPr>
              <p:nvPr/>
            </p:nvSpPr>
            <p:spPr bwMode="auto">
              <a:xfrm>
                <a:off x="1948" y="2653"/>
                <a:ext cx="14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ja-JP" sz="1000">
                    <a:solidFill>
                      <a:srgbClr val="336699"/>
                    </a:solidFill>
                    <a:latin typeface="Times New Roman" panose="02020603050405020304" pitchFamily="18" charset="0"/>
                  </a:rPr>
                  <a:t>800</a:t>
                </a:r>
                <a:endParaRPr lang="en-US" altLang="ja-JP" sz="1000">
                  <a:solidFill>
                    <a:srgbClr val="33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938" name="Line 114"/>
              <p:cNvSpPr>
                <a:spLocks noChangeShapeType="1"/>
              </p:cNvSpPr>
              <p:nvPr/>
            </p:nvSpPr>
            <p:spPr bwMode="auto">
              <a:xfrm flipV="1">
                <a:off x="2252" y="2614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39" name="Line 115"/>
              <p:cNvSpPr>
                <a:spLocks noChangeShapeType="1"/>
              </p:cNvSpPr>
              <p:nvPr/>
            </p:nvSpPr>
            <p:spPr bwMode="auto">
              <a:xfrm>
                <a:off x="2252" y="97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40" name="Rectangle 116"/>
              <p:cNvSpPr>
                <a:spLocks noChangeArrowheads="1"/>
              </p:cNvSpPr>
              <p:nvPr/>
            </p:nvSpPr>
            <p:spPr bwMode="auto">
              <a:xfrm>
                <a:off x="2201" y="2653"/>
                <a:ext cx="195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ja-JP" sz="1000">
                    <a:solidFill>
                      <a:srgbClr val="336699"/>
                    </a:solidFill>
                    <a:latin typeface="Times New Roman" panose="02020603050405020304" pitchFamily="18" charset="0"/>
                  </a:rPr>
                  <a:t>1000</a:t>
                </a:r>
                <a:endParaRPr lang="en-US" altLang="ja-JP" sz="1000">
                  <a:solidFill>
                    <a:srgbClr val="33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941" name="Line 117"/>
              <p:cNvSpPr>
                <a:spLocks noChangeShapeType="1"/>
              </p:cNvSpPr>
              <p:nvPr/>
            </p:nvSpPr>
            <p:spPr bwMode="auto">
              <a:xfrm flipV="1">
                <a:off x="2518" y="2614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42" name="Line 118"/>
              <p:cNvSpPr>
                <a:spLocks noChangeShapeType="1"/>
              </p:cNvSpPr>
              <p:nvPr/>
            </p:nvSpPr>
            <p:spPr bwMode="auto">
              <a:xfrm>
                <a:off x="2518" y="97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43" name="Rectangle 119"/>
              <p:cNvSpPr>
                <a:spLocks noChangeArrowheads="1"/>
              </p:cNvSpPr>
              <p:nvPr/>
            </p:nvSpPr>
            <p:spPr bwMode="auto">
              <a:xfrm>
                <a:off x="2467" y="2653"/>
                <a:ext cx="19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ja-JP" sz="1000">
                    <a:solidFill>
                      <a:srgbClr val="336699"/>
                    </a:solidFill>
                    <a:latin typeface="Times New Roman" panose="02020603050405020304" pitchFamily="18" charset="0"/>
                  </a:rPr>
                  <a:t>1200</a:t>
                </a:r>
                <a:endParaRPr lang="en-US" altLang="ja-JP" sz="1000">
                  <a:solidFill>
                    <a:srgbClr val="33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944" name="Line 120"/>
              <p:cNvSpPr>
                <a:spLocks noChangeShapeType="1"/>
              </p:cNvSpPr>
              <p:nvPr/>
            </p:nvSpPr>
            <p:spPr bwMode="auto">
              <a:xfrm flipV="1">
                <a:off x="2784" y="2614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45" name="Line 121"/>
              <p:cNvSpPr>
                <a:spLocks noChangeShapeType="1"/>
              </p:cNvSpPr>
              <p:nvPr/>
            </p:nvSpPr>
            <p:spPr bwMode="auto">
              <a:xfrm>
                <a:off x="2784" y="97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46" name="Rectangle 122"/>
              <p:cNvSpPr>
                <a:spLocks noChangeArrowheads="1"/>
              </p:cNvSpPr>
              <p:nvPr/>
            </p:nvSpPr>
            <p:spPr bwMode="auto">
              <a:xfrm>
                <a:off x="2732" y="2653"/>
                <a:ext cx="19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ja-JP" sz="1000">
                    <a:solidFill>
                      <a:srgbClr val="336699"/>
                    </a:solidFill>
                    <a:latin typeface="Times New Roman" panose="02020603050405020304" pitchFamily="18" charset="0"/>
                  </a:rPr>
                  <a:t>1400</a:t>
                </a:r>
                <a:endParaRPr lang="en-US" altLang="ja-JP" sz="1000">
                  <a:solidFill>
                    <a:srgbClr val="33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947" name="Line 123"/>
              <p:cNvSpPr>
                <a:spLocks noChangeShapeType="1"/>
              </p:cNvSpPr>
              <p:nvPr/>
            </p:nvSpPr>
            <p:spPr bwMode="auto">
              <a:xfrm>
                <a:off x="929" y="2634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48" name="Line 124"/>
              <p:cNvSpPr>
                <a:spLocks noChangeShapeType="1"/>
              </p:cNvSpPr>
              <p:nvPr/>
            </p:nvSpPr>
            <p:spPr bwMode="auto">
              <a:xfrm flipH="1">
                <a:off x="2767" y="2634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49" name="Rectangle 125"/>
              <p:cNvSpPr>
                <a:spLocks noChangeArrowheads="1"/>
              </p:cNvSpPr>
              <p:nvPr/>
            </p:nvSpPr>
            <p:spPr bwMode="auto">
              <a:xfrm>
                <a:off x="856" y="2600"/>
                <a:ext cx="49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ja-JP" sz="1000">
                    <a:solidFill>
                      <a:srgbClr val="336699"/>
                    </a:solidFill>
                    <a:latin typeface="Times New Roman" panose="02020603050405020304" pitchFamily="18" charset="0"/>
                  </a:rPr>
                  <a:t>0</a:t>
                </a:r>
                <a:endParaRPr lang="en-US" altLang="ja-JP" sz="1000">
                  <a:solidFill>
                    <a:srgbClr val="33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950" name="Line 126"/>
              <p:cNvSpPr>
                <a:spLocks noChangeShapeType="1"/>
              </p:cNvSpPr>
              <p:nvPr/>
            </p:nvSpPr>
            <p:spPr bwMode="auto">
              <a:xfrm>
                <a:off x="929" y="2303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51" name="Line 127"/>
              <p:cNvSpPr>
                <a:spLocks noChangeShapeType="1"/>
              </p:cNvSpPr>
              <p:nvPr/>
            </p:nvSpPr>
            <p:spPr bwMode="auto">
              <a:xfrm flipH="1">
                <a:off x="2767" y="2303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52" name="Rectangle 128"/>
              <p:cNvSpPr>
                <a:spLocks noChangeArrowheads="1"/>
              </p:cNvSpPr>
              <p:nvPr/>
            </p:nvSpPr>
            <p:spPr bwMode="auto">
              <a:xfrm>
                <a:off x="856" y="2270"/>
                <a:ext cx="49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ja-JP" sz="1000">
                    <a:solidFill>
                      <a:srgbClr val="336699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ja-JP" sz="1000">
                  <a:solidFill>
                    <a:srgbClr val="33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953" name="Line 129"/>
              <p:cNvSpPr>
                <a:spLocks noChangeShapeType="1"/>
              </p:cNvSpPr>
              <p:nvPr/>
            </p:nvSpPr>
            <p:spPr bwMode="auto">
              <a:xfrm>
                <a:off x="929" y="1971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54" name="Line 130"/>
              <p:cNvSpPr>
                <a:spLocks noChangeShapeType="1"/>
              </p:cNvSpPr>
              <p:nvPr/>
            </p:nvSpPr>
            <p:spPr bwMode="auto">
              <a:xfrm flipH="1">
                <a:off x="2767" y="1971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55" name="Rectangle 131"/>
              <p:cNvSpPr>
                <a:spLocks noChangeArrowheads="1"/>
              </p:cNvSpPr>
              <p:nvPr/>
            </p:nvSpPr>
            <p:spPr bwMode="auto">
              <a:xfrm>
                <a:off x="856" y="1938"/>
                <a:ext cx="49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ja-JP" sz="1000">
                    <a:solidFill>
                      <a:srgbClr val="336699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ja-JP" sz="1000">
                  <a:solidFill>
                    <a:srgbClr val="33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956" name="Line 132"/>
              <p:cNvSpPr>
                <a:spLocks noChangeShapeType="1"/>
              </p:cNvSpPr>
              <p:nvPr/>
            </p:nvSpPr>
            <p:spPr bwMode="auto">
              <a:xfrm>
                <a:off x="929" y="1635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57" name="Line 133"/>
              <p:cNvSpPr>
                <a:spLocks noChangeShapeType="1"/>
              </p:cNvSpPr>
              <p:nvPr/>
            </p:nvSpPr>
            <p:spPr bwMode="auto">
              <a:xfrm flipH="1">
                <a:off x="2767" y="1635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58" name="Rectangle 134"/>
              <p:cNvSpPr>
                <a:spLocks noChangeArrowheads="1"/>
              </p:cNvSpPr>
              <p:nvPr/>
            </p:nvSpPr>
            <p:spPr bwMode="auto">
              <a:xfrm>
                <a:off x="856" y="1606"/>
                <a:ext cx="49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ja-JP" sz="1000">
                    <a:solidFill>
                      <a:srgbClr val="336699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ja-JP" sz="1000">
                  <a:solidFill>
                    <a:srgbClr val="33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959" name="Line 135"/>
              <p:cNvSpPr>
                <a:spLocks noChangeShapeType="1"/>
              </p:cNvSpPr>
              <p:nvPr/>
            </p:nvSpPr>
            <p:spPr bwMode="auto">
              <a:xfrm>
                <a:off x="929" y="1303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60" name="Line 136"/>
              <p:cNvSpPr>
                <a:spLocks noChangeShapeType="1"/>
              </p:cNvSpPr>
              <p:nvPr/>
            </p:nvSpPr>
            <p:spPr bwMode="auto">
              <a:xfrm flipH="1">
                <a:off x="2767" y="1303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61" name="Rectangle 137"/>
              <p:cNvSpPr>
                <a:spLocks noChangeArrowheads="1"/>
              </p:cNvSpPr>
              <p:nvPr/>
            </p:nvSpPr>
            <p:spPr bwMode="auto">
              <a:xfrm>
                <a:off x="856" y="1269"/>
                <a:ext cx="49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ja-JP" sz="1000">
                    <a:solidFill>
                      <a:srgbClr val="336699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ja-JP" sz="1000">
                  <a:solidFill>
                    <a:srgbClr val="33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962" name="Line 138"/>
              <p:cNvSpPr>
                <a:spLocks noChangeShapeType="1"/>
              </p:cNvSpPr>
              <p:nvPr/>
            </p:nvSpPr>
            <p:spPr bwMode="auto">
              <a:xfrm>
                <a:off x="929" y="972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63" name="Line 139"/>
              <p:cNvSpPr>
                <a:spLocks noChangeShapeType="1"/>
              </p:cNvSpPr>
              <p:nvPr/>
            </p:nvSpPr>
            <p:spPr bwMode="auto">
              <a:xfrm flipH="1">
                <a:off x="2767" y="972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64" name="Rectangle 140"/>
              <p:cNvSpPr>
                <a:spLocks noChangeArrowheads="1"/>
              </p:cNvSpPr>
              <p:nvPr/>
            </p:nvSpPr>
            <p:spPr bwMode="auto">
              <a:xfrm>
                <a:off x="856" y="939"/>
                <a:ext cx="49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ja-JP" sz="1000">
                    <a:solidFill>
                      <a:srgbClr val="336699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ja-JP" sz="1000">
                  <a:solidFill>
                    <a:srgbClr val="33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965" name="Rectangle 141"/>
              <p:cNvSpPr>
                <a:spLocks noChangeArrowheads="1"/>
              </p:cNvSpPr>
              <p:nvPr/>
            </p:nvSpPr>
            <p:spPr bwMode="auto">
              <a:xfrm>
                <a:off x="905" y="839"/>
                <a:ext cx="17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ja-JP" sz="1000">
                    <a:solidFill>
                      <a:srgbClr val="336699"/>
                    </a:solidFill>
                    <a:latin typeface="Times New Roman" panose="02020603050405020304" pitchFamily="18" charset="0"/>
                  </a:rPr>
                  <a:t>x 10</a:t>
                </a:r>
                <a:endParaRPr lang="en-US" altLang="ja-JP" sz="1000">
                  <a:solidFill>
                    <a:srgbClr val="33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966" name="Rectangle 142"/>
              <p:cNvSpPr>
                <a:spLocks noChangeArrowheads="1"/>
              </p:cNvSpPr>
              <p:nvPr/>
            </p:nvSpPr>
            <p:spPr bwMode="auto">
              <a:xfrm>
                <a:off x="1088" y="767"/>
                <a:ext cx="49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ja-JP" sz="1000">
                    <a:solidFill>
                      <a:srgbClr val="336699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ja-JP" sz="1000">
                  <a:solidFill>
                    <a:srgbClr val="33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967" name="Line 143"/>
              <p:cNvSpPr>
                <a:spLocks noChangeShapeType="1"/>
              </p:cNvSpPr>
              <p:nvPr/>
            </p:nvSpPr>
            <p:spPr bwMode="auto">
              <a:xfrm>
                <a:off x="929" y="972"/>
                <a:ext cx="1855" cy="1"/>
              </a:xfrm>
              <a:prstGeom prst="line">
                <a:avLst/>
              </a:prstGeom>
              <a:noFill/>
              <a:ln w="38100">
                <a:solidFill>
                  <a:srgbClr val="CC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68" name="Freeform 144"/>
              <p:cNvSpPr>
                <a:spLocks/>
              </p:cNvSpPr>
              <p:nvPr/>
            </p:nvSpPr>
            <p:spPr bwMode="auto">
              <a:xfrm>
                <a:off x="929" y="972"/>
                <a:ext cx="1855" cy="1662"/>
              </a:xfrm>
              <a:custGeom>
                <a:avLst/>
                <a:gdLst>
                  <a:gd name="T0" fmla="*/ 0 w 433"/>
                  <a:gd name="T1" fmla="*/ 341 h 341"/>
                  <a:gd name="T2" fmla="*/ 433 w 433"/>
                  <a:gd name="T3" fmla="*/ 341 h 341"/>
                  <a:gd name="T4" fmla="*/ 433 w 433"/>
                  <a:gd name="T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3" h="341">
                    <a:moveTo>
                      <a:pt x="0" y="341"/>
                    </a:moveTo>
                    <a:lnTo>
                      <a:pt x="433" y="341"/>
                    </a:lnTo>
                    <a:lnTo>
                      <a:pt x="433" y="0"/>
                    </a:lnTo>
                  </a:path>
                </a:pathLst>
              </a:custGeom>
              <a:noFill/>
              <a:ln w="38100">
                <a:solidFill>
                  <a:srgbClr val="CC00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69" name="Line 145"/>
              <p:cNvSpPr>
                <a:spLocks noChangeShapeType="1"/>
              </p:cNvSpPr>
              <p:nvPr/>
            </p:nvSpPr>
            <p:spPr bwMode="auto">
              <a:xfrm flipV="1">
                <a:off x="929" y="972"/>
                <a:ext cx="1" cy="1662"/>
              </a:xfrm>
              <a:prstGeom prst="line">
                <a:avLst/>
              </a:prstGeom>
              <a:noFill/>
              <a:ln w="38100">
                <a:solidFill>
                  <a:srgbClr val="CC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70" name="Freeform 146"/>
              <p:cNvSpPr>
                <a:spLocks/>
              </p:cNvSpPr>
              <p:nvPr/>
            </p:nvSpPr>
            <p:spPr bwMode="auto">
              <a:xfrm>
                <a:off x="929" y="1445"/>
                <a:ext cx="1696" cy="1184"/>
              </a:xfrm>
              <a:custGeom>
                <a:avLst/>
                <a:gdLst>
                  <a:gd name="T0" fmla="*/ 30 w 1696"/>
                  <a:gd name="T1" fmla="*/ 1174 h 1184"/>
                  <a:gd name="T2" fmla="*/ 68 w 1696"/>
                  <a:gd name="T3" fmla="*/ 1174 h 1184"/>
                  <a:gd name="T4" fmla="*/ 94 w 1696"/>
                  <a:gd name="T5" fmla="*/ 1179 h 1184"/>
                  <a:gd name="T6" fmla="*/ 128 w 1696"/>
                  <a:gd name="T7" fmla="*/ 1179 h 1184"/>
                  <a:gd name="T8" fmla="*/ 158 w 1696"/>
                  <a:gd name="T9" fmla="*/ 1174 h 1184"/>
                  <a:gd name="T10" fmla="*/ 180 w 1696"/>
                  <a:gd name="T11" fmla="*/ 1160 h 1184"/>
                  <a:gd name="T12" fmla="*/ 201 w 1696"/>
                  <a:gd name="T13" fmla="*/ 1155 h 1184"/>
                  <a:gd name="T14" fmla="*/ 222 w 1696"/>
                  <a:gd name="T15" fmla="*/ 1145 h 1184"/>
                  <a:gd name="T16" fmla="*/ 244 w 1696"/>
                  <a:gd name="T17" fmla="*/ 1165 h 1184"/>
                  <a:gd name="T18" fmla="*/ 278 w 1696"/>
                  <a:gd name="T19" fmla="*/ 1184 h 1184"/>
                  <a:gd name="T20" fmla="*/ 308 w 1696"/>
                  <a:gd name="T21" fmla="*/ 1179 h 1184"/>
                  <a:gd name="T22" fmla="*/ 351 w 1696"/>
                  <a:gd name="T23" fmla="*/ 1184 h 1184"/>
                  <a:gd name="T24" fmla="*/ 377 w 1696"/>
                  <a:gd name="T25" fmla="*/ 1179 h 1184"/>
                  <a:gd name="T26" fmla="*/ 420 w 1696"/>
                  <a:gd name="T27" fmla="*/ 1165 h 1184"/>
                  <a:gd name="T28" fmla="*/ 445 w 1696"/>
                  <a:gd name="T29" fmla="*/ 1135 h 1184"/>
                  <a:gd name="T30" fmla="*/ 467 w 1696"/>
                  <a:gd name="T31" fmla="*/ 1155 h 1184"/>
                  <a:gd name="T32" fmla="*/ 488 w 1696"/>
                  <a:gd name="T33" fmla="*/ 1111 h 1184"/>
                  <a:gd name="T34" fmla="*/ 510 w 1696"/>
                  <a:gd name="T35" fmla="*/ 1160 h 1184"/>
                  <a:gd name="T36" fmla="*/ 535 w 1696"/>
                  <a:gd name="T37" fmla="*/ 1169 h 1184"/>
                  <a:gd name="T38" fmla="*/ 561 w 1696"/>
                  <a:gd name="T39" fmla="*/ 1165 h 1184"/>
                  <a:gd name="T40" fmla="*/ 599 w 1696"/>
                  <a:gd name="T41" fmla="*/ 1179 h 1184"/>
                  <a:gd name="T42" fmla="*/ 638 w 1696"/>
                  <a:gd name="T43" fmla="*/ 1184 h 1184"/>
                  <a:gd name="T44" fmla="*/ 677 w 1696"/>
                  <a:gd name="T45" fmla="*/ 1179 h 1184"/>
                  <a:gd name="T46" fmla="*/ 715 w 1696"/>
                  <a:gd name="T47" fmla="*/ 1174 h 1184"/>
                  <a:gd name="T48" fmla="*/ 745 w 1696"/>
                  <a:gd name="T49" fmla="*/ 1179 h 1184"/>
                  <a:gd name="T50" fmla="*/ 771 w 1696"/>
                  <a:gd name="T51" fmla="*/ 1174 h 1184"/>
                  <a:gd name="T52" fmla="*/ 805 w 1696"/>
                  <a:gd name="T53" fmla="*/ 1184 h 1184"/>
                  <a:gd name="T54" fmla="*/ 852 w 1696"/>
                  <a:gd name="T55" fmla="*/ 1184 h 1184"/>
                  <a:gd name="T56" fmla="*/ 878 w 1696"/>
                  <a:gd name="T57" fmla="*/ 1169 h 1184"/>
                  <a:gd name="T58" fmla="*/ 904 w 1696"/>
                  <a:gd name="T59" fmla="*/ 1179 h 1184"/>
                  <a:gd name="T60" fmla="*/ 938 w 1696"/>
                  <a:gd name="T61" fmla="*/ 1155 h 1184"/>
                  <a:gd name="T62" fmla="*/ 959 w 1696"/>
                  <a:gd name="T63" fmla="*/ 1140 h 1184"/>
                  <a:gd name="T64" fmla="*/ 981 w 1696"/>
                  <a:gd name="T65" fmla="*/ 1160 h 1184"/>
                  <a:gd name="T66" fmla="*/ 1002 w 1696"/>
                  <a:gd name="T67" fmla="*/ 1155 h 1184"/>
                  <a:gd name="T68" fmla="*/ 1019 w 1696"/>
                  <a:gd name="T69" fmla="*/ 1126 h 1184"/>
                  <a:gd name="T70" fmla="*/ 1045 w 1696"/>
                  <a:gd name="T71" fmla="*/ 843 h 1184"/>
                  <a:gd name="T72" fmla="*/ 1062 w 1696"/>
                  <a:gd name="T73" fmla="*/ 833 h 1184"/>
                  <a:gd name="T74" fmla="*/ 1084 w 1696"/>
                  <a:gd name="T75" fmla="*/ 511 h 1184"/>
                  <a:gd name="T76" fmla="*/ 1105 w 1696"/>
                  <a:gd name="T77" fmla="*/ 448 h 1184"/>
                  <a:gd name="T78" fmla="*/ 1122 w 1696"/>
                  <a:gd name="T79" fmla="*/ 843 h 1184"/>
                  <a:gd name="T80" fmla="*/ 1144 w 1696"/>
                  <a:gd name="T81" fmla="*/ 1072 h 1184"/>
                  <a:gd name="T82" fmla="*/ 1165 w 1696"/>
                  <a:gd name="T83" fmla="*/ 1106 h 1184"/>
                  <a:gd name="T84" fmla="*/ 1182 w 1696"/>
                  <a:gd name="T85" fmla="*/ 1135 h 1184"/>
                  <a:gd name="T86" fmla="*/ 1216 w 1696"/>
                  <a:gd name="T87" fmla="*/ 1174 h 1184"/>
                  <a:gd name="T88" fmla="*/ 1242 w 1696"/>
                  <a:gd name="T89" fmla="*/ 1165 h 1184"/>
                  <a:gd name="T90" fmla="*/ 1268 w 1696"/>
                  <a:gd name="T91" fmla="*/ 1169 h 1184"/>
                  <a:gd name="T92" fmla="*/ 1302 w 1696"/>
                  <a:gd name="T93" fmla="*/ 1174 h 1184"/>
                  <a:gd name="T94" fmla="*/ 1336 w 1696"/>
                  <a:gd name="T95" fmla="*/ 1184 h 1184"/>
                  <a:gd name="T96" fmla="*/ 1366 w 1696"/>
                  <a:gd name="T97" fmla="*/ 1179 h 1184"/>
                  <a:gd name="T98" fmla="*/ 1392 w 1696"/>
                  <a:gd name="T99" fmla="*/ 1169 h 1184"/>
                  <a:gd name="T100" fmla="*/ 1413 w 1696"/>
                  <a:gd name="T101" fmla="*/ 1165 h 1184"/>
                  <a:gd name="T102" fmla="*/ 1439 w 1696"/>
                  <a:gd name="T103" fmla="*/ 1145 h 1184"/>
                  <a:gd name="T104" fmla="*/ 1465 w 1696"/>
                  <a:gd name="T105" fmla="*/ 1169 h 1184"/>
                  <a:gd name="T106" fmla="*/ 1486 w 1696"/>
                  <a:gd name="T107" fmla="*/ 1130 h 1184"/>
                  <a:gd name="T108" fmla="*/ 1512 w 1696"/>
                  <a:gd name="T109" fmla="*/ 1145 h 1184"/>
                  <a:gd name="T110" fmla="*/ 1533 w 1696"/>
                  <a:gd name="T111" fmla="*/ 1155 h 1184"/>
                  <a:gd name="T112" fmla="*/ 1555 w 1696"/>
                  <a:gd name="T113" fmla="*/ 1155 h 1184"/>
                  <a:gd name="T114" fmla="*/ 1576 w 1696"/>
                  <a:gd name="T115" fmla="*/ 1174 h 1184"/>
                  <a:gd name="T116" fmla="*/ 1606 w 1696"/>
                  <a:gd name="T117" fmla="*/ 1179 h 1184"/>
                  <a:gd name="T118" fmla="*/ 1632 w 1696"/>
                  <a:gd name="T119" fmla="*/ 1160 h 1184"/>
                  <a:gd name="T120" fmla="*/ 1666 w 1696"/>
                  <a:gd name="T121" fmla="*/ 1184 h 1184"/>
                  <a:gd name="T122" fmla="*/ 1692 w 1696"/>
                  <a:gd name="T123" fmla="*/ 1174 h 1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96" h="1184">
                    <a:moveTo>
                      <a:pt x="0" y="1179"/>
                    </a:moveTo>
                    <a:lnTo>
                      <a:pt x="4" y="1174"/>
                    </a:lnTo>
                    <a:lnTo>
                      <a:pt x="4" y="1179"/>
                    </a:lnTo>
                    <a:lnTo>
                      <a:pt x="8" y="1174"/>
                    </a:lnTo>
                    <a:lnTo>
                      <a:pt x="8" y="1179"/>
                    </a:lnTo>
                    <a:lnTo>
                      <a:pt x="13" y="1184"/>
                    </a:lnTo>
                    <a:lnTo>
                      <a:pt x="17" y="1179"/>
                    </a:lnTo>
                    <a:lnTo>
                      <a:pt x="21" y="1184"/>
                    </a:lnTo>
                    <a:lnTo>
                      <a:pt x="25" y="1179"/>
                    </a:lnTo>
                    <a:lnTo>
                      <a:pt x="25" y="1174"/>
                    </a:lnTo>
                    <a:lnTo>
                      <a:pt x="25" y="1179"/>
                    </a:lnTo>
                    <a:lnTo>
                      <a:pt x="25" y="1169"/>
                    </a:lnTo>
                    <a:lnTo>
                      <a:pt x="30" y="1174"/>
                    </a:lnTo>
                    <a:lnTo>
                      <a:pt x="30" y="1179"/>
                    </a:lnTo>
                    <a:lnTo>
                      <a:pt x="30" y="1174"/>
                    </a:lnTo>
                    <a:lnTo>
                      <a:pt x="34" y="1179"/>
                    </a:lnTo>
                    <a:lnTo>
                      <a:pt x="38" y="1184"/>
                    </a:lnTo>
                    <a:lnTo>
                      <a:pt x="43" y="1179"/>
                    </a:lnTo>
                    <a:lnTo>
                      <a:pt x="43" y="1174"/>
                    </a:lnTo>
                    <a:lnTo>
                      <a:pt x="47" y="1179"/>
                    </a:lnTo>
                    <a:lnTo>
                      <a:pt x="47" y="1174"/>
                    </a:lnTo>
                    <a:lnTo>
                      <a:pt x="51" y="1179"/>
                    </a:lnTo>
                    <a:lnTo>
                      <a:pt x="51" y="1184"/>
                    </a:lnTo>
                    <a:lnTo>
                      <a:pt x="51" y="1179"/>
                    </a:lnTo>
                    <a:lnTo>
                      <a:pt x="55" y="1169"/>
                    </a:lnTo>
                    <a:lnTo>
                      <a:pt x="55" y="1179"/>
                    </a:lnTo>
                    <a:lnTo>
                      <a:pt x="60" y="1174"/>
                    </a:lnTo>
                    <a:lnTo>
                      <a:pt x="60" y="1184"/>
                    </a:lnTo>
                    <a:lnTo>
                      <a:pt x="64" y="1179"/>
                    </a:lnTo>
                    <a:lnTo>
                      <a:pt x="68" y="1174"/>
                    </a:lnTo>
                    <a:lnTo>
                      <a:pt x="68" y="1179"/>
                    </a:lnTo>
                    <a:lnTo>
                      <a:pt x="68" y="1169"/>
                    </a:lnTo>
                    <a:lnTo>
                      <a:pt x="73" y="1179"/>
                    </a:lnTo>
                    <a:lnTo>
                      <a:pt x="73" y="1174"/>
                    </a:lnTo>
                    <a:lnTo>
                      <a:pt x="73" y="1179"/>
                    </a:lnTo>
                    <a:lnTo>
                      <a:pt x="77" y="1184"/>
                    </a:lnTo>
                    <a:lnTo>
                      <a:pt x="77" y="1179"/>
                    </a:lnTo>
                    <a:lnTo>
                      <a:pt x="77" y="1174"/>
                    </a:lnTo>
                    <a:lnTo>
                      <a:pt x="81" y="1179"/>
                    </a:lnTo>
                    <a:lnTo>
                      <a:pt x="85" y="1184"/>
                    </a:lnTo>
                    <a:lnTo>
                      <a:pt x="85" y="1179"/>
                    </a:lnTo>
                    <a:lnTo>
                      <a:pt x="90" y="1174"/>
                    </a:lnTo>
                    <a:lnTo>
                      <a:pt x="90" y="1179"/>
                    </a:lnTo>
                    <a:lnTo>
                      <a:pt x="90" y="1174"/>
                    </a:lnTo>
                    <a:lnTo>
                      <a:pt x="94" y="1179"/>
                    </a:lnTo>
                    <a:lnTo>
                      <a:pt x="98" y="1179"/>
                    </a:lnTo>
                    <a:lnTo>
                      <a:pt x="103" y="1174"/>
                    </a:lnTo>
                    <a:lnTo>
                      <a:pt x="103" y="1179"/>
                    </a:lnTo>
                    <a:lnTo>
                      <a:pt x="107" y="1184"/>
                    </a:lnTo>
                    <a:lnTo>
                      <a:pt x="107" y="1179"/>
                    </a:lnTo>
                    <a:lnTo>
                      <a:pt x="111" y="1174"/>
                    </a:lnTo>
                    <a:lnTo>
                      <a:pt x="111" y="1179"/>
                    </a:lnTo>
                    <a:lnTo>
                      <a:pt x="111" y="1174"/>
                    </a:lnTo>
                    <a:lnTo>
                      <a:pt x="115" y="1184"/>
                    </a:lnTo>
                    <a:lnTo>
                      <a:pt x="115" y="1174"/>
                    </a:lnTo>
                    <a:lnTo>
                      <a:pt x="115" y="1179"/>
                    </a:lnTo>
                    <a:lnTo>
                      <a:pt x="120" y="1174"/>
                    </a:lnTo>
                    <a:lnTo>
                      <a:pt x="124" y="1179"/>
                    </a:lnTo>
                    <a:lnTo>
                      <a:pt x="128" y="1184"/>
                    </a:lnTo>
                    <a:lnTo>
                      <a:pt x="128" y="1179"/>
                    </a:lnTo>
                    <a:lnTo>
                      <a:pt x="133" y="1184"/>
                    </a:lnTo>
                    <a:lnTo>
                      <a:pt x="133" y="1179"/>
                    </a:lnTo>
                    <a:lnTo>
                      <a:pt x="133" y="1184"/>
                    </a:lnTo>
                    <a:lnTo>
                      <a:pt x="137" y="1179"/>
                    </a:lnTo>
                    <a:lnTo>
                      <a:pt x="137" y="1165"/>
                    </a:lnTo>
                    <a:lnTo>
                      <a:pt x="137" y="1169"/>
                    </a:lnTo>
                    <a:lnTo>
                      <a:pt x="141" y="1179"/>
                    </a:lnTo>
                    <a:lnTo>
                      <a:pt x="141" y="1169"/>
                    </a:lnTo>
                    <a:lnTo>
                      <a:pt x="145" y="1179"/>
                    </a:lnTo>
                    <a:lnTo>
                      <a:pt x="145" y="1169"/>
                    </a:lnTo>
                    <a:lnTo>
                      <a:pt x="150" y="1174"/>
                    </a:lnTo>
                    <a:lnTo>
                      <a:pt x="150" y="1179"/>
                    </a:lnTo>
                    <a:lnTo>
                      <a:pt x="154" y="1174"/>
                    </a:lnTo>
                    <a:lnTo>
                      <a:pt x="154" y="1169"/>
                    </a:lnTo>
                    <a:lnTo>
                      <a:pt x="158" y="1174"/>
                    </a:lnTo>
                    <a:lnTo>
                      <a:pt x="158" y="1179"/>
                    </a:lnTo>
                    <a:lnTo>
                      <a:pt x="163" y="1169"/>
                    </a:lnTo>
                    <a:lnTo>
                      <a:pt x="163" y="1174"/>
                    </a:lnTo>
                    <a:lnTo>
                      <a:pt x="163" y="1145"/>
                    </a:lnTo>
                    <a:lnTo>
                      <a:pt x="167" y="1174"/>
                    </a:lnTo>
                    <a:lnTo>
                      <a:pt x="167" y="1160"/>
                    </a:lnTo>
                    <a:lnTo>
                      <a:pt x="167" y="1174"/>
                    </a:lnTo>
                    <a:lnTo>
                      <a:pt x="171" y="1155"/>
                    </a:lnTo>
                    <a:lnTo>
                      <a:pt x="171" y="1169"/>
                    </a:lnTo>
                    <a:lnTo>
                      <a:pt x="171" y="1174"/>
                    </a:lnTo>
                    <a:lnTo>
                      <a:pt x="175" y="1179"/>
                    </a:lnTo>
                    <a:lnTo>
                      <a:pt x="175" y="1174"/>
                    </a:lnTo>
                    <a:lnTo>
                      <a:pt x="175" y="1150"/>
                    </a:lnTo>
                    <a:lnTo>
                      <a:pt x="175" y="1165"/>
                    </a:lnTo>
                    <a:lnTo>
                      <a:pt x="180" y="1160"/>
                    </a:lnTo>
                    <a:lnTo>
                      <a:pt x="180" y="1140"/>
                    </a:lnTo>
                    <a:lnTo>
                      <a:pt x="184" y="1150"/>
                    </a:lnTo>
                    <a:lnTo>
                      <a:pt x="184" y="1135"/>
                    </a:lnTo>
                    <a:lnTo>
                      <a:pt x="188" y="1169"/>
                    </a:lnTo>
                    <a:lnTo>
                      <a:pt x="188" y="1155"/>
                    </a:lnTo>
                    <a:lnTo>
                      <a:pt x="188" y="1150"/>
                    </a:lnTo>
                    <a:lnTo>
                      <a:pt x="193" y="1145"/>
                    </a:lnTo>
                    <a:lnTo>
                      <a:pt x="193" y="1165"/>
                    </a:lnTo>
                    <a:lnTo>
                      <a:pt x="193" y="1169"/>
                    </a:lnTo>
                    <a:lnTo>
                      <a:pt x="193" y="1160"/>
                    </a:lnTo>
                    <a:lnTo>
                      <a:pt x="197" y="1145"/>
                    </a:lnTo>
                    <a:lnTo>
                      <a:pt x="197" y="1135"/>
                    </a:lnTo>
                    <a:lnTo>
                      <a:pt x="197" y="1155"/>
                    </a:lnTo>
                    <a:lnTo>
                      <a:pt x="201" y="1169"/>
                    </a:lnTo>
                    <a:lnTo>
                      <a:pt x="201" y="1155"/>
                    </a:lnTo>
                    <a:lnTo>
                      <a:pt x="201" y="1126"/>
                    </a:lnTo>
                    <a:lnTo>
                      <a:pt x="205" y="1087"/>
                    </a:lnTo>
                    <a:lnTo>
                      <a:pt x="205" y="1140"/>
                    </a:lnTo>
                    <a:lnTo>
                      <a:pt x="205" y="1135"/>
                    </a:lnTo>
                    <a:lnTo>
                      <a:pt x="210" y="1150"/>
                    </a:lnTo>
                    <a:lnTo>
                      <a:pt x="210" y="1116"/>
                    </a:lnTo>
                    <a:lnTo>
                      <a:pt x="210" y="1165"/>
                    </a:lnTo>
                    <a:lnTo>
                      <a:pt x="210" y="1140"/>
                    </a:lnTo>
                    <a:lnTo>
                      <a:pt x="214" y="1169"/>
                    </a:lnTo>
                    <a:lnTo>
                      <a:pt x="214" y="1174"/>
                    </a:lnTo>
                    <a:lnTo>
                      <a:pt x="214" y="1135"/>
                    </a:lnTo>
                    <a:lnTo>
                      <a:pt x="218" y="1140"/>
                    </a:lnTo>
                    <a:lnTo>
                      <a:pt x="218" y="1160"/>
                    </a:lnTo>
                    <a:lnTo>
                      <a:pt x="218" y="1165"/>
                    </a:lnTo>
                    <a:lnTo>
                      <a:pt x="222" y="1145"/>
                    </a:lnTo>
                    <a:lnTo>
                      <a:pt x="222" y="1165"/>
                    </a:lnTo>
                    <a:lnTo>
                      <a:pt x="222" y="1145"/>
                    </a:lnTo>
                    <a:lnTo>
                      <a:pt x="227" y="1160"/>
                    </a:lnTo>
                    <a:lnTo>
                      <a:pt x="227" y="1145"/>
                    </a:lnTo>
                    <a:lnTo>
                      <a:pt x="227" y="1155"/>
                    </a:lnTo>
                    <a:lnTo>
                      <a:pt x="231" y="1165"/>
                    </a:lnTo>
                    <a:lnTo>
                      <a:pt x="231" y="1179"/>
                    </a:lnTo>
                    <a:lnTo>
                      <a:pt x="231" y="1169"/>
                    </a:lnTo>
                    <a:lnTo>
                      <a:pt x="235" y="1179"/>
                    </a:lnTo>
                    <a:lnTo>
                      <a:pt x="235" y="1169"/>
                    </a:lnTo>
                    <a:lnTo>
                      <a:pt x="235" y="1184"/>
                    </a:lnTo>
                    <a:lnTo>
                      <a:pt x="240" y="1174"/>
                    </a:lnTo>
                    <a:lnTo>
                      <a:pt x="240" y="1179"/>
                    </a:lnTo>
                    <a:lnTo>
                      <a:pt x="240" y="1174"/>
                    </a:lnTo>
                    <a:lnTo>
                      <a:pt x="244" y="1165"/>
                    </a:lnTo>
                    <a:lnTo>
                      <a:pt x="244" y="1184"/>
                    </a:lnTo>
                    <a:lnTo>
                      <a:pt x="244" y="1174"/>
                    </a:lnTo>
                    <a:lnTo>
                      <a:pt x="248" y="1169"/>
                    </a:lnTo>
                    <a:lnTo>
                      <a:pt x="248" y="1179"/>
                    </a:lnTo>
                    <a:lnTo>
                      <a:pt x="248" y="1174"/>
                    </a:lnTo>
                    <a:lnTo>
                      <a:pt x="252" y="1179"/>
                    </a:lnTo>
                    <a:lnTo>
                      <a:pt x="252" y="1184"/>
                    </a:lnTo>
                    <a:lnTo>
                      <a:pt x="252" y="1179"/>
                    </a:lnTo>
                    <a:lnTo>
                      <a:pt x="257" y="1184"/>
                    </a:lnTo>
                    <a:lnTo>
                      <a:pt x="261" y="1179"/>
                    </a:lnTo>
                    <a:lnTo>
                      <a:pt x="261" y="1174"/>
                    </a:lnTo>
                    <a:lnTo>
                      <a:pt x="265" y="1179"/>
                    </a:lnTo>
                    <a:lnTo>
                      <a:pt x="270" y="1179"/>
                    </a:lnTo>
                    <a:lnTo>
                      <a:pt x="274" y="1179"/>
                    </a:lnTo>
                    <a:lnTo>
                      <a:pt x="278" y="1184"/>
                    </a:lnTo>
                    <a:lnTo>
                      <a:pt x="282" y="1179"/>
                    </a:lnTo>
                    <a:lnTo>
                      <a:pt x="282" y="1184"/>
                    </a:lnTo>
                    <a:lnTo>
                      <a:pt x="282" y="1179"/>
                    </a:lnTo>
                    <a:lnTo>
                      <a:pt x="287" y="1184"/>
                    </a:lnTo>
                    <a:lnTo>
                      <a:pt x="287" y="1179"/>
                    </a:lnTo>
                    <a:lnTo>
                      <a:pt x="291" y="1184"/>
                    </a:lnTo>
                    <a:lnTo>
                      <a:pt x="291" y="1179"/>
                    </a:lnTo>
                    <a:lnTo>
                      <a:pt x="295" y="1184"/>
                    </a:lnTo>
                    <a:lnTo>
                      <a:pt x="295" y="1179"/>
                    </a:lnTo>
                    <a:lnTo>
                      <a:pt x="300" y="1184"/>
                    </a:lnTo>
                    <a:lnTo>
                      <a:pt x="304" y="1179"/>
                    </a:lnTo>
                    <a:lnTo>
                      <a:pt x="304" y="1184"/>
                    </a:lnTo>
                    <a:lnTo>
                      <a:pt x="304" y="1179"/>
                    </a:lnTo>
                    <a:lnTo>
                      <a:pt x="308" y="1184"/>
                    </a:lnTo>
                    <a:lnTo>
                      <a:pt x="308" y="1179"/>
                    </a:lnTo>
                    <a:lnTo>
                      <a:pt x="312" y="1184"/>
                    </a:lnTo>
                    <a:lnTo>
                      <a:pt x="312" y="1179"/>
                    </a:lnTo>
                    <a:lnTo>
                      <a:pt x="312" y="1184"/>
                    </a:lnTo>
                    <a:lnTo>
                      <a:pt x="317" y="1179"/>
                    </a:lnTo>
                    <a:lnTo>
                      <a:pt x="317" y="1184"/>
                    </a:lnTo>
                    <a:lnTo>
                      <a:pt x="321" y="1179"/>
                    </a:lnTo>
                    <a:lnTo>
                      <a:pt x="325" y="1184"/>
                    </a:lnTo>
                    <a:lnTo>
                      <a:pt x="325" y="1179"/>
                    </a:lnTo>
                    <a:lnTo>
                      <a:pt x="330" y="1184"/>
                    </a:lnTo>
                    <a:lnTo>
                      <a:pt x="330" y="1179"/>
                    </a:lnTo>
                    <a:lnTo>
                      <a:pt x="334" y="1184"/>
                    </a:lnTo>
                    <a:lnTo>
                      <a:pt x="338" y="1179"/>
                    </a:lnTo>
                    <a:lnTo>
                      <a:pt x="342" y="1184"/>
                    </a:lnTo>
                    <a:lnTo>
                      <a:pt x="347" y="1179"/>
                    </a:lnTo>
                    <a:lnTo>
                      <a:pt x="351" y="1184"/>
                    </a:lnTo>
                    <a:lnTo>
                      <a:pt x="351" y="1179"/>
                    </a:lnTo>
                    <a:lnTo>
                      <a:pt x="355" y="1184"/>
                    </a:lnTo>
                    <a:lnTo>
                      <a:pt x="355" y="1179"/>
                    </a:lnTo>
                    <a:lnTo>
                      <a:pt x="355" y="1184"/>
                    </a:lnTo>
                    <a:lnTo>
                      <a:pt x="360" y="1179"/>
                    </a:lnTo>
                    <a:lnTo>
                      <a:pt x="360" y="1184"/>
                    </a:lnTo>
                    <a:lnTo>
                      <a:pt x="364" y="1179"/>
                    </a:lnTo>
                    <a:lnTo>
                      <a:pt x="364" y="1184"/>
                    </a:lnTo>
                    <a:lnTo>
                      <a:pt x="364" y="1179"/>
                    </a:lnTo>
                    <a:lnTo>
                      <a:pt x="368" y="1184"/>
                    </a:lnTo>
                    <a:lnTo>
                      <a:pt x="372" y="1179"/>
                    </a:lnTo>
                    <a:lnTo>
                      <a:pt x="372" y="1184"/>
                    </a:lnTo>
                    <a:lnTo>
                      <a:pt x="377" y="1179"/>
                    </a:lnTo>
                    <a:lnTo>
                      <a:pt x="377" y="1184"/>
                    </a:lnTo>
                    <a:lnTo>
                      <a:pt x="377" y="1179"/>
                    </a:lnTo>
                    <a:lnTo>
                      <a:pt x="381" y="1184"/>
                    </a:lnTo>
                    <a:lnTo>
                      <a:pt x="381" y="1179"/>
                    </a:lnTo>
                    <a:lnTo>
                      <a:pt x="385" y="1184"/>
                    </a:lnTo>
                    <a:lnTo>
                      <a:pt x="390" y="1179"/>
                    </a:lnTo>
                    <a:lnTo>
                      <a:pt x="394" y="1184"/>
                    </a:lnTo>
                    <a:lnTo>
                      <a:pt x="398" y="1179"/>
                    </a:lnTo>
                    <a:lnTo>
                      <a:pt x="402" y="1184"/>
                    </a:lnTo>
                    <a:lnTo>
                      <a:pt x="402" y="1179"/>
                    </a:lnTo>
                    <a:lnTo>
                      <a:pt x="407" y="1184"/>
                    </a:lnTo>
                    <a:lnTo>
                      <a:pt x="411" y="1179"/>
                    </a:lnTo>
                    <a:lnTo>
                      <a:pt x="411" y="1174"/>
                    </a:lnTo>
                    <a:lnTo>
                      <a:pt x="415" y="1179"/>
                    </a:lnTo>
                    <a:lnTo>
                      <a:pt x="415" y="1184"/>
                    </a:lnTo>
                    <a:lnTo>
                      <a:pt x="420" y="1174"/>
                    </a:lnTo>
                    <a:lnTo>
                      <a:pt x="420" y="1165"/>
                    </a:lnTo>
                    <a:lnTo>
                      <a:pt x="420" y="1174"/>
                    </a:lnTo>
                    <a:lnTo>
                      <a:pt x="424" y="1169"/>
                    </a:lnTo>
                    <a:lnTo>
                      <a:pt x="424" y="1165"/>
                    </a:lnTo>
                    <a:lnTo>
                      <a:pt x="424" y="1174"/>
                    </a:lnTo>
                    <a:lnTo>
                      <a:pt x="428" y="1179"/>
                    </a:lnTo>
                    <a:lnTo>
                      <a:pt x="432" y="1165"/>
                    </a:lnTo>
                    <a:lnTo>
                      <a:pt x="432" y="1169"/>
                    </a:lnTo>
                    <a:lnTo>
                      <a:pt x="437" y="1160"/>
                    </a:lnTo>
                    <a:lnTo>
                      <a:pt x="437" y="1155"/>
                    </a:lnTo>
                    <a:lnTo>
                      <a:pt x="441" y="1160"/>
                    </a:lnTo>
                    <a:lnTo>
                      <a:pt x="441" y="1165"/>
                    </a:lnTo>
                    <a:lnTo>
                      <a:pt x="441" y="1140"/>
                    </a:lnTo>
                    <a:lnTo>
                      <a:pt x="445" y="1150"/>
                    </a:lnTo>
                    <a:lnTo>
                      <a:pt x="445" y="1145"/>
                    </a:lnTo>
                    <a:lnTo>
                      <a:pt x="445" y="1135"/>
                    </a:lnTo>
                    <a:lnTo>
                      <a:pt x="450" y="1135"/>
                    </a:lnTo>
                    <a:lnTo>
                      <a:pt x="450" y="1116"/>
                    </a:lnTo>
                    <a:lnTo>
                      <a:pt x="450" y="1140"/>
                    </a:lnTo>
                    <a:lnTo>
                      <a:pt x="450" y="1145"/>
                    </a:lnTo>
                    <a:lnTo>
                      <a:pt x="454" y="1169"/>
                    </a:lnTo>
                    <a:lnTo>
                      <a:pt x="454" y="1150"/>
                    </a:lnTo>
                    <a:lnTo>
                      <a:pt x="454" y="1169"/>
                    </a:lnTo>
                    <a:lnTo>
                      <a:pt x="458" y="1140"/>
                    </a:lnTo>
                    <a:lnTo>
                      <a:pt x="458" y="1150"/>
                    </a:lnTo>
                    <a:lnTo>
                      <a:pt x="458" y="1160"/>
                    </a:lnTo>
                    <a:lnTo>
                      <a:pt x="462" y="1165"/>
                    </a:lnTo>
                    <a:lnTo>
                      <a:pt x="462" y="1150"/>
                    </a:lnTo>
                    <a:lnTo>
                      <a:pt x="462" y="1169"/>
                    </a:lnTo>
                    <a:lnTo>
                      <a:pt x="467" y="1169"/>
                    </a:lnTo>
                    <a:lnTo>
                      <a:pt x="467" y="1155"/>
                    </a:lnTo>
                    <a:lnTo>
                      <a:pt x="467" y="1169"/>
                    </a:lnTo>
                    <a:lnTo>
                      <a:pt x="467" y="1140"/>
                    </a:lnTo>
                    <a:lnTo>
                      <a:pt x="471" y="1126"/>
                    </a:lnTo>
                    <a:lnTo>
                      <a:pt x="471" y="1140"/>
                    </a:lnTo>
                    <a:lnTo>
                      <a:pt x="471" y="1111"/>
                    </a:lnTo>
                    <a:lnTo>
                      <a:pt x="475" y="1130"/>
                    </a:lnTo>
                    <a:lnTo>
                      <a:pt x="475" y="1106"/>
                    </a:lnTo>
                    <a:lnTo>
                      <a:pt x="475" y="1111"/>
                    </a:lnTo>
                    <a:lnTo>
                      <a:pt x="480" y="1140"/>
                    </a:lnTo>
                    <a:lnTo>
                      <a:pt x="480" y="1150"/>
                    </a:lnTo>
                    <a:lnTo>
                      <a:pt x="480" y="1145"/>
                    </a:lnTo>
                    <a:lnTo>
                      <a:pt x="484" y="1155"/>
                    </a:lnTo>
                    <a:lnTo>
                      <a:pt x="484" y="1130"/>
                    </a:lnTo>
                    <a:lnTo>
                      <a:pt x="488" y="1116"/>
                    </a:lnTo>
                    <a:lnTo>
                      <a:pt x="488" y="1111"/>
                    </a:lnTo>
                    <a:lnTo>
                      <a:pt x="488" y="1126"/>
                    </a:lnTo>
                    <a:lnTo>
                      <a:pt x="488" y="1116"/>
                    </a:lnTo>
                    <a:lnTo>
                      <a:pt x="492" y="1130"/>
                    </a:lnTo>
                    <a:lnTo>
                      <a:pt x="492" y="1140"/>
                    </a:lnTo>
                    <a:lnTo>
                      <a:pt x="497" y="1150"/>
                    </a:lnTo>
                    <a:lnTo>
                      <a:pt x="497" y="1140"/>
                    </a:lnTo>
                    <a:lnTo>
                      <a:pt x="501" y="1145"/>
                    </a:lnTo>
                    <a:lnTo>
                      <a:pt x="501" y="1155"/>
                    </a:lnTo>
                    <a:lnTo>
                      <a:pt x="501" y="1160"/>
                    </a:lnTo>
                    <a:lnTo>
                      <a:pt x="505" y="1140"/>
                    </a:lnTo>
                    <a:lnTo>
                      <a:pt x="505" y="1169"/>
                    </a:lnTo>
                    <a:lnTo>
                      <a:pt x="505" y="1155"/>
                    </a:lnTo>
                    <a:lnTo>
                      <a:pt x="510" y="1160"/>
                    </a:lnTo>
                    <a:lnTo>
                      <a:pt x="510" y="1169"/>
                    </a:lnTo>
                    <a:lnTo>
                      <a:pt x="510" y="1160"/>
                    </a:lnTo>
                    <a:lnTo>
                      <a:pt x="514" y="1165"/>
                    </a:lnTo>
                    <a:lnTo>
                      <a:pt x="514" y="1179"/>
                    </a:lnTo>
                    <a:lnTo>
                      <a:pt x="514" y="1169"/>
                    </a:lnTo>
                    <a:lnTo>
                      <a:pt x="518" y="1179"/>
                    </a:lnTo>
                    <a:lnTo>
                      <a:pt x="518" y="1174"/>
                    </a:lnTo>
                    <a:lnTo>
                      <a:pt x="518" y="1184"/>
                    </a:lnTo>
                    <a:lnTo>
                      <a:pt x="522" y="1169"/>
                    </a:lnTo>
                    <a:lnTo>
                      <a:pt x="522" y="1174"/>
                    </a:lnTo>
                    <a:lnTo>
                      <a:pt x="522" y="1179"/>
                    </a:lnTo>
                    <a:lnTo>
                      <a:pt x="522" y="1184"/>
                    </a:lnTo>
                    <a:lnTo>
                      <a:pt x="527" y="1169"/>
                    </a:lnTo>
                    <a:lnTo>
                      <a:pt x="531" y="1165"/>
                    </a:lnTo>
                    <a:lnTo>
                      <a:pt x="531" y="1169"/>
                    </a:lnTo>
                    <a:lnTo>
                      <a:pt x="531" y="1179"/>
                    </a:lnTo>
                    <a:lnTo>
                      <a:pt x="535" y="1169"/>
                    </a:lnTo>
                    <a:lnTo>
                      <a:pt x="535" y="1184"/>
                    </a:lnTo>
                    <a:lnTo>
                      <a:pt x="540" y="1174"/>
                    </a:lnTo>
                    <a:lnTo>
                      <a:pt x="540" y="1179"/>
                    </a:lnTo>
                    <a:lnTo>
                      <a:pt x="540" y="1174"/>
                    </a:lnTo>
                    <a:lnTo>
                      <a:pt x="544" y="1179"/>
                    </a:lnTo>
                    <a:lnTo>
                      <a:pt x="548" y="1184"/>
                    </a:lnTo>
                    <a:lnTo>
                      <a:pt x="548" y="1174"/>
                    </a:lnTo>
                    <a:lnTo>
                      <a:pt x="552" y="1169"/>
                    </a:lnTo>
                    <a:lnTo>
                      <a:pt x="552" y="1184"/>
                    </a:lnTo>
                    <a:lnTo>
                      <a:pt x="552" y="1174"/>
                    </a:lnTo>
                    <a:lnTo>
                      <a:pt x="557" y="1179"/>
                    </a:lnTo>
                    <a:lnTo>
                      <a:pt x="557" y="1169"/>
                    </a:lnTo>
                    <a:lnTo>
                      <a:pt x="561" y="1184"/>
                    </a:lnTo>
                    <a:lnTo>
                      <a:pt x="561" y="1169"/>
                    </a:lnTo>
                    <a:lnTo>
                      <a:pt x="561" y="1165"/>
                    </a:lnTo>
                    <a:lnTo>
                      <a:pt x="561" y="1184"/>
                    </a:lnTo>
                    <a:lnTo>
                      <a:pt x="565" y="1179"/>
                    </a:lnTo>
                    <a:lnTo>
                      <a:pt x="565" y="1174"/>
                    </a:lnTo>
                    <a:lnTo>
                      <a:pt x="569" y="1179"/>
                    </a:lnTo>
                    <a:lnTo>
                      <a:pt x="574" y="1184"/>
                    </a:lnTo>
                    <a:lnTo>
                      <a:pt x="578" y="1179"/>
                    </a:lnTo>
                    <a:lnTo>
                      <a:pt x="578" y="1184"/>
                    </a:lnTo>
                    <a:lnTo>
                      <a:pt x="582" y="1179"/>
                    </a:lnTo>
                    <a:lnTo>
                      <a:pt x="587" y="1184"/>
                    </a:lnTo>
                    <a:lnTo>
                      <a:pt x="591" y="1179"/>
                    </a:lnTo>
                    <a:lnTo>
                      <a:pt x="591" y="1184"/>
                    </a:lnTo>
                    <a:lnTo>
                      <a:pt x="595" y="1174"/>
                    </a:lnTo>
                    <a:lnTo>
                      <a:pt x="595" y="1179"/>
                    </a:lnTo>
                    <a:lnTo>
                      <a:pt x="595" y="1184"/>
                    </a:lnTo>
                    <a:lnTo>
                      <a:pt x="599" y="1179"/>
                    </a:lnTo>
                    <a:lnTo>
                      <a:pt x="604" y="1184"/>
                    </a:lnTo>
                    <a:lnTo>
                      <a:pt x="604" y="1179"/>
                    </a:lnTo>
                    <a:lnTo>
                      <a:pt x="608" y="1184"/>
                    </a:lnTo>
                    <a:lnTo>
                      <a:pt x="612" y="1179"/>
                    </a:lnTo>
                    <a:lnTo>
                      <a:pt x="612" y="1184"/>
                    </a:lnTo>
                    <a:lnTo>
                      <a:pt x="617" y="1179"/>
                    </a:lnTo>
                    <a:lnTo>
                      <a:pt x="617" y="1184"/>
                    </a:lnTo>
                    <a:lnTo>
                      <a:pt x="617" y="1179"/>
                    </a:lnTo>
                    <a:lnTo>
                      <a:pt x="621" y="1184"/>
                    </a:lnTo>
                    <a:lnTo>
                      <a:pt x="621" y="1179"/>
                    </a:lnTo>
                    <a:lnTo>
                      <a:pt x="625" y="1184"/>
                    </a:lnTo>
                    <a:lnTo>
                      <a:pt x="629" y="1179"/>
                    </a:lnTo>
                    <a:lnTo>
                      <a:pt x="634" y="1184"/>
                    </a:lnTo>
                    <a:lnTo>
                      <a:pt x="638" y="1179"/>
                    </a:lnTo>
                    <a:lnTo>
                      <a:pt x="638" y="1184"/>
                    </a:lnTo>
                    <a:lnTo>
                      <a:pt x="642" y="1179"/>
                    </a:lnTo>
                    <a:lnTo>
                      <a:pt x="642" y="1184"/>
                    </a:lnTo>
                    <a:lnTo>
                      <a:pt x="647" y="1179"/>
                    </a:lnTo>
                    <a:lnTo>
                      <a:pt x="651" y="1184"/>
                    </a:lnTo>
                    <a:lnTo>
                      <a:pt x="651" y="1179"/>
                    </a:lnTo>
                    <a:lnTo>
                      <a:pt x="651" y="1184"/>
                    </a:lnTo>
                    <a:lnTo>
                      <a:pt x="651" y="1179"/>
                    </a:lnTo>
                    <a:lnTo>
                      <a:pt x="655" y="1184"/>
                    </a:lnTo>
                    <a:lnTo>
                      <a:pt x="659" y="1179"/>
                    </a:lnTo>
                    <a:lnTo>
                      <a:pt x="664" y="1184"/>
                    </a:lnTo>
                    <a:lnTo>
                      <a:pt x="668" y="1179"/>
                    </a:lnTo>
                    <a:lnTo>
                      <a:pt x="672" y="1184"/>
                    </a:lnTo>
                    <a:lnTo>
                      <a:pt x="672" y="1179"/>
                    </a:lnTo>
                    <a:lnTo>
                      <a:pt x="677" y="1184"/>
                    </a:lnTo>
                    <a:lnTo>
                      <a:pt x="677" y="1179"/>
                    </a:lnTo>
                    <a:lnTo>
                      <a:pt x="677" y="1184"/>
                    </a:lnTo>
                    <a:lnTo>
                      <a:pt x="681" y="1179"/>
                    </a:lnTo>
                    <a:lnTo>
                      <a:pt x="681" y="1174"/>
                    </a:lnTo>
                    <a:lnTo>
                      <a:pt x="685" y="1179"/>
                    </a:lnTo>
                    <a:lnTo>
                      <a:pt x="689" y="1174"/>
                    </a:lnTo>
                    <a:lnTo>
                      <a:pt x="689" y="1179"/>
                    </a:lnTo>
                    <a:lnTo>
                      <a:pt x="694" y="1174"/>
                    </a:lnTo>
                    <a:lnTo>
                      <a:pt x="694" y="1179"/>
                    </a:lnTo>
                    <a:lnTo>
                      <a:pt x="698" y="1169"/>
                    </a:lnTo>
                    <a:lnTo>
                      <a:pt x="702" y="1174"/>
                    </a:lnTo>
                    <a:lnTo>
                      <a:pt x="702" y="1169"/>
                    </a:lnTo>
                    <a:lnTo>
                      <a:pt x="702" y="1179"/>
                    </a:lnTo>
                    <a:lnTo>
                      <a:pt x="707" y="1174"/>
                    </a:lnTo>
                    <a:lnTo>
                      <a:pt x="711" y="1179"/>
                    </a:lnTo>
                    <a:lnTo>
                      <a:pt x="715" y="1174"/>
                    </a:lnTo>
                    <a:lnTo>
                      <a:pt x="715" y="1179"/>
                    </a:lnTo>
                    <a:lnTo>
                      <a:pt x="715" y="1174"/>
                    </a:lnTo>
                    <a:lnTo>
                      <a:pt x="719" y="1179"/>
                    </a:lnTo>
                    <a:lnTo>
                      <a:pt x="719" y="1174"/>
                    </a:lnTo>
                    <a:lnTo>
                      <a:pt x="724" y="1179"/>
                    </a:lnTo>
                    <a:lnTo>
                      <a:pt x="724" y="1184"/>
                    </a:lnTo>
                    <a:lnTo>
                      <a:pt x="724" y="1179"/>
                    </a:lnTo>
                    <a:lnTo>
                      <a:pt x="728" y="1184"/>
                    </a:lnTo>
                    <a:lnTo>
                      <a:pt x="732" y="1179"/>
                    </a:lnTo>
                    <a:lnTo>
                      <a:pt x="732" y="1184"/>
                    </a:lnTo>
                    <a:lnTo>
                      <a:pt x="737" y="1179"/>
                    </a:lnTo>
                    <a:lnTo>
                      <a:pt x="737" y="1184"/>
                    </a:lnTo>
                    <a:lnTo>
                      <a:pt x="741" y="1179"/>
                    </a:lnTo>
                    <a:lnTo>
                      <a:pt x="745" y="1184"/>
                    </a:lnTo>
                    <a:lnTo>
                      <a:pt x="745" y="1179"/>
                    </a:lnTo>
                    <a:lnTo>
                      <a:pt x="745" y="1184"/>
                    </a:lnTo>
                    <a:lnTo>
                      <a:pt x="745" y="1174"/>
                    </a:lnTo>
                    <a:lnTo>
                      <a:pt x="749" y="1184"/>
                    </a:lnTo>
                    <a:lnTo>
                      <a:pt x="749" y="1179"/>
                    </a:lnTo>
                    <a:lnTo>
                      <a:pt x="749" y="1174"/>
                    </a:lnTo>
                    <a:lnTo>
                      <a:pt x="754" y="1179"/>
                    </a:lnTo>
                    <a:lnTo>
                      <a:pt x="754" y="1184"/>
                    </a:lnTo>
                    <a:lnTo>
                      <a:pt x="758" y="1179"/>
                    </a:lnTo>
                    <a:lnTo>
                      <a:pt x="758" y="1184"/>
                    </a:lnTo>
                    <a:lnTo>
                      <a:pt x="762" y="1179"/>
                    </a:lnTo>
                    <a:lnTo>
                      <a:pt x="762" y="1174"/>
                    </a:lnTo>
                    <a:lnTo>
                      <a:pt x="767" y="1179"/>
                    </a:lnTo>
                    <a:lnTo>
                      <a:pt x="767" y="1184"/>
                    </a:lnTo>
                    <a:lnTo>
                      <a:pt x="767" y="1179"/>
                    </a:lnTo>
                    <a:lnTo>
                      <a:pt x="771" y="1174"/>
                    </a:lnTo>
                    <a:lnTo>
                      <a:pt x="775" y="1179"/>
                    </a:lnTo>
                    <a:lnTo>
                      <a:pt x="779" y="1184"/>
                    </a:lnTo>
                    <a:lnTo>
                      <a:pt x="779" y="1179"/>
                    </a:lnTo>
                    <a:lnTo>
                      <a:pt x="779" y="1174"/>
                    </a:lnTo>
                    <a:lnTo>
                      <a:pt x="784" y="1179"/>
                    </a:lnTo>
                    <a:lnTo>
                      <a:pt x="784" y="1174"/>
                    </a:lnTo>
                    <a:lnTo>
                      <a:pt x="788" y="1179"/>
                    </a:lnTo>
                    <a:lnTo>
                      <a:pt x="792" y="1174"/>
                    </a:lnTo>
                    <a:lnTo>
                      <a:pt x="792" y="1179"/>
                    </a:lnTo>
                    <a:lnTo>
                      <a:pt x="797" y="1184"/>
                    </a:lnTo>
                    <a:lnTo>
                      <a:pt x="797" y="1174"/>
                    </a:lnTo>
                    <a:lnTo>
                      <a:pt x="797" y="1179"/>
                    </a:lnTo>
                    <a:lnTo>
                      <a:pt x="797" y="1174"/>
                    </a:lnTo>
                    <a:lnTo>
                      <a:pt x="801" y="1179"/>
                    </a:lnTo>
                    <a:lnTo>
                      <a:pt x="805" y="1184"/>
                    </a:lnTo>
                    <a:lnTo>
                      <a:pt x="809" y="1179"/>
                    </a:lnTo>
                    <a:lnTo>
                      <a:pt x="814" y="1184"/>
                    </a:lnTo>
                    <a:lnTo>
                      <a:pt x="818" y="1179"/>
                    </a:lnTo>
                    <a:lnTo>
                      <a:pt x="818" y="1184"/>
                    </a:lnTo>
                    <a:lnTo>
                      <a:pt x="822" y="1179"/>
                    </a:lnTo>
                    <a:lnTo>
                      <a:pt x="827" y="1184"/>
                    </a:lnTo>
                    <a:lnTo>
                      <a:pt x="831" y="1179"/>
                    </a:lnTo>
                    <a:lnTo>
                      <a:pt x="835" y="1184"/>
                    </a:lnTo>
                    <a:lnTo>
                      <a:pt x="835" y="1179"/>
                    </a:lnTo>
                    <a:lnTo>
                      <a:pt x="839" y="1184"/>
                    </a:lnTo>
                    <a:lnTo>
                      <a:pt x="844" y="1179"/>
                    </a:lnTo>
                    <a:lnTo>
                      <a:pt x="844" y="1174"/>
                    </a:lnTo>
                    <a:lnTo>
                      <a:pt x="848" y="1184"/>
                    </a:lnTo>
                    <a:lnTo>
                      <a:pt x="848" y="1179"/>
                    </a:lnTo>
                    <a:lnTo>
                      <a:pt x="852" y="1184"/>
                    </a:lnTo>
                    <a:lnTo>
                      <a:pt x="852" y="1179"/>
                    </a:lnTo>
                    <a:lnTo>
                      <a:pt x="857" y="1184"/>
                    </a:lnTo>
                    <a:lnTo>
                      <a:pt x="857" y="1179"/>
                    </a:lnTo>
                    <a:lnTo>
                      <a:pt x="861" y="1174"/>
                    </a:lnTo>
                    <a:lnTo>
                      <a:pt x="861" y="1179"/>
                    </a:lnTo>
                    <a:lnTo>
                      <a:pt x="861" y="1184"/>
                    </a:lnTo>
                    <a:lnTo>
                      <a:pt x="865" y="1179"/>
                    </a:lnTo>
                    <a:lnTo>
                      <a:pt x="865" y="1169"/>
                    </a:lnTo>
                    <a:lnTo>
                      <a:pt x="865" y="1184"/>
                    </a:lnTo>
                    <a:lnTo>
                      <a:pt x="869" y="1179"/>
                    </a:lnTo>
                    <a:lnTo>
                      <a:pt x="869" y="1184"/>
                    </a:lnTo>
                    <a:lnTo>
                      <a:pt x="874" y="1179"/>
                    </a:lnTo>
                    <a:lnTo>
                      <a:pt x="874" y="1184"/>
                    </a:lnTo>
                    <a:lnTo>
                      <a:pt x="874" y="1179"/>
                    </a:lnTo>
                    <a:lnTo>
                      <a:pt x="878" y="1169"/>
                    </a:lnTo>
                    <a:lnTo>
                      <a:pt x="878" y="1174"/>
                    </a:lnTo>
                    <a:lnTo>
                      <a:pt x="878" y="1184"/>
                    </a:lnTo>
                    <a:lnTo>
                      <a:pt x="882" y="1179"/>
                    </a:lnTo>
                    <a:lnTo>
                      <a:pt x="887" y="1184"/>
                    </a:lnTo>
                    <a:lnTo>
                      <a:pt x="887" y="1179"/>
                    </a:lnTo>
                    <a:lnTo>
                      <a:pt x="891" y="1174"/>
                    </a:lnTo>
                    <a:lnTo>
                      <a:pt x="891" y="1179"/>
                    </a:lnTo>
                    <a:lnTo>
                      <a:pt x="891" y="1184"/>
                    </a:lnTo>
                    <a:lnTo>
                      <a:pt x="895" y="1179"/>
                    </a:lnTo>
                    <a:lnTo>
                      <a:pt x="895" y="1184"/>
                    </a:lnTo>
                    <a:lnTo>
                      <a:pt x="895" y="1179"/>
                    </a:lnTo>
                    <a:lnTo>
                      <a:pt x="899" y="1174"/>
                    </a:lnTo>
                    <a:lnTo>
                      <a:pt x="899" y="1179"/>
                    </a:lnTo>
                    <a:lnTo>
                      <a:pt x="899" y="1184"/>
                    </a:lnTo>
                    <a:lnTo>
                      <a:pt x="904" y="1179"/>
                    </a:lnTo>
                    <a:lnTo>
                      <a:pt x="904" y="1174"/>
                    </a:lnTo>
                    <a:lnTo>
                      <a:pt x="908" y="1179"/>
                    </a:lnTo>
                    <a:lnTo>
                      <a:pt x="908" y="1169"/>
                    </a:lnTo>
                    <a:lnTo>
                      <a:pt x="912" y="1174"/>
                    </a:lnTo>
                    <a:lnTo>
                      <a:pt x="916" y="1165"/>
                    </a:lnTo>
                    <a:lnTo>
                      <a:pt x="916" y="1179"/>
                    </a:lnTo>
                    <a:lnTo>
                      <a:pt x="916" y="1184"/>
                    </a:lnTo>
                    <a:lnTo>
                      <a:pt x="921" y="1169"/>
                    </a:lnTo>
                    <a:lnTo>
                      <a:pt x="925" y="1174"/>
                    </a:lnTo>
                    <a:lnTo>
                      <a:pt x="929" y="1179"/>
                    </a:lnTo>
                    <a:lnTo>
                      <a:pt x="929" y="1174"/>
                    </a:lnTo>
                    <a:lnTo>
                      <a:pt x="934" y="1179"/>
                    </a:lnTo>
                    <a:lnTo>
                      <a:pt x="934" y="1174"/>
                    </a:lnTo>
                    <a:lnTo>
                      <a:pt x="938" y="1169"/>
                    </a:lnTo>
                    <a:lnTo>
                      <a:pt x="938" y="1155"/>
                    </a:lnTo>
                    <a:lnTo>
                      <a:pt x="938" y="1160"/>
                    </a:lnTo>
                    <a:lnTo>
                      <a:pt x="942" y="1169"/>
                    </a:lnTo>
                    <a:lnTo>
                      <a:pt x="942" y="1165"/>
                    </a:lnTo>
                    <a:lnTo>
                      <a:pt x="946" y="1169"/>
                    </a:lnTo>
                    <a:lnTo>
                      <a:pt x="946" y="1165"/>
                    </a:lnTo>
                    <a:lnTo>
                      <a:pt x="946" y="1169"/>
                    </a:lnTo>
                    <a:lnTo>
                      <a:pt x="946" y="1160"/>
                    </a:lnTo>
                    <a:lnTo>
                      <a:pt x="951" y="1155"/>
                    </a:lnTo>
                    <a:lnTo>
                      <a:pt x="951" y="1150"/>
                    </a:lnTo>
                    <a:lnTo>
                      <a:pt x="951" y="1160"/>
                    </a:lnTo>
                    <a:lnTo>
                      <a:pt x="955" y="1169"/>
                    </a:lnTo>
                    <a:lnTo>
                      <a:pt x="955" y="1155"/>
                    </a:lnTo>
                    <a:lnTo>
                      <a:pt x="955" y="1145"/>
                    </a:lnTo>
                    <a:lnTo>
                      <a:pt x="959" y="1150"/>
                    </a:lnTo>
                    <a:lnTo>
                      <a:pt x="959" y="1140"/>
                    </a:lnTo>
                    <a:lnTo>
                      <a:pt x="959" y="1150"/>
                    </a:lnTo>
                    <a:lnTo>
                      <a:pt x="964" y="1150"/>
                    </a:lnTo>
                    <a:lnTo>
                      <a:pt x="964" y="1130"/>
                    </a:lnTo>
                    <a:lnTo>
                      <a:pt x="964" y="1155"/>
                    </a:lnTo>
                    <a:lnTo>
                      <a:pt x="964" y="1160"/>
                    </a:lnTo>
                    <a:lnTo>
                      <a:pt x="968" y="1155"/>
                    </a:lnTo>
                    <a:lnTo>
                      <a:pt x="968" y="1140"/>
                    </a:lnTo>
                    <a:lnTo>
                      <a:pt x="968" y="1145"/>
                    </a:lnTo>
                    <a:lnTo>
                      <a:pt x="972" y="1140"/>
                    </a:lnTo>
                    <a:lnTo>
                      <a:pt x="972" y="1165"/>
                    </a:lnTo>
                    <a:lnTo>
                      <a:pt x="972" y="1155"/>
                    </a:lnTo>
                    <a:lnTo>
                      <a:pt x="976" y="1135"/>
                    </a:lnTo>
                    <a:lnTo>
                      <a:pt x="976" y="1121"/>
                    </a:lnTo>
                    <a:lnTo>
                      <a:pt x="976" y="1145"/>
                    </a:lnTo>
                    <a:lnTo>
                      <a:pt x="981" y="1160"/>
                    </a:lnTo>
                    <a:lnTo>
                      <a:pt x="981" y="1140"/>
                    </a:lnTo>
                    <a:lnTo>
                      <a:pt x="981" y="1135"/>
                    </a:lnTo>
                    <a:lnTo>
                      <a:pt x="981" y="1150"/>
                    </a:lnTo>
                    <a:lnTo>
                      <a:pt x="985" y="1145"/>
                    </a:lnTo>
                    <a:lnTo>
                      <a:pt x="985" y="1160"/>
                    </a:lnTo>
                    <a:lnTo>
                      <a:pt x="985" y="1140"/>
                    </a:lnTo>
                    <a:lnTo>
                      <a:pt x="989" y="1130"/>
                    </a:lnTo>
                    <a:lnTo>
                      <a:pt x="989" y="1150"/>
                    </a:lnTo>
                    <a:lnTo>
                      <a:pt x="994" y="1140"/>
                    </a:lnTo>
                    <a:lnTo>
                      <a:pt x="994" y="1135"/>
                    </a:lnTo>
                    <a:lnTo>
                      <a:pt x="998" y="1111"/>
                    </a:lnTo>
                    <a:lnTo>
                      <a:pt x="998" y="1077"/>
                    </a:lnTo>
                    <a:lnTo>
                      <a:pt x="998" y="1111"/>
                    </a:lnTo>
                    <a:lnTo>
                      <a:pt x="1002" y="1140"/>
                    </a:lnTo>
                    <a:lnTo>
                      <a:pt x="1002" y="1155"/>
                    </a:lnTo>
                    <a:lnTo>
                      <a:pt x="1002" y="1130"/>
                    </a:lnTo>
                    <a:lnTo>
                      <a:pt x="1002" y="1116"/>
                    </a:lnTo>
                    <a:lnTo>
                      <a:pt x="1006" y="1101"/>
                    </a:lnTo>
                    <a:lnTo>
                      <a:pt x="1006" y="1121"/>
                    </a:lnTo>
                    <a:lnTo>
                      <a:pt x="1006" y="1087"/>
                    </a:lnTo>
                    <a:lnTo>
                      <a:pt x="1011" y="1106"/>
                    </a:lnTo>
                    <a:lnTo>
                      <a:pt x="1011" y="1121"/>
                    </a:lnTo>
                    <a:lnTo>
                      <a:pt x="1011" y="1082"/>
                    </a:lnTo>
                    <a:lnTo>
                      <a:pt x="1015" y="1033"/>
                    </a:lnTo>
                    <a:lnTo>
                      <a:pt x="1015" y="1018"/>
                    </a:lnTo>
                    <a:lnTo>
                      <a:pt x="1015" y="945"/>
                    </a:lnTo>
                    <a:lnTo>
                      <a:pt x="1019" y="1018"/>
                    </a:lnTo>
                    <a:lnTo>
                      <a:pt x="1019" y="1038"/>
                    </a:lnTo>
                    <a:lnTo>
                      <a:pt x="1019" y="974"/>
                    </a:lnTo>
                    <a:lnTo>
                      <a:pt x="1019" y="1126"/>
                    </a:lnTo>
                    <a:lnTo>
                      <a:pt x="1024" y="1126"/>
                    </a:lnTo>
                    <a:lnTo>
                      <a:pt x="1024" y="1038"/>
                    </a:lnTo>
                    <a:lnTo>
                      <a:pt x="1024" y="1043"/>
                    </a:lnTo>
                    <a:lnTo>
                      <a:pt x="1028" y="1077"/>
                    </a:lnTo>
                    <a:lnTo>
                      <a:pt x="1028" y="1091"/>
                    </a:lnTo>
                    <a:lnTo>
                      <a:pt x="1032" y="1096"/>
                    </a:lnTo>
                    <a:lnTo>
                      <a:pt x="1032" y="1091"/>
                    </a:lnTo>
                    <a:lnTo>
                      <a:pt x="1032" y="1028"/>
                    </a:lnTo>
                    <a:lnTo>
                      <a:pt x="1036" y="935"/>
                    </a:lnTo>
                    <a:lnTo>
                      <a:pt x="1036" y="882"/>
                    </a:lnTo>
                    <a:lnTo>
                      <a:pt x="1036" y="916"/>
                    </a:lnTo>
                    <a:lnTo>
                      <a:pt x="1036" y="1018"/>
                    </a:lnTo>
                    <a:lnTo>
                      <a:pt x="1041" y="819"/>
                    </a:lnTo>
                    <a:lnTo>
                      <a:pt x="1041" y="745"/>
                    </a:lnTo>
                    <a:lnTo>
                      <a:pt x="1045" y="843"/>
                    </a:lnTo>
                    <a:lnTo>
                      <a:pt x="1045" y="741"/>
                    </a:lnTo>
                    <a:lnTo>
                      <a:pt x="1045" y="711"/>
                    </a:lnTo>
                    <a:lnTo>
                      <a:pt x="1049" y="867"/>
                    </a:lnTo>
                    <a:lnTo>
                      <a:pt x="1049" y="789"/>
                    </a:lnTo>
                    <a:lnTo>
                      <a:pt x="1049" y="1028"/>
                    </a:lnTo>
                    <a:lnTo>
                      <a:pt x="1054" y="974"/>
                    </a:lnTo>
                    <a:lnTo>
                      <a:pt x="1054" y="838"/>
                    </a:lnTo>
                    <a:lnTo>
                      <a:pt x="1054" y="819"/>
                    </a:lnTo>
                    <a:lnTo>
                      <a:pt x="1058" y="1057"/>
                    </a:lnTo>
                    <a:lnTo>
                      <a:pt x="1058" y="1077"/>
                    </a:lnTo>
                    <a:lnTo>
                      <a:pt x="1058" y="877"/>
                    </a:lnTo>
                    <a:lnTo>
                      <a:pt x="1058" y="940"/>
                    </a:lnTo>
                    <a:lnTo>
                      <a:pt x="1062" y="1077"/>
                    </a:lnTo>
                    <a:lnTo>
                      <a:pt x="1062" y="984"/>
                    </a:lnTo>
                    <a:lnTo>
                      <a:pt x="1062" y="833"/>
                    </a:lnTo>
                    <a:lnTo>
                      <a:pt x="1066" y="872"/>
                    </a:lnTo>
                    <a:lnTo>
                      <a:pt x="1066" y="935"/>
                    </a:lnTo>
                    <a:lnTo>
                      <a:pt x="1066" y="443"/>
                    </a:lnTo>
                    <a:lnTo>
                      <a:pt x="1071" y="858"/>
                    </a:lnTo>
                    <a:lnTo>
                      <a:pt x="1071" y="804"/>
                    </a:lnTo>
                    <a:lnTo>
                      <a:pt x="1071" y="780"/>
                    </a:lnTo>
                    <a:lnTo>
                      <a:pt x="1075" y="828"/>
                    </a:lnTo>
                    <a:lnTo>
                      <a:pt x="1075" y="677"/>
                    </a:lnTo>
                    <a:lnTo>
                      <a:pt x="1075" y="823"/>
                    </a:lnTo>
                    <a:lnTo>
                      <a:pt x="1075" y="619"/>
                    </a:lnTo>
                    <a:lnTo>
                      <a:pt x="1079" y="511"/>
                    </a:lnTo>
                    <a:lnTo>
                      <a:pt x="1079" y="643"/>
                    </a:lnTo>
                    <a:lnTo>
                      <a:pt x="1079" y="614"/>
                    </a:lnTo>
                    <a:lnTo>
                      <a:pt x="1084" y="531"/>
                    </a:lnTo>
                    <a:lnTo>
                      <a:pt x="1084" y="511"/>
                    </a:lnTo>
                    <a:lnTo>
                      <a:pt x="1084" y="126"/>
                    </a:lnTo>
                    <a:lnTo>
                      <a:pt x="1088" y="268"/>
                    </a:lnTo>
                    <a:lnTo>
                      <a:pt x="1088" y="146"/>
                    </a:lnTo>
                    <a:lnTo>
                      <a:pt x="1088" y="24"/>
                    </a:lnTo>
                    <a:lnTo>
                      <a:pt x="1092" y="48"/>
                    </a:lnTo>
                    <a:lnTo>
                      <a:pt x="1092" y="351"/>
                    </a:lnTo>
                    <a:lnTo>
                      <a:pt x="1092" y="58"/>
                    </a:lnTo>
                    <a:lnTo>
                      <a:pt x="1092" y="672"/>
                    </a:lnTo>
                    <a:lnTo>
                      <a:pt x="1096" y="653"/>
                    </a:lnTo>
                    <a:lnTo>
                      <a:pt x="1096" y="819"/>
                    </a:lnTo>
                    <a:lnTo>
                      <a:pt x="1096" y="151"/>
                    </a:lnTo>
                    <a:lnTo>
                      <a:pt x="1101" y="0"/>
                    </a:lnTo>
                    <a:lnTo>
                      <a:pt x="1101" y="278"/>
                    </a:lnTo>
                    <a:lnTo>
                      <a:pt x="1101" y="165"/>
                    </a:lnTo>
                    <a:lnTo>
                      <a:pt x="1105" y="448"/>
                    </a:lnTo>
                    <a:lnTo>
                      <a:pt x="1105" y="419"/>
                    </a:lnTo>
                    <a:lnTo>
                      <a:pt x="1105" y="546"/>
                    </a:lnTo>
                    <a:lnTo>
                      <a:pt x="1109" y="482"/>
                    </a:lnTo>
                    <a:lnTo>
                      <a:pt x="1109" y="814"/>
                    </a:lnTo>
                    <a:lnTo>
                      <a:pt x="1109" y="716"/>
                    </a:lnTo>
                    <a:lnTo>
                      <a:pt x="1109" y="619"/>
                    </a:lnTo>
                    <a:lnTo>
                      <a:pt x="1114" y="594"/>
                    </a:lnTo>
                    <a:lnTo>
                      <a:pt x="1114" y="614"/>
                    </a:lnTo>
                    <a:lnTo>
                      <a:pt x="1114" y="404"/>
                    </a:lnTo>
                    <a:lnTo>
                      <a:pt x="1118" y="594"/>
                    </a:lnTo>
                    <a:lnTo>
                      <a:pt x="1118" y="414"/>
                    </a:lnTo>
                    <a:lnTo>
                      <a:pt x="1118" y="278"/>
                    </a:lnTo>
                    <a:lnTo>
                      <a:pt x="1122" y="687"/>
                    </a:lnTo>
                    <a:lnTo>
                      <a:pt x="1122" y="862"/>
                    </a:lnTo>
                    <a:lnTo>
                      <a:pt x="1122" y="843"/>
                    </a:lnTo>
                    <a:lnTo>
                      <a:pt x="1126" y="721"/>
                    </a:lnTo>
                    <a:lnTo>
                      <a:pt x="1126" y="258"/>
                    </a:lnTo>
                    <a:lnTo>
                      <a:pt x="1126" y="560"/>
                    </a:lnTo>
                    <a:lnTo>
                      <a:pt x="1131" y="443"/>
                    </a:lnTo>
                    <a:lnTo>
                      <a:pt x="1131" y="814"/>
                    </a:lnTo>
                    <a:lnTo>
                      <a:pt x="1131" y="677"/>
                    </a:lnTo>
                    <a:lnTo>
                      <a:pt x="1131" y="565"/>
                    </a:lnTo>
                    <a:lnTo>
                      <a:pt x="1135" y="741"/>
                    </a:lnTo>
                    <a:lnTo>
                      <a:pt x="1135" y="672"/>
                    </a:lnTo>
                    <a:lnTo>
                      <a:pt x="1135" y="711"/>
                    </a:lnTo>
                    <a:lnTo>
                      <a:pt x="1139" y="858"/>
                    </a:lnTo>
                    <a:lnTo>
                      <a:pt x="1139" y="750"/>
                    </a:lnTo>
                    <a:lnTo>
                      <a:pt x="1139" y="823"/>
                    </a:lnTo>
                    <a:lnTo>
                      <a:pt x="1144" y="935"/>
                    </a:lnTo>
                    <a:lnTo>
                      <a:pt x="1144" y="1072"/>
                    </a:lnTo>
                    <a:lnTo>
                      <a:pt x="1144" y="994"/>
                    </a:lnTo>
                    <a:lnTo>
                      <a:pt x="1148" y="1096"/>
                    </a:lnTo>
                    <a:lnTo>
                      <a:pt x="1148" y="999"/>
                    </a:lnTo>
                    <a:lnTo>
                      <a:pt x="1148" y="1091"/>
                    </a:lnTo>
                    <a:lnTo>
                      <a:pt x="1148" y="916"/>
                    </a:lnTo>
                    <a:lnTo>
                      <a:pt x="1152" y="970"/>
                    </a:lnTo>
                    <a:lnTo>
                      <a:pt x="1152" y="1096"/>
                    </a:lnTo>
                    <a:lnTo>
                      <a:pt x="1152" y="1048"/>
                    </a:lnTo>
                    <a:lnTo>
                      <a:pt x="1156" y="1048"/>
                    </a:lnTo>
                    <a:lnTo>
                      <a:pt x="1156" y="1023"/>
                    </a:lnTo>
                    <a:lnTo>
                      <a:pt x="1156" y="1160"/>
                    </a:lnTo>
                    <a:lnTo>
                      <a:pt x="1161" y="1091"/>
                    </a:lnTo>
                    <a:lnTo>
                      <a:pt x="1161" y="1140"/>
                    </a:lnTo>
                    <a:lnTo>
                      <a:pt x="1161" y="1106"/>
                    </a:lnTo>
                    <a:lnTo>
                      <a:pt x="1165" y="1106"/>
                    </a:lnTo>
                    <a:lnTo>
                      <a:pt x="1165" y="1116"/>
                    </a:lnTo>
                    <a:lnTo>
                      <a:pt x="1165" y="1096"/>
                    </a:lnTo>
                    <a:lnTo>
                      <a:pt x="1165" y="1121"/>
                    </a:lnTo>
                    <a:lnTo>
                      <a:pt x="1169" y="1087"/>
                    </a:lnTo>
                    <a:lnTo>
                      <a:pt x="1169" y="1150"/>
                    </a:lnTo>
                    <a:lnTo>
                      <a:pt x="1169" y="1155"/>
                    </a:lnTo>
                    <a:lnTo>
                      <a:pt x="1174" y="1135"/>
                    </a:lnTo>
                    <a:lnTo>
                      <a:pt x="1174" y="1165"/>
                    </a:lnTo>
                    <a:lnTo>
                      <a:pt x="1174" y="1082"/>
                    </a:lnTo>
                    <a:lnTo>
                      <a:pt x="1178" y="1082"/>
                    </a:lnTo>
                    <a:lnTo>
                      <a:pt x="1178" y="1126"/>
                    </a:lnTo>
                    <a:lnTo>
                      <a:pt x="1178" y="1145"/>
                    </a:lnTo>
                    <a:lnTo>
                      <a:pt x="1182" y="1155"/>
                    </a:lnTo>
                    <a:lnTo>
                      <a:pt x="1182" y="1169"/>
                    </a:lnTo>
                    <a:lnTo>
                      <a:pt x="1182" y="1135"/>
                    </a:lnTo>
                    <a:lnTo>
                      <a:pt x="1186" y="1165"/>
                    </a:lnTo>
                    <a:lnTo>
                      <a:pt x="1186" y="1169"/>
                    </a:lnTo>
                    <a:lnTo>
                      <a:pt x="1186" y="1160"/>
                    </a:lnTo>
                    <a:lnTo>
                      <a:pt x="1191" y="1169"/>
                    </a:lnTo>
                    <a:lnTo>
                      <a:pt x="1191" y="1174"/>
                    </a:lnTo>
                    <a:lnTo>
                      <a:pt x="1195" y="1130"/>
                    </a:lnTo>
                    <a:lnTo>
                      <a:pt x="1195" y="1165"/>
                    </a:lnTo>
                    <a:lnTo>
                      <a:pt x="1195" y="1140"/>
                    </a:lnTo>
                    <a:lnTo>
                      <a:pt x="1199" y="1169"/>
                    </a:lnTo>
                    <a:lnTo>
                      <a:pt x="1199" y="1145"/>
                    </a:lnTo>
                    <a:lnTo>
                      <a:pt x="1204" y="1169"/>
                    </a:lnTo>
                    <a:lnTo>
                      <a:pt x="1204" y="1179"/>
                    </a:lnTo>
                    <a:lnTo>
                      <a:pt x="1208" y="1174"/>
                    </a:lnTo>
                    <a:lnTo>
                      <a:pt x="1212" y="1179"/>
                    </a:lnTo>
                    <a:lnTo>
                      <a:pt x="1216" y="1174"/>
                    </a:lnTo>
                    <a:lnTo>
                      <a:pt x="1216" y="1169"/>
                    </a:lnTo>
                    <a:lnTo>
                      <a:pt x="1221" y="1179"/>
                    </a:lnTo>
                    <a:lnTo>
                      <a:pt x="1221" y="1165"/>
                    </a:lnTo>
                    <a:lnTo>
                      <a:pt x="1221" y="1160"/>
                    </a:lnTo>
                    <a:lnTo>
                      <a:pt x="1221" y="1150"/>
                    </a:lnTo>
                    <a:lnTo>
                      <a:pt x="1225" y="1145"/>
                    </a:lnTo>
                    <a:lnTo>
                      <a:pt x="1229" y="1150"/>
                    </a:lnTo>
                    <a:lnTo>
                      <a:pt x="1229" y="1135"/>
                    </a:lnTo>
                    <a:lnTo>
                      <a:pt x="1229" y="1155"/>
                    </a:lnTo>
                    <a:lnTo>
                      <a:pt x="1233" y="1145"/>
                    </a:lnTo>
                    <a:lnTo>
                      <a:pt x="1233" y="1150"/>
                    </a:lnTo>
                    <a:lnTo>
                      <a:pt x="1238" y="1155"/>
                    </a:lnTo>
                    <a:lnTo>
                      <a:pt x="1238" y="1150"/>
                    </a:lnTo>
                    <a:lnTo>
                      <a:pt x="1238" y="1160"/>
                    </a:lnTo>
                    <a:lnTo>
                      <a:pt x="1242" y="1165"/>
                    </a:lnTo>
                    <a:lnTo>
                      <a:pt x="1242" y="1160"/>
                    </a:lnTo>
                    <a:lnTo>
                      <a:pt x="1242" y="1165"/>
                    </a:lnTo>
                    <a:lnTo>
                      <a:pt x="1246" y="1169"/>
                    </a:lnTo>
                    <a:lnTo>
                      <a:pt x="1246" y="1165"/>
                    </a:lnTo>
                    <a:lnTo>
                      <a:pt x="1246" y="1155"/>
                    </a:lnTo>
                    <a:lnTo>
                      <a:pt x="1251" y="1160"/>
                    </a:lnTo>
                    <a:lnTo>
                      <a:pt x="1251" y="1155"/>
                    </a:lnTo>
                    <a:lnTo>
                      <a:pt x="1251" y="1174"/>
                    </a:lnTo>
                    <a:lnTo>
                      <a:pt x="1255" y="1165"/>
                    </a:lnTo>
                    <a:lnTo>
                      <a:pt x="1259" y="1169"/>
                    </a:lnTo>
                    <a:lnTo>
                      <a:pt x="1259" y="1174"/>
                    </a:lnTo>
                    <a:lnTo>
                      <a:pt x="1263" y="1179"/>
                    </a:lnTo>
                    <a:lnTo>
                      <a:pt x="1263" y="1169"/>
                    </a:lnTo>
                    <a:lnTo>
                      <a:pt x="1263" y="1174"/>
                    </a:lnTo>
                    <a:lnTo>
                      <a:pt x="1268" y="1169"/>
                    </a:lnTo>
                    <a:lnTo>
                      <a:pt x="1268" y="1174"/>
                    </a:lnTo>
                    <a:lnTo>
                      <a:pt x="1272" y="1165"/>
                    </a:lnTo>
                    <a:lnTo>
                      <a:pt x="1272" y="1174"/>
                    </a:lnTo>
                    <a:lnTo>
                      <a:pt x="1276" y="1169"/>
                    </a:lnTo>
                    <a:lnTo>
                      <a:pt x="1276" y="1174"/>
                    </a:lnTo>
                    <a:lnTo>
                      <a:pt x="1281" y="1169"/>
                    </a:lnTo>
                    <a:lnTo>
                      <a:pt x="1285" y="1174"/>
                    </a:lnTo>
                    <a:lnTo>
                      <a:pt x="1285" y="1179"/>
                    </a:lnTo>
                    <a:lnTo>
                      <a:pt x="1289" y="1174"/>
                    </a:lnTo>
                    <a:lnTo>
                      <a:pt x="1293" y="1179"/>
                    </a:lnTo>
                    <a:lnTo>
                      <a:pt x="1293" y="1174"/>
                    </a:lnTo>
                    <a:lnTo>
                      <a:pt x="1293" y="1165"/>
                    </a:lnTo>
                    <a:lnTo>
                      <a:pt x="1298" y="1174"/>
                    </a:lnTo>
                    <a:lnTo>
                      <a:pt x="1302" y="1179"/>
                    </a:lnTo>
                    <a:lnTo>
                      <a:pt x="1302" y="1174"/>
                    </a:lnTo>
                    <a:lnTo>
                      <a:pt x="1302" y="1179"/>
                    </a:lnTo>
                    <a:lnTo>
                      <a:pt x="1306" y="1174"/>
                    </a:lnTo>
                    <a:lnTo>
                      <a:pt x="1306" y="1165"/>
                    </a:lnTo>
                    <a:lnTo>
                      <a:pt x="1311" y="1179"/>
                    </a:lnTo>
                    <a:lnTo>
                      <a:pt x="1315" y="1160"/>
                    </a:lnTo>
                    <a:lnTo>
                      <a:pt x="1315" y="1174"/>
                    </a:lnTo>
                    <a:lnTo>
                      <a:pt x="1315" y="1179"/>
                    </a:lnTo>
                    <a:lnTo>
                      <a:pt x="1315" y="1174"/>
                    </a:lnTo>
                    <a:lnTo>
                      <a:pt x="1319" y="1184"/>
                    </a:lnTo>
                    <a:lnTo>
                      <a:pt x="1323" y="1184"/>
                    </a:lnTo>
                    <a:lnTo>
                      <a:pt x="1323" y="1174"/>
                    </a:lnTo>
                    <a:lnTo>
                      <a:pt x="1328" y="1179"/>
                    </a:lnTo>
                    <a:lnTo>
                      <a:pt x="1328" y="1184"/>
                    </a:lnTo>
                    <a:lnTo>
                      <a:pt x="1332" y="1179"/>
                    </a:lnTo>
                    <a:lnTo>
                      <a:pt x="1336" y="1184"/>
                    </a:lnTo>
                    <a:lnTo>
                      <a:pt x="1336" y="1174"/>
                    </a:lnTo>
                    <a:lnTo>
                      <a:pt x="1341" y="1184"/>
                    </a:lnTo>
                    <a:lnTo>
                      <a:pt x="1341" y="1179"/>
                    </a:lnTo>
                    <a:lnTo>
                      <a:pt x="1341" y="1174"/>
                    </a:lnTo>
                    <a:lnTo>
                      <a:pt x="1345" y="1184"/>
                    </a:lnTo>
                    <a:lnTo>
                      <a:pt x="1349" y="1179"/>
                    </a:lnTo>
                    <a:lnTo>
                      <a:pt x="1349" y="1184"/>
                    </a:lnTo>
                    <a:lnTo>
                      <a:pt x="1349" y="1179"/>
                    </a:lnTo>
                    <a:lnTo>
                      <a:pt x="1353" y="1184"/>
                    </a:lnTo>
                    <a:lnTo>
                      <a:pt x="1353" y="1169"/>
                    </a:lnTo>
                    <a:lnTo>
                      <a:pt x="1353" y="1174"/>
                    </a:lnTo>
                    <a:lnTo>
                      <a:pt x="1358" y="1169"/>
                    </a:lnTo>
                    <a:lnTo>
                      <a:pt x="1362" y="1174"/>
                    </a:lnTo>
                    <a:lnTo>
                      <a:pt x="1366" y="1169"/>
                    </a:lnTo>
                    <a:lnTo>
                      <a:pt x="1366" y="1179"/>
                    </a:lnTo>
                    <a:lnTo>
                      <a:pt x="1366" y="1174"/>
                    </a:lnTo>
                    <a:lnTo>
                      <a:pt x="1371" y="1179"/>
                    </a:lnTo>
                    <a:lnTo>
                      <a:pt x="1371" y="1165"/>
                    </a:lnTo>
                    <a:lnTo>
                      <a:pt x="1371" y="1169"/>
                    </a:lnTo>
                    <a:lnTo>
                      <a:pt x="1375" y="1165"/>
                    </a:lnTo>
                    <a:lnTo>
                      <a:pt x="1375" y="1169"/>
                    </a:lnTo>
                    <a:lnTo>
                      <a:pt x="1379" y="1174"/>
                    </a:lnTo>
                    <a:lnTo>
                      <a:pt x="1379" y="1165"/>
                    </a:lnTo>
                    <a:lnTo>
                      <a:pt x="1383" y="1174"/>
                    </a:lnTo>
                    <a:lnTo>
                      <a:pt x="1383" y="1165"/>
                    </a:lnTo>
                    <a:lnTo>
                      <a:pt x="1383" y="1169"/>
                    </a:lnTo>
                    <a:lnTo>
                      <a:pt x="1388" y="1179"/>
                    </a:lnTo>
                    <a:lnTo>
                      <a:pt x="1388" y="1174"/>
                    </a:lnTo>
                    <a:lnTo>
                      <a:pt x="1388" y="1179"/>
                    </a:lnTo>
                    <a:lnTo>
                      <a:pt x="1392" y="1169"/>
                    </a:lnTo>
                    <a:lnTo>
                      <a:pt x="1392" y="1179"/>
                    </a:lnTo>
                    <a:lnTo>
                      <a:pt x="1396" y="1179"/>
                    </a:lnTo>
                    <a:lnTo>
                      <a:pt x="1396" y="1165"/>
                    </a:lnTo>
                    <a:lnTo>
                      <a:pt x="1396" y="1174"/>
                    </a:lnTo>
                    <a:lnTo>
                      <a:pt x="1401" y="1165"/>
                    </a:lnTo>
                    <a:lnTo>
                      <a:pt x="1401" y="1169"/>
                    </a:lnTo>
                    <a:lnTo>
                      <a:pt x="1401" y="1179"/>
                    </a:lnTo>
                    <a:lnTo>
                      <a:pt x="1405" y="1174"/>
                    </a:lnTo>
                    <a:lnTo>
                      <a:pt x="1405" y="1169"/>
                    </a:lnTo>
                    <a:lnTo>
                      <a:pt x="1409" y="1174"/>
                    </a:lnTo>
                    <a:lnTo>
                      <a:pt x="1409" y="1169"/>
                    </a:lnTo>
                    <a:lnTo>
                      <a:pt x="1409" y="1179"/>
                    </a:lnTo>
                    <a:lnTo>
                      <a:pt x="1413" y="1165"/>
                    </a:lnTo>
                    <a:lnTo>
                      <a:pt x="1413" y="1169"/>
                    </a:lnTo>
                    <a:lnTo>
                      <a:pt x="1413" y="1165"/>
                    </a:lnTo>
                    <a:lnTo>
                      <a:pt x="1418" y="1169"/>
                    </a:lnTo>
                    <a:lnTo>
                      <a:pt x="1418" y="1160"/>
                    </a:lnTo>
                    <a:lnTo>
                      <a:pt x="1422" y="1155"/>
                    </a:lnTo>
                    <a:lnTo>
                      <a:pt x="1422" y="1150"/>
                    </a:lnTo>
                    <a:lnTo>
                      <a:pt x="1422" y="1160"/>
                    </a:lnTo>
                    <a:lnTo>
                      <a:pt x="1426" y="1150"/>
                    </a:lnTo>
                    <a:lnTo>
                      <a:pt x="1431" y="1155"/>
                    </a:lnTo>
                    <a:lnTo>
                      <a:pt x="1431" y="1140"/>
                    </a:lnTo>
                    <a:lnTo>
                      <a:pt x="1431" y="1145"/>
                    </a:lnTo>
                    <a:lnTo>
                      <a:pt x="1435" y="1155"/>
                    </a:lnTo>
                    <a:lnTo>
                      <a:pt x="1435" y="1150"/>
                    </a:lnTo>
                    <a:lnTo>
                      <a:pt x="1435" y="1140"/>
                    </a:lnTo>
                    <a:lnTo>
                      <a:pt x="1439" y="1145"/>
                    </a:lnTo>
                    <a:lnTo>
                      <a:pt x="1439" y="1130"/>
                    </a:lnTo>
                    <a:lnTo>
                      <a:pt x="1439" y="1145"/>
                    </a:lnTo>
                    <a:lnTo>
                      <a:pt x="1443" y="1150"/>
                    </a:lnTo>
                    <a:lnTo>
                      <a:pt x="1443" y="1169"/>
                    </a:lnTo>
                    <a:lnTo>
                      <a:pt x="1443" y="1165"/>
                    </a:lnTo>
                    <a:lnTo>
                      <a:pt x="1448" y="1169"/>
                    </a:lnTo>
                    <a:lnTo>
                      <a:pt x="1448" y="1174"/>
                    </a:lnTo>
                    <a:lnTo>
                      <a:pt x="1452" y="1179"/>
                    </a:lnTo>
                    <a:lnTo>
                      <a:pt x="1452" y="1169"/>
                    </a:lnTo>
                    <a:lnTo>
                      <a:pt x="1452" y="1174"/>
                    </a:lnTo>
                    <a:lnTo>
                      <a:pt x="1456" y="1179"/>
                    </a:lnTo>
                    <a:lnTo>
                      <a:pt x="1461" y="1169"/>
                    </a:lnTo>
                    <a:lnTo>
                      <a:pt x="1461" y="1165"/>
                    </a:lnTo>
                    <a:lnTo>
                      <a:pt x="1461" y="1179"/>
                    </a:lnTo>
                    <a:lnTo>
                      <a:pt x="1461" y="1169"/>
                    </a:lnTo>
                    <a:lnTo>
                      <a:pt x="1465" y="1174"/>
                    </a:lnTo>
                    <a:lnTo>
                      <a:pt x="1465" y="1169"/>
                    </a:lnTo>
                    <a:lnTo>
                      <a:pt x="1469" y="1174"/>
                    </a:lnTo>
                    <a:lnTo>
                      <a:pt x="1469" y="1165"/>
                    </a:lnTo>
                    <a:lnTo>
                      <a:pt x="1469" y="1160"/>
                    </a:lnTo>
                    <a:lnTo>
                      <a:pt x="1473" y="1145"/>
                    </a:lnTo>
                    <a:lnTo>
                      <a:pt x="1473" y="1155"/>
                    </a:lnTo>
                    <a:lnTo>
                      <a:pt x="1473" y="1145"/>
                    </a:lnTo>
                    <a:lnTo>
                      <a:pt x="1478" y="1150"/>
                    </a:lnTo>
                    <a:lnTo>
                      <a:pt x="1478" y="1160"/>
                    </a:lnTo>
                    <a:lnTo>
                      <a:pt x="1478" y="1169"/>
                    </a:lnTo>
                    <a:lnTo>
                      <a:pt x="1482" y="1130"/>
                    </a:lnTo>
                    <a:lnTo>
                      <a:pt x="1482" y="1155"/>
                    </a:lnTo>
                    <a:lnTo>
                      <a:pt x="1482" y="1145"/>
                    </a:lnTo>
                    <a:lnTo>
                      <a:pt x="1486" y="1130"/>
                    </a:lnTo>
                    <a:lnTo>
                      <a:pt x="1486" y="1135"/>
                    </a:lnTo>
                    <a:lnTo>
                      <a:pt x="1486" y="1130"/>
                    </a:lnTo>
                    <a:lnTo>
                      <a:pt x="1491" y="1116"/>
                    </a:lnTo>
                    <a:lnTo>
                      <a:pt x="1491" y="1150"/>
                    </a:lnTo>
                    <a:lnTo>
                      <a:pt x="1491" y="1140"/>
                    </a:lnTo>
                    <a:lnTo>
                      <a:pt x="1495" y="1140"/>
                    </a:lnTo>
                    <a:lnTo>
                      <a:pt x="1495" y="1126"/>
                    </a:lnTo>
                    <a:lnTo>
                      <a:pt x="1495" y="1111"/>
                    </a:lnTo>
                    <a:lnTo>
                      <a:pt x="1499" y="1106"/>
                    </a:lnTo>
                    <a:lnTo>
                      <a:pt x="1499" y="1135"/>
                    </a:lnTo>
                    <a:lnTo>
                      <a:pt x="1503" y="1087"/>
                    </a:lnTo>
                    <a:lnTo>
                      <a:pt x="1503" y="1101"/>
                    </a:lnTo>
                    <a:lnTo>
                      <a:pt x="1503" y="1082"/>
                    </a:lnTo>
                    <a:lnTo>
                      <a:pt x="1508" y="1116"/>
                    </a:lnTo>
                    <a:lnTo>
                      <a:pt x="1508" y="1150"/>
                    </a:lnTo>
                    <a:lnTo>
                      <a:pt x="1508" y="1091"/>
                    </a:lnTo>
                    <a:lnTo>
                      <a:pt x="1512" y="1145"/>
                    </a:lnTo>
                    <a:lnTo>
                      <a:pt x="1512" y="1126"/>
                    </a:lnTo>
                    <a:lnTo>
                      <a:pt x="1512" y="1140"/>
                    </a:lnTo>
                    <a:lnTo>
                      <a:pt x="1516" y="1145"/>
                    </a:lnTo>
                    <a:lnTo>
                      <a:pt x="1516" y="1140"/>
                    </a:lnTo>
                    <a:lnTo>
                      <a:pt x="1516" y="1126"/>
                    </a:lnTo>
                    <a:lnTo>
                      <a:pt x="1516" y="1145"/>
                    </a:lnTo>
                    <a:lnTo>
                      <a:pt x="1521" y="1165"/>
                    </a:lnTo>
                    <a:lnTo>
                      <a:pt x="1521" y="1184"/>
                    </a:lnTo>
                    <a:lnTo>
                      <a:pt x="1521" y="1169"/>
                    </a:lnTo>
                    <a:lnTo>
                      <a:pt x="1525" y="1160"/>
                    </a:lnTo>
                    <a:lnTo>
                      <a:pt x="1525" y="1165"/>
                    </a:lnTo>
                    <a:lnTo>
                      <a:pt x="1529" y="1145"/>
                    </a:lnTo>
                    <a:lnTo>
                      <a:pt x="1529" y="1130"/>
                    </a:lnTo>
                    <a:lnTo>
                      <a:pt x="1529" y="1174"/>
                    </a:lnTo>
                    <a:lnTo>
                      <a:pt x="1533" y="1155"/>
                    </a:lnTo>
                    <a:lnTo>
                      <a:pt x="1533" y="1160"/>
                    </a:lnTo>
                    <a:lnTo>
                      <a:pt x="1538" y="1165"/>
                    </a:lnTo>
                    <a:lnTo>
                      <a:pt x="1538" y="1174"/>
                    </a:lnTo>
                    <a:lnTo>
                      <a:pt x="1542" y="1169"/>
                    </a:lnTo>
                    <a:lnTo>
                      <a:pt x="1542" y="1145"/>
                    </a:lnTo>
                    <a:lnTo>
                      <a:pt x="1542" y="1165"/>
                    </a:lnTo>
                    <a:lnTo>
                      <a:pt x="1546" y="1174"/>
                    </a:lnTo>
                    <a:lnTo>
                      <a:pt x="1546" y="1179"/>
                    </a:lnTo>
                    <a:lnTo>
                      <a:pt x="1546" y="1169"/>
                    </a:lnTo>
                    <a:lnTo>
                      <a:pt x="1551" y="1169"/>
                    </a:lnTo>
                    <a:lnTo>
                      <a:pt x="1551" y="1160"/>
                    </a:lnTo>
                    <a:lnTo>
                      <a:pt x="1551" y="1179"/>
                    </a:lnTo>
                    <a:lnTo>
                      <a:pt x="1551" y="1160"/>
                    </a:lnTo>
                    <a:lnTo>
                      <a:pt x="1555" y="1165"/>
                    </a:lnTo>
                    <a:lnTo>
                      <a:pt x="1555" y="1155"/>
                    </a:lnTo>
                    <a:lnTo>
                      <a:pt x="1555" y="1179"/>
                    </a:lnTo>
                    <a:lnTo>
                      <a:pt x="1559" y="1165"/>
                    </a:lnTo>
                    <a:lnTo>
                      <a:pt x="1559" y="1174"/>
                    </a:lnTo>
                    <a:lnTo>
                      <a:pt x="1559" y="1160"/>
                    </a:lnTo>
                    <a:lnTo>
                      <a:pt x="1563" y="1169"/>
                    </a:lnTo>
                    <a:lnTo>
                      <a:pt x="1563" y="1179"/>
                    </a:lnTo>
                    <a:lnTo>
                      <a:pt x="1563" y="1165"/>
                    </a:lnTo>
                    <a:lnTo>
                      <a:pt x="1568" y="1179"/>
                    </a:lnTo>
                    <a:lnTo>
                      <a:pt x="1568" y="1174"/>
                    </a:lnTo>
                    <a:lnTo>
                      <a:pt x="1572" y="1184"/>
                    </a:lnTo>
                    <a:lnTo>
                      <a:pt x="1572" y="1169"/>
                    </a:lnTo>
                    <a:lnTo>
                      <a:pt x="1572" y="1160"/>
                    </a:lnTo>
                    <a:lnTo>
                      <a:pt x="1576" y="1165"/>
                    </a:lnTo>
                    <a:lnTo>
                      <a:pt x="1576" y="1169"/>
                    </a:lnTo>
                    <a:lnTo>
                      <a:pt x="1576" y="1174"/>
                    </a:lnTo>
                    <a:lnTo>
                      <a:pt x="1580" y="1169"/>
                    </a:lnTo>
                    <a:lnTo>
                      <a:pt x="1580" y="1174"/>
                    </a:lnTo>
                    <a:lnTo>
                      <a:pt x="1580" y="1165"/>
                    </a:lnTo>
                    <a:lnTo>
                      <a:pt x="1585" y="1174"/>
                    </a:lnTo>
                    <a:lnTo>
                      <a:pt x="1585" y="1165"/>
                    </a:lnTo>
                    <a:lnTo>
                      <a:pt x="1585" y="1169"/>
                    </a:lnTo>
                    <a:lnTo>
                      <a:pt x="1589" y="1174"/>
                    </a:lnTo>
                    <a:lnTo>
                      <a:pt x="1593" y="1174"/>
                    </a:lnTo>
                    <a:lnTo>
                      <a:pt x="1593" y="1165"/>
                    </a:lnTo>
                    <a:lnTo>
                      <a:pt x="1593" y="1174"/>
                    </a:lnTo>
                    <a:lnTo>
                      <a:pt x="1598" y="1169"/>
                    </a:lnTo>
                    <a:lnTo>
                      <a:pt x="1598" y="1179"/>
                    </a:lnTo>
                    <a:lnTo>
                      <a:pt x="1602" y="1179"/>
                    </a:lnTo>
                    <a:lnTo>
                      <a:pt x="1602" y="1169"/>
                    </a:lnTo>
                    <a:lnTo>
                      <a:pt x="1606" y="1179"/>
                    </a:lnTo>
                    <a:lnTo>
                      <a:pt x="1606" y="1174"/>
                    </a:lnTo>
                    <a:lnTo>
                      <a:pt x="1610" y="1179"/>
                    </a:lnTo>
                    <a:lnTo>
                      <a:pt x="1610" y="1174"/>
                    </a:lnTo>
                    <a:lnTo>
                      <a:pt x="1610" y="1169"/>
                    </a:lnTo>
                    <a:lnTo>
                      <a:pt x="1615" y="1174"/>
                    </a:lnTo>
                    <a:lnTo>
                      <a:pt x="1615" y="1165"/>
                    </a:lnTo>
                    <a:lnTo>
                      <a:pt x="1615" y="1179"/>
                    </a:lnTo>
                    <a:lnTo>
                      <a:pt x="1619" y="1179"/>
                    </a:lnTo>
                    <a:lnTo>
                      <a:pt x="1623" y="1169"/>
                    </a:lnTo>
                    <a:lnTo>
                      <a:pt x="1628" y="1174"/>
                    </a:lnTo>
                    <a:lnTo>
                      <a:pt x="1628" y="1169"/>
                    </a:lnTo>
                    <a:lnTo>
                      <a:pt x="1628" y="1174"/>
                    </a:lnTo>
                    <a:lnTo>
                      <a:pt x="1632" y="1179"/>
                    </a:lnTo>
                    <a:lnTo>
                      <a:pt x="1632" y="1174"/>
                    </a:lnTo>
                    <a:lnTo>
                      <a:pt x="1632" y="1160"/>
                    </a:lnTo>
                    <a:lnTo>
                      <a:pt x="1636" y="1135"/>
                    </a:lnTo>
                    <a:lnTo>
                      <a:pt x="1636" y="1140"/>
                    </a:lnTo>
                    <a:lnTo>
                      <a:pt x="1636" y="1165"/>
                    </a:lnTo>
                    <a:lnTo>
                      <a:pt x="1640" y="1174"/>
                    </a:lnTo>
                    <a:lnTo>
                      <a:pt x="1645" y="1169"/>
                    </a:lnTo>
                    <a:lnTo>
                      <a:pt x="1649" y="1179"/>
                    </a:lnTo>
                    <a:lnTo>
                      <a:pt x="1649" y="1174"/>
                    </a:lnTo>
                    <a:lnTo>
                      <a:pt x="1653" y="1169"/>
                    </a:lnTo>
                    <a:lnTo>
                      <a:pt x="1653" y="1174"/>
                    </a:lnTo>
                    <a:lnTo>
                      <a:pt x="1658" y="1179"/>
                    </a:lnTo>
                    <a:lnTo>
                      <a:pt x="1658" y="1174"/>
                    </a:lnTo>
                    <a:lnTo>
                      <a:pt x="1662" y="1179"/>
                    </a:lnTo>
                    <a:lnTo>
                      <a:pt x="1662" y="1174"/>
                    </a:lnTo>
                    <a:lnTo>
                      <a:pt x="1666" y="1179"/>
                    </a:lnTo>
                    <a:lnTo>
                      <a:pt x="1666" y="1184"/>
                    </a:lnTo>
                    <a:lnTo>
                      <a:pt x="1666" y="1179"/>
                    </a:lnTo>
                    <a:lnTo>
                      <a:pt x="1670" y="1174"/>
                    </a:lnTo>
                    <a:lnTo>
                      <a:pt x="1670" y="1184"/>
                    </a:lnTo>
                    <a:lnTo>
                      <a:pt x="1670" y="1174"/>
                    </a:lnTo>
                    <a:lnTo>
                      <a:pt x="1675" y="1184"/>
                    </a:lnTo>
                    <a:lnTo>
                      <a:pt x="1675" y="1179"/>
                    </a:lnTo>
                    <a:lnTo>
                      <a:pt x="1675" y="1184"/>
                    </a:lnTo>
                    <a:lnTo>
                      <a:pt x="1679" y="1179"/>
                    </a:lnTo>
                    <a:lnTo>
                      <a:pt x="1679" y="1174"/>
                    </a:lnTo>
                    <a:lnTo>
                      <a:pt x="1679" y="1179"/>
                    </a:lnTo>
                    <a:lnTo>
                      <a:pt x="1679" y="1184"/>
                    </a:lnTo>
                    <a:lnTo>
                      <a:pt x="1683" y="1179"/>
                    </a:lnTo>
                    <a:lnTo>
                      <a:pt x="1683" y="1184"/>
                    </a:lnTo>
                    <a:lnTo>
                      <a:pt x="1688" y="1179"/>
                    </a:lnTo>
                    <a:lnTo>
                      <a:pt x="1692" y="1174"/>
                    </a:lnTo>
                    <a:lnTo>
                      <a:pt x="1696" y="1179"/>
                    </a:lnTo>
                  </a:path>
                </a:pathLst>
              </a:custGeom>
              <a:noFill/>
              <a:ln w="0">
                <a:solidFill>
                  <a:srgbClr val="9933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71" name="Rectangle 147"/>
              <p:cNvSpPr>
                <a:spLocks noChangeArrowheads="1"/>
              </p:cNvSpPr>
              <p:nvPr/>
            </p:nvSpPr>
            <p:spPr bwMode="auto">
              <a:xfrm>
                <a:off x="1403" y="1037"/>
                <a:ext cx="724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ja-JP" sz="1600" b="1">
                    <a:solidFill>
                      <a:srgbClr val="990099"/>
                    </a:solidFill>
                    <a:latin typeface="Times New Roman" panose="02020603050405020304" pitchFamily="18" charset="0"/>
                  </a:rPr>
                  <a:t>Horizontal</a:t>
                </a:r>
                <a:endParaRPr lang="en-US" altLang="ja-JP" sz="1600">
                  <a:solidFill>
                    <a:srgbClr val="CC00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972" name="Rectangle 148"/>
              <p:cNvSpPr>
                <a:spLocks noChangeArrowheads="1"/>
              </p:cNvSpPr>
              <p:nvPr/>
            </p:nvSpPr>
            <p:spPr bwMode="auto">
              <a:xfrm>
                <a:off x="1773" y="2785"/>
                <a:ext cx="33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ja-JP" sz="1400" b="1">
                    <a:solidFill>
                      <a:srgbClr val="336699"/>
                    </a:solidFill>
                    <a:latin typeface="Times New Roman" panose="02020603050405020304" pitchFamily="18" charset="0"/>
                  </a:rPr>
                  <a:t>Mode</a:t>
                </a:r>
                <a:endParaRPr lang="en-US" altLang="ja-JP" sz="1400">
                  <a:solidFill>
                    <a:srgbClr val="3366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7973" name="Group 149"/>
            <p:cNvGrpSpPr>
              <a:grpSpLocks/>
            </p:cNvGrpSpPr>
            <p:nvPr/>
          </p:nvGrpSpPr>
          <p:grpSpPr bwMode="auto">
            <a:xfrm>
              <a:off x="528" y="2287"/>
              <a:ext cx="2301" cy="1677"/>
              <a:chOff x="3024" y="787"/>
              <a:chExt cx="2409" cy="2169"/>
            </a:xfrm>
          </p:grpSpPr>
          <p:sp>
            <p:nvSpPr>
              <p:cNvPr id="77974" name="Rectangle 150"/>
              <p:cNvSpPr>
                <a:spLocks noChangeArrowheads="1"/>
              </p:cNvSpPr>
              <p:nvPr/>
            </p:nvSpPr>
            <p:spPr bwMode="auto">
              <a:xfrm>
                <a:off x="3024" y="816"/>
                <a:ext cx="2409" cy="205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75" name="Rectangle 151"/>
              <p:cNvSpPr>
                <a:spLocks noChangeArrowheads="1"/>
              </p:cNvSpPr>
              <p:nvPr/>
            </p:nvSpPr>
            <p:spPr bwMode="auto">
              <a:xfrm>
                <a:off x="3337" y="972"/>
                <a:ext cx="1856" cy="16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76" name="Rectangle 152"/>
              <p:cNvSpPr>
                <a:spLocks noChangeArrowheads="1"/>
              </p:cNvSpPr>
              <p:nvPr/>
            </p:nvSpPr>
            <p:spPr bwMode="auto">
              <a:xfrm>
                <a:off x="3337" y="972"/>
                <a:ext cx="1856" cy="1662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77" name="Line 153"/>
              <p:cNvSpPr>
                <a:spLocks noChangeShapeType="1"/>
              </p:cNvSpPr>
              <p:nvPr/>
            </p:nvSpPr>
            <p:spPr bwMode="auto">
              <a:xfrm>
                <a:off x="3337" y="972"/>
                <a:ext cx="185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78" name="Freeform 154"/>
              <p:cNvSpPr>
                <a:spLocks/>
              </p:cNvSpPr>
              <p:nvPr/>
            </p:nvSpPr>
            <p:spPr bwMode="auto">
              <a:xfrm>
                <a:off x="3337" y="972"/>
                <a:ext cx="1856" cy="1662"/>
              </a:xfrm>
              <a:custGeom>
                <a:avLst/>
                <a:gdLst>
                  <a:gd name="T0" fmla="*/ 0 w 433"/>
                  <a:gd name="T1" fmla="*/ 341 h 341"/>
                  <a:gd name="T2" fmla="*/ 433 w 433"/>
                  <a:gd name="T3" fmla="*/ 341 h 341"/>
                  <a:gd name="T4" fmla="*/ 433 w 433"/>
                  <a:gd name="T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3" h="341">
                    <a:moveTo>
                      <a:pt x="0" y="341"/>
                    </a:moveTo>
                    <a:lnTo>
                      <a:pt x="433" y="341"/>
                    </a:lnTo>
                    <a:lnTo>
                      <a:pt x="43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79" name="Line 155"/>
              <p:cNvSpPr>
                <a:spLocks noChangeShapeType="1"/>
              </p:cNvSpPr>
              <p:nvPr/>
            </p:nvSpPr>
            <p:spPr bwMode="auto">
              <a:xfrm flipV="1">
                <a:off x="3337" y="972"/>
                <a:ext cx="1" cy="16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80" name="Line 156"/>
              <p:cNvSpPr>
                <a:spLocks noChangeShapeType="1"/>
              </p:cNvSpPr>
              <p:nvPr/>
            </p:nvSpPr>
            <p:spPr bwMode="auto">
              <a:xfrm>
                <a:off x="3337" y="2634"/>
                <a:ext cx="185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81" name="Line 157"/>
              <p:cNvSpPr>
                <a:spLocks noChangeShapeType="1"/>
              </p:cNvSpPr>
              <p:nvPr/>
            </p:nvSpPr>
            <p:spPr bwMode="auto">
              <a:xfrm flipV="1">
                <a:off x="3337" y="972"/>
                <a:ext cx="1" cy="16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82" name="Line 158"/>
              <p:cNvSpPr>
                <a:spLocks noChangeShapeType="1"/>
              </p:cNvSpPr>
              <p:nvPr/>
            </p:nvSpPr>
            <p:spPr bwMode="auto">
              <a:xfrm flipV="1">
                <a:off x="3337" y="2614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83" name="Line 159"/>
              <p:cNvSpPr>
                <a:spLocks noChangeShapeType="1"/>
              </p:cNvSpPr>
              <p:nvPr/>
            </p:nvSpPr>
            <p:spPr bwMode="auto">
              <a:xfrm>
                <a:off x="3337" y="97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84" name="Rectangle 160"/>
              <p:cNvSpPr>
                <a:spLocks noChangeArrowheads="1"/>
              </p:cNvSpPr>
              <p:nvPr/>
            </p:nvSpPr>
            <p:spPr bwMode="auto">
              <a:xfrm>
                <a:off x="3327" y="2653"/>
                <a:ext cx="49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ja-JP" sz="1000">
                    <a:solidFill>
                      <a:srgbClr val="336699"/>
                    </a:solidFill>
                    <a:latin typeface="Times New Roman" panose="02020603050405020304" pitchFamily="18" charset="0"/>
                  </a:rPr>
                  <a:t>0</a:t>
                </a:r>
                <a:endParaRPr lang="en-US" altLang="ja-JP" sz="1000">
                  <a:solidFill>
                    <a:srgbClr val="33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985" name="Line 161"/>
              <p:cNvSpPr>
                <a:spLocks noChangeShapeType="1"/>
              </p:cNvSpPr>
              <p:nvPr/>
            </p:nvSpPr>
            <p:spPr bwMode="auto">
              <a:xfrm flipV="1">
                <a:off x="3603" y="2614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86" name="Line 162"/>
              <p:cNvSpPr>
                <a:spLocks noChangeShapeType="1"/>
              </p:cNvSpPr>
              <p:nvPr/>
            </p:nvSpPr>
            <p:spPr bwMode="auto">
              <a:xfrm>
                <a:off x="3603" y="97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87" name="Rectangle 163"/>
              <p:cNvSpPr>
                <a:spLocks noChangeArrowheads="1"/>
              </p:cNvSpPr>
              <p:nvPr/>
            </p:nvSpPr>
            <p:spPr bwMode="auto">
              <a:xfrm>
                <a:off x="3564" y="2653"/>
                <a:ext cx="147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ja-JP" sz="1000">
                    <a:solidFill>
                      <a:srgbClr val="336699"/>
                    </a:solidFill>
                    <a:latin typeface="Times New Roman" panose="02020603050405020304" pitchFamily="18" charset="0"/>
                  </a:rPr>
                  <a:t>200</a:t>
                </a:r>
                <a:endParaRPr lang="en-US" altLang="ja-JP" sz="1000">
                  <a:solidFill>
                    <a:srgbClr val="33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988" name="Line 164"/>
              <p:cNvSpPr>
                <a:spLocks noChangeShapeType="1"/>
              </p:cNvSpPr>
              <p:nvPr/>
            </p:nvSpPr>
            <p:spPr bwMode="auto">
              <a:xfrm flipV="1">
                <a:off x="3868" y="2614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89" name="Line 165"/>
              <p:cNvSpPr>
                <a:spLocks noChangeShapeType="1"/>
              </p:cNvSpPr>
              <p:nvPr/>
            </p:nvSpPr>
            <p:spPr bwMode="auto">
              <a:xfrm>
                <a:off x="3868" y="97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90" name="Rectangle 166"/>
              <p:cNvSpPr>
                <a:spLocks noChangeArrowheads="1"/>
              </p:cNvSpPr>
              <p:nvPr/>
            </p:nvSpPr>
            <p:spPr bwMode="auto">
              <a:xfrm>
                <a:off x="3830" y="2653"/>
                <a:ext cx="147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ja-JP" sz="1000">
                    <a:solidFill>
                      <a:srgbClr val="336699"/>
                    </a:solidFill>
                    <a:latin typeface="Times New Roman" panose="02020603050405020304" pitchFamily="18" charset="0"/>
                  </a:rPr>
                  <a:t>400</a:t>
                </a:r>
                <a:endParaRPr lang="en-US" altLang="ja-JP" sz="1000">
                  <a:solidFill>
                    <a:srgbClr val="33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991" name="Line 167"/>
              <p:cNvSpPr>
                <a:spLocks noChangeShapeType="1"/>
              </p:cNvSpPr>
              <p:nvPr/>
            </p:nvSpPr>
            <p:spPr bwMode="auto">
              <a:xfrm flipV="1">
                <a:off x="4134" y="2614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92" name="Line 168"/>
              <p:cNvSpPr>
                <a:spLocks noChangeShapeType="1"/>
              </p:cNvSpPr>
              <p:nvPr/>
            </p:nvSpPr>
            <p:spPr bwMode="auto">
              <a:xfrm>
                <a:off x="4134" y="97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93" name="Rectangle 169"/>
              <p:cNvSpPr>
                <a:spLocks noChangeArrowheads="1"/>
              </p:cNvSpPr>
              <p:nvPr/>
            </p:nvSpPr>
            <p:spPr bwMode="auto">
              <a:xfrm>
                <a:off x="4094" y="2653"/>
                <a:ext cx="147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ja-JP" sz="1000">
                    <a:solidFill>
                      <a:srgbClr val="336699"/>
                    </a:solidFill>
                    <a:latin typeface="Times New Roman" panose="02020603050405020304" pitchFamily="18" charset="0"/>
                  </a:rPr>
                  <a:t>600</a:t>
                </a:r>
                <a:endParaRPr lang="en-US" altLang="ja-JP" sz="1000">
                  <a:solidFill>
                    <a:srgbClr val="33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994" name="Line 170"/>
              <p:cNvSpPr>
                <a:spLocks noChangeShapeType="1"/>
              </p:cNvSpPr>
              <p:nvPr/>
            </p:nvSpPr>
            <p:spPr bwMode="auto">
              <a:xfrm flipV="1">
                <a:off x="4395" y="2614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95" name="Line 171"/>
              <p:cNvSpPr>
                <a:spLocks noChangeShapeType="1"/>
              </p:cNvSpPr>
              <p:nvPr/>
            </p:nvSpPr>
            <p:spPr bwMode="auto">
              <a:xfrm>
                <a:off x="4395" y="97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96" name="Rectangle 172"/>
              <p:cNvSpPr>
                <a:spLocks noChangeArrowheads="1"/>
              </p:cNvSpPr>
              <p:nvPr/>
            </p:nvSpPr>
            <p:spPr bwMode="auto">
              <a:xfrm>
                <a:off x="4357" y="2653"/>
                <a:ext cx="14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ja-JP" sz="1000">
                    <a:solidFill>
                      <a:srgbClr val="336699"/>
                    </a:solidFill>
                    <a:latin typeface="Times New Roman" panose="02020603050405020304" pitchFamily="18" charset="0"/>
                  </a:rPr>
                  <a:t>800</a:t>
                </a:r>
                <a:endParaRPr lang="en-US" altLang="ja-JP" sz="1000">
                  <a:solidFill>
                    <a:srgbClr val="33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997" name="Line 173"/>
              <p:cNvSpPr>
                <a:spLocks noChangeShapeType="1"/>
              </p:cNvSpPr>
              <p:nvPr/>
            </p:nvSpPr>
            <p:spPr bwMode="auto">
              <a:xfrm flipV="1">
                <a:off x="4661" y="2614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98" name="Line 174"/>
              <p:cNvSpPr>
                <a:spLocks noChangeShapeType="1"/>
              </p:cNvSpPr>
              <p:nvPr/>
            </p:nvSpPr>
            <p:spPr bwMode="auto">
              <a:xfrm>
                <a:off x="4661" y="97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99" name="Rectangle 175"/>
              <p:cNvSpPr>
                <a:spLocks noChangeArrowheads="1"/>
              </p:cNvSpPr>
              <p:nvPr/>
            </p:nvSpPr>
            <p:spPr bwMode="auto">
              <a:xfrm>
                <a:off x="4608" y="2653"/>
                <a:ext cx="19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ja-JP" sz="1000">
                    <a:solidFill>
                      <a:srgbClr val="336699"/>
                    </a:solidFill>
                    <a:latin typeface="Times New Roman" panose="02020603050405020304" pitchFamily="18" charset="0"/>
                  </a:rPr>
                  <a:t>1000</a:t>
                </a:r>
                <a:endParaRPr lang="en-US" altLang="ja-JP" sz="1000">
                  <a:solidFill>
                    <a:srgbClr val="33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000" name="Line 176"/>
              <p:cNvSpPr>
                <a:spLocks noChangeShapeType="1"/>
              </p:cNvSpPr>
              <p:nvPr/>
            </p:nvSpPr>
            <p:spPr bwMode="auto">
              <a:xfrm flipV="1">
                <a:off x="4927" y="2614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001" name="Line 177"/>
              <p:cNvSpPr>
                <a:spLocks noChangeShapeType="1"/>
              </p:cNvSpPr>
              <p:nvPr/>
            </p:nvSpPr>
            <p:spPr bwMode="auto">
              <a:xfrm>
                <a:off x="4927" y="97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002" name="Rectangle 178"/>
              <p:cNvSpPr>
                <a:spLocks noChangeArrowheads="1"/>
              </p:cNvSpPr>
              <p:nvPr/>
            </p:nvSpPr>
            <p:spPr bwMode="auto">
              <a:xfrm>
                <a:off x="4875" y="2653"/>
                <a:ext cx="195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ja-JP" sz="1000">
                    <a:solidFill>
                      <a:srgbClr val="336699"/>
                    </a:solidFill>
                    <a:latin typeface="Times New Roman" panose="02020603050405020304" pitchFamily="18" charset="0"/>
                  </a:rPr>
                  <a:t>1200</a:t>
                </a:r>
                <a:endParaRPr lang="en-US" altLang="ja-JP" sz="1000">
                  <a:solidFill>
                    <a:srgbClr val="33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003" name="Line 179"/>
              <p:cNvSpPr>
                <a:spLocks noChangeShapeType="1"/>
              </p:cNvSpPr>
              <p:nvPr/>
            </p:nvSpPr>
            <p:spPr bwMode="auto">
              <a:xfrm flipV="1">
                <a:off x="5193" y="2614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004" name="Line 180"/>
              <p:cNvSpPr>
                <a:spLocks noChangeShapeType="1"/>
              </p:cNvSpPr>
              <p:nvPr/>
            </p:nvSpPr>
            <p:spPr bwMode="auto">
              <a:xfrm>
                <a:off x="5193" y="97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005" name="Rectangle 181"/>
              <p:cNvSpPr>
                <a:spLocks noChangeArrowheads="1"/>
              </p:cNvSpPr>
              <p:nvPr/>
            </p:nvSpPr>
            <p:spPr bwMode="auto">
              <a:xfrm>
                <a:off x="5141" y="2653"/>
                <a:ext cx="19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ja-JP" sz="1000">
                    <a:solidFill>
                      <a:srgbClr val="336699"/>
                    </a:solidFill>
                    <a:latin typeface="Times New Roman" panose="02020603050405020304" pitchFamily="18" charset="0"/>
                  </a:rPr>
                  <a:t>1400</a:t>
                </a:r>
                <a:endParaRPr lang="en-US" altLang="ja-JP" sz="1000">
                  <a:solidFill>
                    <a:srgbClr val="33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006" name="Line 182"/>
              <p:cNvSpPr>
                <a:spLocks noChangeShapeType="1"/>
              </p:cNvSpPr>
              <p:nvPr/>
            </p:nvSpPr>
            <p:spPr bwMode="auto">
              <a:xfrm>
                <a:off x="3337" y="2634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007" name="Line 183"/>
              <p:cNvSpPr>
                <a:spLocks noChangeShapeType="1"/>
              </p:cNvSpPr>
              <p:nvPr/>
            </p:nvSpPr>
            <p:spPr bwMode="auto">
              <a:xfrm flipH="1">
                <a:off x="5175" y="2634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008" name="Rectangle 184"/>
              <p:cNvSpPr>
                <a:spLocks noChangeArrowheads="1"/>
              </p:cNvSpPr>
              <p:nvPr/>
            </p:nvSpPr>
            <p:spPr bwMode="auto">
              <a:xfrm>
                <a:off x="3234" y="2582"/>
                <a:ext cx="49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ja-JP" sz="1000">
                    <a:solidFill>
                      <a:srgbClr val="336699"/>
                    </a:solidFill>
                    <a:latin typeface="Times New Roman" panose="02020603050405020304" pitchFamily="18" charset="0"/>
                  </a:rPr>
                  <a:t>0</a:t>
                </a:r>
                <a:endParaRPr lang="en-US" altLang="ja-JP" sz="1000">
                  <a:solidFill>
                    <a:srgbClr val="33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009" name="Line 185"/>
              <p:cNvSpPr>
                <a:spLocks noChangeShapeType="1"/>
              </p:cNvSpPr>
              <p:nvPr/>
            </p:nvSpPr>
            <p:spPr bwMode="auto">
              <a:xfrm>
                <a:off x="3337" y="2395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010" name="Line 186"/>
              <p:cNvSpPr>
                <a:spLocks noChangeShapeType="1"/>
              </p:cNvSpPr>
              <p:nvPr/>
            </p:nvSpPr>
            <p:spPr bwMode="auto">
              <a:xfrm flipH="1">
                <a:off x="5175" y="2395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011" name="Line 187"/>
              <p:cNvSpPr>
                <a:spLocks noChangeShapeType="1"/>
              </p:cNvSpPr>
              <p:nvPr/>
            </p:nvSpPr>
            <p:spPr bwMode="auto">
              <a:xfrm>
                <a:off x="3337" y="2161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012" name="Line 188"/>
              <p:cNvSpPr>
                <a:spLocks noChangeShapeType="1"/>
              </p:cNvSpPr>
              <p:nvPr/>
            </p:nvSpPr>
            <p:spPr bwMode="auto">
              <a:xfrm flipH="1">
                <a:off x="5175" y="2161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013" name="Rectangle 189"/>
              <p:cNvSpPr>
                <a:spLocks noChangeArrowheads="1"/>
              </p:cNvSpPr>
              <p:nvPr/>
            </p:nvSpPr>
            <p:spPr bwMode="auto">
              <a:xfrm>
                <a:off x="3252" y="2127"/>
                <a:ext cx="49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ja-JP" sz="1000">
                    <a:solidFill>
                      <a:srgbClr val="336699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ja-JP" sz="1000">
                  <a:solidFill>
                    <a:srgbClr val="33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014" name="Line 190"/>
              <p:cNvSpPr>
                <a:spLocks noChangeShapeType="1"/>
              </p:cNvSpPr>
              <p:nvPr/>
            </p:nvSpPr>
            <p:spPr bwMode="auto">
              <a:xfrm>
                <a:off x="3337" y="1922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015" name="Line 191"/>
              <p:cNvSpPr>
                <a:spLocks noChangeShapeType="1"/>
              </p:cNvSpPr>
              <p:nvPr/>
            </p:nvSpPr>
            <p:spPr bwMode="auto">
              <a:xfrm flipH="1">
                <a:off x="5175" y="1922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016" name="Line 192"/>
              <p:cNvSpPr>
                <a:spLocks noChangeShapeType="1"/>
              </p:cNvSpPr>
              <p:nvPr/>
            </p:nvSpPr>
            <p:spPr bwMode="auto">
              <a:xfrm>
                <a:off x="3337" y="1684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017" name="Line 193"/>
              <p:cNvSpPr>
                <a:spLocks noChangeShapeType="1"/>
              </p:cNvSpPr>
              <p:nvPr/>
            </p:nvSpPr>
            <p:spPr bwMode="auto">
              <a:xfrm flipH="1">
                <a:off x="5175" y="1684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018" name="Rectangle 194"/>
              <p:cNvSpPr>
                <a:spLocks noChangeArrowheads="1"/>
              </p:cNvSpPr>
              <p:nvPr/>
            </p:nvSpPr>
            <p:spPr bwMode="auto">
              <a:xfrm>
                <a:off x="3252" y="1648"/>
                <a:ext cx="49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ja-JP" sz="1000">
                    <a:solidFill>
                      <a:srgbClr val="336699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ja-JP" sz="1000">
                  <a:solidFill>
                    <a:srgbClr val="33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019" name="Line 195"/>
              <p:cNvSpPr>
                <a:spLocks noChangeShapeType="1"/>
              </p:cNvSpPr>
              <p:nvPr/>
            </p:nvSpPr>
            <p:spPr bwMode="auto">
              <a:xfrm>
                <a:off x="3337" y="1445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020" name="Line 196"/>
              <p:cNvSpPr>
                <a:spLocks noChangeShapeType="1"/>
              </p:cNvSpPr>
              <p:nvPr/>
            </p:nvSpPr>
            <p:spPr bwMode="auto">
              <a:xfrm flipH="1">
                <a:off x="5175" y="1445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021" name="Line 197"/>
              <p:cNvSpPr>
                <a:spLocks noChangeShapeType="1"/>
              </p:cNvSpPr>
              <p:nvPr/>
            </p:nvSpPr>
            <p:spPr bwMode="auto">
              <a:xfrm>
                <a:off x="3337" y="1211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022" name="Line 198"/>
              <p:cNvSpPr>
                <a:spLocks noChangeShapeType="1"/>
              </p:cNvSpPr>
              <p:nvPr/>
            </p:nvSpPr>
            <p:spPr bwMode="auto">
              <a:xfrm flipH="1">
                <a:off x="5175" y="1211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023" name="Rectangle 199"/>
              <p:cNvSpPr>
                <a:spLocks noChangeArrowheads="1"/>
              </p:cNvSpPr>
              <p:nvPr/>
            </p:nvSpPr>
            <p:spPr bwMode="auto">
              <a:xfrm>
                <a:off x="3245" y="1178"/>
                <a:ext cx="49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ja-JP" sz="1000">
                    <a:solidFill>
                      <a:srgbClr val="336699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ja-JP" sz="1000">
                  <a:solidFill>
                    <a:srgbClr val="33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024" name="Line 200"/>
              <p:cNvSpPr>
                <a:spLocks noChangeShapeType="1"/>
              </p:cNvSpPr>
              <p:nvPr/>
            </p:nvSpPr>
            <p:spPr bwMode="auto">
              <a:xfrm>
                <a:off x="3337" y="972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025" name="Line 201"/>
              <p:cNvSpPr>
                <a:spLocks noChangeShapeType="1"/>
              </p:cNvSpPr>
              <p:nvPr/>
            </p:nvSpPr>
            <p:spPr bwMode="auto">
              <a:xfrm flipH="1">
                <a:off x="5175" y="972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026" name="Line 202"/>
              <p:cNvSpPr>
                <a:spLocks noChangeShapeType="1"/>
              </p:cNvSpPr>
              <p:nvPr/>
            </p:nvSpPr>
            <p:spPr bwMode="auto">
              <a:xfrm>
                <a:off x="3337" y="972"/>
                <a:ext cx="1856" cy="1"/>
              </a:xfrm>
              <a:prstGeom prst="line">
                <a:avLst/>
              </a:prstGeom>
              <a:noFill/>
              <a:ln w="38100">
                <a:solidFill>
                  <a:srgbClr val="CC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027" name="Freeform 203"/>
              <p:cNvSpPr>
                <a:spLocks/>
              </p:cNvSpPr>
              <p:nvPr/>
            </p:nvSpPr>
            <p:spPr bwMode="auto">
              <a:xfrm>
                <a:off x="3337" y="972"/>
                <a:ext cx="1856" cy="1662"/>
              </a:xfrm>
              <a:custGeom>
                <a:avLst/>
                <a:gdLst>
                  <a:gd name="T0" fmla="*/ 0 w 433"/>
                  <a:gd name="T1" fmla="*/ 341 h 341"/>
                  <a:gd name="T2" fmla="*/ 433 w 433"/>
                  <a:gd name="T3" fmla="*/ 341 h 341"/>
                  <a:gd name="T4" fmla="*/ 433 w 433"/>
                  <a:gd name="T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3" h="341">
                    <a:moveTo>
                      <a:pt x="0" y="341"/>
                    </a:moveTo>
                    <a:lnTo>
                      <a:pt x="433" y="341"/>
                    </a:lnTo>
                    <a:lnTo>
                      <a:pt x="433" y="0"/>
                    </a:lnTo>
                  </a:path>
                </a:pathLst>
              </a:custGeom>
              <a:noFill/>
              <a:ln w="38100">
                <a:solidFill>
                  <a:srgbClr val="CC00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028" name="Line 204"/>
              <p:cNvSpPr>
                <a:spLocks noChangeShapeType="1"/>
              </p:cNvSpPr>
              <p:nvPr/>
            </p:nvSpPr>
            <p:spPr bwMode="auto">
              <a:xfrm flipV="1">
                <a:off x="3337" y="972"/>
                <a:ext cx="1" cy="1662"/>
              </a:xfrm>
              <a:prstGeom prst="line">
                <a:avLst/>
              </a:prstGeom>
              <a:noFill/>
              <a:ln w="38100">
                <a:solidFill>
                  <a:srgbClr val="CC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029" name="Freeform 205"/>
              <p:cNvSpPr>
                <a:spLocks/>
              </p:cNvSpPr>
              <p:nvPr/>
            </p:nvSpPr>
            <p:spPr bwMode="auto">
              <a:xfrm>
                <a:off x="3337" y="1357"/>
                <a:ext cx="1697" cy="1277"/>
              </a:xfrm>
              <a:custGeom>
                <a:avLst/>
                <a:gdLst>
                  <a:gd name="T0" fmla="*/ 21 w 1697"/>
                  <a:gd name="T1" fmla="*/ 1272 h 1277"/>
                  <a:gd name="T2" fmla="*/ 51 w 1697"/>
                  <a:gd name="T3" fmla="*/ 1272 h 1277"/>
                  <a:gd name="T4" fmla="*/ 77 w 1697"/>
                  <a:gd name="T5" fmla="*/ 1253 h 1277"/>
                  <a:gd name="T6" fmla="*/ 103 w 1697"/>
                  <a:gd name="T7" fmla="*/ 1262 h 1277"/>
                  <a:gd name="T8" fmla="*/ 137 w 1697"/>
                  <a:gd name="T9" fmla="*/ 1257 h 1277"/>
                  <a:gd name="T10" fmla="*/ 163 w 1697"/>
                  <a:gd name="T11" fmla="*/ 1248 h 1277"/>
                  <a:gd name="T12" fmla="*/ 184 w 1697"/>
                  <a:gd name="T13" fmla="*/ 1228 h 1277"/>
                  <a:gd name="T14" fmla="*/ 210 w 1697"/>
                  <a:gd name="T15" fmla="*/ 1170 h 1277"/>
                  <a:gd name="T16" fmla="*/ 231 w 1697"/>
                  <a:gd name="T17" fmla="*/ 1257 h 1277"/>
                  <a:gd name="T18" fmla="*/ 253 w 1697"/>
                  <a:gd name="T19" fmla="*/ 1233 h 1277"/>
                  <a:gd name="T20" fmla="*/ 274 w 1697"/>
                  <a:gd name="T21" fmla="*/ 1233 h 1277"/>
                  <a:gd name="T22" fmla="*/ 300 w 1697"/>
                  <a:gd name="T23" fmla="*/ 1262 h 1277"/>
                  <a:gd name="T24" fmla="*/ 326 w 1697"/>
                  <a:gd name="T25" fmla="*/ 1272 h 1277"/>
                  <a:gd name="T26" fmla="*/ 356 w 1697"/>
                  <a:gd name="T27" fmla="*/ 1267 h 1277"/>
                  <a:gd name="T28" fmla="*/ 381 w 1697"/>
                  <a:gd name="T29" fmla="*/ 1277 h 1277"/>
                  <a:gd name="T30" fmla="*/ 433 w 1697"/>
                  <a:gd name="T31" fmla="*/ 1267 h 1277"/>
                  <a:gd name="T32" fmla="*/ 476 w 1697"/>
                  <a:gd name="T33" fmla="*/ 1267 h 1277"/>
                  <a:gd name="T34" fmla="*/ 523 w 1697"/>
                  <a:gd name="T35" fmla="*/ 1267 h 1277"/>
                  <a:gd name="T36" fmla="*/ 566 w 1697"/>
                  <a:gd name="T37" fmla="*/ 1277 h 1277"/>
                  <a:gd name="T38" fmla="*/ 604 w 1697"/>
                  <a:gd name="T39" fmla="*/ 1277 h 1277"/>
                  <a:gd name="T40" fmla="*/ 643 w 1697"/>
                  <a:gd name="T41" fmla="*/ 1267 h 1277"/>
                  <a:gd name="T42" fmla="*/ 694 w 1697"/>
                  <a:gd name="T43" fmla="*/ 1272 h 1277"/>
                  <a:gd name="T44" fmla="*/ 733 w 1697"/>
                  <a:gd name="T45" fmla="*/ 1272 h 1277"/>
                  <a:gd name="T46" fmla="*/ 763 w 1697"/>
                  <a:gd name="T47" fmla="*/ 1272 h 1277"/>
                  <a:gd name="T48" fmla="*/ 797 w 1697"/>
                  <a:gd name="T49" fmla="*/ 1277 h 1277"/>
                  <a:gd name="T50" fmla="*/ 840 w 1697"/>
                  <a:gd name="T51" fmla="*/ 1272 h 1277"/>
                  <a:gd name="T52" fmla="*/ 874 w 1697"/>
                  <a:gd name="T53" fmla="*/ 1267 h 1277"/>
                  <a:gd name="T54" fmla="*/ 904 w 1697"/>
                  <a:gd name="T55" fmla="*/ 1272 h 1277"/>
                  <a:gd name="T56" fmla="*/ 930 w 1697"/>
                  <a:gd name="T57" fmla="*/ 1257 h 1277"/>
                  <a:gd name="T58" fmla="*/ 956 w 1697"/>
                  <a:gd name="T59" fmla="*/ 1238 h 1277"/>
                  <a:gd name="T60" fmla="*/ 981 w 1697"/>
                  <a:gd name="T61" fmla="*/ 1248 h 1277"/>
                  <a:gd name="T62" fmla="*/ 1003 w 1697"/>
                  <a:gd name="T63" fmla="*/ 1170 h 1277"/>
                  <a:gd name="T64" fmla="*/ 1024 w 1697"/>
                  <a:gd name="T65" fmla="*/ 1111 h 1277"/>
                  <a:gd name="T66" fmla="*/ 1046 w 1697"/>
                  <a:gd name="T67" fmla="*/ 1214 h 1277"/>
                  <a:gd name="T68" fmla="*/ 1067 w 1697"/>
                  <a:gd name="T69" fmla="*/ 838 h 1277"/>
                  <a:gd name="T70" fmla="*/ 1088 w 1697"/>
                  <a:gd name="T71" fmla="*/ 1038 h 1277"/>
                  <a:gd name="T72" fmla="*/ 1110 w 1697"/>
                  <a:gd name="T73" fmla="*/ 1136 h 1277"/>
                  <a:gd name="T74" fmla="*/ 1131 w 1697"/>
                  <a:gd name="T75" fmla="*/ 911 h 1277"/>
                  <a:gd name="T76" fmla="*/ 1153 w 1697"/>
                  <a:gd name="T77" fmla="*/ 921 h 1277"/>
                  <a:gd name="T78" fmla="*/ 1174 w 1697"/>
                  <a:gd name="T79" fmla="*/ 1136 h 1277"/>
                  <a:gd name="T80" fmla="*/ 1196 w 1697"/>
                  <a:gd name="T81" fmla="*/ 1199 h 1277"/>
                  <a:gd name="T82" fmla="*/ 1217 w 1697"/>
                  <a:gd name="T83" fmla="*/ 1262 h 1277"/>
                  <a:gd name="T84" fmla="*/ 1238 w 1697"/>
                  <a:gd name="T85" fmla="*/ 1257 h 1277"/>
                  <a:gd name="T86" fmla="*/ 1260 w 1697"/>
                  <a:gd name="T87" fmla="*/ 1262 h 1277"/>
                  <a:gd name="T88" fmla="*/ 1286 w 1697"/>
                  <a:gd name="T89" fmla="*/ 1267 h 1277"/>
                  <a:gd name="T90" fmla="*/ 1311 w 1697"/>
                  <a:gd name="T91" fmla="*/ 1272 h 1277"/>
                  <a:gd name="T92" fmla="*/ 1337 w 1697"/>
                  <a:gd name="T93" fmla="*/ 1257 h 1277"/>
                  <a:gd name="T94" fmla="*/ 1367 w 1697"/>
                  <a:gd name="T95" fmla="*/ 1257 h 1277"/>
                  <a:gd name="T96" fmla="*/ 1397 w 1697"/>
                  <a:gd name="T97" fmla="*/ 1262 h 1277"/>
                  <a:gd name="T98" fmla="*/ 1423 w 1697"/>
                  <a:gd name="T99" fmla="*/ 1272 h 1277"/>
                  <a:gd name="T100" fmla="*/ 1453 w 1697"/>
                  <a:gd name="T101" fmla="*/ 1253 h 1277"/>
                  <a:gd name="T102" fmla="*/ 1474 w 1697"/>
                  <a:gd name="T103" fmla="*/ 1267 h 1277"/>
                  <a:gd name="T104" fmla="*/ 1500 w 1697"/>
                  <a:gd name="T105" fmla="*/ 1262 h 1277"/>
                  <a:gd name="T106" fmla="*/ 1521 w 1697"/>
                  <a:gd name="T107" fmla="*/ 1248 h 1277"/>
                  <a:gd name="T108" fmla="*/ 1547 w 1697"/>
                  <a:gd name="T109" fmla="*/ 1233 h 1277"/>
                  <a:gd name="T110" fmla="*/ 1568 w 1697"/>
                  <a:gd name="T111" fmla="*/ 1267 h 1277"/>
                  <a:gd name="T112" fmla="*/ 1590 w 1697"/>
                  <a:gd name="T113" fmla="*/ 1223 h 1277"/>
                  <a:gd name="T114" fmla="*/ 1611 w 1697"/>
                  <a:gd name="T115" fmla="*/ 1253 h 1277"/>
                  <a:gd name="T116" fmla="*/ 1637 w 1697"/>
                  <a:gd name="T117" fmla="*/ 1248 h 1277"/>
                  <a:gd name="T118" fmla="*/ 1658 w 1697"/>
                  <a:gd name="T119" fmla="*/ 1257 h 1277"/>
                  <a:gd name="T120" fmla="*/ 1684 w 1697"/>
                  <a:gd name="T121" fmla="*/ 1262 h 1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97" h="1277">
                    <a:moveTo>
                      <a:pt x="0" y="1267"/>
                    </a:moveTo>
                    <a:lnTo>
                      <a:pt x="0" y="1262"/>
                    </a:lnTo>
                    <a:lnTo>
                      <a:pt x="4" y="1257"/>
                    </a:lnTo>
                    <a:lnTo>
                      <a:pt x="4" y="1267"/>
                    </a:lnTo>
                    <a:lnTo>
                      <a:pt x="4" y="1257"/>
                    </a:lnTo>
                    <a:lnTo>
                      <a:pt x="8" y="1272"/>
                    </a:lnTo>
                    <a:lnTo>
                      <a:pt x="8" y="1262"/>
                    </a:lnTo>
                    <a:lnTo>
                      <a:pt x="8" y="1267"/>
                    </a:lnTo>
                    <a:lnTo>
                      <a:pt x="13" y="1248"/>
                    </a:lnTo>
                    <a:lnTo>
                      <a:pt x="13" y="1272"/>
                    </a:lnTo>
                    <a:lnTo>
                      <a:pt x="13" y="1257"/>
                    </a:lnTo>
                    <a:lnTo>
                      <a:pt x="17" y="1262"/>
                    </a:lnTo>
                    <a:lnTo>
                      <a:pt x="17" y="1267"/>
                    </a:lnTo>
                    <a:lnTo>
                      <a:pt x="17" y="1272"/>
                    </a:lnTo>
                    <a:lnTo>
                      <a:pt x="21" y="1262"/>
                    </a:lnTo>
                    <a:lnTo>
                      <a:pt x="21" y="1272"/>
                    </a:lnTo>
                    <a:lnTo>
                      <a:pt x="21" y="1277"/>
                    </a:lnTo>
                    <a:lnTo>
                      <a:pt x="26" y="1272"/>
                    </a:lnTo>
                    <a:lnTo>
                      <a:pt x="26" y="1257"/>
                    </a:lnTo>
                    <a:lnTo>
                      <a:pt x="26" y="1272"/>
                    </a:lnTo>
                    <a:lnTo>
                      <a:pt x="30" y="1267"/>
                    </a:lnTo>
                    <a:lnTo>
                      <a:pt x="34" y="1272"/>
                    </a:lnTo>
                    <a:lnTo>
                      <a:pt x="38" y="1262"/>
                    </a:lnTo>
                    <a:lnTo>
                      <a:pt x="38" y="1267"/>
                    </a:lnTo>
                    <a:lnTo>
                      <a:pt x="38" y="1262"/>
                    </a:lnTo>
                    <a:lnTo>
                      <a:pt x="43" y="1267"/>
                    </a:lnTo>
                    <a:lnTo>
                      <a:pt x="47" y="1272"/>
                    </a:lnTo>
                    <a:lnTo>
                      <a:pt x="47" y="1267"/>
                    </a:lnTo>
                    <a:lnTo>
                      <a:pt x="47" y="1272"/>
                    </a:lnTo>
                    <a:lnTo>
                      <a:pt x="47" y="1257"/>
                    </a:lnTo>
                    <a:lnTo>
                      <a:pt x="51" y="1267"/>
                    </a:lnTo>
                    <a:lnTo>
                      <a:pt x="51" y="1272"/>
                    </a:lnTo>
                    <a:lnTo>
                      <a:pt x="56" y="1257"/>
                    </a:lnTo>
                    <a:lnTo>
                      <a:pt x="56" y="1272"/>
                    </a:lnTo>
                    <a:lnTo>
                      <a:pt x="56" y="1267"/>
                    </a:lnTo>
                    <a:lnTo>
                      <a:pt x="60" y="1272"/>
                    </a:lnTo>
                    <a:lnTo>
                      <a:pt x="60" y="1267"/>
                    </a:lnTo>
                    <a:lnTo>
                      <a:pt x="60" y="1253"/>
                    </a:lnTo>
                    <a:lnTo>
                      <a:pt x="64" y="1267"/>
                    </a:lnTo>
                    <a:lnTo>
                      <a:pt x="64" y="1272"/>
                    </a:lnTo>
                    <a:lnTo>
                      <a:pt x="64" y="1262"/>
                    </a:lnTo>
                    <a:lnTo>
                      <a:pt x="68" y="1267"/>
                    </a:lnTo>
                    <a:lnTo>
                      <a:pt x="73" y="1267"/>
                    </a:lnTo>
                    <a:lnTo>
                      <a:pt x="73" y="1257"/>
                    </a:lnTo>
                    <a:lnTo>
                      <a:pt x="73" y="1267"/>
                    </a:lnTo>
                    <a:lnTo>
                      <a:pt x="77" y="1262"/>
                    </a:lnTo>
                    <a:lnTo>
                      <a:pt x="77" y="1267"/>
                    </a:lnTo>
                    <a:lnTo>
                      <a:pt x="77" y="1253"/>
                    </a:lnTo>
                    <a:lnTo>
                      <a:pt x="81" y="1262"/>
                    </a:lnTo>
                    <a:lnTo>
                      <a:pt x="81" y="1272"/>
                    </a:lnTo>
                    <a:lnTo>
                      <a:pt x="81" y="1267"/>
                    </a:lnTo>
                    <a:lnTo>
                      <a:pt x="86" y="1272"/>
                    </a:lnTo>
                    <a:lnTo>
                      <a:pt x="86" y="1257"/>
                    </a:lnTo>
                    <a:lnTo>
                      <a:pt x="86" y="1267"/>
                    </a:lnTo>
                    <a:lnTo>
                      <a:pt x="90" y="1272"/>
                    </a:lnTo>
                    <a:lnTo>
                      <a:pt x="90" y="1267"/>
                    </a:lnTo>
                    <a:lnTo>
                      <a:pt x="94" y="1272"/>
                    </a:lnTo>
                    <a:lnTo>
                      <a:pt x="94" y="1267"/>
                    </a:lnTo>
                    <a:lnTo>
                      <a:pt x="94" y="1272"/>
                    </a:lnTo>
                    <a:lnTo>
                      <a:pt x="98" y="1267"/>
                    </a:lnTo>
                    <a:lnTo>
                      <a:pt x="98" y="1272"/>
                    </a:lnTo>
                    <a:lnTo>
                      <a:pt x="98" y="1262"/>
                    </a:lnTo>
                    <a:lnTo>
                      <a:pt x="103" y="1267"/>
                    </a:lnTo>
                    <a:lnTo>
                      <a:pt x="103" y="1262"/>
                    </a:lnTo>
                    <a:lnTo>
                      <a:pt x="107" y="1257"/>
                    </a:lnTo>
                    <a:lnTo>
                      <a:pt x="107" y="1272"/>
                    </a:lnTo>
                    <a:lnTo>
                      <a:pt x="107" y="1267"/>
                    </a:lnTo>
                    <a:lnTo>
                      <a:pt x="111" y="1272"/>
                    </a:lnTo>
                    <a:lnTo>
                      <a:pt x="116" y="1267"/>
                    </a:lnTo>
                    <a:lnTo>
                      <a:pt x="120" y="1272"/>
                    </a:lnTo>
                    <a:lnTo>
                      <a:pt x="120" y="1267"/>
                    </a:lnTo>
                    <a:lnTo>
                      <a:pt x="120" y="1272"/>
                    </a:lnTo>
                    <a:lnTo>
                      <a:pt x="124" y="1262"/>
                    </a:lnTo>
                    <a:lnTo>
                      <a:pt x="124" y="1272"/>
                    </a:lnTo>
                    <a:lnTo>
                      <a:pt x="128" y="1267"/>
                    </a:lnTo>
                    <a:lnTo>
                      <a:pt x="128" y="1262"/>
                    </a:lnTo>
                    <a:lnTo>
                      <a:pt x="133" y="1257"/>
                    </a:lnTo>
                    <a:lnTo>
                      <a:pt x="133" y="1267"/>
                    </a:lnTo>
                    <a:lnTo>
                      <a:pt x="133" y="1262"/>
                    </a:lnTo>
                    <a:lnTo>
                      <a:pt x="137" y="1257"/>
                    </a:lnTo>
                    <a:lnTo>
                      <a:pt x="137" y="1267"/>
                    </a:lnTo>
                    <a:lnTo>
                      <a:pt x="137" y="1257"/>
                    </a:lnTo>
                    <a:lnTo>
                      <a:pt x="141" y="1272"/>
                    </a:lnTo>
                    <a:lnTo>
                      <a:pt x="141" y="1262"/>
                    </a:lnTo>
                    <a:lnTo>
                      <a:pt x="146" y="1267"/>
                    </a:lnTo>
                    <a:lnTo>
                      <a:pt x="146" y="1272"/>
                    </a:lnTo>
                    <a:lnTo>
                      <a:pt x="150" y="1257"/>
                    </a:lnTo>
                    <a:lnTo>
                      <a:pt x="150" y="1253"/>
                    </a:lnTo>
                    <a:lnTo>
                      <a:pt x="150" y="1248"/>
                    </a:lnTo>
                    <a:lnTo>
                      <a:pt x="154" y="1243"/>
                    </a:lnTo>
                    <a:lnTo>
                      <a:pt x="154" y="1253"/>
                    </a:lnTo>
                    <a:lnTo>
                      <a:pt x="154" y="1238"/>
                    </a:lnTo>
                    <a:lnTo>
                      <a:pt x="154" y="1253"/>
                    </a:lnTo>
                    <a:lnTo>
                      <a:pt x="158" y="1257"/>
                    </a:lnTo>
                    <a:lnTo>
                      <a:pt x="163" y="1262"/>
                    </a:lnTo>
                    <a:lnTo>
                      <a:pt x="163" y="1248"/>
                    </a:lnTo>
                    <a:lnTo>
                      <a:pt x="167" y="1248"/>
                    </a:lnTo>
                    <a:lnTo>
                      <a:pt x="167" y="1262"/>
                    </a:lnTo>
                    <a:lnTo>
                      <a:pt x="167" y="1267"/>
                    </a:lnTo>
                    <a:lnTo>
                      <a:pt x="171" y="1257"/>
                    </a:lnTo>
                    <a:lnTo>
                      <a:pt x="171" y="1228"/>
                    </a:lnTo>
                    <a:lnTo>
                      <a:pt x="171" y="1248"/>
                    </a:lnTo>
                    <a:lnTo>
                      <a:pt x="176" y="1199"/>
                    </a:lnTo>
                    <a:lnTo>
                      <a:pt x="176" y="1204"/>
                    </a:lnTo>
                    <a:lnTo>
                      <a:pt x="176" y="1238"/>
                    </a:lnTo>
                    <a:lnTo>
                      <a:pt x="176" y="1223"/>
                    </a:lnTo>
                    <a:lnTo>
                      <a:pt x="180" y="1253"/>
                    </a:lnTo>
                    <a:lnTo>
                      <a:pt x="180" y="1228"/>
                    </a:lnTo>
                    <a:lnTo>
                      <a:pt x="180" y="1272"/>
                    </a:lnTo>
                    <a:lnTo>
                      <a:pt x="184" y="1233"/>
                    </a:lnTo>
                    <a:lnTo>
                      <a:pt x="184" y="1267"/>
                    </a:lnTo>
                    <a:lnTo>
                      <a:pt x="184" y="1228"/>
                    </a:lnTo>
                    <a:lnTo>
                      <a:pt x="188" y="1170"/>
                    </a:lnTo>
                    <a:lnTo>
                      <a:pt x="188" y="1145"/>
                    </a:lnTo>
                    <a:lnTo>
                      <a:pt x="188" y="1199"/>
                    </a:lnTo>
                    <a:lnTo>
                      <a:pt x="193" y="1209"/>
                    </a:lnTo>
                    <a:lnTo>
                      <a:pt x="193" y="1175"/>
                    </a:lnTo>
                    <a:lnTo>
                      <a:pt x="193" y="1160"/>
                    </a:lnTo>
                    <a:lnTo>
                      <a:pt x="193" y="1199"/>
                    </a:lnTo>
                    <a:lnTo>
                      <a:pt x="197" y="1209"/>
                    </a:lnTo>
                    <a:lnTo>
                      <a:pt x="197" y="1218"/>
                    </a:lnTo>
                    <a:lnTo>
                      <a:pt x="201" y="1106"/>
                    </a:lnTo>
                    <a:lnTo>
                      <a:pt x="201" y="1209"/>
                    </a:lnTo>
                    <a:lnTo>
                      <a:pt x="201" y="1189"/>
                    </a:lnTo>
                    <a:lnTo>
                      <a:pt x="206" y="1097"/>
                    </a:lnTo>
                    <a:lnTo>
                      <a:pt x="206" y="1184"/>
                    </a:lnTo>
                    <a:lnTo>
                      <a:pt x="206" y="1140"/>
                    </a:lnTo>
                    <a:lnTo>
                      <a:pt x="210" y="1170"/>
                    </a:lnTo>
                    <a:lnTo>
                      <a:pt x="210" y="1204"/>
                    </a:lnTo>
                    <a:lnTo>
                      <a:pt x="210" y="1106"/>
                    </a:lnTo>
                    <a:lnTo>
                      <a:pt x="210" y="1150"/>
                    </a:lnTo>
                    <a:lnTo>
                      <a:pt x="214" y="1160"/>
                    </a:lnTo>
                    <a:lnTo>
                      <a:pt x="214" y="1189"/>
                    </a:lnTo>
                    <a:lnTo>
                      <a:pt x="214" y="1209"/>
                    </a:lnTo>
                    <a:lnTo>
                      <a:pt x="218" y="1101"/>
                    </a:lnTo>
                    <a:lnTo>
                      <a:pt x="218" y="1170"/>
                    </a:lnTo>
                    <a:lnTo>
                      <a:pt x="218" y="1218"/>
                    </a:lnTo>
                    <a:lnTo>
                      <a:pt x="223" y="1209"/>
                    </a:lnTo>
                    <a:lnTo>
                      <a:pt x="223" y="1204"/>
                    </a:lnTo>
                    <a:lnTo>
                      <a:pt x="223" y="1140"/>
                    </a:lnTo>
                    <a:lnTo>
                      <a:pt x="227" y="1160"/>
                    </a:lnTo>
                    <a:lnTo>
                      <a:pt x="227" y="1189"/>
                    </a:lnTo>
                    <a:lnTo>
                      <a:pt x="227" y="1253"/>
                    </a:lnTo>
                    <a:lnTo>
                      <a:pt x="231" y="1257"/>
                    </a:lnTo>
                    <a:lnTo>
                      <a:pt x="231" y="1228"/>
                    </a:lnTo>
                    <a:lnTo>
                      <a:pt x="231" y="1170"/>
                    </a:lnTo>
                    <a:lnTo>
                      <a:pt x="231" y="1238"/>
                    </a:lnTo>
                    <a:lnTo>
                      <a:pt x="236" y="1204"/>
                    </a:lnTo>
                    <a:lnTo>
                      <a:pt x="236" y="1175"/>
                    </a:lnTo>
                    <a:lnTo>
                      <a:pt x="236" y="1253"/>
                    </a:lnTo>
                    <a:lnTo>
                      <a:pt x="240" y="1204"/>
                    </a:lnTo>
                    <a:lnTo>
                      <a:pt x="240" y="1175"/>
                    </a:lnTo>
                    <a:lnTo>
                      <a:pt x="240" y="1233"/>
                    </a:lnTo>
                    <a:lnTo>
                      <a:pt x="244" y="1238"/>
                    </a:lnTo>
                    <a:lnTo>
                      <a:pt x="244" y="1204"/>
                    </a:lnTo>
                    <a:lnTo>
                      <a:pt x="244" y="1253"/>
                    </a:lnTo>
                    <a:lnTo>
                      <a:pt x="248" y="1209"/>
                    </a:lnTo>
                    <a:lnTo>
                      <a:pt x="248" y="1257"/>
                    </a:lnTo>
                    <a:lnTo>
                      <a:pt x="248" y="1248"/>
                    </a:lnTo>
                    <a:lnTo>
                      <a:pt x="253" y="1233"/>
                    </a:lnTo>
                    <a:lnTo>
                      <a:pt x="253" y="1238"/>
                    </a:lnTo>
                    <a:lnTo>
                      <a:pt x="253" y="1248"/>
                    </a:lnTo>
                    <a:lnTo>
                      <a:pt x="257" y="1253"/>
                    </a:lnTo>
                    <a:lnTo>
                      <a:pt x="257" y="1243"/>
                    </a:lnTo>
                    <a:lnTo>
                      <a:pt x="257" y="1262"/>
                    </a:lnTo>
                    <a:lnTo>
                      <a:pt x="261" y="1218"/>
                    </a:lnTo>
                    <a:lnTo>
                      <a:pt x="261" y="1228"/>
                    </a:lnTo>
                    <a:lnTo>
                      <a:pt x="261" y="1214"/>
                    </a:lnTo>
                    <a:lnTo>
                      <a:pt x="266" y="1262"/>
                    </a:lnTo>
                    <a:lnTo>
                      <a:pt x="266" y="1243"/>
                    </a:lnTo>
                    <a:lnTo>
                      <a:pt x="266" y="1257"/>
                    </a:lnTo>
                    <a:lnTo>
                      <a:pt x="266" y="1218"/>
                    </a:lnTo>
                    <a:lnTo>
                      <a:pt x="270" y="1238"/>
                    </a:lnTo>
                    <a:lnTo>
                      <a:pt x="270" y="1248"/>
                    </a:lnTo>
                    <a:lnTo>
                      <a:pt x="274" y="1238"/>
                    </a:lnTo>
                    <a:lnTo>
                      <a:pt x="274" y="1233"/>
                    </a:lnTo>
                    <a:lnTo>
                      <a:pt x="274" y="1243"/>
                    </a:lnTo>
                    <a:lnTo>
                      <a:pt x="278" y="1262"/>
                    </a:lnTo>
                    <a:lnTo>
                      <a:pt x="278" y="1257"/>
                    </a:lnTo>
                    <a:lnTo>
                      <a:pt x="278" y="1238"/>
                    </a:lnTo>
                    <a:lnTo>
                      <a:pt x="283" y="1248"/>
                    </a:lnTo>
                    <a:lnTo>
                      <a:pt x="283" y="1267"/>
                    </a:lnTo>
                    <a:lnTo>
                      <a:pt x="283" y="1257"/>
                    </a:lnTo>
                    <a:lnTo>
                      <a:pt x="287" y="1262"/>
                    </a:lnTo>
                    <a:lnTo>
                      <a:pt x="287" y="1267"/>
                    </a:lnTo>
                    <a:lnTo>
                      <a:pt x="291" y="1257"/>
                    </a:lnTo>
                    <a:lnTo>
                      <a:pt x="291" y="1262"/>
                    </a:lnTo>
                    <a:lnTo>
                      <a:pt x="291" y="1253"/>
                    </a:lnTo>
                    <a:lnTo>
                      <a:pt x="296" y="1272"/>
                    </a:lnTo>
                    <a:lnTo>
                      <a:pt x="296" y="1253"/>
                    </a:lnTo>
                    <a:lnTo>
                      <a:pt x="300" y="1267"/>
                    </a:lnTo>
                    <a:lnTo>
                      <a:pt x="300" y="1262"/>
                    </a:lnTo>
                    <a:lnTo>
                      <a:pt x="300" y="1257"/>
                    </a:lnTo>
                    <a:lnTo>
                      <a:pt x="304" y="1262"/>
                    </a:lnTo>
                    <a:lnTo>
                      <a:pt x="304" y="1272"/>
                    </a:lnTo>
                    <a:lnTo>
                      <a:pt x="304" y="1277"/>
                    </a:lnTo>
                    <a:lnTo>
                      <a:pt x="308" y="1253"/>
                    </a:lnTo>
                    <a:lnTo>
                      <a:pt x="308" y="1243"/>
                    </a:lnTo>
                    <a:lnTo>
                      <a:pt x="308" y="1262"/>
                    </a:lnTo>
                    <a:lnTo>
                      <a:pt x="313" y="1262"/>
                    </a:lnTo>
                    <a:lnTo>
                      <a:pt x="317" y="1253"/>
                    </a:lnTo>
                    <a:lnTo>
                      <a:pt x="317" y="1267"/>
                    </a:lnTo>
                    <a:lnTo>
                      <a:pt x="317" y="1253"/>
                    </a:lnTo>
                    <a:lnTo>
                      <a:pt x="321" y="1262"/>
                    </a:lnTo>
                    <a:lnTo>
                      <a:pt x="321" y="1267"/>
                    </a:lnTo>
                    <a:lnTo>
                      <a:pt x="321" y="1262"/>
                    </a:lnTo>
                    <a:lnTo>
                      <a:pt x="326" y="1267"/>
                    </a:lnTo>
                    <a:lnTo>
                      <a:pt x="326" y="1272"/>
                    </a:lnTo>
                    <a:lnTo>
                      <a:pt x="330" y="1267"/>
                    </a:lnTo>
                    <a:lnTo>
                      <a:pt x="330" y="1262"/>
                    </a:lnTo>
                    <a:lnTo>
                      <a:pt x="330" y="1272"/>
                    </a:lnTo>
                    <a:lnTo>
                      <a:pt x="334" y="1267"/>
                    </a:lnTo>
                    <a:lnTo>
                      <a:pt x="338" y="1272"/>
                    </a:lnTo>
                    <a:lnTo>
                      <a:pt x="338" y="1267"/>
                    </a:lnTo>
                    <a:lnTo>
                      <a:pt x="338" y="1272"/>
                    </a:lnTo>
                    <a:lnTo>
                      <a:pt x="338" y="1267"/>
                    </a:lnTo>
                    <a:lnTo>
                      <a:pt x="343" y="1253"/>
                    </a:lnTo>
                    <a:lnTo>
                      <a:pt x="343" y="1267"/>
                    </a:lnTo>
                    <a:lnTo>
                      <a:pt x="347" y="1262"/>
                    </a:lnTo>
                    <a:lnTo>
                      <a:pt x="347" y="1267"/>
                    </a:lnTo>
                    <a:lnTo>
                      <a:pt x="351" y="1262"/>
                    </a:lnTo>
                    <a:lnTo>
                      <a:pt x="351" y="1267"/>
                    </a:lnTo>
                    <a:lnTo>
                      <a:pt x="356" y="1272"/>
                    </a:lnTo>
                    <a:lnTo>
                      <a:pt x="356" y="1267"/>
                    </a:lnTo>
                    <a:lnTo>
                      <a:pt x="360" y="1272"/>
                    </a:lnTo>
                    <a:lnTo>
                      <a:pt x="360" y="1267"/>
                    </a:lnTo>
                    <a:lnTo>
                      <a:pt x="360" y="1272"/>
                    </a:lnTo>
                    <a:lnTo>
                      <a:pt x="364" y="1262"/>
                    </a:lnTo>
                    <a:lnTo>
                      <a:pt x="364" y="1272"/>
                    </a:lnTo>
                    <a:lnTo>
                      <a:pt x="364" y="1267"/>
                    </a:lnTo>
                    <a:lnTo>
                      <a:pt x="368" y="1262"/>
                    </a:lnTo>
                    <a:lnTo>
                      <a:pt x="368" y="1272"/>
                    </a:lnTo>
                    <a:lnTo>
                      <a:pt x="368" y="1267"/>
                    </a:lnTo>
                    <a:lnTo>
                      <a:pt x="373" y="1272"/>
                    </a:lnTo>
                    <a:lnTo>
                      <a:pt x="373" y="1267"/>
                    </a:lnTo>
                    <a:lnTo>
                      <a:pt x="377" y="1277"/>
                    </a:lnTo>
                    <a:lnTo>
                      <a:pt x="377" y="1272"/>
                    </a:lnTo>
                    <a:lnTo>
                      <a:pt x="381" y="1267"/>
                    </a:lnTo>
                    <a:lnTo>
                      <a:pt x="381" y="1272"/>
                    </a:lnTo>
                    <a:lnTo>
                      <a:pt x="381" y="1277"/>
                    </a:lnTo>
                    <a:lnTo>
                      <a:pt x="386" y="1272"/>
                    </a:lnTo>
                    <a:lnTo>
                      <a:pt x="390" y="1262"/>
                    </a:lnTo>
                    <a:lnTo>
                      <a:pt x="390" y="1267"/>
                    </a:lnTo>
                    <a:lnTo>
                      <a:pt x="394" y="1262"/>
                    </a:lnTo>
                    <a:lnTo>
                      <a:pt x="398" y="1267"/>
                    </a:lnTo>
                    <a:lnTo>
                      <a:pt x="403" y="1267"/>
                    </a:lnTo>
                    <a:lnTo>
                      <a:pt x="403" y="1277"/>
                    </a:lnTo>
                    <a:lnTo>
                      <a:pt x="403" y="1267"/>
                    </a:lnTo>
                    <a:lnTo>
                      <a:pt x="407" y="1272"/>
                    </a:lnTo>
                    <a:lnTo>
                      <a:pt x="411" y="1267"/>
                    </a:lnTo>
                    <a:lnTo>
                      <a:pt x="416" y="1272"/>
                    </a:lnTo>
                    <a:lnTo>
                      <a:pt x="420" y="1267"/>
                    </a:lnTo>
                    <a:lnTo>
                      <a:pt x="424" y="1272"/>
                    </a:lnTo>
                    <a:lnTo>
                      <a:pt x="424" y="1267"/>
                    </a:lnTo>
                    <a:lnTo>
                      <a:pt x="428" y="1272"/>
                    </a:lnTo>
                    <a:lnTo>
                      <a:pt x="433" y="1267"/>
                    </a:lnTo>
                    <a:lnTo>
                      <a:pt x="437" y="1272"/>
                    </a:lnTo>
                    <a:lnTo>
                      <a:pt x="441" y="1267"/>
                    </a:lnTo>
                    <a:lnTo>
                      <a:pt x="446" y="1272"/>
                    </a:lnTo>
                    <a:lnTo>
                      <a:pt x="446" y="1267"/>
                    </a:lnTo>
                    <a:lnTo>
                      <a:pt x="450" y="1272"/>
                    </a:lnTo>
                    <a:lnTo>
                      <a:pt x="450" y="1277"/>
                    </a:lnTo>
                    <a:lnTo>
                      <a:pt x="454" y="1272"/>
                    </a:lnTo>
                    <a:lnTo>
                      <a:pt x="458" y="1262"/>
                    </a:lnTo>
                    <a:lnTo>
                      <a:pt x="458" y="1272"/>
                    </a:lnTo>
                    <a:lnTo>
                      <a:pt x="458" y="1267"/>
                    </a:lnTo>
                    <a:lnTo>
                      <a:pt x="463" y="1272"/>
                    </a:lnTo>
                    <a:lnTo>
                      <a:pt x="467" y="1267"/>
                    </a:lnTo>
                    <a:lnTo>
                      <a:pt x="467" y="1272"/>
                    </a:lnTo>
                    <a:lnTo>
                      <a:pt x="467" y="1267"/>
                    </a:lnTo>
                    <a:lnTo>
                      <a:pt x="471" y="1272"/>
                    </a:lnTo>
                    <a:lnTo>
                      <a:pt x="476" y="1267"/>
                    </a:lnTo>
                    <a:lnTo>
                      <a:pt x="480" y="1272"/>
                    </a:lnTo>
                    <a:lnTo>
                      <a:pt x="484" y="1267"/>
                    </a:lnTo>
                    <a:lnTo>
                      <a:pt x="488" y="1272"/>
                    </a:lnTo>
                    <a:lnTo>
                      <a:pt x="493" y="1267"/>
                    </a:lnTo>
                    <a:lnTo>
                      <a:pt x="493" y="1272"/>
                    </a:lnTo>
                    <a:lnTo>
                      <a:pt x="493" y="1277"/>
                    </a:lnTo>
                    <a:lnTo>
                      <a:pt x="497" y="1272"/>
                    </a:lnTo>
                    <a:lnTo>
                      <a:pt x="497" y="1262"/>
                    </a:lnTo>
                    <a:lnTo>
                      <a:pt x="497" y="1267"/>
                    </a:lnTo>
                    <a:lnTo>
                      <a:pt x="501" y="1272"/>
                    </a:lnTo>
                    <a:lnTo>
                      <a:pt x="501" y="1267"/>
                    </a:lnTo>
                    <a:lnTo>
                      <a:pt x="506" y="1272"/>
                    </a:lnTo>
                    <a:lnTo>
                      <a:pt x="510" y="1272"/>
                    </a:lnTo>
                    <a:lnTo>
                      <a:pt x="514" y="1267"/>
                    </a:lnTo>
                    <a:lnTo>
                      <a:pt x="518" y="1272"/>
                    </a:lnTo>
                    <a:lnTo>
                      <a:pt x="523" y="1267"/>
                    </a:lnTo>
                    <a:lnTo>
                      <a:pt x="523" y="1272"/>
                    </a:lnTo>
                    <a:lnTo>
                      <a:pt x="523" y="1267"/>
                    </a:lnTo>
                    <a:lnTo>
                      <a:pt x="527" y="1272"/>
                    </a:lnTo>
                    <a:lnTo>
                      <a:pt x="531" y="1267"/>
                    </a:lnTo>
                    <a:lnTo>
                      <a:pt x="536" y="1272"/>
                    </a:lnTo>
                    <a:lnTo>
                      <a:pt x="536" y="1267"/>
                    </a:lnTo>
                    <a:lnTo>
                      <a:pt x="540" y="1272"/>
                    </a:lnTo>
                    <a:lnTo>
                      <a:pt x="544" y="1277"/>
                    </a:lnTo>
                    <a:lnTo>
                      <a:pt x="544" y="1267"/>
                    </a:lnTo>
                    <a:lnTo>
                      <a:pt x="548" y="1272"/>
                    </a:lnTo>
                    <a:lnTo>
                      <a:pt x="553" y="1267"/>
                    </a:lnTo>
                    <a:lnTo>
                      <a:pt x="557" y="1272"/>
                    </a:lnTo>
                    <a:lnTo>
                      <a:pt x="557" y="1267"/>
                    </a:lnTo>
                    <a:lnTo>
                      <a:pt x="561" y="1277"/>
                    </a:lnTo>
                    <a:lnTo>
                      <a:pt x="561" y="1272"/>
                    </a:lnTo>
                    <a:lnTo>
                      <a:pt x="566" y="1277"/>
                    </a:lnTo>
                    <a:lnTo>
                      <a:pt x="566" y="1272"/>
                    </a:lnTo>
                    <a:lnTo>
                      <a:pt x="566" y="1267"/>
                    </a:lnTo>
                    <a:lnTo>
                      <a:pt x="570" y="1272"/>
                    </a:lnTo>
                    <a:lnTo>
                      <a:pt x="574" y="1272"/>
                    </a:lnTo>
                    <a:lnTo>
                      <a:pt x="574" y="1262"/>
                    </a:lnTo>
                    <a:lnTo>
                      <a:pt x="578" y="1277"/>
                    </a:lnTo>
                    <a:lnTo>
                      <a:pt x="578" y="1272"/>
                    </a:lnTo>
                    <a:lnTo>
                      <a:pt x="583" y="1277"/>
                    </a:lnTo>
                    <a:lnTo>
                      <a:pt x="587" y="1272"/>
                    </a:lnTo>
                    <a:lnTo>
                      <a:pt x="587" y="1267"/>
                    </a:lnTo>
                    <a:lnTo>
                      <a:pt x="591" y="1272"/>
                    </a:lnTo>
                    <a:lnTo>
                      <a:pt x="596" y="1267"/>
                    </a:lnTo>
                    <a:lnTo>
                      <a:pt x="596" y="1272"/>
                    </a:lnTo>
                    <a:lnTo>
                      <a:pt x="600" y="1267"/>
                    </a:lnTo>
                    <a:lnTo>
                      <a:pt x="604" y="1272"/>
                    </a:lnTo>
                    <a:lnTo>
                      <a:pt x="604" y="1277"/>
                    </a:lnTo>
                    <a:lnTo>
                      <a:pt x="608" y="1272"/>
                    </a:lnTo>
                    <a:lnTo>
                      <a:pt x="608" y="1267"/>
                    </a:lnTo>
                    <a:lnTo>
                      <a:pt x="613" y="1272"/>
                    </a:lnTo>
                    <a:lnTo>
                      <a:pt x="617" y="1267"/>
                    </a:lnTo>
                    <a:lnTo>
                      <a:pt x="621" y="1272"/>
                    </a:lnTo>
                    <a:lnTo>
                      <a:pt x="621" y="1277"/>
                    </a:lnTo>
                    <a:lnTo>
                      <a:pt x="626" y="1272"/>
                    </a:lnTo>
                    <a:lnTo>
                      <a:pt x="630" y="1267"/>
                    </a:lnTo>
                    <a:lnTo>
                      <a:pt x="634" y="1272"/>
                    </a:lnTo>
                    <a:lnTo>
                      <a:pt x="634" y="1267"/>
                    </a:lnTo>
                    <a:lnTo>
                      <a:pt x="634" y="1272"/>
                    </a:lnTo>
                    <a:lnTo>
                      <a:pt x="638" y="1267"/>
                    </a:lnTo>
                    <a:lnTo>
                      <a:pt x="638" y="1277"/>
                    </a:lnTo>
                    <a:lnTo>
                      <a:pt x="638" y="1272"/>
                    </a:lnTo>
                    <a:lnTo>
                      <a:pt x="643" y="1277"/>
                    </a:lnTo>
                    <a:lnTo>
                      <a:pt x="643" y="1267"/>
                    </a:lnTo>
                    <a:lnTo>
                      <a:pt x="643" y="1277"/>
                    </a:lnTo>
                    <a:lnTo>
                      <a:pt x="647" y="1272"/>
                    </a:lnTo>
                    <a:lnTo>
                      <a:pt x="651" y="1272"/>
                    </a:lnTo>
                    <a:lnTo>
                      <a:pt x="656" y="1272"/>
                    </a:lnTo>
                    <a:lnTo>
                      <a:pt x="660" y="1272"/>
                    </a:lnTo>
                    <a:lnTo>
                      <a:pt x="664" y="1272"/>
                    </a:lnTo>
                    <a:lnTo>
                      <a:pt x="668" y="1277"/>
                    </a:lnTo>
                    <a:lnTo>
                      <a:pt x="673" y="1272"/>
                    </a:lnTo>
                    <a:lnTo>
                      <a:pt x="673" y="1267"/>
                    </a:lnTo>
                    <a:lnTo>
                      <a:pt x="677" y="1272"/>
                    </a:lnTo>
                    <a:lnTo>
                      <a:pt x="677" y="1277"/>
                    </a:lnTo>
                    <a:lnTo>
                      <a:pt x="681" y="1272"/>
                    </a:lnTo>
                    <a:lnTo>
                      <a:pt x="681" y="1277"/>
                    </a:lnTo>
                    <a:lnTo>
                      <a:pt x="686" y="1272"/>
                    </a:lnTo>
                    <a:lnTo>
                      <a:pt x="690" y="1277"/>
                    </a:lnTo>
                    <a:lnTo>
                      <a:pt x="694" y="1272"/>
                    </a:lnTo>
                    <a:lnTo>
                      <a:pt x="698" y="1267"/>
                    </a:lnTo>
                    <a:lnTo>
                      <a:pt x="703" y="1272"/>
                    </a:lnTo>
                    <a:lnTo>
                      <a:pt x="707" y="1277"/>
                    </a:lnTo>
                    <a:lnTo>
                      <a:pt x="711" y="1272"/>
                    </a:lnTo>
                    <a:lnTo>
                      <a:pt x="711" y="1267"/>
                    </a:lnTo>
                    <a:lnTo>
                      <a:pt x="711" y="1277"/>
                    </a:lnTo>
                    <a:lnTo>
                      <a:pt x="716" y="1272"/>
                    </a:lnTo>
                    <a:lnTo>
                      <a:pt x="716" y="1277"/>
                    </a:lnTo>
                    <a:lnTo>
                      <a:pt x="720" y="1272"/>
                    </a:lnTo>
                    <a:lnTo>
                      <a:pt x="720" y="1267"/>
                    </a:lnTo>
                    <a:lnTo>
                      <a:pt x="724" y="1272"/>
                    </a:lnTo>
                    <a:lnTo>
                      <a:pt x="724" y="1267"/>
                    </a:lnTo>
                    <a:lnTo>
                      <a:pt x="728" y="1272"/>
                    </a:lnTo>
                    <a:lnTo>
                      <a:pt x="728" y="1277"/>
                    </a:lnTo>
                    <a:lnTo>
                      <a:pt x="728" y="1267"/>
                    </a:lnTo>
                    <a:lnTo>
                      <a:pt x="733" y="1272"/>
                    </a:lnTo>
                    <a:lnTo>
                      <a:pt x="737" y="1267"/>
                    </a:lnTo>
                    <a:lnTo>
                      <a:pt x="737" y="1272"/>
                    </a:lnTo>
                    <a:lnTo>
                      <a:pt x="741" y="1267"/>
                    </a:lnTo>
                    <a:lnTo>
                      <a:pt x="741" y="1272"/>
                    </a:lnTo>
                    <a:lnTo>
                      <a:pt x="741" y="1262"/>
                    </a:lnTo>
                    <a:lnTo>
                      <a:pt x="746" y="1267"/>
                    </a:lnTo>
                    <a:lnTo>
                      <a:pt x="746" y="1272"/>
                    </a:lnTo>
                    <a:lnTo>
                      <a:pt x="746" y="1267"/>
                    </a:lnTo>
                    <a:lnTo>
                      <a:pt x="750" y="1272"/>
                    </a:lnTo>
                    <a:lnTo>
                      <a:pt x="754" y="1267"/>
                    </a:lnTo>
                    <a:lnTo>
                      <a:pt x="754" y="1272"/>
                    </a:lnTo>
                    <a:lnTo>
                      <a:pt x="754" y="1277"/>
                    </a:lnTo>
                    <a:lnTo>
                      <a:pt x="758" y="1272"/>
                    </a:lnTo>
                    <a:lnTo>
                      <a:pt x="758" y="1277"/>
                    </a:lnTo>
                    <a:lnTo>
                      <a:pt x="763" y="1267"/>
                    </a:lnTo>
                    <a:lnTo>
                      <a:pt x="763" y="1272"/>
                    </a:lnTo>
                    <a:lnTo>
                      <a:pt x="763" y="1267"/>
                    </a:lnTo>
                    <a:lnTo>
                      <a:pt x="763" y="1272"/>
                    </a:lnTo>
                    <a:lnTo>
                      <a:pt x="767" y="1267"/>
                    </a:lnTo>
                    <a:lnTo>
                      <a:pt x="767" y="1272"/>
                    </a:lnTo>
                    <a:lnTo>
                      <a:pt x="771" y="1277"/>
                    </a:lnTo>
                    <a:lnTo>
                      <a:pt x="771" y="1272"/>
                    </a:lnTo>
                    <a:lnTo>
                      <a:pt x="776" y="1267"/>
                    </a:lnTo>
                    <a:lnTo>
                      <a:pt x="780" y="1272"/>
                    </a:lnTo>
                    <a:lnTo>
                      <a:pt x="780" y="1262"/>
                    </a:lnTo>
                    <a:lnTo>
                      <a:pt x="784" y="1272"/>
                    </a:lnTo>
                    <a:lnTo>
                      <a:pt x="784" y="1267"/>
                    </a:lnTo>
                    <a:lnTo>
                      <a:pt x="788" y="1277"/>
                    </a:lnTo>
                    <a:lnTo>
                      <a:pt x="793" y="1272"/>
                    </a:lnTo>
                    <a:lnTo>
                      <a:pt x="793" y="1267"/>
                    </a:lnTo>
                    <a:lnTo>
                      <a:pt x="797" y="1272"/>
                    </a:lnTo>
                    <a:lnTo>
                      <a:pt x="797" y="1277"/>
                    </a:lnTo>
                    <a:lnTo>
                      <a:pt x="801" y="1272"/>
                    </a:lnTo>
                    <a:lnTo>
                      <a:pt x="801" y="1262"/>
                    </a:lnTo>
                    <a:lnTo>
                      <a:pt x="801" y="1272"/>
                    </a:lnTo>
                    <a:lnTo>
                      <a:pt x="806" y="1267"/>
                    </a:lnTo>
                    <a:lnTo>
                      <a:pt x="806" y="1277"/>
                    </a:lnTo>
                    <a:lnTo>
                      <a:pt x="810" y="1272"/>
                    </a:lnTo>
                    <a:lnTo>
                      <a:pt x="810" y="1262"/>
                    </a:lnTo>
                    <a:lnTo>
                      <a:pt x="810" y="1277"/>
                    </a:lnTo>
                    <a:lnTo>
                      <a:pt x="814" y="1272"/>
                    </a:lnTo>
                    <a:lnTo>
                      <a:pt x="818" y="1267"/>
                    </a:lnTo>
                    <a:lnTo>
                      <a:pt x="823" y="1272"/>
                    </a:lnTo>
                    <a:lnTo>
                      <a:pt x="827" y="1267"/>
                    </a:lnTo>
                    <a:lnTo>
                      <a:pt x="831" y="1272"/>
                    </a:lnTo>
                    <a:lnTo>
                      <a:pt x="836" y="1267"/>
                    </a:lnTo>
                    <a:lnTo>
                      <a:pt x="840" y="1277"/>
                    </a:lnTo>
                    <a:lnTo>
                      <a:pt x="840" y="1272"/>
                    </a:lnTo>
                    <a:lnTo>
                      <a:pt x="844" y="1267"/>
                    </a:lnTo>
                    <a:lnTo>
                      <a:pt x="848" y="1272"/>
                    </a:lnTo>
                    <a:lnTo>
                      <a:pt x="848" y="1262"/>
                    </a:lnTo>
                    <a:lnTo>
                      <a:pt x="848" y="1267"/>
                    </a:lnTo>
                    <a:lnTo>
                      <a:pt x="853" y="1272"/>
                    </a:lnTo>
                    <a:lnTo>
                      <a:pt x="853" y="1267"/>
                    </a:lnTo>
                    <a:lnTo>
                      <a:pt x="857" y="1272"/>
                    </a:lnTo>
                    <a:lnTo>
                      <a:pt x="857" y="1267"/>
                    </a:lnTo>
                    <a:lnTo>
                      <a:pt x="861" y="1272"/>
                    </a:lnTo>
                    <a:lnTo>
                      <a:pt x="866" y="1267"/>
                    </a:lnTo>
                    <a:lnTo>
                      <a:pt x="870" y="1272"/>
                    </a:lnTo>
                    <a:lnTo>
                      <a:pt x="870" y="1267"/>
                    </a:lnTo>
                    <a:lnTo>
                      <a:pt x="870" y="1262"/>
                    </a:lnTo>
                    <a:lnTo>
                      <a:pt x="874" y="1267"/>
                    </a:lnTo>
                    <a:lnTo>
                      <a:pt x="874" y="1272"/>
                    </a:lnTo>
                    <a:lnTo>
                      <a:pt x="874" y="1267"/>
                    </a:lnTo>
                    <a:lnTo>
                      <a:pt x="878" y="1272"/>
                    </a:lnTo>
                    <a:lnTo>
                      <a:pt x="883" y="1267"/>
                    </a:lnTo>
                    <a:lnTo>
                      <a:pt x="883" y="1272"/>
                    </a:lnTo>
                    <a:lnTo>
                      <a:pt x="887" y="1262"/>
                    </a:lnTo>
                    <a:lnTo>
                      <a:pt x="887" y="1277"/>
                    </a:lnTo>
                    <a:lnTo>
                      <a:pt x="891" y="1272"/>
                    </a:lnTo>
                    <a:lnTo>
                      <a:pt x="891" y="1267"/>
                    </a:lnTo>
                    <a:lnTo>
                      <a:pt x="891" y="1262"/>
                    </a:lnTo>
                    <a:lnTo>
                      <a:pt x="891" y="1272"/>
                    </a:lnTo>
                    <a:lnTo>
                      <a:pt x="896" y="1267"/>
                    </a:lnTo>
                    <a:lnTo>
                      <a:pt x="896" y="1272"/>
                    </a:lnTo>
                    <a:lnTo>
                      <a:pt x="896" y="1257"/>
                    </a:lnTo>
                    <a:lnTo>
                      <a:pt x="900" y="1267"/>
                    </a:lnTo>
                    <a:lnTo>
                      <a:pt x="900" y="1272"/>
                    </a:lnTo>
                    <a:lnTo>
                      <a:pt x="904" y="1262"/>
                    </a:lnTo>
                    <a:lnTo>
                      <a:pt x="904" y="1272"/>
                    </a:lnTo>
                    <a:lnTo>
                      <a:pt x="904" y="1267"/>
                    </a:lnTo>
                    <a:lnTo>
                      <a:pt x="908" y="1272"/>
                    </a:lnTo>
                    <a:lnTo>
                      <a:pt x="908" y="1267"/>
                    </a:lnTo>
                    <a:lnTo>
                      <a:pt x="908" y="1262"/>
                    </a:lnTo>
                    <a:lnTo>
                      <a:pt x="913" y="1267"/>
                    </a:lnTo>
                    <a:lnTo>
                      <a:pt x="913" y="1272"/>
                    </a:lnTo>
                    <a:lnTo>
                      <a:pt x="917" y="1267"/>
                    </a:lnTo>
                    <a:lnTo>
                      <a:pt x="917" y="1257"/>
                    </a:lnTo>
                    <a:lnTo>
                      <a:pt x="917" y="1272"/>
                    </a:lnTo>
                    <a:lnTo>
                      <a:pt x="921" y="1262"/>
                    </a:lnTo>
                    <a:lnTo>
                      <a:pt x="921" y="1267"/>
                    </a:lnTo>
                    <a:lnTo>
                      <a:pt x="926" y="1262"/>
                    </a:lnTo>
                    <a:lnTo>
                      <a:pt x="926" y="1267"/>
                    </a:lnTo>
                    <a:lnTo>
                      <a:pt x="930" y="1262"/>
                    </a:lnTo>
                    <a:lnTo>
                      <a:pt x="930" y="1253"/>
                    </a:lnTo>
                    <a:lnTo>
                      <a:pt x="930" y="1257"/>
                    </a:lnTo>
                    <a:lnTo>
                      <a:pt x="930" y="1262"/>
                    </a:lnTo>
                    <a:lnTo>
                      <a:pt x="934" y="1267"/>
                    </a:lnTo>
                    <a:lnTo>
                      <a:pt x="934" y="1248"/>
                    </a:lnTo>
                    <a:lnTo>
                      <a:pt x="938" y="1257"/>
                    </a:lnTo>
                    <a:lnTo>
                      <a:pt x="938" y="1267"/>
                    </a:lnTo>
                    <a:lnTo>
                      <a:pt x="938" y="1243"/>
                    </a:lnTo>
                    <a:lnTo>
                      <a:pt x="943" y="1262"/>
                    </a:lnTo>
                    <a:lnTo>
                      <a:pt x="943" y="1267"/>
                    </a:lnTo>
                    <a:lnTo>
                      <a:pt x="947" y="1262"/>
                    </a:lnTo>
                    <a:lnTo>
                      <a:pt x="947" y="1257"/>
                    </a:lnTo>
                    <a:lnTo>
                      <a:pt x="947" y="1267"/>
                    </a:lnTo>
                    <a:lnTo>
                      <a:pt x="951" y="1267"/>
                    </a:lnTo>
                    <a:lnTo>
                      <a:pt x="951" y="1248"/>
                    </a:lnTo>
                    <a:lnTo>
                      <a:pt x="951" y="1257"/>
                    </a:lnTo>
                    <a:lnTo>
                      <a:pt x="956" y="1267"/>
                    </a:lnTo>
                    <a:lnTo>
                      <a:pt x="956" y="1238"/>
                    </a:lnTo>
                    <a:lnTo>
                      <a:pt x="956" y="1267"/>
                    </a:lnTo>
                    <a:lnTo>
                      <a:pt x="960" y="1253"/>
                    </a:lnTo>
                    <a:lnTo>
                      <a:pt x="964" y="1267"/>
                    </a:lnTo>
                    <a:lnTo>
                      <a:pt x="964" y="1262"/>
                    </a:lnTo>
                    <a:lnTo>
                      <a:pt x="964" y="1257"/>
                    </a:lnTo>
                    <a:lnTo>
                      <a:pt x="964" y="1267"/>
                    </a:lnTo>
                    <a:lnTo>
                      <a:pt x="968" y="1248"/>
                    </a:lnTo>
                    <a:lnTo>
                      <a:pt x="968" y="1233"/>
                    </a:lnTo>
                    <a:lnTo>
                      <a:pt x="968" y="1253"/>
                    </a:lnTo>
                    <a:lnTo>
                      <a:pt x="973" y="1257"/>
                    </a:lnTo>
                    <a:lnTo>
                      <a:pt x="973" y="1262"/>
                    </a:lnTo>
                    <a:lnTo>
                      <a:pt x="973" y="1223"/>
                    </a:lnTo>
                    <a:lnTo>
                      <a:pt x="977" y="1257"/>
                    </a:lnTo>
                    <a:lnTo>
                      <a:pt x="977" y="1262"/>
                    </a:lnTo>
                    <a:lnTo>
                      <a:pt x="981" y="1257"/>
                    </a:lnTo>
                    <a:lnTo>
                      <a:pt x="981" y="1248"/>
                    </a:lnTo>
                    <a:lnTo>
                      <a:pt x="981" y="1233"/>
                    </a:lnTo>
                    <a:lnTo>
                      <a:pt x="986" y="1262"/>
                    </a:lnTo>
                    <a:lnTo>
                      <a:pt x="986" y="1194"/>
                    </a:lnTo>
                    <a:lnTo>
                      <a:pt x="986" y="1238"/>
                    </a:lnTo>
                    <a:lnTo>
                      <a:pt x="990" y="1257"/>
                    </a:lnTo>
                    <a:lnTo>
                      <a:pt x="990" y="1262"/>
                    </a:lnTo>
                    <a:lnTo>
                      <a:pt x="990" y="1233"/>
                    </a:lnTo>
                    <a:lnTo>
                      <a:pt x="994" y="1248"/>
                    </a:lnTo>
                    <a:lnTo>
                      <a:pt x="994" y="1233"/>
                    </a:lnTo>
                    <a:lnTo>
                      <a:pt x="994" y="1204"/>
                    </a:lnTo>
                    <a:lnTo>
                      <a:pt x="998" y="1223"/>
                    </a:lnTo>
                    <a:lnTo>
                      <a:pt x="998" y="1243"/>
                    </a:lnTo>
                    <a:lnTo>
                      <a:pt x="998" y="1194"/>
                    </a:lnTo>
                    <a:lnTo>
                      <a:pt x="1003" y="1233"/>
                    </a:lnTo>
                    <a:lnTo>
                      <a:pt x="1003" y="1209"/>
                    </a:lnTo>
                    <a:lnTo>
                      <a:pt x="1003" y="1170"/>
                    </a:lnTo>
                    <a:lnTo>
                      <a:pt x="1003" y="1121"/>
                    </a:lnTo>
                    <a:lnTo>
                      <a:pt x="1007" y="1170"/>
                    </a:lnTo>
                    <a:lnTo>
                      <a:pt x="1007" y="1184"/>
                    </a:lnTo>
                    <a:lnTo>
                      <a:pt x="1007" y="1253"/>
                    </a:lnTo>
                    <a:lnTo>
                      <a:pt x="1011" y="1155"/>
                    </a:lnTo>
                    <a:lnTo>
                      <a:pt x="1011" y="1175"/>
                    </a:lnTo>
                    <a:lnTo>
                      <a:pt x="1011" y="1228"/>
                    </a:lnTo>
                    <a:lnTo>
                      <a:pt x="1016" y="1194"/>
                    </a:lnTo>
                    <a:lnTo>
                      <a:pt x="1016" y="1136"/>
                    </a:lnTo>
                    <a:lnTo>
                      <a:pt x="1016" y="1228"/>
                    </a:lnTo>
                    <a:lnTo>
                      <a:pt x="1020" y="1228"/>
                    </a:lnTo>
                    <a:lnTo>
                      <a:pt x="1020" y="1150"/>
                    </a:lnTo>
                    <a:lnTo>
                      <a:pt x="1020" y="1209"/>
                    </a:lnTo>
                    <a:lnTo>
                      <a:pt x="1020" y="1184"/>
                    </a:lnTo>
                    <a:lnTo>
                      <a:pt x="1024" y="1253"/>
                    </a:lnTo>
                    <a:lnTo>
                      <a:pt x="1024" y="1111"/>
                    </a:lnTo>
                    <a:lnTo>
                      <a:pt x="1024" y="1106"/>
                    </a:lnTo>
                    <a:lnTo>
                      <a:pt x="1028" y="1218"/>
                    </a:lnTo>
                    <a:lnTo>
                      <a:pt x="1028" y="1136"/>
                    </a:lnTo>
                    <a:lnTo>
                      <a:pt x="1028" y="1179"/>
                    </a:lnTo>
                    <a:lnTo>
                      <a:pt x="1033" y="1121"/>
                    </a:lnTo>
                    <a:lnTo>
                      <a:pt x="1033" y="1184"/>
                    </a:lnTo>
                    <a:lnTo>
                      <a:pt x="1033" y="1204"/>
                    </a:lnTo>
                    <a:lnTo>
                      <a:pt x="1037" y="1067"/>
                    </a:lnTo>
                    <a:lnTo>
                      <a:pt x="1037" y="1194"/>
                    </a:lnTo>
                    <a:lnTo>
                      <a:pt x="1037" y="1087"/>
                    </a:lnTo>
                    <a:lnTo>
                      <a:pt x="1037" y="1111"/>
                    </a:lnTo>
                    <a:lnTo>
                      <a:pt x="1041" y="1150"/>
                    </a:lnTo>
                    <a:lnTo>
                      <a:pt x="1041" y="1194"/>
                    </a:lnTo>
                    <a:lnTo>
                      <a:pt x="1041" y="1116"/>
                    </a:lnTo>
                    <a:lnTo>
                      <a:pt x="1046" y="1131"/>
                    </a:lnTo>
                    <a:lnTo>
                      <a:pt x="1046" y="1214"/>
                    </a:lnTo>
                    <a:lnTo>
                      <a:pt x="1046" y="1038"/>
                    </a:lnTo>
                    <a:lnTo>
                      <a:pt x="1050" y="1097"/>
                    </a:lnTo>
                    <a:lnTo>
                      <a:pt x="1050" y="1150"/>
                    </a:lnTo>
                    <a:lnTo>
                      <a:pt x="1050" y="1028"/>
                    </a:lnTo>
                    <a:lnTo>
                      <a:pt x="1054" y="985"/>
                    </a:lnTo>
                    <a:lnTo>
                      <a:pt x="1054" y="1165"/>
                    </a:lnTo>
                    <a:lnTo>
                      <a:pt x="1054" y="1033"/>
                    </a:lnTo>
                    <a:lnTo>
                      <a:pt x="1058" y="1019"/>
                    </a:lnTo>
                    <a:lnTo>
                      <a:pt x="1058" y="1248"/>
                    </a:lnTo>
                    <a:lnTo>
                      <a:pt x="1058" y="1067"/>
                    </a:lnTo>
                    <a:lnTo>
                      <a:pt x="1058" y="1204"/>
                    </a:lnTo>
                    <a:lnTo>
                      <a:pt x="1063" y="989"/>
                    </a:lnTo>
                    <a:lnTo>
                      <a:pt x="1063" y="1038"/>
                    </a:lnTo>
                    <a:lnTo>
                      <a:pt x="1063" y="1067"/>
                    </a:lnTo>
                    <a:lnTo>
                      <a:pt x="1067" y="1150"/>
                    </a:lnTo>
                    <a:lnTo>
                      <a:pt x="1067" y="838"/>
                    </a:lnTo>
                    <a:lnTo>
                      <a:pt x="1067" y="1101"/>
                    </a:lnTo>
                    <a:lnTo>
                      <a:pt x="1071" y="907"/>
                    </a:lnTo>
                    <a:lnTo>
                      <a:pt x="1071" y="980"/>
                    </a:lnTo>
                    <a:lnTo>
                      <a:pt x="1076" y="1038"/>
                    </a:lnTo>
                    <a:lnTo>
                      <a:pt x="1076" y="882"/>
                    </a:lnTo>
                    <a:lnTo>
                      <a:pt x="1076" y="780"/>
                    </a:lnTo>
                    <a:lnTo>
                      <a:pt x="1076" y="829"/>
                    </a:lnTo>
                    <a:lnTo>
                      <a:pt x="1080" y="853"/>
                    </a:lnTo>
                    <a:lnTo>
                      <a:pt x="1080" y="726"/>
                    </a:lnTo>
                    <a:lnTo>
                      <a:pt x="1080" y="541"/>
                    </a:lnTo>
                    <a:lnTo>
                      <a:pt x="1084" y="980"/>
                    </a:lnTo>
                    <a:lnTo>
                      <a:pt x="1084" y="965"/>
                    </a:lnTo>
                    <a:lnTo>
                      <a:pt x="1084" y="1136"/>
                    </a:lnTo>
                    <a:lnTo>
                      <a:pt x="1088" y="682"/>
                    </a:lnTo>
                    <a:lnTo>
                      <a:pt x="1088" y="794"/>
                    </a:lnTo>
                    <a:lnTo>
                      <a:pt x="1088" y="1038"/>
                    </a:lnTo>
                    <a:lnTo>
                      <a:pt x="1093" y="726"/>
                    </a:lnTo>
                    <a:lnTo>
                      <a:pt x="1093" y="712"/>
                    </a:lnTo>
                    <a:lnTo>
                      <a:pt x="1093" y="614"/>
                    </a:lnTo>
                    <a:lnTo>
                      <a:pt x="1093" y="814"/>
                    </a:lnTo>
                    <a:lnTo>
                      <a:pt x="1097" y="824"/>
                    </a:lnTo>
                    <a:lnTo>
                      <a:pt x="1097" y="921"/>
                    </a:lnTo>
                    <a:lnTo>
                      <a:pt x="1097" y="638"/>
                    </a:lnTo>
                    <a:lnTo>
                      <a:pt x="1101" y="926"/>
                    </a:lnTo>
                    <a:lnTo>
                      <a:pt x="1101" y="609"/>
                    </a:lnTo>
                    <a:lnTo>
                      <a:pt x="1101" y="731"/>
                    </a:lnTo>
                    <a:lnTo>
                      <a:pt x="1106" y="414"/>
                    </a:lnTo>
                    <a:lnTo>
                      <a:pt x="1106" y="755"/>
                    </a:lnTo>
                    <a:lnTo>
                      <a:pt x="1106" y="512"/>
                    </a:lnTo>
                    <a:lnTo>
                      <a:pt x="1110" y="585"/>
                    </a:lnTo>
                    <a:lnTo>
                      <a:pt x="1110" y="765"/>
                    </a:lnTo>
                    <a:lnTo>
                      <a:pt x="1110" y="1136"/>
                    </a:lnTo>
                    <a:lnTo>
                      <a:pt x="1110" y="731"/>
                    </a:lnTo>
                    <a:lnTo>
                      <a:pt x="1114" y="0"/>
                    </a:lnTo>
                    <a:lnTo>
                      <a:pt x="1114" y="551"/>
                    </a:lnTo>
                    <a:lnTo>
                      <a:pt x="1114" y="439"/>
                    </a:lnTo>
                    <a:lnTo>
                      <a:pt x="1118" y="1097"/>
                    </a:lnTo>
                    <a:lnTo>
                      <a:pt x="1118" y="1058"/>
                    </a:lnTo>
                    <a:lnTo>
                      <a:pt x="1118" y="463"/>
                    </a:lnTo>
                    <a:lnTo>
                      <a:pt x="1123" y="429"/>
                    </a:lnTo>
                    <a:lnTo>
                      <a:pt x="1123" y="970"/>
                    </a:lnTo>
                    <a:lnTo>
                      <a:pt x="1123" y="83"/>
                    </a:lnTo>
                    <a:lnTo>
                      <a:pt x="1127" y="965"/>
                    </a:lnTo>
                    <a:lnTo>
                      <a:pt x="1127" y="838"/>
                    </a:lnTo>
                    <a:lnTo>
                      <a:pt x="1127" y="682"/>
                    </a:lnTo>
                    <a:lnTo>
                      <a:pt x="1131" y="595"/>
                    </a:lnTo>
                    <a:lnTo>
                      <a:pt x="1131" y="799"/>
                    </a:lnTo>
                    <a:lnTo>
                      <a:pt x="1131" y="911"/>
                    </a:lnTo>
                    <a:lnTo>
                      <a:pt x="1131" y="1170"/>
                    </a:lnTo>
                    <a:lnTo>
                      <a:pt x="1136" y="1209"/>
                    </a:lnTo>
                    <a:lnTo>
                      <a:pt x="1136" y="897"/>
                    </a:lnTo>
                    <a:lnTo>
                      <a:pt x="1136" y="736"/>
                    </a:lnTo>
                    <a:lnTo>
                      <a:pt x="1140" y="483"/>
                    </a:lnTo>
                    <a:lnTo>
                      <a:pt x="1140" y="721"/>
                    </a:lnTo>
                    <a:lnTo>
                      <a:pt x="1140" y="760"/>
                    </a:lnTo>
                    <a:lnTo>
                      <a:pt x="1144" y="926"/>
                    </a:lnTo>
                    <a:lnTo>
                      <a:pt x="1144" y="965"/>
                    </a:lnTo>
                    <a:lnTo>
                      <a:pt x="1144" y="1111"/>
                    </a:lnTo>
                    <a:lnTo>
                      <a:pt x="1148" y="936"/>
                    </a:lnTo>
                    <a:lnTo>
                      <a:pt x="1148" y="746"/>
                    </a:lnTo>
                    <a:lnTo>
                      <a:pt x="1148" y="775"/>
                    </a:lnTo>
                    <a:lnTo>
                      <a:pt x="1148" y="999"/>
                    </a:lnTo>
                    <a:lnTo>
                      <a:pt x="1153" y="541"/>
                    </a:lnTo>
                    <a:lnTo>
                      <a:pt x="1153" y="921"/>
                    </a:lnTo>
                    <a:lnTo>
                      <a:pt x="1153" y="1170"/>
                    </a:lnTo>
                    <a:lnTo>
                      <a:pt x="1157" y="843"/>
                    </a:lnTo>
                    <a:lnTo>
                      <a:pt x="1157" y="1189"/>
                    </a:lnTo>
                    <a:lnTo>
                      <a:pt x="1157" y="1126"/>
                    </a:lnTo>
                    <a:lnTo>
                      <a:pt x="1161" y="770"/>
                    </a:lnTo>
                    <a:lnTo>
                      <a:pt x="1161" y="1175"/>
                    </a:lnTo>
                    <a:lnTo>
                      <a:pt x="1161" y="921"/>
                    </a:lnTo>
                    <a:lnTo>
                      <a:pt x="1166" y="1101"/>
                    </a:lnTo>
                    <a:lnTo>
                      <a:pt x="1166" y="1199"/>
                    </a:lnTo>
                    <a:lnTo>
                      <a:pt x="1166" y="1179"/>
                    </a:lnTo>
                    <a:lnTo>
                      <a:pt x="1166" y="1131"/>
                    </a:lnTo>
                    <a:lnTo>
                      <a:pt x="1170" y="1204"/>
                    </a:lnTo>
                    <a:lnTo>
                      <a:pt x="1170" y="1223"/>
                    </a:lnTo>
                    <a:lnTo>
                      <a:pt x="1170" y="1257"/>
                    </a:lnTo>
                    <a:lnTo>
                      <a:pt x="1174" y="1214"/>
                    </a:lnTo>
                    <a:lnTo>
                      <a:pt x="1174" y="1136"/>
                    </a:lnTo>
                    <a:lnTo>
                      <a:pt x="1174" y="1160"/>
                    </a:lnTo>
                    <a:lnTo>
                      <a:pt x="1178" y="1092"/>
                    </a:lnTo>
                    <a:lnTo>
                      <a:pt x="1178" y="1179"/>
                    </a:lnTo>
                    <a:lnTo>
                      <a:pt x="1178" y="1165"/>
                    </a:lnTo>
                    <a:lnTo>
                      <a:pt x="1183" y="1077"/>
                    </a:lnTo>
                    <a:lnTo>
                      <a:pt x="1183" y="1262"/>
                    </a:lnTo>
                    <a:lnTo>
                      <a:pt x="1183" y="1131"/>
                    </a:lnTo>
                    <a:lnTo>
                      <a:pt x="1187" y="1257"/>
                    </a:lnTo>
                    <a:lnTo>
                      <a:pt x="1187" y="1228"/>
                    </a:lnTo>
                    <a:lnTo>
                      <a:pt x="1187" y="1199"/>
                    </a:lnTo>
                    <a:lnTo>
                      <a:pt x="1187" y="1179"/>
                    </a:lnTo>
                    <a:lnTo>
                      <a:pt x="1191" y="1170"/>
                    </a:lnTo>
                    <a:lnTo>
                      <a:pt x="1191" y="1179"/>
                    </a:lnTo>
                    <a:lnTo>
                      <a:pt x="1191" y="1175"/>
                    </a:lnTo>
                    <a:lnTo>
                      <a:pt x="1196" y="1214"/>
                    </a:lnTo>
                    <a:lnTo>
                      <a:pt x="1196" y="1199"/>
                    </a:lnTo>
                    <a:lnTo>
                      <a:pt x="1196" y="1223"/>
                    </a:lnTo>
                    <a:lnTo>
                      <a:pt x="1200" y="1233"/>
                    </a:lnTo>
                    <a:lnTo>
                      <a:pt x="1200" y="1194"/>
                    </a:lnTo>
                    <a:lnTo>
                      <a:pt x="1200" y="1223"/>
                    </a:lnTo>
                    <a:lnTo>
                      <a:pt x="1204" y="1189"/>
                    </a:lnTo>
                    <a:lnTo>
                      <a:pt x="1204" y="1243"/>
                    </a:lnTo>
                    <a:lnTo>
                      <a:pt x="1204" y="1209"/>
                    </a:lnTo>
                    <a:lnTo>
                      <a:pt x="1204" y="1243"/>
                    </a:lnTo>
                    <a:lnTo>
                      <a:pt x="1208" y="1233"/>
                    </a:lnTo>
                    <a:lnTo>
                      <a:pt x="1208" y="1204"/>
                    </a:lnTo>
                    <a:lnTo>
                      <a:pt x="1208" y="1253"/>
                    </a:lnTo>
                    <a:lnTo>
                      <a:pt x="1213" y="1257"/>
                    </a:lnTo>
                    <a:lnTo>
                      <a:pt x="1213" y="1233"/>
                    </a:lnTo>
                    <a:lnTo>
                      <a:pt x="1213" y="1243"/>
                    </a:lnTo>
                    <a:lnTo>
                      <a:pt x="1217" y="1248"/>
                    </a:lnTo>
                    <a:lnTo>
                      <a:pt x="1217" y="1262"/>
                    </a:lnTo>
                    <a:lnTo>
                      <a:pt x="1217" y="1218"/>
                    </a:lnTo>
                    <a:lnTo>
                      <a:pt x="1221" y="1233"/>
                    </a:lnTo>
                    <a:lnTo>
                      <a:pt x="1221" y="1214"/>
                    </a:lnTo>
                    <a:lnTo>
                      <a:pt x="1221" y="1233"/>
                    </a:lnTo>
                    <a:lnTo>
                      <a:pt x="1221" y="1228"/>
                    </a:lnTo>
                    <a:lnTo>
                      <a:pt x="1226" y="1243"/>
                    </a:lnTo>
                    <a:lnTo>
                      <a:pt x="1226" y="1248"/>
                    </a:lnTo>
                    <a:lnTo>
                      <a:pt x="1226" y="1228"/>
                    </a:lnTo>
                    <a:lnTo>
                      <a:pt x="1230" y="1218"/>
                    </a:lnTo>
                    <a:lnTo>
                      <a:pt x="1230" y="1228"/>
                    </a:lnTo>
                    <a:lnTo>
                      <a:pt x="1230" y="1204"/>
                    </a:lnTo>
                    <a:lnTo>
                      <a:pt x="1234" y="1253"/>
                    </a:lnTo>
                    <a:lnTo>
                      <a:pt x="1234" y="1218"/>
                    </a:lnTo>
                    <a:lnTo>
                      <a:pt x="1234" y="1228"/>
                    </a:lnTo>
                    <a:lnTo>
                      <a:pt x="1238" y="1233"/>
                    </a:lnTo>
                    <a:lnTo>
                      <a:pt x="1238" y="1257"/>
                    </a:lnTo>
                    <a:lnTo>
                      <a:pt x="1238" y="1253"/>
                    </a:lnTo>
                    <a:lnTo>
                      <a:pt x="1243" y="1262"/>
                    </a:lnTo>
                    <a:lnTo>
                      <a:pt x="1243" y="1243"/>
                    </a:lnTo>
                    <a:lnTo>
                      <a:pt x="1243" y="1257"/>
                    </a:lnTo>
                    <a:lnTo>
                      <a:pt x="1247" y="1267"/>
                    </a:lnTo>
                    <a:lnTo>
                      <a:pt x="1247" y="1243"/>
                    </a:lnTo>
                    <a:lnTo>
                      <a:pt x="1247" y="1253"/>
                    </a:lnTo>
                    <a:lnTo>
                      <a:pt x="1251" y="1262"/>
                    </a:lnTo>
                    <a:lnTo>
                      <a:pt x="1251" y="1238"/>
                    </a:lnTo>
                    <a:lnTo>
                      <a:pt x="1251" y="1253"/>
                    </a:lnTo>
                    <a:lnTo>
                      <a:pt x="1256" y="1248"/>
                    </a:lnTo>
                    <a:lnTo>
                      <a:pt x="1256" y="1257"/>
                    </a:lnTo>
                    <a:lnTo>
                      <a:pt x="1256" y="1262"/>
                    </a:lnTo>
                    <a:lnTo>
                      <a:pt x="1260" y="1248"/>
                    </a:lnTo>
                    <a:lnTo>
                      <a:pt x="1260" y="1233"/>
                    </a:lnTo>
                    <a:lnTo>
                      <a:pt x="1260" y="1262"/>
                    </a:lnTo>
                    <a:lnTo>
                      <a:pt x="1260" y="1253"/>
                    </a:lnTo>
                    <a:lnTo>
                      <a:pt x="1264" y="1262"/>
                    </a:lnTo>
                    <a:lnTo>
                      <a:pt x="1264" y="1257"/>
                    </a:lnTo>
                    <a:lnTo>
                      <a:pt x="1264" y="1262"/>
                    </a:lnTo>
                    <a:lnTo>
                      <a:pt x="1268" y="1267"/>
                    </a:lnTo>
                    <a:lnTo>
                      <a:pt x="1268" y="1257"/>
                    </a:lnTo>
                    <a:lnTo>
                      <a:pt x="1268" y="1267"/>
                    </a:lnTo>
                    <a:lnTo>
                      <a:pt x="1273" y="1262"/>
                    </a:lnTo>
                    <a:lnTo>
                      <a:pt x="1273" y="1267"/>
                    </a:lnTo>
                    <a:lnTo>
                      <a:pt x="1273" y="1272"/>
                    </a:lnTo>
                    <a:lnTo>
                      <a:pt x="1277" y="1267"/>
                    </a:lnTo>
                    <a:lnTo>
                      <a:pt x="1277" y="1257"/>
                    </a:lnTo>
                    <a:lnTo>
                      <a:pt x="1277" y="1248"/>
                    </a:lnTo>
                    <a:lnTo>
                      <a:pt x="1281" y="1267"/>
                    </a:lnTo>
                    <a:lnTo>
                      <a:pt x="1281" y="1272"/>
                    </a:lnTo>
                    <a:lnTo>
                      <a:pt x="1286" y="1267"/>
                    </a:lnTo>
                    <a:lnTo>
                      <a:pt x="1286" y="1262"/>
                    </a:lnTo>
                    <a:lnTo>
                      <a:pt x="1286" y="1248"/>
                    </a:lnTo>
                    <a:lnTo>
                      <a:pt x="1290" y="1262"/>
                    </a:lnTo>
                    <a:lnTo>
                      <a:pt x="1290" y="1253"/>
                    </a:lnTo>
                    <a:lnTo>
                      <a:pt x="1290" y="1262"/>
                    </a:lnTo>
                    <a:lnTo>
                      <a:pt x="1294" y="1267"/>
                    </a:lnTo>
                    <a:lnTo>
                      <a:pt x="1298" y="1272"/>
                    </a:lnTo>
                    <a:lnTo>
                      <a:pt x="1298" y="1257"/>
                    </a:lnTo>
                    <a:lnTo>
                      <a:pt x="1303" y="1267"/>
                    </a:lnTo>
                    <a:lnTo>
                      <a:pt x="1303" y="1272"/>
                    </a:lnTo>
                    <a:lnTo>
                      <a:pt x="1303" y="1267"/>
                    </a:lnTo>
                    <a:lnTo>
                      <a:pt x="1307" y="1272"/>
                    </a:lnTo>
                    <a:lnTo>
                      <a:pt x="1307" y="1257"/>
                    </a:lnTo>
                    <a:lnTo>
                      <a:pt x="1311" y="1267"/>
                    </a:lnTo>
                    <a:lnTo>
                      <a:pt x="1311" y="1262"/>
                    </a:lnTo>
                    <a:lnTo>
                      <a:pt x="1311" y="1272"/>
                    </a:lnTo>
                    <a:lnTo>
                      <a:pt x="1316" y="1267"/>
                    </a:lnTo>
                    <a:lnTo>
                      <a:pt x="1316" y="1272"/>
                    </a:lnTo>
                    <a:lnTo>
                      <a:pt x="1316" y="1262"/>
                    </a:lnTo>
                    <a:lnTo>
                      <a:pt x="1320" y="1272"/>
                    </a:lnTo>
                    <a:lnTo>
                      <a:pt x="1320" y="1267"/>
                    </a:lnTo>
                    <a:lnTo>
                      <a:pt x="1320" y="1262"/>
                    </a:lnTo>
                    <a:lnTo>
                      <a:pt x="1324" y="1272"/>
                    </a:lnTo>
                    <a:lnTo>
                      <a:pt x="1324" y="1267"/>
                    </a:lnTo>
                    <a:lnTo>
                      <a:pt x="1328" y="1272"/>
                    </a:lnTo>
                    <a:lnTo>
                      <a:pt x="1328" y="1267"/>
                    </a:lnTo>
                    <a:lnTo>
                      <a:pt x="1333" y="1262"/>
                    </a:lnTo>
                    <a:lnTo>
                      <a:pt x="1333" y="1267"/>
                    </a:lnTo>
                    <a:lnTo>
                      <a:pt x="1333" y="1272"/>
                    </a:lnTo>
                    <a:lnTo>
                      <a:pt x="1333" y="1262"/>
                    </a:lnTo>
                    <a:lnTo>
                      <a:pt x="1337" y="1253"/>
                    </a:lnTo>
                    <a:lnTo>
                      <a:pt x="1337" y="1257"/>
                    </a:lnTo>
                    <a:lnTo>
                      <a:pt x="1337" y="1267"/>
                    </a:lnTo>
                    <a:lnTo>
                      <a:pt x="1341" y="1262"/>
                    </a:lnTo>
                    <a:lnTo>
                      <a:pt x="1346" y="1267"/>
                    </a:lnTo>
                    <a:lnTo>
                      <a:pt x="1346" y="1262"/>
                    </a:lnTo>
                    <a:lnTo>
                      <a:pt x="1350" y="1267"/>
                    </a:lnTo>
                    <a:lnTo>
                      <a:pt x="1350" y="1272"/>
                    </a:lnTo>
                    <a:lnTo>
                      <a:pt x="1350" y="1267"/>
                    </a:lnTo>
                    <a:lnTo>
                      <a:pt x="1354" y="1272"/>
                    </a:lnTo>
                    <a:lnTo>
                      <a:pt x="1354" y="1253"/>
                    </a:lnTo>
                    <a:lnTo>
                      <a:pt x="1358" y="1262"/>
                    </a:lnTo>
                    <a:lnTo>
                      <a:pt x="1363" y="1267"/>
                    </a:lnTo>
                    <a:lnTo>
                      <a:pt x="1363" y="1257"/>
                    </a:lnTo>
                    <a:lnTo>
                      <a:pt x="1363" y="1262"/>
                    </a:lnTo>
                    <a:lnTo>
                      <a:pt x="1367" y="1267"/>
                    </a:lnTo>
                    <a:lnTo>
                      <a:pt x="1367" y="1272"/>
                    </a:lnTo>
                    <a:lnTo>
                      <a:pt x="1367" y="1257"/>
                    </a:lnTo>
                    <a:lnTo>
                      <a:pt x="1367" y="1253"/>
                    </a:lnTo>
                    <a:lnTo>
                      <a:pt x="1371" y="1267"/>
                    </a:lnTo>
                    <a:lnTo>
                      <a:pt x="1371" y="1272"/>
                    </a:lnTo>
                    <a:lnTo>
                      <a:pt x="1376" y="1267"/>
                    </a:lnTo>
                    <a:lnTo>
                      <a:pt x="1376" y="1243"/>
                    </a:lnTo>
                    <a:lnTo>
                      <a:pt x="1380" y="1272"/>
                    </a:lnTo>
                    <a:lnTo>
                      <a:pt x="1380" y="1248"/>
                    </a:lnTo>
                    <a:lnTo>
                      <a:pt x="1380" y="1257"/>
                    </a:lnTo>
                    <a:lnTo>
                      <a:pt x="1384" y="1253"/>
                    </a:lnTo>
                    <a:lnTo>
                      <a:pt x="1384" y="1267"/>
                    </a:lnTo>
                    <a:lnTo>
                      <a:pt x="1384" y="1262"/>
                    </a:lnTo>
                    <a:lnTo>
                      <a:pt x="1388" y="1267"/>
                    </a:lnTo>
                    <a:lnTo>
                      <a:pt x="1388" y="1253"/>
                    </a:lnTo>
                    <a:lnTo>
                      <a:pt x="1388" y="1272"/>
                    </a:lnTo>
                    <a:lnTo>
                      <a:pt x="1393" y="1267"/>
                    </a:lnTo>
                    <a:lnTo>
                      <a:pt x="1397" y="1262"/>
                    </a:lnTo>
                    <a:lnTo>
                      <a:pt x="1397" y="1267"/>
                    </a:lnTo>
                    <a:lnTo>
                      <a:pt x="1401" y="1257"/>
                    </a:lnTo>
                    <a:lnTo>
                      <a:pt x="1401" y="1253"/>
                    </a:lnTo>
                    <a:lnTo>
                      <a:pt x="1401" y="1267"/>
                    </a:lnTo>
                    <a:lnTo>
                      <a:pt x="1406" y="1272"/>
                    </a:lnTo>
                    <a:lnTo>
                      <a:pt x="1406" y="1267"/>
                    </a:lnTo>
                    <a:lnTo>
                      <a:pt x="1406" y="1262"/>
                    </a:lnTo>
                    <a:lnTo>
                      <a:pt x="1406" y="1272"/>
                    </a:lnTo>
                    <a:lnTo>
                      <a:pt x="1410" y="1262"/>
                    </a:lnTo>
                    <a:lnTo>
                      <a:pt x="1414" y="1257"/>
                    </a:lnTo>
                    <a:lnTo>
                      <a:pt x="1418" y="1262"/>
                    </a:lnTo>
                    <a:lnTo>
                      <a:pt x="1418" y="1272"/>
                    </a:lnTo>
                    <a:lnTo>
                      <a:pt x="1418" y="1267"/>
                    </a:lnTo>
                    <a:lnTo>
                      <a:pt x="1423" y="1257"/>
                    </a:lnTo>
                    <a:lnTo>
                      <a:pt x="1423" y="1267"/>
                    </a:lnTo>
                    <a:lnTo>
                      <a:pt x="1423" y="1272"/>
                    </a:lnTo>
                    <a:lnTo>
                      <a:pt x="1423" y="1262"/>
                    </a:lnTo>
                    <a:lnTo>
                      <a:pt x="1427" y="1267"/>
                    </a:lnTo>
                    <a:lnTo>
                      <a:pt x="1431" y="1262"/>
                    </a:lnTo>
                    <a:lnTo>
                      <a:pt x="1436" y="1267"/>
                    </a:lnTo>
                    <a:lnTo>
                      <a:pt x="1436" y="1257"/>
                    </a:lnTo>
                    <a:lnTo>
                      <a:pt x="1436" y="1267"/>
                    </a:lnTo>
                    <a:lnTo>
                      <a:pt x="1440" y="1257"/>
                    </a:lnTo>
                    <a:lnTo>
                      <a:pt x="1440" y="1262"/>
                    </a:lnTo>
                    <a:lnTo>
                      <a:pt x="1440" y="1277"/>
                    </a:lnTo>
                    <a:lnTo>
                      <a:pt x="1444" y="1267"/>
                    </a:lnTo>
                    <a:lnTo>
                      <a:pt x="1444" y="1262"/>
                    </a:lnTo>
                    <a:lnTo>
                      <a:pt x="1444" y="1267"/>
                    </a:lnTo>
                    <a:lnTo>
                      <a:pt x="1448" y="1257"/>
                    </a:lnTo>
                    <a:lnTo>
                      <a:pt x="1448" y="1272"/>
                    </a:lnTo>
                    <a:lnTo>
                      <a:pt x="1453" y="1262"/>
                    </a:lnTo>
                    <a:lnTo>
                      <a:pt x="1453" y="1253"/>
                    </a:lnTo>
                    <a:lnTo>
                      <a:pt x="1453" y="1272"/>
                    </a:lnTo>
                    <a:lnTo>
                      <a:pt x="1457" y="1257"/>
                    </a:lnTo>
                    <a:lnTo>
                      <a:pt x="1457" y="1267"/>
                    </a:lnTo>
                    <a:lnTo>
                      <a:pt x="1457" y="1257"/>
                    </a:lnTo>
                    <a:lnTo>
                      <a:pt x="1461" y="1267"/>
                    </a:lnTo>
                    <a:lnTo>
                      <a:pt x="1461" y="1257"/>
                    </a:lnTo>
                    <a:lnTo>
                      <a:pt x="1461" y="1262"/>
                    </a:lnTo>
                    <a:lnTo>
                      <a:pt x="1466" y="1257"/>
                    </a:lnTo>
                    <a:lnTo>
                      <a:pt x="1466" y="1267"/>
                    </a:lnTo>
                    <a:lnTo>
                      <a:pt x="1466" y="1272"/>
                    </a:lnTo>
                    <a:lnTo>
                      <a:pt x="1470" y="1257"/>
                    </a:lnTo>
                    <a:lnTo>
                      <a:pt x="1470" y="1272"/>
                    </a:lnTo>
                    <a:lnTo>
                      <a:pt x="1470" y="1253"/>
                    </a:lnTo>
                    <a:lnTo>
                      <a:pt x="1474" y="1267"/>
                    </a:lnTo>
                    <a:lnTo>
                      <a:pt x="1474" y="1253"/>
                    </a:lnTo>
                    <a:lnTo>
                      <a:pt x="1474" y="1267"/>
                    </a:lnTo>
                    <a:lnTo>
                      <a:pt x="1478" y="1243"/>
                    </a:lnTo>
                    <a:lnTo>
                      <a:pt x="1478" y="1272"/>
                    </a:lnTo>
                    <a:lnTo>
                      <a:pt x="1478" y="1253"/>
                    </a:lnTo>
                    <a:lnTo>
                      <a:pt x="1478" y="1262"/>
                    </a:lnTo>
                    <a:lnTo>
                      <a:pt x="1483" y="1257"/>
                    </a:lnTo>
                    <a:lnTo>
                      <a:pt x="1483" y="1248"/>
                    </a:lnTo>
                    <a:lnTo>
                      <a:pt x="1483" y="1253"/>
                    </a:lnTo>
                    <a:lnTo>
                      <a:pt x="1487" y="1248"/>
                    </a:lnTo>
                    <a:lnTo>
                      <a:pt x="1487" y="1267"/>
                    </a:lnTo>
                    <a:lnTo>
                      <a:pt x="1487" y="1243"/>
                    </a:lnTo>
                    <a:lnTo>
                      <a:pt x="1491" y="1262"/>
                    </a:lnTo>
                    <a:lnTo>
                      <a:pt x="1491" y="1257"/>
                    </a:lnTo>
                    <a:lnTo>
                      <a:pt x="1491" y="1248"/>
                    </a:lnTo>
                    <a:lnTo>
                      <a:pt x="1496" y="1267"/>
                    </a:lnTo>
                    <a:lnTo>
                      <a:pt x="1500" y="1257"/>
                    </a:lnTo>
                    <a:lnTo>
                      <a:pt x="1500" y="1262"/>
                    </a:lnTo>
                    <a:lnTo>
                      <a:pt x="1504" y="1257"/>
                    </a:lnTo>
                    <a:lnTo>
                      <a:pt x="1504" y="1233"/>
                    </a:lnTo>
                    <a:lnTo>
                      <a:pt x="1504" y="1262"/>
                    </a:lnTo>
                    <a:lnTo>
                      <a:pt x="1508" y="1214"/>
                    </a:lnTo>
                    <a:lnTo>
                      <a:pt x="1508" y="1248"/>
                    </a:lnTo>
                    <a:lnTo>
                      <a:pt x="1508" y="1238"/>
                    </a:lnTo>
                    <a:lnTo>
                      <a:pt x="1513" y="1248"/>
                    </a:lnTo>
                    <a:lnTo>
                      <a:pt x="1513" y="1199"/>
                    </a:lnTo>
                    <a:lnTo>
                      <a:pt x="1513" y="1184"/>
                    </a:lnTo>
                    <a:lnTo>
                      <a:pt x="1517" y="1214"/>
                    </a:lnTo>
                    <a:lnTo>
                      <a:pt x="1517" y="1233"/>
                    </a:lnTo>
                    <a:lnTo>
                      <a:pt x="1517" y="1267"/>
                    </a:lnTo>
                    <a:lnTo>
                      <a:pt x="1517" y="1214"/>
                    </a:lnTo>
                    <a:lnTo>
                      <a:pt x="1521" y="1243"/>
                    </a:lnTo>
                    <a:lnTo>
                      <a:pt x="1521" y="1238"/>
                    </a:lnTo>
                    <a:lnTo>
                      <a:pt x="1521" y="1248"/>
                    </a:lnTo>
                    <a:lnTo>
                      <a:pt x="1526" y="1253"/>
                    </a:lnTo>
                    <a:lnTo>
                      <a:pt x="1526" y="1248"/>
                    </a:lnTo>
                    <a:lnTo>
                      <a:pt x="1530" y="1223"/>
                    </a:lnTo>
                    <a:lnTo>
                      <a:pt x="1530" y="1253"/>
                    </a:lnTo>
                    <a:lnTo>
                      <a:pt x="1530" y="1218"/>
                    </a:lnTo>
                    <a:lnTo>
                      <a:pt x="1534" y="1209"/>
                    </a:lnTo>
                    <a:lnTo>
                      <a:pt x="1534" y="1262"/>
                    </a:lnTo>
                    <a:lnTo>
                      <a:pt x="1534" y="1248"/>
                    </a:lnTo>
                    <a:lnTo>
                      <a:pt x="1534" y="1233"/>
                    </a:lnTo>
                    <a:lnTo>
                      <a:pt x="1538" y="1257"/>
                    </a:lnTo>
                    <a:lnTo>
                      <a:pt x="1538" y="1228"/>
                    </a:lnTo>
                    <a:lnTo>
                      <a:pt x="1538" y="1262"/>
                    </a:lnTo>
                    <a:lnTo>
                      <a:pt x="1543" y="1238"/>
                    </a:lnTo>
                    <a:lnTo>
                      <a:pt x="1543" y="1267"/>
                    </a:lnTo>
                    <a:lnTo>
                      <a:pt x="1543" y="1257"/>
                    </a:lnTo>
                    <a:lnTo>
                      <a:pt x="1547" y="1233"/>
                    </a:lnTo>
                    <a:lnTo>
                      <a:pt x="1547" y="1272"/>
                    </a:lnTo>
                    <a:lnTo>
                      <a:pt x="1547" y="1248"/>
                    </a:lnTo>
                    <a:lnTo>
                      <a:pt x="1551" y="1257"/>
                    </a:lnTo>
                    <a:lnTo>
                      <a:pt x="1551" y="1223"/>
                    </a:lnTo>
                    <a:lnTo>
                      <a:pt x="1551" y="1257"/>
                    </a:lnTo>
                    <a:lnTo>
                      <a:pt x="1556" y="1204"/>
                    </a:lnTo>
                    <a:lnTo>
                      <a:pt x="1556" y="1233"/>
                    </a:lnTo>
                    <a:lnTo>
                      <a:pt x="1556" y="1262"/>
                    </a:lnTo>
                    <a:lnTo>
                      <a:pt x="1560" y="1238"/>
                    </a:lnTo>
                    <a:lnTo>
                      <a:pt x="1560" y="1262"/>
                    </a:lnTo>
                    <a:lnTo>
                      <a:pt x="1564" y="1257"/>
                    </a:lnTo>
                    <a:lnTo>
                      <a:pt x="1564" y="1267"/>
                    </a:lnTo>
                    <a:lnTo>
                      <a:pt x="1564" y="1238"/>
                    </a:lnTo>
                    <a:lnTo>
                      <a:pt x="1568" y="1267"/>
                    </a:lnTo>
                    <a:lnTo>
                      <a:pt x="1568" y="1233"/>
                    </a:lnTo>
                    <a:lnTo>
                      <a:pt x="1568" y="1267"/>
                    </a:lnTo>
                    <a:lnTo>
                      <a:pt x="1573" y="1248"/>
                    </a:lnTo>
                    <a:lnTo>
                      <a:pt x="1573" y="1243"/>
                    </a:lnTo>
                    <a:lnTo>
                      <a:pt x="1573" y="1248"/>
                    </a:lnTo>
                    <a:lnTo>
                      <a:pt x="1573" y="1238"/>
                    </a:lnTo>
                    <a:lnTo>
                      <a:pt x="1577" y="1233"/>
                    </a:lnTo>
                    <a:lnTo>
                      <a:pt x="1577" y="1228"/>
                    </a:lnTo>
                    <a:lnTo>
                      <a:pt x="1577" y="1253"/>
                    </a:lnTo>
                    <a:lnTo>
                      <a:pt x="1581" y="1223"/>
                    </a:lnTo>
                    <a:lnTo>
                      <a:pt x="1581" y="1253"/>
                    </a:lnTo>
                    <a:lnTo>
                      <a:pt x="1581" y="1243"/>
                    </a:lnTo>
                    <a:lnTo>
                      <a:pt x="1586" y="1262"/>
                    </a:lnTo>
                    <a:lnTo>
                      <a:pt x="1586" y="1243"/>
                    </a:lnTo>
                    <a:lnTo>
                      <a:pt x="1586" y="1233"/>
                    </a:lnTo>
                    <a:lnTo>
                      <a:pt x="1590" y="1262"/>
                    </a:lnTo>
                    <a:lnTo>
                      <a:pt x="1590" y="1253"/>
                    </a:lnTo>
                    <a:lnTo>
                      <a:pt x="1590" y="1223"/>
                    </a:lnTo>
                    <a:lnTo>
                      <a:pt x="1590" y="1262"/>
                    </a:lnTo>
                    <a:lnTo>
                      <a:pt x="1594" y="1223"/>
                    </a:lnTo>
                    <a:lnTo>
                      <a:pt x="1594" y="1267"/>
                    </a:lnTo>
                    <a:lnTo>
                      <a:pt x="1598" y="1253"/>
                    </a:lnTo>
                    <a:lnTo>
                      <a:pt x="1598" y="1243"/>
                    </a:lnTo>
                    <a:lnTo>
                      <a:pt x="1598" y="1248"/>
                    </a:lnTo>
                    <a:lnTo>
                      <a:pt x="1603" y="1238"/>
                    </a:lnTo>
                    <a:lnTo>
                      <a:pt x="1603" y="1248"/>
                    </a:lnTo>
                    <a:lnTo>
                      <a:pt x="1603" y="1272"/>
                    </a:lnTo>
                    <a:lnTo>
                      <a:pt x="1607" y="1262"/>
                    </a:lnTo>
                    <a:lnTo>
                      <a:pt x="1607" y="1272"/>
                    </a:lnTo>
                    <a:lnTo>
                      <a:pt x="1607" y="1262"/>
                    </a:lnTo>
                    <a:lnTo>
                      <a:pt x="1607" y="1267"/>
                    </a:lnTo>
                    <a:lnTo>
                      <a:pt x="1611" y="1248"/>
                    </a:lnTo>
                    <a:lnTo>
                      <a:pt x="1611" y="1257"/>
                    </a:lnTo>
                    <a:lnTo>
                      <a:pt x="1611" y="1253"/>
                    </a:lnTo>
                    <a:lnTo>
                      <a:pt x="1616" y="1257"/>
                    </a:lnTo>
                    <a:lnTo>
                      <a:pt x="1616" y="1267"/>
                    </a:lnTo>
                    <a:lnTo>
                      <a:pt x="1620" y="1253"/>
                    </a:lnTo>
                    <a:lnTo>
                      <a:pt x="1620" y="1277"/>
                    </a:lnTo>
                    <a:lnTo>
                      <a:pt x="1620" y="1253"/>
                    </a:lnTo>
                    <a:lnTo>
                      <a:pt x="1624" y="1243"/>
                    </a:lnTo>
                    <a:lnTo>
                      <a:pt x="1624" y="1257"/>
                    </a:lnTo>
                    <a:lnTo>
                      <a:pt x="1624" y="1262"/>
                    </a:lnTo>
                    <a:lnTo>
                      <a:pt x="1624" y="1257"/>
                    </a:lnTo>
                    <a:lnTo>
                      <a:pt x="1628" y="1253"/>
                    </a:lnTo>
                    <a:lnTo>
                      <a:pt x="1628" y="1248"/>
                    </a:lnTo>
                    <a:lnTo>
                      <a:pt x="1628" y="1272"/>
                    </a:lnTo>
                    <a:lnTo>
                      <a:pt x="1633" y="1253"/>
                    </a:lnTo>
                    <a:lnTo>
                      <a:pt x="1633" y="1267"/>
                    </a:lnTo>
                    <a:lnTo>
                      <a:pt x="1633" y="1257"/>
                    </a:lnTo>
                    <a:lnTo>
                      <a:pt x="1637" y="1248"/>
                    </a:lnTo>
                    <a:lnTo>
                      <a:pt x="1637" y="1238"/>
                    </a:lnTo>
                    <a:lnTo>
                      <a:pt x="1637" y="1257"/>
                    </a:lnTo>
                    <a:lnTo>
                      <a:pt x="1641" y="1248"/>
                    </a:lnTo>
                    <a:lnTo>
                      <a:pt x="1641" y="1262"/>
                    </a:lnTo>
                    <a:lnTo>
                      <a:pt x="1641" y="1257"/>
                    </a:lnTo>
                    <a:lnTo>
                      <a:pt x="1646" y="1272"/>
                    </a:lnTo>
                    <a:lnTo>
                      <a:pt x="1646" y="1257"/>
                    </a:lnTo>
                    <a:lnTo>
                      <a:pt x="1646" y="1272"/>
                    </a:lnTo>
                    <a:lnTo>
                      <a:pt x="1650" y="1267"/>
                    </a:lnTo>
                    <a:lnTo>
                      <a:pt x="1650" y="1272"/>
                    </a:lnTo>
                    <a:lnTo>
                      <a:pt x="1654" y="1253"/>
                    </a:lnTo>
                    <a:lnTo>
                      <a:pt x="1654" y="1267"/>
                    </a:lnTo>
                    <a:lnTo>
                      <a:pt x="1654" y="1253"/>
                    </a:lnTo>
                    <a:lnTo>
                      <a:pt x="1658" y="1253"/>
                    </a:lnTo>
                    <a:lnTo>
                      <a:pt x="1658" y="1272"/>
                    </a:lnTo>
                    <a:lnTo>
                      <a:pt x="1658" y="1257"/>
                    </a:lnTo>
                    <a:lnTo>
                      <a:pt x="1663" y="1272"/>
                    </a:lnTo>
                    <a:lnTo>
                      <a:pt x="1663" y="1267"/>
                    </a:lnTo>
                    <a:lnTo>
                      <a:pt x="1667" y="1272"/>
                    </a:lnTo>
                    <a:lnTo>
                      <a:pt x="1667" y="1262"/>
                    </a:lnTo>
                    <a:lnTo>
                      <a:pt x="1671" y="1267"/>
                    </a:lnTo>
                    <a:lnTo>
                      <a:pt x="1671" y="1272"/>
                    </a:lnTo>
                    <a:lnTo>
                      <a:pt x="1671" y="1267"/>
                    </a:lnTo>
                    <a:lnTo>
                      <a:pt x="1676" y="1262"/>
                    </a:lnTo>
                    <a:lnTo>
                      <a:pt x="1676" y="1257"/>
                    </a:lnTo>
                    <a:lnTo>
                      <a:pt x="1676" y="1272"/>
                    </a:lnTo>
                    <a:lnTo>
                      <a:pt x="1680" y="1257"/>
                    </a:lnTo>
                    <a:lnTo>
                      <a:pt x="1680" y="1262"/>
                    </a:lnTo>
                    <a:lnTo>
                      <a:pt x="1680" y="1257"/>
                    </a:lnTo>
                    <a:lnTo>
                      <a:pt x="1680" y="1267"/>
                    </a:lnTo>
                    <a:lnTo>
                      <a:pt x="1684" y="1248"/>
                    </a:lnTo>
                    <a:lnTo>
                      <a:pt x="1684" y="1262"/>
                    </a:lnTo>
                    <a:lnTo>
                      <a:pt x="1684" y="1267"/>
                    </a:lnTo>
                    <a:lnTo>
                      <a:pt x="1688" y="1262"/>
                    </a:lnTo>
                    <a:lnTo>
                      <a:pt x="1688" y="1272"/>
                    </a:lnTo>
                    <a:lnTo>
                      <a:pt x="1688" y="1267"/>
                    </a:lnTo>
                    <a:lnTo>
                      <a:pt x="1693" y="1262"/>
                    </a:lnTo>
                    <a:lnTo>
                      <a:pt x="1693" y="1267"/>
                    </a:lnTo>
                    <a:lnTo>
                      <a:pt x="1697" y="1262"/>
                    </a:lnTo>
                  </a:path>
                </a:pathLst>
              </a:custGeom>
              <a:noFill/>
              <a:ln w="0">
                <a:solidFill>
                  <a:srgbClr val="9933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030" name="Rectangle 206"/>
              <p:cNvSpPr>
                <a:spLocks noChangeArrowheads="1"/>
              </p:cNvSpPr>
              <p:nvPr/>
            </p:nvSpPr>
            <p:spPr bwMode="auto">
              <a:xfrm>
                <a:off x="3903" y="1041"/>
                <a:ext cx="541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ja-JP" sz="1600" b="1">
                    <a:solidFill>
                      <a:srgbClr val="990099"/>
                    </a:solidFill>
                    <a:latin typeface="Times New Roman" panose="02020603050405020304" pitchFamily="18" charset="0"/>
                  </a:rPr>
                  <a:t>Vertical</a:t>
                </a:r>
                <a:endParaRPr lang="en-US" altLang="ja-JP" sz="1600" b="1">
                  <a:solidFill>
                    <a:srgbClr val="CC00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031" name="Rectangle 207"/>
              <p:cNvSpPr>
                <a:spLocks noChangeArrowheads="1"/>
              </p:cNvSpPr>
              <p:nvPr/>
            </p:nvSpPr>
            <p:spPr bwMode="auto">
              <a:xfrm>
                <a:off x="4175" y="2783"/>
                <a:ext cx="33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ja-JP" sz="1400" b="1">
                    <a:solidFill>
                      <a:srgbClr val="336699"/>
                    </a:solidFill>
                    <a:latin typeface="Times New Roman" panose="02020603050405020304" pitchFamily="18" charset="0"/>
                  </a:rPr>
                  <a:t>Mode</a:t>
                </a:r>
                <a:endParaRPr lang="en-US" altLang="ja-JP" sz="1400" b="1">
                  <a:solidFill>
                    <a:srgbClr val="33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032" name="Rectangle 208"/>
              <p:cNvSpPr>
                <a:spLocks noChangeArrowheads="1"/>
              </p:cNvSpPr>
              <p:nvPr/>
            </p:nvSpPr>
            <p:spPr bwMode="auto">
              <a:xfrm>
                <a:off x="3271" y="844"/>
                <a:ext cx="171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ja-JP" sz="1000">
                    <a:solidFill>
                      <a:srgbClr val="336699"/>
                    </a:solidFill>
                    <a:latin typeface="Times New Roman" panose="02020603050405020304" pitchFamily="18" charset="0"/>
                  </a:rPr>
                  <a:t>x 10</a:t>
                </a:r>
                <a:endParaRPr lang="en-US" altLang="ja-JP" sz="1000">
                  <a:solidFill>
                    <a:srgbClr val="33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033" name="Rectangle 209"/>
              <p:cNvSpPr>
                <a:spLocks noChangeArrowheads="1"/>
              </p:cNvSpPr>
              <p:nvPr/>
            </p:nvSpPr>
            <p:spPr bwMode="auto">
              <a:xfrm>
                <a:off x="3465" y="787"/>
                <a:ext cx="49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000">
                    <a:solidFill>
                      <a:srgbClr val="336699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  <p:sp>
          <p:nvSpPr>
            <p:cNvPr id="78034" name="Text Box 210"/>
            <p:cNvSpPr txBox="1">
              <a:spLocks noChangeArrowheads="1"/>
            </p:cNvSpPr>
            <p:nvPr/>
          </p:nvSpPr>
          <p:spPr bwMode="auto">
            <a:xfrm>
              <a:off x="1407" y="576"/>
              <a:ext cx="8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 b="1">
                  <a:latin typeface="Times New Roman" panose="02020603050405020304" pitchFamily="18" charset="0"/>
                </a:rPr>
                <a:t>Experiment</a:t>
              </a:r>
            </a:p>
          </p:txBody>
        </p:sp>
      </p:grpSp>
      <p:sp>
        <p:nvSpPr>
          <p:cNvPr id="78035" name="Text Box 211"/>
          <p:cNvSpPr txBox="1">
            <a:spLocks noChangeArrowheads="1"/>
          </p:cNvSpPr>
          <p:nvPr/>
        </p:nvSpPr>
        <p:spPr bwMode="auto">
          <a:xfrm>
            <a:off x="4953000" y="6248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/>
              <a:t>Su Su Win et al,(EC2002)</a:t>
            </a:r>
          </a:p>
        </p:txBody>
      </p:sp>
      <p:sp>
        <p:nvSpPr>
          <p:cNvPr id="78036" name="Text Box 212"/>
          <p:cNvSpPr txBox="1">
            <a:spLocks noChangeArrowheads="1"/>
          </p:cNvSpPr>
          <p:nvPr/>
        </p:nvSpPr>
        <p:spPr bwMode="auto">
          <a:xfrm>
            <a:off x="914400" y="3048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/>
              <a:t>KEKB</a:t>
            </a:r>
          </a:p>
        </p:txBody>
      </p:sp>
    </p:spTree>
    <p:extLst>
      <p:ext uri="{BB962C8B-B14F-4D97-AF65-F5344CB8AC3E}">
        <p14:creationId xmlns:p14="http://schemas.microsoft.com/office/powerpoint/2010/main" val="96553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5227" y="-17561"/>
            <a:ext cx="7886700" cy="692102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Beam size blow-up in LER</a:t>
            </a:r>
            <a:endParaRPr kumimoji="1" lang="ja-JP" altLang="en-US" sz="40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227" y="3526053"/>
            <a:ext cx="4076876" cy="325048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979095" y="4172365"/>
            <a:ext cx="3604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June 1, 2016</a:t>
            </a:r>
          </a:p>
          <a:p>
            <a:r>
              <a:rPr lang="en-US" altLang="ja-JP" dirty="0" smtClean="0"/>
              <a:t>4 train x150 bunches,  </a:t>
            </a:r>
            <a:r>
              <a:rPr lang="en-US" altLang="ja-JP" dirty="0" err="1" smtClean="0"/>
              <a:t>N</a:t>
            </a:r>
            <a:r>
              <a:rPr lang="en-US" altLang="ja-JP" baseline="-25000" dirty="0" err="1" smtClean="0"/>
              <a:t>bunch</a:t>
            </a:r>
            <a:r>
              <a:rPr lang="en-US" altLang="ja-JP" dirty="0" smtClean="0"/>
              <a:t>=600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95892" y="5977618"/>
            <a:ext cx="2680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H. </a:t>
            </a:r>
            <a:r>
              <a:rPr kumimoji="1" lang="en-US" altLang="ja-JP" dirty="0" err="1" smtClean="0"/>
              <a:t>Fukuma</a:t>
            </a:r>
            <a:r>
              <a:rPr kumimoji="1" lang="en-US" altLang="ja-JP" dirty="0" smtClean="0"/>
              <a:t> et al.,</a:t>
            </a:r>
            <a:endParaRPr kumimoji="1"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22422" y="557106"/>
            <a:ext cx="8519505" cy="864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Beam-size blowup observed in KEKB has been seen in early stage of </a:t>
            </a:r>
            <a:r>
              <a:rPr lang="en-US" altLang="ja-JP" dirty="0" err="1" smtClean="0"/>
              <a:t>SuperKEKB</a:t>
            </a:r>
            <a:r>
              <a:rPr lang="en-US" altLang="ja-JP" dirty="0" smtClean="0"/>
              <a:t> commissioning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2422" y="1394099"/>
            <a:ext cx="892157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ja-JP" sz="2000" dirty="0"/>
              <a:t>Threshold I~300mA in </a:t>
            </a:r>
            <a:r>
              <a:rPr lang="en-US" altLang="ja-JP" sz="2000" dirty="0" smtClean="0"/>
              <a:t>Apr 19 </a:t>
            </a:r>
            <a:r>
              <a:rPr lang="en-US" altLang="ja-JP" sz="2000" dirty="0"/>
              <a:t>(Y. Funakoshi</a:t>
            </a:r>
            <a:r>
              <a:rPr lang="en-US" altLang="ja-JP" sz="20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000" dirty="0"/>
              <a:t>E</a:t>
            </a:r>
            <a:r>
              <a:rPr lang="en-US" altLang="ja-JP" sz="2000" dirty="0" smtClean="0"/>
              <a:t>lectron cloud has been monitored at AL chamber w and w/o </a:t>
            </a:r>
            <a:r>
              <a:rPr lang="en-US" altLang="ja-JP" sz="2000" dirty="0" err="1" smtClean="0"/>
              <a:t>TiN</a:t>
            </a:r>
            <a:r>
              <a:rPr lang="en-US" altLang="ja-JP" sz="2000" dirty="0" smtClean="0"/>
              <a:t> coating (Y. </a:t>
            </a:r>
            <a:r>
              <a:rPr lang="en-US" altLang="ja-JP" sz="2000" dirty="0" err="1" smtClean="0"/>
              <a:t>Suetsugu</a:t>
            </a:r>
            <a:r>
              <a:rPr lang="en-US" altLang="ja-JP" sz="2000" dirty="0" smtClean="0"/>
              <a:t>). </a:t>
            </a:r>
            <a:endParaRPr lang="en-US" altLang="ja-JP" sz="2000" dirty="0"/>
          </a:p>
          <a:p>
            <a:pPr marL="342900" indent="-342900">
              <a:buFont typeface="+mj-lt"/>
              <a:buAutoNum type="arabicPeriod"/>
            </a:pPr>
            <a:r>
              <a:rPr lang="en-US" altLang="ja-JP" sz="2000" dirty="0"/>
              <a:t>Beast study threshold I~600mA, </a:t>
            </a:r>
            <a:r>
              <a:rPr lang="en-US" altLang="ja-JP" sz="2000" dirty="0" err="1" smtClean="0"/>
              <a:t>N</a:t>
            </a:r>
            <a:r>
              <a:rPr lang="en-US" altLang="ja-JP" sz="2000" baseline="-25000" dirty="0" err="1" smtClean="0"/>
              <a:t>bunch</a:t>
            </a:r>
            <a:r>
              <a:rPr lang="en-US" altLang="ja-JP" sz="2000" dirty="0" smtClean="0"/>
              <a:t>=1576 in May 17 (Nakayama et al)</a:t>
            </a:r>
            <a:endParaRPr lang="en-US" altLang="ja-JP" sz="2000" dirty="0"/>
          </a:p>
          <a:p>
            <a:pPr marL="342900" indent="-342900">
              <a:buFont typeface="+mj-lt"/>
              <a:buAutoNum type="arabicPeriod"/>
            </a:pPr>
            <a:r>
              <a:rPr lang="en-US" altLang="ja-JP" sz="2000" dirty="0"/>
              <a:t>Systematic study in 1 June ( H. </a:t>
            </a:r>
            <a:r>
              <a:rPr lang="en-US" altLang="ja-JP" sz="2000" dirty="0" err="1"/>
              <a:t>Fukuma</a:t>
            </a:r>
            <a:r>
              <a:rPr lang="en-US" altLang="ja-JP" sz="2000" dirty="0"/>
              <a:t> et al.)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000" dirty="0"/>
              <a:t>Permanent </a:t>
            </a:r>
            <a:r>
              <a:rPr lang="en-US" altLang="ja-JP" sz="2000" dirty="0" smtClean="0"/>
              <a:t>magnets are </a:t>
            </a:r>
            <a:r>
              <a:rPr lang="en-US" altLang="ja-JP" sz="2000" dirty="0"/>
              <a:t>set at aluminum bellows</a:t>
            </a:r>
            <a:r>
              <a:rPr lang="en-US" altLang="ja-JP" sz="2000" dirty="0" smtClean="0"/>
              <a:t>.(Y. </a:t>
            </a:r>
            <a:r>
              <a:rPr lang="en-US" altLang="ja-JP" sz="2000" dirty="0" err="1" smtClean="0"/>
              <a:t>Suetsugu</a:t>
            </a:r>
            <a:r>
              <a:rPr lang="en-US" altLang="ja-JP" sz="2000" dirty="0" smtClean="0"/>
              <a:t> et al.)</a:t>
            </a:r>
            <a:endParaRPr lang="en-US" altLang="ja-JP" sz="2000" dirty="0"/>
          </a:p>
          <a:p>
            <a:pPr marL="342900" indent="-342900">
              <a:buFont typeface="+mj-lt"/>
              <a:buAutoNum type="arabicPeriod"/>
            </a:pPr>
            <a:r>
              <a:rPr lang="en-US" altLang="ja-JP" sz="2000" dirty="0"/>
              <a:t>Systematic studies in 8 </a:t>
            </a:r>
            <a:r>
              <a:rPr lang="en-US" altLang="ja-JP" sz="2000" dirty="0" smtClean="0"/>
              <a:t>July </a:t>
            </a:r>
            <a:r>
              <a:rPr lang="en-US" altLang="ja-JP" sz="2000" dirty="0"/>
              <a:t>( H. </a:t>
            </a:r>
            <a:r>
              <a:rPr lang="en-US" altLang="ja-JP" sz="2000" dirty="0" err="1"/>
              <a:t>Fukuma</a:t>
            </a:r>
            <a:r>
              <a:rPr lang="en-US" altLang="ja-JP" sz="2000" dirty="0"/>
              <a:t> et al</a:t>
            </a:r>
            <a:r>
              <a:rPr lang="en-US" altLang="ja-JP" sz="2000" dirty="0" smtClean="0"/>
              <a:t>.)</a:t>
            </a:r>
            <a:endParaRPr lang="ja-JP" altLang="en-US" sz="2000" dirty="0"/>
          </a:p>
          <a:p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95892" y="4970292"/>
            <a:ext cx="3160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Threshold beam current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160, 200, 260,500 mA for 2, 3, 4, 6 </a:t>
            </a:r>
            <a:r>
              <a:rPr lang="en-US" altLang="ja-JP" dirty="0" smtClean="0"/>
              <a:t>bucket spacing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9004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0311" y="203287"/>
            <a:ext cx="9053689" cy="662562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Instability simulation at </a:t>
            </a:r>
            <a:r>
              <a:rPr kumimoji="1" lang="en-US" altLang="ja-JP" sz="3600" dirty="0" err="1" smtClean="0"/>
              <a:t>SuperKEKB</a:t>
            </a:r>
            <a:r>
              <a:rPr kumimoji="1" lang="en-US" altLang="ja-JP" sz="3600" dirty="0" smtClean="0"/>
              <a:t> design stage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0165" y="865848"/>
            <a:ext cx="8410154" cy="5025153"/>
          </a:xfrm>
        </p:spPr>
        <p:txBody>
          <a:bodyPr/>
          <a:lstStyle/>
          <a:p>
            <a:r>
              <a:rPr kumimoji="1" lang="en-US" altLang="ja-JP" dirty="0" smtClean="0"/>
              <a:t>Using code PEHTS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23" y="1496012"/>
            <a:ext cx="4054185" cy="283792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496012"/>
            <a:ext cx="4054185" cy="283792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865" y="4326820"/>
            <a:ext cx="5667375" cy="13335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140977" y="3470931"/>
            <a:ext cx="587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Simulation, </a:t>
            </a:r>
            <a:r>
              <a:rPr kumimoji="1" lang="en-US" altLang="ja-JP" sz="2400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r</a:t>
            </a:r>
            <a:r>
              <a:rPr kumimoji="1" lang="en-US" altLang="ja-JP" sz="2400" baseline="-25000" dirty="0" err="1" smtClean="0">
                <a:solidFill>
                  <a:srgbClr val="0070C0"/>
                </a:solidFill>
              </a:rPr>
              <a:t>eth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=3.8x10</a:t>
            </a:r>
            <a:r>
              <a:rPr kumimoji="1" lang="en-US" altLang="ja-JP" sz="2400" baseline="30000" dirty="0" smtClean="0">
                <a:solidFill>
                  <a:srgbClr val="0070C0"/>
                </a:solidFill>
              </a:rPr>
              <a:t>11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 m</a:t>
            </a:r>
            <a:r>
              <a:rPr kumimoji="1" lang="en-US" altLang="ja-JP" sz="2400" baseline="30000" dirty="0" smtClean="0">
                <a:solidFill>
                  <a:srgbClr val="0070C0"/>
                </a:solidFill>
              </a:rPr>
              <a:t>-3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.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13131" y="2229461"/>
            <a:ext cx="300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Symbol" panose="05050102010706020507" pitchFamily="18" charset="2"/>
              </a:rPr>
              <a:t>r</a:t>
            </a:r>
            <a:r>
              <a:rPr lang="en-US" altLang="ja-JP" baseline="-25000" dirty="0" smtClean="0"/>
              <a:t>e</a:t>
            </a:r>
            <a:r>
              <a:rPr lang="en-US" altLang="ja-JP" dirty="0" smtClean="0"/>
              <a:t>=</a:t>
            </a:r>
            <a:r>
              <a:rPr kumimoji="1" lang="en-US" altLang="ja-JP" dirty="0" smtClean="0"/>
              <a:t>4.2x10</a:t>
            </a:r>
            <a:r>
              <a:rPr kumimoji="1" lang="en-US" altLang="ja-JP" baseline="30000" dirty="0" smtClean="0"/>
              <a:t>11</a:t>
            </a:r>
            <a:r>
              <a:rPr kumimoji="1" lang="en-US" altLang="ja-JP" dirty="0" smtClean="0"/>
              <a:t> at 4000-th turn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4467" y="5891001"/>
            <a:ext cx="7420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Design target for vacuum system: </a:t>
            </a:r>
            <a:r>
              <a:rPr lang="en-US" altLang="ja-JP" sz="2400" dirty="0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r>
              <a:rPr lang="en-US" altLang="ja-JP" sz="2400" baseline="-25000" dirty="0">
                <a:solidFill>
                  <a:srgbClr val="FF0000"/>
                </a:solidFill>
              </a:rPr>
              <a:t>e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&lt;10</a:t>
            </a:r>
            <a:r>
              <a:rPr kumimoji="1" lang="en-US" altLang="ja-JP" sz="2400" baseline="30000" dirty="0" smtClean="0">
                <a:solidFill>
                  <a:srgbClr val="FF0000"/>
                </a:solidFill>
              </a:rPr>
              <a:t>11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m</a:t>
            </a:r>
            <a:r>
              <a:rPr kumimoji="1" lang="en-US" altLang="ja-JP" sz="2400" baseline="30000" dirty="0" smtClean="0">
                <a:solidFill>
                  <a:srgbClr val="FF0000"/>
                </a:solidFill>
              </a:rPr>
              <a:t>-3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in average of whole ring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56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44409"/>
            <a:ext cx="7886700" cy="83305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Simulation studies using beam study condition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6" y="1756480"/>
            <a:ext cx="2286000" cy="1600200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34" y="4335169"/>
            <a:ext cx="2286000" cy="16002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809542"/>
            <a:ext cx="2286000" cy="16002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54" y="4335169"/>
            <a:ext cx="2286000" cy="16002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95" y="1764411"/>
            <a:ext cx="2286000" cy="16002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694" y="4166824"/>
            <a:ext cx="2286000" cy="160020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28650" y="3382719"/>
            <a:ext cx="252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Np=1.6x10</a:t>
            </a:r>
            <a:r>
              <a:rPr kumimoji="1" lang="en-US" altLang="ja-JP" baseline="30000" dirty="0" smtClean="0"/>
              <a:t>10</a:t>
            </a:r>
            <a:br>
              <a:rPr kumimoji="1" lang="en-US" altLang="ja-JP" baseline="30000" dirty="0" smtClean="0"/>
            </a:br>
            <a:r>
              <a:rPr kumimoji="1" lang="en-US" altLang="ja-JP" dirty="0" err="1" smtClean="0"/>
              <a:t>I</a:t>
            </a:r>
            <a:r>
              <a:rPr kumimoji="1" lang="en-US" altLang="ja-JP" baseline="-25000" dirty="0" err="1" smtClean="0"/>
              <a:t>th</a:t>
            </a:r>
            <a:r>
              <a:rPr kumimoji="1" lang="en-US" altLang="ja-JP" dirty="0" smtClean="0"/>
              <a:t>=160mA, 4ns spacing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0300" y="5947195"/>
            <a:ext cx="2496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Np=2.1x10</a:t>
            </a:r>
            <a:r>
              <a:rPr kumimoji="1" lang="en-US" altLang="ja-JP" baseline="30000" dirty="0" smtClean="0"/>
              <a:t>10</a:t>
            </a:r>
          </a:p>
          <a:p>
            <a:r>
              <a:rPr lang="en-US" altLang="ja-JP" dirty="0" err="1" smtClean="0"/>
              <a:t>I</a:t>
            </a:r>
            <a:r>
              <a:rPr lang="en-US" altLang="ja-JP" baseline="-25000" dirty="0" err="1" smtClean="0"/>
              <a:t>th</a:t>
            </a:r>
            <a:r>
              <a:rPr lang="en-US" altLang="ja-JP" dirty="0" smtClean="0"/>
              <a:t>=200mA</a:t>
            </a:r>
            <a:r>
              <a:rPr lang="en-US" altLang="ja-JP" dirty="0"/>
              <a:t>, </a:t>
            </a:r>
            <a:r>
              <a:rPr lang="en-US" altLang="ja-JP" dirty="0" smtClean="0"/>
              <a:t>6ns </a:t>
            </a:r>
            <a:r>
              <a:rPr lang="en-US" altLang="ja-JP" dirty="0"/>
              <a:t>spacing</a:t>
            </a:r>
            <a:endParaRPr lang="ja-JP" altLang="en-US" dirty="0"/>
          </a:p>
          <a:p>
            <a:endParaRPr kumimoji="1" lang="ja-JP" altLang="en-US" baseline="30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95368" y="3428159"/>
            <a:ext cx="2353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Np=2.7x10</a:t>
            </a:r>
            <a:r>
              <a:rPr kumimoji="1" lang="en-US" altLang="ja-JP" baseline="30000" dirty="0" smtClean="0"/>
              <a:t>10</a:t>
            </a:r>
          </a:p>
          <a:p>
            <a:r>
              <a:rPr lang="en-US" altLang="ja-JP" dirty="0" err="1" smtClean="0"/>
              <a:t>I</a:t>
            </a:r>
            <a:r>
              <a:rPr lang="en-US" altLang="ja-JP" baseline="-25000" dirty="0" err="1" smtClean="0"/>
              <a:t>th</a:t>
            </a:r>
            <a:r>
              <a:rPr lang="en-US" altLang="ja-JP" dirty="0" smtClean="0"/>
              <a:t>=260mA</a:t>
            </a:r>
            <a:r>
              <a:rPr lang="en-US" altLang="ja-JP" dirty="0"/>
              <a:t>, </a:t>
            </a:r>
            <a:r>
              <a:rPr lang="en-US" altLang="ja-JP" dirty="0" smtClean="0"/>
              <a:t>8ns </a:t>
            </a:r>
            <a:r>
              <a:rPr lang="en-US" altLang="ja-JP" dirty="0"/>
              <a:t>spacing</a:t>
            </a:r>
            <a:endParaRPr lang="ja-JP" altLang="en-US" dirty="0"/>
          </a:p>
          <a:p>
            <a:endParaRPr kumimoji="1" lang="ja-JP" altLang="en-US" baseline="30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66959" y="5935369"/>
            <a:ext cx="2679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Np=5.2x10</a:t>
            </a:r>
            <a:r>
              <a:rPr kumimoji="1" lang="en-US" altLang="ja-JP" baseline="30000" dirty="0" smtClean="0"/>
              <a:t>10</a:t>
            </a:r>
          </a:p>
          <a:p>
            <a:r>
              <a:rPr lang="en-US" altLang="ja-JP" dirty="0" err="1" smtClean="0"/>
              <a:t>I</a:t>
            </a:r>
            <a:r>
              <a:rPr lang="en-US" altLang="ja-JP" baseline="-25000" dirty="0" err="1" smtClean="0"/>
              <a:t>th</a:t>
            </a:r>
            <a:r>
              <a:rPr lang="en-US" altLang="ja-JP" dirty="0" smtClean="0"/>
              <a:t>=500mA</a:t>
            </a:r>
            <a:r>
              <a:rPr lang="en-US" altLang="ja-JP" dirty="0"/>
              <a:t>, </a:t>
            </a:r>
            <a:r>
              <a:rPr lang="en-US" altLang="ja-JP" dirty="0" smtClean="0"/>
              <a:t>8ns </a:t>
            </a:r>
            <a:r>
              <a:rPr lang="en-US" altLang="ja-JP" dirty="0"/>
              <a:t>spacing</a:t>
            </a:r>
            <a:endParaRPr lang="ja-JP" altLang="en-US" dirty="0"/>
          </a:p>
          <a:p>
            <a:endParaRPr kumimoji="1" lang="ja-JP" altLang="en-US" baseline="30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50301" y="3520493"/>
            <a:ext cx="1602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Np=2.1x10</a:t>
            </a:r>
            <a:r>
              <a:rPr kumimoji="1" lang="en-US" altLang="ja-JP" baseline="30000" dirty="0" smtClean="0"/>
              <a:t>10</a:t>
            </a:r>
            <a:r>
              <a:rPr lang="en-US" altLang="ja-JP" dirty="0" smtClean="0"/>
              <a:t>, </a:t>
            </a:r>
            <a:r>
              <a:rPr lang="en-US" altLang="ja-JP" dirty="0" err="1">
                <a:latin typeface="Symbol" panose="05050102010706020507" pitchFamily="18" charset="2"/>
              </a:rPr>
              <a:t>e</a:t>
            </a:r>
            <a:r>
              <a:rPr lang="en-US" altLang="ja-JP" baseline="-25000" dirty="0" err="1" smtClean="0"/>
              <a:t>y</a:t>
            </a:r>
            <a:r>
              <a:rPr lang="en-US" altLang="ja-JP" dirty="0" smtClean="0"/>
              <a:t>=100pm </a:t>
            </a:r>
            <a:endParaRPr kumimoji="1" lang="ja-JP" altLang="en-US" baseline="30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30551" y="5767024"/>
            <a:ext cx="1602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Np=2.4x10</a:t>
            </a:r>
            <a:r>
              <a:rPr kumimoji="1" lang="en-US" altLang="ja-JP" baseline="30000" dirty="0" smtClean="0"/>
              <a:t>10</a:t>
            </a:r>
            <a:r>
              <a:rPr lang="en-US" altLang="ja-JP" dirty="0" smtClean="0"/>
              <a:t>, </a:t>
            </a:r>
            <a:r>
              <a:rPr lang="en-US" altLang="ja-JP" dirty="0" err="1">
                <a:latin typeface="Symbol" panose="05050102010706020507" pitchFamily="18" charset="2"/>
              </a:rPr>
              <a:t>e</a:t>
            </a:r>
            <a:r>
              <a:rPr lang="en-US" altLang="ja-JP" baseline="-25000" dirty="0" err="1" smtClean="0"/>
              <a:t>y</a:t>
            </a:r>
            <a:r>
              <a:rPr lang="en-US" altLang="ja-JP" dirty="0" smtClean="0"/>
              <a:t>=100pm </a:t>
            </a:r>
            <a:endParaRPr kumimoji="1" lang="ja-JP" altLang="en-US" baseline="30000" dirty="0"/>
          </a:p>
        </p:txBody>
      </p:sp>
      <p:sp>
        <p:nvSpPr>
          <p:cNvPr id="3" name="正方形/長方形 2"/>
          <p:cNvSpPr/>
          <p:nvPr/>
        </p:nvSpPr>
        <p:spPr>
          <a:xfrm>
            <a:off x="2125381" y="1074342"/>
            <a:ext cx="6127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Threshold</a:t>
            </a:r>
            <a:r>
              <a:rPr lang="ja-JP" altLang="en-US" dirty="0"/>
              <a:t> </a:t>
            </a:r>
            <a:r>
              <a:rPr lang="en-US" altLang="ja-JP" dirty="0"/>
              <a:t>of</a:t>
            </a:r>
            <a:r>
              <a:rPr lang="ja-JP" altLang="en-US" dirty="0"/>
              <a:t> </a:t>
            </a:r>
            <a:r>
              <a:rPr lang="en-US" altLang="ja-JP" dirty="0"/>
              <a:t>the electron </a:t>
            </a:r>
            <a:r>
              <a:rPr lang="en-US" altLang="ja-JP" dirty="0" smtClean="0"/>
              <a:t>density</a:t>
            </a:r>
          </a:p>
          <a:p>
            <a:r>
              <a:rPr lang="en-US" altLang="ja-JP" dirty="0">
                <a:latin typeface="Symbol" panose="05050102010706020507" pitchFamily="18" charset="2"/>
              </a:rPr>
              <a:t>e</a:t>
            </a:r>
            <a:r>
              <a:rPr lang="en-US" altLang="ja-JP" baseline="-25000" dirty="0"/>
              <a:t>x</a:t>
            </a:r>
            <a:r>
              <a:rPr lang="en-US" altLang="ja-JP" dirty="0"/>
              <a:t>=2nm, </a:t>
            </a:r>
            <a:r>
              <a:rPr lang="en-US" altLang="ja-JP" dirty="0" err="1">
                <a:latin typeface="Symbol" panose="05050102010706020507" pitchFamily="18" charset="2"/>
              </a:rPr>
              <a:t>e</a:t>
            </a:r>
            <a:r>
              <a:rPr lang="en-US" altLang="ja-JP" baseline="-25000" dirty="0" err="1"/>
              <a:t>y</a:t>
            </a:r>
            <a:r>
              <a:rPr lang="en-US" altLang="ja-JP" dirty="0"/>
              <a:t>=15pm, </a:t>
            </a:r>
            <a:r>
              <a:rPr lang="en-US" altLang="ja-JP" dirty="0" err="1">
                <a:latin typeface="Symbol" panose="05050102010706020507" pitchFamily="18" charset="2"/>
              </a:rPr>
              <a:t>s</a:t>
            </a:r>
            <a:r>
              <a:rPr lang="en-US" altLang="ja-JP" baseline="-25000" dirty="0" err="1"/>
              <a:t>z</a:t>
            </a:r>
            <a:r>
              <a:rPr lang="en-US" altLang="ja-JP" baseline="-25000" dirty="0"/>
              <a:t> </a:t>
            </a:r>
            <a:r>
              <a:rPr lang="en-US" altLang="ja-JP" dirty="0"/>
              <a:t>=6mm, </a:t>
            </a:r>
            <a:r>
              <a:rPr lang="en-US" altLang="ja-JP" dirty="0">
                <a:latin typeface="Symbol" panose="05050102010706020507" pitchFamily="18" charset="2"/>
              </a:rPr>
              <a:t>n</a:t>
            </a:r>
            <a:r>
              <a:rPr lang="en-US" altLang="ja-JP" baseline="-25000" dirty="0"/>
              <a:t>s</a:t>
            </a:r>
            <a:r>
              <a:rPr lang="en-US" altLang="ja-JP" dirty="0"/>
              <a:t>=0.019</a:t>
            </a:r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4192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/>
              <a:t>Simulated threshold electron density (condition before solenoid installation)</a:t>
            </a:r>
            <a:endParaRPr kumimoji="1" lang="ja-JP" altLang="en-US" sz="36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780247"/>
            <a:ext cx="7886700" cy="4000205"/>
          </a:xfrm>
        </p:spPr>
        <p:txBody>
          <a:bodyPr/>
          <a:lstStyle/>
          <a:p>
            <a:r>
              <a:rPr kumimoji="1" lang="en-US" altLang="ja-JP" dirty="0" err="1" smtClean="0"/>
              <a:t>N</a:t>
            </a:r>
            <a:r>
              <a:rPr kumimoji="1" lang="en-US" altLang="ja-JP" baseline="-25000" dirty="0" err="1" smtClean="0"/>
              <a:t>b</a:t>
            </a:r>
            <a:r>
              <a:rPr kumimoji="1" lang="en-US" altLang="ja-JP" dirty="0" smtClean="0"/>
              <a:t>=600, </a:t>
            </a:r>
            <a:r>
              <a:rPr lang="en-US" altLang="ja-JP" dirty="0">
                <a:latin typeface="Symbol" panose="05050102010706020507" pitchFamily="18" charset="2"/>
              </a:rPr>
              <a:t>e</a:t>
            </a:r>
            <a:r>
              <a:rPr kumimoji="1" lang="en-US" altLang="ja-JP" baseline="-25000" dirty="0" smtClean="0"/>
              <a:t>x</a:t>
            </a:r>
            <a:r>
              <a:rPr kumimoji="1" lang="en-US" altLang="ja-JP" dirty="0" smtClean="0"/>
              <a:t>=2nm, </a:t>
            </a:r>
            <a:r>
              <a:rPr lang="en-US" altLang="ja-JP" dirty="0" err="1">
                <a:latin typeface="Symbol" panose="05050102010706020507" pitchFamily="18" charset="2"/>
              </a:rPr>
              <a:t>e</a:t>
            </a:r>
            <a:r>
              <a:rPr kumimoji="1" lang="en-US" altLang="ja-JP" baseline="-25000" dirty="0" err="1" smtClean="0"/>
              <a:t>y</a:t>
            </a:r>
            <a:r>
              <a:rPr kumimoji="1" lang="en-US" altLang="ja-JP" dirty="0" smtClean="0"/>
              <a:t>=15pm, </a:t>
            </a:r>
            <a:r>
              <a:rPr lang="en-US" altLang="ja-JP" dirty="0" err="1">
                <a:latin typeface="Symbol" panose="05050102010706020507" pitchFamily="18" charset="2"/>
              </a:rPr>
              <a:t>s</a:t>
            </a:r>
            <a:r>
              <a:rPr lang="en-US" altLang="ja-JP" baseline="-25000" dirty="0" err="1"/>
              <a:t>z</a:t>
            </a:r>
            <a:r>
              <a:rPr lang="en-US" altLang="ja-JP" baseline="-25000" dirty="0"/>
              <a:t> </a:t>
            </a:r>
            <a:r>
              <a:rPr kumimoji="1" lang="en-US" altLang="ja-JP" dirty="0" smtClean="0"/>
              <a:t>=6mm, </a:t>
            </a:r>
            <a:r>
              <a:rPr kumimoji="1" lang="en-US" altLang="ja-JP" dirty="0" smtClean="0">
                <a:latin typeface="Symbol" panose="05050102010706020507" pitchFamily="18" charset="2"/>
              </a:rPr>
              <a:t>n</a:t>
            </a:r>
            <a:r>
              <a:rPr kumimoji="1" lang="en-US" altLang="ja-JP" baseline="-25000" dirty="0" smtClean="0"/>
              <a:t>s</a:t>
            </a:r>
            <a:r>
              <a:rPr kumimoji="1" lang="en-US" altLang="ja-JP" dirty="0" smtClean="0"/>
              <a:t>=0.019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989343"/>
              </p:ext>
            </p:extLst>
          </p:nvPr>
        </p:nvGraphicFramePr>
        <p:xfrm>
          <a:off x="243519" y="2508533"/>
          <a:ext cx="7816149" cy="2993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918"/>
                <a:gridCol w="720191"/>
                <a:gridCol w="784928"/>
                <a:gridCol w="793019"/>
                <a:gridCol w="817296"/>
                <a:gridCol w="1270449"/>
                <a:gridCol w="1173345"/>
                <a:gridCol w="1319003"/>
              </a:tblGrid>
              <a:tr h="502739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spacing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I</a:t>
                      </a:r>
                      <a:r>
                        <a:rPr kumimoji="1" lang="en-US" altLang="ja-JP" baseline="-25000" dirty="0" err="1" smtClean="0"/>
                        <a:t>p,th</a:t>
                      </a:r>
                      <a:r>
                        <a:rPr kumimoji="1" lang="en-US" altLang="ja-JP" dirty="0" smtClean="0"/>
                        <a:t> </a:t>
                      </a:r>
                    </a:p>
                    <a:p>
                      <a:r>
                        <a:rPr kumimoji="1" lang="en-US" altLang="ja-JP" dirty="0" smtClean="0"/>
                        <a:t>(mA)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N</a:t>
                      </a:r>
                      <a:r>
                        <a:rPr kumimoji="1" lang="en-US" altLang="ja-JP" baseline="-25000" dirty="0" err="1" smtClean="0"/>
                        <a:t>p,th</a:t>
                      </a:r>
                      <a:endParaRPr kumimoji="1" lang="en-US" altLang="ja-JP" baseline="-25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(10</a:t>
                      </a:r>
                      <a:r>
                        <a:rPr kumimoji="1" lang="en-US" altLang="ja-JP" baseline="30000" dirty="0" smtClean="0"/>
                        <a:t>10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latin typeface="Symbol" panose="05050102010706020507" pitchFamily="18" charset="2"/>
                        </a:rPr>
                        <a:t>w</a:t>
                      </a:r>
                      <a:r>
                        <a:rPr kumimoji="1" lang="en-US" altLang="ja-JP" baseline="-25000" dirty="0" smtClean="0"/>
                        <a:t>e</a:t>
                      </a:r>
                      <a:r>
                        <a:rPr kumimoji="1" lang="en-US" altLang="ja-JP" dirty="0" smtClean="0"/>
                        <a:t>/2</a:t>
                      </a:r>
                      <a:r>
                        <a:rPr kumimoji="1" lang="en-US" altLang="ja-JP" dirty="0" smtClean="0">
                          <a:latin typeface="Symbol" panose="05050102010706020507" pitchFamily="18" charset="2"/>
                        </a:rPr>
                        <a:t>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latin typeface="+mn-lt"/>
                        </a:rPr>
                        <a:t>(GHz)</a:t>
                      </a:r>
                      <a:endParaRPr kumimoji="1" lang="ja-JP" altLang="en-US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 smtClean="0">
                          <a:latin typeface="Symbol" panose="05050102010706020507" pitchFamily="18" charset="2"/>
                        </a:rPr>
                        <a:t>w</a:t>
                      </a:r>
                      <a:r>
                        <a:rPr kumimoji="1" lang="en-US" altLang="ja-JP" baseline="-25000" dirty="0" err="1" smtClean="0"/>
                        <a:t>e</a:t>
                      </a:r>
                      <a:r>
                        <a:rPr kumimoji="1" lang="en-US" altLang="ja-JP" dirty="0" err="1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kumimoji="1" lang="en-US" altLang="ja-JP" baseline="-25000" dirty="0" err="1" smtClean="0"/>
                        <a:t>z</a:t>
                      </a:r>
                      <a:r>
                        <a:rPr kumimoji="1" lang="en-US" altLang="ja-JP" dirty="0" smtClean="0"/>
                        <a:t>/c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latin typeface="Symbol" panose="05050102010706020507" pitchFamily="18" charset="2"/>
                        </a:rPr>
                        <a:t>r</a:t>
                      </a:r>
                      <a:r>
                        <a:rPr kumimoji="1" lang="en-US" altLang="ja-JP" baseline="-25000" dirty="0" err="1" smtClean="0"/>
                        <a:t>eth</a:t>
                      </a:r>
                      <a:r>
                        <a:rPr kumimoji="1" lang="en-US" altLang="ja-JP" dirty="0" smtClean="0"/>
                        <a:t> (Q=10)</a:t>
                      </a:r>
                    </a:p>
                    <a:p>
                      <a:r>
                        <a:rPr kumimoji="1" lang="en-US" altLang="ja-JP" dirty="0" smtClean="0"/>
                        <a:t>(10</a:t>
                      </a:r>
                      <a:r>
                        <a:rPr kumimoji="1" lang="en-US" altLang="ja-JP" baseline="30000" dirty="0" smtClean="0"/>
                        <a:t>11</a:t>
                      </a:r>
                      <a:r>
                        <a:rPr kumimoji="1" lang="en-US" altLang="ja-JP" dirty="0" smtClean="0"/>
                        <a:t>m</a:t>
                      </a:r>
                      <a:r>
                        <a:rPr kumimoji="1" lang="en-US" altLang="ja-JP" baseline="30000" dirty="0" smtClean="0"/>
                        <a:t>-3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 smtClean="0">
                          <a:latin typeface="Symbol" panose="05050102010706020507" pitchFamily="18" charset="2"/>
                        </a:rPr>
                        <a:t>r</a:t>
                      </a:r>
                      <a:r>
                        <a:rPr kumimoji="1" lang="en-US" altLang="ja-JP" baseline="-25000" dirty="0" err="1" smtClean="0"/>
                        <a:t>eth</a:t>
                      </a:r>
                      <a:r>
                        <a:rPr kumimoji="1" lang="en-US" altLang="ja-JP" dirty="0" smtClean="0"/>
                        <a:t> (Q=6)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(10</a:t>
                      </a:r>
                      <a:r>
                        <a:rPr kumimoji="1" lang="en-US" altLang="ja-JP" baseline="30000" dirty="0" smtClean="0"/>
                        <a:t>11</a:t>
                      </a:r>
                      <a:r>
                        <a:rPr kumimoji="1" lang="en-US" altLang="ja-JP" dirty="0" smtClean="0"/>
                        <a:t>m</a:t>
                      </a:r>
                      <a:r>
                        <a:rPr kumimoji="1" lang="en-US" altLang="ja-JP" baseline="30000" dirty="0" smtClean="0"/>
                        <a:t>-3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latin typeface="Symbol" panose="05050102010706020507" pitchFamily="18" charset="2"/>
                        </a:rPr>
                        <a:t>r</a:t>
                      </a:r>
                      <a:r>
                        <a:rPr kumimoji="1" lang="en-US" altLang="ja-JP" baseline="-25000" dirty="0" err="1" smtClean="0"/>
                        <a:t>eth</a:t>
                      </a:r>
                      <a:r>
                        <a:rPr kumimoji="1" lang="en-US" altLang="ja-JP" dirty="0" smtClean="0"/>
                        <a:t> (</a:t>
                      </a:r>
                      <a:r>
                        <a:rPr kumimoji="1" lang="en-US" altLang="ja-JP" dirty="0" err="1" smtClean="0"/>
                        <a:t>Simu</a:t>
                      </a:r>
                      <a:r>
                        <a:rPr kumimoji="1" lang="en-US" altLang="ja-JP" dirty="0" smtClean="0"/>
                        <a:t>)</a:t>
                      </a:r>
                    </a:p>
                    <a:p>
                      <a:r>
                        <a:rPr kumimoji="1" lang="en-US" altLang="ja-JP" dirty="0" smtClean="0"/>
                        <a:t>(10</a:t>
                      </a:r>
                      <a:r>
                        <a:rPr kumimoji="1" lang="en-US" altLang="ja-JP" baseline="30000" dirty="0" smtClean="0"/>
                        <a:t>11</a:t>
                      </a:r>
                      <a:r>
                        <a:rPr kumimoji="1" lang="en-US" altLang="ja-JP" dirty="0" smtClean="0"/>
                        <a:t>m</a:t>
                      </a:r>
                      <a:r>
                        <a:rPr kumimoji="1" lang="en-US" altLang="ja-JP" baseline="30000" dirty="0" smtClean="0"/>
                        <a:t>-3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3922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 (4ns)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160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1.6</a:t>
                      </a:r>
                      <a:endParaRPr kumimoji="1" lang="en-US" altLang="ja-JP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7.7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1.91</a:t>
                      </a:r>
                      <a:endParaRPr kumimoji="1" lang="ja-JP" alt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2.45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922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 (6ns)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8.9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1.65</a:t>
                      </a:r>
                      <a:endParaRPr kumimoji="1" lang="ja-JP" alt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2.45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922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 (8ns)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260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2.7</a:t>
                      </a:r>
                      <a:endParaRPr lang="en-US" altLang="ja-JP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10.1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1.47</a:t>
                      </a:r>
                      <a:endParaRPr kumimoji="1" lang="ja-JP" alt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2.45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922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 (12ns)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5.2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14.0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1.47</a:t>
                      </a:r>
                      <a:endParaRPr kumimoji="1" lang="ja-JP" alt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2.45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5.0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922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3.06</a:t>
                      </a:r>
                      <a:endParaRPr kumimoji="1" lang="ja-JP" alt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500</a:t>
                      </a:r>
                      <a:endParaRPr kumimoji="1" lang="ja-JP" alt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2.0</a:t>
                      </a:r>
                      <a:endParaRPr kumimoji="1" lang="ja-JP" altLang="en-US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37</a:t>
                      </a:r>
                      <a:endParaRPr kumimoji="1" lang="ja-JP" alt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5.5</a:t>
                      </a:r>
                      <a:endParaRPr kumimoji="1" lang="ja-JP" alt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2.89</a:t>
                      </a:r>
                      <a:endParaRPr kumimoji="1" lang="ja-JP" alt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2.90</a:t>
                      </a:r>
                      <a:endParaRPr kumimoji="1" lang="ja-JP" alt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4.4</a:t>
                      </a:r>
                      <a:endParaRPr kumimoji="1" lang="ja-JP" alt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22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3.06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600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2.4</a:t>
                      </a:r>
                      <a:endParaRPr kumimoji="1" lang="ja-JP" altLang="en-US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6.0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2.63</a:t>
                      </a:r>
                      <a:endParaRPr kumimoji="1" lang="ja-JP" alt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2.65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mtClean="0"/>
                        <a:t>4.4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7920585" y="4756814"/>
            <a:ext cx="1189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accent4">
                    <a:lumMod val="75000"/>
                  </a:schemeClr>
                </a:solidFill>
              </a:rPr>
              <a:t>N</a:t>
            </a:r>
            <a:r>
              <a:rPr kumimoji="1" lang="en-US" altLang="ja-JP" baseline="-25000" dirty="0" err="1" smtClean="0">
                <a:solidFill>
                  <a:schemeClr val="accent4">
                    <a:lumMod val="75000"/>
                  </a:schemeClr>
                </a:solidFill>
              </a:rPr>
              <a:t>b</a:t>
            </a:r>
            <a:r>
              <a:rPr kumimoji="1" lang="en-US" altLang="ja-JP" dirty="0" smtClean="0">
                <a:solidFill>
                  <a:schemeClr val="accent4">
                    <a:lumMod val="75000"/>
                  </a:schemeClr>
                </a:solidFill>
              </a:rPr>
              <a:t>=1576, </a:t>
            </a:r>
            <a:r>
              <a:rPr lang="en-US" altLang="ja-JP" dirty="0" err="1" smtClean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</a:rPr>
              <a:t>e</a:t>
            </a:r>
            <a:r>
              <a:rPr lang="en-US" altLang="ja-JP" baseline="-25000" dirty="0" err="1" smtClean="0">
                <a:solidFill>
                  <a:schemeClr val="accent4">
                    <a:lumMod val="75000"/>
                  </a:schemeClr>
                </a:solidFill>
              </a:rPr>
              <a:t>y</a:t>
            </a:r>
            <a:r>
              <a:rPr lang="en-US" altLang="ja-JP" dirty="0" smtClean="0">
                <a:solidFill>
                  <a:schemeClr val="accent4">
                    <a:lumMod val="75000"/>
                  </a:schemeClr>
                </a:solidFill>
              </a:rPr>
              <a:t>=100pm</a:t>
            </a:r>
            <a:endParaRPr lang="ja-JP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864" y="5663716"/>
            <a:ext cx="2615847" cy="70001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019" y="5598139"/>
            <a:ext cx="2147182" cy="83116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502401" y="6045631"/>
            <a:ext cx="1467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3444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30457"/>
            <a:ext cx="7886700" cy="735391"/>
          </a:xfrm>
        </p:spPr>
        <p:txBody>
          <a:bodyPr/>
          <a:lstStyle/>
          <a:p>
            <a:r>
              <a:rPr kumimoji="1" lang="en-US" altLang="ja-JP" dirty="0" smtClean="0"/>
              <a:t>Electron cloud measurement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865848"/>
            <a:ext cx="3286566" cy="3042515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381" y="1008407"/>
            <a:ext cx="3238021" cy="2719598"/>
          </a:xfrm>
          <a:prstGeom prst="rect">
            <a:avLst/>
          </a:prstGeom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628650" y="3908362"/>
            <a:ext cx="7886700" cy="26956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Retarding bias, V=500V or 0V, select electrons with E&gt;500eV or all, respectively.</a:t>
            </a:r>
          </a:p>
          <a:p>
            <a:r>
              <a:rPr lang="en-US" altLang="ja-JP" dirty="0" smtClean="0"/>
              <a:t>Electron E=500eV, v=1.3x10</a:t>
            </a:r>
            <a:r>
              <a:rPr lang="en-US" altLang="ja-JP" baseline="30000" dirty="0" smtClean="0"/>
              <a:t>7</a:t>
            </a:r>
            <a:r>
              <a:rPr lang="en-US" altLang="ja-JP" dirty="0" smtClean="0"/>
              <a:t>m/s. R/v=3.8ns, R=5cm, density can be estimated considering volume with energy gain 500eV from a bunch. 500eV may be critical for 2 (4ns) spacing.</a:t>
            </a:r>
          </a:p>
          <a:p>
            <a:r>
              <a:rPr lang="en-US" altLang="ja-JP" dirty="0" smtClean="0"/>
              <a:t>For V=0V, electron rate production including secondary is detected.</a:t>
            </a:r>
            <a:endParaRPr lang="ja-JP" altLang="en-US" dirty="0" smtClean="0"/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6804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707010" y="131976"/>
            <a:ext cx="4661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Measured electron current</a:t>
            </a:r>
            <a:endParaRPr kumimoji="1" lang="ja-JP" altLang="en-US" sz="32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1CF2-D97C-4B12-9E52-76CDE433DA81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58507" y="1335370"/>
            <a:ext cx="94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Al</a:t>
            </a:r>
            <a:r>
              <a:rPr lang="ja-JP" altLang="en-US" dirty="0"/>
              <a:t>部分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8"/>
          <a:stretch/>
        </p:blipFill>
        <p:spPr>
          <a:xfrm>
            <a:off x="615780" y="789279"/>
            <a:ext cx="3324101" cy="267303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2"/>
          <a:stretch/>
        </p:blipFill>
        <p:spPr>
          <a:xfrm>
            <a:off x="4561903" y="851605"/>
            <a:ext cx="3398871" cy="273757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9"/>
          <a:stretch/>
        </p:blipFill>
        <p:spPr>
          <a:xfrm>
            <a:off x="4777474" y="3682576"/>
            <a:ext cx="3245196" cy="265073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8"/>
          <a:stretch/>
        </p:blipFill>
        <p:spPr>
          <a:xfrm>
            <a:off x="669134" y="3635059"/>
            <a:ext cx="3207564" cy="262599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423398" y="2744210"/>
            <a:ext cx="1783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Al w </a:t>
            </a:r>
            <a:r>
              <a:rPr lang="en-US" altLang="ja-JP" dirty="0" err="1" smtClean="0"/>
              <a:t>TiN</a:t>
            </a:r>
            <a:r>
              <a:rPr lang="ja-JP" altLang="en-US" dirty="0" smtClean="0"/>
              <a:t> </a:t>
            </a:r>
            <a:r>
              <a:rPr lang="en-US" altLang="ja-JP" dirty="0" smtClean="0"/>
              <a:t>coating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00899" y="2582305"/>
            <a:ext cx="1569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Al wo</a:t>
            </a:r>
            <a:r>
              <a:rPr lang="ja-JP" altLang="en-US" dirty="0" smtClean="0"/>
              <a:t> </a:t>
            </a:r>
            <a:r>
              <a:rPr lang="en-US" altLang="ja-JP" dirty="0" smtClean="0"/>
              <a:t>coating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54150" y="5342325"/>
            <a:ext cx="183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Al wo</a:t>
            </a:r>
            <a:r>
              <a:rPr lang="ja-JP" altLang="en-US" dirty="0" smtClean="0"/>
              <a:t> </a:t>
            </a:r>
            <a:r>
              <a:rPr lang="en-US" altLang="ja-JP" dirty="0" smtClean="0"/>
              <a:t>coating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652695" y="5417985"/>
            <a:ext cx="1857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Al w </a:t>
            </a:r>
            <a:r>
              <a:rPr lang="en-US" altLang="ja-JP" dirty="0" err="1" smtClean="0"/>
              <a:t>TiN</a:t>
            </a:r>
            <a:r>
              <a:rPr lang="ja-JP" altLang="en-US" dirty="0" smtClean="0"/>
              <a:t> </a:t>
            </a:r>
            <a:r>
              <a:rPr lang="en-US" altLang="ja-JP" dirty="0" smtClean="0"/>
              <a:t>coating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89986" y="882656"/>
            <a:ext cx="1525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+mj-ea"/>
                <a:ea typeface="+mj-ea"/>
              </a:rPr>
              <a:t>　　</a:t>
            </a:r>
            <a:r>
              <a:rPr kumimoji="1" lang="en-US" altLang="ja-JP" dirty="0" err="1" smtClean="0">
                <a:solidFill>
                  <a:srgbClr val="FF0000"/>
                </a:solidFill>
                <a:ea typeface="+mj-ea"/>
              </a:rPr>
              <a:t>Vr</a:t>
            </a:r>
            <a:r>
              <a:rPr kumimoji="1" lang="en-US" altLang="ja-JP" dirty="0" smtClean="0">
                <a:solidFill>
                  <a:srgbClr val="FF0000"/>
                </a:solidFill>
                <a:ea typeface="+mj-ea"/>
              </a:rPr>
              <a:t> = -</a:t>
            </a:r>
            <a:r>
              <a:rPr lang="en-US" altLang="ja-JP" dirty="0" smtClean="0">
                <a:solidFill>
                  <a:srgbClr val="FF0000"/>
                </a:solidFill>
                <a:ea typeface="+mj-ea"/>
              </a:rPr>
              <a:t>500</a:t>
            </a:r>
            <a:r>
              <a:rPr kumimoji="1" lang="en-US" altLang="ja-JP" dirty="0" smtClean="0">
                <a:solidFill>
                  <a:srgbClr val="FF0000"/>
                </a:solidFill>
                <a:ea typeface="+mj-ea"/>
              </a:rPr>
              <a:t> V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807216" y="1067322"/>
            <a:ext cx="1525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+mj-ea"/>
                <a:ea typeface="+mj-ea"/>
              </a:rPr>
              <a:t>　　</a:t>
            </a:r>
            <a:r>
              <a:rPr kumimoji="1" lang="en-US" altLang="ja-JP" dirty="0" err="1" smtClean="0">
                <a:solidFill>
                  <a:srgbClr val="FF0000"/>
                </a:solidFill>
                <a:ea typeface="+mj-ea"/>
              </a:rPr>
              <a:t>Vr</a:t>
            </a:r>
            <a:r>
              <a:rPr kumimoji="1" lang="en-US" altLang="ja-JP" dirty="0" smtClean="0">
                <a:solidFill>
                  <a:srgbClr val="FF0000"/>
                </a:solidFill>
                <a:ea typeface="+mj-ea"/>
              </a:rPr>
              <a:t> = -</a:t>
            </a:r>
            <a:r>
              <a:rPr lang="en-US" altLang="ja-JP" dirty="0" smtClean="0">
                <a:solidFill>
                  <a:srgbClr val="FF0000"/>
                </a:solidFill>
                <a:ea typeface="+mj-ea"/>
              </a:rPr>
              <a:t>500</a:t>
            </a:r>
            <a:r>
              <a:rPr kumimoji="1" lang="en-US" altLang="ja-JP" dirty="0" smtClean="0">
                <a:solidFill>
                  <a:srgbClr val="FF0000"/>
                </a:solidFill>
                <a:ea typeface="+mj-ea"/>
              </a:rPr>
              <a:t> V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36831" y="4008401"/>
            <a:ext cx="122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+mj-ea"/>
                <a:ea typeface="+mj-ea"/>
              </a:rPr>
              <a:t>　　</a:t>
            </a:r>
            <a:r>
              <a:rPr kumimoji="1" lang="en-US" altLang="ja-JP" dirty="0" err="1" smtClean="0">
                <a:solidFill>
                  <a:srgbClr val="FF0000"/>
                </a:solidFill>
                <a:ea typeface="+mj-ea"/>
              </a:rPr>
              <a:t>Vr</a:t>
            </a:r>
            <a:r>
              <a:rPr kumimoji="1" lang="en-US" altLang="ja-JP" dirty="0" smtClean="0">
                <a:solidFill>
                  <a:srgbClr val="FF0000"/>
                </a:solidFill>
                <a:ea typeface="+mj-ea"/>
              </a:rPr>
              <a:t> = </a:t>
            </a:r>
            <a:r>
              <a:rPr lang="en-US" altLang="ja-JP" dirty="0" smtClean="0">
                <a:solidFill>
                  <a:srgbClr val="FF0000"/>
                </a:solidFill>
                <a:ea typeface="+mj-ea"/>
              </a:rPr>
              <a:t>0</a:t>
            </a:r>
            <a:r>
              <a:rPr kumimoji="1" lang="en-US" altLang="ja-JP" dirty="0" smtClean="0">
                <a:solidFill>
                  <a:srgbClr val="FF0000"/>
                </a:solidFill>
                <a:ea typeface="+mj-ea"/>
              </a:rPr>
              <a:t> V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02423" y="4421098"/>
            <a:ext cx="122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+mj-ea"/>
                <a:ea typeface="+mj-ea"/>
              </a:rPr>
              <a:t>　　</a:t>
            </a:r>
            <a:r>
              <a:rPr kumimoji="1" lang="en-US" altLang="ja-JP" dirty="0" err="1" smtClean="0">
                <a:solidFill>
                  <a:srgbClr val="FF0000"/>
                </a:solidFill>
                <a:ea typeface="+mj-ea"/>
              </a:rPr>
              <a:t>Vr</a:t>
            </a:r>
            <a:r>
              <a:rPr kumimoji="1" lang="en-US" altLang="ja-JP" dirty="0" smtClean="0">
                <a:solidFill>
                  <a:srgbClr val="FF0000"/>
                </a:solidFill>
                <a:ea typeface="+mj-ea"/>
              </a:rPr>
              <a:t> = </a:t>
            </a:r>
            <a:r>
              <a:rPr lang="en-US" altLang="ja-JP" dirty="0" smtClean="0">
                <a:solidFill>
                  <a:srgbClr val="FF0000"/>
                </a:solidFill>
                <a:ea typeface="+mj-ea"/>
              </a:rPr>
              <a:t>0</a:t>
            </a:r>
            <a:r>
              <a:rPr kumimoji="1" lang="en-US" altLang="ja-JP" dirty="0" smtClean="0">
                <a:solidFill>
                  <a:srgbClr val="FF0000"/>
                </a:solidFill>
                <a:ea typeface="+mj-ea"/>
              </a:rPr>
              <a:t> V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28800" y="6313030"/>
            <a:ext cx="637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For V=0V, 1</a:t>
            </a:r>
            <a:r>
              <a:rPr kumimoji="1" lang="en-US" altLang="ja-JP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dirty="0" smtClean="0"/>
              <a:t>A, electron production rate is 0.3x10</a:t>
            </a:r>
            <a:r>
              <a:rPr kumimoji="1" lang="en-US" altLang="ja-JP" baseline="30000" dirty="0" smtClean="0"/>
              <a:t>9</a:t>
            </a:r>
            <a:r>
              <a:rPr kumimoji="1" lang="en-US" altLang="ja-JP" dirty="0" smtClean="0"/>
              <a:t> m</a:t>
            </a:r>
            <a:r>
              <a:rPr kumimoji="1" lang="en-US" altLang="ja-JP" baseline="30000" dirty="0" smtClean="0"/>
              <a:t>-1</a:t>
            </a:r>
            <a:r>
              <a:rPr kumimoji="1" lang="en-US" altLang="ja-JP" dirty="0" smtClean="0"/>
              <a:t>/bunch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23467" y="459231"/>
            <a:ext cx="2111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Y. </a:t>
            </a:r>
            <a:r>
              <a:rPr kumimoji="1" lang="en-US" altLang="ja-JP" dirty="0" err="1" smtClean="0"/>
              <a:t>Suetsugu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8769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</a:t>
            </a:r>
            <a:r>
              <a:rPr lang="en-US" altLang="ja-JP" dirty="0" smtClean="0"/>
              <a:t>lectron density at the blow-up threshold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2"/>
          <a:stretch/>
        </p:blipFill>
        <p:spPr>
          <a:xfrm>
            <a:off x="1778130" y="2385921"/>
            <a:ext cx="5400000" cy="4236049"/>
          </a:xfrm>
          <a:prstGeom prst="rect">
            <a:avLst/>
          </a:prstGeom>
        </p:spPr>
      </p:pic>
      <p:sp>
        <p:nvSpPr>
          <p:cNvPr id="6" name="星 6 5"/>
          <p:cNvSpPr/>
          <p:nvPr/>
        </p:nvSpPr>
        <p:spPr>
          <a:xfrm>
            <a:off x="3290589" y="1731002"/>
            <a:ext cx="233265" cy="233265"/>
          </a:xfrm>
          <a:prstGeom prst="star6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星 6 6"/>
          <p:cNvSpPr/>
          <p:nvPr/>
        </p:nvSpPr>
        <p:spPr>
          <a:xfrm>
            <a:off x="5838517" y="4204215"/>
            <a:ext cx="233265" cy="233265"/>
          </a:xfrm>
          <a:prstGeom prst="star6">
            <a:avLst/>
          </a:prstGeom>
          <a:solidFill>
            <a:srgbClr val="00B0F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星 6 7"/>
          <p:cNvSpPr/>
          <p:nvPr/>
        </p:nvSpPr>
        <p:spPr>
          <a:xfrm>
            <a:off x="4442356" y="4503946"/>
            <a:ext cx="233265" cy="233265"/>
          </a:xfrm>
          <a:prstGeom prst="star6">
            <a:avLst/>
          </a:prstGeom>
          <a:solidFill>
            <a:srgbClr val="0070C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5874289" y="4493393"/>
            <a:ext cx="161719" cy="1580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4478130" y="4962822"/>
            <a:ext cx="161719" cy="1580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077375" y="5329711"/>
            <a:ext cx="161719" cy="1580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星 6 11"/>
          <p:cNvSpPr/>
          <p:nvPr/>
        </p:nvSpPr>
        <p:spPr>
          <a:xfrm>
            <a:off x="4067382" y="4729557"/>
            <a:ext cx="233265" cy="233265"/>
          </a:xfrm>
          <a:prstGeom prst="star6">
            <a:avLst/>
          </a:prstGeom>
          <a:solidFill>
            <a:srgbClr val="92D05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3772575" y="5545556"/>
            <a:ext cx="161719" cy="1580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星 6 14"/>
          <p:cNvSpPr/>
          <p:nvPr/>
        </p:nvSpPr>
        <p:spPr>
          <a:xfrm>
            <a:off x="3718605" y="4729556"/>
            <a:ext cx="233265" cy="233265"/>
          </a:xfrm>
          <a:prstGeom prst="star6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290589" y="2160408"/>
            <a:ext cx="161719" cy="1580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04925" y="1618829"/>
            <a:ext cx="5087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Simulated electron d</a:t>
            </a:r>
            <a:r>
              <a:rPr kumimoji="1" lang="en-US" altLang="ja-JP" dirty="0" smtClean="0"/>
              <a:t>ensity at the threshold current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04925" y="2066319"/>
            <a:ext cx="4376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Measured threshold current and density</a:t>
            </a:r>
            <a:endParaRPr kumimoji="1" lang="ja-JP" altLang="en-US" dirty="0"/>
          </a:p>
        </p:txBody>
      </p:sp>
      <p:cxnSp>
        <p:nvCxnSpPr>
          <p:cNvPr id="18" name="直線コネクタ 17"/>
          <p:cNvCxnSpPr/>
          <p:nvPr/>
        </p:nvCxnSpPr>
        <p:spPr>
          <a:xfrm>
            <a:off x="2856089" y="5545556"/>
            <a:ext cx="4322118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6071782" y="5145045"/>
            <a:ext cx="339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Simple formula Q=6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59757" y="3472404"/>
            <a:ext cx="1326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Only Al part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0195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3636</TotalTime>
  <Words>1402</Words>
  <Application>Microsoft Office PowerPoint</Application>
  <PresentationFormat>画面に合わせる (4:3)</PresentationFormat>
  <Paragraphs>405</Paragraphs>
  <Slides>28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8" baseType="lpstr">
      <vt:lpstr>ＭＳ Ｐゴシック</vt:lpstr>
      <vt:lpstr>Arial</vt:lpstr>
      <vt:lpstr>Arial</vt:lpstr>
      <vt:lpstr>Calibri</vt:lpstr>
      <vt:lpstr>Calibri Light</vt:lpstr>
      <vt:lpstr>Cambria Math</vt:lpstr>
      <vt:lpstr>Symbol</vt:lpstr>
      <vt:lpstr>Times</vt:lpstr>
      <vt:lpstr>Times New Roman</vt:lpstr>
      <vt:lpstr>Office テーマ</vt:lpstr>
      <vt:lpstr>Instabilities simulation and observation</vt:lpstr>
      <vt:lpstr>Contents</vt:lpstr>
      <vt:lpstr>Beam size blow-up in LER</vt:lpstr>
      <vt:lpstr>Instability simulation at SuperKEKB design stage</vt:lpstr>
      <vt:lpstr>Simulation studies using beam study condition</vt:lpstr>
      <vt:lpstr>Simulated threshold electron density (condition before solenoid installation)</vt:lpstr>
      <vt:lpstr>Electron cloud measurement</vt:lpstr>
      <vt:lpstr>PowerPoint プレゼンテーション</vt:lpstr>
      <vt:lpstr>Electron density at the blow-up threshold</vt:lpstr>
      <vt:lpstr>After installation of permanent solenoid at Al bellows</vt:lpstr>
      <vt:lpstr>Threshold of electron cloud density after solenoid attach</vt:lpstr>
      <vt:lpstr>Simulated electron cloud build up in Drift</vt:lpstr>
      <vt:lpstr>PowerPoint プレゼンテーション</vt:lpstr>
      <vt:lpstr>Coupled bunch instability caused by electron cloud</vt:lpstr>
      <vt:lpstr>Unstable mode (before solenoid installation)</vt:lpstr>
      <vt:lpstr>Mode spectrum</vt:lpstr>
      <vt:lpstr>Unstable mode (after solenoid installation)</vt:lpstr>
      <vt:lpstr>Coupled bunch instability in electron ring (HER)</vt:lpstr>
      <vt:lpstr>Impedance estimation- transverse</vt:lpstr>
      <vt:lpstr>Longitudinal impedance issue-Bunch length measurement</vt:lpstr>
      <vt:lpstr>Summary</vt:lpstr>
      <vt:lpstr>Thank you for your attention</vt:lpstr>
      <vt:lpstr>Rough estimation of Electron density</vt:lpstr>
      <vt:lpstr>Emittance dependence</vt:lpstr>
      <vt:lpstr>Design current &amp; spacing</vt:lpstr>
      <vt:lpstr>PowerPoint プレゼンテーション</vt:lpstr>
      <vt:lpstr>Simulated electron cloud build up in Bend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大見和史</dc:creator>
  <cp:lastModifiedBy>大見和史</cp:lastModifiedBy>
  <cp:revision>119</cp:revision>
  <dcterms:created xsi:type="dcterms:W3CDTF">2016-06-01T03:51:11Z</dcterms:created>
  <dcterms:modified xsi:type="dcterms:W3CDTF">2016-06-13T00:43:03Z</dcterms:modified>
</cp:coreProperties>
</file>