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handoutMasterIdLst>
    <p:handoutMasterId r:id="rId20"/>
  </p:handoutMasterIdLst>
  <p:sldIdLst>
    <p:sldId id="256" r:id="rId2"/>
    <p:sldId id="459" r:id="rId3"/>
    <p:sldId id="457" r:id="rId4"/>
    <p:sldId id="460" r:id="rId5"/>
    <p:sldId id="461" r:id="rId6"/>
    <p:sldId id="463" r:id="rId7"/>
    <p:sldId id="467" r:id="rId8"/>
    <p:sldId id="462" r:id="rId9"/>
    <p:sldId id="468" r:id="rId10"/>
    <p:sldId id="469" r:id="rId11"/>
    <p:sldId id="470" r:id="rId12"/>
    <p:sldId id="473" r:id="rId13"/>
    <p:sldId id="478" r:id="rId14"/>
    <p:sldId id="483" r:id="rId15"/>
    <p:sldId id="480" r:id="rId16"/>
    <p:sldId id="472" r:id="rId17"/>
    <p:sldId id="482" r:id="rId18"/>
  </p:sldIdLst>
  <p:sldSz cx="9144000" cy="6858000" type="screen4x3"/>
  <p:notesSz cx="9939338" cy="68072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80"/>
    <a:srgbClr val="0000FF"/>
    <a:srgbClr val="FFFFFF"/>
    <a:srgbClr val="00B0F0"/>
    <a:srgbClr val="984807"/>
    <a:srgbClr val="008000"/>
    <a:srgbClr val="00FF00"/>
    <a:srgbClr val="FFFFCC"/>
    <a:srgbClr val="969696"/>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6814" autoAdjust="0"/>
  </p:normalViewPr>
  <p:slideViewPr>
    <p:cSldViewPr snapToGrid="0">
      <p:cViewPr varScale="1">
        <p:scale>
          <a:sx n="72" d="100"/>
          <a:sy n="72" d="100"/>
        </p:scale>
        <p:origin x="432" y="60"/>
      </p:cViewPr>
      <p:guideLst>
        <p:guide orient="horz" pos="2160"/>
        <p:guide pos="2880"/>
      </p:guideLst>
    </p:cSldViewPr>
  </p:slideViewPr>
  <p:notesTextViewPr>
    <p:cViewPr>
      <p:scale>
        <a:sx n="100" d="100"/>
        <a:sy n="100" d="100"/>
      </p:scale>
      <p:origin x="0" y="0"/>
    </p:cViewPr>
  </p:notesTextViewPr>
  <p:sorterViewPr>
    <p:cViewPr>
      <p:scale>
        <a:sx n="65" d="100"/>
        <a:sy n="65" d="100"/>
      </p:scale>
      <p:origin x="0" y="4134"/>
    </p:cViewPr>
  </p:sorterViewPr>
  <p:notesViewPr>
    <p:cSldViewPr snapToGrid="0">
      <p:cViewPr varScale="1">
        <p:scale>
          <a:sx n="56" d="100"/>
          <a:sy n="56" d="100"/>
        </p:scale>
        <p:origin x="-1800" y="-96"/>
      </p:cViewPr>
      <p:guideLst>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6737" cy="341393"/>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5" y="1"/>
            <a:ext cx="4306737" cy="341393"/>
          </a:xfrm>
          <a:prstGeom prst="rect">
            <a:avLst/>
          </a:prstGeom>
        </p:spPr>
        <p:txBody>
          <a:bodyPr vert="horz" lIns="91432" tIns="45716" rIns="91432" bIns="45716" rtlCol="0"/>
          <a:lstStyle>
            <a:lvl1pPr algn="r">
              <a:defRPr sz="1200"/>
            </a:lvl1pPr>
          </a:lstStyle>
          <a:p>
            <a:fld id="{38F8F0A4-5B39-4FE7-8948-BF90E5AA7B7C}" type="datetimeFigureOut">
              <a:rPr kumimoji="1" lang="ja-JP" altLang="en-US" smtClean="0"/>
              <a:t>2016/6/13</a:t>
            </a:fld>
            <a:endParaRPr kumimoji="1" lang="ja-JP" altLang="en-US"/>
          </a:p>
        </p:txBody>
      </p:sp>
      <p:sp>
        <p:nvSpPr>
          <p:cNvPr id="4" name="フッター プレースホルダー 3"/>
          <p:cNvSpPr>
            <a:spLocks noGrp="1"/>
          </p:cNvSpPr>
          <p:nvPr>
            <p:ph type="ftr" sz="quarter" idx="2"/>
          </p:nvPr>
        </p:nvSpPr>
        <p:spPr>
          <a:xfrm>
            <a:off x="2" y="6465807"/>
            <a:ext cx="4306737" cy="341393"/>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5" y="6465807"/>
            <a:ext cx="4306737" cy="341393"/>
          </a:xfrm>
          <a:prstGeom prst="rect">
            <a:avLst/>
          </a:prstGeom>
        </p:spPr>
        <p:txBody>
          <a:bodyPr vert="horz" lIns="91432" tIns="45716" rIns="91432" bIns="45716" rtlCol="0" anchor="b"/>
          <a:lstStyle>
            <a:lvl1pPr algn="r">
              <a:defRPr sz="1200"/>
            </a:lvl1pPr>
          </a:lstStyle>
          <a:p>
            <a:fld id="{CEC79F48-8D78-4568-94CC-FC29F6FCF246}" type="slidenum">
              <a:rPr kumimoji="1" lang="ja-JP" altLang="en-US" smtClean="0"/>
              <a:t>‹#›</a:t>
            </a:fld>
            <a:endParaRPr kumimoji="1" lang="ja-JP" altLang="en-US"/>
          </a:p>
        </p:txBody>
      </p:sp>
    </p:spTree>
    <p:extLst>
      <p:ext uri="{BB962C8B-B14F-4D97-AF65-F5344CB8AC3E}">
        <p14:creationId xmlns:p14="http://schemas.microsoft.com/office/powerpoint/2010/main" val="2358768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4308130" cy="340742"/>
          </a:xfrm>
          <a:prstGeom prst="rect">
            <a:avLst/>
          </a:prstGeom>
        </p:spPr>
        <p:txBody>
          <a:bodyPr vert="horz" lIns="91552" tIns="45775" rIns="91552" bIns="45775"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5628888" y="0"/>
            <a:ext cx="4308130" cy="340742"/>
          </a:xfrm>
          <a:prstGeom prst="rect">
            <a:avLst/>
          </a:prstGeom>
        </p:spPr>
        <p:txBody>
          <a:bodyPr vert="horz" lIns="91552" tIns="45775" rIns="91552" bIns="45775" rtlCol="0"/>
          <a:lstStyle>
            <a:lvl1pPr algn="r" fontAlgn="auto">
              <a:spcBef>
                <a:spcPts val="0"/>
              </a:spcBef>
              <a:spcAft>
                <a:spcPts val="0"/>
              </a:spcAft>
              <a:defRPr sz="1200">
                <a:latin typeface="+mn-lt"/>
                <a:ea typeface="+mn-ea"/>
              </a:defRPr>
            </a:lvl1pPr>
          </a:lstStyle>
          <a:p>
            <a:pPr>
              <a:defRPr/>
            </a:pPr>
            <a:fld id="{037F8362-EDC2-4EDB-8697-463EF0148C07}" type="datetimeFigureOut">
              <a:rPr lang="ja-JP" altLang="en-US"/>
              <a:pPr>
                <a:defRPr/>
              </a:pPr>
              <a:t>2016/6/13</a:t>
            </a:fld>
            <a:endParaRPr lang="ja-JP" altLang="en-US"/>
          </a:p>
        </p:txBody>
      </p:sp>
      <p:sp>
        <p:nvSpPr>
          <p:cNvPr id="4" name="スライド イメージ プレースホルダ 3"/>
          <p:cNvSpPr>
            <a:spLocks noGrp="1" noRot="1" noChangeAspect="1"/>
          </p:cNvSpPr>
          <p:nvPr>
            <p:ph type="sldImg" idx="2"/>
          </p:nvPr>
        </p:nvSpPr>
        <p:spPr>
          <a:xfrm>
            <a:off x="3267075" y="511175"/>
            <a:ext cx="3405188" cy="2552700"/>
          </a:xfrm>
          <a:prstGeom prst="rect">
            <a:avLst/>
          </a:prstGeom>
          <a:noFill/>
          <a:ln w="12700">
            <a:solidFill>
              <a:prstClr val="black"/>
            </a:solidFill>
          </a:ln>
        </p:spPr>
        <p:txBody>
          <a:bodyPr vert="horz" lIns="91552" tIns="45775" rIns="91552" bIns="45775" rtlCol="0" anchor="ctr"/>
          <a:lstStyle/>
          <a:p>
            <a:pPr lvl="0"/>
            <a:endParaRPr lang="ja-JP" altLang="en-US" noProof="0"/>
          </a:p>
        </p:txBody>
      </p:sp>
      <p:sp>
        <p:nvSpPr>
          <p:cNvPr id="5" name="ノート プレースホルダ 4"/>
          <p:cNvSpPr>
            <a:spLocks noGrp="1"/>
          </p:cNvSpPr>
          <p:nvPr>
            <p:ph type="body" sz="quarter" idx="3"/>
          </p:nvPr>
        </p:nvSpPr>
        <p:spPr>
          <a:xfrm>
            <a:off x="993472" y="3233231"/>
            <a:ext cx="7952399" cy="3063403"/>
          </a:xfrm>
          <a:prstGeom prst="rect">
            <a:avLst/>
          </a:prstGeom>
        </p:spPr>
        <p:txBody>
          <a:bodyPr vert="horz" lIns="91552" tIns="45775" rIns="91552" bIns="45775"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6465372"/>
            <a:ext cx="4308130" cy="340741"/>
          </a:xfrm>
          <a:prstGeom prst="rect">
            <a:avLst/>
          </a:prstGeom>
        </p:spPr>
        <p:txBody>
          <a:bodyPr vert="horz" lIns="91552" tIns="45775" rIns="91552" bIns="45775"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5628888" y="6465372"/>
            <a:ext cx="4308130" cy="340741"/>
          </a:xfrm>
          <a:prstGeom prst="rect">
            <a:avLst/>
          </a:prstGeom>
        </p:spPr>
        <p:txBody>
          <a:bodyPr vert="horz" lIns="91552" tIns="45775" rIns="91552" bIns="45775" rtlCol="0" anchor="b"/>
          <a:lstStyle>
            <a:lvl1pPr algn="r" fontAlgn="auto">
              <a:spcBef>
                <a:spcPts val="0"/>
              </a:spcBef>
              <a:spcAft>
                <a:spcPts val="0"/>
              </a:spcAft>
              <a:defRPr sz="1200">
                <a:latin typeface="+mn-lt"/>
                <a:ea typeface="+mn-ea"/>
              </a:defRPr>
            </a:lvl1pPr>
          </a:lstStyle>
          <a:p>
            <a:pPr>
              <a:defRPr/>
            </a:pPr>
            <a:fld id="{782F7EF5-23B3-4480-B293-A977E22214B6}" type="slidenum">
              <a:rPr lang="ja-JP" altLang="en-US"/>
              <a:pPr>
                <a:defRPr/>
              </a:pPr>
              <a:t>‹#›</a:t>
            </a:fld>
            <a:endParaRPr lang="ja-JP" altLang="en-US"/>
          </a:p>
        </p:txBody>
      </p:sp>
    </p:spTree>
    <p:extLst>
      <p:ext uri="{BB962C8B-B14F-4D97-AF65-F5344CB8AC3E}">
        <p14:creationId xmlns:p14="http://schemas.microsoft.com/office/powerpoint/2010/main" val="778956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 3"/>
          <p:cNvSpPr>
            <a:spLocks noGrp="1"/>
          </p:cNvSpPr>
          <p:nvPr>
            <p:ph type="sldNum" sz="quarter" idx="5"/>
          </p:nvPr>
        </p:nvSpPr>
        <p:spPr/>
        <p:txBody>
          <a:bodyPr/>
          <a:lstStyle/>
          <a:p>
            <a:pPr>
              <a:defRPr/>
            </a:pPr>
            <a:fld id="{BA6776CF-F3D5-4BA6-AD27-105D10BFD4CC}" type="slidenum">
              <a:rPr lang="ja-JP" altLang="en-US" smtClean="0"/>
              <a:pPr>
                <a:defRPr/>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 3"/>
          <p:cNvSpPr>
            <a:spLocks noGrp="1"/>
          </p:cNvSpPr>
          <p:nvPr>
            <p:ph type="sldNum" sz="quarter" idx="5"/>
          </p:nvPr>
        </p:nvSpPr>
        <p:spPr/>
        <p:txBody>
          <a:bodyPr/>
          <a:lstStyle/>
          <a:p>
            <a:pPr>
              <a:defRPr/>
            </a:pPr>
            <a:fld id="{F51C9970-BFC0-4409-9E3E-D9B28BAFB7DA}" type="slidenum">
              <a:rPr lang="ja-JP" altLang="en-US" smtClean="0"/>
              <a:pPr>
                <a:defRPr/>
              </a:pPr>
              <a:t>2</a:t>
            </a:fld>
            <a:endParaRPr lang="ja-JP" altLang="en-US"/>
          </a:p>
        </p:txBody>
      </p:sp>
    </p:spTree>
    <p:extLst>
      <p:ext uri="{BB962C8B-B14F-4D97-AF65-F5344CB8AC3E}">
        <p14:creationId xmlns:p14="http://schemas.microsoft.com/office/powerpoint/2010/main" val="276690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 3"/>
          <p:cNvSpPr>
            <a:spLocks noGrp="1"/>
          </p:cNvSpPr>
          <p:nvPr>
            <p:ph type="sldNum" sz="quarter" idx="5"/>
          </p:nvPr>
        </p:nvSpPr>
        <p:spPr/>
        <p:txBody>
          <a:bodyPr/>
          <a:lstStyle/>
          <a:p>
            <a:pPr>
              <a:defRPr/>
            </a:pPr>
            <a:fld id="{F51C9970-BFC0-4409-9E3E-D9B28BAFB7DA}" type="slidenum">
              <a:rPr lang="ja-JP" altLang="en-US" smtClean="0"/>
              <a:pPr>
                <a:defRPr/>
              </a:pPr>
              <a:t>12</a:t>
            </a:fld>
            <a:endParaRPr lang="ja-JP" altLang="en-US"/>
          </a:p>
        </p:txBody>
      </p:sp>
    </p:spTree>
    <p:extLst>
      <p:ext uri="{BB962C8B-B14F-4D97-AF65-F5344CB8AC3E}">
        <p14:creationId xmlns:p14="http://schemas.microsoft.com/office/powerpoint/2010/main" val="199970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20EBA20D-967C-476E-AF31-D54E85B7CB4D}" type="datetimeFigureOut">
              <a:rPr lang="ja-JP" altLang="en-US" smtClean="0"/>
              <a:pPr>
                <a:defRPr/>
              </a:pPr>
              <a:t>2016/6/13</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41D482D3-2498-4892-A364-DDD5CD75A0CC}" type="slidenum">
              <a:rPr lang="ja-JP" altLang="en-US" smtClean="0"/>
              <a:pPr>
                <a:defRPr/>
              </a:pPr>
              <a:t>‹#›</a:t>
            </a:fld>
            <a:endParaRPr lang="ja-JP" altLang="en-US"/>
          </a:p>
        </p:txBody>
      </p:sp>
    </p:spTree>
    <p:extLst>
      <p:ext uri="{BB962C8B-B14F-4D97-AF65-F5344CB8AC3E}">
        <p14:creationId xmlns:p14="http://schemas.microsoft.com/office/powerpoint/2010/main" val="186205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AD95C05C-BCC6-4F39-8D5B-418237D6898B}" type="datetimeFigureOut">
              <a:rPr lang="ja-JP" altLang="en-US" smtClean="0"/>
              <a:pPr>
                <a:defRPr/>
              </a:pPr>
              <a:t>2016/6/13</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30F21133-B87D-44C4-AF06-DB15D83E4FD9}" type="slidenum">
              <a:rPr lang="ja-JP" altLang="en-US" smtClean="0"/>
              <a:pPr>
                <a:defRPr/>
              </a:pPr>
              <a:t>‹#›</a:t>
            </a:fld>
            <a:endParaRPr lang="ja-JP" altLang="en-US"/>
          </a:p>
        </p:txBody>
      </p:sp>
    </p:spTree>
    <p:extLst>
      <p:ext uri="{BB962C8B-B14F-4D97-AF65-F5344CB8AC3E}">
        <p14:creationId xmlns:p14="http://schemas.microsoft.com/office/powerpoint/2010/main" val="1878450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AD95C05C-BCC6-4F39-8D5B-418237D6898B}" type="datetimeFigureOut">
              <a:rPr lang="ja-JP" altLang="en-US" smtClean="0"/>
              <a:pPr>
                <a:defRPr/>
              </a:pPr>
              <a:t>2016/6/13</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30F21133-B87D-44C4-AF06-DB15D83E4FD9}" type="slidenum">
              <a:rPr lang="ja-JP" altLang="en-US" smtClean="0"/>
              <a:pPr>
                <a:defRPr/>
              </a:pPr>
              <a:t>‹#›</a:t>
            </a:fld>
            <a:endParaRPr lang="ja-JP" altLang="en-US"/>
          </a:p>
        </p:txBody>
      </p:sp>
    </p:spTree>
    <p:extLst>
      <p:ext uri="{BB962C8B-B14F-4D97-AF65-F5344CB8AC3E}">
        <p14:creationId xmlns:p14="http://schemas.microsoft.com/office/powerpoint/2010/main" val="148146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808F45B2-5B56-4007-9904-1A73A21BB701}" type="datetimeFigureOut">
              <a:rPr lang="ja-JP" altLang="en-US" smtClean="0"/>
              <a:pPr>
                <a:defRPr/>
              </a:pPr>
              <a:t>2016/6/13</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D19291FF-B2DD-4918-B369-82C0A4DEE8EB}" type="slidenum">
              <a:rPr lang="ja-JP" altLang="en-US" smtClean="0"/>
              <a:pPr>
                <a:defRPr/>
              </a:pPr>
              <a:t>‹#›</a:t>
            </a:fld>
            <a:endParaRPr lang="ja-JP" altLang="en-US"/>
          </a:p>
        </p:txBody>
      </p:sp>
    </p:spTree>
    <p:extLst>
      <p:ext uri="{BB962C8B-B14F-4D97-AF65-F5344CB8AC3E}">
        <p14:creationId xmlns:p14="http://schemas.microsoft.com/office/powerpoint/2010/main" val="75136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2FA8C422-14D7-4E36-AD15-E87BBE0552AB}" type="datetimeFigureOut">
              <a:rPr lang="ja-JP" altLang="en-US" smtClean="0"/>
              <a:pPr>
                <a:defRPr/>
              </a:pPr>
              <a:t>2016/6/13</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BA483400-7680-4DA7-A199-8100B4B2A8A5}" type="slidenum">
              <a:rPr lang="ja-JP" altLang="en-US" smtClean="0"/>
              <a:pPr>
                <a:defRPr/>
              </a:pPr>
              <a:t>‹#›</a:t>
            </a:fld>
            <a:endParaRPr lang="ja-JP" altLang="en-US"/>
          </a:p>
        </p:txBody>
      </p:sp>
    </p:spTree>
    <p:extLst>
      <p:ext uri="{BB962C8B-B14F-4D97-AF65-F5344CB8AC3E}">
        <p14:creationId xmlns:p14="http://schemas.microsoft.com/office/powerpoint/2010/main" val="2240220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fld id="{71AE95B6-4625-4D59-AB96-594240705867}" type="datetimeFigureOut">
              <a:rPr lang="ja-JP" altLang="en-US" smtClean="0"/>
              <a:pPr>
                <a:defRPr/>
              </a:pPr>
              <a:t>2016/6/13</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98BAB46B-A35B-4B21-B740-87D45D11D464}" type="slidenum">
              <a:rPr lang="ja-JP" altLang="en-US" smtClean="0"/>
              <a:pPr>
                <a:defRPr/>
              </a:pPr>
              <a:t>‹#›</a:t>
            </a:fld>
            <a:endParaRPr lang="ja-JP" altLang="en-US"/>
          </a:p>
        </p:txBody>
      </p:sp>
    </p:spTree>
    <p:extLst>
      <p:ext uri="{BB962C8B-B14F-4D97-AF65-F5344CB8AC3E}">
        <p14:creationId xmlns:p14="http://schemas.microsoft.com/office/powerpoint/2010/main" val="142867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fld id="{E696B913-B4BD-4240-BEBD-5515F6111E99}" type="datetimeFigureOut">
              <a:rPr lang="ja-JP" altLang="en-US" smtClean="0"/>
              <a:pPr>
                <a:defRPr/>
              </a:pPr>
              <a:t>2016/6/13</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B3DD0115-8ADA-4110-89AA-FD5114ED2BCD}" type="slidenum">
              <a:rPr lang="ja-JP" altLang="en-US" smtClean="0"/>
              <a:pPr>
                <a:defRPr/>
              </a:pPr>
              <a:t>‹#›</a:t>
            </a:fld>
            <a:endParaRPr lang="ja-JP" altLang="en-US"/>
          </a:p>
        </p:txBody>
      </p:sp>
    </p:spTree>
    <p:extLst>
      <p:ext uri="{BB962C8B-B14F-4D97-AF65-F5344CB8AC3E}">
        <p14:creationId xmlns:p14="http://schemas.microsoft.com/office/powerpoint/2010/main" val="146750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B1FCF097-78E9-452E-8266-C7CC60FC8B1A}" type="datetimeFigureOut">
              <a:rPr lang="ja-JP" altLang="en-US" smtClean="0"/>
              <a:pPr>
                <a:defRPr/>
              </a:pPr>
              <a:t>2016/6/13</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A66B8ECF-DC17-4A54-A79D-65B2EC9673D5}" type="slidenum">
              <a:rPr lang="ja-JP" altLang="en-US" smtClean="0"/>
              <a:pPr>
                <a:defRPr/>
              </a:pPr>
              <a:t>‹#›</a:t>
            </a:fld>
            <a:endParaRPr lang="ja-JP" altLang="en-US"/>
          </a:p>
        </p:txBody>
      </p:sp>
    </p:spTree>
    <p:extLst>
      <p:ext uri="{BB962C8B-B14F-4D97-AF65-F5344CB8AC3E}">
        <p14:creationId xmlns:p14="http://schemas.microsoft.com/office/powerpoint/2010/main" val="265121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C28C1BC5-24B4-4D9E-BFD7-4666034BC0AB}" type="datetimeFigureOut">
              <a:rPr lang="ja-JP" altLang="en-US" smtClean="0"/>
              <a:pPr>
                <a:defRPr/>
              </a:pPr>
              <a:t>2016/6/13</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4E1188EB-240D-45F5-AAA8-4B54FF0C94C1}" type="slidenum">
              <a:rPr lang="ja-JP" altLang="en-US" smtClean="0"/>
              <a:pPr>
                <a:defRPr/>
              </a:pPr>
              <a:t>‹#›</a:t>
            </a:fld>
            <a:endParaRPr lang="ja-JP" altLang="en-US"/>
          </a:p>
        </p:txBody>
      </p:sp>
    </p:spTree>
    <p:extLst>
      <p:ext uri="{BB962C8B-B14F-4D97-AF65-F5344CB8AC3E}">
        <p14:creationId xmlns:p14="http://schemas.microsoft.com/office/powerpoint/2010/main" val="228324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AD95C05C-BCC6-4F39-8D5B-418237D6898B}" type="datetimeFigureOut">
              <a:rPr lang="ja-JP" altLang="en-US" smtClean="0"/>
              <a:pPr>
                <a:defRPr/>
              </a:pPr>
              <a:t>2016/6/13</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30F21133-B87D-44C4-AF06-DB15D83E4FD9}" type="slidenum">
              <a:rPr lang="ja-JP" altLang="en-US" smtClean="0"/>
              <a:pPr>
                <a:defRPr/>
              </a:pPr>
              <a:t>‹#›</a:t>
            </a:fld>
            <a:endParaRPr lang="ja-JP" altLang="en-US"/>
          </a:p>
        </p:txBody>
      </p:sp>
    </p:spTree>
    <p:extLst>
      <p:ext uri="{BB962C8B-B14F-4D97-AF65-F5344CB8AC3E}">
        <p14:creationId xmlns:p14="http://schemas.microsoft.com/office/powerpoint/2010/main" val="69403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6620B03F-ACDC-40D9-96D9-120585643EF6}" type="datetimeFigureOut">
              <a:rPr lang="ja-JP" altLang="en-US" smtClean="0"/>
              <a:pPr>
                <a:defRPr/>
              </a:pPr>
              <a:t>2016/6/13</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DD17EEF7-8997-4C7B-A03C-D8F7E0F9CF28}" type="slidenum">
              <a:rPr lang="ja-JP" altLang="en-US" smtClean="0"/>
              <a:pPr>
                <a:defRPr/>
              </a:pPr>
              <a:t>‹#›</a:t>
            </a:fld>
            <a:endParaRPr lang="ja-JP" altLang="en-US"/>
          </a:p>
        </p:txBody>
      </p:sp>
    </p:spTree>
    <p:extLst>
      <p:ext uri="{BB962C8B-B14F-4D97-AF65-F5344CB8AC3E}">
        <p14:creationId xmlns:p14="http://schemas.microsoft.com/office/powerpoint/2010/main" val="205826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95C05C-BCC6-4F39-8D5B-418237D6898B}" type="datetimeFigureOut">
              <a:rPr lang="ja-JP" altLang="en-US" smtClean="0"/>
              <a:pPr>
                <a:defRPr/>
              </a:pPr>
              <a:t>2016/6/13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F21133-B87D-44C4-AF06-DB15D83E4FD9}" type="slidenum">
              <a:rPr lang="ja-JP" altLang="en-US" smtClean="0"/>
              <a:pPr>
                <a:defRPr/>
              </a:pPr>
              <a:t>‹#›</a:t>
            </a:fld>
            <a:endParaRPr lang="ja-JP" altLang="en-US"/>
          </a:p>
        </p:txBody>
      </p:sp>
    </p:spTree>
    <p:extLst>
      <p:ext uri="{BB962C8B-B14F-4D97-AF65-F5344CB8AC3E}">
        <p14:creationId xmlns:p14="http://schemas.microsoft.com/office/powerpoint/2010/main" val="26618133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tif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126602" y="1402816"/>
            <a:ext cx="68907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t>Ring magnet system</a:t>
            </a:r>
            <a:b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4800" b="1"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4800" b="1" dirty="0">
                <a:latin typeface="メイリオ" panose="020B0604030504040204" pitchFamily="50" charset="-128"/>
                <a:ea typeface="メイリオ" panose="020B0604030504040204" pitchFamily="50" charset="-128"/>
                <a:cs typeface="メイリオ" panose="020B0604030504040204" pitchFamily="50" charset="-128"/>
              </a:rPr>
              <a:t>Power supplies</a:t>
            </a:r>
            <a:r>
              <a:rPr lang="en-US" altLang="ja-JP" sz="4800" b="1"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3667490" y="3797054"/>
            <a:ext cx="1809021" cy="1323439"/>
          </a:xfrm>
          <a:prstGeom prst="rect">
            <a:avLst/>
          </a:prstGeom>
          <a:noFill/>
        </p:spPr>
        <p:txBody>
          <a:bodyPr wrap="none" rtlCol="0">
            <a:spAutoFit/>
          </a:bodyPr>
          <a:lstStyle/>
          <a:p>
            <a:r>
              <a:rPr lang="pl-PL" altLang="ja-JP" sz="2000" u="sng" dirty="0">
                <a:latin typeface="メイリオ" panose="020B0604030504040204" pitchFamily="50" charset="-128"/>
                <a:ea typeface="メイリオ" panose="020B0604030504040204" pitchFamily="50" charset="-128"/>
                <a:cs typeface="Times New Roman" panose="02020603050405020304" pitchFamily="18" charset="0"/>
              </a:rPr>
              <a:t>T. Oki</a:t>
            </a:r>
          </a:p>
          <a:p>
            <a:r>
              <a:rPr lang="pl-PL" altLang="ja-JP" sz="2000" dirty="0">
                <a:latin typeface="メイリオ" panose="020B0604030504040204" pitchFamily="50" charset="-128"/>
                <a:ea typeface="メイリオ" panose="020B0604030504040204" pitchFamily="50" charset="-128"/>
                <a:cs typeface="Times New Roman" panose="02020603050405020304" pitchFamily="18" charset="0"/>
              </a:rPr>
              <a:t>T. Adachi</a:t>
            </a:r>
          </a:p>
          <a:p>
            <a:r>
              <a:rPr lang="pl-PL" altLang="ja-JP" sz="2000" dirty="0">
                <a:latin typeface="メイリオ" panose="020B0604030504040204" pitchFamily="50" charset="-128"/>
                <a:ea typeface="メイリオ" panose="020B0604030504040204" pitchFamily="50" charset="-128"/>
                <a:cs typeface="Times New Roman" panose="02020603050405020304" pitchFamily="18" charset="0"/>
              </a:rPr>
              <a:t>T. Kawamoto</a:t>
            </a:r>
          </a:p>
          <a:p>
            <a:r>
              <a:rPr lang="pl-PL" altLang="ja-JP" sz="2000" dirty="0">
                <a:latin typeface="メイリオ" panose="020B0604030504040204" pitchFamily="50" charset="-128"/>
                <a:ea typeface="メイリオ" panose="020B0604030504040204" pitchFamily="50" charset="-128"/>
                <a:cs typeface="Times New Roman" panose="02020603050405020304" pitchFamily="18" charset="0"/>
              </a:rPr>
              <a:t>S. Nakamura</a:t>
            </a:r>
          </a:p>
        </p:txBody>
      </p:sp>
      <p:sp>
        <p:nvSpPr>
          <p:cNvPr id="3" name="テキスト ボックス 2"/>
          <p:cNvSpPr txBox="1"/>
          <p:nvPr/>
        </p:nvSpPr>
        <p:spPr>
          <a:xfrm>
            <a:off x="1850999" y="5855352"/>
            <a:ext cx="5442003" cy="400110"/>
          </a:xfrm>
          <a:prstGeom prst="rect">
            <a:avLst/>
          </a:prstGeom>
          <a:noFill/>
        </p:spPr>
        <p:txBody>
          <a:bodyPr wrap="none" rtlCol="0">
            <a:spAutoFit/>
          </a:bodyPr>
          <a:lstStyle/>
          <a:p>
            <a:r>
              <a:rPr lang="en-US" altLang="ja-JP"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21th KEKB Accelerator Review Committee</a:t>
            </a:r>
            <a:endParaRPr kumimoji="1" lang="ja-JP"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
          <p:cNvSpPr txBox="1">
            <a:spLocks noChangeArrowheads="1"/>
          </p:cNvSpPr>
          <p:nvPr/>
        </p:nvSpPr>
        <p:spPr bwMode="auto">
          <a:xfrm>
            <a:off x="304798" y="702577"/>
            <a:ext cx="8839201" cy="6309420"/>
          </a:xfrm>
          <a:prstGeom prst="rect">
            <a:avLst/>
          </a:prstGeom>
          <a:noFill/>
          <a:ln w="38100">
            <a:noFill/>
            <a:miter lim="800000"/>
            <a:headEnd/>
            <a:tailEnd/>
          </a:ln>
        </p:spPr>
        <p:txBody>
          <a:bodyPr wrap="square">
            <a:spAutoFit/>
          </a:bodyPr>
          <a:lstStyle/>
          <a:p>
            <a:pPr marL="342900" indent="-342900" eaLnBrk="0" hangingPunct="0">
              <a:spcBef>
                <a:spcPts val="60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Many works are in progress to be ready for the QCS operation, which starts in Nov. 2016 for L-side or Feb. 2017 for R-side.</a:t>
            </a:r>
          </a:p>
          <a:p>
            <a:pPr marL="540000" lvl="1" indent="-342900" eaLnBrk="0" hangingPunct="0">
              <a:lnSpc>
                <a:spcPct val="120000"/>
              </a:lnSpc>
              <a:spcBef>
                <a:spcPts val="600"/>
              </a:spcBef>
              <a:buFontTx/>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Power supplies</a:t>
            </a:r>
          </a:p>
          <a:p>
            <a:pPr lvl="2" eaLnBrk="0" hangingPunct="0">
              <a:lnSpc>
                <a:spcPct val="120000"/>
              </a:lnSpc>
              <a:spcBef>
                <a:spcPts val="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Prototype power supply for both of main and corrector coils was developed. Mass production and fabrication of anti-solenoid PS’s has been carried out.</a:t>
            </a:r>
          </a:p>
          <a:p>
            <a:pPr marL="540000" indent="-342900" eaLnBrk="0" hangingPunct="0">
              <a:lnSpc>
                <a:spcPct val="120000"/>
              </a:lnSpc>
              <a:spcBef>
                <a:spcPts val="600"/>
              </a:spcBef>
              <a:buFontTx/>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Cabling</a:t>
            </a:r>
          </a:p>
          <a:p>
            <a:pPr lvl="2" eaLnBrk="0" hangingPunct="0">
              <a:lnSpc>
                <a:spcPct val="120000"/>
              </a:lnSpc>
              <a:spcBef>
                <a:spcPts val="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Cable laying work from PS building to IR was completed. Work for the connection of the cables to PS’s or QCS is planed in this summer.</a:t>
            </a:r>
          </a:p>
          <a:p>
            <a:pPr marL="540000" indent="-342900" eaLnBrk="0" hangingPunct="0">
              <a:lnSpc>
                <a:spcPct val="120000"/>
              </a:lnSpc>
              <a:spcBef>
                <a:spcPts val="600"/>
              </a:spcBef>
              <a:buFontTx/>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Facility for power supply</a:t>
            </a:r>
          </a:p>
          <a:p>
            <a:pPr lvl="2" eaLnBrk="0" hangingPunct="0">
              <a:lnSpc>
                <a:spcPct val="120000"/>
              </a:lnSpc>
              <a:spcBef>
                <a:spcPts val="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AC power distribution board and water cooling system has been designed. These will be ready by the end of this Oct.</a:t>
            </a:r>
          </a:p>
          <a:p>
            <a:pPr marL="540000" indent="-342900" eaLnBrk="0" hangingPunct="0">
              <a:lnSpc>
                <a:spcPct val="120000"/>
              </a:lnSpc>
              <a:spcBef>
                <a:spcPts val="600"/>
              </a:spcBef>
              <a:buFontTx/>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Interlock/monitor system</a:t>
            </a:r>
          </a:p>
          <a:p>
            <a:pPr lvl="2" eaLnBrk="0" hangingPunct="0">
              <a:lnSpc>
                <a:spcPct val="120000"/>
              </a:lnSpc>
              <a:spcBef>
                <a:spcPts val="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PLC system has been fabricated, and will be derived by the end of this July.</a:t>
            </a:r>
          </a:p>
        </p:txBody>
      </p:sp>
      <p:sp>
        <p:nvSpPr>
          <p:cNvPr id="2" name="Text Box 2"/>
          <p:cNvSpPr txBox="1">
            <a:spLocks noChangeArrowheads="1"/>
          </p:cNvSpPr>
          <p:nvPr/>
        </p:nvSpPr>
        <p:spPr bwMode="auto">
          <a:xfrm>
            <a:off x="304800" y="228600"/>
            <a:ext cx="8376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Preparations for Phase 2: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QCS power supply system</a:t>
            </a:r>
          </a:p>
        </p:txBody>
      </p:sp>
    </p:spTree>
    <p:extLst>
      <p:ext uri="{BB962C8B-B14F-4D97-AF65-F5344CB8AC3E}">
        <p14:creationId xmlns:p14="http://schemas.microsoft.com/office/powerpoint/2010/main" val="238809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フリーフォーム 19"/>
          <p:cNvSpPr/>
          <p:nvPr/>
        </p:nvSpPr>
        <p:spPr>
          <a:xfrm>
            <a:off x="674653" y="1282459"/>
            <a:ext cx="7918792" cy="5068008"/>
          </a:xfrm>
          <a:custGeom>
            <a:avLst/>
            <a:gdLst>
              <a:gd name="connsiteX0" fmla="*/ 7004808 w 7919208"/>
              <a:gd name="connsiteY0" fmla="*/ 654341 h 5209563"/>
              <a:gd name="connsiteX1" fmla="*/ 7180976 w 7919208"/>
              <a:gd name="connsiteY1" fmla="*/ 1350627 h 5209563"/>
              <a:gd name="connsiteX2" fmla="*/ 6971252 w 7919208"/>
              <a:gd name="connsiteY2" fmla="*/ 1988191 h 5209563"/>
              <a:gd name="connsiteX3" fmla="*/ 6568580 w 7919208"/>
              <a:gd name="connsiteY3" fmla="*/ 2147581 h 5209563"/>
              <a:gd name="connsiteX4" fmla="*/ 5931017 w 7919208"/>
              <a:gd name="connsiteY4" fmla="*/ 1887523 h 5209563"/>
              <a:gd name="connsiteX5" fmla="*/ 5176008 w 7919208"/>
              <a:gd name="connsiteY5" fmla="*/ 1468073 h 5209563"/>
              <a:gd name="connsiteX6" fmla="*/ 4538444 w 7919208"/>
              <a:gd name="connsiteY6" fmla="*/ 385893 h 5209563"/>
              <a:gd name="connsiteX7" fmla="*/ 3733101 w 7919208"/>
              <a:gd name="connsiteY7" fmla="*/ 0 h 5209563"/>
              <a:gd name="connsiteX8" fmla="*/ 2667699 w 7919208"/>
              <a:gd name="connsiteY8" fmla="*/ 41945 h 5209563"/>
              <a:gd name="connsiteX9" fmla="*/ 1199626 w 7919208"/>
              <a:gd name="connsiteY9" fmla="*/ 486561 h 5209563"/>
              <a:gd name="connsiteX10" fmla="*/ 192947 w 7919208"/>
              <a:gd name="connsiteY10" fmla="*/ 1140903 h 5209563"/>
              <a:gd name="connsiteX11" fmla="*/ 16778 w 7919208"/>
              <a:gd name="connsiteY11" fmla="*/ 1937857 h 5209563"/>
              <a:gd name="connsiteX12" fmla="*/ 0 w 7919208"/>
              <a:gd name="connsiteY12" fmla="*/ 3347207 h 5209563"/>
              <a:gd name="connsiteX13" fmla="*/ 545285 w 7919208"/>
              <a:gd name="connsiteY13" fmla="*/ 4462943 h 5209563"/>
              <a:gd name="connsiteX14" fmla="*/ 1593908 w 7919208"/>
              <a:gd name="connsiteY14" fmla="*/ 4941115 h 5209563"/>
              <a:gd name="connsiteX15" fmla="*/ 2827090 w 7919208"/>
              <a:gd name="connsiteY15" fmla="*/ 5209563 h 5209563"/>
              <a:gd name="connsiteX16" fmla="*/ 4236441 w 7919208"/>
              <a:gd name="connsiteY16" fmla="*/ 5025005 h 5209563"/>
              <a:gd name="connsiteX17" fmla="*/ 5310231 w 7919208"/>
              <a:gd name="connsiteY17" fmla="*/ 4639112 h 5209563"/>
              <a:gd name="connsiteX18" fmla="*/ 4630723 w 7919208"/>
              <a:gd name="connsiteY18" fmla="*/ 3816991 h 5209563"/>
              <a:gd name="connsiteX19" fmla="*/ 3489820 w 7919208"/>
              <a:gd name="connsiteY19" fmla="*/ 4077049 h 5209563"/>
              <a:gd name="connsiteX20" fmla="*/ 2256639 w 7919208"/>
              <a:gd name="connsiteY20" fmla="*/ 4102216 h 5209563"/>
              <a:gd name="connsiteX21" fmla="*/ 1442907 w 7919208"/>
              <a:gd name="connsiteY21" fmla="*/ 3649211 h 5209563"/>
              <a:gd name="connsiteX22" fmla="*/ 1057013 w 7919208"/>
              <a:gd name="connsiteY22" fmla="*/ 2793534 h 5209563"/>
              <a:gd name="connsiteX23" fmla="*/ 931178 w 7919208"/>
              <a:gd name="connsiteY23" fmla="*/ 1963024 h 5209563"/>
              <a:gd name="connsiteX24" fmla="*/ 1392573 w 7919208"/>
              <a:gd name="connsiteY24" fmla="*/ 1249959 h 5209563"/>
              <a:gd name="connsiteX25" fmla="*/ 2206305 w 7919208"/>
              <a:gd name="connsiteY25" fmla="*/ 1040235 h 5209563"/>
              <a:gd name="connsiteX26" fmla="*/ 3380764 w 7919208"/>
              <a:gd name="connsiteY26" fmla="*/ 889233 h 5209563"/>
              <a:gd name="connsiteX27" fmla="*/ 4110606 w 7919208"/>
              <a:gd name="connsiteY27" fmla="*/ 1426128 h 5209563"/>
              <a:gd name="connsiteX28" fmla="*/ 4882393 w 7919208"/>
              <a:gd name="connsiteY28" fmla="*/ 2030136 h 5209563"/>
              <a:gd name="connsiteX29" fmla="*/ 6031685 w 7919208"/>
              <a:gd name="connsiteY29" fmla="*/ 2533475 h 5209563"/>
              <a:gd name="connsiteX30" fmla="*/ 7323589 w 7919208"/>
              <a:gd name="connsiteY30" fmla="*/ 2692866 h 5209563"/>
              <a:gd name="connsiteX31" fmla="*/ 7734650 w 7919208"/>
              <a:gd name="connsiteY31" fmla="*/ 2206304 h 5209563"/>
              <a:gd name="connsiteX32" fmla="*/ 7919208 w 7919208"/>
              <a:gd name="connsiteY32" fmla="*/ 1157680 h 5209563"/>
              <a:gd name="connsiteX33" fmla="*/ 7499758 w 7919208"/>
              <a:gd name="connsiteY33" fmla="*/ 310392 h 5209563"/>
              <a:gd name="connsiteX34" fmla="*/ 7004808 w 7919208"/>
              <a:gd name="connsiteY34" fmla="*/ 654341 h 5209563"/>
              <a:gd name="connsiteX0" fmla="*/ 7004808 w 7919208"/>
              <a:gd name="connsiteY0" fmla="*/ 654341 h 5209563"/>
              <a:gd name="connsiteX1" fmla="*/ 7180976 w 7919208"/>
              <a:gd name="connsiteY1" fmla="*/ 1350627 h 5209563"/>
              <a:gd name="connsiteX2" fmla="*/ 6971252 w 7919208"/>
              <a:gd name="connsiteY2" fmla="*/ 1988191 h 5209563"/>
              <a:gd name="connsiteX3" fmla="*/ 6568580 w 7919208"/>
              <a:gd name="connsiteY3" fmla="*/ 2147581 h 5209563"/>
              <a:gd name="connsiteX4" fmla="*/ 5931017 w 7919208"/>
              <a:gd name="connsiteY4" fmla="*/ 1887523 h 5209563"/>
              <a:gd name="connsiteX5" fmla="*/ 5176008 w 7919208"/>
              <a:gd name="connsiteY5" fmla="*/ 1468073 h 5209563"/>
              <a:gd name="connsiteX6" fmla="*/ 4538444 w 7919208"/>
              <a:gd name="connsiteY6" fmla="*/ 385893 h 5209563"/>
              <a:gd name="connsiteX7" fmla="*/ 3733101 w 7919208"/>
              <a:gd name="connsiteY7" fmla="*/ 0 h 5209563"/>
              <a:gd name="connsiteX8" fmla="*/ 2667699 w 7919208"/>
              <a:gd name="connsiteY8" fmla="*/ 41945 h 5209563"/>
              <a:gd name="connsiteX9" fmla="*/ 1199626 w 7919208"/>
              <a:gd name="connsiteY9" fmla="*/ 486561 h 5209563"/>
              <a:gd name="connsiteX10" fmla="*/ 192947 w 7919208"/>
              <a:gd name="connsiteY10" fmla="*/ 1140903 h 5209563"/>
              <a:gd name="connsiteX11" fmla="*/ 16778 w 7919208"/>
              <a:gd name="connsiteY11" fmla="*/ 1937857 h 5209563"/>
              <a:gd name="connsiteX12" fmla="*/ 0 w 7919208"/>
              <a:gd name="connsiteY12" fmla="*/ 3347207 h 5209563"/>
              <a:gd name="connsiteX13" fmla="*/ 545285 w 7919208"/>
              <a:gd name="connsiteY13" fmla="*/ 4462943 h 5209563"/>
              <a:gd name="connsiteX14" fmla="*/ 1593908 w 7919208"/>
              <a:gd name="connsiteY14" fmla="*/ 4941115 h 5209563"/>
              <a:gd name="connsiteX15" fmla="*/ 2827090 w 7919208"/>
              <a:gd name="connsiteY15" fmla="*/ 5209563 h 5209563"/>
              <a:gd name="connsiteX16" fmla="*/ 4236441 w 7919208"/>
              <a:gd name="connsiteY16" fmla="*/ 5025005 h 5209563"/>
              <a:gd name="connsiteX17" fmla="*/ 5310231 w 7919208"/>
              <a:gd name="connsiteY17" fmla="*/ 4639112 h 5209563"/>
              <a:gd name="connsiteX18" fmla="*/ 4630723 w 7919208"/>
              <a:gd name="connsiteY18" fmla="*/ 3816991 h 5209563"/>
              <a:gd name="connsiteX19" fmla="*/ 3489820 w 7919208"/>
              <a:gd name="connsiteY19" fmla="*/ 4077049 h 5209563"/>
              <a:gd name="connsiteX20" fmla="*/ 2256639 w 7919208"/>
              <a:gd name="connsiteY20" fmla="*/ 4102216 h 5209563"/>
              <a:gd name="connsiteX21" fmla="*/ 1442907 w 7919208"/>
              <a:gd name="connsiteY21" fmla="*/ 3649211 h 5209563"/>
              <a:gd name="connsiteX22" fmla="*/ 1057013 w 7919208"/>
              <a:gd name="connsiteY22" fmla="*/ 2793534 h 5209563"/>
              <a:gd name="connsiteX23" fmla="*/ 931178 w 7919208"/>
              <a:gd name="connsiteY23" fmla="*/ 1963024 h 5209563"/>
              <a:gd name="connsiteX24" fmla="*/ 1392573 w 7919208"/>
              <a:gd name="connsiteY24" fmla="*/ 1249959 h 5209563"/>
              <a:gd name="connsiteX25" fmla="*/ 2206305 w 7919208"/>
              <a:gd name="connsiteY25" fmla="*/ 1040235 h 5209563"/>
              <a:gd name="connsiteX26" fmla="*/ 3380764 w 7919208"/>
              <a:gd name="connsiteY26" fmla="*/ 889233 h 5209563"/>
              <a:gd name="connsiteX27" fmla="*/ 4110606 w 7919208"/>
              <a:gd name="connsiteY27" fmla="*/ 1426128 h 5209563"/>
              <a:gd name="connsiteX28" fmla="*/ 4882393 w 7919208"/>
              <a:gd name="connsiteY28" fmla="*/ 2030136 h 5209563"/>
              <a:gd name="connsiteX29" fmla="*/ 6031685 w 7919208"/>
              <a:gd name="connsiteY29" fmla="*/ 2533475 h 5209563"/>
              <a:gd name="connsiteX30" fmla="*/ 7323589 w 7919208"/>
              <a:gd name="connsiteY30" fmla="*/ 2692866 h 5209563"/>
              <a:gd name="connsiteX31" fmla="*/ 7734650 w 7919208"/>
              <a:gd name="connsiteY31" fmla="*/ 2206304 h 5209563"/>
              <a:gd name="connsiteX32" fmla="*/ 7919208 w 7919208"/>
              <a:gd name="connsiteY32" fmla="*/ 1157680 h 5209563"/>
              <a:gd name="connsiteX33" fmla="*/ 7499758 w 7919208"/>
              <a:gd name="connsiteY33" fmla="*/ 310392 h 5209563"/>
              <a:gd name="connsiteX34" fmla="*/ 7004808 w 7919208"/>
              <a:gd name="connsiteY34" fmla="*/ 654341 h 5209563"/>
              <a:gd name="connsiteX0" fmla="*/ 7004808 w 7919208"/>
              <a:gd name="connsiteY0" fmla="*/ 665328 h 5220550"/>
              <a:gd name="connsiteX1" fmla="*/ 7180976 w 7919208"/>
              <a:gd name="connsiteY1" fmla="*/ 1361614 h 5220550"/>
              <a:gd name="connsiteX2" fmla="*/ 6971252 w 7919208"/>
              <a:gd name="connsiteY2" fmla="*/ 1999178 h 5220550"/>
              <a:gd name="connsiteX3" fmla="*/ 6568580 w 7919208"/>
              <a:gd name="connsiteY3" fmla="*/ 2158568 h 5220550"/>
              <a:gd name="connsiteX4" fmla="*/ 5931017 w 7919208"/>
              <a:gd name="connsiteY4" fmla="*/ 1898510 h 5220550"/>
              <a:gd name="connsiteX5" fmla="*/ 5176008 w 7919208"/>
              <a:gd name="connsiteY5" fmla="*/ 1479060 h 5220550"/>
              <a:gd name="connsiteX6" fmla="*/ 4538444 w 7919208"/>
              <a:gd name="connsiteY6" fmla="*/ 396880 h 5220550"/>
              <a:gd name="connsiteX7" fmla="*/ 3733101 w 7919208"/>
              <a:gd name="connsiteY7" fmla="*/ 10987 h 5220550"/>
              <a:gd name="connsiteX8" fmla="*/ 2667699 w 7919208"/>
              <a:gd name="connsiteY8" fmla="*/ 52932 h 5220550"/>
              <a:gd name="connsiteX9" fmla="*/ 1199626 w 7919208"/>
              <a:gd name="connsiteY9" fmla="*/ 497548 h 5220550"/>
              <a:gd name="connsiteX10" fmla="*/ 192947 w 7919208"/>
              <a:gd name="connsiteY10" fmla="*/ 1151890 h 5220550"/>
              <a:gd name="connsiteX11" fmla="*/ 16778 w 7919208"/>
              <a:gd name="connsiteY11" fmla="*/ 1948844 h 5220550"/>
              <a:gd name="connsiteX12" fmla="*/ 0 w 7919208"/>
              <a:gd name="connsiteY12" fmla="*/ 3358194 h 5220550"/>
              <a:gd name="connsiteX13" fmla="*/ 545285 w 7919208"/>
              <a:gd name="connsiteY13" fmla="*/ 4473930 h 5220550"/>
              <a:gd name="connsiteX14" fmla="*/ 1593908 w 7919208"/>
              <a:gd name="connsiteY14" fmla="*/ 4952102 h 5220550"/>
              <a:gd name="connsiteX15" fmla="*/ 2827090 w 7919208"/>
              <a:gd name="connsiteY15" fmla="*/ 5220550 h 5220550"/>
              <a:gd name="connsiteX16" fmla="*/ 4236441 w 7919208"/>
              <a:gd name="connsiteY16" fmla="*/ 5035992 h 5220550"/>
              <a:gd name="connsiteX17" fmla="*/ 5310231 w 7919208"/>
              <a:gd name="connsiteY17" fmla="*/ 4650099 h 5220550"/>
              <a:gd name="connsiteX18" fmla="*/ 4630723 w 7919208"/>
              <a:gd name="connsiteY18" fmla="*/ 3827978 h 5220550"/>
              <a:gd name="connsiteX19" fmla="*/ 3489820 w 7919208"/>
              <a:gd name="connsiteY19" fmla="*/ 4088036 h 5220550"/>
              <a:gd name="connsiteX20" fmla="*/ 2256639 w 7919208"/>
              <a:gd name="connsiteY20" fmla="*/ 4113203 h 5220550"/>
              <a:gd name="connsiteX21" fmla="*/ 1442907 w 7919208"/>
              <a:gd name="connsiteY21" fmla="*/ 3660198 h 5220550"/>
              <a:gd name="connsiteX22" fmla="*/ 1057013 w 7919208"/>
              <a:gd name="connsiteY22" fmla="*/ 2804521 h 5220550"/>
              <a:gd name="connsiteX23" fmla="*/ 931178 w 7919208"/>
              <a:gd name="connsiteY23" fmla="*/ 1974011 h 5220550"/>
              <a:gd name="connsiteX24" fmla="*/ 1392573 w 7919208"/>
              <a:gd name="connsiteY24" fmla="*/ 1260946 h 5220550"/>
              <a:gd name="connsiteX25" fmla="*/ 2206305 w 7919208"/>
              <a:gd name="connsiteY25" fmla="*/ 1051222 h 5220550"/>
              <a:gd name="connsiteX26" fmla="*/ 3380764 w 7919208"/>
              <a:gd name="connsiteY26" fmla="*/ 900220 h 5220550"/>
              <a:gd name="connsiteX27" fmla="*/ 4110606 w 7919208"/>
              <a:gd name="connsiteY27" fmla="*/ 1437115 h 5220550"/>
              <a:gd name="connsiteX28" fmla="*/ 4882393 w 7919208"/>
              <a:gd name="connsiteY28" fmla="*/ 2041123 h 5220550"/>
              <a:gd name="connsiteX29" fmla="*/ 6031685 w 7919208"/>
              <a:gd name="connsiteY29" fmla="*/ 2544462 h 5220550"/>
              <a:gd name="connsiteX30" fmla="*/ 7323589 w 7919208"/>
              <a:gd name="connsiteY30" fmla="*/ 2703853 h 5220550"/>
              <a:gd name="connsiteX31" fmla="*/ 7734650 w 7919208"/>
              <a:gd name="connsiteY31" fmla="*/ 2217291 h 5220550"/>
              <a:gd name="connsiteX32" fmla="*/ 7919208 w 7919208"/>
              <a:gd name="connsiteY32" fmla="*/ 1168667 h 5220550"/>
              <a:gd name="connsiteX33" fmla="*/ 7499758 w 7919208"/>
              <a:gd name="connsiteY33" fmla="*/ 321379 h 5220550"/>
              <a:gd name="connsiteX34" fmla="*/ 7004808 w 7919208"/>
              <a:gd name="connsiteY34" fmla="*/ 665328 h 5220550"/>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99626 w 7919208"/>
              <a:gd name="connsiteY9" fmla="*/ 508461 h 5231463"/>
              <a:gd name="connsiteX10" fmla="*/ 192947 w 7919208"/>
              <a:gd name="connsiteY10" fmla="*/ 1162803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1057013 w 7919208"/>
              <a:gd name="connsiteY22" fmla="*/ 2815434 h 5231463"/>
              <a:gd name="connsiteX23" fmla="*/ 931178 w 7919208"/>
              <a:gd name="connsiteY23" fmla="*/ 1984924 h 5231463"/>
              <a:gd name="connsiteX24" fmla="*/ 1392573 w 7919208"/>
              <a:gd name="connsiteY24" fmla="*/ 1271859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99626 w 7919208"/>
              <a:gd name="connsiteY9" fmla="*/ 508461 h 5231463"/>
              <a:gd name="connsiteX10" fmla="*/ 192947 w 7919208"/>
              <a:gd name="connsiteY10" fmla="*/ 1162803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1057013 w 7919208"/>
              <a:gd name="connsiteY22" fmla="*/ 2815434 h 5231463"/>
              <a:gd name="connsiteX23" fmla="*/ 931178 w 7919208"/>
              <a:gd name="connsiteY23" fmla="*/ 1984924 h 5231463"/>
              <a:gd name="connsiteX24" fmla="*/ 1392573 w 7919208"/>
              <a:gd name="connsiteY24" fmla="*/ 1271859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192947 w 7919208"/>
              <a:gd name="connsiteY10" fmla="*/ 1162803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1057013 w 7919208"/>
              <a:gd name="connsiteY22" fmla="*/ 2815434 h 5231463"/>
              <a:gd name="connsiteX23" fmla="*/ 931178 w 7919208"/>
              <a:gd name="connsiteY23" fmla="*/ 1984924 h 5231463"/>
              <a:gd name="connsiteX24" fmla="*/ 1392573 w 7919208"/>
              <a:gd name="connsiteY24" fmla="*/ 1271859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192947 w 7919208"/>
              <a:gd name="connsiteY10" fmla="*/ 1162803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1057013 w 7919208"/>
              <a:gd name="connsiteY22" fmla="*/ 2815434 h 5231463"/>
              <a:gd name="connsiteX23" fmla="*/ 931178 w 7919208"/>
              <a:gd name="connsiteY23" fmla="*/ 1984924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192947 w 7919208"/>
              <a:gd name="connsiteY10" fmla="*/ 1162803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1057013 w 7919208"/>
              <a:gd name="connsiteY22" fmla="*/ 2815434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192947 w 7919208"/>
              <a:gd name="connsiteY10" fmla="*/ 1162803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1057013 w 7919208"/>
              <a:gd name="connsiteY22" fmla="*/ 2815434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192947 w 7919208"/>
              <a:gd name="connsiteY10" fmla="*/ 1162803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1057013 w 7919208"/>
              <a:gd name="connsiteY22" fmla="*/ 2815434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192947 w 7919208"/>
              <a:gd name="connsiteY10" fmla="*/ 1162803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1057013 w 7919208"/>
              <a:gd name="connsiteY22" fmla="*/ 2815434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192947 w 7919208"/>
              <a:gd name="connsiteY10" fmla="*/ 1162803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964734 w 7919208"/>
              <a:gd name="connsiteY22" fmla="*/ 2907713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192947 w 7919208"/>
              <a:gd name="connsiteY10" fmla="*/ 1162803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931178 w 7919208"/>
              <a:gd name="connsiteY22" fmla="*/ 2932880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192947 w 7919208"/>
              <a:gd name="connsiteY10" fmla="*/ 1162803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931178 w 7919208"/>
              <a:gd name="connsiteY22" fmla="*/ 2932880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318782 w 7919208"/>
              <a:gd name="connsiteY10" fmla="*/ 1213137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931178 w 7919208"/>
              <a:gd name="connsiteY22" fmla="*/ 2932880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318782 w 7919208"/>
              <a:gd name="connsiteY10" fmla="*/ 1213137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931178 w 7919208"/>
              <a:gd name="connsiteY22" fmla="*/ 2932880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318782 w 7919208"/>
              <a:gd name="connsiteY10" fmla="*/ 1213137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931178 w 7919208"/>
              <a:gd name="connsiteY22" fmla="*/ 2932880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318782 w 7919208"/>
              <a:gd name="connsiteY10" fmla="*/ 1213137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931178 w 7919208"/>
              <a:gd name="connsiteY22" fmla="*/ 2932880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318782 w 7919208"/>
              <a:gd name="connsiteY10" fmla="*/ 1213137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931178 w 7919208"/>
              <a:gd name="connsiteY22" fmla="*/ 2932880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318782 w 7919208"/>
              <a:gd name="connsiteY10" fmla="*/ 1213137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931178 w 7919208"/>
              <a:gd name="connsiteY22" fmla="*/ 2932880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04808 w 7919208"/>
              <a:gd name="connsiteY0" fmla="*/ 676241 h 5231463"/>
              <a:gd name="connsiteX1" fmla="*/ 7180976 w 7919208"/>
              <a:gd name="connsiteY1" fmla="*/ 1372527 h 5231463"/>
              <a:gd name="connsiteX2" fmla="*/ 6971252 w 7919208"/>
              <a:gd name="connsiteY2" fmla="*/ 2010091 h 5231463"/>
              <a:gd name="connsiteX3" fmla="*/ 6568580 w 7919208"/>
              <a:gd name="connsiteY3" fmla="*/ 2169481 h 5231463"/>
              <a:gd name="connsiteX4" fmla="*/ 5931017 w 7919208"/>
              <a:gd name="connsiteY4" fmla="*/ 1909423 h 5231463"/>
              <a:gd name="connsiteX5" fmla="*/ 5176008 w 7919208"/>
              <a:gd name="connsiteY5" fmla="*/ 1489973 h 5231463"/>
              <a:gd name="connsiteX6" fmla="*/ 4538444 w 7919208"/>
              <a:gd name="connsiteY6" fmla="*/ 407793 h 5231463"/>
              <a:gd name="connsiteX7" fmla="*/ 3733101 w 7919208"/>
              <a:gd name="connsiteY7" fmla="*/ 21900 h 5231463"/>
              <a:gd name="connsiteX8" fmla="*/ 2667699 w 7919208"/>
              <a:gd name="connsiteY8" fmla="*/ 63845 h 5231463"/>
              <a:gd name="connsiteX9" fmla="*/ 1149292 w 7919208"/>
              <a:gd name="connsiteY9" fmla="*/ 458127 h 5231463"/>
              <a:gd name="connsiteX10" fmla="*/ 318782 w 7919208"/>
              <a:gd name="connsiteY10" fmla="*/ 1213137 h 5231463"/>
              <a:gd name="connsiteX11" fmla="*/ 16778 w 7919208"/>
              <a:gd name="connsiteY11" fmla="*/ 1959757 h 5231463"/>
              <a:gd name="connsiteX12" fmla="*/ 0 w 7919208"/>
              <a:gd name="connsiteY12" fmla="*/ 3369107 h 5231463"/>
              <a:gd name="connsiteX13" fmla="*/ 545285 w 7919208"/>
              <a:gd name="connsiteY13" fmla="*/ 4484843 h 5231463"/>
              <a:gd name="connsiteX14" fmla="*/ 1593908 w 7919208"/>
              <a:gd name="connsiteY14" fmla="*/ 4963015 h 5231463"/>
              <a:gd name="connsiteX15" fmla="*/ 2827090 w 7919208"/>
              <a:gd name="connsiteY15" fmla="*/ 5231463 h 5231463"/>
              <a:gd name="connsiteX16" fmla="*/ 4236441 w 7919208"/>
              <a:gd name="connsiteY16" fmla="*/ 5046905 h 5231463"/>
              <a:gd name="connsiteX17" fmla="*/ 5310231 w 7919208"/>
              <a:gd name="connsiteY17" fmla="*/ 4661012 h 5231463"/>
              <a:gd name="connsiteX18" fmla="*/ 4630723 w 7919208"/>
              <a:gd name="connsiteY18" fmla="*/ 3838891 h 5231463"/>
              <a:gd name="connsiteX19" fmla="*/ 3489820 w 7919208"/>
              <a:gd name="connsiteY19" fmla="*/ 4098949 h 5231463"/>
              <a:gd name="connsiteX20" fmla="*/ 2256639 w 7919208"/>
              <a:gd name="connsiteY20" fmla="*/ 4124116 h 5231463"/>
              <a:gd name="connsiteX21" fmla="*/ 1442907 w 7919208"/>
              <a:gd name="connsiteY21" fmla="*/ 3671111 h 5231463"/>
              <a:gd name="connsiteX22" fmla="*/ 931178 w 7919208"/>
              <a:gd name="connsiteY22" fmla="*/ 2932880 h 5231463"/>
              <a:gd name="connsiteX23" fmla="*/ 1057013 w 7919208"/>
              <a:gd name="connsiteY23" fmla="*/ 2010091 h 5231463"/>
              <a:gd name="connsiteX24" fmla="*/ 1426129 w 7919208"/>
              <a:gd name="connsiteY24" fmla="*/ 1338971 h 5231463"/>
              <a:gd name="connsiteX25" fmla="*/ 2206305 w 7919208"/>
              <a:gd name="connsiteY25" fmla="*/ 1062135 h 5231463"/>
              <a:gd name="connsiteX26" fmla="*/ 3380764 w 7919208"/>
              <a:gd name="connsiteY26" fmla="*/ 911133 h 5231463"/>
              <a:gd name="connsiteX27" fmla="*/ 4110606 w 7919208"/>
              <a:gd name="connsiteY27" fmla="*/ 1448028 h 5231463"/>
              <a:gd name="connsiteX28" fmla="*/ 4882393 w 7919208"/>
              <a:gd name="connsiteY28" fmla="*/ 2052036 h 5231463"/>
              <a:gd name="connsiteX29" fmla="*/ 6031685 w 7919208"/>
              <a:gd name="connsiteY29" fmla="*/ 2555375 h 5231463"/>
              <a:gd name="connsiteX30" fmla="*/ 7323589 w 7919208"/>
              <a:gd name="connsiteY30" fmla="*/ 2714766 h 5231463"/>
              <a:gd name="connsiteX31" fmla="*/ 7734650 w 7919208"/>
              <a:gd name="connsiteY31" fmla="*/ 2228204 h 5231463"/>
              <a:gd name="connsiteX32" fmla="*/ 7919208 w 7919208"/>
              <a:gd name="connsiteY32" fmla="*/ 1179580 h 5231463"/>
              <a:gd name="connsiteX33" fmla="*/ 7499758 w 7919208"/>
              <a:gd name="connsiteY33" fmla="*/ 332292 h 5231463"/>
              <a:gd name="connsiteX34" fmla="*/ 7004808 w 79192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40708 w 7966008"/>
              <a:gd name="connsiteY14" fmla="*/ 4963015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40708 w 7966008"/>
              <a:gd name="connsiteY14" fmla="*/ 4963015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40708 w 7966008"/>
              <a:gd name="connsiteY14" fmla="*/ 4963015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40708 w 7966008"/>
              <a:gd name="connsiteY14" fmla="*/ 4963015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427564 w 7966008"/>
              <a:gd name="connsiteY26" fmla="*/ 911133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929193 w 7966008"/>
              <a:gd name="connsiteY28" fmla="*/ 2052036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862081 w 7966008"/>
              <a:gd name="connsiteY28" fmla="*/ 2152703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862081 w 7966008"/>
              <a:gd name="connsiteY28" fmla="*/ 2152703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862081 w 7966008"/>
              <a:gd name="connsiteY28" fmla="*/ 2152703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862081 w 7966008"/>
              <a:gd name="connsiteY28" fmla="*/ 2152703 h 5231463"/>
              <a:gd name="connsiteX29" fmla="*/ 6078485 w 7966008"/>
              <a:gd name="connsiteY29" fmla="*/ 2555375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862081 w 7966008"/>
              <a:gd name="connsiteY28" fmla="*/ 2152703 h 5231463"/>
              <a:gd name="connsiteX29" fmla="*/ 6036540 w 7966008"/>
              <a:gd name="connsiteY29" fmla="*/ 2614098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862081 w 7966008"/>
              <a:gd name="connsiteY28" fmla="*/ 2152703 h 5231463"/>
              <a:gd name="connsiteX29" fmla="*/ 6036540 w 7966008"/>
              <a:gd name="connsiteY29" fmla="*/ 2614098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862081 w 7966008"/>
              <a:gd name="connsiteY28" fmla="*/ 2152703 h 5231463"/>
              <a:gd name="connsiteX29" fmla="*/ 6036540 w 7966008"/>
              <a:gd name="connsiteY29" fmla="*/ 2614098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862081 w 7966008"/>
              <a:gd name="connsiteY28" fmla="*/ 2152703 h 5231463"/>
              <a:gd name="connsiteX29" fmla="*/ 6036540 w 7966008"/>
              <a:gd name="connsiteY29" fmla="*/ 2614098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862081 w 7966008"/>
              <a:gd name="connsiteY28" fmla="*/ 2152703 h 5231463"/>
              <a:gd name="connsiteX29" fmla="*/ 6036540 w 7966008"/>
              <a:gd name="connsiteY29" fmla="*/ 2614098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862081 w 7966008"/>
              <a:gd name="connsiteY28" fmla="*/ 2152703 h 5231463"/>
              <a:gd name="connsiteX29" fmla="*/ 6036540 w 7966008"/>
              <a:gd name="connsiteY29" fmla="*/ 2614098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615380 w 7966008"/>
              <a:gd name="connsiteY3" fmla="*/ 2169481 h 5231463"/>
              <a:gd name="connsiteX4" fmla="*/ 5977817 w 7966008"/>
              <a:gd name="connsiteY4" fmla="*/ 1909423 h 5231463"/>
              <a:gd name="connsiteX5" fmla="*/ 5222808 w 7966008"/>
              <a:gd name="connsiteY5" fmla="*/ 1489973 h 5231463"/>
              <a:gd name="connsiteX6" fmla="*/ 4585244 w 7966008"/>
              <a:gd name="connsiteY6" fmla="*/ 407793 h 5231463"/>
              <a:gd name="connsiteX7" fmla="*/ 3779901 w 7966008"/>
              <a:gd name="connsiteY7" fmla="*/ 21900 h 5231463"/>
              <a:gd name="connsiteX8" fmla="*/ 2714499 w 7966008"/>
              <a:gd name="connsiteY8" fmla="*/ 63845 h 5231463"/>
              <a:gd name="connsiteX9" fmla="*/ 1196092 w 7966008"/>
              <a:gd name="connsiteY9" fmla="*/ 458127 h 5231463"/>
              <a:gd name="connsiteX10" fmla="*/ 365582 w 7966008"/>
              <a:gd name="connsiteY10" fmla="*/ 1213137 h 5231463"/>
              <a:gd name="connsiteX11" fmla="*/ 63578 w 7966008"/>
              <a:gd name="connsiteY11" fmla="*/ 1959757 h 5231463"/>
              <a:gd name="connsiteX12" fmla="*/ 46800 w 7966008"/>
              <a:gd name="connsiteY12" fmla="*/ 3369107 h 5231463"/>
              <a:gd name="connsiteX13" fmla="*/ 592085 w 7966008"/>
              <a:gd name="connsiteY13" fmla="*/ 4484843 h 5231463"/>
              <a:gd name="connsiteX14" fmla="*/ 1615542 w 7966008"/>
              <a:gd name="connsiteY14" fmla="*/ 5013349 h 5231463"/>
              <a:gd name="connsiteX15" fmla="*/ 2873890 w 7966008"/>
              <a:gd name="connsiteY15" fmla="*/ 5231463 h 5231463"/>
              <a:gd name="connsiteX16" fmla="*/ 4283241 w 7966008"/>
              <a:gd name="connsiteY16" fmla="*/ 5046905 h 5231463"/>
              <a:gd name="connsiteX17" fmla="*/ 5357031 w 7966008"/>
              <a:gd name="connsiteY17" fmla="*/ 4661012 h 5231463"/>
              <a:gd name="connsiteX18" fmla="*/ 4677523 w 7966008"/>
              <a:gd name="connsiteY18" fmla="*/ 3838891 h 5231463"/>
              <a:gd name="connsiteX19" fmla="*/ 3536620 w 7966008"/>
              <a:gd name="connsiteY19" fmla="*/ 4098949 h 5231463"/>
              <a:gd name="connsiteX20" fmla="*/ 2303439 w 7966008"/>
              <a:gd name="connsiteY20" fmla="*/ 4124116 h 5231463"/>
              <a:gd name="connsiteX21" fmla="*/ 1489707 w 7966008"/>
              <a:gd name="connsiteY21" fmla="*/ 3671111 h 5231463"/>
              <a:gd name="connsiteX22" fmla="*/ 977978 w 7966008"/>
              <a:gd name="connsiteY22" fmla="*/ 2932880 h 5231463"/>
              <a:gd name="connsiteX23" fmla="*/ 1103813 w 7966008"/>
              <a:gd name="connsiteY23" fmla="*/ 2010091 h 5231463"/>
              <a:gd name="connsiteX24" fmla="*/ 1472929 w 7966008"/>
              <a:gd name="connsiteY24" fmla="*/ 1338971 h 5231463"/>
              <a:gd name="connsiteX25" fmla="*/ 2253105 w 7966008"/>
              <a:gd name="connsiteY25" fmla="*/ 1062135 h 5231463"/>
              <a:gd name="connsiteX26" fmla="*/ 3343675 w 7966008"/>
              <a:gd name="connsiteY26" fmla="*/ 1045357 h 5231463"/>
              <a:gd name="connsiteX27" fmla="*/ 4157406 w 7966008"/>
              <a:gd name="connsiteY27" fmla="*/ 1448028 h 5231463"/>
              <a:gd name="connsiteX28" fmla="*/ 4862081 w 7966008"/>
              <a:gd name="connsiteY28" fmla="*/ 2152703 h 5231463"/>
              <a:gd name="connsiteX29" fmla="*/ 6036540 w 7966008"/>
              <a:gd name="connsiteY29" fmla="*/ 2614098 h 5231463"/>
              <a:gd name="connsiteX30" fmla="*/ 7370389 w 7966008"/>
              <a:gd name="connsiteY30" fmla="*/ 2714766 h 5231463"/>
              <a:gd name="connsiteX31" fmla="*/ 7781450 w 7966008"/>
              <a:gd name="connsiteY31" fmla="*/ 2228204 h 5231463"/>
              <a:gd name="connsiteX32" fmla="*/ 7966008 w 7966008"/>
              <a:gd name="connsiteY32" fmla="*/ 1179580 h 5231463"/>
              <a:gd name="connsiteX33" fmla="*/ 7546558 w 7966008"/>
              <a:gd name="connsiteY33" fmla="*/ 332292 h 5231463"/>
              <a:gd name="connsiteX34" fmla="*/ 7051608 w 7966008"/>
              <a:gd name="connsiteY34"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883828 w 7966008"/>
              <a:gd name="connsiteY3" fmla="*/ 2152704 h 5231463"/>
              <a:gd name="connsiteX4" fmla="*/ 6615380 w 7966008"/>
              <a:gd name="connsiteY4" fmla="*/ 2169481 h 5231463"/>
              <a:gd name="connsiteX5" fmla="*/ 5977817 w 7966008"/>
              <a:gd name="connsiteY5" fmla="*/ 1909423 h 5231463"/>
              <a:gd name="connsiteX6" fmla="*/ 5222808 w 7966008"/>
              <a:gd name="connsiteY6" fmla="*/ 1489973 h 5231463"/>
              <a:gd name="connsiteX7" fmla="*/ 4585244 w 7966008"/>
              <a:gd name="connsiteY7" fmla="*/ 407793 h 5231463"/>
              <a:gd name="connsiteX8" fmla="*/ 3779901 w 7966008"/>
              <a:gd name="connsiteY8" fmla="*/ 21900 h 5231463"/>
              <a:gd name="connsiteX9" fmla="*/ 2714499 w 7966008"/>
              <a:gd name="connsiteY9" fmla="*/ 63845 h 5231463"/>
              <a:gd name="connsiteX10" fmla="*/ 1196092 w 7966008"/>
              <a:gd name="connsiteY10" fmla="*/ 458127 h 5231463"/>
              <a:gd name="connsiteX11" fmla="*/ 365582 w 7966008"/>
              <a:gd name="connsiteY11" fmla="*/ 1213137 h 5231463"/>
              <a:gd name="connsiteX12" fmla="*/ 63578 w 7966008"/>
              <a:gd name="connsiteY12" fmla="*/ 1959757 h 5231463"/>
              <a:gd name="connsiteX13" fmla="*/ 46800 w 7966008"/>
              <a:gd name="connsiteY13" fmla="*/ 3369107 h 5231463"/>
              <a:gd name="connsiteX14" fmla="*/ 592085 w 7966008"/>
              <a:gd name="connsiteY14" fmla="*/ 4484843 h 5231463"/>
              <a:gd name="connsiteX15" fmla="*/ 1615542 w 7966008"/>
              <a:gd name="connsiteY15" fmla="*/ 5013349 h 5231463"/>
              <a:gd name="connsiteX16" fmla="*/ 2873890 w 7966008"/>
              <a:gd name="connsiteY16" fmla="*/ 5231463 h 5231463"/>
              <a:gd name="connsiteX17" fmla="*/ 4283241 w 7966008"/>
              <a:gd name="connsiteY17" fmla="*/ 5046905 h 5231463"/>
              <a:gd name="connsiteX18" fmla="*/ 5357031 w 7966008"/>
              <a:gd name="connsiteY18" fmla="*/ 4661012 h 5231463"/>
              <a:gd name="connsiteX19" fmla="*/ 4677523 w 7966008"/>
              <a:gd name="connsiteY19" fmla="*/ 3838891 h 5231463"/>
              <a:gd name="connsiteX20" fmla="*/ 3536620 w 7966008"/>
              <a:gd name="connsiteY20" fmla="*/ 4098949 h 5231463"/>
              <a:gd name="connsiteX21" fmla="*/ 2303439 w 7966008"/>
              <a:gd name="connsiteY21" fmla="*/ 4124116 h 5231463"/>
              <a:gd name="connsiteX22" fmla="*/ 1489707 w 7966008"/>
              <a:gd name="connsiteY22" fmla="*/ 3671111 h 5231463"/>
              <a:gd name="connsiteX23" fmla="*/ 977978 w 7966008"/>
              <a:gd name="connsiteY23" fmla="*/ 2932880 h 5231463"/>
              <a:gd name="connsiteX24" fmla="*/ 1103813 w 7966008"/>
              <a:gd name="connsiteY24" fmla="*/ 2010091 h 5231463"/>
              <a:gd name="connsiteX25" fmla="*/ 1472929 w 7966008"/>
              <a:gd name="connsiteY25" fmla="*/ 1338971 h 5231463"/>
              <a:gd name="connsiteX26" fmla="*/ 2253105 w 7966008"/>
              <a:gd name="connsiteY26" fmla="*/ 1062135 h 5231463"/>
              <a:gd name="connsiteX27" fmla="*/ 3343675 w 7966008"/>
              <a:gd name="connsiteY27" fmla="*/ 1045357 h 5231463"/>
              <a:gd name="connsiteX28" fmla="*/ 4157406 w 7966008"/>
              <a:gd name="connsiteY28" fmla="*/ 1448028 h 5231463"/>
              <a:gd name="connsiteX29" fmla="*/ 4862081 w 7966008"/>
              <a:gd name="connsiteY29" fmla="*/ 2152703 h 5231463"/>
              <a:gd name="connsiteX30" fmla="*/ 6036540 w 7966008"/>
              <a:gd name="connsiteY30" fmla="*/ 2614098 h 5231463"/>
              <a:gd name="connsiteX31" fmla="*/ 7370389 w 7966008"/>
              <a:gd name="connsiteY31" fmla="*/ 2714766 h 5231463"/>
              <a:gd name="connsiteX32" fmla="*/ 7781450 w 7966008"/>
              <a:gd name="connsiteY32" fmla="*/ 2228204 h 5231463"/>
              <a:gd name="connsiteX33" fmla="*/ 7966008 w 7966008"/>
              <a:gd name="connsiteY33" fmla="*/ 1179580 h 5231463"/>
              <a:gd name="connsiteX34" fmla="*/ 7546558 w 7966008"/>
              <a:gd name="connsiteY34" fmla="*/ 332292 h 5231463"/>
              <a:gd name="connsiteX35" fmla="*/ 7051608 w 7966008"/>
              <a:gd name="connsiteY35" fmla="*/ 676241 h 5231463"/>
              <a:gd name="connsiteX0" fmla="*/ 7051608 w 7966008"/>
              <a:gd name="connsiteY0" fmla="*/ 676241 h 5231463"/>
              <a:gd name="connsiteX1" fmla="*/ 7227776 w 7966008"/>
              <a:gd name="connsiteY1" fmla="*/ 1372527 h 5231463"/>
              <a:gd name="connsiteX2" fmla="*/ 7018052 w 7966008"/>
              <a:gd name="connsiteY2" fmla="*/ 2010091 h 5231463"/>
              <a:gd name="connsiteX3" fmla="*/ 6883828 w 7966008"/>
              <a:gd name="connsiteY3" fmla="*/ 2152704 h 5231463"/>
              <a:gd name="connsiteX4" fmla="*/ 6615380 w 7966008"/>
              <a:gd name="connsiteY4" fmla="*/ 2169481 h 5231463"/>
              <a:gd name="connsiteX5" fmla="*/ 5977817 w 7966008"/>
              <a:gd name="connsiteY5" fmla="*/ 1909423 h 5231463"/>
              <a:gd name="connsiteX6" fmla="*/ 5222808 w 7966008"/>
              <a:gd name="connsiteY6" fmla="*/ 1489973 h 5231463"/>
              <a:gd name="connsiteX7" fmla="*/ 4585244 w 7966008"/>
              <a:gd name="connsiteY7" fmla="*/ 407793 h 5231463"/>
              <a:gd name="connsiteX8" fmla="*/ 3779901 w 7966008"/>
              <a:gd name="connsiteY8" fmla="*/ 21900 h 5231463"/>
              <a:gd name="connsiteX9" fmla="*/ 2714499 w 7966008"/>
              <a:gd name="connsiteY9" fmla="*/ 63845 h 5231463"/>
              <a:gd name="connsiteX10" fmla="*/ 1196092 w 7966008"/>
              <a:gd name="connsiteY10" fmla="*/ 458127 h 5231463"/>
              <a:gd name="connsiteX11" fmla="*/ 365582 w 7966008"/>
              <a:gd name="connsiteY11" fmla="*/ 1213137 h 5231463"/>
              <a:gd name="connsiteX12" fmla="*/ 63578 w 7966008"/>
              <a:gd name="connsiteY12" fmla="*/ 1959757 h 5231463"/>
              <a:gd name="connsiteX13" fmla="*/ 46800 w 7966008"/>
              <a:gd name="connsiteY13" fmla="*/ 3369107 h 5231463"/>
              <a:gd name="connsiteX14" fmla="*/ 592085 w 7966008"/>
              <a:gd name="connsiteY14" fmla="*/ 4484843 h 5231463"/>
              <a:gd name="connsiteX15" fmla="*/ 1615542 w 7966008"/>
              <a:gd name="connsiteY15" fmla="*/ 5013349 h 5231463"/>
              <a:gd name="connsiteX16" fmla="*/ 2873890 w 7966008"/>
              <a:gd name="connsiteY16" fmla="*/ 5231463 h 5231463"/>
              <a:gd name="connsiteX17" fmla="*/ 4283241 w 7966008"/>
              <a:gd name="connsiteY17" fmla="*/ 5046905 h 5231463"/>
              <a:gd name="connsiteX18" fmla="*/ 5357031 w 7966008"/>
              <a:gd name="connsiteY18" fmla="*/ 4661012 h 5231463"/>
              <a:gd name="connsiteX19" fmla="*/ 4677523 w 7966008"/>
              <a:gd name="connsiteY19" fmla="*/ 3838891 h 5231463"/>
              <a:gd name="connsiteX20" fmla="*/ 3536620 w 7966008"/>
              <a:gd name="connsiteY20" fmla="*/ 4098949 h 5231463"/>
              <a:gd name="connsiteX21" fmla="*/ 2303439 w 7966008"/>
              <a:gd name="connsiteY21" fmla="*/ 4124116 h 5231463"/>
              <a:gd name="connsiteX22" fmla="*/ 1489707 w 7966008"/>
              <a:gd name="connsiteY22" fmla="*/ 3671111 h 5231463"/>
              <a:gd name="connsiteX23" fmla="*/ 977978 w 7966008"/>
              <a:gd name="connsiteY23" fmla="*/ 2932880 h 5231463"/>
              <a:gd name="connsiteX24" fmla="*/ 1103813 w 7966008"/>
              <a:gd name="connsiteY24" fmla="*/ 2010091 h 5231463"/>
              <a:gd name="connsiteX25" fmla="*/ 1472929 w 7966008"/>
              <a:gd name="connsiteY25" fmla="*/ 1338971 h 5231463"/>
              <a:gd name="connsiteX26" fmla="*/ 2253105 w 7966008"/>
              <a:gd name="connsiteY26" fmla="*/ 1062135 h 5231463"/>
              <a:gd name="connsiteX27" fmla="*/ 3343675 w 7966008"/>
              <a:gd name="connsiteY27" fmla="*/ 1045357 h 5231463"/>
              <a:gd name="connsiteX28" fmla="*/ 4157406 w 7966008"/>
              <a:gd name="connsiteY28" fmla="*/ 1448028 h 5231463"/>
              <a:gd name="connsiteX29" fmla="*/ 4862081 w 7966008"/>
              <a:gd name="connsiteY29" fmla="*/ 2152703 h 5231463"/>
              <a:gd name="connsiteX30" fmla="*/ 6036540 w 7966008"/>
              <a:gd name="connsiteY30" fmla="*/ 2614098 h 5231463"/>
              <a:gd name="connsiteX31" fmla="*/ 7370389 w 7966008"/>
              <a:gd name="connsiteY31" fmla="*/ 2714766 h 5231463"/>
              <a:gd name="connsiteX32" fmla="*/ 7781450 w 7966008"/>
              <a:gd name="connsiteY32" fmla="*/ 2228204 h 5231463"/>
              <a:gd name="connsiteX33" fmla="*/ 7966008 w 7966008"/>
              <a:gd name="connsiteY33" fmla="*/ 1179580 h 5231463"/>
              <a:gd name="connsiteX34" fmla="*/ 7546558 w 7966008"/>
              <a:gd name="connsiteY34" fmla="*/ 332292 h 5231463"/>
              <a:gd name="connsiteX35" fmla="*/ 7051608 w 7966008"/>
              <a:gd name="connsiteY35" fmla="*/ 676241 h 5231463"/>
              <a:gd name="connsiteX0" fmla="*/ 7051608 w 7966008"/>
              <a:gd name="connsiteY0" fmla="*/ 676241 h 5231463"/>
              <a:gd name="connsiteX1" fmla="*/ 7227776 w 7966008"/>
              <a:gd name="connsiteY1" fmla="*/ 1372527 h 5231463"/>
              <a:gd name="connsiteX2" fmla="*/ 7101942 w 7966008"/>
              <a:gd name="connsiteY2" fmla="*/ 1884256 h 5231463"/>
              <a:gd name="connsiteX3" fmla="*/ 6883828 w 7966008"/>
              <a:gd name="connsiteY3" fmla="*/ 2152704 h 5231463"/>
              <a:gd name="connsiteX4" fmla="*/ 6615380 w 7966008"/>
              <a:gd name="connsiteY4" fmla="*/ 2169481 h 5231463"/>
              <a:gd name="connsiteX5" fmla="*/ 5977817 w 7966008"/>
              <a:gd name="connsiteY5" fmla="*/ 1909423 h 5231463"/>
              <a:gd name="connsiteX6" fmla="*/ 5222808 w 7966008"/>
              <a:gd name="connsiteY6" fmla="*/ 1489973 h 5231463"/>
              <a:gd name="connsiteX7" fmla="*/ 4585244 w 7966008"/>
              <a:gd name="connsiteY7" fmla="*/ 407793 h 5231463"/>
              <a:gd name="connsiteX8" fmla="*/ 3779901 w 7966008"/>
              <a:gd name="connsiteY8" fmla="*/ 21900 h 5231463"/>
              <a:gd name="connsiteX9" fmla="*/ 2714499 w 7966008"/>
              <a:gd name="connsiteY9" fmla="*/ 63845 h 5231463"/>
              <a:gd name="connsiteX10" fmla="*/ 1196092 w 7966008"/>
              <a:gd name="connsiteY10" fmla="*/ 458127 h 5231463"/>
              <a:gd name="connsiteX11" fmla="*/ 365582 w 7966008"/>
              <a:gd name="connsiteY11" fmla="*/ 1213137 h 5231463"/>
              <a:gd name="connsiteX12" fmla="*/ 63578 w 7966008"/>
              <a:gd name="connsiteY12" fmla="*/ 1959757 h 5231463"/>
              <a:gd name="connsiteX13" fmla="*/ 46800 w 7966008"/>
              <a:gd name="connsiteY13" fmla="*/ 3369107 h 5231463"/>
              <a:gd name="connsiteX14" fmla="*/ 592085 w 7966008"/>
              <a:gd name="connsiteY14" fmla="*/ 4484843 h 5231463"/>
              <a:gd name="connsiteX15" fmla="*/ 1615542 w 7966008"/>
              <a:gd name="connsiteY15" fmla="*/ 5013349 h 5231463"/>
              <a:gd name="connsiteX16" fmla="*/ 2873890 w 7966008"/>
              <a:gd name="connsiteY16" fmla="*/ 5231463 h 5231463"/>
              <a:gd name="connsiteX17" fmla="*/ 4283241 w 7966008"/>
              <a:gd name="connsiteY17" fmla="*/ 5046905 h 5231463"/>
              <a:gd name="connsiteX18" fmla="*/ 5357031 w 7966008"/>
              <a:gd name="connsiteY18" fmla="*/ 4661012 h 5231463"/>
              <a:gd name="connsiteX19" fmla="*/ 4677523 w 7966008"/>
              <a:gd name="connsiteY19" fmla="*/ 3838891 h 5231463"/>
              <a:gd name="connsiteX20" fmla="*/ 3536620 w 7966008"/>
              <a:gd name="connsiteY20" fmla="*/ 4098949 h 5231463"/>
              <a:gd name="connsiteX21" fmla="*/ 2303439 w 7966008"/>
              <a:gd name="connsiteY21" fmla="*/ 4124116 h 5231463"/>
              <a:gd name="connsiteX22" fmla="*/ 1489707 w 7966008"/>
              <a:gd name="connsiteY22" fmla="*/ 3671111 h 5231463"/>
              <a:gd name="connsiteX23" fmla="*/ 977978 w 7966008"/>
              <a:gd name="connsiteY23" fmla="*/ 2932880 h 5231463"/>
              <a:gd name="connsiteX24" fmla="*/ 1103813 w 7966008"/>
              <a:gd name="connsiteY24" fmla="*/ 2010091 h 5231463"/>
              <a:gd name="connsiteX25" fmla="*/ 1472929 w 7966008"/>
              <a:gd name="connsiteY25" fmla="*/ 1338971 h 5231463"/>
              <a:gd name="connsiteX26" fmla="*/ 2253105 w 7966008"/>
              <a:gd name="connsiteY26" fmla="*/ 1062135 h 5231463"/>
              <a:gd name="connsiteX27" fmla="*/ 3343675 w 7966008"/>
              <a:gd name="connsiteY27" fmla="*/ 1045357 h 5231463"/>
              <a:gd name="connsiteX28" fmla="*/ 4157406 w 7966008"/>
              <a:gd name="connsiteY28" fmla="*/ 1448028 h 5231463"/>
              <a:gd name="connsiteX29" fmla="*/ 4862081 w 7966008"/>
              <a:gd name="connsiteY29" fmla="*/ 2152703 h 5231463"/>
              <a:gd name="connsiteX30" fmla="*/ 6036540 w 7966008"/>
              <a:gd name="connsiteY30" fmla="*/ 2614098 h 5231463"/>
              <a:gd name="connsiteX31" fmla="*/ 7370389 w 7966008"/>
              <a:gd name="connsiteY31" fmla="*/ 2714766 h 5231463"/>
              <a:gd name="connsiteX32" fmla="*/ 7781450 w 7966008"/>
              <a:gd name="connsiteY32" fmla="*/ 2228204 h 5231463"/>
              <a:gd name="connsiteX33" fmla="*/ 7966008 w 7966008"/>
              <a:gd name="connsiteY33" fmla="*/ 1179580 h 5231463"/>
              <a:gd name="connsiteX34" fmla="*/ 7546558 w 7966008"/>
              <a:gd name="connsiteY34" fmla="*/ 332292 h 5231463"/>
              <a:gd name="connsiteX35" fmla="*/ 7051608 w 7966008"/>
              <a:gd name="connsiteY35" fmla="*/ 676241 h 5231463"/>
              <a:gd name="connsiteX0" fmla="*/ 7051608 w 7966008"/>
              <a:gd name="connsiteY0" fmla="*/ 676241 h 5231463"/>
              <a:gd name="connsiteX1" fmla="*/ 7227776 w 7966008"/>
              <a:gd name="connsiteY1" fmla="*/ 1372527 h 5231463"/>
              <a:gd name="connsiteX2" fmla="*/ 7101942 w 7966008"/>
              <a:gd name="connsiteY2" fmla="*/ 1884256 h 5231463"/>
              <a:gd name="connsiteX3" fmla="*/ 6883828 w 7966008"/>
              <a:gd name="connsiteY3" fmla="*/ 2152704 h 5231463"/>
              <a:gd name="connsiteX4" fmla="*/ 6615380 w 7966008"/>
              <a:gd name="connsiteY4" fmla="*/ 2169481 h 5231463"/>
              <a:gd name="connsiteX5" fmla="*/ 5977817 w 7966008"/>
              <a:gd name="connsiteY5" fmla="*/ 1909423 h 5231463"/>
              <a:gd name="connsiteX6" fmla="*/ 5222808 w 7966008"/>
              <a:gd name="connsiteY6" fmla="*/ 1489973 h 5231463"/>
              <a:gd name="connsiteX7" fmla="*/ 4585244 w 7966008"/>
              <a:gd name="connsiteY7" fmla="*/ 407793 h 5231463"/>
              <a:gd name="connsiteX8" fmla="*/ 3779901 w 7966008"/>
              <a:gd name="connsiteY8" fmla="*/ 21900 h 5231463"/>
              <a:gd name="connsiteX9" fmla="*/ 2714499 w 7966008"/>
              <a:gd name="connsiteY9" fmla="*/ 63845 h 5231463"/>
              <a:gd name="connsiteX10" fmla="*/ 1196092 w 7966008"/>
              <a:gd name="connsiteY10" fmla="*/ 458127 h 5231463"/>
              <a:gd name="connsiteX11" fmla="*/ 365582 w 7966008"/>
              <a:gd name="connsiteY11" fmla="*/ 1213137 h 5231463"/>
              <a:gd name="connsiteX12" fmla="*/ 63578 w 7966008"/>
              <a:gd name="connsiteY12" fmla="*/ 1959757 h 5231463"/>
              <a:gd name="connsiteX13" fmla="*/ 46800 w 7966008"/>
              <a:gd name="connsiteY13" fmla="*/ 3369107 h 5231463"/>
              <a:gd name="connsiteX14" fmla="*/ 592085 w 7966008"/>
              <a:gd name="connsiteY14" fmla="*/ 4484843 h 5231463"/>
              <a:gd name="connsiteX15" fmla="*/ 1615542 w 7966008"/>
              <a:gd name="connsiteY15" fmla="*/ 5013349 h 5231463"/>
              <a:gd name="connsiteX16" fmla="*/ 2873890 w 7966008"/>
              <a:gd name="connsiteY16" fmla="*/ 5231463 h 5231463"/>
              <a:gd name="connsiteX17" fmla="*/ 4283241 w 7966008"/>
              <a:gd name="connsiteY17" fmla="*/ 5046905 h 5231463"/>
              <a:gd name="connsiteX18" fmla="*/ 5357031 w 7966008"/>
              <a:gd name="connsiteY18" fmla="*/ 4661012 h 5231463"/>
              <a:gd name="connsiteX19" fmla="*/ 4677523 w 7966008"/>
              <a:gd name="connsiteY19" fmla="*/ 3838891 h 5231463"/>
              <a:gd name="connsiteX20" fmla="*/ 3536620 w 7966008"/>
              <a:gd name="connsiteY20" fmla="*/ 4098949 h 5231463"/>
              <a:gd name="connsiteX21" fmla="*/ 2303439 w 7966008"/>
              <a:gd name="connsiteY21" fmla="*/ 4124116 h 5231463"/>
              <a:gd name="connsiteX22" fmla="*/ 1489707 w 7966008"/>
              <a:gd name="connsiteY22" fmla="*/ 3671111 h 5231463"/>
              <a:gd name="connsiteX23" fmla="*/ 977978 w 7966008"/>
              <a:gd name="connsiteY23" fmla="*/ 2932880 h 5231463"/>
              <a:gd name="connsiteX24" fmla="*/ 1103813 w 7966008"/>
              <a:gd name="connsiteY24" fmla="*/ 2010091 h 5231463"/>
              <a:gd name="connsiteX25" fmla="*/ 1472929 w 7966008"/>
              <a:gd name="connsiteY25" fmla="*/ 1338971 h 5231463"/>
              <a:gd name="connsiteX26" fmla="*/ 2253105 w 7966008"/>
              <a:gd name="connsiteY26" fmla="*/ 1062135 h 5231463"/>
              <a:gd name="connsiteX27" fmla="*/ 3343675 w 7966008"/>
              <a:gd name="connsiteY27" fmla="*/ 1045357 h 5231463"/>
              <a:gd name="connsiteX28" fmla="*/ 4157406 w 7966008"/>
              <a:gd name="connsiteY28" fmla="*/ 1448028 h 5231463"/>
              <a:gd name="connsiteX29" fmla="*/ 4862081 w 7966008"/>
              <a:gd name="connsiteY29" fmla="*/ 2152703 h 5231463"/>
              <a:gd name="connsiteX30" fmla="*/ 6036540 w 7966008"/>
              <a:gd name="connsiteY30" fmla="*/ 2614098 h 5231463"/>
              <a:gd name="connsiteX31" fmla="*/ 7370389 w 7966008"/>
              <a:gd name="connsiteY31" fmla="*/ 2714766 h 5231463"/>
              <a:gd name="connsiteX32" fmla="*/ 7781450 w 7966008"/>
              <a:gd name="connsiteY32" fmla="*/ 2228204 h 5231463"/>
              <a:gd name="connsiteX33" fmla="*/ 7966008 w 7966008"/>
              <a:gd name="connsiteY33" fmla="*/ 1179580 h 5231463"/>
              <a:gd name="connsiteX34" fmla="*/ 7546558 w 7966008"/>
              <a:gd name="connsiteY34" fmla="*/ 332292 h 5231463"/>
              <a:gd name="connsiteX35" fmla="*/ 7051608 w 7966008"/>
              <a:gd name="connsiteY35" fmla="*/ 676241 h 5231463"/>
              <a:gd name="connsiteX0" fmla="*/ 7051608 w 7966008"/>
              <a:gd name="connsiteY0" fmla="*/ 676241 h 5231463"/>
              <a:gd name="connsiteX1" fmla="*/ 7227776 w 7966008"/>
              <a:gd name="connsiteY1" fmla="*/ 1372527 h 5231463"/>
              <a:gd name="connsiteX2" fmla="*/ 7101942 w 7966008"/>
              <a:gd name="connsiteY2" fmla="*/ 1884256 h 5231463"/>
              <a:gd name="connsiteX3" fmla="*/ 6883828 w 7966008"/>
              <a:gd name="connsiteY3" fmla="*/ 2152704 h 5231463"/>
              <a:gd name="connsiteX4" fmla="*/ 6489545 w 7966008"/>
              <a:gd name="connsiteY4" fmla="*/ 2135925 h 5231463"/>
              <a:gd name="connsiteX5" fmla="*/ 5977817 w 7966008"/>
              <a:gd name="connsiteY5" fmla="*/ 1909423 h 5231463"/>
              <a:gd name="connsiteX6" fmla="*/ 5222808 w 7966008"/>
              <a:gd name="connsiteY6" fmla="*/ 1489973 h 5231463"/>
              <a:gd name="connsiteX7" fmla="*/ 4585244 w 7966008"/>
              <a:gd name="connsiteY7" fmla="*/ 407793 h 5231463"/>
              <a:gd name="connsiteX8" fmla="*/ 3779901 w 7966008"/>
              <a:gd name="connsiteY8" fmla="*/ 21900 h 5231463"/>
              <a:gd name="connsiteX9" fmla="*/ 2714499 w 7966008"/>
              <a:gd name="connsiteY9" fmla="*/ 63845 h 5231463"/>
              <a:gd name="connsiteX10" fmla="*/ 1196092 w 7966008"/>
              <a:gd name="connsiteY10" fmla="*/ 458127 h 5231463"/>
              <a:gd name="connsiteX11" fmla="*/ 365582 w 7966008"/>
              <a:gd name="connsiteY11" fmla="*/ 1213137 h 5231463"/>
              <a:gd name="connsiteX12" fmla="*/ 63578 w 7966008"/>
              <a:gd name="connsiteY12" fmla="*/ 1959757 h 5231463"/>
              <a:gd name="connsiteX13" fmla="*/ 46800 w 7966008"/>
              <a:gd name="connsiteY13" fmla="*/ 3369107 h 5231463"/>
              <a:gd name="connsiteX14" fmla="*/ 592085 w 7966008"/>
              <a:gd name="connsiteY14" fmla="*/ 4484843 h 5231463"/>
              <a:gd name="connsiteX15" fmla="*/ 1615542 w 7966008"/>
              <a:gd name="connsiteY15" fmla="*/ 5013349 h 5231463"/>
              <a:gd name="connsiteX16" fmla="*/ 2873890 w 7966008"/>
              <a:gd name="connsiteY16" fmla="*/ 5231463 h 5231463"/>
              <a:gd name="connsiteX17" fmla="*/ 4283241 w 7966008"/>
              <a:gd name="connsiteY17" fmla="*/ 5046905 h 5231463"/>
              <a:gd name="connsiteX18" fmla="*/ 5357031 w 7966008"/>
              <a:gd name="connsiteY18" fmla="*/ 4661012 h 5231463"/>
              <a:gd name="connsiteX19" fmla="*/ 4677523 w 7966008"/>
              <a:gd name="connsiteY19" fmla="*/ 3838891 h 5231463"/>
              <a:gd name="connsiteX20" fmla="*/ 3536620 w 7966008"/>
              <a:gd name="connsiteY20" fmla="*/ 4098949 h 5231463"/>
              <a:gd name="connsiteX21" fmla="*/ 2303439 w 7966008"/>
              <a:gd name="connsiteY21" fmla="*/ 4124116 h 5231463"/>
              <a:gd name="connsiteX22" fmla="*/ 1489707 w 7966008"/>
              <a:gd name="connsiteY22" fmla="*/ 3671111 h 5231463"/>
              <a:gd name="connsiteX23" fmla="*/ 977978 w 7966008"/>
              <a:gd name="connsiteY23" fmla="*/ 2932880 h 5231463"/>
              <a:gd name="connsiteX24" fmla="*/ 1103813 w 7966008"/>
              <a:gd name="connsiteY24" fmla="*/ 2010091 h 5231463"/>
              <a:gd name="connsiteX25" fmla="*/ 1472929 w 7966008"/>
              <a:gd name="connsiteY25" fmla="*/ 1338971 h 5231463"/>
              <a:gd name="connsiteX26" fmla="*/ 2253105 w 7966008"/>
              <a:gd name="connsiteY26" fmla="*/ 1062135 h 5231463"/>
              <a:gd name="connsiteX27" fmla="*/ 3343675 w 7966008"/>
              <a:gd name="connsiteY27" fmla="*/ 1045357 h 5231463"/>
              <a:gd name="connsiteX28" fmla="*/ 4157406 w 7966008"/>
              <a:gd name="connsiteY28" fmla="*/ 1448028 h 5231463"/>
              <a:gd name="connsiteX29" fmla="*/ 4862081 w 7966008"/>
              <a:gd name="connsiteY29" fmla="*/ 2152703 h 5231463"/>
              <a:gd name="connsiteX30" fmla="*/ 6036540 w 7966008"/>
              <a:gd name="connsiteY30" fmla="*/ 2614098 h 5231463"/>
              <a:gd name="connsiteX31" fmla="*/ 7370389 w 7966008"/>
              <a:gd name="connsiteY31" fmla="*/ 2714766 h 5231463"/>
              <a:gd name="connsiteX32" fmla="*/ 7781450 w 7966008"/>
              <a:gd name="connsiteY32" fmla="*/ 2228204 h 5231463"/>
              <a:gd name="connsiteX33" fmla="*/ 7966008 w 7966008"/>
              <a:gd name="connsiteY33" fmla="*/ 1179580 h 5231463"/>
              <a:gd name="connsiteX34" fmla="*/ 7546558 w 7966008"/>
              <a:gd name="connsiteY34" fmla="*/ 332292 h 5231463"/>
              <a:gd name="connsiteX35" fmla="*/ 7051608 w 7966008"/>
              <a:gd name="connsiteY35" fmla="*/ 676241 h 5231463"/>
              <a:gd name="connsiteX0" fmla="*/ 7051608 w 7966008"/>
              <a:gd name="connsiteY0" fmla="*/ 676241 h 5231463"/>
              <a:gd name="connsiteX1" fmla="*/ 7227776 w 7966008"/>
              <a:gd name="connsiteY1" fmla="*/ 1372527 h 5231463"/>
              <a:gd name="connsiteX2" fmla="*/ 7101942 w 7966008"/>
              <a:gd name="connsiteY2" fmla="*/ 1884256 h 5231463"/>
              <a:gd name="connsiteX3" fmla="*/ 6883828 w 7966008"/>
              <a:gd name="connsiteY3" fmla="*/ 2152704 h 5231463"/>
              <a:gd name="connsiteX4" fmla="*/ 6489545 w 7966008"/>
              <a:gd name="connsiteY4" fmla="*/ 2135925 h 5231463"/>
              <a:gd name="connsiteX5" fmla="*/ 5977817 w 7966008"/>
              <a:gd name="connsiteY5" fmla="*/ 1909423 h 5231463"/>
              <a:gd name="connsiteX6" fmla="*/ 5222808 w 7966008"/>
              <a:gd name="connsiteY6" fmla="*/ 1489973 h 5231463"/>
              <a:gd name="connsiteX7" fmla="*/ 4585244 w 7966008"/>
              <a:gd name="connsiteY7" fmla="*/ 407793 h 5231463"/>
              <a:gd name="connsiteX8" fmla="*/ 3779901 w 7966008"/>
              <a:gd name="connsiteY8" fmla="*/ 21900 h 5231463"/>
              <a:gd name="connsiteX9" fmla="*/ 2714499 w 7966008"/>
              <a:gd name="connsiteY9" fmla="*/ 63845 h 5231463"/>
              <a:gd name="connsiteX10" fmla="*/ 1196092 w 7966008"/>
              <a:gd name="connsiteY10" fmla="*/ 458127 h 5231463"/>
              <a:gd name="connsiteX11" fmla="*/ 365582 w 7966008"/>
              <a:gd name="connsiteY11" fmla="*/ 1213137 h 5231463"/>
              <a:gd name="connsiteX12" fmla="*/ 63578 w 7966008"/>
              <a:gd name="connsiteY12" fmla="*/ 1959757 h 5231463"/>
              <a:gd name="connsiteX13" fmla="*/ 46800 w 7966008"/>
              <a:gd name="connsiteY13" fmla="*/ 3369107 h 5231463"/>
              <a:gd name="connsiteX14" fmla="*/ 592085 w 7966008"/>
              <a:gd name="connsiteY14" fmla="*/ 4484843 h 5231463"/>
              <a:gd name="connsiteX15" fmla="*/ 1615542 w 7966008"/>
              <a:gd name="connsiteY15" fmla="*/ 5013349 h 5231463"/>
              <a:gd name="connsiteX16" fmla="*/ 2873890 w 7966008"/>
              <a:gd name="connsiteY16" fmla="*/ 5231463 h 5231463"/>
              <a:gd name="connsiteX17" fmla="*/ 4283241 w 7966008"/>
              <a:gd name="connsiteY17" fmla="*/ 5046905 h 5231463"/>
              <a:gd name="connsiteX18" fmla="*/ 5357031 w 7966008"/>
              <a:gd name="connsiteY18" fmla="*/ 4661012 h 5231463"/>
              <a:gd name="connsiteX19" fmla="*/ 4677523 w 7966008"/>
              <a:gd name="connsiteY19" fmla="*/ 3838891 h 5231463"/>
              <a:gd name="connsiteX20" fmla="*/ 3536620 w 7966008"/>
              <a:gd name="connsiteY20" fmla="*/ 4098949 h 5231463"/>
              <a:gd name="connsiteX21" fmla="*/ 2303439 w 7966008"/>
              <a:gd name="connsiteY21" fmla="*/ 4124116 h 5231463"/>
              <a:gd name="connsiteX22" fmla="*/ 1489707 w 7966008"/>
              <a:gd name="connsiteY22" fmla="*/ 3671111 h 5231463"/>
              <a:gd name="connsiteX23" fmla="*/ 977978 w 7966008"/>
              <a:gd name="connsiteY23" fmla="*/ 2932880 h 5231463"/>
              <a:gd name="connsiteX24" fmla="*/ 1103813 w 7966008"/>
              <a:gd name="connsiteY24" fmla="*/ 2010091 h 5231463"/>
              <a:gd name="connsiteX25" fmla="*/ 1472929 w 7966008"/>
              <a:gd name="connsiteY25" fmla="*/ 1338971 h 5231463"/>
              <a:gd name="connsiteX26" fmla="*/ 2253105 w 7966008"/>
              <a:gd name="connsiteY26" fmla="*/ 1062135 h 5231463"/>
              <a:gd name="connsiteX27" fmla="*/ 3343675 w 7966008"/>
              <a:gd name="connsiteY27" fmla="*/ 1045357 h 5231463"/>
              <a:gd name="connsiteX28" fmla="*/ 4157406 w 7966008"/>
              <a:gd name="connsiteY28" fmla="*/ 1448028 h 5231463"/>
              <a:gd name="connsiteX29" fmla="*/ 4862081 w 7966008"/>
              <a:gd name="connsiteY29" fmla="*/ 2152703 h 5231463"/>
              <a:gd name="connsiteX30" fmla="*/ 6036540 w 7966008"/>
              <a:gd name="connsiteY30" fmla="*/ 2614098 h 5231463"/>
              <a:gd name="connsiteX31" fmla="*/ 7370389 w 7966008"/>
              <a:gd name="connsiteY31" fmla="*/ 2714766 h 5231463"/>
              <a:gd name="connsiteX32" fmla="*/ 7781450 w 7966008"/>
              <a:gd name="connsiteY32" fmla="*/ 2228204 h 5231463"/>
              <a:gd name="connsiteX33" fmla="*/ 7966008 w 7966008"/>
              <a:gd name="connsiteY33" fmla="*/ 1179580 h 5231463"/>
              <a:gd name="connsiteX34" fmla="*/ 7546558 w 7966008"/>
              <a:gd name="connsiteY34" fmla="*/ 332292 h 5231463"/>
              <a:gd name="connsiteX35" fmla="*/ 7051608 w 7966008"/>
              <a:gd name="connsiteY35" fmla="*/ 676241 h 5231463"/>
              <a:gd name="connsiteX0" fmla="*/ 7051608 w 7966008"/>
              <a:gd name="connsiteY0" fmla="*/ 676241 h 5231463"/>
              <a:gd name="connsiteX1" fmla="*/ 7227776 w 7966008"/>
              <a:gd name="connsiteY1" fmla="*/ 1372527 h 5231463"/>
              <a:gd name="connsiteX2" fmla="*/ 7101942 w 7966008"/>
              <a:gd name="connsiteY2" fmla="*/ 1884256 h 5231463"/>
              <a:gd name="connsiteX3" fmla="*/ 6883828 w 7966008"/>
              <a:gd name="connsiteY3" fmla="*/ 2152704 h 5231463"/>
              <a:gd name="connsiteX4" fmla="*/ 6489545 w 7966008"/>
              <a:gd name="connsiteY4" fmla="*/ 2135925 h 5231463"/>
              <a:gd name="connsiteX5" fmla="*/ 5977817 w 7966008"/>
              <a:gd name="connsiteY5" fmla="*/ 1909423 h 5231463"/>
              <a:gd name="connsiteX6" fmla="*/ 5130529 w 7966008"/>
              <a:gd name="connsiteY6" fmla="*/ 1548696 h 5231463"/>
              <a:gd name="connsiteX7" fmla="*/ 4585244 w 7966008"/>
              <a:gd name="connsiteY7" fmla="*/ 407793 h 5231463"/>
              <a:gd name="connsiteX8" fmla="*/ 3779901 w 7966008"/>
              <a:gd name="connsiteY8" fmla="*/ 21900 h 5231463"/>
              <a:gd name="connsiteX9" fmla="*/ 2714499 w 7966008"/>
              <a:gd name="connsiteY9" fmla="*/ 63845 h 5231463"/>
              <a:gd name="connsiteX10" fmla="*/ 1196092 w 7966008"/>
              <a:gd name="connsiteY10" fmla="*/ 458127 h 5231463"/>
              <a:gd name="connsiteX11" fmla="*/ 365582 w 7966008"/>
              <a:gd name="connsiteY11" fmla="*/ 1213137 h 5231463"/>
              <a:gd name="connsiteX12" fmla="*/ 63578 w 7966008"/>
              <a:gd name="connsiteY12" fmla="*/ 1959757 h 5231463"/>
              <a:gd name="connsiteX13" fmla="*/ 46800 w 7966008"/>
              <a:gd name="connsiteY13" fmla="*/ 3369107 h 5231463"/>
              <a:gd name="connsiteX14" fmla="*/ 592085 w 7966008"/>
              <a:gd name="connsiteY14" fmla="*/ 4484843 h 5231463"/>
              <a:gd name="connsiteX15" fmla="*/ 1615542 w 7966008"/>
              <a:gd name="connsiteY15" fmla="*/ 5013349 h 5231463"/>
              <a:gd name="connsiteX16" fmla="*/ 2873890 w 7966008"/>
              <a:gd name="connsiteY16" fmla="*/ 5231463 h 5231463"/>
              <a:gd name="connsiteX17" fmla="*/ 4283241 w 7966008"/>
              <a:gd name="connsiteY17" fmla="*/ 5046905 h 5231463"/>
              <a:gd name="connsiteX18" fmla="*/ 5357031 w 7966008"/>
              <a:gd name="connsiteY18" fmla="*/ 4661012 h 5231463"/>
              <a:gd name="connsiteX19" fmla="*/ 4677523 w 7966008"/>
              <a:gd name="connsiteY19" fmla="*/ 3838891 h 5231463"/>
              <a:gd name="connsiteX20" fmla="*/ 3536620 w 7966008"/>
              <a:gd name="connsiteY20" fmla="*/ 4098949 h 5231463"/>
              <a:gd name="connsiteX21" fmla="*/ 2303439 w 7966008"/>
              <a:gd name="connsiteY21" fmla="*/ 4124116 h 5231463"/>
              <a:gd name="connsiteX22" fmla="*/ 1489707 w 7966008"/>
              <a:gd name="connsiteY22" fmla="*/ 3671111 h 5231463"/>
              <a:gd name="connsiteX23" fmla="*/ 977978 w 7966008"/>
              <a:gd name="connsiteY23" fmla="*/ 2932880 h 5231463"/>
              <a:gd name="connsiteX24" fmla="*/ 1103813 w 7966008"/>
              <a:gd name="connsiteY24" fmla="*/ 2010091 h 5231463"/>
              <a:gd name="connsiteX25" fmla="*/ 1472929 w 7966008"/>
              <a:gd name="connsiteY25" fmla="*/ 1338971 h 5231463"/>
              <a:gd name="connsiteX26" fmla="*/ 2253105 w 7966008"/>
              <a:gd name="connsiteY26" fmla="*/ 1062135 h 5231463"/>
              <a:gd name="connsiteX27" fmla="*/ 3343675 w 7966008"/>
              <a:gd name="connsiteY27" fmla="*/ 1045357 h 5231463"/>
              <a:gd name="connsiteX28" fmla="*/ 4157406 w 7966008"/>
              <a:gd name="connsiteY28" fmla="*/ 1448028 h 5231463"/>
              <a:gd name="connsiteX29" fmla="*/ 4862081 w 7966008"/>
              <a:gd name="connsiteY29" fmla="*/ 2152703 h 5231463"/>
              <a:gd name="connsiteX30" fmla="*/ 6036540 w 7966008"/>
              <a:gd name="connsiteY30" fmla="*/ 2614098 h 5231463"/>
              <a:gd name="connsiteX31" fmla="*/ 7370389 w 7966008"/>
              <a:gd name="connsiteY31" fmla="*/ 2714766 h 5231463"/>
              <a:gd name="connsiteX32" fmla="*/ 7781450 w 7966008"/>
              <a:gd name="connsiteY32" fmla="*/ 2228204 h 5231463"/>
              <a:gd name="connsiteX33" fmla="*/ 7966008 w 7966008"/>
              <a:gd name="connsiteY33" fmla="*/ 1179580 h 5231463"/>
              <a:gd name="connsiteX34" fmla="*/ 7546558 w 7966008"/>
              <a:gd name="connsiteY34" fmla="*/ 332292 h 5231463"/>
              <a:gd name="connsiteX35" fmla="*/ 7051608 w 7966008"/>
              <a:gd name="connsiteY35" fmla="*/ 676241 h 5231463"/>
              <a:gd name="connsiteX0" fmla="*/ 7051608 w 7966008"/>
              <a:gd name="connsiteY0" fmla="*/ 676241 h 5231463"/>
              <a:gd name="connsiteX1" fmla="*/ 7227776 w 7966008"/>
              <a:gd name="connsiteY1" fmla="*/ 1372527 h 5231463"/>
              <a:gd name="connsiteX2" fmla="*/ 7101942 w 7966008"/>
              <a:gd name="connsiteY2" fmla="*/ 1884256 h 5231463"/>
              <a:gd name="connsiteX3" fmla="*/ 6883828 w 7966008"/>
              <a:gd name="connsiteY3" fmla="*/ 2152704 h 5231463"/>
              <a:gd name="connsiteX4" fmla="*/ 6489545 w 7966008"/>
              <a:gd name="connsiteY4" fmla="*/ 2135925 h 5231463"/>
              <a:gd name="connsiteX5" fmla="*/ 5977817 w 7966008"/>
              <a:gd name="connsiteY5" fmla="*/ 1909423 h 5231463"/>
              <a:gd name="connsiteX6" fmla="*/ 5130529 w 7966008"/>
              <a:gd name="connsiteY6" fmla="*/ 1548696 h 5231463"/>
              <a:gd name="connsiteX7" fmla="*/ 4585244 w 7966008"/>
              <a:gd name="connsiteY7" fmla="*/ 407793 h 5231463"/>
              <a:gd name="connsiteX8" fmla="*/ 3779901 w 7966008"/>
              <a:gd name="connsiteY8" fmla="*/ 21900 h 5231463"/>
              <a:gd name="connsiteX9" fmla="*/ 2714499 w 7966008"/>
              <a:gd name="connsiteY9" fmla="*/ 63845 h 5231463"/>
              <a:gd name="connsiteX10" fmla="*/ 1196092 w 7966008"/>
              <a:gd name="connsiteY10" fmla="*/ 458127 h 5231463"/>
              <a:gd name="connsiteX11" fmla="*/ 365582 w 7966008"/>
              <a:gd name="connsiteY11" fmla="*/ 1213137 h 5231463"/>
              <a:gd name="connsiteX12" fmla="*/ 63578 w 7966008"/>
              <a:gd name="connsiteY12" fmla="*/ 1959757 h 5231463"/>
              <a:gd name="connsiteX13" fmla="*/ 46800 w 7966008"/>
              <a:gd name="connsiteY13" fmla="*/ 3369107 h 5231463"/>
              <a:gd name="connsiteX14" fmla="*/ 592085 w 7966008"/>
              <a:gd name="connsiteY14" fmla="*/ 4484843 h 5231463"/>
              <a:gd name="connsiteX15" fmla="*/ 1615542 w 7966008"/>
              <a:gd name="connsiteY15" fmla="*/ 5013349 h 5231463"/>
              <a:gd name="connsiteX16" fmla="*/ 2873890 w 7966008"/>
              <a:gd name="connsiteY16" fmla="*/ 5231463 h 5231463"/>
              <a:gd name="connsiteX17" fmla="*/ 4283241 w 7966008"/>
              <a:gd name="connsiteY17" fmla="*/ 5046905 h 5231463"/>
              <a:gd name="connsiteX18" fmla="*/ 5357031 w 7966008"/>
              <a:gd name="connsiteY18" fmla="*/ 4661012 h 5231463"/>
              <a:gd name="connsiteX19" fmla="*/ 4677523 w 7966008"/>
              <a:gd name="connsiteY19" fmla="*/ 3838891 h 5231463"/>
              <a:gd name="connsiteX20" fmla="*/ 3536620 w 7966008"/>
              <a:gd name="connsiteY20" fmla="*/ 4098949 h 5231463"/>
              <a:gd name="connsiteX21" fmla="*/ 2303439 w 7966008"/>
              <a:gd name="connsiteY21" fmla="*/ 4124116 h 5231463"/>
              <a:gd name="connsiteX22" fmla="*/ 1489707 w 7966008"/>
              <a:gd name="connsiteY22" fmla="*/ 3671111 h 5231463"/>
              <a:gd name="connsiteX23" fmla="*/ 977978 w 7966008"/>
              <a:gd name="connsiteY23" fmla="*/ 2932880 h 5231463"/>
              <a:gd name="connsiteX24" fmla="*/ 1103813 w 7966008"/>
              <a:gd name="connsiteY24" fmla="*/ 2010091 h 5231463"/>
              <a:gd name="connsiteX25" fmla="*/ 1472929 w 7966008"/>
              <a:gd name="connsiteY25" fmla="*/ 1338971 h 5231463"/>
              <a:gd name="connsiteX26" fmla="*/ 2253105 w 7966008"/>
              <a:gd name="connsiteY26" fmla="*/ 1062135 h 5231463"/>
              <a:gd name="connsiteX27" fmla="*/ 3343675 w 7966008"/>
              <a:gd name="connsiteY27" fmla="*/ 1045357 h 5231463"/>
              <a:gd name="connsiteX28" fmla="*/ 4157406 w 7966008"/>
              <a:gd name="connsiteY28" fmla="*/ 1448028 h 5231463"/>
              <a:gd name="connsiteX29" fmla="*/ 4862081 w 7966008"/>
              <a:gd name="connsiteY29" fmla="*/ 2152703 h 5231463"/>
              <a:gd name="connsiteX30" fmla="*/ 6036540 w 7966008"/>
              <a:gd name="connsiteY30" fmla="*/ 2614098 h 5231463"/>
              <a:gd name="connsiteX31" fmla="*/ 7370389 w 7966008"/>
              <a:gd name="connsiteY31" fmla="*/ 2714766 h 5231463"/>
              <a:gd name="connsiteX32" fmla="*/ 7781450 w 7966008"/>
              <a:gd name="connsiteY32" fmla="*/ 2228204 h 5231463"/>
              <a:gd name="connsiteX33" fmla="*/ 7966008 w 7966008"/>
              <a:gd name="connsiteY33" fmla="*/ 1179580 h 5231463"/>
              <a:gd name="connsiteX34" fmla="*/ 7546558 w 7966008"/>
              <a:gd name="connsiteY34" fmla="*/ 332292 h 5231463"/>
              <a:gd name="connsiteX35" fmla="*/ 7051608 w 7966008"/>
              <a:gd name="connsiteY35" fmla="*/ 676241 h 5231463"/>
              <a:gd name="connsiteX0" fmla="*/ 7051608 w 7966008"/>
              <a:gd name="connsiteY0" fmla="*/ 676241 h 5231463"/>
              <a:gd name="connsiteX1" fmla="*/ 7227776 w 7966008"/>
              <a:gd name="connsiteY1" fmla="*/ 1372527 h 5231463"/>
              <a:gd name="connsiteX2" fmla="*/ 7101942 w 7966008"/>
              <a:gd name="connsiteY2" fmla="*/ 1884256 h 5231463"/>
              <a:gd name="connsiteX3" fmla="*/ 6883828 w 7966008"/>
              <a:gd name="connsiteY3" fmla="*/ 2152704 h 5231463"/>
              <a:gd name="connsiteX4" fmla="*/ 6489545 w 7966008"/>
              <a:gd name="connsiteY4" fmla="*/ 2135925 h 5231463"/>
              <a:gd name="connsiteX5" fmla="*/ 5977817 w 7966008"/>
              <a:gd name="connsiteY5" fmla="*/ 1909423 h 5231463"/>
              <a:gd name="connsiteX6" fmla="*/ 5130529 w 7966008"/>
              <a:gd name="connsiteY6" fmla="*/ 1548696 h 5231463"/>
              <a:gd name="connsiteX7" fmla="*/ 4585244 w 7966008"/>
              <a:gd name="connsiteY7" fmla="*/ 407793 h 5231463"/>
              <a:gd name="connsiteX8" fmla="*/ 3779901 w 7966008"/>
              <a:gd name="connsiteY8" fmla="*/ 21900 h 5231463"/>
              <a:gd name="connsiteX9" fmla="*/ 2714499 w 7966008"/>
              <a:gd name="connsiteY9" fmla="*/ 63845 h 5231463"/>
              <a:gd name="connsiteX10" fmla="*/ 1196092 w 7966008"/>
              <a:gd name="connsiteY10" fmla="*/ 458127 h 5231463"/>
              <a:gd name="connsiteX11" fmla="*/ 365582 w 7966008"/>
              <a:gd name="connsiteY11" fmla="*/ 1213137 h 5231463"/>
              <a:gd name="connsiteX12" fmla="*/ 63578 w 7966008"/>
              <a:gd name="connsiteY12" fmla="*/ 1959757 h 5231463"/>
              <a:gd name="connsiteX13" fmla="*/ 46800 w 7966008"/>
              <a:gd name="connsiteY13" fmla="*/ 3369107 h 5231463"/>
              <a:gd name="connsiteX14" fmla="*/ 592085 w 7966008"/>
              <a:gd name="connsiteY14" fmla="*/ 4484843 h 5231463"/>
              <a:gd name="connsiteX15" fmla="*/ 1615542 w 7966008"/>
              <a:gd name="connsiteY15" fmla="*/ 5013349 h 5231463"/>
              <a:gd name="connsiteX16" fmla="*/ 2873890 w 7966008"/>
              <a:gd name="connsiteY16" fmla="*/ 5231463 h 5231463"/>
              <a:gd name="connsiteX17" fmla="*/ 4283241 w 7966008"/>
              <a:gd name="connsiteY17" fmla="*/ 5046905 h 5231463"/>
              <a:gd name="connsiteX18" fmla="*/ 5357031 w 7966008"/>
              <a:gd name="connsiteY18" fmla="*/ 4661012 h 5231463"/>
              <a:gd name="connsiteX19" fmla="*/ 4677523 w 7966008"/>
              <a:gd name="connsiteY19" fmla="*/ 3838891 h 5231463"/>
              <a:gd name="connsiteX20" fmla="*/ 3536620 w 7966008"/>
              <a:gd name="connsiteY20" fmla="*/ 4098949 h 5231463"/>
              <a:gd name="connsiteX21" fmla="*/ 2303439 w 7966008"/>
              <a:gd name="connsiteY21" fmla="*/ 4124116 h 5231463"/>
              <a:gd name="connsiteX22" fmla="*/ 1489707 w 7966008"/>
              <a:gd name="connsiteY22" fmla="*/ 3671111 h 5231463"/>
              <a:gd name="connsiteX23" fmla="*/ 977978 w 7966008"/>
              <a:gd name="connsiteY23" fmla="*/ 2932880 h 5231463"/>
              <a:gd name="connsiteX24" fmla="*/ 1103813 w 7966008"/>
              <a:gd name="connsiteY24" fmla="*/ 2010091 h 5231463"/>
              <a:gd name="connsiteX25" fmla="*/ 1472929 w 7966008"/>
              <a:gd name="connsiteY25" fmla="*/ 1338971 h 5231463"/>
              <a:gd name="connsiteX26" fmla="*/ 2253105 w 7966008"/>
              <a:gd name="connsiteY26" fmla="*/ 1062135 h 5231463"/>
              <a:gd name="connsiteX27" fmla="*/ 3343675 w 7966008"/>
              <a:gd name="connsiteY27" fmla="*/ 1045357 h 5231463"/>
              <a:gd name="connsiteX28" fmla="*/ 4157406 w 7966008"/>
              <a:gd name="connsiteY28" fmla="*/ 1448028 h 5231463"/>
              <a:gd name="connsiteX29" fmla="*/ 4862081 w 7966008"/>
              <a:gd name="connsiteY29" fmla="*/ 2152703 h 5231463"/>
              <a:gd name="connsiteX30" fmla="*/ 6036540 w 7966008"/>
              <a:gd name="connsiteY30" fmla="*/ 2614098 h 5231463"/>
              <a:gd name="connsiteX31" fmla="*/ 7370389 w 7966008"/>
              <a:gd name="connsiteY31" fmla="*/ 2714766 h 5231463"/>
              <a:gd name="connsiteX32" fmla="*/ 7781450 w 7966008"/>
              <a:gd name="connsiteY32" fmla="*/ 2228204 h 5231463"/>
              <a:gd name="connsiteX33" fmla="*/ 7966008 w 7966008"/>
              <a:gd name="connsiteY33" fmla="*/ 1179580 h 5231463"/>
              <a:gd name="connsiteX34" fmla="*/ 7546558 w 7966008"/>
              <a:gd name="connsiteY34" fmla="*/ 332292 h 5231463"/>
              <a:gd name="connsiteX35" fmla="*/ 7051608 w 7966008"/>
              <a:gd name="connsiteY35" fmla="*/ 676241 h 5231463"/>
              <a:gd name="connsiteX0" fmla="*/ 7051608 w 7966008"/>
              <a:gd name="connsiteY0" fmla="*/ 676241 h 5231463"/>
              <a:gd name="connsiteX1" fmla="*/ 7227776 w 7966008"/>
              <a:gd name="connsiteY1" fmla="*/ 1372527 h 5231463"/>
              <a:gd name="connsiteX2" fmla="*/ 7101942 w 7966008"/>
              <a:gd name="connsiteY2" fmla="*/ 1884256 h 5231463"/>
              <a:gd name="connsiteX3" fmla="*/ 6883828 w 7966008"/>
              <a:gd name="connsiteY3" fmla="*/ 2152704 h 5231463"/>
              <a:gd name="connsiteX4" fmla="*/ 6489545 w 7966008"/>
              <a:gd name="connsiteY4" fmla="*/ 2135925 h 5231463"/>
              <a:gd name="connsiteX5" fmla="*/ 5944261 w 7966008"/>
              <a:gd name="connsiteY5" fmla="*/ 2018480 h 5231463"/>
              <a:gd name="connsiteX6" fmla="*/ 5130529 w 7966008"/>
              <a:gd name="connsiteY6" fmla="*/ 1548696 h 5231463"/>
              <a:gd name="connsiteX7" fmla="*/ 4585244 w 7966008"/>
              <a:gd name="connsiteY7" fmla="*/ 407793 h 5231463"/>
              <a:gd name="connsiteX8" fmla="*/ 3779901 w 7966008"/>
              <a:gd name="connsiteY8" fmla="*/ 21900 h 5231463"/>
              <a:gd name="connsiteX9" fmla="*/ 2714499 w 7966008"/>
              <a:gd name="connsiteY9" fmla="*/ 63845 h 5231463"/>
              <a:gd name="connsiteX10" fmla="*/ 1196092 w 7966008"/>
              <a:gd name="connsiteY10" fmla="*/ 458127 h 5231463"/>
              <a:gd name="connsiteX11" fmla="*/ 365582 w 7966008"/>
              <a:gd name="connsiteY11" fmla="*/ 1213137 h 5231463"/>
              <a:gd name="connsiteX12" fmla="*/ 63578 w 7966008"/>
              <a:gd name="connsiteY12" fmla="*/ 1959757 h 5231463"/>
              <a:gd name="connsiteX13" fmla="*/ 46800 w 7966008"/>
              <a:gd name="connsiteY13" fmla="*/ 3369107 h 5231463"/>
              <a:gd name="connsiteX14" fmla="*/ 592085 w 7966008"/>
              <a:gd name="connsiteY14" fmla="*/ 4484843 h 5231463"/>
              <a:gd name="connsiteX15" fmla="*/ 1615542 w 7966008"/>
              <a:gd name="connsiteY15" fmla="*/ 5013349 h 5231463"/>
              <a:gd name="connsiteX16" fmla="*/ 2873890 w 7966008"/>
              <a:gd name="connsiteY16" fmla="*/ 5231463 h 5231463"/>
              <a:gd name="connsiteX17" fmla="*/ 4283241 w 7966008"/>
              <a:gd name="connsiteY17" fmla="*/ 5046905 h 5231463"/>
              <a:gd name="connsiteX18" fmla="*/ 5357031 w 7966008"/>
              <a:gd name="connsiteY18" fmla="*/ 4661012 h 5231463"/>
              <a:gd name="connsiteX19" fmla="*/ 4677523 w 7966008"/>
              <a:gd name="connsiteY19" fmla="*/ 3838891 h 5231463"/>
              <a:gd name="connsiteX20" fmla="*/ 3536620 w 7966008"/>
              <a:gd name="connsiteY20" fmla="*/ 4098949 h 5231463"/>
              <a:gd name="connsiteX21" fmla="*/ 2303439 w 7966008"/>
              <a:gd name="connsiteY21" fmla="*/ 4124116 h 5231463"/>
              <a:gd name="connsiteX22" fmla="*/ 1489707 w 7966008"/>
              <a:gd name="connsiteY22" fmla="*/ 3671111 h 5231463"/>
              <a:gd name="connsiteX23" fmla="*/ 977978 w 7966008"/>
              <a:gd name="connsiteY23" fmla="*/ 2932880 h 5231463"/>
              <a:gd name="connsiteX24" fmla="*/ 1103813 w 7966008"/>
              <a:gd name="connsiteY24" fmla="*/ 2010091 h 5231463"/>
              <a:gd name="connsiteX25" fmla="*/ 1472929 w 7966008"/>
              <a:gd name="connsiteY25" fmla="*/ 1338971 h 5231463"/>
              <a:gd name="connsiteX26" fmla="*/ 2253105 w 7966008"/>
              <a:gd name="connsiteY26" fmla="*/ 1062135 h 5231463"/>
              <a:gd name="connsiteX27" fmla="*/ 3343675 w 7966008"/>
              <a:gd name="connsiteY27" fmla="*/ 1045357 h 5231463"/>
              <a:gd name="connsiteX28" fmla="*/ 4157406 w 7966008"/>
              <a:gd name="connsiteY28" fmla="*/ 1448028 h 5231463"/>
              <a:gd name="connsiteX29" fmla="*/ 4862081 w 7966008"/>
              <a:gd name="connsiteY29" fmla="*/ 2152703 h 5231463"/>
              <a:gd name="connsiteX30" fmla="*/ 6036540 w 7966008"/>
              <a:gd name="connsiteY30" fmla="*/ 2614098 h 5231463"/>
              <a:gd name="connsiteX31" fmla="*/ 7370389 w 7966008"/>
              <a:gd name="connsiteY31" fmla="*/ 2714766 h 5231463"/>
              <a:gd name="connsiteX32" fmla="*/ 7781450 w 7966008"/>
              <a:gd name="connsiteY32" fmla="*/ 2228204 h 5231463"/>
              <a:gd name="connsiteX33" fmla="*/ 7966008 w 7966008"/>
              <a:gd name="connsiteY33" fmla="*/ 1179580 h 5231463"/>
              <a:gd name="connsiteX34" fmla="*/ 7546558 w 7966008"/>
              <a:gd name="connsiteY34" fmla="*/ 332292 h 5231463"/>
              <a:gd name="connsiteX35" fmla="*/ 7051608 w 7966008"/>
              <a:gd name="connsiteY35" fmla="*/ 676241 h 5231463"/>
              <a:gd name="connsiteX0" fmla="*/ 7051608 w 7966008"/>
              <a:gd name="connsiteY0" fmla="*/ 676241 h 5231463"/>
              <a:gd name="connsiteX1" fmla="*/ 7227776 w 7966008"/>
              <a:gd name="connsiteY1" fmla="*/ 1372527 h 5231463"/>
              <a:gd name="connsiteX2" fmla="*/ 7101942 w 7966008"/>
              <a:gd name="connsiteY2" fmla="*/ 1884256 h 5231463"/>
              <a:gd name="connsiteX3" fmla="*/ 6883828 w 7966008"/>
              <a:gd name="connsiteY3" fmla="*/ 2152704 h 5231463"/>
              <a:gd name="connsiteX4" fmla="*/ 6489545 w 7966008"/>
              <a:gd name="connsiteY4" fmla="*/ 2135925 h 5231463"/>
              <a:gd name="connsiteX5" fmla="*/ 5944261 w 7966008"/>
              <a:gd name="connsiteY5" fmla="*/ 2018480 h 5231463"/>
              <a:gd name="connsiteX6" fmla="*/ 5130529 w 7966008"/>
              <a:gd name="connsiteY6" fmla="*/ 1548696 h 5231463"/>
              <a:gd name="connsiteX7" fmla="*/ 4383908 w 7966008"/>
              <a:gd name="connsiteY7" fmla="*/ 575573 h 5231463"/>
              <a:gd name="connsiteX8" fmla="*/ 3779901 w 7966008"/>
              <a:gd name="connsiteY8" fmla="*/ 21900 h 5231463"/>
              <a:gd name="connsiteX9" fmla="*/ 2714499 w 7966008"/>
              <a:gd name="connsiteY9" fmla="*/ 63845 h 5231463"/>
              <a:gd name="connsiteX10" fmla="*/ 1196092 w 7966008"/>
              <a:gd name="connsiteY10" fmla="*/ 458127 h 5231463"/>
              <a:gd name="connsiteX11" fmla="*/ 365582 w 7966008"/>
              <a:gd name="connsiteY11" fmla="*/ 1213137 h 5231463"/>
              <a:gd name="connsiteX12" fmla="*/ 63578 w 7966008"/>
              <a:gd name="connsiteY12" fmla="*/ 1959757 h 5231463"/>
              <a:gd name="connsiteX13" fmla="*/ 46800 w 7966008"/>
              <a:gd name="connsiteY13" fmla="*/ 3369107 h 5231463"/>
              <a:gd name="connsiteX14" fmla="*/ 592085 w 7966008"/>
              <a:gd name="connsiteY14" fmla="*/ 4484843 h 5231463"/>
              <a:gd name="connsiteX15" fmla="*/ 1615542 w 7966008"/>
              <a:gd name="connsiteY15" fmla="*/ 5013349 h 5231463"/>
              <a:gd name="connsiteX16" fmla="*/ 2873890 w 7966008"/>
              <a:gd name="connsiteY16" fmla="*/ 5231463 h 5231463"/>
              <a:gd name="connsiteX17" fmla="*/ 4283241 w 7966008"/>
              <a:gd name="connsiteY17" fmla="*/ 5046905 h 5231463"/>
              <a:gd name="connsiteX18" fmla="*/ 5357031 w 7966008"/>
              <a:gd name="connsiteY18" fmla="*/ 4661012 h 5231463"/>
              <a:gd name="connsiteX19" fmla="*/ 4677523 w 7966008"/>
              <a:gd name="connsiteY19" fmla="*/ 3838891 h 5231463"/>
              <a:gd name="connsiteX20" fmla="*/ 3536620 w 7966008"/>
              <a:gd name="connsiteY20" fmla="*/ 4098949 h 5231463"/>
              <a:gd name="connsiteX21" fmla="*/ 2303439 w 7966008"/>
              <a:gd name="connsiteY21" fmla="*/ 4124116 h 5231463"/>
              <a:gd name="connsiteX22" fmla="*/ 1489707 w 7966008"/>
              <a:gd name="connsiteY22" fmla="*/ 3671111 h 5231463"/>
              <a:gd name="connsiteX23" fmla="*/ 977978 w 7966008"/>
              <a:gd name="connsiteY23" fmla="*/ 2932880 h 5231463"/>
              <a:gd name="connsiteX24" fmla="*/ 1103813 w 7966008"/>
              <a:gd name="connsiteY24" fmla="*/ 2010091 h 5231463"/>
              <a:gd name="connsiteX25" fmla="*/ 1472929 w 7966008"/>
              <a:gd name="connsiteY25" fmla="*/ 1338971 h 5231463"/>
              <a:gd name="connsiteX26" fmla="*/ 2253105 w 7966008"/>
              <a:gd name="connsiteY26" fmla="*/ 1062135 h 5231463"/>
              <a:gd name="connsiteX27" fmla="*/ 3343675 w 7966008"/>
              <a:gd name="connsiteY27" fmla="*/ 1045357 h 5231463"/>
              <a:gd name="connsiteX28" fmla="*/ 4157406 w 7966008"/>
              <a:gd name="connsiteY28" fmla="*/ 1448028 h 5231463"/>
              <a:gd name="connsiteX29" fmla="*/ 4862081 w 7966008"/>
              <a:gd name="connsiteY29" fmla="*/ 2152703 h 5231463"/>
              <a:gd name="connsiteX30" fmla="*/ 6036540 w 7966008"/>
              <a:gd name="connsiteY30" fmla="*/ 2614098 h 5231463"/>
              <a:gd name="connsiteX31" fmla="*/ 7370389 w 7966008"/>
              <a:gd name="connsiteY31" fmla="*/ 2714766 h 5231463"/>
              <a:gd name="connsiteX32" fmla="*/ 7781450 w 7966008"/>
              <a:gd name="connsiteY32" fmla="*/ 2228204 h 5231463"/>
              <a:gd name="connsiteX33" fmla="*/ 7966008 w 7966008"/>
              <a:gd name="connsiteY33" fmla="*/ 1179580 h 5231463"/>
              <a:gd name="connsiteX34" fmla="*/ 7546558 w 7966008"/>
              <a:gd name="connsiteY34" fmla="*/ 332292 h 5231463"/>
              <a:gd name="connsiteX35" fmla="*/ 7051608 w 7966008"/>
              <a:gd name="connsiteY35" fmla="*/ 676241 h 5231463"/>
              <a:gd name="connsiteX0" fmla="*/ 7051608 w 7966008"/>
              <a:gd name="connsiteY0" fmla="*/ 628449 h 5183671"/>
              <a:gd name="connsiteX1" fmla="*/ 7227776 w 7966008"/>
              <a:gd name="connsiteY1" fmla="*/ 1324735 h 5183671"/>
              <a:gd name="connsiteX2" fmla="*/ 7101942 w 7966008"/>
              <a:gd name="connsiteY2" fmla="*/ 1836464 h 5183671"/>
              <a:gd name="connsiteX3" fmla="*/ 6883828 w 7966008"/>
              <a:gd name="connsiteY3" fmla="*/ 2104912 h 5183671"/>
              <a:gd name="connsiteX4" fmla="*/ 6489545 w 7966008"/>
              <a:gd name="connsiteY4" fmla="*/ 2088133 h 5183671"/>
              <a:gd name="connsiteX5" fmla="*/ 5944261 w 7966008"/>
              <a:gd name="connsiteY5" fmla="*/ 1970688 h 5183671"/>
              <a:gd name="connsiteX6" fmla="*/ 5130529 w 7966008"/>
              <a:gd name="connsiteY6" fmla="*/ 1500904 h 5183671"/>
              <a:gd name="connsiteX7" fmla="*/ 4383908 w 7966008"/>
              <a:gd name="connsiteY7" fmla="*/ 527781 h 5183671"/>
              <a:gd name="connsiteX8" fmla="*/ 3645677 w 7966008"/>
              <a:gd name="connsiteY8" fmla="*/ 175444 h 5183671"/>
              <a:gd name="connsiteX9" fmla="*/ 2714499 w 7966008"/>
              <a:gd name="connsiteY9" fmla="*/ 16053 h 5183671"/>
              <a:gd name="connsiteX10" fmla="*/ 1196092 w 7966008"/>
              <a:gd name="connsiteY10" fmla="*/ 410335 h 5183671"/>
              <a:gd name="connsiteX11" fmla="*/ 365582 w 7966008"/>
              <a:gd name="connsiteY11" fmla="*/ 1165345 h 5183671"/>
              <a:gd name="connsiteX12" fmla="*/ 63578 w 7966008"/>
              <a:gd name="connsiteY12" fmla="*/ 1911965 h 5183671"/>
              <a:gd name="connsiteX13" fmla="*/ 46800 w 7966008"/>
              <a:gd name="connsiteY13" fmla="*/ 3321315 h 5183671"/>
              <a:gd name="connsiteX14" fmla="*/ 592085 w 7966008"/>
              <a:gd name="connsiteY14" fmla="*/ 4437051 h 5183671"/>
              <a:gd name="connsiteX15" fmla="*/ 1615542 w 7966008"/>
              <a:gd name="connsiteY15" fmla="*/ 4965557 h 5183671"/>
              <a:gd name="connsiteX16" fmla="*/ 2873890 w 7966008"/>
              <a:gd name="connsiteY16" fmla="*/ 5183671 h 5183671"/>
              <a:gd name="connsiteX17" fmla="*/ 4283241 w 7966008"/>
              <a:gd name="connsiteY17" fmla="*/ 4999113 h 5183671"/>
              <a:gd name="connsiteX18" fmla="*/ 5357031 w 7966008"/>
              <a:gd name="connsiteY18" fmla="*/ 4613220 h 5183671"/>
              <a:gd name="connsiteX19" fmla="*/ 4677523 w 7966008"/>
              <a:gd name="connsiteY19" fmla="*/ 3791099 h 5183671"/>
              <a:gd name="connsiteX20" fmla="*/ 3536620 w 7966008"/>
              <a:gd name="connsiteY20" fmla="*/ 4051157 h 5183671"/>
              <a:gd name="connsiteX21" fmla="*/ 2303439 w 7966008"/>
              <a:gd name="connsiteY21" fmla="*/ 4076324 h 5183671"/>
              <a:gd name="connsiteX22" fmla="*/ 1489707 w 7966008"/>
              <a:gd name="connsiteY22" fmla="*/ 3623319 h 5183671"/>
              <a:gd name="connsiteX23" fmla="*/ 977978 w 7966008"/>
              <a:gd name="connsiteY23" fmla="*/ 2885088 h 5183671"/>
              <a:gd name="connsiteX24" fmla="*/ 1103813 w 7966008"/>
              <a:gd name="connsiteY24" fmla="*/ 1962299 h 5183671"/>
              <a:gd name="connsiteX25" fmla="*/ 1472929 w 7966008"/>
              <a:gd name="connsiteY25" fmla="*/ 1291179 h 5183671"/>
              <a:gd name="connsiteX26" fmla="*/ 2253105 w 7966008"/>
              <a:gd name="connsiteY26" fmla="*/ 1014343 h 5183671"/>
              <a:gd name="connsiteX27" fmla="*/ 3343675 w 7966008"/>
              <a:gd name="connsiteY27" fmla="*/ 997565 h 5183671"/>
              <a:gd name="connsiteX28" fmla="*/ 4157406 w 7966008"/>
              <a:gd name="connsiteY28" fmla="*/ 1400236 h 5183671"/>
              <a:gd name="connsiteX29" fmla="*/ 4862081 w 7966008"/>
              <a:gd name="connsiteY29" fmla="*/ 2104911 h 5183671"/>
              <a:gd name="connsiteX30" fmla="*/ 6036540 w 7966008"/>
              <a:gd name="connsiteY30" fmla="*/ 2566306 h 5183671"/>
              <a:gd name="connsiteX31" fmla="*/ 7370389 w 7966008"/>
              <a:gd name="connsiteY31" fmla="*/ 2666974 h 5183671"/>
              <a:gd name="connsiteX32" fmla="*/ 7781450 w 7966008"/>
              <a:gd name="connsiteY32" fmla="*/ 2180412 h 5183671"/>
              <a:gd name="connsiteX33" fmla="*/ 7966008 w 7966008"/>
              <a:gd name="connsiteY33" fmla="*/ 1131788 h 5183671"/>
              <a:gd name="connsiteX34" fmla="*/ 7546558 w 7966008"/>
              <a:gd name="connsiteY34" fmla="*/ 284500 h 5183671"/>
              <a:gd name="connsiteX35" fmla="*/ 7051608 w 7966008"/>
              <a:gd name="connsiteY35" fmla="*/ 628449 h 5183671"/>
              <a:gd name="connsiteX0" fmla="*/ 7051608 w 7966008"/>
              <a:gd name="connsiteY0" fmla="*/ 538398 h 5093620"/>
              <a:gd name="connsiteX1" fmla="*/ 7227776 w 7966008"/>
              <a:gd name="connsiteY1" fmla="*/ 1234684 h 5093620"/>
              <a:gd name="connsiteX2" fmla="*/ 7101942 w 7966008"/>
              <a:gd name="connsiteY2" fmla="*/ 1746413 h 5093620"/>
              <a:gd name="connsiteX3" fmla="*/ 6883828 w 7966008"/>
              <a:gd name="connsiteY3" fmla="*/ 2014861 h 5093620"/>
              <a:gd name="connsiteX4" fmla="*/ 6489545 w 7966008"/>
              <a:gd name="connsiteY4" fmla="*/ 1998082 h 5093620"/>
              <a:gd name="connsiteX5" fmla="*/ 5944261 w 7966008"/>
              <a:gd name="connsiteY5" fmla="*/ 1880637 h 5093620"/>
              <a:gd name="connsiteX6" fmla="*/ 5130529 w 7966008"/>
              <a:gd name="connsiteY6" fmla="*/ 1410853 h 5093620"/>
              <a:gd name="connsiteX7" fmla="*/ 4383908 w 7966008"/>
              <a:gd name="connsiteY7" fmla="*/ 437730 h 5093620"/>
              <a:gd name="connsiteX8" fmla="*/ 3645677 w 7966008"/>
              <a:gd name="connsiteY8" fmla="*/ 85393 h 5093620"/>
              <a:gd name="connsiteX9" fmla="*/ 2638998 w 7966008"/>
              <a:gd name="connsiteY9" fmla="*/ 26670 h 5093620"/>
              <a:gd name="connsiteX10" fmla="*/ 1196092 w 7966008"/>
              <a:gd name="connsiteY10" fmla="*/ 320284 h 5093620"/>
              <a:gd name="connsiteX11" fmla="*/ 365582 w 7966008"/>
              <a:gd name="connsiteY11" fmla="*/ 1075294 h 5093620"/>
              <a:gd name="connsiteX12" fmla="*/ 63578 w 7966008"/>
              <a:gd name="connsiteY12" fmla="*/ 1821914 h 5093620"/>
              <a:gd name="connsiteX13" fmla="*/ 46800 w 7966008"/>
              <a:gd name="connsiteY13" fmla="*/ 3231264 h 5093620"/>
              <a:gd name="connsiteX14" fmla="*/ 592085 w 7966008"/>
              <a:gd name="connsiteY14" fmla="*/ 4347000 h 5093620"/>
              <a:gd name="connsiteX15" fmla="*/ 1615542 w 7966008"/>
              <a:gd name="connsiteY15" fmla="*/ 4875506 h 5093620"/>
              <a:gd name="connsiteX16" fmla="*/ 2873890 w 7966008"/>
              <a:gd name="connsiteY16" fmla="*/ 5093620 h 5093620"/>
              <a:gd name="connsiteX17" fmla="*/ 4283241 w 7966008"/>
              <a:gd name="connsiteY17" fmla="*/ 4909062 h 5093620"/>
              <a:gd name="connsiteX18" fmla="*/ 5357031 w 7966008"/>
              <a:gd name="connsiteY18" fmla="*/ 4523169 h 5093620"/>
              <a:gd name="connsiteX19" fmla="*/ 4677523 w 7966008"/>
              <a:gd name="connsiteY19" fmla="*/ 3701048 h 5093620"/>
              <a:gd name="connsiteX20" fmla="*/ 3536620 w 7966008"/>
              <a:gd name="connsiteY20" fmla="*/ 3961106 h 5093620"/>
              <a:gd name="connsiteX21" fmla="*/ 2303439 w 7966008"/>
              <a:gd name="connsiteY21" fmla="*/ 3986273 h 5093620"/>
              <a:gd name="connsiteX22" fmla="*/ 1489707 w 7966008"/>
              <a:gd name="connsiteY22" fmla="*/ 3533268 h 5093620"/>
              <a:gd name="connsiteX23" fmla="*/ 977978 w 7966008"/>
              <a:gd name="connsiteY23" fmla="*/ 2795037 h 5093620"/>
              <a:gd name="connsiteX24" fmla="*/ 1103813 w 7966008"/>
              <a:gd name="connsiteY24" fmla="*/ 1872248 h 5093620"/>
              <a:gd name="connsiteX25" fmla="*/ 1472929 w 7966008"/>
              <a:gd name="connsiteY25" fmla="*/ 1201128 h 5093620"/>
              <a:gd name="connsiteX26" fmla="*/ 2253105 w 7966008"/>
              <a:gd name="connsiteY26" fmla="*/ 924292 h 5093620"/>
              <a:gd name="connsiteX27" fmla="*/ 3343675 w 7966008"/>
              <a:gd name="connsiteY27" fmla="*/ 907514 h 5093620"/>
              <a:gd name="connsiteX28" fmla="*/ 4157406 w 7966008"/>
              <a:gd name="connsiteY28" fmla="*/ 1310185 h 5093620"/>
              <a:gd name="connsiteX29" fmla="*/ 4862081 w 7966008"/>
              <a:gd name="connsiteY29" fmla="*/ 2014860 h 5093620"/>
              <a:gd name="connsiteX30" fmla="*/ 6036540 w 7966008"/>
              <a:gd name="connsiteY30" fmla="*/ 2476255 h 5093620"/>
              <a:gd name="connsiteX31" fmla="*/ 7370389 w 7966008"/>
              <a:gd name="connsiteY31" fmla="*/ 2576923 h 5093620"/>
              <a:gd name="connsiteX32" fmla="*/ 7781450 w 7966008"/>
              <a:gd name="connsiteY32" fmla="*/ 2090361 h 5093620"/>
              <a:gd name="connsiteX33" fmla="*/ 7966008 w 7966008"/>
              <a:gd name="connsiteY33" fmla="*/ 1041737 h 5093620"/>
              <a:gd name="connsiteX34" fmla="*/ 7546558 w 7966008"/>
              <a:gd name="connsiteY34" fmla="*/ 194449 h 5093620"/>
              <a:gd name="connsiteX35" fmla="*/ 7051608 w 7966008"/>
              <a:gd name="connsiteY35" fmla="*/ 538398 h 5093620"/>
              <a:gd name="connsiteX0" fmla="*/ 7051608 w 7966008"/>
              <a:gd name="connsiteY0" fmla="*/ 514793 h 5070015"/>
              <a:gd name="connsiteX1" fmla="*/ 7227776 w 7966008"/>
              <a:gd name="connsiteY1" fmla="*/ 1211079 h 5070015"/>
              <a:gd name="connsiteX2" fmla="*/ 7101942 w 7966008"/>
              <a:gd name="connsiteY2" fmla="*/ 1722808 h 5070015"/>
              <a:gd name="connsiteX3" fmla="*/ 6883828 w 7966008"/>
              <a:gd name="connsiteY3" fmla="*/ 1991256 h 5070015"/>
              <a:gd name="connsiteX4" fmla="*/ 6489545 w 7966008"/>
              <a:gd name="connsiteY4" fmla="*/ 1974477 h 5070015"/>
              <a:gd name="connsiteX5" fmla="*/ 5944261 w 7966008"/>
              <a:gd name="connsiteY5" fmla="*/ 1857032 h 5070015"/>
              <a:gd name="connsiteX6" fmla="*/ 5130529 w 7966008"/>
              <a:gd name="connsiteY6" fmla="*/ 1387248 h 5070015"/>
              <a:gd name="connsiteX7" fmla="*/ 4383908 w 7966008"/>
              <a:gd name="connsiteY7" fmla="*/ 414125 h 5070015"/>
              <a:gd name="connsiteX8" fmla="*/ 3645677 w 7966008"/>
              <a:gd name="connsiteY8" fmla="*/ 61788 h 5070015"/>
              <a:gd name="connsiteX9" fmla="*/ 2638998 w 7966008"/>
              <a:gd name="connsiteY9" fmla="*/ 3065 h 5070015"/>
              <a:gd name="connsiteX10" fmla="*/ 1196092 w 7966008"/>
              <a:gd name="connsiteY10" fmla="*/ 296679 h 5070015"/>
              <a:gd name="connsiteX11" fmla="*/ 365582 w 7966008"/>
              <a:gd name="connsiteY11" fmla="*/ 1051689 h 5070015"/>
              <a:gd name="connsiteX12" fmla="*/ 63578 w 7966008"/>
              <a:gd name="connsiteY12" fmla="*/ 1798309 h 5070015"/>
              <a:gd name="connsiteX13" fmla="*/ 46800 w 7966008"/>
              <a:gd name="connsiteY13" fmla="*/ 3207659 h 5070015"/>
              <a:gd name="connsiteX14" fmla="*/ 592085 w 7966008"/>
              <a:gd name="connsiteY14" fmla="*/ 4323395 h 5070015"/>
              <a:gd name="connsiteX15" fmla="*/ 1615542 w 7966008"/>
              <a:gd name="connsiteY15" fmla="*/ 4851901 h 5070015"/>
              <a:gd name="connsiteX16" fmla="*/ 2873890 w 7966008"/>
              <a:gd name="connsiteY16" fmla="*/ 5070015 h 5070015"/>
              <a:gd name="connsiteX17" fmla="*/ 4283241 w 7966008"/>
              <a:gd name="connsiteY17" fmla="*/ 4885457 h 5070015"/>
              <a:gd name="connsiteX18" fmla="*/ 5357031 w 7966008"/>
              <a:gd name="connsiteY18" fmla="*/ 4499564 h 5070015"/>
              <a:gd name="connsiteX19" fmla="*/ 4677523 w 7966008"/>
              <a:gd name="connsiteY19" fmla="*/ 3677443 h 5070015"/>
              <a:gd name="connsiteX20" fmla="*/ 3536620 w 7966008"/>
              <a:gd name="connsiteY20" fmla="*/ 3937501 h 5070015"/>
              <a:gd name="connsiteX21" fmla="*/ 2303439 w 7966008"/>
              <a:gd name="connsiteY21" fmla="*/ 3962668 h 5070015"/>
              <a:gd name="connsiteX22" fmla="*/ 1489707 w 7966008"/>
              <a:gd name="connsiteY22" fmla="*/ 3509663 h 5070015"/>
              <a:gd name="connsiteX23" fmla="*/ 977978 w 7966008"/>
              <a:gd name="connsiteY23" fmla="*/ 2771432 h 5070015"/>
              <a:gd name="connsiteX24" fmla="*/ 1103813 w 7966008"/>
              <a:gd name="connsiteY24" fmla="*/ 1848643 h 5070015"/>
              <a:gd name="connsiteX25" fmla="*/ 1472929 w 7966008"/>
              <a:gd name="connsiteY25" fmla="*/ 1177523 h 5070015"/>
              <a:gd name="connsiteX26" fmla="*/ 2253105 w 7966008"/>
              <a:gd name="connsiteY26" fmla="*/ 900687 h 5070015"/>
              <a:gd name="connsiteX27" fmla="*/ 3343675 w 7966008"/>
              <a:gd name="connsiteY27" fmla="*/ 883909 h 5070015"/>
              <a:gd name="connsiteX28" fmla="*/ 4157406 w 7966008"/>
              <a:gd name="connsiteY28" fmla="*/ 1286580 h 5070015"/>
              <a:gd name="connsiteX29" fmla="*/ 4862081 w 7966008"/>
              <a:gd name="connsiteY29" fmla="*/ 1991255 h 5070015"/>
              <a:gd name="connsiteX30" fmla="*/ 6036540 w 7966008"/>
              <a:gd name="connsiteY30" fmla="*/ 2452650 h 5070015"/>
              <a:gd name="connsiteX31" fmla="*/ 7370389 w 7966008"/>
              <a:gd name="connsiteY31" fmla="*/ 2553318 h 5070015"/>
              <a:gd name="connsiteX32" fmla="*/ 7781450 w 7966008"/>
              <a:gd name="connsiteY32" fmla="*/ 2066756 h 5070015"/>
              <a:gd name="connsiteX33" fmla="*/ 7966008 w 7966008"/>
              <a:gd name="connsiteY33" fmla="*/ 1018132 h 5070015"/>
              <a:gd name="connsiteX34" fmla="*/ 7546558 w 7966008"/>
              <a:gd name="connsiteY34" fmla="*/ 170844 h 5070015"/>
              <a:gd name="connsiteX35" fmla="*/ 7051608 w 7966008"/>
              <a:gd name="connsiteY35" fmla="*/ 514793 h 5070015"/>
              <a:gd name="connsiteX0" fmla="*/ 7051608 w 7966008"/>
              <a:gd name="connsiteY0" fmla="*/ 512786 h 5068008"/>
              <a:gd name="connsiteX1" fmla="*/ 7227776 w 7966008"/>
              <a:gd name="connsiteY1" fmla="*/ 1209072 h 5068008"/>
              <a:gd name="connsiteX2" fmla="*/ 7101942 w 7966008"/>
              <a:gd name="connsiteY2" fmla="*/ 1720801 h 5068008"/>
              <a:gd name="connsiteX3" fmla="*/ 6883828 w 7966008"/>
              <a:gd name="connsiteY3" fmla="*/ 1989249 h 5068008"/>
              <a:gd name="connsiteX4" fmla="*/ 6489545 w 7966008"/>
              <a:gd name="connsiteY4" fmla="*/ 1972470 h 5068008"/>
              <a:gd name="connsiteX5" fmla="*/ 5944261 w 7966008"/>
              <a:gd name="connsiteY5" fmla="*/ 1855025 h 5068008"/>
              <a:gd name="connsiteX6" fmla="*/ 5130529 w 7966008"/>
              <a:gd name="connsiteY6" fmla="*/ 1385241 h 5068008"/>
              <a:gd name="connsiteX7" fmla="*/ 4383908 w 7966008"/>
              <a:gd name="connsiteY7" fmla="*/ 412118 h 5068008"/>
              <a:gd name="connsiteX8" fmla="*/ 3662455 w 7966008"/>
              <a:gd name="connsiteY8" fmla="*/ 152059 h 5068008"/>
              <a:gd name="connsiteX9" fmla="*/ 2638998 w 7966008"/>
              <a:gd name="connsiteY9" fmla="*/ 1058 h 5068008"/>
              <a:gd name="connsiteX10" fmla="*/ 1196092 w 7966008"/>
              <a:gd name="connsiteY10" fmla="*/ 294672 h 5068008"/>
              <a:gd name="connsiteX11" fmla="*/ 365582 w 7966008"/>
              <a:gd name="connsiteY11" fmla="*/ 1049682 h 5068008"/>
              <a:gd name="connsiteX12" fmla="*/ 63578 w 7966008"/>
              <a:gd name="connsiteY12" fmla="*/ 1796302 h 5068008"/>
              <a:gd name="connsiteX13" fmla="*/ 46800 w 7966008"/>
              <a:gd name="connsiteY13" fmla="*/ 3205652 h 5068008"/>
              <a:gd name="connsiteX14" fmla="*/ 592085 w 7966008"/>
              <a:gd name="connsiteY14" fmla="*/ 4321388 h 5068008"/>
              <a:gd name="connsiteX15" fmla="*/ 1615542 w 7966008"/>
              <a:gd name="connsiteY15" fmla="*/ 4849894 h 5068008"/>
              <a:gd name="connsiteX16" fmla="*/ 2873890 w 7966008"/>
              <a:gd name="connsiteY16" fmla="*/ 5068008 h 5068008"/>
              <a:gd name="connsiteX17" fmla="*/ 4283241 w 7966008"/>
              <a:gd name="connsiteY17" fmla="*/ 4883450 h 5068008"/>
              <a:gd name="connsiteX18" fmla="*/ 5357031 w 7966008"/>
              <a:gd name="connsiteY18" fmla="*/ 4497557 h 5068008"/>
              <a:gd name="connsiteX19" fmla="*/ 4677523 w 7966008"/>
              <a:gd name="connsiteY19" fmla="*/ 3675436 h 5068008"/>
              <a:gd name="connsiteX20" fmla="*/ 3536620 w 7966008"/>
              <a:gd name="connsiteY20" fmla="*/ 3935494 h 5068008"/>
              <a:gd name="connsiteX21" fmla="*/ 2303439 w 7966008"/>
              <a:gd name="connsiteY21" fmla="*/ 3960661 h 5068008"/>
              <a:gd name="connsiteX22" fmla="*/ 1489707 w 7966008"/>
              <a:gd name="connsiteY22" fmla="*/ 3507656 h 5068008"/>
              <a:gd name="connsiteX23" fmla="*/ 977978 w 7966008"/>
              <a:gd name="connsiteY23" fmla="*/ 2769425 h 5068008"/>
              <a:gd name="connsiteX24" fmla="*/ 1103813 w 7966008"/>
              <a:gd name="connsiteY24" fmla="*/ 1846636 h 5068008"/>
              <a:gd name="connsiteX25" fmla="*/ 1472929 w 7966008"/>
              <a:gd name="connsiteY25" fmla="*/ 1175516 h 5068008"/>
              <a:gd name="connsiteX26" fmla="*/ 2253105 w 7966008"/>
              <a:gd name="connsiteY26" fmla="*/ 898680 h 5068008"/>
              <a:gd name="connsiteX27" fmla="*/ 3343675 w 7966008"/>
              <a:gd name="connsiteY27" fmla="*/ 881902 h 5068008"/>
              <a:gd name="connsiteX28" fmla="*/ 4157406 w 7966008"/>
              <a:gd name="connsiteY28" fmla="*/ 1284573 h 5068008"/>
              <a:gd name="connsiteX29" fmla="*/ 4862081 w 7966008"/>
              <a:gd name="connsiteY29" fmla="*/ 1989248 h 5068008"/>
              <a:gd name="connsiteX30" fmla="*/ 6036540 w 7966008"/>
              <a:gd name="connsiteY30" fmla="*/ 2450643 h 5068008"/>
              <a:gd name="connsiteX31" fmla="*/ 7370389 w 7966008"/>
              <a:gd name="connsiteY31" fmla="*/ 2551311 h 5068008"/>
              <a:gd name="connsiteX32" fmla="*/ 7781450 w 7966008"/>
              <a:gd name="connsiteY32" fmla="*/ 2064749 h 5068008"/>
              <a:gd name="connsiteX33" fmla="*/ 7966008 w 7966008"/>
              <a:gd name="connsiteY33" fmla="*/ 1016125 h 5068008"/>
              <a:gd name="connsiteX34" fmla="*/ 7546558 w 7966008"/>
              <a:gd name="connsiteY34" fmla="*/ 168837 h 5068008"/>
              <a:gd name="connsiteX35" fmla="*/ 7051608 w 7966008"/>
              <a:gd name="connsiteY35" fmla="*/ 512786 h 5068008"/>
              <a:gd name="connsiteX0" fmla="*/ 7051608 w 7966008"/>
              <a:gd name="connsiteY0" fmla="*/ 512786 h 5068008"/>
              <a:gd name="connsiteX1" fmla="*/ 7227776 w 7966008"/>
              <a:gd name="connsiteY1" fmla="*/ 1209072 h 5068008"/>
              <a:gd name="connsiteX2" fmla="*/ 7101942 w 7966008"/>
              <a:gd name="connsiteY2" fmla="*/ 1720801 h 5068008"/>
              <a:gd name="connsiteX3" fmla="*/ 6883828 w 7966008"/>
              <a:gd name="connsiteY3" fmla="*/ 1989249 h 5068008"/>
              <a:gd name="connsiteX4" fmla="*/ 6489545 w 7966008"/>
              <a:gd name="connsiteY4" fmla="*/ 1972470 h 5068008"/>
              <a:gd name="connsiteX5" fmla="*/ 5944261 w 7966008"/>
              <a:gd name="connsiteY5" fmla="*/ 1855025 h 5068008"/>
              <a:gd name="connsiteX6" fmla="*/ 5130529 w 7966008"/>
              <a:gd name="connsiteY6" fmla="*/ 1385241 h 5068008"/>
              <a:gd name="connsiteX7" fmla="*/ 4383908 w 7966008"/>
              <a:gd name="connsiteY7" fmla="*/ 412118 h 5068008"/>
              <a:gd name="connsiteX8" fmla="*/ 3662455 w 7966008"/>
              <a:gd name="connsiteY8" fmla="*/ 152059 h 5068008"/>
              <a:gd name="connsiteX9" fmla="*/ 2638998 w 7966008"/>
              <a:gd name="connsiteY9" fmla="*/ 1058 h 5068008"/>
              <a:gd name="connsiteX10" fmla="*/ 1196092 w 7966008"/>
              <a:gd name="connsiteY10" fmla="*/ 294672 h 5068008"/>
              <a:gd name="connsiteX11" fmla="*/ 365582 w 7966008"/>
              <a:gd name="connsiteY11" fmla="*/ 1049682 h 5068008"/>
              <a:gd name="connsiteX12" fmla="*/ 63578 w 7966008"/>
              <a:gd name="connsiteY12" fmla="*/ 1796302 h 5068008"/>
              <a:gd name="connsiteX13" fmla="*/ 46800 w 7966008"/>
              <a:gd name="connsiteY13" fmla="*/ 3205652 h 5068008"/>
              <a:gd name="connsiteX14" fmla="*/ 592085 w 7966008"/>
              <a:gd name="connsiteY14" fmla="*/ 4321388 h 5068008"/>
              <a:gd name="connsiteX15" fmla="*/ 1615542 w 7966008"/>
              <a:gd name="connsiteY15" fmla="*/ 4849894 h 5068008"/>
              <a:gd name="connsiteX16" fmla="*/ 2873890 w 7966008"/>
              <a:gd name="connsiteY16" fmla="*/ 5068008 h 5068008"/>
              <a:gd name="connsiteX17" fmla="*/ 4283241 w 7966008"/>
              <a:gd name="connsiteY17" fmla="*/ 4883450 h 5068008"/>
              <a:gd name="connsiteX18" fmla="*/ 5357031 w 7966008"/>
              <a:gd name="connsiteY18" fmla="*/ 4497557 h 5068008"/>
              <a:gd name="connsiteX19" fmla="*/ 4677523 w 7966008"/>
              <a:gd name="connsiteY19" fmla="*/ 3675436 h 5068008"/>
              <a:gd name="connsiteX20" fmla="*/ 3536620 w 7966008"/>
              <a:gd name="connsiteY20" fmla="*/ 3935494 h 5068008"/>
              <a:gd name="connsiteX21" fmla="*/ 2303439 w 7966008"/>
              <a:gd name="connsiteY21" fmla="*/ 3960661 h 5068008"/>
              <a:gd name="connsiteX22" fmla="*/ 1489707 w 7966008"/>
              <a:gd name="connsiteY22" fmla="*/ 3507656 h 5068008"/>
              <a:gd name="connsiteX23" fmla="*/ 977978 w 7966008"/>
              <a:gd name="connsiteY23" fmla="*/ 2769425 h 5068008"/>
              <a:gd name="connsiteX24" fmla="*/ 1103813 w 7966008"/>
              <a:gd name="connsiteY24" fmla="*/ 1846636 h 5068008"/>
              <a:gd name="connsiteX25" fmla="*/ 1472929 w 7966008"/>
              <a:gd name="connsiteY25" fmla="*/ 1175516 h 5068008"/>
              <a:gd name="connsiteX26" fmla="*/ 2253105 w 7966008"/>
              <a:gd name="connsiteY26" fmla="*/ 898680 h 5068008"/>
              <a:gd name="connsiteX27" fmla="*/ 3343675 w 7966008"/>
              <a:gd name="connsiteY27" fmla="*/ 881902 h 5068008"/>
              <a:gd name="connsiteX28" fmla="*/ 4157406 w 7966008"/>
              <a:gd name="connsiteY28" fmla="*/ 1284573 h 5068008"/>
              <a:gd name="connsiteX29" fmla="*/ 4862081 w 7966008"/>
              <a:gd name="connsiteY29" fmla="*/ 1989248 h 5068008"/>
              <a:gd name="connsiteX30" fmla="*/ 6036540 w 7966008"/>
              <a:gd name="connsiteY30" fmla="*/ 2450643 h 5068008"/>
              <a:gd name="connsiteX31" fmla="*/ 7370389 w 7966008"/>
              <a:gd name="connsiteY31" fmla="*/ 2551311 h 5068008"/>
              <a:gd name="connsiteX32" fmla="*/ 7781450 w 7966008"/>
              <a:gd name="connsiteY32" fmla="*/ 2064749 h 5068008"/>
              <a:gd name="connsiteX33" fmla="*/ 7966008 w 7966008"/>
              <a:gd name="connsiteY33" fmla="*/ 1016125 h 5068008"/>
              <a:gd name="connsiteX34" fmla="*/ 7546558 w 7966008"/>
              <a:gd name="connsiteY34" fmla="*/ 168837 h 5068008"/>
              <a:gd name="connsiteX35" fmla="*/ 7051608 w 7966008"/>
              <a:gd name="connsiteY35" fmla="*/ 512786 h 5068008"/>
              <a:gd name="connsiteX0" fmla="*/ 7051608 w 7966008"/>
              <a:gd name="connsiteY0" fmla="*/ 512786 h 5068008"/>
              <a:gd name="connsiteX1" fmla="*/ 7227776 w 7966008"/>
              <a:gd name="connsiteY1" fmla="*/ 1209072 h 5068008"/>
              <a:gd name="connsiteX2" fmla="*/ 7101942 w 7966008"/>
              <a:gd name="connsiteY2" fmla="*/ 1720801 h 5068008"/>
              <a:gd name="connsiteX3" fmla="*/ 6883828 w 7966008"/>
              <a:gd name="connsiteY3" fmla="*/ 1989249 h 5068008"/>
              <a:gd name="connsiteX4" fmla="*/ 6489545 w 7966008"/>
              <a:gd name="connsiteY4" fmla="*/ 1972470 h 5068008"/>
              <a:gd name="connsiteX5" fmla="*/ 5944261 w 7966008"/>
              <a:gd name="connsiteY5" fmla="*/ 1855025 h 5068008"/>
              <a:gd name="connsiteX6" fmla="*/ 5130529 w 7966008"/>
              <a:gd name="connsiteY6" fmla="*/ 1385241 h 5068008"/>
              <a:gd name="connsiteX7" fmla="*/ 4425853 w 7966008"/>
              <a:gd name="connsiteY7" fmla="*/ 588287 h 5068008"/>
              <a:gd name="connsiteX8" fmla="*/ 3662455 w 7966008"/>
              <a:gd name="connsiteY8" fmla="*/ 152059 h 5068008"/>
              <a:gd name="connsiteX9" fmla="*/ 2638998 w 7966008"/>
              <a:gd name="connsiteY9" fmla="*/ 1058 h 5068008"/>
              <a:gd name="connsiteX10" fmla="*/ 1196092 w 7966008"/>
              <a:gd name="connsiteY10" fmla="*/ 294672 h 5068008"/>
              <a:gd name="connsiteX11" fmla="*/ 365582 w 7966008"/>
              <a:gd name="connsiteY11" fmla="*/ 1049682 h 5068008"/>
              <a:gd name="connsiteX12" fmla="*/ 63578 w 7966008"/>
              <a:gd name="connsiteY12" fmla="*/ 1796302 h 5068008"/>
              <a:gd name="connsiteX13" fmla="*/ 46800 w 7966008"/>
              <a:gd name="connsiteY13" fmla="*/ 3205652 h 5068008"/>
              <a:gd name="connsiteX14" fmla="*/ 592085 w 7966008"/>
              <a:gd name="connsiteY14" fmla="*/ 4321388 h 5068008"/>
              <a:gd name="connsiteX15" fmla="*/ 1615542 w 7966008"/>
              <a:gd name="connsiteY15" fmla="*/ 4849894 h 5068008"/>
              <a:gd name="connsiteX16" fmla="*/ 2873890 w 7966008"/>
              <a:gd name="connsiteY16" fmla="*/ 5068008 h 5068008"/>
              <a:gd name="connsiteX17" fmla="*/ 4283241 w 7966008"/>
              <a:gd name="connsiteY17" fmla="*/ 4883450 h 5068008"/>
              <a:gd name="connsiteX18" fmla="*/ 5357031 w 7966008"/>
              <a:gd name="connsiteY18" fmla="*/ 4497557 h 5068008"/>
              <a:gd name="connsiteX19" fmla="*/ 4677523 w 7966008"/>
              <a:gd name="connsiteY19" fmla="*/ 3675436 h 5068008"/>
              <a:gd name="connsiteX20" fmla="*/ 3536620 w 7966008"/>
              <a:gd name="connsiteY20" fmla="*/ 3935494 h 5068008"/>
              <a:gd name="connsiteX21" fmla="*/ 2303439 w 7966008"/>
              <a:gd name="connsiteY21" fmla="*/ 3960661 h 5068008"/>
              <a:gd name="connsiteX22" fmla="*/ 1489707 w 7966008"/>
              <a:gd name="connsiteY22" fmla="*/ 3507656 h 5068008"/>
              <a:gd name="connsiteX23" fmla="*/ 977978 w 7966008"/>
              <a:gd name="connsiteY23" fmla="*/ 2769425 h 5068008"/>
              <a:gd name="connsiteX24" fmla="*/ 1103813 w 7966008"/>
              <a:gd name="connsiteY24" fmla="*/ 1846636 h 5068008"/>
              <a:gd name="connsiteX25" fmla="*/ 1472929 w 7966008"/>
              <a:gd name="connsiteY25" fmla="*/ 1175516 h 5068008"/>
              <a:gd name="connsiteX26" fmla="*/ 2253105 w 7966008"/>
              <a:gd name="connsiteY26" fmla="*/ 898680 h 5068008"/>
              <a:gd name="connsiteX27" fmla="*/ 3343675 w 7966008"/>
              <a:gd name="connsiteY27" fmla="*/ 881902 h 5068008"/>
              <a:gd name="connsiteX28" fmla="*/ 4157406 w 7966008"/>
              <a:gd name="connsiteY28" fmla="*/ 1284573 h 5068008"/>
              <a:gd name="connsiteX29" fmla="*/ 4862081 w 7966008"/>
              <a:gd name="connsiteY29" fmla="*/ 1989248 h 5068008"/>
              <a:gd name="connsiteX30" fmla="*/ 6036540 w 7966008"/>
              <a:gd name="connsiteY30" fmla="*/ 2450643 h 5068008"/>
              <a:gd name="connsiteX31" fmla="*/ 7370389 w 7966008"/>
              <a:gd name="connsiteY31" fmla="*/ 2551311 h 5068008"/>
              <a:gd name="connsiteX32" fmla="*/ 7781450 w 7966008"/>
              <a:gd name="connsiteY32" fmla="*/ 2064749 h 5068008"/>
              <a:gd name="connsiteX33" fmla="*/ 7966008 w 7966008"/>
              <a:gd name="connsiteY33" fmla="*/ 1016125 h 5068008"/>
              <a:gd name="connsiteX34" fmla="*/ 7546558 w 7966008"/>
              <a:gd name="connsiteY34" fmla="*/ 168837 h 5068008"/>
              <a:gd name="connsiteX35" fmla="*/ 7051608 w 7966008"/>
              <a:gd name="connsiteY35" fmla="*/ 512786 h 5068008"/>
              <a:gd name="connsiteX0" fmla="*/ 7051608 w 7966008"/>
              <a:gd name="connsiteY0" fmla="*/ 512786 h 5068008"/>
              <a:gd name="connsiteX1" fmla="*/ 7227776 w 7966008"/>
              <a:gd name="connsiteY1" fmla="*/ 1209072 h 5068008"/>
              <a:gd name="connsiteX2" fmla="*/ 7101942 w 7966008"/>
              <a:gd name="connsiteY2" fmla="*/ 1720801 h 5068008"/>
              <a:gd name="connsiteX3" fmla="*/ 6883828 w 7966008"/>
              <a:gd name="connsiteY3" fmla="*/ 1989249 h 5068008"/>
              <a:gd name="connsiteX4" fmla="*/ 6489545 w 7966008"/>
              <a:gd name="connsiteY4" fmla="*/ 1972470 h 5068008"/>
              <a:gd name="connsiteX5" fmla="*/ 5944261 w 7966008"/>
              <a:gd name="connsiteY5" fmla="*/ 1855025 h 5068008"/>
              <a:gd name="connsiteX6" fmla="*/ 5130529 w 7966008"/>
              <a:gd name="connsiteY6" fmla="*/ 1385241 h 5068008"/>
              <a:gd name="connsiteX7" fmla="*/ 4425853 w 7966008"/>
              <a:gd name="connsiteY7" fmla="*/ 588287 h 5068008"/>
              <a:gd name="connsiteX8" fmla="*/ 3662455 w 7966008"/>
              <a:gd name="connsiteY8" fmla="*/ 152059 h 5068008"/>
              <a:gd name="connsiteX9" fmla="*/ 2638998 w 7966008"/>
              <a:gd name="connsiteY9" fmla="*/ 1058 h 5068008"/>
              <a:gd name="connsiteX10" fmla="*/ 1196092 w 7966008"/>
              <a:gd name="connsiteY10" fmla="*/ 294672 h 5068008"/>
              <a:gd name="connsiteX11" fmla="*/ 365582 w 7966008"/>
              <a:gd name="connsiteY11" fmla="*/ 1049682 h 5068008"/>
              <a:gd name="connsiteX12" fmla="*/ 63578 w 7966008"/>
              <a:gd name="connsiteY12" fmla="*/ 1796302 h 5068008"/>
              <a:gd name="connsiteX13" fmla="*/ 46800 w 7966008"/>
              <a:gd name="connsiteY13" fmla="*/ 3205652 h 5068008"/>
              <a:gd name="connsiteX14" fmla="*/ 592085 w 7966008"/>
              <a:gd name="connsiteY14" fmla="*/ 4321388 h 5068008"/>
              <a:gd name="connsiteX15" fmla="*/ 1615542 w 7966008"/>
              <a:gd name="connsiteY15" fmla="*/ 4849894 h 5068008"/>
              <a:gd name="connsiteX16" fmla="*/ 2873890 w 7966008"/>
              <a:gd name="connsiteY16" fmla="*/ 5068008 h 5068008"/>
              <a:gd name="connsiteX17" fmla="*/ 4283241 w 7966008"/>
              <a:gd name="connsiteY17" fmla="*/ 4883450 h 5068008"/>
              <a:gd name="connsiteX18" fmla="*/ 5357031 w 7966008"/>
              <a:gd name="connsiteY18" fmla="*/ 4497557 h 5068008"/>
              <a:gd name="connsiteX19" fmla="*/ 4677523 w 7966008"/>
              <a:gd name="connsiteY19" fmla="*/ 3675436 h 5068008"/>
              <a:gd name="connsiteX20" fmla="*/ 3536620 w 7966008"/>
              <a:gd name="connsiteY20" fmla="*/ 3935494 h 5068008"/>
              <a:gd name="connsiteX21" fmla="*/ 2303439 w 7966008"/>
              <a:gd name="connsiteY21" fmla="*/ 3960661 h 5068008"/>
              <a:gd name="connsiteX22" fmla="*/ 1489707 w 7966008"/>
              <a:gd name="connsiteY22" fmla="*/ 3507656 h 5068008"/>
              <a:gd name="connsiteX23" fmla="*/ 977978 w 7966008"/>
              <a:gd name="connsiteY23" fmla="*/ 2769425 h 5068008"/>
              <a:gd name="connsiteX24" fmla="*/ 1103813 w 7966008"/>
              <a:gd name="connsiteY24" fmla="*/ 1846636 h 5068008"/>
              <a:gd name="connsiteX25" fmla="*/ 1472929 w 7966008"/>
              <a:gd name="connsiteY25" fmla="*/ 1175516 h 5068008"/>
              <a:gd name="connsiteX26" fmla="*/ 2253105 w 7966008"/>
              <a:gd name="connsiteY26" fmla="*/ 898680 h 5068008"/>
              <a:gd name="connsiteX27" fmla="*/ 3343675 w 7966008"/>
              <a:gd name="connsiteY27" fmla="*/ 881902 h 5068008"/>
              <a:gd name="connsiteX28" fmla="*/ 4157406 w 7966008"/>
              <a:gd name="connsiteY28" fmla="*/ 1284573 h 5068008"/>
              <a:gd name="connsiteX29" fmla="*/ 4862081 w 7966008"/>
              <a:gd name="connsiteY29" fmla="*/ 1989248 h 5068008"/>
              <a:gd name="connsiteX30" fmla="*/ 6036540 w 7966008"/>
              <a:gd name="connsiteY30" fmla="*/ 2450643 h 5068008"/>
              <a:gd name="connsiteX31" fmla="*/ 7370389 w 7966008"/>
              <a:gd name="connsiteY31" fmla="*/ 2551311 h 5068008"/>
              <a:gd name="connsiteX32" fmla="*/ 7781450 w 7966008"/>
              <a:gd name="connsiteY32" fmla="*/ 2064749 h 5068008"/>
              <a:gd name="connsiteX33" fmla="*/ 7966008 w 7966008"/>
              <a:gd name="connsiteY33" fmla="*/ 1016125 h 5068008"/>
              <a:gd name="connsiteX34" fmla="*/ 7546558 w 7966008"/>
              <a:gd name="connsiteY34" fmla="*/ 168837 h 5068008"/>
              <a:gd name="connsiteX35" fmla="*/ 7051608 w 7966008"/>
              <a:gd name="connsiteY35" fmla="*/ 512786 h 5068008"/>
              <a:gd name="connsiteX0" fmla="*/ 7051608 w 7966008"/>
              <a:gd name="connsiteY0" fmla="*/ 512786 h 5068008"/>
              <a:gd name="connsiteX1" fmla="*/ 7227776 w 7966008"/>
              <a:gd name="connsiteY1" fmla="*/ 1209072 h 5068008"/>
              <a:gd name="connsiteX2" fmla="*/ 7101942 w 7966008"/>
              <a:gd name="connsiteY2" fmla="*/ 1720801 h 5068008"/>
              <a:gd name="connsiteX3" fmla="*/ 6883828 w 7966008"/>
              <a:gd name="connsiteY3" fmla="*/ 1989249 h 5068008"/>
              <a:gd name="connsiteX4" fmla="*/ 6489545 w 7966008"/>
              <a:gd name="connsiteY4" fmla="*/ 1972470 h 5068008"/>
              <a:gd name="connsiteX5" fmla="*/ 5944261 w 7966008"/>
              <a:gd name="connsiteY5" fmla="*/ 1855025 h 5068008"/>
              <a:gd name="connsiteX6" fmla="*/ 5130529 w 7966008"/>
              <a:gd name="connsiteY6" fmla="*/ 1385241 h 5068008"/>
              <a:gd name="connsiteX7" fmla="*/ 4425853 w 7966008"/>
              <a:gd name="connsiteY7" fmla="*/ 588287 h 5068008"/>
              <a:gd name="connsiteX8" fmla="*/ 3662455 w 7966008"/>
              <a:gd name="connsiteY8" fmla="*/ 152059 h 5068008"/>
              <a:gd name="connsiteX9" fmla="*/ 2638998 w 7966008"/>
              <a:gd name="connsiteY9" fmla="*/ 1058 h 5068008"/>
              <a:gd name="connsiteX10" fmla="*/ 1196092 w 7966008"/>
              <a:gd name="connsiteY10" fmla="*/ 294672 h 5068008"/>
              <a:gd name="connsiteX11" fmla="*/ 365582 w 7966008"/>
              <a:gd name="connsiteY11" fmla="*/ 1049682 h 5068008"/>
              <a:gd name="connsiteX12" fmla="*/ 63578 w 7966008"/>
              <a:gd name="connsiteY12" fmla="*/ 1796302 h 5068008"/>
              <a:gd name="connsiteX13" fmla="*/ 46800 w 7966008"/>
              <a:gd name="connsiteY13" fmla="*/ 3205652 h 5068008"/>
              <a:gd name="connsiteX14" fmla="*/ 592085 w 7966008"/>
              <a:gd name="connsiteY14" fmla="*/ 4321388 h 5068008"/>
              <a:gd name="connsiteX15" fmla="*/ 1615542 w 7966008"/>
              <a:gd name="connsiteY15" fmla="*/ 4849894 h 5068008"/>
              <a:gd name="connsiteX16" fmla="*/ 2873890 w 7966008"/>
              <a:gd name="connsiteY16" fmla="*/ 5068008 h 5068008"/>
              <a:gd name="connsiteX17" fmla="*/ 4283241 w 7966008"/>
              <a:gd name="connsiteY17" fmla="*/ 4883450 h 5068008"/>
              <a:gd name="connsiteX18" fmla="*/ 5357031 w 7966008"/>
              <a:gd name="connsiteY18" fmla="*/ 4497557 h 5068008"/>
              <a:gd name="connsiteX19" fmla="*/ 4677523 w 7966008"/>
              <a:gd name="connsiteY19" fmla="*/ 3675436 h 5068008"/>
              <a:gd name="connsiteX20" fmla="*/ 3536620 w 7966008"/>
              <a:gd name="connsiteY20" fmla="*/ 3935494 h 5068008"/>
              <a:gd name="connsiteX21" fmla="*/ 2303439 w 7966008"/>
              <a:gd name="connsiteY21" fmla="*/ 3960661 h 5068008"/>
              <a:gd name="connsiteX22" fmla="*/ 1489707 w 7966008"/>
              <a:gd name="connsiteY22" fmla="*/ 3507656 h 5068008"/>
              <a:gd name="connsiteX23" fmla="*/ 977978 w 7966008"/>
              <a:gd name="connsiteY23" fmla="*/ 2769425 h 5068008"/>
              <a:gd name="connsiteX24" fmla="*/ 1103813 w 7966008"/>
              <a:gd name="connsiteY24" fmla="*/ 1846636 h 5068008"/>
              <a:gd name="connsiteX25" fmla="*/ 1472929 w 7966008"/>
              <a:gd name="connsiteY25" fmla="*/ 1175516 h 5068008"/>
              <a:gd name="connsiteX26" fmla="*/ 2253105 w 7966008"/>
              <a:gd name="connsiteY26" fmla="*/ 898680 h 5068008"/>
              <a:gd name="connsiteX27" fmla="*/ 3343675 w 7966008"/>
              <a:gd name="connsiteY27" fmla="*/ 881902 h 5068008"/>
              <a:gd name="connsiteX28" fmla="*/ 4157406 w 7966008"/>
              <a:gd name="connsiteY28" fmla="*/ 1284573 h 5068008"/>
              <a:gd name="connsiteX29" fmla="*/ 4862081 w 7966008"/>
              <a:gd name="connsiteY29" fmla="*/ 1989248 h 5068008"/>
              <a:gd name="connsiteX30" fmla="*/ 6036540 w 7966008"/>
              <a:gd name="connsiteY30" fmla="*/ 2450643 h 5068008"/>
              <a:gd name="connsiteX31" fmla="*/ 7370389 w 7966008"/>
              <a:gd name="connsiteY31" fmla="*/ 2551311 h 5068008"/>
              <a:gd name="connsiteX32" fmla="*/ 7781450 w 7966008"/>
              <a:gd name="connsiteY32" fmla="*/ 2064749 h 5068008"/>
              <a:gd name="connsiteX33" fmla="*/ 7966008 w 7966008"/>
              <a:gd name="connsiteY33" fmla="*/ 1016125 h 5068008"/>
              <a:gd name="connsiteX34" fmla="*/ 7546558 w 7966008"/>
              <a:gd name="connsiteY34" fmla="*/ 168837 h 5068008"/>
              <a:gd name="connsiteX35" fmla="*/ 7051608 w 7966008"/>
              <a:gd name="connsiteY35" fmla="*/ 512786 h 5068008"/>
              <a:gd name="connsiteX0" fmla="*/ 7051608 w 7966008"/>
              <a:gd name="connsiteY0" fmla="*/ 512786 h 5068008"/>
              <a:gd name="connsiteX1" fmla="*/ 7320055 w 7966008"/>
              <a:gd name="connsiteY1" fmla="*/ 1183905 h 5068008"/>
              <a:gd name="connsiteX2" fmla="*/ 7101942 w 7966008"/>
              <a:gd name="connsiteY2" fmla="*/ 1720801 h 5068008"/>
              <a:gd name="connsiteX3" fmla="*/ 6883828 w 7966008"/>
              <a:gd name="connsiteY3" fmla="*/ 1989249 h 5068008"/>
              <a:gd name="connsiteX4" fmla="*/ 6489545 w 7966008"/>
              <a:gd name="connsiteY4" fmla="*/ 1972470 h 5068008"/>
              <a:gd name="connsiteX5" fmla="*/ 5944261 w 7966008"/>
              <a:gd name="connsiteY5" fmla="*/ 1855025 h 5068008"/>
              <a:gd name="connsiteX6" fmla="*/ 5130529 w 7966008"/>
              <a:gd name="connsiteY6" fmla="*/ 1385241 h 5068008"/>
              <a:gd name="connsiteX7" fmla="*/ 4425853 w 7966008"/>
              <a:gd name="connsiteY7" fmla="*/ 588287 h 5068008"/>
              <a:gd name="connsiteX8" fmla="*/ 3662455 w 7966008"/>
              <a:gd name="connsiteY8" fmla="*/ 152059 h 5068008"/>
              <a:gd name="connsiteX9" fmla="*/ 2638998 w 7966008"/>
              <a:gd name="connsiteY9" fmla="*/ 1058 h 5068008"/>
              <a:gd name="connsiteX10" fmla="*/ 1196092 w 7966008"/>
              <a:gd name="connsiteY10" fmla="*/ 294672 h 5068008"/>
              <a:gd name="connsiteX11" fmla="*/ 365582 w 7966008"/>
              <a:gd name="connsiteY11" fmla="*/ 1049682 h 5068008"/>
              <a:gd name="connsiteX12" fmla="*/ 63578 w 7966008"/>
              <a:gd name="connsiteY12" fmla="*/ 1796302 h 5068008"/>
              <a:gd name="connsiteX13" fmla="*/ 46800 w 7966008"/>
              <a:gd name="connsiteY13" fmla="*/ 3205652 h 5068008"/>
              <a:gd name="connsiteX14" fmla="*/ 592085 w 7966008"/>
              <a:gd name="connsiteY14" fmla="*/ 4321388 h 5068008"/>
              <a:gd name="connsiteX15" fmla="*/ 1615542 w 7966008"/>
              <a:gd name="connsiteY15" fmla="*/ 4849894 h 5068008"/>
              <a:gd name="connsiteX16" fmla="*/ 2873890 w 7966008"/>
              <a:gd name="connsiteY16" fmla="*/ 5068008 h 5068008"/>
              <a:gd name="connsiteX17" fmla="*/ 4283241 w 7966008"/>
              <a:gd name="connsiteY17" fmla="*/ 4883450 h 5068008"/>
              <a:gd name="connsiteX18" fmla="*/ 5357031 w 7966008"/>
              <a:gd name="connsiteY18" fmla="*/ 4497557 h 5068008"/>
              <a:gd name="connsiteX19" fmla="*/ 4677523 w 7966008"/>
              <a:gd name="connsiteY19" fmla="*/ 3675436 h 5068008"/>
              <a:gd name="connsiteX20" fmla="*/ 3536620 w 7966008"/>
              <a:gd name="connsiteY20" fmla="*/ 3935494 h 5068008"/>
              <a:gd name="connsiteX21" fmla="*/ 2303439 w 7966008"/>
              <a:gd name="connsiteY21" fmla="*/ 3960661 h 5068008"/>
              <a:gd name="connsiteX22" fmla="*/ 1489707 w 7966008"/>
              <a:gd name="connsiteY22" fmla="*/ 3507656 h 5068008"/>
              <a:gd name="connsiteX23" fmla="*/ 977978 w 7966008"/>
              <a:gd name="connsiteY23" fmla="*/ 2769425 h 5068008"/>
              <a:gd name="connsiteX24" fmla="*/ 1103813 w 7966008"/>
              <a:gd name="connsiteY24" fmla="*/ 1846636 h 5068008"/>
              <a:gd name="connsiteX25" fmla="*/ 1472929 w 7966008"/>
              <a:gd name="connsiteY25" fmla="*/ 1175516 h 5068008"/>
              <a:gd name="connsiteX26" fmla="*/ 2253105 w 7966008"/>
              <a:gd name="connsiteY26" fmla="*/ 898680 h 5068008"/>
              <a:gd name="connsiteX27" fmla="*/ 3343675 w 7966008"/>
              <a:gd name="connsiteY27" fmla="*/ 881902 h 5068008"/>
              <a:gd name="connsiteX28" fmla="*/ 4157406 w 7966008"/>
              <a:gd name="connsiteY28" fmla="*/ 1284573 h 5068008"/>
              <a:gd name="connsiteX29" fmla="*/ 4862081 w 7966008"/>
              <a:gd name="connsiteY29" fmla="*/ 1989248 h 5068008"/>
              <a:gd name="connsiteX30" fmla="*/ 6036540 w 7966008"/>
              <a:gd name="connsiteY30" fmla="*/ 2450643 h 5068008"/>
              <a:gd name="connsiteX31" fmla="*/ 7370389 w 7966008"/>
              <a:gd name="connsiteY31" fmla="*/ 2551311 h 5068008"/>
              <a:gd name="connsiteX32" fmla="*/ 7781450 w 7966008"/>
              <a:gd name="connsiteY32" fmla="*/ 2064749 h 5068008"/>
              <a:gd name="connsiteX33" fmla="*/ 7966008 w 7966008"/>
              <a:gd name="connsiteY33" fmla="*/ 1016125 h 5068008"/>
              <a:gd name="connsiteX34" fmla="*/ 7546558 w 7966008"/>
              <a:gd name="connsiteY34" fmla="*/ 168837 h 5068008"/>
              <a:gd name="connsiteX35" fmla="*/ 7051608 w 7966008"/>
              <a:gd name="connsiteY35" fmla="*/ 512786 h 5068008"/>
              <a:gd name="connsiteX0" fmla="*/ 7051608 w 7966008"/>
              <a:gd name="connsiteY0" fmla="*/ 512786 h 5068008"/>
              <a:gd name="connsiteX1" fmla="*/ 7320055 w 7966008"/>
              <a:gd name="connsiteY1" fmla="*/ 1183905 h 5068008"/>
              <a:gd name="connsiteX2" fmla="*/ 7101942 w 7966008"/>
              <a:gd name="connsiteY2" fmla="*/ 1720801 h 5068008"/>
              <a:gd name="connsiteX3" fmla="*/ 6883828 w 7966008"/>
              <a:gd name="connsiteY3" fmla="*/ 1989249 h 5068008"/>
              <a:gd name="connsiteX4" fmla="*/ 6489545 w 7966008"/>
              <a:gd name="connsiteY4" fmla="*/ 1972470 h 5068008"/>
              <a:gd name="connsiteX5" fmla="*/ 5944261 w 7966008"/>
              <a:gd name="connsiteY5" fmla="*/ 1855025 h 5068008"/>
              <a:gd name="connsiteX6" fmla="*/ 5130529 w 7966008"/>
              <a:gd name="connsiteY6" fmla="*/ 1385241 h 5068008"/>
              <a:gd name="connsiteX7" fmla="*/ 4425853 w 7966008"/>
              <a:gd name="connsiteY7" fmla="*/ 588287 h 5068008"/>
              <a:gd name="connsiteX8" fmla="*/ 3662455 w 7966008"/>
              <a:gd name="connsiteY8" fmla="*/ 152059 h 5068008"/>
              <a:gd name="connsiteX9" fmla="*/ 2638998 w 7966008"/>
              <a:gd name="connsiteY9" fmla="*/ 1058 h 5068008"/>
              <a:gd name="connsiteX10" fmla="*/ 1196092 w 7966008"/>
              <a:gd name="connsiteY10" fmla="*/ 294672 h 5068008"/>
              <a:gd name="connsiteX11" fmla="*/ 365582 w 7966008"/>
              <a:gd name="connsiteY11" fmla="*/ 1049682 h 5068008"/>
              <a:gd name="connsiteX12" fmla="*/ 63578 w 7966008"/>
              <a:gd name="connsiteY12" fmla="*/ 1796302 h 5068008"/>
              <a:gd name="connsiteX13" fmla="*/ 46800 w 7966008"/>
              <a:gd name="connsiteY13" fmla="*/ 3205652 h 5068008"/>
              <a:gd name="connsiteX14" fmla="*/ 592085 w 7966008"/>
              <a:gd name="connsiteY14" fmla="*/ 4321388 h 5068008"/>
              <a:gd name="connsiteX15" fmla="*/ 1615542 w 7966008"/>
              <a:gd name="connsiteY15" fmla="*/ 4849894 h 5068008"/>
              <a:gd name="connsiteX16" fmla="*/ 2873890 w 7966008"/>
              <a:gd name="connsiteY16" fmla="*/ 5068008 h 5068008"/>
              <a:gd name="connsiteX17" fmla="*/ 4283241 w 7966008"/>
              <a:gd name="connsiteY17" fmla="*/ 4883450 h 5068008"/>
              <a:gd name="connsiteX18" fmla="*/ 5357031 w 7966008"/>
              <a:gd name="connsiteY18" fmla="*/ 4497557 h 5068008"/>
              <a:gd name="connsiteX19" fmla="*/ 4677523 w 7966008"/>
              <a:gd name="connsiteY19" fmla="*/ 3675436 h 5068008"/>
              <a:gd name="connsiteX20" fmla="*/ 3536620 w 7966008"/>
              <a:gd name="connsiteY20" fmla="*/ 3935494 h 5068008"/>
              <a:gd name="connsiteX21" fmla="*/ 2303439 w 7966008"/>
              <a:gd name="connsiteY21" fmla="*/ 3960661 h 5068008"/>
              <a:gd name="connsiteX22" fmla="*/ 1489707 w 7966008"/>
              <a:gd name="connsiteY22" fmla="*/ 3507656 h 5068008"/>
              <a:gd name="connsiteX23" fmla="*/ 977978 w 7966008"/>
              <a:gd name="connsiteY23" fmla="*/ 2769425 h 5068008"/>
              <a:gd name="connsiteX24" fmla="*/ 1103813 w 7966008"/>
              <a:gd name="connsiteY24" fmla="*/ 1846636 h 5068008"/>
              <a:gd name="connsiteX25" fmla="*/ 1472929 w 7966008"/>
              <a:gd name="connsiteY25" fmla="*/ 1175516 h 5068008"/>
              <a:gd name="connsiteX26" fmla="*/ 2253105 w 7966008"/>
              <a:gd name="connsiteY26" fmla="*/ 898680 h 5068008"/>
              <a:gd name="connsiteX27" fmla="*/ 3343675 w 7966008"/>
              <a:gd name="connsiteY27" fmla="*/ 881902 h 5068008"/>
              <a:gd name="connsiteX28" fmla="*/ 4157406 w 7966008"/>
              <a:gd name="connsiteY28" fmla="*/ 1284573 h 5068008"/>
              <a:gd name="connsiteX29" fmla="*/ 4862081 w 7966008"/>
              <a:gd name="connsiteY29" fmla="*/ 1989248 h 5068008"/>
              <a:gd name="connsiteX30" fmla="*/ 6036540 w 7966008"/>
              <a:gd name="connsiteY30" fmla="*/ 2450643 h 5068008"/>
              <a:gd name="connsiteX31" fmla="*/ 7370389 w 7966008"/>
              <a:gd name="connsiteY31" fmla="*/ 2551311 h 5068008"/>
              <a:gd name="connsiteX32" fmla="*/ 7781450 w 7966008"/>
              <a:gd name="connsiteY32" fmla="*/ 2064749 h 5068008"/>
              <a:gd name="connsiteX33" fmla="*/ 7966008 w 7966008"/>
              <a:gd name="connsiteY33" fmla="*/ 1016125 h 5068008"/>
              <a:gd name="connsiteX34" fmla="*/ 7546558 w 7966008"/>
              <a:gd name="connsiteY34" fmla="*/ 168837 h 5068008"/>
              <a:gd name="connsiteX35" fmla="*/ 7051608 w 7966008"/>
              <a:gd name="connsiteY35" fmla="*/ 512786 h 5068008"/>
              <a:gd name="connsiteX0" fmla="*/ 7051608 w 7966008"/>
              <a:gd name="connsiteY0" fmla="*/ 512786 h 5068008"/>
              <a:gd name="connsiteX1" fmla="*/ 7320055 w 7966008"/>
              <a:gd name="connsiteY1" fmla="*/ 1183905 h 5068008"/>
              <a:gd name="connsiteX2" fmla="*/ 7227777 w 7966008"/>
              <a:gd name="connsiteY2" fmla="*/ 1745968 h 5068008"/>
              <a:gd name="connsiteX3" fmla="*/ 6883828 w 7966008"/>
              <a:gd name="connsiteY3" fmla="*/ 1989249 h 5068008"/>
              <a:gd name="connsiteX4" fmla="*/ 6489545 w 7966008"/>
              <a:gd name="connsiteY4" fmla="*/ 1972470 h 5068008"/>
              <a:gd name="connsiteX5" fmla="*/ 5944261 w 7966008"/>
              <a:gd name="connsiteY5" fmla="*/ 1855025 h 5068008"/>
              <a:gd name="connsiteX6" fmla="*/ 5130529 w 7966008"/>
              <a:gd name="connsiteY6" fmla="*/ 1385241 h 5068008"/>
              <a:gd name="connsiteX7" fmla="*/ 4425853 w 7966008"/>
              <a:gd name="connsiteY7" fmla="*/ 588287 h 5068008"/>
              <a:gd name="connsiteX8" fmla="*/ 3662455 w 7966008"/>
              <a:gd name="connsiteY8" fmla="*/ 152059 h 5068008"/>
              <a:gd name="connsiteX9" fmla="*/ 2638998 w 7966008"/>
              <a:gd name="connsiteY9" fmla="*/ 1058 h 5068008"/>
              <a:gd name="connsiteX10" fmla="*/ 1196092 w 7966008"/>
              <a:gd name="connsiteY10" fmla="*/ 294672 h 5068008"/>
              <a:gd name="connsiteX11" fmla="*/ 365582 w 7966008"/>
              <a:gd name="connsiteY11" fmla="*/ 1049682 h 5068008"/>
              <a:gd name="connsiteX12" fmla="*/ 63578 w 7966008"/>
              <a:gd name="connsiteY12" fmla="*/ 1796302 h 5068008"/>
              <a:gd name="connsiteX13" fmla="*/ 46800 w 7966008"/>
              <a:gd name="connsiteY13" fmla="*/ 3205652 h 5068008"/>
              <a:gd name="connsiteX14" fmla="*/ 592085 w 7966008"/>
              <a:gd name="connsiteY14" fmla="*/ 4321388 h 5068008"/>
              <a:gd name="connsiteX15" fmla="*/ 1615542 w 7966008"/>
              <a:gd name="connsiteY15" fmla="*/ 4849894 h 5068008"/>
              <a:gd name="connsiteX16" fmla="*/ 2873890 w 7966008"/>
              <a:gd name="connsiteY16" fmla="*/ 5068008 h 5068008"/>
              <a:gd name="connsiteX17" fmla="*/ 4283241 w 7966008"/>
              <a:gd name="connsiteY17" fmla="*/ 4883450 h 5068008"/>
              <a:gd name="connsiteX18" fmla="*/ 5357031 w 7966008"/>
              <a:gd name="connsiteY18" fmla="*/ 4497557 h 5068008"/>
              <a:gd name="connsiteX19" fmla="*/ 4677523 w 7966008"/>
              <a:gd name="connsiteY19" fmla="*/ 3675436 h 5068008"/>
              <a:gd name="connsiteX20" fmla="*/ 3536620 w 7966008"/>
              <a:gd name="connsiteY20" fmla="*/ 3935494 h 5068008"/>
              <a:gd name="connsiteX21" fmla="*/ 2303439 w 7966008"/>
              <a:gd name="connsiteY21" fmla="*/ 3960661 h 5068008"/>
              <a:gd name="connsiteX22" fmla="*/ 1489707 w 7966008"/>
              <a:gd name="connsiteY22" fmla="*/ 3507656 h 5068008"/>
              <a:gd name="connsiteX23" fmla="*/ 977978 w 7966008"/>
              <a:gd name="connsiteY23" fmla="*/ 2769425 h 5068008"/>
              <a:gd name="connsiteX24" fmla="*/ 1103813 w 7966008"/>
              <a:gd name="connsiteY24" fmla="*/ 1846636 h 5068008"/>
              <a:gd name="connsiteX25" fmla="*/ 1472929 w 7966008"/>
              <a:gd name="connsiteY25" fmla="*/ 1175516 h 5068008"/>
              <a:gd name="connsiteX26" fmla="*/ 2253105 w 7966008"/>
              <a:gd name="connsiteY26" fmla="*/ 898680 h 5068008"/>
              <a:gd name="connsiteX27" fmla="*/ 3343675 w 7966008"/>
              <a:gd name="connsiteY27" fmla="*/ 881902 h 5068008"/>
              <a:gd name="connsiteX28" fmla="*/ 4157406 w 7966008"/>
              <a:gd name="connsiteY28" fmla="*/ 1284573 h 5068008"/>
              <a:gd name="connsiteX29" fmla="*/ 4862081 w 7966008"/>
              <a:gd name="connsiteY29" fmla="*/ 1989248 h 5068008"/>
              <a:gd name="connsiteX30" fmla="*/ 6036540 w 7966008"/>
              <a:gd name="connsiteY30" fmla="*/ 2450643 h 5068008"/>
              <a:gd name="connsiteX31" fmla="*/ 7370389 w 7966008"/>
              <a:gd name="connsiteY31" fmla="*/ 2551311 h 5068008"/>
              <a:gd name="connsiteX32" fmla="*/ 7781450 w 7966008"/>
              <a:gd name="connsiteY32" fmla="*/ 2064749 h 5068008"/>
              <a:gd name="connsiteX33" fmla="*/ 7966008 w 7966008"/>
              <a:gd name="connsiteY33" fmla="*/ 1016125 h 5068008"/>
              <a:gd name="connsiteX34" fmla="*/ 7546558 w 7966008"/>
              <a:gd name="connsiteY34" fmla="*/ 168837 h 5068008"/>
              <a:gd name="connsiteX35" fmla="*/ 7051608 w 7966008"/>
              <a:gd name="connsiteY35" fmla="*/ 512786 h 5068008"/>
              <a:gd name="connsiteX0" fmla="*/ 7051608 w 7966008"/>
              <a:gd name="connsiteY0" fmla="*/ 512786 h 5068008"/>
              <a:gd name="connsiteX1" fmla="*/ 7420723 w 7966008"/>
              <a:gd name="connsiteY1" fmla="*/ 1083237 h 5068008"/>
              <a:gd name="connsiteX2" fmla="*/ 7227777 w 7966008"/>
              <a:gd name="connsiteY2" fmla="*/ 1745968 h 5068008"/>
              <a:gd name="connsiteX3" fmla="*/ 6883828 w 7966008"/>
              <a:gd name="connsiteY3" fmla="*/ 1989249 h 5068008"/>
              <a:gd name="connsiteX4" fmla="*/ 6489545 w 7966008"/>
              <a:gd name="connsiteY4" fmla="*/ 1972470 h 5068008"/>
              <a:gd name="connsiteX5" fmla="*/ 5944261 w 7966008"/>
              <a:gd name="connsiteY5" fmla="*/ 1855025 h 5068008"/>
              <a:gd name="connsiteX6" fmla="*/ 5130529 w 7966008"/>
              <a:gd name="connsiteY6" fmla="*/ 1385241 h 5068008"/>
              <a:gd name="connsiteX7" fmla="*/ 4425853 w 7966008"/>
              <a:gd name="connsiteY7" fmla="*/ 588287 h 5068008"/>
              <a:gd name="connsiteX8" fmla="*/ 3662455 w 7966008"/>
              <a:gd name="connsiteY8" fmla="*/ 152059 h 5068008"/>
              <a:gd name="connsiteX9" fmla="*/ 2638998 w 7966008"/>
              <a:gd name="connsiteY9" fmla="*/ 1058 h 5068008"/>
              <a:gd name="connsiteX10" fmla="*/ 1196092 w 7966008"/>
              <a:gd name="connsiteY10" fmla="*/ 294672 h 5068008"/>
              <a:gd name="connsiteX11" fmla="*/ 365582 w 7966008"/>
              <a:gd name="connsiteY11" fmla="*/ 1049682 h 5068008"/>
              <a:gd name="connsiteX12" fmla="*/ 63578 w 7966008"/>
              <a:gd name="connsiteY12" fmla="*/ 1796302 h 5068008"/>
              <a:gd name="connsiteX13" fmla="*/ 46800 w 7966008"/>
              <a:gd name="connsiteY13" fmla="*/ 3205652 h 5068008"/>
              <a:gd name="connsiteX14" fmla="*/ 592085 w 7966008"/>
              <a:gd name="connsiteY14" fmla="*/ 4321388 h 5068008"/>
              <a:gd name="connsiteX15" fmla="*/ 1615542 w 7966008"/>
              <a:gd name="connsiteY15" fmla="*/ 4849894 h 5068008"/>
              <a:gd name="connsiteX16" fmla="*/ 2873890 w 7966008"/>
              <a:gd name="connsiteY16" fmla="*/ 5068008 h 5068008"/>
              <a:gd name="connsiteX17" fmla="*/ 4283241 w 7966008"/>
              <a:gd name="connsiteY17" fmla="*/ 4883450 h 5068008"/>
              <a:gd name="connsiteX18" fmla="*/ 5357031 w 7966008"/>
              <a:gd name="connsiteY18" fmla="*/ 4497557 h 5068008"/>
              <a:gd name="connsiteX19" fmla="*/ 4677523 w 7966008"/>
              <a:gd name="connsiteY19" fmla="*/ 3675436 h 5068008"/>
              <a:gd name="connsiteX20" fmla="*/ 3536620 w 7966008"/>
              <a:gd name="connsiteY20" fmla="*/ 3935494 h 5068008"/>
              <a:gd name="connsiteX21" fmla="*/ 2303439 w 7966008"/>
              <a:gd name="connsiteY21" fmla="*/ 3960661 h 5068008"/>
              <a:gd name="connsiteX22" fmla="*/ 1489707 w 7966008"/>
              <a:gd name="connsiteY22" fmla="*/ 3507656 h 5068008"/>
              <a:gd name="connsiteX23" fmla="*/ 977978 w 7966008"/>
              <a:gd name="connsiteY23" fmla="*/ 2769425 h 5068008"/>
              <a:gd name="connsiteX24" fmla="*/ 1103813 w 7966008"/>
              <a:gd name="connsiteY24" fmla="*/ 1846636 h 5068008"/>
              <a:gd name="connsiteX25" fmla="*/ 1472929 w 7966008"/>
              <a:gd name="connsiteY25" fmla="*/ 1175516 h 5068008"/>
              <a:gd name="connsiteX26" fmla="*/ 2253105 w 7966008"/>
              <a:gd name="connsiteY26" fmla="*/ 898680 h 5068008"/>
              <a:gd name="connsiteX27" fmla="*/ 3343675 w 7966008"/>
              <a:gd name="connsiteY27" fmla="*/ 881902 h 5068008"/>
              <a:gd name="connsiteX28" fmla="*/ 4157406 w 7966008"/>
              <a:gd name="connsiteY28" fmla="*/ 1284573 h 5068008"/>
              <a:gd name="connsiteX29" fmla="*/ 4862081 w 7966008"/>
              <a:gd name="connsiteY29" fmla="*/ 1989248 h 5068008"/>
              <a:gd name="connsiteX30" fmla="*/ 6036540 w 7966008"/>
              <a:gd name="connsiteY30" fmla="*/ 2450643 h 5068008"/>
              <a:gd name="connsiteX31" fmla="*/ 7370389 w 7966008"/>
              <a:gd name="connsiteY31" fmla="*/ 2551311 h 5068008"/>
              <a:gd name="connsiteX32" fmla="*/ 7781450 w 7966008"/>
              <a:gd name="connsiteY32" fmla="*/ 2064749 h 5068008"/>
              <a:gd name="connsiteX33" fmla="*/ 7966008 w 7966008"/>
              <a:gd name="connsiteY33" fmla="*/ 1016125 h 5068008"/>
              <a:gd name="connsiteX34" fmla="*/ 7546558 w 7966008"/>
              <a:gd name="connsiteY34" fmla="*/ 168837 h 5068008"/>
              <a:gd name="connsiteX35" fmla="*/ 7051608 w 7966008"/>
              <a:gd name="connsiteY35" fmla="*/ 512786 h 5068008"/>
              <a:gd name="connsiteX0" fmla="*/ 7051608 w 7907285"/>
              <a:gd name="connsiteY0" fmla="*/ 512786 h 5068008"/>
              <a:gd name="connsiteX1" fmla="*/ 7420723 w 7907285"/>
              <a:gd name="connsiteY1" fmla="*/ 1083237 h 5068008"/>
              <a:gd name="connsiteX2" fmla="*/ 7227777 w 7907285"/>
              <a:gd name="connsiteY2" fmla="*/ 1745968 h 5068008"/>
              <a:gd name="connsiteX3" fmla="*/ 6883828 w 7907285"/>
              <a:gd name="connsiteY3" fmla="*/ 1989249 h 5068008"/>
              <a:gd name="connsiteX4" fmla="*/ 6489545 w 7907285"/>
              <a:gd name="connsiteY4" fmla="*/ 1972470 h 5068008"/>
              <a:gd name="connsiteX5" fmla="*/ 5944261 w 7907285"/>
              <a:gd name="connsiteY5" fmla="*/ 1855025 h 5068008"/>
              <a:gd name="connsiteX6" fmla="*/ 5130529 w 7907285"/>
              <a:gd name="connsiteY6" fmla="*/ 1385241 h 5068008"/>
              <a:gd name="connsiteX7" fmla="*/ 4425853 w 7907285"/>
              <a:gd name="connsiteY7" fmla="*/ 588287 h 5068008"/>
              <a:gd name="connsiteX8" fmla="*/ 3662455 w 7907285"/>
              <a:gd name="connsiteY8" fmla="*/ 152059 h 5068008"/>
              <a:gd name="connsiteX9" fmla="*/ 2638998 w 7907285"/>
              <a:gd name="connsiteY9" fmla="*/ 1058 h 5068008"/>
              <a:gd name="connsiteX10" fmla="*/ 1196092 w 7907285"/>
              <a:gd name="connsiteY10" fmla="*/ 294672 h 5068008"/>
              <a:gd name="connsiteX11" fmla="*/ 365582 w 7907285"/>
              <a:gd name="connsiteY11" fmla="*/ 1049682 h 5068008"/>
              <a:gd name="connsiteX12" fmla="*/ 63578 w 7907285"/>
              <a:gd name="connsiteY12" fmla="*/ 1796302 h 5068008"/>
              <a:gd name="connsiteX13" fmla="*/ 46800 w 7907285"/>
              <a:gd name="connsiteY13" fmla="*/ 3205652 h 5068008"/>
              <a:gd name="connsiteX14" fmla="*/ 592085 w 7907285"/>
              <a:gd name="connsiteY14" fmla="*/ 4321388 h 5068008"/>
              <a:gd name="connsiteX15" fmla="*/ 1615542 w 7907285"/>
              <a:gd name="connsiteY15" fmla="*/ 4849894 h 5068008"/>
              <a:gd name="connsiteX16" fmla="*/ 2873890 w 7907285"/>
              <a:gd name="connsiteY16" fmla="*/ 5068008 h 5068008"/>
              <a:gd name="connsiteX17" fmla="*/ 4283241 w 7907285"/>
              <a:gd name="connsiteY17" fmla="*/ 4883450 h 5068008"/>
              <a:gd name="connsiteX18" fmla="*/ 5357031 w 7907285"/>
              <a:gd name="connsiteY18" fmla="*/ 4497557 h 5068008"/>
              <a:gd name="connsiteX19" fmla="*/ 4677523 w 7907285"/>
              <a:gd name="connsiteY19" fmla="*/ 3675436 h 5068008"/>
              <a:gd name="connsiteX20" fmla="*/ 3536620 w 7907285"/>
              <a:gd name="connsiteY20" fmla="*/ 3935494 h 5068008"/>
              <a:gd name="connsiteX21" fmla="*/ 2303439 w 7907285"/>
              <a:gd name="connsiteY21" fmla="*/ 3960661 h 5068008"/>
              <a:gd name="connsiteX22" fmla="*/ 1489707 w 7907285"/>
              <a:gd name="connsiteY22" fmla="*/ 3507656 h 5068008"/>
              <a:gd name="connsiteX23" fmla="*/ 977978 w 7907285"/>
              <a:gd name="connsiteY23" fmla="*/ 2769425 h 5068008"/>
              <a:gd name="connsiteX24" fmla="*/ 1103813 w 7907285"/>
              <a:gd name="connsiteY24" fmla="*/ 1846636 h 5068008"/>
              <a:gd name="connsiteX25" fmla="*/ 1472929 w 7907285"/>
              <a:gd name="connsiteY25" fmla="*/ 1175516 h 5068008"/>
              <a:gd name="connsiteX26" fmla="*/ 2253105 w 7907285"/>
              <a:gd name="connsiteY26" fmla="*/ 898680 h 5068008"/>
              <a:gd name="connsiteX27" fmla="*/ 3343675 w 7907285"/>
              <a:gd name="connsiteY27" fmla="*/ 881902 h 5068008"/>
              <a:gd name="connsiteX28" fmla="*/ 4157406 w 7907285"/>
              <a:gd name="connsiteY28" fmla="*/ 1284573 h 5068008"/>
              <a:gd name="connsiteX29" fmla="*/ 4862081 w 7907285"/>
              <a:gd name="connsiteY29" fmla="*/ 1989248 h 5068008"/>
              <a:gd name="connsiteX30" fmla="*/ 6036540 w 7907285"/>
              <a:gd name="connsiteY30" fmla="*/ 2450643 h 5068008"/>
              <a:gd name="connsiteX31" fmla="*/ 7370389 w 7907285"/>
              <a:gd name="connsiteY31" fmla="*/ 2551311 h 5068008"/>
              <a:gd name="connsiteX32" fmla="*/ 7781450 w 7907285"/>
              <a:gd name="connsiteY32" fmla="*/ 2064749 h 5068008"/>
              <a:gd name="connsiteX33" fmla="*/ 7907285 w 7907285"/>
              <a:gd name="connsiteY33" fmla="*/ 1016125 h 5068008"/>
              <a:gd name="connsiteX34" fmla="*/ 7546558 w 7907285"/>
              <a:gd name="connsiteY34" fmla="*/ 168837 h 5068008"/>
              <a:gd name="connsiteX35" fmla="*/ 7051608 w 7907285"/>
              <a:gd name="connsiteY35" fmla="*/ 512786 h 5068008"/>
              <a:gd name="connsiteX0" fmla="*/ 7051608 w 7907285"/>
              <a:gd name="connsiteY0" fmla="*/ 512786 h 5068008"/>
              <a:gd name="connsiteX1" fmla="*/ 7420723 w 7907285"/>
              <a:gd name="connsiteY1" fmla="*/ 1083237 h 5068008"/>
              <a:gd name="connsiteX2" fmla="*/ 7227777 w 7907285"/>
              <a:gd name="connsiteY2" fmla="*/ 1745968 h 5068008"/>
              <a:gd name="connsiteX3" fmla="*/ 6883828 w 7907285"/>
              <a:gd name="connsiteY3" fmla="*/ 1989249 h 5068008"/>
              <a:gd name="connsiteX4" fmla="*/ 6489545 w 7907285"/>
              <a:gd name="connsiteY4" fmla="*/ 1972470 h 5068008"/>
              <a:gd name="connsiteX5" fmla="*/ 5944261 w 7907285"/>
              <a:gd name="connsiteY5" fmla="*/ 1855025 h 5068008"/>
              <a:gd name="connsiteX6" fmla="*/ 5130529 w 7907285"/>
              <a:gd name="connsiteY6" fmla="*/ 1385241 h 5068008"/>
              <a:gd name="connsiteX7" fmla="*/ 4425853 w 7907285"/>
              <a:gd name="connsiteY7" fmla="*/ 588287 h 5068008"/>
              <a:gd name="connsiteX8" fmla="*/ 3662455 w 7907285"/>
              <a:gd name="connsiteY8" fmla="*/ 152059 h 5068008"/>
              <a:gd name="connsiteX9" fmla="*/ 2638998 w 7907285"/>
              <a:gd name="connsiteY9" fmla="*/ 1058 h 5068008"/>
              <a:gd name="connsiteX10" fmla="*/ 1196092 w 7907285"/>
              <a:gd name="connsiteY10" fmla="*/ 294672 h 5068008"/>
              <a:gd name="connsiteX11" fmla="*/ 365582 w 7907285"/>
              <a:gd name="connsiteY11" fmla="*/ 1049682 h 5068008"/>
              <a:gd name="connsiteX12" fmla="*/ 63578 w 7907285"/>
              <a:gd name="connsiteY12" fmla="*/ 1796302 h 5068008"/>
              <a:gd name="connsiteX13" fmla="*/ 46800 w 7907285"/>
              <a:gd name="connsiteY13" fmla="*/ 3205652 h 5068008"/>
              <a:gd name="connsiteX14" fmla="*/ 592085 w 7907285"/>
              <a:gd name="connsiteY14" fmla="*/ 4321388 h 5068008"/>
              <a:gd name="connsiteX15" fmla="*/ 1615542 w 7907285"/>
              <a:gd name="connsiteY15" fmla="*/ 4849894 h 5068008"/>
              <a:gd name="connsiteX16" fmla="*/ 2873890 w 7907285"/>
              <a:gd name="connsiteY16" fmla="*/ 5068008 h 5068008"/>
              <a:gd name="connsiteX17" fmla="*/ 4283241 w 7907285"/>
              <a:gd name="connsiteY17" fmla="*/ 4883450 h 5068008"/>
              <a:gd name="connsiteX18" fmla="*/ 5357031 w 7907285"/>
              <a:gd name="connsiteY18" fmla="*/ 4497557 h 5068008"/>
              <a:gd name="connsiteX19" fmla="*/ 4677523 w 7907285"/>
              <a:gd name="connsiteY19" fmla="*/ 3675436 h 5068008"/>
              <a:gd name="connsiteX20" fmla="*/ 3536620 w 7907285"/>
              <a:gd name="connsiteY20" fmla="*/ 3935494 h 5068008"/>
              <a:gd name="connsiteX21" fmla="*/ 2303439 w 7907285"/>
              <a:gd name="connsiteY21" fmla="*/ 3960661 h 5068008"/>
              <a:gd name="connsiteX22" fmla="*/ 1489707 w 7907285"/>
              <a:gd name="connsiteY22" fmla="*/ 3507656 h 5068008"/>
              <a:gd name="connsiteX23" fmla="*/ 977978 w 7907285"/>
              <a:gd name="connsiteY23" fmla="*/ 2769425 h 5068008"/>
              <a:gd name="connsiteX24" fmla="*/ 1103813 w 7907285"/>
              <a:gd name="connsiteY24" fmla="*/ 1846636 h 5068008"/>
              <a:gd name="connsiteX25" fmla="*/ 1472929 w 7907285"/>
              <a:gd name="connsiteY25" fmla="*/ 1175516 h 5068008"/>
              <a:gd name="connsiteX26" fmla="*/ 2253105 w 7907285"/>
              <a:gd name="connsiteY26" fmla="*/ 898680 h 5068008"/>
              <a:gd name="connsiteX27" fmla="*/ 3343675 w 7907285"/>
              <a:gd name="connsiteY27" fmla="*/ 881902 h 5068008"/>
              <a:gd name="connsiteX28" fmla="*/ 4157406 w 7907285"/>
              <a:gd name="connsiteY28" fmla="*/ 1284573 h 5068008"/>
              <a:gd name="connsiteX29" fmla="*/ 4862081 w 7907285"/>
              <a:gd name="connsiteY29" fmla="*/ 1989248 h 5068008"/>
              <a:gd name="connsiteX30" fmla="*/ 6036540 w 7907285"/>
              <a:gd name="connsiteY30" fmla="*/ 2450643 h 5068008"/>
              <a:gd name="connsiteX31" fmla="*/ 7370389 w 7907285"/>
              <a:gd name="connsiteY31" fmla="*/ 2551311 h 5068008"/>
              <a:gd name="connsiteX32" fmla="*/ 7781450 w 7907285"/>
              <a:gd name="connsiteY32" fmla="*/ 2064749 h 5068008"/>
              <a:gd name="connsiteX33" fmla="*/ 7907285 w 7907285"/>
              <a:gd name="connsiteY33" fmla="*/ 1016125 h 5068008"/>
              <a:gd name="connsiteX34" fmla="*/ 7546558 w 7907285"/>
              <a:gd name="connsiteY34" fmla="*/ 168837 h 5068008"/>
              <a:gd name="connsiteX35" fmla="*/ 7051608 w 7907285"/>
              <a:gd name="connsiteY35" fmla="*/ 512786 h 5068008"/>
              <a:gd name="connsiteX0" fmla="*/ 7051608 w 7918792"/>
              <a:gd name="connsiteY0" fmla="*/ 512786 h 5068008"/>
              <a:gd name="connsiteX1" fmla="*/ 7420723 w 7918792"/>
              <a:gd name="connsiteY1" fmla="*/ 1083237 h 5068008"/>
              <a:gd name="connsiteX2" fmla="*/ 7227777 w 7918792"/>
              <a:gd name="connsiteY2" fmla="*/ 1745968 h 5068008"/>
              <a:gd name="connsiteX3" fmla="*/ 6883828 w 7918792"/>
              <a:gd name="connsiteY3" fmla="*/ 1989249 h 5068008"/>
              <a:gd name="connsiteX4" fmla="*/ 6489545 w 7918792"/>
              <a:gd name="connsiteY4" fmla="*/ 1972470 h 5068008"/>
              <a:gd name="connsiteX5" fmla="*/ 5944261 w 7918792"/>
              <a:gd name="connsiteY5" fmla="*/ 1855025 h 5068008"/>
              <a:gd name="connsiteX6" fmla="*/ 5130529 w 7918792"/>
              <a:gd name="connsiteY6" fmla="*/ 1385241 h 5068008"/>
              <a:gd name="connsiteX7" fmla="*/ 4425853 w 7918792"/>
              <a:gd name="connsiteY7" fmla="*/ 588287 h 5068008"/>
              <a:gd name="connsiteX8" fmla="*/ 3662455 w 7918792"/>
              <a:gd name="connsiteY8" fmla="*/ 152059 h 5068008"/>
              <a:gd name="connsiteX9" fmla="*/ 2638998 w 7918792"/>
              <a:gd name="connsiteY9" fmla="*/ 1058 h 5068008"/>
              <a:gd name="connsiteX10" fmla="*/ 1196092 w 7918792"/>
              <a:gd name="connsiteY10" fmla="*/ 294672 h 5068008"/>
              <a:gd name="connsiteX11" fmla="*/ 365582 w 7918792"/>
              <a:gd name="connsiteY11" fmla="*/ 1049682 h 5068008"/>
              <a:gd name="connsiteX12" fmla="*/ 63578 w 7918792"/>
              <a:gd name="connsiteY12" fmla="*/ 1796302 h 5068008"/>
              <a:gd name="connsiteX13" fmla="*/ 46800 w 7918792"/>
              <a:gd name="connsiteY13" fmla="*/ 3205652 h 5068008"/>
              <a:gd name="connsiteX14" fmla="*/ 592085 w 7918792"/>
              <a:gd name="connsiteY14" fmla="*/ 4321388 h 5068008"/>
              <a:gd name="connsiteX15" fmla="*/ 1615542 w 7918792"/>
              <a:gd name="connsiteY15" fmla="*/ 4849894 h 5068008"/>
              <a:gd name="connsiteX16" fmla="*/ 2873890 w 7918792"/>
              <a:gd name="connsiteY16" fmla="*/ 5068008 h 5068008"/>
              <a:gd name="connsiteX17" fmla="*/ 4283241 w 7918792"/>
              <a:gd name="connsiteY17" fmla="*/ 4883450 h 5068008"/>
              <a:gd name="connsiteX18" fmla="*/ 5357031 w 7918792"/>
              <a:gd name="connsiteY18" fmla="*/ 4497557 h 5068008"/>
              <a:gd name="connsiteX19" fmla="*/ 4677523 w 7918792"/>
              <a:gd name="connsiteY19" fmla="*/ 3675436 h 5068008"/>
              <a:gd name="connsiteX20" fmla="*/ 3536620 w 7918792"/>
              <a:gd name="connsiteY20" fmla="*/ 3935494 h 5068008"/>
              <a:gd name="connsiteX21" fmla="*/ 2303439 w 7918792"/>
              <a:gd name="connsiteY21" fmla="*/ 3960661 h 5068008"/>
              <a:gd name="connsiteX22" fmla="*/ 1489707 w 7918792"/>
              <a:gd name="connsiteY22" fmla="*/ 3507656 h 5068008"/>
              <a:gd name="connsiteX23" fmla="*/ 977978 w 7918792"/>
              <a:gd name="connsiteY23" fmla="*/ 2769425 h 5068008"/>
              <a:gd name="connsiteX24" fmla="*/ 1103813 w 7918792"/>
              <a:gd name="connsiteY24" fmla="*/ 1846636 h 5068008"/>
              <a:gd name="connsiteX25" fmla="*/ 1472929 w 7918792"/>
              <a:gd name="connsiteY25" fmla="*/ 1175516 h 5068008"/>
              <a:gd name="connsiteX26" fmla="*/ 2253105 w 7918792"/>
              <a:gd name="connsiteY26" fmla="*/ 898680 h 5068008"/>
              <a:gd name="connsiteX27" fmla="*/ 3343675 w 7918792"/>
              <a:gd name="connsiteY27" fmla="*/ 881902 h 5068008"/>
              <a:gd name="connsiteX28" fmla="*/ 4157406 w 7918792"/>
              <a:gd name="connsiteY28" fmla="*/ 1284573 h 5068008"/>
              <a:gd name="connsiteX29" fmla="*/ 4862081 w 7918792"/>
              <a:gd name="connsiteY29" fmla="*/ 1989248 h 5068008"/>
              <a:gd name="connsiteX30" fmla="*/ 6036540 w 7918792"/>
              <a:gd name="connsiteY30" fmla="*/ 2450643 h 5068008"/>
              <a:gd name="connsiteX31" fmla="*/ 7370389 w 7918792"/>
              <a:gd name="connsiteY31" fmla="*/ 2551311 h 5068008"/>
              <a:gd name="connsiteX32" fmla="*/ 7781450 w 7918792"/>
              <a:gd name="connsiteY32" fmla="*/ 2064749 h 5068008"/>
              <a:gd name="connsiteX33" fmla="*/ 7907285 w 7918792"/>
              <a:gd name="connsiteY33" fmla="*/ 1016125 h 5068008"/>
              <a:gd name="connsiteX34" fmla="*/ 7546558 w 7918792"/>
              <a:gd name="connsiteY34" fmla="*/ 168837 h 5068008"/>
              <a:gd name="connsiteX35" fmla="*/ 7051608 w 7918792"/>
              <a:gd name="connsiteY35" fmla="*/ 512786 h 5068008"/>
              <a:gd name="connsiteX0" fmla="*/ 7051608 w 7918792"/>
              <a:gd name="connsiteY0" fmla="*/ 512786 h 5068008"/>
              <a:gd name="connsiteX1" fmla="*/ 7420723 w 7918792"/>
              <a:gd name="connsiteY1" fmla="*/ 1083237 h 5068008"/>
              <a:gd name="connsiteX2" fmla="*/ 7227777 w 7918792"/>
              <a:gd name="connsiteY2" fmla="*/ 1745968 h 5068008"/>
              <a:gd name="connsiteX3" fmla="*/ 6883828 w 7918792"/>
              <a:gd name="connsiteY3" fmla="*/ 1989249 h 5068008"/>
              <a:gd name="connsiteX4" fmla="*/ 6489545 w 7918792"/>
              <a:gd name="connsiteY4" fmla="*/ 1972470 h 5068008"/>
              <a:gd name="connsiteX5" fmla="*/ 5944261 w 7918792"/>
              <a:gd name="connsiteY5" fmla="*/ 1855025 h 5068008"/>
              <a:gd name="connsiteX6" fmla="*/ 5130529 w 7918792"/>
              <a:gd name="connsiteY6" fmla="*/ 1385241 h 5068008"/>
              <a:gd name="connsiteX7" fmla="*/ 4425853 w 7918792"/>
              <a:gd name="connsiteY7" fmla="*/ 588287 h 5068008"/>
              <a:gd name="connsiteX8" fmla="*/ 3662455 w 7918792"/>
              <a:gd name="connsiteY8" fmla="*/ 152059 h 5068008"/>
              <a:gd name="connsiteX9" fmla="*/ 2638998 w 7918792"/>
              <a:gd name="connsiteY9" fmla="*/ 1058 h 5068008"/>
              <a:gd name="connsiteX10" fmla="*/ 1196092 w 7918792"/>
              <a:gd name="connsiteY10" fmla="*/ 294672 h 5068008"/>
              <a:gd name="connsiteX11" fmla="*/ 365582 w 7918792"/>
              <a:gd name="connsiteY11" fmla="*/ 1049682 h 5068008"/>
              <a:gd name="connsiteX12" fmla="*/ 63578 w 7918792"/>
              <a:gd name="connsiteY12" fmla="*/ 1796302 h 5068008"/>
              <a:gd name="connsiteX13" fmla="*/ 46800 w 7918792"/>
              <a:gd name="connsiteY13" fmla="*/ 3205652 h 5068008"/>
              <a:gd name="connsiteX14" fmla="*/ 592085 w 7918792"/>
              <a:gd name="connsiteY14" fmla="*/ 4321388 h 5068008"/>
              <a:gd name="connsiteX15" fmla="*/ 1615542 w 7918792"/>
              <a:gd name="connsiteY15" fmla="*/ 4849894 h 5068008"/>
              <a:gd name="connsiteX16" fmla="*/ 2873890 w 7918792"/>
              <a:gd name="connsiteY16" fmla="*/ 5068008 h 5068008"/>
              <a:gd name="connsiteX17" fmla="*/ 4283241 w 7918792"/>
              <a:gd name="connsiteY17" fmla="*/ 4883450 h 5068008"/>
              <a:gd name="connsiteX18" fmla="*/ 5357031 w 7918792"/>
              <a:gd name="connsiteY18" fmla="*/ 4497557 h 5068008"/>
              <a:gd name="connsiteX19" fmla="*/ 4677523 w 7918792"/>
              <a:gd name="connsiteY19" fmla="*/ 3675436 h 5068008"/>
              <a:gd name="connsiteX20" fmla="*/ 3536620 w 7918792"/>
              <a:gd name="connsiteY20" fmla="*/ 3935494 h 5068008"/>
              <a:gd name="connsiteX21" fmla="*/ 2303439 w 7918792"/>
              <a:gd name="connsiteY21" fmla="*/ 3960661 h 5068008"/>
              <a:gd name="connsiteX22" fmla="*/ 1489707 w 7918792"/>
              <a:gd name="connsiteY22" fmla="*/ 3507656 h 5068008"/>
              <a:gd name="connsiteX23" fmla="*/ 977978 w 7918792"/>
              <a:gd name="connsiteY23" fmla="*/ 2769425 h 5068008"/>
              <a:gd name="connsiteX24" fmla="*/ 1103813 w 7918792"/>
              <a:gd name="connsiteY24" fmla="*/ 1846636 h 5068008"/>
              <a:gd name="connsiteX25" fmla="*/ 1472929 w 7918792"/>
              <a:gd name="connsiteY25" fmla="*/ 1175516 h 5068008"/>
              <a:gd name="connsiteX26" fmla="*/ 2253105 w 7918792"/>
              <a:gd name="connsiteY26" fmla="*/ 898680 h 5068008"/>
              <a:gd name="connsiteX27" fmla="*/ 3343675 w 7918792"/>
              <a:gd name="connsiteY27" fmla="*/ 881902 h 5068008"/>
              <a:gd name="connsiteX28" fmla="*/ 4157406 w 7918792"/>
              <a:gd name="connsiteY28" fmla="*/ 1284573 h 5068008"/>
              <a:gd name="connsiteX29" fmla="*/ 4862081 w 7918792"/>
              <a:gd name="connsiteY29" fmla="*/ 1989248 h 5068008"/>
              <a:gd name="connsiteX30" fmla="*/ 6036540 w 7918792"/>
              <a:gd name="connsiteY30" fmla="*/ 2450643 h 5068008"/>
              <a:gd name="connsiteX31" fmla="*/ 7370389 w 7918792"/>
              <a:gd name="connsiteY31" fmla="*/ 2551311 h 5068008"/>
              <a:gd name="connsiteX32" fmla="*/ 7781450 w 7918792"/>
              <a:gd name="connsiteY32" fmla="*/ 2064749 h 5068008"/>
              <a:gd name="connsiteX33" fmla="*/ 7907285 w 7918792"/>
              <a:gd name="connsiteY33" fmla="*/ 1016125 h 5068008"/>
              <a:gd name="connsiteX34" fmla="*/ 7429112 w 7918792"/>
              <a:gd name="connsiteY34" fmla="*/ 227560 h 5068008"/>
              <a:gd name="connsiteX35" fmla="*/ 7051608 w 7918792"/>
              <a:gd name="connsiteY35" fmla="*/ 512786 h 50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18792" h="5068008">
                <a:moveTo>
                  <a:pt x="7051608" y="512786"/>
                </a:moveTo>
                <a:lnTo>
                  <a:pt x="7420723" y="1083237"/>
                </a:lnTo>
                <a:cubicBezTo>
                  <a:pt x="7431909" y="1362870"/>
                  <a:pt x="7300481" y="1567003"/>
                  <a:pt x="7227777" y="1745968"/>
                </a:cubicBezTo>
                <a:cubicBezTo>
                  <a:pt x="7141091" y="1905359"/>
                  <a:pt x="6978903" y="1964082"/>
                  <a:pt x="6883828" y="1989249"/>
                </a:cubicBezTo>
                <a:cubicBezTo>
                  <a:pt x="6752400" y="1983656"/>
                  <a:pt x="6688085" y="2011619"/>
                  <a:pt x="6489545" y="1972470"/>
                </a:cubicBezTo>
                <a:lnTo>
                  <a:pt x="5944261" y="1855025"/>
                </a:lnTo>
                <a:cubicBezTo>
                  <a:pt x="5661832" y="1734783"/>
                  <a:pt x="5404569" y="1639707"/>
                  <a:pt x="5130529" y="1385241"/>
                </a:cubicBezTo>
                <a:cubicBezTo>
                  <a:pt x="4806154" y="954607"/>
                  <a:pt x="4708283" y="968588"/>
                  <a:pt x="4425853" y="588287"/>
                </a:cubicBezTo>
                <a:cubicBezTo>
                  <a:pt x="4132238" y="417711"/>
                  <a:pt x="4056738" y="331024"/>
                  <a:pt x="3662455" y="152059"/>
                </a:cubicBezTo>
                <a:cubicBezTo>
                  <a:pt x="3307321" y="115707"/>
                  <a:pt x="3044466" y="-12924"/>
                  <a:pt x="2638998" y="1058"/>
                </a:cubicBezTo>
                <a:cubicBezTo>
                  <a:pt x="2090917" y="98929"/>
                  <a:pt x="1693839" y="79356"/>
                  <a:pt x="1196092" y="294672"/>
                </a:cubicBezTo>
                <a:cubicBezTo>
                  <a:pt x="868921" y="529564"/>
                  <a:pt x="675975" y="697344"/>
                  <a:pt x="365582" y="1049682"/>
                </a:cubicBezTo>
                <a:cubicBezTo>
                  <a:pt x="181024" y="1332111"/>
                  <a:pt x="164246" y="1547429"/>
                  <a:pt x="63578" y="1796302"/>
                </a:cubicBezTo>
                <a:cubicBezTo>
                  <a:pt x="57985" y="2266085"/>
                  <a:pt x="-65053" y="2685535"/>
                  <a:pt x="46800" y="3205652"/>
                </a:cubicBezTo>
                <a:cubicBezTo>
                  <a:pt x="161450" y="3644676"/>
                  <a:pt x="351600" y="3991421"/>
                  <a:pt x="592085" y="4321388"/>
                </a:cubicBezTo>
                <a:cubicBezTo>
                  <a:pt x="950015" y="4547891"/>
                  <a:pt x="1257612" y="4724059"/>
                  <a:pt x="1615542" y="4849894"/>
                </a:cubicBezTo>
                <a:cubicBezTo>
                  <a:pt x="2034991" y="4989711"/>
                  <a:pt x="2429274" y="5045637"/>
                  <a:pt x="2873890" y="5068008"/>
                </a:cubicBezTo>
                <a:cubicBezTo>
                  <a:pt x="3343674" y="5056823"/>
                  <a:pt x="3813457" y="4986914"/>
                  <a:pt x="4283241" y="4883450"/>
                </a:cubicBezTo>
                <a:cubicBezTo>
                  <a:pt x="4674727" y="4779986"/>
                  <a:pt x="4999101" y="4626188"/>
                  <a:pt x="5357031" y="4497557"/>
                </a:cubicBezTo>
                <a:lnTo>
                  <a:pt x="4677523" y="3675436"/>
                </a:lnTo>
                <a:lnTo>
                  <a:pt x="3536620" y="3935494"/>
                </a:lnTo>
                <a:cubicBezTo>
                  <a:pt x="3083615" y="4002606"/>
                  <a:pt x="2722888" y="4010995"/>
                  <a:pt x="2303439" y="3960661"/>
                </a:cubicBezTo>
                <a:cubicBezTo>
                  <a:pt x="1990250" y="3851604"/>
                  <a:pt x="1744173" y="3683825"/>
                  <a:pt x="1489707" y="3507656"/>
                </a:cubicBezTo>
                <a:cubicBezTo>
                  <a:pt x="1293964" y="3261579"/>
                  <a:pt x="1056275" y="3124559"/>
                  <a:pt x="977978" y="2769425"/>
                </a:cubicBezTo>
                <a:cubicBezTo>
                  <a:pt x="894088" y="2484199"/>
                  <a:pt x="1036701" y="2148640"/>
                  <a:pt x="1103813" y="1846636"/>
                </a:cubicBezTo>
                <a:cubicBezTo>
                  <a:pt x="1176518" y="1530650"/>
                  <a:pt x="1349890" y="1399223"/>
                  <a:pt x="1472929" y="1175516"/>
                </a:cubicBezTo>
                <a:lnTo>
                  <a:pt x="2253105" y="898680"/>
                </a:lnTo>
                <a:cubicBezTo>
                  <a:pt x="2616628" y="893087"/>
                  <a:pt x="2988541" y="803605"/>
                  <a:pt x="3343675" y="881902"/>
                </a:cubicBezTo>
                <a:cubicBezTo>
                  <a:pt x="3723976" y="1007737"/>
                  <a:pt x="3886162" y="1150349"/>
                  <a:pt x="4157406" y="1284573"/>
                </a:cubicBezTo>
                <a:cubicBezTo>
                  <a:pt x="4392298" y="1519465"/>
                  <a:pt x="4534910" y="1720800"/>
                  <a:pt x="4862081" y="1989248"/>
                </a:cubicBezTo>
                <a:cubicBezTo>
                  <a:pt x="5250771" y="2215751"/>
                  <a:pt x="5547182" y="2341586"/>
                  <a:pt x="6036540" y="2450643"/>
                </a:cubicBezTo>
                <a:cubicBezTo>
                  <a:pt x="6489545" y="2517755"/>
                  <a:pt x="6900606" y="2643590"/>
                  <a:pt x="7370389" y="2551311"/>
                </a:cubicBezTo>
                <a:cubicBezTo>
                  <a:pt x="7675189" y="2363957"/>
                  <a:pt x="7677986" y="2260492"/>
                  <a:pt x="7781450" y="2064749"/>
                </a:cubicBezTo>
                <a:cubicBezTo>
                  <a:pt x="7952026" y="1698430"/>
                  <a:pt x="7921267" y="1416000"/>
                  <a:pt x="7907285" y="1016125"/>
                </a:cubicBezTo>
                <a:cubicBezTo>
                  <a:pt x="7745098" y="616250"/>
                  <a:pt x="7549354" y="509989"/>
                  <a:pt x="7429112" y="227560"/>
                </a:cubicBezTo>
                <a:lnTo>
                  <a:pt x="7051608" y="51278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tretch>
            <a:fillRect/>
          </a:stretch>
        </p:blipFill>
        <p:spPr>
          <a:xfrm rot="16200000">
            <a:off x="6619682" y="3099042"/>
            <a:ext cx="2675273" cy="2006455"/>
          </a:xfrm>
          <a:prstGeom prst="rect">
            <a:avLst/>
          </a:prstGeom>
        </p:spPr>
      </p:pic>
      <p:sp>
        <p:nvSpPr>
          <p:cNvPr id="10" name="Text Box 2"/>
          <p:cNvSpPr txBox="1">
            <a:spLocks noChangeArrowheads="1"/>
          </p:cNvSpPr>
          <p:nvPr/>
        </p:nvSpPr>
        <p:spPr bwMode="auto">
          <a:xfrm>
            <a:off x="304800" y="228600"/>
            <a:ext cx="3804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QCS cable laying work</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87853" y="3889238"/>
            <a:ext cx="2675273" cy="200645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709" y="1320654"/>
            <a:ext cx="2675273" cy="2006455"/>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2296" y="1083530"/>
            <a:ext cx="2675273" cy="2006455"/>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4670" y="440317"/>
            <a:ext cx="2675273" cy="2006455"/>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4347573" y="4291908"/>
            <a:ext cx="2675273" cy="2006455"/>
          </a:xfrm>
          <a:prstGeom prst="rect">
            <a:avLst/>
          </a:prstGeom>
        </p:spPr>
      </p:pic>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2258645" y="4249337"/>
            <a:ext cx="2675273" cy="2006455"/>
          </a:xfrm>
          <a:prstGeom prst="rect">
            <a:avLst/>
          </a:prstGeom>
        </p:spPr>
      </p:pic>
      <p:sp>
        <p:nvSpPr>
          <p:cNvPr id="17" name="Text Box 7"/>
          <p:cNvSpPr txBox="1">
            <a:spLocks noChangeArrowheads="1"/>
          </p:cNvSpPr>
          <p:nvPr/>
        </p:nvSpPr>
        <p:spPr bwMode="auto">
          <a:xfrm>
            <a:off x="4395831" y="83808"/>
            <a:ext cx="4639112" cy="369332"/>
          </a:xfrm>
          <a:prstGeom prst="rect">
            <a:avLst/>
          </a:prstGeom>
          <a:noFill/>
          <a:ln w="38100">
            <a:noFill/>
            <a:miter lim="800000"/>
            <a:headEnd/>
            <a:tailEnd/>
          </a:ln>
        </p:spPr>
        <p:txBody>
          <a:bodyPr wrap="square" lIns="0" tIns="0" rIns="0" bIns="0">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Cables were laid</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from PS building…</a:t>
            </a:r>
          </a:p>
        </p:txBody>
      </p:sp>
      <p:sp>
        <p:nvSpPr>
          <p:cNvPr id="18" name="Text Box 7"/>
          <p:cNvSpPr txBox="1">
            <a:spLocks noChangeArrowheads="1"/>
          </p:cNvSpPr>
          <p:nvPr/>
        </p:nvSpPr>
        <p:spPr bwMode="auto">
          <a:xfrm>
            <a:off x="5920613" y="2446772"/>
            <a:ext cx="3223385" cy="369332"/>
          </a:xfrm>
          <a:prstGeom prst="rect">
            <a:avLst/>
          </a:prstGeom>
          <a:noFill/>
          <a:ln w="38100">
            <a:noFill/>
            <a:miter lim="800000"/>
            <a:headEnd/>
            <a:tailEnd/>
          </a:ln>
        </p:spPr>
        <p:txBody>
          <a:bodyPr wrap="square" lIns="0" tIns="0" rIns="0" bIns="0">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through vertical shafts…</a:t>
            </a:r>
          </a:p>
        </p:txBody>
      </p:sp>
      <p:sp>
        <p:nvSpPr>
          <p:cNvPr id="21" name="Text Box 7"/>
          <p:cNvSpPr txBox="1">
            <a:spLocks noChangeArrowheads="1"/>
          </p:cNvSpPr>
          <p:nvPr/>
        </p:nvSpPr>
        <p:spPr bwMode="auto">
          <a:xfrm>
            <a:off x="633049" y="685407"/>
            <a:ext cx="5396621" cy="369332"/>
          </a:xfrm>
          <a:prstGeom prst="rect">
            <a:avLst/>
          </a:prstGeom>
          <a:noFill/>
          <a:ln w="38100">
            <a:noFill/>
            <a:miter lim="800000"/>
            <a:headEnd/>
            <a:tailEnd/>
          </a:ln>
        </p:spPr>
        <p:txBody>
          <a:bodyPr wrap="square" lIns="0" tIns="0" rIns="0" bIns="0">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and cable rack to the interaction region…</a:t>
            </a:r>
          </a:p>
        </p:txBody>
      </p:sp>
      <p:sp>
        <p:nvSpPr>
          <p:cNvPr id="22" name="Text Box 7"/>
          <p:cNvSpPr txBox="1">
            <a:spLocks noChangeArrowheads="1"/>
          </p:cNvSpPr>
          <p:nvPr/>
        </p:nvSpPr>
        <p:spPr bwMode="auto">
          <a:xfrm>
            <a:off x="6770909" y="5560331"/>
            <a:ext cx="2324131" cy="1107996"/>
          </a:xfrm>
          <a:prstGeom prst="rect">
            <a:avLst/>
          </a:prstGeom>
          <a:noFill/>
          <a:ln w="38100">
            <a:noFill/>
            <a:miter lim="800000"/>
            <a:headEnd/>
            <a:tailEnd/>
          </a:ln>
        </p:spPr>
        <p:txBody>
          <a:bodyPr wrap="square" lIns="0" tIns="0" rIns="0" bIns="0">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Cables to be</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connected</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with QCS magnets</a:t>
            </a:r>
          </a:p>
        </p:txBody>
      </p:sp>
    </p:spTree>
    <p:extLst>
      <p:ext uri="{BB962C8B-B14F-4D97-AF65-F5344CB8AC3E}">
        <p14:creationId xmlns:p14="http://schemas.microsoft.com/office/powerpoint/2010/main" val="250996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04800" y="690265"/>
            <a:ext cx="1977006" cy="400110"/>
          </a:xfrm>
          <a:prstGeom prst="rect">
            <a:avLst/>
          </a:prstGeom>
          <a:noFill/>
          <a:ln w="38100">
            <a:noFill/>
            <a:miter lim="800000"/>
            <a:headEnd/>
            <a:tailEnd/>
          </a:ln>
        </p:spPr>
        <p:txBody>
          <a:bodyPr wrap="square">
            <a:spAutoFit/>
          </a:bodyPr>
          <a:lstStyle/>
          <a:p>
            <a:pPr eaLnBrk="0" hangingPunct="0">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Aiming spec.</a:t>
            </a:r>
          </a:p>
        </p:txBody>
      </p:sp>
      <p:graphicFrame>
        <p:nvGraphicFramePr>
          <p:cNvPr id="2" name="表 1"/>
          <p:cNvGraphicFramePr>
            <a:graphicFrameLocks noGrp="1"/>
          </p:cNvGraphicFramePr>
          <p:nvPr>
            <p:extLst>
              <p:ext uri="{D42A27DB-BD31-4B8C-83A1-F6EECF244321}">
                <p14:modId xmlns:p14="http://schemas.microsoft.com/office/powerpoint/2010/main" val="1996841070"/>
              </p:ext>
            </p:extLst>
          </p:nvPr>
        </p:nvGraphicFramePr>
        <p:xfrm>
          <a:off x="1347101" y="1090375"/>
          <a:ext cx="6699618" cy="1981200"/>
        </p:xfrm>
        <a:graphic>
          <a:graphicData uri="http://schemas.openxmlformats.org/drawingml/2006/table">
            <a:tbl>
              <a:tblPr firstCol="1">
                <a:tableStyleId>{93296810-A885-4BE3-A3E7-6D5BEEA58F35}</a:tableStyleId>
              </a:tblPr>
              <a:tblGrid>
                <a:gridCol w="3578467">
                  <a:extLst>
                    <a:ext uri="{9D8B030D-6E8A-4147-A177-3AD203B41FA5}">
                      <a16:colId xmlns:a16="http://schemas.microsoft.com/office/drawing/2014/main" val="20000"/>
                    </a:ext>
                  </a:extLst>
                </a:gridCol>
                <a:gridCol w="3121151">
                  <a:extLst>
                    <a:ext uri="{9D8B030D-6E8A-4147-A177-3AD203B41FA5}">
                      <a16:colId xmlns:a16="http://schemas.microsoft.com/office/drawing/2014/main" val="20001"/>
                    </a:ext>
                  </a:extLst>
                </a:gridCol>
              </a:tblGrid>
              <a:tr h="370840">
                <a:tc>
                  <a:txBody>
                    <a:bodyPr/>
                    <a:lstStyle/>
                    <a:p>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Rated output</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DC 2 kA, 10 V</a:t>
                      </a:r>
                    </a:p>
                  </a:txBody>
                  <a:tcPr/>
                </a:tc>
                <a:extLst>
                  <a:ext uri="{0D108BD9-81ED-4DB2-BD59-A6C34878D82A}">
                    <a16:rowId xmlns:a16="http://schemas.microsoft.com/office/drawing/2014/main" val="10000"/>
                  </a:ext>
                </a:extLst>
              </a:tr>
              <a:tr h="370840">
                <a:tc>
                  <a:txBody>
                    <a:bodyPr/>
                    <a:lstStyle/>
                    <a:p>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Current setting resolution</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&lt; 0.1 ppm</a:t>
                      </a:r>
                    </a:p>
                  </a:txBody>
                  <a:tcPr/>
                </a:tc>
                <a:extLst>
                  <a:ext uri="{0D108BD9-81ED-4DB2-BD59-A6C34878D82A}">
                    <a16:rowId xmlns:a16="http://schemas.microsoft.com/office/drawing/2014/main" val="10001"/>
                  </a:ext>
                </a:extLst>
              </a:tr>
              <a:tr h="370840">
                <a:tc>
                  <a:txBody>
                    <a:bodyPr/>
                    <a:lstStyle/>
                    <a:p>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Current stability</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&lt; 2 ppm/8 hrs.</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Current</a:t>
                      </a:r>
                      <a:r>
                        <a:rPr lang="en-US" altLang="ja-JP" sz="2000" b="0" baseline="0" dirty="0">
                          <a:latin typeface="メイリオ" panose="020B0604030504040204" pitchFamily="50" charset="-128"/>
                          <a:ea typeface="メイリオ" panose="020B0604030504040204" pitchFamily="50" charset="-128"/>
                          <a:cs typeface="メイリオ" panose="020B0604030504040204" pitchFamily="50" charset="-128"/>
                        </a:rPr>
                        <a:t> ripple</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(&lt; 10kHz)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&lt; 1 ppm (</a:t>
                      </a:r>
                      <a:r>
                        <a:rPr lang="en-US" altLang="ja-JP" sz="2000" b="0" dirty="0" err="1">
                          <a:latin typeface="メイリオ" panose="020B0604030504040204" pitchFamily="50" charset="-128"/>
                          <a:ea typeface="メイリオ" panose="020B0604030504040204" pitchFamily="50" charset="-128"/>
                          <a:cs typeface="メイリオ" panose="020B0604030504040204" pitchFamily="50" charset="-128"/>
                        </a:rPr>
                        <a:t>rms</a:t>
                      </a: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Current noise</a:t>
                      </a:r>
                      <a:r>
                        <a:rPr lang="ja-JP" altLang="en-US" sz="2000" b="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(&gt; 10kHz)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&lt; 1 ppm (0-peak)</a:t>
                      </a:r>
                    </a:p>
                  </a:txBody>
                  <a:tcPr/>
                </a:tc>
                <a:extLst>
                  <a:ext uri="{0D108BD9-81ED-4DB2-BD59-A6C34878D82A}">
                    <a16:rowId xmlns:a16="http://schemas.microsoft.com/office/drawing/2014/main" val="10004"/>
                  </a:ext>
                </a:extLst>
              </a:tr>
            </a:tbl>
          </a:graphicData>
        </a:graphic>
      </p:graphicFrame>
      <p:sp>
        <p:nvSpPr>
          <p:cNvPr id="7" name="Text Box 7"/>
          <p:cNvSpPr txBox="1">
            <a:spLocks noChangeArrowheads="1"/>
          </p:cNvSpPr>
          <p:nvPr/>
        </p:nvSpPr>
        <p:spPr bwMode="auto">
          <a:xfrm>
            <a:off x="304800" y="3157069"/>
            <a:ext cx="8453306" cy="400110"/>
          </a:xfrm>
          <a:prstGeom prst="rect">
            <a:avLst/>
          </a:prstGeom>
          <a:noFill/>
          <a:ln w="38100">
            <a:noFill/>
            <a:miter lim="800000"/>
            <a:headEnd/>
            <a:tailEnd/>
          </a:ln>
        </p:spPr>
        <p:txBody>
          <a:bodyPr wrap="square">
            <a:spAutoFit/>
          </a:bodyPr>
          <a:lstStyle/>
          <a:p>
            <a:pPr eaLnBrk="0" hangingPunct="0">
              <a:defRPr/>
            </a:pPr>
            <a:r>
              <a:rPr lang="en-GB" altLang="ja-JP" sz="2000" dirty="0">
                <a:latin typeface="メイリオ" panose="020B0604030504040204" pitchFamily="50" charset="-128"/>
                <a:ea typeface="メイリオ" panose="020B0604030504040204" pitchFamily="50" charset="-128"/>
                <a:cs typeface="メイリオ" panose="020B0604030504040204" pitchFamily="50" charset="-128"/>
              </a:rPr>
              <a:t>(1) For low ripple and noise: Symmetric structure</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2"/>
          <p:cNvSpPr txBox="1">
            <a:spLocks noChangeArrowheads="1"/>
          </p:cNvSpPr>
          <p:nvPr/>
        </p:nvSpPr>
        <p:spPr bwMode="auto">
          <a:xfrm>
            <a:off x="304800" y="228600"/>
            <a:ext cx="7175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 full-scale prototype of QCS power supply</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304800" y="3573710"/>
            <a:ext cx="8637865" cy="318362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15564"/>
          <a:stretch/>
        </p:blipFill>
        <p:spPr>
          <a:xfrm>
            <a:off x="553327" y="3714693"/>
            <a:ext cx="1837535" cy="2901657"/>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l="14726" r="5032"/>
          <a:stretch/>
        </p:blipFill>
        <p:spPr>
          <a:xfrm>
            <a:off x="7092224" y="3708684"/>
            <a:ext cx="1770471" cy="2941872"/>
          </a:xfrm>
          <a:prstGeom prst="rect">
            <a:avLst/>
          </a:prstGeom>
        </p:spPr>
      </p:pic>
      <p:sp>
        <p:nvSpPr>
          <p:cNvPr id="13" name="Text Box 7"/>
          <p:cNvSpPr txBox="1">
            <a:spLocks noChangeArrowheads="1"/>
          </p:cNvSpPr>
          <p:nvPr/>
        </p:nvSpPr>
        <p:spPr bwMode="auto">
          <a:xfrm>
            <a:off x="2732317" y="3827197"/>
            <a:ext cx="3855452" cy="2585323"/>
          </a:xfrm>
          <a:prstGeom prst="rect">
            <a:avLst/>
          </a:prstGeom>
          <a:noFill/>
          <a:ln w="38100">
            <a:noFill/>
            <a:miter lim="800000"/>
            <a:headEnd/>
            <a:tailEnd/>
          </a:ln>
        </p:spPr>
        <p:txBody>
          <a:bodyPr wrap="square" lIns="0" tIns="0" rIns="0" bIns="0">
            <a:spAutoFit/>
          </a:bodyPr>
          <a:lstStyle/>
          <a:p>
            <a:pPr marL="342900" indent="-342900" eaLnBrk="0" hangingPunct="0">
              <a:lnSpc>
                <a:spcPct val="140000"/>
              </a:lnSpc>
              <a:buFont typeface="Wingdings" panose="05000000000000000000" pitchFamily="2" charset="2"/>
              <a:buChar char="ü"/>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DCCTs on both output terminals.</a:t>
            </a:r>
          </a:p>
          <a:p>
            <a:pPr marL="342900" indent="-342900" eaLnBrk="0" hangingPunct="0">
              <a:lnSpc>
                <a:spcPct val="140000"/>
              </a:lnSpc>
              <a:buFont typeface="Wingdings" panose="05000000000000000000" pitchFamily="2" charset="2"/>
              <a:buChar char="ü"/>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Symmetric circuit structure with respect to ground.</a:t>
            </a:r>
          </a:p>
          <a:p>
            <a:pPr marL="342900" indent="-342900" eaLnBrk="0" hangingPunct="0">
              <a:lnSpc>
                <a:spcPct val="140000"/>
              </a:lnSpc>
              <a:buFont typeface="Wingdings" panose="05000000000000000000" pitchFamily="2" charset="2"/>
              <a:buChar char="ü"/>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Shielded high-frequency transformer</a:t>
            </a:r>
          </a:p>
        </p:txBody>
      </p:sp>
      <p:cxnSp>
        <p:nvCxnSpPr>
          <p:cNvPr id="14" name="直線矢印コネクタ 13"/>
          <p:cNvCxnSpPr/>
          <p:nvPr/>
        </p:nvCxnSpPr>
        <p:spPr>
          <a:xfrm flipH="1" flipV="1">
            <a:off x="5964572" y="4054548"/>
            <a:ext cx="1426129" cy="490541"/>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5964572" y="4054548"/>
            <a:ext cx="1870745" cy="469396"/>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042445" y="5046410"/>
            <a:ext cx="852872" cy="937516"/>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endCxn id="13" idx="3"/>
          </p:cNvCxnSpPr>
          <p:nvPr/>
        </p:nvCxnSpPr>
        <p:spPr>
          <a:xfrm flipH="1" flipV="1">
            <a:off x="6587769" y="5119859"/>
            <a:ext cx="1023873" cy="206269"/>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1963023" y="5046410"/>
            <a:ext cx="932294" cy="392231"/>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1963023" y="5579624"/>
            <a:ext cx="932294" cy="361152"/>
          </a:xfrm>
          <a:prstGeom prst="straightConnector1">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590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228600"/>
            <a:ext cx="768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Digital feedback control for QCS power supply</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Text Box 7"/>
          <p:cNvSpPr txBox="1">
            <a:spLocks noChangeArrowheads="1"/>
          </p:cNvSpPr>
          <p:nvPr/>
        </p:nvSpPr>
        <p:spPr bwMode="auto">
          <a:xfrm>
            <a:off x="304799" y="614483"/>
            <a:ext cx="9040537" cy="400110"/>
          </a:xfrm>
          <a:prstGeom prst="rect">
            <a:avLst/>
          </a:prstGeom>
          <a:noFill/>
          <a:ln w="38100">
            <a:noFill/>
            <a:miter lim="800000"/>
            <a:headEnd/>
            <a:tailEnd/>
          </a:ln>
        </p:spPr>
        <p:txBody>
          <a:bodyPr wrap="square">
            <a:spAutoFit/>
          </a:bodyPr>
          <a:lstStyle/>
          <a:p>
            <a:pPr eaLnBrk="0" hangingPunct="0">
              <a:defRPr/>
            </a:pPr>
            <a:r>
              <a:rPr lang="en-GB" altLang="ja-JP" sz="2000" dirty="0">
                <a:latin typeface="メイリオ" panose="020B0604030504040204" pitchFamily="50" charset="-128"/>
                <a:ea typeface="メイリオ" panose="020B0604030504040204" pitchFamily="50" charset="-128"/>
                <a:cs typeface="メイリオ" panose="020B0604030504040204" pitchFamily="50" charset="-128"/>
              </a:rPr>
              <a:t>(2) For high stability: Digital feedback with 24-bit control board</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671169" y="3172349"/>
            <a:ext cx="5041610" cy="17973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671168" y="1014593"/>
            <a:ext cx="5041610" cy="20149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auto">
          <a:xfrm>
            <a:off x="6296560" y="1580296"/>
            <a:ext cx="319088" cy="3683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altLang="ja-JP" dirty="0">
                <a:latin typeface="Arial" pitchFamily="34" charset="0"/>
              </a:rPr>
              <a:t>+</a:t>
            </a:r>
            <a:endParaRPr lang="ja-JP" altLang="en-US" baseline="30000" dirty="0" err="1">
              <a:latin typeface="Arial" pitchFamily="34" charset="0"/>
            </a:endParaRPr>
          </a:p>
        </p:txBody>
      </p:sp>
      <p:sp>
        <p:nvSpPr>
          <p:cNvPr id="7" name="テキスト ボックス 44"/>
          <p:cNvSpPr txBox="1">
            <a:spLocks noChangeArrowheads="1"/>
          </p:cNvSpPr>
          <p:nvPr/>
        </p:nvSpPr>
        <p:spPr bwMode="auto">
          <a:xfrm>
            <a:off x="3858161" y="5415101"/>
            <a:ext cx="375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N</a:t>
            </a:r>
          </a:p>
          <a:p>
            <a:pPr eaLnBrk="1" hangingPunct="1">
              <a:spcBef>
                <a:spcPct val="0"/>
              </a:spcBef>
              <a:buFontTx/>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P</a:t>
            </a:r>
          </a:p>
        </p:txBody>
      </p:sp>
      <p:cxnSp>
        <p:nvCxnSpPr>
          <p:cNvPr id="8" name="直線コネクタ 7"/>
          <p:cNvCxnSpPr/>
          <p:nvPr/>
        </p:nvCxnSpPr>
        <p:spPr bwMode="auto">
          <a:xfrm>
            <a:off x="4280435" y="6218375"/>
            <a:ext cx="3777872"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bwMode="auto">
          <a:xfrm>
            <a:off x="4280435" y="5570675"/>
            <a:ext cx="3777872" cy="0"/>
          </a:xfrm>
          <a:prstGeom prst="line">
            <a:avLst/>
          </a:prstGeom>
          <a:ln w="76200"/>
        </p:spPr>
        <p:style>
          <a:lnRef idx="1">
            <a:schemeClr val="dk1"/>
          </a:lnRef>
          <a:fillRef idx="0">
            <a:schemeClr val="dk1"/>
          </a:fillRef>
          <a:effectRef idx="0">
            <a:schemeClr val="dk1"/>
          </a:effectRef>
          <a:fontRef idx="minor">
            <a:schemeClr val="tx1"/>
          </a:fontRef>
        </p:style>
      </p:cxnSp>
      <p:grpSp>
        <p:nvGrpSpPr>
          <p:cNvPr id="10" name="グループ化 21"/>
          <p:cNvGrpSpPr>
            <a:grpSpLocks/>
          </p:cNvGrpSpPr>
          <p:nvPr/>
        </p:nvGrpSpPr>
        <p:grpSpPr bwMode="auto">
          <a:xfrm flipV="1">
            <a:off x="4413456" y="5462726"/>
            <a:ext cx="575628" cy="219263"/>
            <a:chOff x="5796136" y="1805455"/>
            <a:chExt cx="576064" cy="219389"/>
          </a:xfrm>
        </p:grpSpPr>
        <p:cxnSp>
          <p:nvCxnSpPr>
            <p:cNvPr id="11" name="直線コネクタ 10"/>
            <p:cNvCxnSpPr/>
            <p:nvPr/>
          </p:nvCxnSpPr>
          <p:spPr>
            <a:xfrm flipV="1">
              <a:off x="5796691" y="1808821"/>
              <a:ext cx="144571" cy="216024"/>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flipH="1" flipV="1">
              <a:off x="5941263" y="1808821"/>
              <a:ext cx="142983" cy="216024"/>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flipV="1">
              <a:off x="6084246" y="1805644"/>
              <a:ext cx="144572" cy="216024"/>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flipH="1" flipV="1">
              <a:off x="6228818" y="1805644"/>
              <a:ext cx="142983" cy="216024"/>
            </a:xfrm>
            <a:prstGeom prst="line">
              <a:avLst/>
            </a:prstGeom>
            <a:ln w="38100" cap="rnd"/>
          </p:spPr>
          <p:style>
            <a:lnRef idx="1">
              <a:schemeClr val="dk1"/>
            </a:lnRef>
            <a:fillRef idx="0">
              <a:schemeClr val="dk1"/>
            </a:fillRef>
            <a:effectRef idx="0">
              <a:schemeClr val="dk1"/>
            </a:effectRef>
            <a:fontRef idx="minor">
              <a:schemeClr val="tx1"/>
            </a:fontRef>
          </p:style>
        </p:cxnSp>
      </p:grpSp>
      <p:sp>
        <p:nvSpPr>
          <p:cNvPr id="15" name="テキスト ボックス 53"/>
          <p:cNvSpPr txBox="1">
            <a:spLocks noChangeArrowheads="1"/>
          </p:cNvSpPr>
          <p:nvPr/>
        </p:nvSpPr>
        <p:spPr bwMode="auto">
          <a:xfrm>
            <a:off x="4300854" y="5699164"/>
            <a:ext cx="1301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DCCT(N)</a:t>
            </a:r>
          </a:p>
        </p:txBody>
      </p:sp>
      <p:sp>
        <p:nvSpPr>
          <p:cNvPr id="16" name="テキスト ボックス 26"/>
          <p:cNvSpPr txBox="1">
            <a:spLocks noChangeArrowheads="1"/>
          </p:cNvSpPr>
          <p:nvPr/>
        </p:nvSpPr>
        <p:spPr bwMode="auto">
          <a:xfrm>
            <a:off x="3978639" y="4153370"/>
            <a:ext cx="2004218" cy="400110"/>
          </a:xfrm>
          <a:prstGeom prst="rect">
            <a:avLst/>
          </a:prstGeom>
          <a:noFill/>
          <a:ln w="3810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8.5-digit DMM</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コネクタ 16"/>
          <p:cNvCxnSpPr/>
          <p:nvPr/>
        </p:nvCxnSpPr>
        <p:spPr bwMode="auto">
          <a:xfrm flipV="1">
            <a:off x="4986191" y="4564971"/>
            <a:ext cx="0" cy="897754"/>
          </a:xfrm>
          <a:prstGeom prst="line">
            <a:avLst/>
          </a:prstGeom>
          <a:ln w="57150" cap="rnd">
            <a:solidFill>
              <a:schemeClr val="accent6">
                <a:lumMod val="7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8" name="テキスト ボックス 59"/>
          <p:cNvSpPr txBox="1">
            <a:spLocks noChangeArrowheads="1"/>
          </p:cNvSpPr>
          <p:nvPr/>
        </p:nvSpPr>
        <p:spPr bwMode="auto">
          <a:xfrm>
            <a:off x="1714846" y="1434247"/>
            <a:ext cx="20088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Major setting</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value (20 bits)</a:t>
            </a:r>
          </a:p>
        </p:txBody>
      </p:sp>
      <p:sp>
        <p:nvSpPr>
          <p:cNvPr id="19" name="右矢印 18"/>
          <p:cNvSpPr/>
          <p:nvPr/>
        </p:nvSpPr>
        <p:spPr bwMode="auto">
          <a:xfrm>
            <a:off x="3858160" y="1707296"/>
            <a:ext cx="604838" cy="144463"/>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テキスト ボックス 62"/>
          <p:cNvSpPr txBox="1">
            <a:spLocks noChangeArrowheads="1"/>
          </p:cNvSpPr>
          <p:nvPr/>
        </p:nvSpPr>
        <p:spPr bwMode="auto">
          <a:xfrm>
            <a:off x="5180548" y="1580297"/>
            <a:ext cx="728663"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a:latin typeface="Arial" pitchFamily="34" charset="0"/>
              </a:rPr>
              <a:t>DAC</a:t>
            </a:r>
            <a:endParaRPr lang="ja-JP" altLang="en-US" sz="2000">
              <a:latin typeface="Arial" pitchFamily="34" charset="0"/>
            </a:endParaRPr>
          </a:p>
        </p:txBody>
      </p:sp>
      <p:sp>
        <p:nvSpPr>
          <p:cNvPr id="21" name="円/楕円 143"/>
          <p:cNvSpPr/>
          <p:nvPr/>
        </p:nvSpPr>
        <p:spPr bwMode="auto">
          <a:xfrm>
            <a:off x="4469348" y="1635859"/>
            <a:ext cx="271462" cy="28733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テキスト ボックス 21"/>
          <p:cNvSpPr txBox="1"/>
          <p:nvPr/>
        </p:nvSpPr>
        <p:spPr bwMode="auto">
          <a:xfrm>
            <a:off x="4045751" y="3410764"/>
            <a:ext cx="1836000" cy="400110"/>
          </a:xfrm>
          <a:prstGeom prst="rect">
            <a:avLst/>
          </a:prstGeom>
          <a:solidFill>
            <a:schemeClr val="accent6">
              <a:lumMod val="20000"/>
              <a:lumOff val="80000"/>
            </a:schemeClr>
          </a:solidFill>
          <a:ln w="381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nchor="ctr">
            <a:spAutoFit/>
          </a:bodyPr>
          <a:lstStyle/>
          <a:p>
            <a:pPr algn="ctr" fontAlgn="auto">
              <a:spcBef>
                <a:spcPts val="0"/>
              </a:spcBef>
              <a:spcAft>
                <a:spcPts val="0"/>
              </a:spcAft>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Error</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3" name="直線コネクタ 22"/>
          <p:cNvCxnSpPr/>
          <p:nvPr/>
        </p:nvCxnSpPr>
        <p:spPr bwMode="auto">
          <a:xfrm>
            <a:off x="4763035" y="1780321"/>
            <a:ext cx="417513" cy="0"/>
          </a:xfrm>
          <a:prstGeom prst="line">
            <a:avLst/>
          </a:prstGeom>
          <a:ln w="38100" cap="rnd"/>
        </p:spPr>
        <p:style>
          <a:lnRef idx="1">
            <a:schemeClr val="dk1"/>
          </a:lnRef>
          <a:fillRef idx="0">
            <a:schemeClr val="dk1"/>
          </a:fillRef>
          <a:effectRef idx="0">
            <a:schemeClr val="dk1"/>
          </a:effectRef>
          <a:fontRef idx="minor">
            <a:schemeClr val="tx1"/>
          </a:fontRef>
        </p:style>
      </p:cxnSp>
      <p:sp>
        <p:nvSpPr>
          <p:cNvPr id="24" name="テキスト ボックス 71"/>
          <p:cNvSpPr txBox="1">
            <a:spLocks noChangeArrowheads="1"/>
          </p:cNvSpPr>
          <p:nvPr/>
        </p:nvSpPr>
        <p:spPr bwMode="auto">
          <a:xfrm>
            <a:off x="1714846" y="2245459"/>
            <a:ext cx="18501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Minor setting</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value (4 bits)</a:t>
            </a:r>
          </a:p>
        </p:txBody>
      </p:sp>
      <p:sp>
        <p:nvSpPr>
          <p:cNvPr id="25" name="右矢印 24"/>
          <p:cNvSpPr/>
          <p:nvPr/>
        </p:nvSpPr>
        <p:spPr bwMode="auto">
          <a:xfrm>
            <a:off x="3858160" y="2518509"/>
            <a:ext cx="992188" cy="144462"/>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テキスト ボックス 73"/>
          <p:cNvSpPr txBox="1">
            <a:spLocks noChangeArrowheads="1"/>
          </p:cNvSpPr>
          <p:nvPr/>
        </p:nvSpPr>
        <p:spPr bwMode="auto">
          <a:xfrm>
            <a:off x="5567898" y="2389922"/>
            <a:ext cx="728663"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a:latin typeface="Arial" pitchFamily="34" charset="0"/>
              </a:rPr>
              <a:t>DAC</a:t>
            </a:r>
            <a:endParaRPr lang="ja-JP" altLang="en-US" sz="2000">
              <a:latin typeface="Arial" pitchFamily="34" charset="0"/>
            </a:endParaRPr>
          </a:p>
        </p:txBody>
      </p:sp>
      <p:sp>
        <p:nvSpPr>
          <p:cNvPr id="27" name="円/楕円 150"/>
          <p:cNvSpPr/>
          <p:nvPr/>
        </p:nvSpPr>
        <p:spPr bwMode="auto">
          <a:xfrm>
            <a:off x="4855110" y="2447071"/>
            <a:ext cx="273050" cy="28733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8" name="直線コネクタ 27"/>
          <p:cNvCxnSpPr/>
          <p:nvPr/>
        </p:nvCxnSpPr>
        <p:spPr bwMode="auto">
          <a:xfrm>
            <a:off x="5150385" y="2589946"/>
            <a:ext cx="417513" cy="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bwMode="auto">
          <a:xfrm>
            <a:off x="5909210" y="1772384"/>
            <a:ext cx="417513" cy="0"/>
          </a:xfrm>
          <a:prstGeom prst="line">
            <a:avLst/>
          </a:prstGeom>
          <a:ln w="38100" cap="rn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bwMode="auto">
          <a:xfrm>
            <a:off x="6296560" y="2582009"/>
            <a:ext cx="155575" cy="0"/>
          </a:xfrm>
          <a:prstGeom prst="line">
            <a:avLst/>
          </a:prstGeom>
          <a:ln w="38100" cap="rnd"/>
        </p:spPr>
        <p:style>
          <a:lnRef idx="1">
            <a:schemeClr val="dk1"/>
          </a:lnRef>
          <a:fillRef idx="0">
            <a:schemeClr val="dk1"/>
          </a:fillRef>
          <a:effectRef idx="0">
            <a:schemeClr val="dk1"/>
          </a:effectRef>
          <a:fontRef idx="minor">
            <a:schemeClr val="tx1"/>
          </a:fontRef>
        </p:style>
      </p:cxnSp>
      <p:sp>
        <p:nvSpPr>
          <p:cNvPr id="31" name="円/楕円 155"/>
          <p:cNvSpPr/>
          <p:nvPr/>
        </p:nvSpPr>
        <p:spPr bwMode="auto">
          <a:xfrm>
            <a:off x="6315610" y="1627921"/>
            <a:ext cx="271463" cy="28733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2" name="直線コネクタ 31"/>
          <p:cNvCxnSpPr/>
          <p:nvPr/>
        </p:nvCxnSpPr>
        <p:spPr bwMode="auto">
          <a:xfrm flipV="1">
            <a:off x="6452135" y="1904146"/>
            <a:ext cx="0" cy="677863"/>
          </a:xfrm>
          <a:prstGeom prst="line">
            <a:avLst/>
          </a:prstGeom>
          <a:ln w="38100" cap="rn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bwMode="auto">
          <a:xfrm>
            <a:off x="6206073" y="2121634"/>
            <a:ext cx="404812" cy="27622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fontAlgn="auto">
              <a:spcBef>
                <a:spcPts val="0"/>
              </a:spcBef>
              <a:spcAft>
                <a:spcPts val="0"/>
              </a:spcAft>
              <a:defRPr/>
            </a:pPr>
            <a:r>
              <a:rPr lang="en-US" altLang="ja-JP" dirty="0">
                <a:latin typeface="Arial" pitchFamily="34" charset="0"/>
              </a:rPr>
              <a:t>1/2</a:t>
            </a:r>
            <a:r>
              <a:rPr lang="en-US" altLang="ja-JP" baseline="30000" dirty="0">
                <a:latin typeface="Arial" pitchFamily="34" charset="0"/>
              </a:rPr>
              <a:t>4</a:t>
            </a:r>
            <a:endParaRPr lang="ja-JP" altLang="en-US" baseline="30000" dirty="0" err="1">
              <a:latin typeface="Arial" pitchFamily="34" charset="0"/>
            </a:endParaRPr>
          </a:p>
        </p:txBody>
      </p:sp>
      <p:sp>
        <p:nvSpPr>
          <p:cNvPr id="34" name="テキスト ボックス 33"/>
          <p:cNvSpPr txBox="1"/>
          <p:nvPr/>
        </p:nvSpPr>
        <p:spPr bwMode="auto">
          <a:xfrm>
            <a:off x="4180423" y="1402496"/>
            <a:ext cx="320675" cy="369888"/>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altLang="ja-JP" dirty="0">
                <a:latin typeface="Arial" pitchFamily="34" charset="0"/>
              </a:rPr>
              <a:t>+</a:t>
            </a:r>
            <a:endParaRPr lang="ja-JP" altLang="en-US" baseline="30000" dirty="0" err="1">
              <a:latin typeface="Arial" pitchFamily="34" charset="0"/>
            </a:endParaRPr>
          </a:p>
        </p:txBody>
      </p:sp>
      <p:sp>
        <p:nvSpPr>
          <p:cNvPr id="35" name="テキスト ボックス 34"/>
          <p:cNvSpPr txBox="1"/>
          <p:nvPr/>
        </p:nvSpPr>
        <p:spPr bwMode="auto">
          <a:xfrm>
            <a:off x="4582060" y="2243871"/>
            <a:ext cx="319088" cy="3683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altLang="ja-JP" dirty="0">
                <a:latin typeface="Arial" pitchFamily="34" charset="0"/>
              </a:rPr>
              <a:t>+</a:t>
            </a:r>
            <a:endParaRPr lang="ja-JP" altLang="en-US" baseline="30000" dirty="0" err="1">
              <a:latin typeface="Arial" pitchFamily="34" charset="0"/>
            </a:endParaRPr>
          </a:p>
        </p:txBody>
      </p:sp>
      <p:sp>
        <p:nvSpPr>
          <p:cNvPr id="36" name="右矢印 35"/>
          <p:cNvSpPr/>
          <p:nvPr/>
        </p:nvSpPr>
        <p:spPr bwMode="auto">
          <a:xfrm rot="5400000">
            <a:off x="3452703" y="2573318"/>
            <a:ext cx="1573294" cy="7302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右矢印 36"/>
          <p:cNvSpPr/>
          <p:nvPr/>
        </p:nvSpPr>
        <p:spPr bwMode="auto">
          <a:xfrm rot="5400000">
            <a:off x="4009120" y="2974161"/>
            <a:ext cx="768431" cy="7620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8" name="直線コネクタ 37"/>
          <p:cNvCxnSpPr>
            <a:endCxn id="40" idx="2"/>
          </p:cNvCxnSpPr>
          <p:nvPr/>
        </p:nvCxnSpPr>
        <p:spPr bwMode="auto">
          <a:xfrm>
            <a:off x="6602948" y="1780321"/>
            <a:ext cx="543347" cy="473"/>
          </a:xfrm>
          <a:prstGeom prst="line">
            <a:avLst/>
          </a:prstGeom>
          <a:ln w="38100" cap="rn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9" name="テキスト ボックス 38"/>
          <p:cNvSpPr txBox="1"/>
          <p:nvPr/>
        </p:nvSpPr>
        <p:spPr bwMode="auto">
          <a:xfrm>
            <a:off x="6935158" y="1491396"/>
            <a:ext cx="134937" cy="27781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fontAlgn="auto">
              <a:spcBef>
                <a:spcPts val="0"/>
              </a:spcBef>
              <a:spcAft>
                <a:spcPts val="0"/>
              </a:spcAft>
              <a:defRPr/>
            </a:pPr>
            <a:r>
              <a:rPr lang="en-US" altLang="ja-JP" dirty="0">
                <a:latin typeface="Arial" pitchFamily="34" charset="0"/>
              </a:rPr>
              <a:t>+</a:t>
            </a:r>
            <a:endParaRPr lang="ja-JP" altLang="en-US" baseline="30000" dirty="0" err="1">
              <a:latin typeface="Arial" pitchFamily="34" charset="0"/>
            </a:endParaRPr>
          </a:p>
        </p:txBody>
      </p:sp>
      <p:sp>
        <p:nvSpPr>
          <p:cNvPr id="40" name="円/楕円 164"/>
          <p:cNvSpPr/>
          <p:nvPr/>
        </p:nvSpPr>
        <p:spPr bwMode="auto">
          <a:xfrm>
            <a:off x="7146295" y="1637125"/>
            <a:ext cx="273050" cy="28733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 name="テキスト ボックス 40"/>
          <p:cNvSpPr txBox="1"/>
          <p:nvPr/>
        </p:nvSpPr>
        <p:spPr bwMode="auto">
          <a:xfrm>
            <a:off x="7146295" y="1920021"/>
            <a:ext cx="77788" cy="27781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fontAlgn="auto">
              <a:spcBef>
                <a:spcPts val="0"/>
              </a:spcBef>
              <a:spcAft>
                <a:spcPts val="0"/>
              </a:spcAft>
              <a:defRPr/>
            </a:pPr>
            <a:r>
              <a:rPr lang="en-US" altLang="ja-JP" dirty="0">
                <a:latin typeface="Arial" pitchFamily="34" charset="0"/>
              </a:rPr>
              <a:t>-</a:t>
            </a:r>
            <a:endParaRPr lang="ja-JP" altLang="en-US" baseline="30000" dirty="0" err="1">
              <a:latin typeface="Arial" pitchFamily="34" charset="0"/>
            </a:endParaRPr>
          </a:p>
        </p:txBody>
      </p:sp>
      <p:cxnSp>
        <p:nvCxnSpPr>
          <p:cNvPr id="42" name="直線コネクタ 41"/>
          <p:cNvCxnSpPr>
            <a:stCxn id="40" idx="6"/>
          </p:cNvCxnSpPr>
          <p:nvPr/>
        </p:nvCxnSpPr>
        <p:spPr bwMode="auto">
          <a:xfrm flipV="1">
            <a:off x="7419345" y="1780321"/>
            <a:ext cx="466725" cy="473"/>
          </a:xfrm>
          <a:prstGeom prst="line">
            <a:avLst/>
          </a:prstGeom>
          <a:ln w="38100" cap="rn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3" name="正方形/長方形 100"/>
          <p:cNvSpPr/>
          <p:nvPr/>
        </p:nvSpPr>
        <p:spPr bwMode="auto">
          <a:xfrm>
            <a:off x="7886070" y="1527909"/>
            <a:ext cx="390525" cy="503237"/>
          </a:xfrm>
          <a:custGeom>
            <a:avLst/>
            <a:gdLst>
              <a:gd name="connsiteX0" fmla="*/ 0 w 691172"/>
              <a:gd name="connsiteY0" fmla="*/ 0 h 504056"/>
              <a:gd name="connsiteX1" fmla="*/ 691172 w 691172"/>
              <a:gd name="connsiteY1" fmla="*/ 0 h 504056"/>
              <a:gd name="connsiteX2" fmla="*/ 691172 w 691172"/>
              <a:gd name="connsiteY2" fmla="*/ 504056 h 504056"/>
              <a:gd name="connsiteX3" fmla="*/ 0 w 691172"/>
              <a:gd name="connsiteY3" fmla="*/ 504056 h 504056"/>
              <a:gd name="connsiteX4" fmla="*/ 0 w 691172"/>
              <a:gd name="connsiteY4" fmla="*/ 0 h 504056"/>
              <a:gd name="connsiteX0" fmla="*/ 0 w 693883"/>
              <a:gd name="connsiteY0" fmla="*/ 0 h 504056"/>
              <a:gd name="connsiteX1" fmla="*/ 691172 w 693883"/>
              <a:gd name="connsiteY1" fmla="*/ 0 h 504056"/>
              <a:gd name="connsiteX2" fmla="*/ 693883 w 693883"/>
              <a:gd name="connsiteY2" fmla="*/ 276446 h 504056"/>
              <a:gd name="connsiteX3" fmla="*/ 691172 w 693883"/>
              <a:gd name="connsiteY3" fmla="*/ 504056 h 504056"/>
              <a:gd name="connsiteX4" fmla="*/ 0 w 693883"/>
              <a:gd name="connsiteY4" fmla="*/ 504056 h 504056"/>
              <a:gd name="connsiteX5" fmla="*/ 0 w 693883"/>
              <a:gd name="connsiteY5" fmla="*/ 0 h 504056"/>
              <a:gd name="connsiteX0" fmla="*/ 0 w 693883"/>
              <a:gd name="connsiteY0" fmla="*/ 0 h 504056"/>
              <a:gd name="connsiteX1" fmla="*/ 691172 w 693883"/>
              <a:gd name="connsiteY1" fmla="*/ 0 h 504056"/>
              <a:gd name="connsiteX2" fmla="*/ 693883 w 693883"/>
              <a:gd name="connsiteY2" fmla="*/ 253394 h 504056"/>
              <a:gd name="connsiteX3" fmla="*/ 691172 w 693883"/>
              <a:gd name="connsiteY3" fmla="*/ 504056 h 504056"/>
              <a:gd name="connsiteX4" fmla="*/ 0 w 693883"/>
              <a:gd name="connsiteY4" fmla="*/ 504056 h 504056"/>
              <a:gd name="connsiteX5" fmla="*/ 0 w 693883"/>
              <a:gd name="connsiteY5" fmla="*/ 0 h 504056"/>
              <a:gd name="connsiteX0" fmla="*/ 0 w 693883"/>
              <a:gd name="connsiteY0" fmla="*/ 0 h 504056"/>
              <a:gd name="connsiteX1" fmla="*/ 693883 w 693883"/>
              <a:gd name="connsiteY1" fmla="*/ 253394 h 504056"/>
              <a:gd name="connsiteX2" fmla="*/ 691172 w 693883"/>
              <a:gd name="connsiteY2" fmla="*/ 504056 h 504056"/>
              <a:gd name="connsiteX3" fmla="*/ 0 w 693883"/>
              <a:gd name="connsiteY3" fmla="*/ 504056 h 504056"/>
              <a:gd name="connsiteX4" fmla="*/ 0 w 693883"/>
              <a:gd name="connsiteY4" fmla="*/ 0 h 504056"/>
              <a:gd name="connsiteX0" fmla="*/ 0 w 693883"/>
              <a:gd name="connsiteY0" fmla="*/ 0 h 509630"/>
              <a:gd name="connsiteX1" fmla="*/ 693883 w 693883"/>
              <a:gd name="connsiteY1" fmla="*/ 253394 h 509630"/>
              <a:gd name="connsiteX2" fmla="*/ 0 w 693883"/>
              <a:gd name="connsiteY2" fmla="*/ 504056 h 509630"/>
              <a:gd name="connsiteX3" fmla="*/ 0 w 693883"/>
              <a:gd name="connsiteY3" fmla="*/ 0 h 509630"/>
              <a:gd name="connsiteX0" fmla="*/ 0 w 693883"/>
              <a:gd name="connsiteY0" fmla="*/ 0 h 504056"/>
              <a:gd name="connsiteX1" fmla="*/ 693883 w 693883"/>
              <a:gd name="connsiteY1" fmla="*/ 253394 h 504056"/>
              <a:gd name="connsiteX2" fmla="*/ 0 w 693883"/>
              <a:gd name="connsiteY2" fmla="*/ 504056 h 504056"/>
              <a:gd name="connsiteX3" fmla="*/ 0 w 693883"/>
              <a:gd name="connsiteY3" fmla="*/ 0 h 504056"/>
              <a:gd name="connsiteX0" fmla="*/ 0 w 693883"/>
              <a:gd name="connsiteY0" fmla="*/ 0 h 504056"/>
              <a:gd name="connsiteX1" fmla="*/ 693883 w 693883"/>
              <a:gd name="connsiteY1" fmla="*/ 253394 h 504056"/>
              <a:gd name="connsiteX2" fmla="*/ 0 w 693883"/>
              <a:gd name="connsiteY2" fmla="*/ 504056 h 504056"/>
              <a:gd name="connsiteX3" fmla="*/ 0 w 693883"/>
              <a:gd name="connsiteY3" fmla="*/ 0 h 504056"/>
              <a:gd name="connsiteX0" fmla="*/ 0 w 693883"/>
              <a:gd name="connsiteY0" fmla="*/ 0 h 504056"/>
              <a:gd name="connsiteX1" fmla="*/ 693883 w 693883"/>
              <a:gd name="connsiteY1" fmla="*/ 253394 h 504056"/>
              <a:gd name="connsiteX2" fmla="*/ 0 w 693883"/>
              <a:gd name="connsiteY2" fmla="*/ 504056 h 504056"/>
              <a:gd name="connsiteX3" fmla="*/ 0 w 693883"/>
              <a:gd name="connsiteY3" fmla="*/ 0 h 504056"/>
              <a:gd name="connsiteX0" fmla="*/ 0 w 693883"/>
              <a:gd name="connsiteY0" fmla="*/ 0 h 504056"/>
              <a:gd name="connsiteX1" fmla="*/ 693883 w 693883"/>
              <a:gd name="connsiteY1" fmla="*/ 253394 h 504056"/>
              <a:gd name="connsiteX2" fmla="*/ 0 w 693883"/>
              <a:gd name="connsiteY2" fmla="*/ 504056 h 504056"/>
              <a:gd name="connsiteX3" fmla="*/ 0 w 693883"/>
              <a:gd name="connsiteY3" fmla="*/ 0 h 504056"/>
            </a:gdLst>
            <a:ahLst/>
            <a:cxnLst>
              <a:cxn ang="0">
                <a:pos x="connsiteX0" y="connsiteY0"/>
              </a:cxn>
              <a:cxn ang="0">
                <a:pos x="connsiteX1" y="connsiteY1"/>
              </a:cxn>
              <a:cxn ang="0">
                <a:pos x="connsiteX2" y="connsiteY2"/>
              </a:cxn>
              <a:cxn ang="0">
                <a:pos x="connsiteX3" y="connsiteY3"/>
              </a:cxn>
            </a:cxnLst>
            <a:rect l="l" t="t" r="r" b="b"/>
            <a:pathLst>
              <a:path w="693883" h="504056">
                <a:moveTo>
                  <a:pt x="0" y="0"/>
                </a:moveTo>
                <a:lnTo>
                  <a:pt x="693883" y="253394"/>
                </a:lnTo>
                <a:cubicBezTo>
                  <a:pt x="471046" y="345087"/>
                  <a:pt x="192487" y="446395"/>
                  <a:pt x="0" y="504056"/>
                </a:cubicBezTo>
                <a:lnTo>
                  <a:pt x="0" y="0"/>
                </a:lnTo>
                <a:close/>
              </a:path>
            </a:pathLst>
          </a:custGeom>
          <a:noFill/>
          <a:ln w="38100"/>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a:p>
        </p:txBody>
      </p:sp>
      <p:cxnSp>
        <p:nvCxnSpPr>
          <p:cNvPr id="44" name="直線コネクタ 43"/>
          <p:cNvCxnSpPr/>
          <p:nvPr/>
        </p:nvCxnSpPr>
        <p:spPr bwMode="auto">
          <a:xfrm>
            <a:off x="8276595" y="1777146"/>
            <a:ext cx="419100" cy="0"/>
          </a:xfrm>
          <a:prstGeom prst="line">
            <a:avLst/>
          </a:prstGeom>
          <a:ln w="38100" cap="rn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0" name="直線コネクタ 49"/>
          <p:cNvCxnSpPr>
            <a:stCxn id="64" idx="0"/>
            <a:endCxn id="40" idx="4"/>
          </p:cNvCxnSpPr>
          <p:nvPr/>
        </p:nvCxnSpPr>
        <p:spPr bwMode="auto">
          <a:xfrm flipH="1" flipV="1">
            <a:off x="7282820" y="1924463"/>
            <a:ext cx="795" cy="3112891"/>
          </a:xfrm>
          <a:prstGeom prst="line">
            <a:avLst/>
          </a:prstGeom>
          <a:ln w="38100" cap="rn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直線コネクタ 50"/>
          <p:cNvCxnSpPr>
            <a:stCxn id="64" idx="2"/>
          </p:cNvCxnSpPr>
          <p:nvPr/>
        </p:nvCxnSpPr>
        <p:spPr bwMode="auto">
          <a:xfrm flipH="1">
            <a:off x="4983923" y="5181023"/>
            <a:ext cx="2163960" cy="0"/>
          </a:xfrm>
          <a:prstGeom prst="line">
            <a:avLst/>
          </a:prstGeom>
          <a:ln w="38100" cap="rnd">
            <a:headEnd type="triangle" w="med" len="med"/>
            <a:tailEnd type="oval" w="med" len="med"/>
          </a:ln>
        </p:spPr>
        <p:style>
          <a:lnRef idx="1">
            <a:schemeClr val="dk1"/>
          </a:lnRef>
          <a:fillRef idx="0">
            <a:schemeClr val="dk1"/>
          </a:fillRef>
          <a:effectRef idx="0">
            <a:schemeClr val="dk1"/>
          </a:effectRef>
          <a:fontRef idx="minor">
            <a:schemeClr val="tx1"/>
          </a:fontRef>
        </p:style>
      </p:cxnSp>
      <p:sp>
        <p:nvSpPr>
          <p:cNvPr id="52" name="テキスト ボックス 51"/>
          <p:cNvSpPr txBox="1"/>
          <p:nvPr/>
        </p:nvSpPr>
        <p:spPr bwMode="auto">
          <a:xfrm>
            <a:off x="7390742" y="3029552"/>
            <a:ext cx="990656" cy="123110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algn="ctr" fontAlgn="auto">
              <a:spcBef>
                <a:spcPts val="0"/>
              </a:spcBef>
              <a:spcAft>
                <a:spcPts val="0"/>
              </a:spcAft>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Analog</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current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control</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loop</a:t>
            </a:r>
            <a:endParaRPr lang="ja-JP" altLang="en-US" sz="2000"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bwMode="auto">
          <a:xfrm>
            <a:off x="4423092" y="1943834"/>
            <a:ext cx="77787" cy="27622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fontAlgn="auto">
              <a:spcBef>
                <a:spcPts val="0"/>
              </a:spcBef>
              <a:spcAft>
                <a:spcPts val="0"/>
              </a:spcAft>
              <a:defRPr/>
            </a:pPr>
            <a:r>
              <a:rPr lang="en-US" altLang="ja-JP" dirty="0">
                <a:latin typeface="Arial" pitchFamily="34" charset="0"/>
              </a:rPr>
              <a:t>-</a:t>
            </a:r>
            <a:endParaRPr lang="ja-JP" altLang="en-US" baseline="30000" dirty="0" err="1">
              <a:latin typeface="Arial" pitchFamily="34" charset="0"/>
            </a:endParaRPr>
          </a:p>
        </p:txBody>
      </p:sp>
      <p:sp>
        <p:nvSpPr>
          <p:cNvPr id="57" name="テキスト ボックス 56"/>
          <p:cNvSpPr txBox="1"/>
          <p:nvPr/>
        </p:nvSpPr>
        <p:spPr bwMode="auto">
          <a:xfrm>
            <a:off x="4800465" y="2720121"/>
            <a:ext cx="77788" cy="27781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fontAlgn="auto">
              <a:spcBef>
                <a:spcPts val="0"/>
              </a:spcBef>
              <a:spcAft>
                <a:spcPts val="0"/>
              </a:spcAft>
              <a:defRPr/>
            </a:pPr>
            <a:r>
              <a:rPr lang="en-US" altLang="ja-JP" dirty="0">
                <a:latin typeface="Arial" pitchFamily="34" charset="0"/>
              </a:rPr>
              <a:t>-</a:t>
            </a:r>
            <a:endParaRPr lang="ja-JP" altLang="en-US" baseline="30000" dirty="0" err="1">
              <a:latin typeface="Arial" pitchFamily="34" charset="0"/>
            </a:endParaRPr>
          </a:p>
        </p:txBody>
      </p:sp>
      <p:cxnSp>
        <p:nvCxnSpPr>
          <p:cNvPr id="58" name="直線コネクタ 57"/>
          <p:cNvCxnSpPr/>
          <p:nvPr/>
        </p:nvCxnSpPr>
        <p:spPr bwMode="auto">
          <a:xfrm>
            <a:off x="7288602" y="6107250"/>
            <a:ext cx="144463" cy="21590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59" name="直線コネクタ 58"/>
          <p:cNvCxnSpPr/>
          <p:nvPr/>
        </p:nvCxnSpPr>
        <p:spPr bwMode="auto">
          <a:xfrm flipH="1">
            <a:off x="7433065" y="6107250"/>
            <a:ext cx="142875" cy="21590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60" name="直線コネクタ 59"/>
          <p:cNvCxnSpPr/>
          <p:nvPr/>
        </p:nvCxnSpPr>
        <p:spPr bwMode="auto">
          <a:xfrm>
            <a:off x="7575940" y="6110425"/>
            <a:ext cx="144462" cy="21590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61" name="直線コネクタ 60"/>
          <p:cNvCxnSpPr/>
          <p:nvPr/>
        </p:nvCxnSpPr>
        <p:spPr bwMode="auto">
          <a:xfrm flipH="1">
            <a:off x="7720402" y="6110425"/>
            <a:ext cx="142875" cy="215900"/>
          </a:xfrm>
          <a:prstGeom prst="line">
            <a:avLst/>
          </a:prstGeom>
          <a:ln w="38100" cap="rnd"/>
        </p:spPr>
        <p:style>
          <a:lnRef idx="1">
            <a:schemeClr val="dk1"/>
          </a:lnRef>
          <a:fillRef idx="0">
            <a:schemeClr val="dk1"/>
          </a:fillRef>
          <a:effectRef idx="0">
            <a:schemeClr val="dk1"/>
          </a:effectRef>
          <a:fontRef idx="minor">
            <a:schemeClr val="tx1"/>
          </a:fontRef>
        </p:style>
      </p:cxnSp>
      <p:cxnSp>
        <p:nvCxnSpPr>
          <p:cNvPr id="62" name="直線コネクタ 61"/>
          <p:cNvCxnSpPr>
            <a:endCxn id="64" idx="4"/>
          </p:cNvCxnSpPr>
          <p:nvPr/>
        </p:nvCxnSpPr>
        <p:spPr bwMode="auto">
          <a:xfrm flipV="1">
            <a:off x="7283615" y="5324692"/>
            <a:ext cx="0" cy="774582"/>
          </a:xfrm>
          <a:prstGeom prst="line">
            <a:avLst/>
          </a:prstGeom>
          <a:ln w="38100" cap="rn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3" name="テキスト ボックス 62"/>
          <p:cNvSpPr txBox="1"/>
          <p:nvPr/>
        </p:nvSpPr>
        <p:spPr bwMode="auto">
          <a:xfrm>
            <a:off x="7128833" y="4989729"/>
            <a:ext cx="319088" cy="36830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altLang="ja-JP" dirty="0">
                <a:latin typeface="Arial" pitchFamily="34" charset="0"/>
              </a:rPr>
              <a:t>+</a:t>
            </a:r>
            <a:endParaRPr lang="ja-JP" altLang="en-US" baseline="30000" dirty="0" err="1">
              <a:latin typeface="Arial" pitchFamily="34" charset="0"/>
            </a:endParaRPr>
          </a:p>
        </p:txBody>
      </p:sp>
      <p:sp>
        <p:nvSpPr>
          <p:cNvPr id="64" name="円/楕円 83"/>
          <p:cNvSpPr/>
          <p:nvPr/>
        </p:nvSpPr>
        <p:spPr bwMode="auto">
          <a:xfrm>
            <a:off x="7147883" y="5037354"/>
            <a:ext cx="271463" cy="28733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5" name="テキスト ボックス 64"/>
          <p:cNvSpPr txBox="1"/>
          <p:nvPr/>
        </p:nvSpPr>
        <p:spPr bwMode="auto">
          <a:xfrm>
            <a:off x="6749494" y="4851228"/>
            <a:ext cx="32060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fontAlgn="auto">
              <a:spcBef>
                <a:spcPts val="0"/>
              </a:spcBef>
              <a:spcAft>
                <a:spcPts val="0"/>
              </a:spcAft>
              <a:defRPr/>
            </a:pPr>
            <a:r>
              <a:rPr lang="en-US" altLang="ja-JP" dirty="0">
                <a:latin typeface="Arial" pitchFamily="34" charset="0"/>
              </a:rPr>
              <a:t>1/2</a:t>
            </a:r>
            <a:endParaRPr lang="ja-JP" altLang="en-US" baseline="30000" dirty="0" err="1">
              <a:latin typeface="Arial" pitchFamily="34" charset="0"/>
            </a:endParaRPr>
          </a:p>
        </p:txBody>
      </p:sp>
      <p:sp>
        <p:nvSpPr>
          <p:cNvPr id="66" name="テキスト ボックス 65"/>
          <p:cNvSpPr txBox="1"/>
          <p:nvPr/>
        </p:nvSpPr>
        <p:spPr bwMode="auto">
          <a:xfrm>
            <a:off x="7313951" y="5622622"/>
            <a:ext cx="32060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fontAlgn="auto">
              <a:spcBef>
                <a:spcPts val="0"/>
              </a:spcBef>
              <a:spcAft>
                <a:spcPts val="0"/>
              </a:spcAft>
              <a:defRPr/>
            </a:pPr>
            <a:r>
              <a:rPr lang="en-US" altLang="ja-JP" dirty="0">
                <a:latin typeface="Arial" pitchFamily="34" charset="0"/>
              </a:rPr>
              <a:t>1/2</a:t>
            </a:r>
            <a:endParaRPr lang="ja-JP" altLang="en-US" baseline="30000" dirty="0" err="1">
              <a:latin typeface="Arial" pitchFamily="34" charset="0"/>
            </a:endParaRPr>
          </a:p>
        </p:txBody>
      </p:sp>
      <p:sp>
        <p:nvSpPr>
          <p:cNvPr id="67" name="テキスト ボックス 44"/>
          <p:cNvSpPr txBox="1">
            <a:spLocks noChangeArrowheads="1"/>
          </p:cNvSpPr>
          <p:nvPr/>
        </p:nvSpPr>
        <p:spPr bwMode="auto">
          <a:xfrm>
            <a:off x="2322936" y="5545678"/>
            <a:ext cx="12218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Output</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terminal</a:t>
            </a:r>
          </a:p>
        </p:txBody>
      </p:sp>
      <p:sp>
        <p:nvSpPr>
          <p:cNvPr id="69" name="テキスト ボックス 68"/>
          <p:cNvSpPr txBox="1"/>
          <p:nvPr/>
        </p:nvSpPr>
        <p:spPr bwMode="auto">
          <a:xfrm>
            <a:off x="1767519" y="3605551"/>
            <a:ext cx="2181751" cy="61555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algn="ctr" fontAlgn="auto">
              <a:spcBef>
                <a:spcPts val="0"/>
              </a:spcBef>
              <a:spcAft>
                <a:spcPts val="0"/>
              </a:spcAft>
              <a:defRPr/>
            </a:pPr>
            <a:r>
              <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Digital feedback</a:t>
            </a:r>
            <a:br>
              <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loop</a:t>
            </a:r>
            <a:endParaRPr lang="ja-JP" altLang="en-US" sz="2000" b="1" baseline="30000"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69"/>
          <p:cNvSpPr txBox="1"/>
          <p:nvPr/>
        </p:nvSpPr>
        <p:spPr bwMode="auto">
          <a:xfrm>
            <a:off x="1758682" y="1087193"/>
            <a:ext cx="273953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algn="ctr" fontAlgn="auto">
              <a:spcBef>
                <a:spcPts val="0"/>
              </a:spcBef>
              <a:spcAft>
                <a:spcPts val="0"/>
              </a:spcAft>
              <a:defRPr/>
            </a:pPr>
            <a:r>
              <a:rPr lang="en-US" altLang="ja-JP" sz="2000" b="1"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24-bit control board</a:t>
            </a:r>
          </a:p>
        </p:txBody>
      </p:sp>
      <p:cxnSp>
        <p:nvCxnSpPr>
          <p:cNvPr id="71" name="直線コネクタ 70"/>
          <p:cNvCxnSpPr/>
          <p:nvPr/>
        </p:nvCxnSpPr>
        <p:spPr bwMode="auto">
          <a:xfrm flipV="1">
            <a:off x="4986191" y="3800590"/>
            <a:ext cx="0" cy="346783"/>
          </a:xfrm>
          <a:prstGeom prst="line">
            <a:avLst/>
          </a:prstGeom>
          <a:ln w="57150" cap="rnd">
            <a:solidFill>
              <a:schemeClr val="accent6">
                <a:lumMod val="7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bwMode="auto">
          <a:xfrm flipV="1">
            <a:off x="4986191" y="2720121"/>
            <a:ext cx="0" cy="676355"/>
          </a:xfrm>
          <a:prstGeom prst="line">
            <a:avLst/>
          </a:prstGeom>
          <a:ln w="57150" cap="rnd">
            <a:solidFill>
              <a:schemeClr val="accent6">
                <a:lumMod val="7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3" name="直線コネクタ 72"/>
          <p:cNvCxnSpPr/>
          <p:nvPr/>
        </p:nvCxnSpPr>
        <p:spPr bwMode="auto">
          <a:xfrm flipV="1">
            <a:off x="4605079" y="1924467"/>
            <a:ext cx="0" cy="1472009"/>
          </a:xfrm>
          <a:prstGeom prst="line">
            <a:avLst/>
          </a:prstGeom>
          <a:ln w="57150" cap="rnd">
            <a:solidFill>
              <a:schemeClr val="accent6">
                <a:lumMod val="7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4" name="テキスト ボックス 53"/>
          <p:cNvSpPr txBox="1">
            <a:spLocks noChangeArrowheads="1"/>
          </p:cNvSpPr>
          <p:nvPr/>
        </p:nvSpPr>
        <p:spPr bwMode="auto">
          <a:xfrm>
            <a:off x="7002626" y="6374212"/>
            <a:ext cx="1263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DCCT(P)</a:t>
            </a:r>
          </a:p>
        </p:txBody>
      </p:sp>
      <p:pic>
        <p:nvPicPr>
          <p:cNvPr id="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581" y="1619305"/>
            <a:ext cx="1059609" cy="141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テキスト ボックス 4"/>
          <p:cNvSpPr txBox="1">
            <a:spLocks noChangeArrowheads="1"/>
          </p:cNvSpPr>
          <p:nvPr/>
        </p:nvSpPr>
        <p:spPr bwMode="auto">
          <a:xfrm>
            <a:off x="23419" y="3206193"/>
            <a:ext cx="16083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Two 20bit DACs</a:t>
            </a:r>
          </a:p>
          <a:p>
            <a:pPr algn="ctr" eaLnBrk="1" hangingPunct="1">
              <a:spcBef>
                <a:spcPct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(AD5791)</a:t>
            </a:r>
          </a:p>
        </p:txBody>
      </p:sp>
      <p:sp>
        <p:nvSpPr>
          <p:cNvPr id="77" name="円/楕円 60"/>
          <p:cNvSpPr/>
          <p:nvPr/>
        </p:nvSpPr>
        <p:spPr>
          <a:xfrm>
            <a:off x="552305" y="2279015"/>
            <a:ext cx="425987" cy="42514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円/楕円 61"/>
          <p:cNvSpPr/>
          <p:nvPr/>
        </p:nvSpPr>
        <p:spPr>
          <a:xfrm>
            <a:off x="579439" y="1707296"/>
            <a:ext cx="425079" cy="42514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2355807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228600"/>
            <a:ext cx="5465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Temp. coefficients of the system</a:t>
            </a:r>
          </a:p>
        </p:txBody>
      </p:sp>
      <p:sp>
        <p:nvSpPr>
          <p:cNvPr id="4" name="テキスト ボックス 53"/>
          <p:cNvSpPr txBox="1">
            <a:spLocks noChangeArrowheads="1"/>
          </p:cNvSpPr>
          <p:nvPr/>
        </p:nvSpPr>
        <p:spPr bwMode="auto">
          <a:xfrm>
            <a:off x="649092" y="1025236"/>
            <a:ext cx="774910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42900" indent="-342900" eaLnBrk="1" hangingPunct="1">
              <a:lnSpc>
                <a:spcPct val="130000"/>
              </a:lnSpc>
              <a:spcBef>
                <a:spcPts val="0"/>
              </a:spcBef>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0.125 ppm/K (AD5791 DAC with Buffer amps.)</a:t>
            </a:r>
          </a:p>
          <a:p>
            <a:pPr marL="342900" indent="-342900" eaLnBrk="1" hangingPunct="1">
              <a:lnSpc>
                <a:spcPct val="130000"/>
              </a:lnSpc>
              <a:spcBef>
                <a:spcPts val="0"/>
              </a:spcBef>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0.3 ppm/K (</a:t>
            </a:r>
            <a:r>
              <a:rPr lang="en-US" altLang="ja-JP" sz="2000" dirty="0" err="1">
                <a:latin typeface="メイリオ" panose="020B0604030504040204" pitchFamily="50" charset="-128"/>
                <a:ea typeface="メイリオ" panose="020B0604030504040204" pitchFamily="50" charset="-128"/>
                <a:cs typeface="メイリオ" panose="020B0604030504040204" pitchFamily="50" charset="-128"/>
              </a:rPr>
              <a:t>Keithley</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2002)</a:t>
            </a:r>
          </a:p>
          <a:p>
            <a:pPr marL="342900" indent="-342900" eaLnBrk="1" hangingPunct="1">
              <a:lnSpc>
                <a:spcPct val="130000"/>
              </a:lnSpc>
              <a:spcBef>
                <a:spcPts val="0"/>
              </a:spcBef>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 ppm/K (TOPACC) (or 0.5 ppm/K (TOPACC optional)) </a:t>
            </a:r>
          </a:p>
          <a:p>
            <a:pPr eaLnBrk="1" hangingPunct="1">
              <a:lnSpc>
                <a:spcPct val="130000"/>
              </a:lnSpc>
              <a:spcBef>
                <a:spcPts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lnSpc>
                <a:spcPct val="130000"/>
              </a:lnSpc>
              <a:spcBef>
                <a:spcPts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Total: 1.925 ppm/K</a:t>
            </a:r>
          </a:p>
          <a:p>
            <a:pPr eaLnBrk="1" hangingPunct="1">
              <a:lnSpc>
                <a:spcPct val="130000"/>
              </a:lnSpc>
              <a:spcBef>
                <a:spcPts val="0"/>
              </a:spcBef>
              <a:buFontTx/>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30000"/>
              </a:lnSpc>
              <a:spcBef>
                <a:spcPts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Constant climate chamber keeps temp. within 0.2 deg.</a:t>
            </a:r>
          </a:p>
          <a:p>
            <a:pPr eaLnBrk="1" hangingPunct="1">
              <a:lnSpc>
                <a:spcPct val="130000"/>
              </a:lnSpc>
              <a:spcBef>
                <a:spcPts val="0"/>
              </a:spcBef>
              <a:buFontTx/>
              <a:buNone/>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0.385 ppm for 0.2 </a:t>
            </a:r>
            <a:r>
              <a:rPr lang="en-US" altLang="ja-JP" sz="2000" dirty="0" err="1">
                <a:latin typeface="メイリオ" panose="020B0604030504040204" pitchFamily="50" charset="-128"/>
                <a:ea typeface="メイリオ" panose="020B0604030504040204" pitchFamily="50" charset="-128"/>
                <a:cs typeface="メイリオ" panose="020B0604030504040204" pitchFamily="50" charset="-128"/>
              </a:rPr>
              <a:t>deg</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21654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228600"/>
            <a:ext cx="6903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Test result of the digital feedback system</a:t>
            </a:r>
            <a:endParaRPr lang="en-US" altLang="ja-JP" sz="2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4"/>
          <p:cNvSpPr txBox="1">
            <a:spLocks noChangeArrowheads="1"/>
          </p:cNvSpPr>
          <p:nvPr/>
        </p:nvSpPr>
        <p:spPr bwMode="auto">
          <a:xfrm>
            <a:off x="304800" y="690265"/>
            <a:ext cx="8699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342900" indent="-342900">
              <a:buFont typeface="Arial" panose="020B0604020202020204" pitchFamily="34" charset="0"/>
              <a:buChar char="•"/>
            </a:pPr>
            <a:r>
              <a:rPr lang="en-US" altLang="ja-JP" sz="2000" dirty="0">
                <a:latin typeface="メイリオ" panose="020B0604030504040204" pitchFamily="50" charset="-128"/>
                <a:ea typeface="メイリオ" panose="020B0604030504040204" pitchFamily="50" charset="-128"/>
              </a:rPr>
              <a:t>Performed by using a medium-class power supply (15 V, 500 A).</a:t>
            </a:r>
          </a:p>
        </p:txBody>
      </p:sp>
      <p:sp>
        <p:nvSpPr>
          <p:cNvPr id="5" name="テキスト ボックス 4"/>
          <p:cNvSpPr txBox="1">
            <a:spLocks noChangeArrowheads="1"/>
          </p:cNvSpPr>
          <p:nvPr/>
        </p:nvSpPr>
        <p:spPr bwMode="auto">
          <a:xfrm>
            <a:off x="262101" y="5849563"/>
            <a:ext cx="57876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000" dirty="0">
                <a:solidFill>
                  <a:srgbClr val="FF0000"/>
                </a:solidFill>
                <a:latin typeface="Arial" charset="0"/>
              </a:rPr>
              <a:t>Test result of QCS prototype: 1.9 ppm (p-p)/8 hrs.</a:t>
            </a:r>
          </a:p>
          <a:p>
            <a:pPr algn="ctr"/>
            <a:r>
              <a:rPr lang="en-US" altLang="ja-JP" sz="2000" dirty="0">
                <a:solidFill>
                  <a:srgbClr val="FF0000"/>
                </a:solidFill>
                <a:latin typeface="Arial" charset="0"/>
              </a:rPr>
              <a:t>Ripple, noise, quench protection test, </a:t>
            </a:r>
            <a:r>
              <a:rPr lang="en-US" altLang="ja-JP" sz="2000" dirty="0" err="1">
                <a:solidFill>
                  <a:srgbClr val="FF0000"/>
                </a:solidFill>
                <a:latin typeface="Arial" charset="0"/>
              </a:rPr>
              <a:t>etc</a:t>
            </a:r>
            <a:r>
              <a:rPr lang="en-US" altLang="ja-JP" sz="2000" dirty="0">
                <a:solidFill>
                  <a:srgbClr val="FF0000"/>
                </a:solidFill>
                <a:latin typeface="Arial" charset="0"/>
              </a:rPr>
              <a:t> :OK.</a:t>
            </a:r>
          </a:p>
          <a:p>
            <a:pPr algn="ctr"/>
            <a:r>
              <a:rPr lang="ja-JP" altLang="en-US" sz="2000" dirty="0">
                <a:solidFill>
                  <a:srgbClr val="FF0000"/>
                </a:solidFill>
                <a:latin typeface="Arial" charset="0"/>
              </a:rPr>
              <a:t>→</a:t>
            </a:r>
            <a:r>
              <a:rPr lang="en-US" altLang="ja-JP" sz="2000" dirty="0">
                <a:solidFill>
                  <a:srgbClr val="FF0000"/>
                </a:solidFill>
                <a:latin typeface="Arial" charset="0"/>
              </a:rPr>
              <a:t>Mass production has been carried out. </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322" y="1090375"/>
            <a:ext cx="7046952" cy="4830572"/>
          </a:xfrm>
          <a:prstGeom prst="rect">
            <a:avLst/>
          </a:prstGeom>
        </p:spPr>
      </p:pic>
      <p:cxnSp>
        <p:nvCxnSpPr>
          <p:cNvPr id="7" name="直線矢印コネクタ 6"/>
          <p:cNvCxnSpPr/>
          <p:nvPr/>
        </p:nvCxnSpPr>
        <p:spPr>
          <a:xfrm flipH="1">
            <a:off x="4555222" y="4727371"/>
            <a:ext cx="295200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 Box 7"/>
          <p:cNvSpPr txBox="1">
            <a:spLocks noChangeArrowheads="1"/>
          </p:cNvSpPr>
          <p:nvPr/>
        </p:nvSpPr>
        <p:spPr bwMode="auto">
          <a:xfrm>
            <a:off x="5538439" y="4737106"/>
            <a:ext cx="1105641" cy="369332"/>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 hour</a:t>
            </a:r>
          </a:p>
        </p:txBody>
      </p:sp>
      <p:sp>
        <p:nvSpPr>
          <p:cNvPr id="9" name="テキスト ボックス 4"/>
          <p:cNvSpPr txBox="1">
            <a:spLocks noChangeArrowheads="1"/>
          </p:cNvSpPr>
          <p:nvPr/>
        </p:nvSpPr>
        <p:spPr bwMode="auto">
          <a:xfrm rot="16200000">
            <a:off x="-850377" y="2836797"/>
            <a:ext cx="3831397" cy="707886"/>
          </a:xfrm>
          <a:prstGeom prst="rect">
            <a:avLst/>
          </a:prstGeom>
          <a:solidFill>
            <a:schemeClr val="bg1"/>
          </a:solidFill>
          <a:ln>
            <a:noFill/>
          </a:ln>
          <a:extLst/>
        </p:spPr>
        <p:txBody>
          <a:bodyPr wrap="square">
            <a:spAutoFit/>
          </a:bodyPr>
          <a:lstStyle>
            <a:lvl1pPr>
              <a:defRPr kumimoji="1">
                <a:solidFill>
                  <a:schemeClr val="tx1"/>
                </a:solidFill>
                <a:latin typeface="Calibri" pitchFamily="34" charset="0"/>
                <a:ea typeface="ＭＳ Ｐゴシック" charset="-128"/>
              </a:defRPr>
            </a:lvl1pPr>
            <a:lvl2pPr>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000" dirty="0">
                <a:solidFill>
                  <a:srgbClr val="FF0000"/>
                </a:solidFill>
                <a:latin typeface="メイリオ" panose="020B0604030504040204" pitchFamily="50" charset="-128"/>
                <a:ea typeface="メイリオ" panose="020B0604030504040204" pitchFamily="50" charset="-128"/>
              </a:rPr>
              <a:t>Output current measured by DCCT (0.25 mA/div)</a:t>
            </a:r>
          </a:p>
        </p:txBody>
      </p:sp>
      <p:sp>
        <p:nvSpPr>
          <p:cNvPr id="10" name="テキスト ボックス 9"/>
          <p:cNvSpPr txBox="1"/>
          <p:nvPr/>
        </p:nvSpPr>
        <p:spPr bwMode="auto">
          <a:xfrm>
            <a:off x="4588798" y="1716709"/>
            <a:ext cx="2921826" cy="923330"/>
          </a:xfrm>
          <a:prstGeom prst="rect">
            <a:avLst/>
          </a:prstGeom>
          <a:solidFill>
            <a:srgbClr val="FFFF80"/>
          </a:solidFill>
          <a:ln>
            <a:no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algn="ctr" fontAlgn="auto">
              <a:spcBef>
                <a:spcPts val="0"/>
              </a:spcBef>
              <a:spcAft>
                <a:spcPts val="0"/>
              </a:spcAft>
              <a:defRPr/>
            </a:pP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Digital feedback loop</a:t>
            </a:r>
            <a:b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well corrects DAC input</a:t>
            </a:r>
            <a:b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by 24bit resolution</a:t>
            </a:r>
            <a:endParaRPr lang="ja-JP" altLang="en-US" sz="20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右中かっこ 10"/>
          <p:cNvSpPr/>
          <p:nvPr/>
        </p:nvSpPr>
        <p:spPr>
          <a:xfrm rot="16200000">
            <a:off x="5891594" y="1403965"/>
            <a:ext cx="275767" cy="2805077"/>
          </a:xfrm>
          <a:prstGeom prst="rightBrace">
            <a:avLst>
              <a:gd name="adj1" fmla="val 63090"/>
              <a:gd name="adj2" fmla="val 53874"/>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12" name="グラフ 1"/>
          <p:cNvPicPr>
            <a:picLocks noChangeArrowheads="1"/>
          </p:cNvPicPr>
          <p:nvPr/>
        </p:nvPicPr>
        <p:blipFill rotWithShape="1">
          <a:blip r:embed="rId3" cstate="print">
            <a:extLst>
              <a:ext uri="{28A0092B-C50C-407E-A947-70E740481C1C}">
                <a14:useLocalDpi xmlns:a14="http://schemas.microsoft.com/office/drawing/2010/main" val="0"/>
              </a:ext>
            </a:extLst>
          </a:blip>
          <a:srcRect l="21673" b="9404"/>
          <a:stretch/>
        </p:blipFill>
        <p:spPr bwMode="auto">
          <a:xfrm>
            <a:off x="5993400" y="5518683"/>
            <a:ext cx="2919369" cy="129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線矢印コネクタ 12"/>
          <p:cNvCxnSpPr/>
          <p:nvPr/>
        </p:nvCxnSpPr>
        <p:spPr>
          <a:xfrm flipH="1">
            <a:off x="6029477" y="6528327"/>
            <a:ext cx="286117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 Box 7"/>
          <p:cNvSpPr txBox="1">
            <a:spLocks noChangeArrowheads="1"/>
          </p:cNvSpPr>
          <p:nvPr/>
        </p:nvSpPr>
        <p:spPr bwMode="auto">
          <a:xfrm>
            <a:off x="7014440" y="6538062"/>
            <a:ext cx="871212" cy="369332"/>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8 hrs.</a:t>
            </a:r>
          </a:p>
        </p:txBody>
      </p:sp>
      <p:cxnSp>
        <p:nvCxnSpPr>
          <p:cNvPr id="16" name="直線矢印コネクタ 15"/>
          <p:cNvCxnSpPr/>
          <p:nvPr/>
        </p:nvCxnSpPr>
        <p:spPr>
          <a:xfrm flipV="1">
            <a:off x="8538797" y="5579587"/>
            <a:ext cx="0" cy="1182314"/>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bwMode="auto">
          <a:xfrm>
            <a:off x="7432016" y="5544623"/>
            <a:ext cx="1276766" cy="369332"/>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1.9 ppm</a:t>
            </a:r>
          </a:p>
        </p:txBody>
      </p:sp>
    </p:spTree>
    <p:extLst>
      <p:ext uri="{BB962C8B-B14F-4D97-AF65-F5344CB8AC3E}">
        <p14:creationId xmlns:p14="http://schemas.microsoft.com/office/powerpoint/2010/main" val="3473167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04800" y="690265"/>
            <a:ext cx="8537196" cy="400110"/>
          </a:xfrm>
          <a:prstGeom prst="rect">
            <a:avLst/>
          </a:prstGeom>
          <a:noFill/>
          <a:ln w="38100">
            <a:noFill/>
            <a:miter lim="800000"/>
            <a:headEnd/>
            <a:tailEnd/>
          </a:ln>
        </p:spPr>
        <p:txBody>
          <a:bodyPr wrap="square">
            <a:spAutoFit/>
          </a:bodyPr>
          <a:lstStyle/>
          <a:p>
            <a:pPr eaLnBrk="0" hangingPunct="0">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45 of QCS corrector power supplies was fabricated. </a:t>
            </a:r>
          </a:p>
        </p:txBody>
      </p:sp>
      <p:graphicFrame>
        <p:nvGraphicFramePr>
          <p:cNvPr id="3" name="表 2"/>
          <p:cNvGraphicFramePr>
            <a:graphicFrameLocks noGrp="1"/>
          </p:cNvGraphicFramePr>
          <p:nvPr>
            <p:extLst>
              <p:ext uri="{D42A27DB-BD31-4B8C-83A1-F6EECF244321}">
                <p14:modId xmlns:p14="http://schemas.microsoft.com/office/powerpoint/2010/main" val="726175476"/>
              </p:ext>
            </p:extLst>
          </p:nvPr>
        </p:nvGraphicFramePr>
        <p:xfrm>
          <a:off x="1347101" y="1090375"/>
          <a:ext cx="6699618" cy="1981200"/>
        </p:xfrm>
        <a:graphic>
          <a:graphicData uri="http://schemas.openxmlformats.org/drawingml/2006/table">
            <a:tbl>
              <a:tblPr firstCol="1">
                <a:tableStyleId>{21E4AEA4-8DFA-4A89-87EB-49C32662AFE0}</a:tableStyleId>
              </a:tblPr>
              <a:tblGrid>
                <a:gridCol w="3578467">
                  <a:extLst>
                    <a:ext uri="{9D8B030D-6E8A-4147-A177-3AD203B41FA5}">
                      <a16:colId xmlns:a16="http://schemas.microsoft.com/office/drawing/2014/main" val="20000"/>
                    </a:ext>
                  </a:extLst>
                </a:gridCol>
                <a:gridCol w="3121151">
                  <a:extLst>
                    <a:ext uri="{9D8B030D-6E8A-4147-A177-3AD203B41FA5}">
                      <a16:colId xmlns:a16="http://schemas.microsoft.com/office/drawing/2014/main" val="20001"/>
                    </a:ext>
                  </a:extLst>
                </a:gridCol>
              </a:tblGrid>
              <a:tr h="370840">
                <a:tc>
                  <a:txBody>
                    <a:bodyPr/>
                    <a:lstStyle/>
                    <a:p>
                      <a:r>
                        <a:rPr lang="en-US" altLang="ja-JP" sz="2000" dirty="0"/>
                        <a:t>Rated output</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a:t>DC ± 70 A, 10 V</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0"/>
                  </a:ext>
                </a:extLst>
              </a:tr>
              <a:tr h="370840">
                <a:tc>
                  <a:txBody>
                    <a:bodyPr/>
                    <a:lstStyle/>
                    <a:p>
                      <a:r>
                        <a:rPr lang="en-US" altLang="ja-JP" sz="2000" dirty="0"/>
                        <a:t>Current setting resolution</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a:t>&lt; 1 ppm</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1"/>
                  </a:ext>
                </a:extLst>
              </a:tr>
              <a:tr h="370840">
                <a:tc>
                  <a:txBody>
                    <a:bodyPr/>
                    <a:lstStyle/>
                    <a:p>
                      <a:r>
                        <a:rPr lang="en-US" altLang="ja-JP" sz="2000" dirty="0"/>
                        <a:t>Current stability</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a:t>&lt; 5 ppm/8 hrs.</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a:t>Current</a:t>
                      </a:r>
                      <a:r>
                        <a:rPr lang="en-US" altLang="ja-JP" sz="2000" baseline="0" dirty="0"/>
                        <a:t> ripple</a:t>
                      </a:r>
                      <a:r>
                        <a:rPr lang="ja-JP" altLang="en-US" sz="2000" dirty="0"/>
                        <a:t> </a:t>
                      </a:r>
                      <a:r>
                        <a:rPr lang="en-US" altLang="ja-JP" sz="2000" dirty="0"/>
                        <a:t>(&lt; 10kHz)</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a:t>&lt; 5 ppm (</a:t>
                      </a:r>
                      <a:r>
                        <a:rPr lang="en-US" altLang="ja-JP" sz="2000" dirty="0" err="1"/>
                        <a:t>rms</a:t>
                      </a:r>
                      <a:r>
                        <a:rPr lang="en-US" altLang="ja-JP" sz="2000" dirty="0"/>
                        <a:t>)</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a:t>Current noise</a:t>
                      </a:r>
                      <a:r>
                        <a:rPr lang="ja-JP" altLang="en-US" sz="2000" dirty="0"/>
                        <a:t> </a:t>
                      </a:r>
                      <a:r>
                        <a:rPr lang="en-US" altLang="ja-JP" sz="2000" dirty="0"/>
                        <a:t>(&gt; 10kHz) </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a:t>&lt; 5 ppm (0-peak)</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4" name="Text Box 2"/>
          <p:cNvSpPr txBox="1">
            <a:spLocks noChangeArrowheads="1"/>
          </p:cNvSpPr>
          <p:nvPr/>
        </p:nvSpPr>
        <p:spPr bwMode="auto">
          <a:xfrm>
            <a:off x="304800" y="228600"/>
            <a:ext cx="47354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QCS corrector power supply</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6147" t="10065" r="4862"/>
          <a:stretch/>
        </p:blipFill>
        <p:spPr>
          <a:xfrm>
            <a:off x="150378" y="3927795"/>
            <a:ext cx="3049310" cy="2311244"/>
          </a:xfrm>
          <a:prstGeom prst="rect">
            <a:avLst/>
          </a:prstGeom>
        </p:spPr>
      </p:pic>
      <p:pic>
        <p:nvPicPr>
          <p:cNvPr id="6" name="図 5"/>
          <p:cNvPicPr>
            <a:picLocks noChangeAspect="1"/>
          </p:cNvPicPr>
          <p:nvPr/>
        </p:nvPicPr>
        <p:blipFill>
          <a:blip r:embed="rId3"/>
          <a:stretch>
            <a:fillRect/>
          </a:stretch>
        </p:blipFill>
        <p:spPr>
          <a:xfrm>
            <a:off x="3269163" y="3471685"/>
            <a:ext cx="2972245" cy="3247897"/>
          </a:xfrm>
          <a:prstGeom prst="rect">
            <a:avLst/>
          </a:prstGeom>
        </p:spPr>
      </p:pic>
      <p:pic>
        <p:nvPicPr>
          <p:cNvPr id="7" name="図 6"/>
          <p:cNvPicPr>
            <a:picLocks noChangeAspect="1"/>
          </p:cNvPicPr>
          <p:nvPr/>
        </p:nvPicPr>
        <p:blipFill>
          <a:blip r:embed="rId4"/>
          <a:stretch>
            <a:fillRect/>
          </a:stretch>
        </p:blipFill>
        <p:spPr>
          <a:xfrm>
            <a:off x="6179523" y="3468914"/>
            <a:ext cx="2964477" cy="3250668"/>
          </a:xfrm>
          <a:prstGeom prst="rect">
            <a:avLst/>
          </a:prstGeom>
        </p:spPr>
      </p:pic>
      <p:sp>
        <p:nvSpPr>
          <p:cNvPr id="8" name="テキスト ボックス 7"/>
          <p:cNvSpPr txBox="1">
            <a:spLocks noChangeArrowheads="1"/>
          </p:cNvSpPr>
          <p:nvPr/>
        </p:nvSpPr>
        <p:spPr bwMode="auto">
          <a:xfrm>
            <a:off x="639105" y="3102217"/>
            <a:ext cx="8232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000" dirty="0">
                <a:solidFill>
                  <a:srgbClr val="FF0000"/>
                </a:solidFill>
                <a:latin typeface="Arial" charset="0"/>
              </a:rPr>
              <a:t>Test results: Stability 2.1 ppm/24 hrs. with temp. </a:t>
            </a:r>
            <a:r>
              <a:rPr lang="en-US" altLang="ja-JP" sz="2000" dirty="0" err="1">
                <a:solidFill>
                  <a:srgbClr val="FF0000"/>
                </a:solidFill>
                <a:latin typeface="Arial" charset="0"/>
              </a:rPr>
              <a:t>coeff</a:t>
            </a:r>
            <a:r>
              <a:rPr lang="en-US" altLang="ja-JP" sz="2000" dirty="0">
                <a:solidFill>
                  <a:srgbClr val="FF0000"/>
                </a:solidFill>
                <a:latin typeface="Arial" charset="0"/>
              </a:rPr>
              <a:t>. of 0.6  ppm/</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solidFill>
                <a:srgbClr val="FF0000"/>
              </a:solidFill>
              <a:latin typeface="Arial" charset="0"/>
            </a:endParaRPr>
          </a:p>
        </p:txBody>
      </p:sp>
      <p:cxnSp>
        <p:nvCxnSpPr>
          <p:cNvPr id="9" name="直線矢印コネクタ 8"/>
          <p:cNvCxnSpPr/>
          <p:nvPr/>
        </p:nvCxnSpPr>
        <p:spPr>
          <a:xfrm flipV="1">
            <a:off x="8390384" y="4213704"/>
            <a:ext cx="0" cy="409915"/>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7"/>
          <p:cNvSpPr txBox="1">
            <a:spLocks noChangeArrowheads="1"/>
          </p:cNvSpPr>
          <p:nvPr/>
        </p:nvSpPr>
        <p:spPr bwMode="auto">
          <a:xfrm>
            <a:off x="6891692" y="4194436"/>
            <a:ext cx="1540137" cy="369332"/>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12.34 ppm</a:t>
            </a:r>
          </a:p>
        </p:txBody>
      </p:sp>
      <p:sp>
        <p:nvSpPr>
          <p:cNvPr id="11" name="Text Box 7"/>
          <p:cNvSpPr txBox="1">
            <a:spLocks noChangeArrowheads="1"/>
          </p:cNvSpPr>
          <p:nvPr/>
        </p:nvSpPr>
        <p:spPr bwMode="auto">
          <a:xfrm>
            <a:off x="7423867" y="5774464"/>
            <a:ext cx="1018270" cy="369332"/>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20.5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直線矢印コネクタ 12"/>
          <p:cNvCxnSpPr/>
          <p:nvPr/>
        </p:nvCxnSpPr>
        <p:spPr>
          <a:xfrm flipV="1">
            <a:off x="8401226" y="5346873"/>
            <a:ext cx="0" cy="104655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3701845" y="4382437"/>
            <a:ext cx="2253483"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 Box 7"/>
          <p:cNvSpPr txBox="1">
            <a:spLocks noChangeArrowheads="1"/>
          </p:cNvSpPr>
          <p:nvPr/>
        </p:nvSpPr>
        <p:spPr bwMode="auto">
          <a:xfrm>
            <a:off x="4225106" y="4049329"/>
            <a:ext cx="1200802" cy="369332"/>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24 hrs.</a:t>
            </a:r>
          </a:p>
        </p:txBody>
      </p:sp>
      <p:sp>
        <p:nvSpPr>
          <p:cNvPr id="17" name="テキスト ボックス 16"/>
          <p:cNvSpPr txBox="1">
            <a:spLocks noChangeArrowheads="1"/>
          </p:cNvSpPr>
          <p:nvPr/>
        </p:nvSpPr>
        <p:spPr bwMode="auto">
          <a:xfrm>
            <a:off x="84526" y="6319472"/>
            <a:ext cx="6649577" cy="400110"/>
          </a:xfrm>
          <a:prstGeom prst="rect">
            <a:avLst/>
          </a:prstGeom>
          <a:solidFill>
            <a:schemeClr val="bg1"/>
          </a:solidFill>
          <a:ln>
            <a:noFill/>
          </a:ln>
          <a:extLst/>
        </p:spPr>
        <p:txBody>
          <a:bodyPr wrap="none">
            <a:spAutoFit/>
          </a:bodyPr>
          <a:lstStyle>
            <a:lvl1pPr>
              <a:defRPr kumimoji="1">
                <a:solidFill>
                  <a:schemeClr val="tx1"/>
                </a:solidFill>
                <a:latin typeface="Calibri" pitchFamily="34" charset="0"/>
                <a:ea typeface="ＭＳ Ｐゴシック" charset="-128"/>
              </a:defRPr>
            </a:lvl1pPr>
            <a:lvl2pPr>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000" dirty="0">
                <a:solidFill>
                  <a:srgbClr val="FF0000"/>
                </a:solidFill>
                <a:latin typeface="Arial" charset="0"/>
              </a:rPr>
              <a:t>Ripple, noise, quench protection test and so on: also OK.</a:t>
            </a:r>
          </a:p>
        </p:txBody>
      </p:sp>
    </p:spTree>
    <p:extLst>
      <p:ext uri="{BB962C8B-B14F-4D97-AF65-F5344CB8AC3E}">
        <p14:creationId xmlns:p14="http://schemas.microsoft.com/office/powerpoint/2010/main" val="258528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228600"/>
            <a:ext cx="1763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Summary</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Text Box 7"/>
          <p:cNvSpPr txBox="1">
            <a:spLocks noChangeArrowheads="1"/>
          </p:cNvSpPr>
          <p:nvPr/>
        </p:nvSpPr>
        <p:spPr bwMode="auto">
          <a:xfrm>
            <a:off x="304799" y="690563"/>
            <a:ext cx="8839201" cy="5693866"/>
          </a:xfrm>
          <a:prstGeom prst="rect">
            <a:avLst/>
          </a:prstGeom>
          <a:noFill/>
          <a:ln w="38100">
            <a:noFill/>
            <a:miter lim="800000"/>
            <a:headEnd/>
            <a:tailEnd/>
          </a:ln>
        </p:spPr>
        <p:txBody>
          <a:bodyPr wrap="square">
            <a:spAutoFit/>
          </a:bodyPr>
          <a:lstStyle/>
          <a:p>
            <a:pPr marL="342900" indent="-342900" eaLnBrk="0" hangingPunct="0">
              <a:spcBef>
                <a:spcPts val="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Magnet power supply system was integrated and finished before Phase 1. Where the full-scale start-up tasks were completed.</a:t>
            </a:r>
          </a:p>
          <a:p>
            <a:pPr marL="342900" indent="-342900" eaLnBrk="0" hangingPunct="0">
              <a:lnSpc>
                <a:spcPts val="1200"/>
              </a:lnSpc>
              <a:spcBef>
                <a:spcPts val="0"/>
              </a:spcBef>
              <a:buFont typeface="Arial" panose="020B0604020202020204" pitchFamily="34" charset="0"/>
              <a:buChar char="•"/>
              <a:defRPr/>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eaLnBrk="0" hangingPunct="0">
              <a:spcBef>
                <a:spcPts val="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In the full-scale load test, both the old and newly fabricated medium-class power supplies showed low ripple and low noise characteristic, successfully.</a:t>
            </a:r>
          </a:p>
          <a:p>
            <a:pPr marL="342900" indent="-342900" eaLnBrk="0" hangingPunct="0">
              <a:lnSpc>
                <a:spcPts val="1200"/>
              </a:lnSpc>
              <a:spcBef>
                <a:spcPts val="0"/>
              </a:spcBef>
              <a:buFont typeface="Arial" panose="020B0604020202020204" pitchFamily="34" charset="0"/>
              <a:buChar char="•"/>
              <a:defRPr/>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eaLnBrk="0" hangingPunct="0">
              <a:spcBef>
                <a:spcPts val="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Magnet power supply system has been worked well during Phase 1 commissioning except for several minor failures. The current stability of main dipole power supply should be remarkably mentioned.</a:t>
            </a:r>
          </a:p>
          <a:p>
            <a:pPr marL="342900" indent="-342900" eaLnBrk="0" hangingPunct="0">
              <a:lnSpc>
                <a:spcPts val="1200"/>
              </a:lnSpc>
              <a:spcBef>
                <a:spcPts val="0"/>
              </a:spcBef>
              <a:buFont typeface="Arial" panose="020B0604020202020204" pitchFamily="34" charset="0"/>
              <a:buChar char="•"/>
              <a:defRPr/>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eaLnBrk="0" hangingPunct="0">
              <a:lnSpc>
                <a:spcPct val="120000"/>
              </a:lnSpc>
              <a:spcBef>
                <a:spcPts val="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Preparations for Phase 2 have been in progress. Dithering coils for the IP collision feedback system and power supplies have been already installed.</a:t>
            </a:r>
          </a:p>
          <a:p>
            <a:pPr marL="342900" indent="-342900" eaLnBrk="0" hangingPunct="0">
              <a:lnSpc>
                <a:spcPts val="1200"/>
              </a:lnSpc>
              <a:spcBef>
                <a:spcPts val="0"/>
              </a:spcBef>
              <a:buFont typeface="Arial" panose="020B0604020202020204" pitchFamily="34" charset="0"/>
              <a:buChar char="•"/>
              <a:defRPr/>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eaLnBrk="0" hangingPunct="0">
              <a:lnSpc>
                <a:spcPct val="120000"/>
              </a:lnSpc>
              <a:spcBef>
                <a:spcPts val="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For the QCS system, many works are in progress to be ready for the QCS operation, which starts in Nov. 2016 for L-side or Feb. 2017 for R-side.</a:t>
            </a:r>
          </a:p>
        </p:txBody>
      </p:sp>
    </p:spTree>
    <p:extLst>
      <p:ext uri="{BB962C8B-B14F-4D97-AF65-F5344CB8AC3E}">
        <p14:creationId xmlns:p14="http://schemas.microsoft.com/office/powerpoint/2010/main" val="236222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7"/>
          <p:cNvSpPr txBox="1">
            <a:spLocks noChangeArrowheads="1"/>
          </p:cNvSpPr>
          <p:nvPr/>
        </p:nvSpPr>
        <p:spPr bwMode="auto">
          <a:xfrm>
            <a:off x="304799" y="690563"/>
            <a:ext cx="8612697" cy="523220"/>
          </a:xfrm>
          <a:prstGeom prst="rect">
            <a:avLst/>
          </a:prstGeom>
          <a:noFill/>
          <a:ln w="38100">
            <a:noFill/>
            <a:miter lim="800000"/>
            <a:headEnd/>
            <a:tailEnd/>
          </a:ln>
        </p:spPr>
        <p:txBody>
          <a:bodyPr wrap="square">
            <a:spAutoFit/>
          </a:bodyPr>
          <a:lstStyle/>
          <a:p>
            <a:pPr marL="342900" indent="-342900" eaLnBrk="0" hangingPunct="0">
              <a:lnSpc>
                <a:spcPct val="140000"/>
              </a:lnSpc>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Newly fabricated or old power supplies for Main Ring</a:t>
            </a:r>
          </a:p>
        </p:txBody>
      </p:sp>
      <p:graphicFrame>
        <p:nvGraphicFramePr>
          <p:cNvPr id="3" name="表 2"/>
          <p:cNvGraphicFramePr>
            <a:graphicFrameLocks noGrp="1"/>
          </p:cNvGraphicFramePr>
          <p:nvPr>
            <p:extLst>
              <p:ext uri="{D42A27DB-BD31-4B8C-83A1-F6EECF244321}">
                <p14:modId xmlns:p14="http://schemas.microsoft.com/office/powerpoint/2010/main" val="2374372796"/>
              </p:ext>
            </p:extLst>
          </p:nvPr>
        </p:nvGraphicFramePr>
        <p:xfrm>
          <a:off x="399068" y="1183006"/>
          <a:ext cx="8367426" cy="3688080"/>
        </p:xfrm>
        <a:graphic>
          <a:graphicData uri="http://schemas.openxmlformats.org/drawingml/2006/table">
            <a:tbl>
              <a:tblPr firstRow="1" firstCol="1">
                <a:tableStyleId>{2A488322-F2BA-4B5B-9748-0D474271808F}</a:tableStyleId>
              </a:tblPr>
              <a:tblGrid>
                <a:gridCol w="2662914">
                  <a:extLst>
                    <a:ext uri="{9D8B030D-6E8A-4147-A177-3AD203B41FA5}">
                      <a16:colId xmlns:a16="http://schemas.microsoft.com/office/drawing/2014/main" val="20000"/>
                    </a:ext>
                  </a:extLst>
                </a:gridCol>
                <a:gridCol w="1467538">
                  <a:extLst>
                    <a:ext uri="{9D8B030D-6E8A-4147-A177-3AD203B41FA5}">
                      <a16:colId xmlns:a16="http://schemas.microsoft.com/office/drawing/2014/main" val="20001"/>
                    </a:ext>
                  </a:extLst>
                </a:gridCol>
                <a:gridCol w="1443441">
                  <a:extLst>
                    <a:ext uri="{9D8B030D-6E8A-4147-A177-3AD203B41FA5}">
                      <a16:colId xmlns:a16="http://schemas.microsoft.com/office/drawing/2014/main" val="20003"/>
                    </a:ext>
                  </a:extLst>
                </a:gridCol>
                <a:gridCol w="2793533">
                  <a:extLst>
                    <a:ext uri="{9D8B030D-6E8A-4147-A177-3AD203B41FA5}">
                      <a16:colId xmlns:a16="http://schemas.microsoft.com/office/drawing/2014/main" val="1593712275"/>
                    </a:ext>
                  </a:extLst>
                </a:gridCol>
              </a:tblGrid>
              <a:tr h="370840">
                <a:tc>
                  <a:txBody>
                    <a:bodyPr/>
                    <a:lstStyle/>
                    <a:p>
                      <a:pPr algn="ctr"/>
                      <a:r>
                        <a:rPr kumimoji="1" lang="en-US" altLang="ja-JP" sz="2000" b="0" dirty="0">
                          <a:latin typeface="メイリオ" panose="020B0604030504040204" pitchFamily="50" charset="-128"/>
                          <a:ea typeface="メイリオ" panose="020B0604030504040204" pitchFamily="50" charset="-128"/>
                        </a:rPr>
                        <a:t>Output</a:t>
                      </a:r>
                      <a:r>
                        <a:rPr kumimoji="1" lang="en-US" altLang="ja-JP" sz="2000" b="0" baseline="0" dirty="0">
                          <a:latin typeface="メイリオ" panose="020B0604030504040204" pitchFamily="50" charset="-128"/>
                          <a:ea typeface="メイリオ" panose="020B0604030504040204" pitchFamily="50" charset="-128"/>
                        </a:rPr>
                        <a:t> power</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GB" altLang="ja-JP" sz="2000" b="0" dirty="0">
                          <a:latin typeface="メイリオ" panose="020B0604030504040204" pitchFamily="50" charset="-128"/>
                          <a:ea typeface="メイリオ" panose="020B0604030504040204" pitchFamily="50" charset="-128"/>
                        </a:rPr>
                        <a:t>Newly fabricated</a:t>
                      </a:r>
                      <a:br>
                        <a:rPr kumimoji="1" lang="en-GB" altLang="ja-JP" sz="2000" b="0" dirty="0">
                          <a:latin typeface="メイリオ" panose="020B0604030504040204" pitchFamily="50" charset="-128"/>
                          <a:ea typeface="メイリオ" panose="020B0604030504040204" pitchFamily="50" charset="-128"/>
                        </a:rPr>
                      </a:br>
                      <a:r>
                        <a:rPr kumimoji="1" lang="en-GB" altLang="ja-JP" sz="2000" b="0" dirty="0">
                          <a:latin typeface="メイリオ" panose="020B0604030504040204" pitchFamily="50" charset="-128"/>
                          <a:ea typeface="メイリオ" panose="020B0604030504040204" pitchFamily="50" charset="-128"/>
                        </a:rPr>
                        <a:t>PS</a:t>
                      </a:r>
                      <a:endParaRPr kumimoji="1" lang="ja-JP" altLang="en-US" sz="2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altLang="ja-JP" sz="2000" b="0" dirty="0">
                          <a:latin typeface="メイリオ" panose="020B0604030504040204" pitchFamily="50" charset="-128"/>
                          <a:ea typeface="メイリオ" panose="020B0604030504040204" pitchFamily="50" charset="-128"/>
                        </a:rPr>
                        <a:t>  Reused PS</a:t>
                      </a:r>
                      <a:br>
                        <a:rPr kumimoji="1" lang="en-GB" altLang="ja-JP" sz="2000" b="0" baseline="0" dirty="0">
                          <a:latin typeface="メイリオ" panose="020B0604030504040204" pitchFamily="50" charset="-128"/>
                          <a:ea typeface="メイリオ" panose="020B0604030504040204" pitchFamily="50" charset="-128"/>
                        </a:rPr>
                      </a:b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overhauled)</a:t>
                      </a:r>
                      <a:r>
                        <a:rPr kumimoji="1" lang="en-GB" altLang="ja-JP" sz="2000" b="0" dirty="0">
                          <a:latin typeface="メイリオ" panose="020B0604030504040204" pitchFamily="50" charset="-128"/>
                          <a:ea typeface="メイリオ" panose="020B0604030504040204" pitchFamily="50" charset="-128"/>
                        </a:rPr>
                        <a:t> </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pPr lvl="0" algn="l"/>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370840">
                <a:tc>
                  <a:txBody>
                    <a:bodyPr/>
                    <a:lstStyle/>
                    <a:p>
                      <a:pPr algn="ctr"/>
                      <a:r>
                        <a:rPr kumimoji="1" lang="en-US" altLang="ja-JP" sz="2000" b="0" dirty="0">
                          <a:latin typeface="メイリオ" panose="020B0604030504040204" pitchFamily="50" charset="-128"/>
                          <a:ea typeface="メイリオ" panose="020B0604030504040204" pitchFamily="50" charset="-128"/>
                        </a:rPr>
                        <a:t>0.95 MW</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2</a:t>
                      </a:r>
                      <a:endParaRPr kumimoji="1" lang="ja-JP" altLang="en-US" sz="2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0</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Main dipoles</a:t>
                      </a:r>
                    </a:p>
                  </a:txBody>
                  <a:tcPr anchor="ctr"/>
                </a:tc>
                <a:extLst>
                  <a:ext uri="{0D108BD9-81ED-4DB2-BD59-A6C34878D82A}">
                    <a16:rowId xmlns:a16="http://schemas.microsoft.com/office/drawing/2014/main" val="10001"/>
                  </a:ext>
                </a:extLst>
              </a:tr>
              <a:tr h="370840">
                <a:tc>
                  <a:txBody>
                    <a:bodyPr/>
                    <a:lstStyle/>
                    <a:p>
                      <a:pPr algn="ctr"/>
                      <a:r>
                        <a:rPr kumimoji="1"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0.4-1 MW</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lvl="0" algn="ctr"/>
                      <a:r>
                        <a:rPr kumimoji="1"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Wigglers</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4206889224"/>
                  </a:ext>
                </a:extLst>
              </a:tr>
              <a:tr h="370840">
                <a:tc>
                  <a:txBody>
                    <a:bodyPr/>
                    <a:lstStyle/>
                    <a:p>
                      <a:pPr algn="ctr"/>
                      <a:r>
                        <a:rPr kumimoji="1" lang="en-US" altLang="ja-JP" sz="2000" b="0" dirty="0">
                          <a:latin typeface="メイリオ" panose="020B0604030504040204" pitchFamily="50" charset="-128"/>
                          <a:ea typeface="メイリオ" panose="020B0604030504040204" pitchFamily="50" charset="-128"/>
                        </a:rPr>
                        <a:t>0.1-0.5 MW</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0</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18</a:t>
                      </a:r>
                      <a:r>
                        <a:rPr lang="en-US" altLang="ja-JP" sz="2000" baseline="300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lvl="0" algn="ctr"/>
                      <a:r>
                        <a:rPr kumimoji="1"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Main quadrupoles</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370840">
                <a:tc>
                  <a:txBody>
                    <a:bodyPr/>
                    <a:lstStyle/>
                    <a:p>
                      <a:pPr algn="ctr"/>
                      <a:r>
                        <a:rPr kumimoji="1" lang="en-US" altLang="ja-JP" sz="2000" b="0" dirty="0">
                          <a:latin typeface="メイリオ" panose="020B0604030504040204" pitchFamily="50" charset="-128"/>
                          <a:ea typeface="メイリオ" panose="020B0604030504040204" pitchFamily="50" charset="-128"/>
                        </a:rPr>
                        <a:t>2-105 kW</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92</a:t>
                      </a:r>
                      <a:endParaRPr kumimoji="1" lang="ja-JP" altLang="en-US" sz="2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335</a:t>
                      </a:r>
                      <a:r>
                        <a:rPr lang="en-US" altLang="ja-JP" sz="2000" baseline="300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Bend./Quad./Sext.</a:t>
                      </a:r>
                    </a:p>
                  </a:txBody>
                  <a:tcPr anchor="ctr"/>
                </a:tc>
                <a:extLst>
                  <a:ext uri="{0D108BD9-81ED-4DB2-BD59-A6C34878D82A}">
                    <a16:rowId xmlns:a16="http://schemas.microsoft.com/office/drawing/2014/main" val="10003"/>
                  </a:ext>
                </a:extLst>
              </a:tr>
              <a:tr h="370840">
                <a:tc>
                  <a:txBody>
                    <a:bodyPr/>
                    <a:lstStyle/>
                    <a:p>
                      <a:pPr algn="ctr"/>
                      <a:r>
                        <a:rPr kumimoji="1" lang="en-US" altLang="ja-JP" sz="2000" b="0" dirty="0">
                          <a:latin typeface="メイリオ" panose="020B0604030504040204" pitchFamily="50" charset="-128"/>
                          <a:ea typeface="メイリオ" panose="020B0604030504040204" pitchFamily="50" charset="-128"/>
                        </a:rPr>
                        <a:t>0.3-2.4</a:t>
                      </a:r>
                      <a:r>
                        <a:rPr kumimoji="1" lang="en-US" altLang="ja-JP" sz="2000" b="0" baseline="0" dirty="0">
                          <a:latin typeface="メイリオ" panose="020B0604030504040204" pitchFamily="50" charset="-128"/>
                          <a:ea typeface="メイリオ" panose="020B0604030504040204" pitchFamily="50" charset="-128"/>
                        </a:rPr>
                        <a:t> kW</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2000" b="0" dirty="0">
                          <a:latin typeface="メイリオ" panose="020B0604030504040204" pitchFamily="50" charset="-128"/>
                          <a:ea typeface="メイリオ" panose="020B0604030504040204" pitchFamily="50" charset="-128"/>
                        </a:rPr>
                        <a:t>138</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2000" b="0" dirty="0">
                          <a:latin typeface="メイリオ" panose="020B0604030504040204" pitchFamily="50" charset="-128"/>
                          <a:ea typeface="メイリオ" panose="020B0604030504040204" pitchFamily="50" charset="-128"/>
                        </a:rPr>
                        <a:t>1681</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lvl="0" algn="ctr"/>
                      <a:r>
                        <a:rPr kumimoji="1"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Steering</a:t>
                      </a:r>
                      <a:r>
                        <a:rPr kumimoji="1" lang="en-US" altLang="ja-JP" sz="2000" b="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2000" b="0" dirty="0">
                          <a:latin typeface="メイリオ" panose="020B0604030504040204" pitchFamily="50" charset="-128"/>
                          <a:ea typeface="メイリオ" panose="020B0604030504040204" pitchFamily="50" charset="-128"/>
                          <a:cs typeface="メイリオ" panose="020B0604030504040204" pitchFamily="50" charset="-128"/>
                        </a:rPr>
                        <a:t>magnets</a:t>
                      </a:r>
                      <a:r>
                        <a:rPr kumimoji="1" lang="en-US" altLang="ja-JP" sz="2000" b="0" baseline="0" dirty="0">
                          <a:latin typeface="メイリオ" panose="020B0604030504040204" pitchFamily="50" charset="-128"/>
                          <a:ea typeface="メイリオ" panose="020B0604030504040204" pitchFamily="50" charset="-128"/>
                          <a:cs typeface="メイリオ" panose="020B0604030504040204" pitchFamily="50" charset="-128"/>
                        </a:rPr>
                        <a:t>/</a:t>
                      </a:r>
                      <a:br>
                        <a:rPr kumimoji="1" lang="en-US" altLang="ja-JP" sz="2000" b="0" baseline="0" dirty="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2000" b="0" baseline="0" dirty="0">
                          <a:latin typeface="メイリオ" panose="020B0604030504040204" pitchFamily="50" charset="-128"/>
                          <a:ea typeface="メイリオ" panose="020B0604030504040204" pitchFamily="50" charset="-128"/>
                          <a:cs typeface="メイリオ" panose="020B0604030504040204" pitchFamily="50" charset="-128"/>
                        </a:rPr>
                        <a:t>corrector coils</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kumimoji="1" lang="en-US" altLang="ja-JP" sz="2000" b="0" dirty="0">
                          <a:latin typeface="メイリオ" panose="020B0604030504040204" pitchFamily="50" charset="-128"/>
                          <a:ea typeface="メイリオ" panose="020B0604030504040204" pitchFamily="50" charset="-128"/>
                        </a:rPr>
                        <a:t>Total</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2000" b="0" dirty="0">
                          <a:latin typeface="メイリオ" panose="020B0604030504040204" pitchFamily="50" charset="-128"/>
                          <a:ea typeface="メイリオ" panose="020B0604030504040204" pitchFamily="50" charset="-128"/>
                        </a:rPr>
                        <a:t>359</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2000" b="0" dirty="0">
                          <a:latin typeface="メイリオ" panose="020B0604030504040204" pitchFamily="50" charset="-128"/>
                          <a:ea typeface="メイリオ" panose="020B0604030504040204" pitchFamily="50" charset="-128"/>
                        </a:rPr>
                        <a:t>2034</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lvl="0" algn="ct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5" name="Text Box 2"/>
          <p:cNvSpPr txBox="1">
            <a:spLocks noChangeArrowheads="1"/>
          </p:cNvSpPr>
          <p:nvPr/>
        </p:nvSpPr>
        <p:spPr bwMode="auto">
          <a:xfrm>
            <a:off x="304800" y="228600"/>
            <a:ext cx="5064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List of Magnet power supplies</a:t>
            </a:r>
            <a:endParaRPr lang="ja-JP" altLang="en-US"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08171527"/>
              </p:ext>
            </p:extLst>
          </p:nvPr>
        </p:nvGraphicFramePr>
        <p:xfrm>
          <a:off x="388886" y="5492692"/>
          <a:ext cx="8367426" cy="1188720"/>
        </p:xfrm>
        <a:graphic>
          <a:graphicData uri="http://schemas.openxmlformats.org/drawingml/2006/table">
            <a:tbl>
              <a:tblPr firstCol="1">
                <a:tableStyleId>{2A488322-F2BA-4B5B-9748-0D474271808F}</a:tableStyleId>
              </a:tblPr>
              <a:tblGrid>
                <a:gridCol w="2662914">
                  <a:extLst>
                    <a:ext uri="{9D8B030D-6E8A-4147-A177-3AD203B41FA5}">
                      <a16:colId xmlns:a16="http://schemas.microsoft.com/office/drawing/2014/main" val="4258633664"/>
                    </a:ext>
                  </a:extLst>
                </a:gridCol>
                <a:gridCol w="1467538">
                  <a:extLst>
                    <a:ext uri="{9D8B030D-6E8A-4147-A177-3AD203B41FA5}">
                      <a16:colId xmlns:a16="http://schemas.microsoft.com/office/drawing/2014/main" val="626518782"/>
                    </a:ext>
                  </a:extLst>
                </a:gridCol>
                <a:gridCol w="1443441">
                  <a:extLst>
                    <a:ext uri="{9D8B030D-6E8A-4147-A177-3AD203B41FA5}">
                      <a16:colId xmlns:a16="http://schemas.microsoft.com/office/drawing/2014/main" val="3046244311"/>
                    </a:ext>
                  </a:extLst>
                </a:gridCol>
                <a:gridCol w="2793533">
                  <a:extLst>
                    <a:ext uri="{9D8B030D-6E8A-4147-A177-3AD203B41FA5}">
                      <a16:colId xmlns:a16="http://schemas.microsoft.com/office/drawing/2014/main" val="3587538071"/>
                    </a:ext>
                  </a:extLst>
                </a:gridCol>
              </a:tblGrid>
              <a:tr h="370840">
                <a:tc>
                  <a:txBody>
                    <a:bodyPr/>
                    <a:lstStyle/>
                    <a:p>
                      <a:pPr algn="ctr"/>
                      <a:r>
                        <a:rPr kumimoji="1" lang="en-US" altLang="ja-JP" sz="2000" b="0" dirty="0">
                          <a:latin typeface="メイリオ" panose="020B0604030504040204" pitchFamily="50" charset="-128"/>
                          <a:ea typeface="メイリオ" panose="020B0604030504040204" pitchFamily="50" charset="-128"/>
                        </a:rPr>
                        <a:t>2kA, 15V</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2+6</a:t>
                      </a:r>
                      <a:r>
                        <a:rPr kumimoji="1" lang="en-US" altLang="ja-JP" sz="2000" b="0" baseline="30000" dirty="0">
                          <a:latin typeface="メイリオ" panose="020B0604030504040204" pitchFamily="50" charset="-128"/>
                          <a:ea typeface="メイリオ" panose="020B0604030504040204" pitchFamily="50" charset="-128"/>
                        </a:rPr>
                        <a:t>*</a:t>
                      </a:r>
                      <a:endParaRPr kumimoji="1" lang="ja-JP" altLang="en-US" sz="2000" b="0" baseline="30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0</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rPr>
                        <a:t>QCS</a:t>
                      </a:r>
                      <a:r>
                        <a:rPr lang="en-US" altLang="ja-JP" sz="2000" b="0" baseline="0" dirty="0">
                          <a:latin typeface="メイリオ" panose="020B0604030504040204" pitchFamily="50" charset="-128"/>
                          <a:ea typeface="メイリオ" panose="020B0604030504040204" pitchFamily="50" charset="-128"/>
                        </a:rPr>
                        <a:t> Main quads.</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827169277"/>
                  </a:ext>
                </a:extLst>
              </a:tr>
              <a:tr h="370840">
                <a:tc>
                  <a:txBody>
                    <a:bodyPr/>
                    <a:lstStyle/>
                    <a:p>
                      <a:pPr algn="ctr"/>
                      <a:r>
                        <a:rPr kumimoji="1" lang="en-US" altLang="ja-JP" sz="2000" b="0" dirty="0">
                          <a:latin typeface="メイリオ" panose="020B0604030504040204" pitchFamily="50" charset="-128"/>
                          <a:ea typeface="メイリオ" panose="020B0604030504040204" pitchFamily="50" charset="-128"/>
                        </a:rPr>
                        <a:t>&lt;500 A,</a:t>
                      </a:r>
                      <a:r>
                        <a:rPr kumimoji="1" lang="en-US" altLang="ja-JP" sz="2000" b="0" baseline="0" dirty="0">
                          <a:latin typeface="メイリオ" panose="020B0604030504040204" pitchFamily="50" charset="-128"/>
                          <a:ea typeface="メイリオ" panose="020B0604030504040204" pitchFamily="50" charset="-128"/>
                        </a:rPr>
                        <a:t> 20 V</a:t>
                      </a:r>
                      <a:endParaRPr kumimoji="1" lang="ja-JP" altLang="en-US" sz="2000" b="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3</a:t>
                      </a:r>
                      <a:r>
                        <a:rPr kumimoji="1" lang="en-US" altLang="ja-JP" sz="2000" b="0" baseline="30000" dirty="0">
                          <a:latin typeface="メイリオ" panose="020B0604030504040204" pitchFamily="50" charset="-128"/>
                          <a:ea typeface="メイリオ" panose="020B0604030504040204" pitchFamily="50" charset="-128"/>
                        </a:rPr>
                        <a:t>*</a:t>
                      </a:r>
                      <a:endParaRPr kumimoji="1" lang="ja-JP" altLang="en-US" sz="2000" b="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0</a:t>
                      </a:r>
                      <a:endParaRPr kumimoji="1" lang="ja-JP" altLang="en-US" sz="2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rPr>
                        <a:t>QCS Solenoids</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840678023"/>
                  </a:ext>
                </a:extLst>
              </a:tr>
              <a:tr h="370840">
                <a:tc>
                  <a:txBody>
                    <a:bodyPr/>
                    <a:lstStyle/>
                    <a:p>
                      <a:pPr algn="ctr"/>
                      <a:r>
                        <a:rPr kumimoji="1" lang="en-US" altLang="ja-JP" sz="2000" b="0" dirty="0">
                          <a:latin typeface="メイリオ" panose="020B0604030504040204" pitchFamily="50" charset="-128"/>
                          <a:ea typeface="メイリオ" panose="020B0604030504040204" pitchFamily="50" charset="-128"/>
                        </a:rPr>
                        <a:t>±70A, ±10V</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45</a:t>
                      </a:r>
                      <a:endParaRPr kumimoji="1" lang="ja-JP" altLang="en-US" sz="20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2000" b="0" dirty="0">
                          <a:latin typeface="メイリオ" panose="020B0604030504040204" pitchFamily="50" charset="-128"/>
                          <a:ea typeface="メイリオ" panose="020B0604030504040204" pitchFamily="50" charset="-128"/>
                        </a:rPr>
                        <a:t>0</a:t>
                      </a:r>
                      <a:endParaRPr kumimoji="1" lang="ja-JP" altLang="en-US"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0" dirty="0">
                          <a:latin typeface="メイリオ" panose="020B0604030504040204" pitchFamily="50" charset="-128"/>
                          <a:ea typeface="メイリオ" panose="020B0604030504040204" pitchFamily="50" charset="-128"/>
                        </a:rPr>
                        <a:t>QCS correction coils</a:t>
                      </a:r>
                      <a:endParaRPr lang="en-US" altLang="ja-JP" sz="20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3814044377"/>
                  </a:ext>
                </a:extLst>
              </a:tr>
            </a:tbl>
          </a:graphicData>
        </a:graphic>
      </p:graphicFrame>
      <p:sp>
        <p:nvSpPr>
          <p:cNvPr id="8" name="Text Box 7"/>
          <p:cNvSpPr txBox="1">
            <a:spLocks noChangeArrowheads="1"/>
          </p:cNvSpPr>
          <p:nvPr/>
        </p:nvSpPr>
        <p:spPr bwMode="auto">
          <a:xfrm>
            <a:off x="304799" y="4971063"/>
            <a:ext cx="8535601" cy="492443"/>
          </a:xfrm>
          <a:prstGeom prst="rect">
            <a:avLst/>
          </a:prstGeom>
          <a:noFill/>
          <a:ln w="38100">
            <a:noFill/>
            <a:miter lim="800000"/>
            <a:headEnd/>
            <a:tailEnd/>
          </a:ln>
        </p:spPr>
        <p:txBody>
          <a:bodyPr wrap="square">
            <a:spAutoFit/>
          </a:bodyPr>
          <a:lstStyle/>
          <a:p>
            <a:pPr eaLnBrk="0" hangingPunct="0">
              <a:lnSpc>
                <a:spcPct val="140000"/>
              </a:lnSpc>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Newly fabricated or to be fabricated (</a:t>
            </a:r>
            <a:r>
              <a:rPr lang="en-US" altLang="ja-JP" sz="200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QCS power supplies</a:t>
            </a:r>
          </a:p>
        </p:txBody>
      </p:sp>
    </p:spTree>
    <p:extLst>
      <p:ext uri="{BB962C8B-B14F-4D97-AF65-F5344CB8AC3E}">
        <p14:creationId xmlns:p14="http://schemas.microsoft.com/office/powerpoint/2010/main" val="7475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228600"/>
            <a:ext cx="7945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Start up: system check and full power load test</a:t>
            </a:r>
            <a:endParaRPr lang="ja-JP" altLang="en-US"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Text Box 7"/>
          <p:cNvSpPr txBox="1">
            <a:spLocks noChangeArrowheads="1"/>
          </p:cNvSpPr>
          <p:nvPr/>
        </p:nvSpPr>
        <p:spPr bwMode="auto">
          <a:xfrm>
            <a:off x="304799" y="690563"/>
            <a:ext cx="8839201" cy="1554272"/>
          </a:xfrm>
          <a:prstGeom prst="rect">
            <a:avLst/>
          </a:prstGeom>
          <a:noFill/>
          <a:ln w="38100">
            <a:noFill/>
            <a:miter lim="800000"/>
            <a:headEnd/>
            <a:tailEnd/>
          </a:ln>
        </p:spPr>
        <p:txBody>
          <a:bodyPr wrap="square">
            <a:spAutoFit/>
          </a:bodyPr>
          <a:lstStyle/>
          <a:p>
            <a:pPr marL="342900" indent="-342900" eaLnBrk="0" hangingPunct="0">
              <a:lnSpc>
                <a:spcPct val="120000"/>
              </a:lnSpc>
              <a:spcBef>
                <a:spcPts val="60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Full-scale start-up tasks such as network test, interlock system test, full power load test, cable connection check to avoid abnormal heating, polarity check, magnet standardization test and so on were completed before Feb.8 beam injection to the MR.</a:t>
            </a:r>
          </a:p>
        </p:txBody>
      </p:sp>
      <p:grpSp>
        <p:nvGrpSpPr>
          <p:cNvPr id="16" name="グループ化 15"/>
          <p:cNvGrpSpPr/>
          <p:nvPr/>
        </p:nvGrpSpPr>
        <p:grpSpPr>
          <a:xfrm>
            <a:off x="103290" y="2244834"/>
            <a:ext cx="8878283" cy="4420885"/>
            <a:chOff x="103290" y="2244835"/>
            <a:chExt cx="7531574" cy="3750300"/>
          </a:xfrm>
        </p:grpSpPr>
        <p:grpSp>
          <p:nvGrpSpPr>
            <p:cNvPr id="10" name="グループ化 9"/>
            <p:cNvGrpSpPr/>
            <p:nvPr/>
          </p:nvGrpSpPr>
          <p:grpSpPr>
            <a:xfrm>
              <a:off x="5199640" y="2263608"/>
              <a:ext cx="1277957" cy="1804072"/>
              <a:chOff x="6086267" y="5283032"/>
              <a:chExt cx="1205915" cy="1497669"/>
            </a:xfrm>
          </p:grpSpPr>
          <p:pic>
            <p:nvPicPr>
              <p:cNvPr id="6" name="図 5" descr="TH710017.BMP"/>
              <p:cNvPicPr>
                <a:picLocks noChangeAspect="1"/>
              </p:cNvPicPr>
              <p:nvPr/>
            </p:nvPicPr>
            <p:blipFill>
              <a:blip r:embed="rId2"/>
              <a:stretch>
                <a:fillRect/>
              </a:stretch>
            </p:blipFill>
            <p:spPr>
              <a:xfrm>
                <a:off x="6086267" y="5283032"/>
                <a:ext cx="1205915" cy="720575"/>
              </a:xfrm>
              <a:prstGeom prst="rect">
                <a:avLst/>
              </a:prstGeom>
            </p:spPr>
          </p:pic>
          <p:pic>
            <p:nvPicPr>
              <p:cNvPr id="7" name="図 6" descr="TH710017.JPG"/>
              <p:cNvPicPr>
                <a:picLocks noChangeAspect="1"/>
              </p:cNvPicPr>
              <p:nvPr/>
            </p:nvPicPr>
            <p:blipFill rotWithShape="1">
              <a:blip r:embed="rId3"/>
              <a:srcRect r="15302"/>
              <a:stretch/>
            </p:blipFill>
            <p:spPr>
              <a:xfrm>
                <a:off x="6089569" y="6073259"/>
                <a:ext cx="1202613" cy="707442"/>
              </a:xfrm>
              <a:prstGeom prst="rect">
                <a:avLst/>
              </a:prstGeom>
            </p:spPr>
          </p:pic>
        </p:gr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0447" y="4167638"/>
              <a:ext cx="2426961" cy="1820222"/>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91" y="2244835"/>
              <a:ext cx="2436661" cy="1827497"/>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90" y="4167638"/>
              <a:ext cx="2436662" cy="1827497"/>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7903" y="4167639"/>
              <a:ext cx="2426961" cy="1820221"/>
            </a:xfrm>
            <a:prstGeom prst="rect">
              <a:avLst/>
            </a:prstGeom>
          </p:spPr>
        </p:pic>
        <p:pic>
          <p:nvPicPr>
            <p:cNvPr id="5" name="図 4" descr="IMG_1352.jpg"/>
            <p:cNvPicPr>
              <a:picLocks noChangeAspect="1"/>
            </p:cNvPicPr>
            <p:nvPr/>
          </p:nvPicPr>
          <p:blipFill rotWithShape="1">
            <a:blip r:embed="rId8"/>
            <a:srcRect l="2830" t="11572" r="9399" b="1508"/>
            <a:stretch/>
          </p:blipFill>
          <p:spPr>
            <a:xfrm>
              <a:off x="2660447" y="2263607"/>
              <a:ext cx="2435226" cy="1808725"/>
            </a:xfrm>
            <a:prstGeom prst="rect">
              <a:avLst/>
            </a:prstGeom>
            <a:ln>
              <a:noFill/>
            </a:ln>
          </p:spPr>
        </p:pic>
      </p:grpSp>
      <p:pic>
        <p:nvPicPr>
          <p:cNvPr id="4" name="図 4"/>
          <p:cNvPicPr>
            <a:picLocks noChangeAspect="1"/>
          </p:cNvPicPr>
          <p:nvPr/>
        </p:nvPicPr>
        <p:blipFill rotWithShape="1">
          <a:blip r:embed="rId9" cstate="print">
            <a:extLst>
              <a:ext uri="{28A0092B-C50C-407E-A947-70E740481C1C}">
                <a14:useLocalDpi xmlns:a14="http://schemas.microsoft.com/office/drawing/2010/main" val="0"/>
              </a:ext>
            </a:extLst>
          </a:blip>
          <a:srcRect l="6523" t="-200" r="6254" b="-1300"/>
          <a:stretch/>
        </p:blipFill>
        <p:spPr bwMode="auto">
          <a:xfrm>
            <a:off x="7671453" y="2266963"/>
            <a:ext cx="1310120" cy="213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7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
          <p:cNvSpPr txBox="1">
            <a:spLocks noChangeArrowheads="1"/>
          </p:cNvSpPr>
          <p:nvPr/>
        </p:nvSpPr>
        <p:spPr bwMode="auto">
          <a:xfrm>
            <a:off x="304798" y="702577"/>
            <a:ext cx="8839201" cy="2754600"/>
          </a:xfrm>
          <a:prstGeom prst="rect">
            <a:avLst/>
          </a:prstGeom>
          <a:noFill/>
          <a:ln w="38100">
            <a:noFill/>
            <a:miter lim="800000"/>
            <a:headEnd/>
            <a:tailEnd/>
          </a:ln>
        </p:spPr>
        <p:txBody>
          <a:bodyPr wrap="square">
            <a:spAutoFit/>
          </a:bodyPr>
          <a:lstStyle/>
          <a:p>
            <a:pPr marL="342900" indent="-342900" eaLnBrk="0" hangingPunct="0">
              <a:lnSpc>
                <a:spcPct val="120000"/>
              </a:lnSpc>
              <a:spcBef>
                <a:spcPts val="60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Old medium-class power supplies were overhauled. Replacement of chemical capacitors, AC-DC converters, circuit breakers and IGBTs was performed.</a:t>
            </a:r>
          </a:p>
          <a:p>
            <a:pPr marL="342900" indent="-342900" eaLnBrk="0" hangingPunct="0">
              <a:lnSpc>
                <a:spcPct val="120000"/>
              </a:lnSpc>
              <a:spcBef>
                <a:spcPts val="60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In order to reduce switching noise,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ceramic capacitors are added at the</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output terminal.</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Switching noise is</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reduced to 1/20.</a:t>
            </a:r>
          </a:p>
        </p:txBody>
      </p:sp>
      <p:sp>
        <p:nvSpPr>
          <p:cNvPr id="2" name="Text Box 2"/>
          <p:cNvSpPr txBox="1">
            <a:spLocks noChangeArrowheads="1"/>
          </p:cNvSpPr>
          <p:nvPr/>
        </p:nvSpPr>
        <p:spPr bwMode="auto">
          <a:xfrm>
            <a:off x="304800" y="228600"/>
            <a:ext cx="5977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Test example 1/2 —switching noise</a:t>
            </a:r>
            <a:endParaRPr lang="ja-JP" altLang="en-US"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2" name="グループ化 31"/>
          <p:cNvGrpSpPr/>
          <p:nvPr/>
        </p:nvGrpSpPr>
        <p:grpSpPr>
          <a:xfrm>
            <a:off x="4495785" y="4200203"/>
            <a:ext cx="3426216" cy="2440493"/>
            <a:chOff x="5426193" y="4223507"/>
            <a:chExt cx="3426216" cy="2440493"/>
          </a:xfrm>
        </p:grpSpPr>
        <p:sp>
          <p:nvSpPr>
            <p:cNvPr id="12" name="正方形/長方形 11"/>
            <p:cNvSpPr/>
            <p:nvPr/>
          </p:nvSpPr>
          <p:spPr>
            <a:xfrm>
              <a:off x="5426193" y="4223507"/>
              <a:ext cx="3426216" cy="24326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rotWithShape="1">
            <a:blip r:embed="rId2">
              <a:extLst>
                <a:ext uri="{28A0092B-C50C-407E-A947-70E740481C1C}">
                  <a14:useLocalDpi xmlns:a14="http://schemas.microsoft.com/office/drawing/2010/main" val="0"/>
                </a:ext>
              </a:extLst>
            </a:blip>
            <a:srcRect b="8690"/>
            <a:stretch/>
          </p:blipFill>
          <p:spPr>
            <a:xfrm>
              <a:off x="5721935" y="4531666"/>
              <a:ext cx="2926080" cy="1836868"/>
            </a:xfrm>
            <a:prstGeom prst="rect">
              <a:avLst/>
            </a:prstGeom>
          </p:spPr>
        </p:pic>
        <p:sp>
          <p:nvSpPr>
            <p:cNvPr id="19" name="Text Box 7"/>
            <p:cNvSpPr txBox="1">
              <a:spLocks noChangeArrowheads="1"/>
            </p:cNvSpPr>
            <p:nvPr/>
          </p:nvSpPr>
          <p:spPr bwMode="auto">
            <a:xfrm>
              <a:off x="7581873" y="5274799"/>
              <a:ext cx="1042832" cy="295466"/>
            </a:xfrm>
            <a:prstGeom prst="rect">
              <a:avLst/>
            </a:prstGeom>
            <a:solidFill>
              <a:schemeClr val="bg1"/>
            </a:solidFill>
            <a:ln w="38100">
              <a:noFill/>
              <a:miter lim="800000"/>
              <a:headEnd/>
              <a:tailEnd/>
            </a:ln>
          </p:spPr>
          <p:txBody>
            <a:bodyPr wrap="square" lIns="0" tIns="0" rIns="0" bIns="0">
              <a:spAutoFit/>
            </a:bodyPr>
            <a:lstStyle/>
            <a:p>
              <a:pPr eaLnBrk="0" hangingPunct="0">
                <a:lnSpc>
                  <a:spcPct val="120000"/>
                </a:lnSpc>
                <a:defRPr/>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0.1 V/div</a:t>
              </a:r>
            </a:p>
          </p:txBody>
        </p:sp>
        <p:sp>
          <p:nvSpPr>
            <p:cNvPr id="21" name="Text Box 7"/>
            <p:cNvSpPr txBox="1">
              <a:spLocks noChangeArrowheads="1"/>
            </p:cNvSpPr>
            <p:nvPr/>
          </p:nvSpPr>
          <p:spPr bwMode="auto">
            <a:xfrm>
              <a:off x="6613685" y="6368534"/>
              <a:ext cx="1242221" cy="295466"/>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err="1">
                  <a:latin typeface="メイリオ" panose="020B0604030504040204" pitchFamily="50" charset="-128"/>
                  <a:ea typeface="メイリオ" panose="020B0604030504040204" pitchFamily="50" charset="-128"/>
                  <a:cs typeface="メイリオ" panose="020B0604030504040204" pitchFamily="50" charset="-128"/>
                </a:rPr>
                <a:t>μs</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/div</a:t>
              </a:r>
            </a:p>
          </p:txBody>
        </p:sp>
        <p:sp>
          <p:nvSpPr>
            <p:cNvPr id="22" name="Text Box 7"/>
            <p:cNvSpPr txBox="1">
              <a:spLocks noChangeArrowheads="1"/>
            </p:cNvSpPr>
            <p:nvPr/>
          </p:nvSpPr>
          <p:spPr bwMode="auto">
            <a:xfrm>
              <a:off x="5491872" y="4859169"/>
              <a:ext cx="334620" cy="1181862"/>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V</a:t>
              </a:r>
              <a:r>
                <a:rPr lang="en-US" altLang="ja-JP" sz="1600" baseline="-25000" dirty="0">
                  <a:latin typeface="メイリオ" panose="020B0604030504040204" pitchFamily="50" charset="-128"/>
                  <a:ea typeface="メイリオ" panose="020B0604030504040204" pitchFamily="50" charset="-128"/>
                  <a:cs typeface="メイリオ" panose="020B0604030504040204" pitchFamily="50" charset="-128"/>
                </a:rPr>
                <a:t>P</a:t>
              </a:r>
            </a:p>
            <a:p>
              <a:pPr eaLnBrk="0" hangingPunct="0">
                <a:lnSpc>
                  <a:spcPct val="120000"/>
                </a:lnSpc>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ct val="120000"/>
                </a:lnSpc>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ct val="120000"/>
                </a:lnSpc>
                <a:defRPr/>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V</a:t>
              </a:r>
              <a:r>
                <a:rPr lang="en-US" altLang="ja-JP" sz="1600" baseline="-25000" dirty="0">
                  <a:latin typeface="メイリオ" panose="020B0604030504040204" pitchFamily="50" charset="-128"/>
                  <a:ea typeface="メイリオ" panose="020B0604030504040204" pitchFamily="50" charset="-128"/>
                  <a:cs typeface="メイリオ" panose="020B0604030504040204" pitchFamily="50" charset="-128"/>
                </a:rPr>
                <a:t>N</a:t>
              </a:r>
            </a:p>
          </p:txBody>
        </p:sp>
        <p:sp>
          <p:nvSpPr>
            <p:cNvPr id="23" name="Text Box 7"/>
            <p:cNvSpPr txBox="1">
              <a:spLocks noChangeArrowheads="1"/>
            </p:cNvSpPr>
            <p:nvPr/>
          </p:nvSpPr>
          <p:spPr bwMode="auto">
            <a:xfrm>
              <a:off x="5764961" y="4236200"/>
              <a:ext cx="2422694" cy="295466"/>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16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W/ 1</a:t>
              </a:r>
              <a:r>
                <a:rPr lang="ja-JP" altLang="en-US" sz="16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err="1">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μF</a:t>
              </a:r>
              <a:r>
                <a:rPr lang="en-US" altLang="ja-JP" sz="1600" b="1" dirty="0">
                  <a:solidFill>
                    <a:schemeClr val="accent6">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capacitor</a:t>
              </a:r>
            </a:p>
          </p:txBody>
        </p:sp>
      </p:grpSp>
      <p:grpSp>
        <p:nvGrpSpPr>
          <p:cNvPr id="31" name="グループ化 30"/>
          <p:cNvGrpSpPr/>
          <p:nvPr/>
        </p:nvGrpSpPr>
        <p:grpSpPr>
          <a:xfrm>
            <a:off x="304798" y="4200203"/>
            <a:ext cx="3426216" cy="2432614"/>
            <a:chOff x="5416566" y="1660314"/>
            <a:chExt cx="3426216" cy="2432614"/>
          </a:xfrm>
        </p:grpSpPr>
        <p:sp>
          <p:nvSpPr>
            <p:cNvPr id="11" name="正方形/長方形 10"/>
            <p:cNvSpPr/>
            <p:nvPr/>
          </p:nvSpPr>
          <p:spPr>
            <a:xfrm>
              <a:off x="5416566" y="1660314"/>
              <a:ext cx="3426216" cy="24326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rotWithShape="1">
            <a:blip r:embed="rId3">
              <a:extLst>
                <a:ext uri="{28A0092B-C50C-407E-A947-70E740481C1C}">
                  <a14:useLocalDpi xmlns:a14="http://schemas.microsoft.com/office/drawing/2010/main" val="0"/>
                </a:ext>
              </a:extLst>
            </a:blip>
            <a:srcRect b="8887"/>
            <a:stretch/>
          </p:blipFill>
          <p:spPr>
            <a:xfrm>
              <a:off x="5702683" y="1955780"/>
              <a:ext cx="2945331" cy="1841682"/>
            </a:xfrm>
            <a:prstGeom prst="rect">
              <a:avLst/>
            </a:prstGeom>
          </p:spPr>
        </p:pic>
        <p:sp>
          <p:nvSpPr>
            <p:cNvPr id="17" name="Text Box 7"/>
            <p:cNvSpPr txBox="1">
              <a:spLocks noChangeArrowheads="1"/>
            </p:cNvSpPr>
            <p:nvPr/>
          </p:nvSpPr>
          <p:spPr bwMode="auto">
            <a:xfrm>
              <a:off x="5506782" y="2267751"/>
              <a:ext cx="334620" cy="1181862"/>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V</a:t>
              </a:r>
              <a:r>
                <a:rPr lang="en-US" altLang="ja-JP" sz="1600" baseline="-25000" dirty="0">
                  <a:latin typeface="メイリオ" panose="020B0604030504040204" pitchFamily="50" charset="-128"/>
                  <a:ea typeface="メイリオ" panose="020B0604030504040204" pitchFamily="50" charset="-128"/>
                  <a:cs typeface="メイリオ" panose="020B0604030504040204" pitchFamily="50" charset="-128"/>
                </a:rPr>
                <a:t>P</a:t>
              </a:r>
            </a:p>
            <a:p>
              <a:pPr eaLnBrk="0" hangingPunct="0">
                <a:lnSpc>
                  <a:spcPct val="120000"/>
                </a:lnSpc>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ct val="120000"/>
                </a:lnSpc>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ct val="120000"/>
                </a:lnSpc>
                <a:defRPr/>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V</a:t>
              </a:r>
              <a:r>
                <a:rPr lang="en-US" altLang="ja-JP" sz="1600" baseline="-25000" dirty="0">
                  <a:latin typeface="メイリオ" panose="020B0604030504040204" pitchFamily="50" charset="-128"/>
                  <a:ea typeface="メイリオ" panose="020B0604030504040204" pitchFamily="50" charset="-128"/>
                  <a:cs typeface="メイリオ" panose="020B0604030504040204" pitchFamily="50" charset="-128"/>
                </a:rPr>
                <a:t>N</a:t>
              </a:r>
            </a:p>
          </p:txBody>
        </p:sp>
        <p:sp>
          <p:nvSpPr>
            <p:cNvPr id="18" name="Text Box 7"/>
            <p:cNvSpPr txBox="1">
              <a:spLocks noChangeArrowheads="1"/>
            </p:cNvSpPr>
            <p:nvPr/>
          </p:nvSpPr>
          <p:spPr bwMode="auto">
            <a:xfrm>
              <a:off x="7795708" y="2728888"/>
              <a:ext cx="799652" cy="295466"/>
            </a:xfrm>
            <a:prstGeom prst="rect">
              <a:avLst/>
            </a:prstGeom>
            <a:solidFill>
              <a:schemeClr val="bg1"/>
            </a:solidFill>
            <a:ln w="38100">
              <a:noFill/>
              <a:miter lim="800000"/>
              <a:headEnd/>
              <a:tailEnd/>
            </a:ln>
          </p:spPr>
          <p:txBody>
            <a:bodyPr wrap="square" lIns="0" tIns="0" rIns="0" bIns="0">
              <a:spAutoFit/>
            </a:bodyPr>
            <a:lstStyle/>
            <a:p>
              <a:pPr eaLnBrk="0" hangingPunct="0">
                <a:lnSpc>
                  <a:spcPct val="120000"/>
                </a:lnSpc>
                <a:defRPr/>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 V/div</a:t>
              </a:r>
            </a:p>
          </p:txBody>
        </p:sp>
        <p:sp>
          <p:nvSpPr>
            <p:cNvPr id="20" name="Text Box 7"/>
            <p:cNvSpPr txBox="1">
              <a:spLocks noChangeArrowheads="1"/>
            </p:cNvSpPr>
            <p:nvPr/>
          </p:nvSpPr>
          <p:spPr bwMode="auto">
            <a:xfrm>
              <a:off x="6563864" y="3797462"/>
              <a:ext cx="1242221" cy="295466"/>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err="1">
                  <a:latin typeface="メイリオ" panose="020B0604030504040204" pitchFamily="50" charset="-128"/>
                  <a:ea typeface="メイリオ" panose="020B0604030504040204" pitchFamily="50" charset="-128"/>
                  <a:cs typeface="メイリオ" panose="020B0604030504040204" pitchFamily="50" charset="-128"/>
                </a:rPr>
                <a:t>μs</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/div</a:t>
              </a:r>
            </a:p>
          </p:txBody>
        </p:sp>
        <p:sp>
          <p:nvSpPr>
            <p:cNvPr id="24" name="Text Box 7"/>
            <p:cNvSpPr txBox="1">
              <a:spLocks noChangeArrowheads="1"/>
            </p:cNvSpPr>
            <p:nvPr/>
          </p:nvSpPr>
          <p:spPr bwMode="auto">
            <a:xfrm>
              <a:off x="5702212" y="1660314"/>
              <a:ext cx="1965326" cy="283154"/>
            </a:xfrm>
            <a:prstGeom prst="rect">
              <a:avLst/>
            </a:prstGeom>
            <a:noFill/>
            <a:ln w="38100">
              <a:noFill/>
              <a:miter lim="800000"/>
              <a:headEnd/>
              <a:tailEnd/>
            </a:ln>
          </p:spPr>
          <p:txBody>
            <a:bodyPr wrap="square" lIns="0" tIns="0" rIns="0" bIns="0">
              <a:spAutoFit/>
            </a:bodyPr>
            <a:lstStyle/>
            <a:p>
              <a:pPr eaLnBrk="0" hangingPunct="0">
                <a:lnSpc>
                  <a:spcPct val="120000"/>
                </a:lnSpc>
                <a:defRPr/>
              </a:pPr>
              <a:r>
                <a:rPr lang="en-US" altLang="ja-JP" sz="1600" b="1"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W/O capacitor</a:t>
              </a:r>
            </a:p>
          </p:txBody>
        </p:sp>
      </p:grpSp>
      <p:pic>
        <p:nvPicPr>
          <p:cNvPr id="28" name="図 27"/>
          <p:cNvPicPr>
            <a:picLocks noChangeAspect="1"/>
          </p:cNvPicPr>
          <p:nvPr/>
        </p:nvPicPr>
        <p:blipFill rotWithShape="1">
          <a:blip r:embed="rId4" cstate="print">
            <a:extLst>
              <a:ext uri="{28A0092B-C50C-407E-A947-70E740481C1C}">
                <a14:useLocalDpi xmlns:a14="http://schemas.microsoft.com/office/drawing/2010/main" val="0"/>
              </a:ext>
            </a:extLst>
          </a:blip>
          <a:srcRect l="17310" r="8378"/>
          <a:stretch/>
        </p:blipFill>
        <p:spPr>
          <a:xfrm>
            <a:off x="5325811" y="1866857"/>
            <a:ext cx="2400115" cy="2149115"/>
          </a:xfrm>
          <a:prstGeom prst="rect">
            <a:avLst/>
          </a:prstGeom>
        </p:spPr>
      </p:pic>
      <p:pic>
        <p:nvPicPr>
          <p:cNvPr id="27" name="図 26"/>
          <p:cNvPicPr>
            <a:picLocks noChangeAspect="1"/>
          </p:cNvPicPr>
          <p:nvPr/>
        </p:nvPicPr>
        <p:blipFill rotWithShape="1">
          <a:blip r:embed="rId5" cstate="print">
            <a:extLst>
              <a:ext uri="{28A0092B-C50C-407E-A947-70E740481C1C}">
                <a14:useLocalDpi xmlns:a14="http://schemas.microsoft.com/office/drawing/2010/main" val="0"/>
              </a:ext>
            </a:extLst>
          </a:blip>
          <a:srcRect l="38359" t="24507" r="45498" b="8010"/>
          <a:stretch/>
        </p:blipFill>
        <p:spPr>
          <a:xfrm>
            <a:off x="8091885" y="1866858"/>
            <a:ext cx="772569" cy="2149114"/>
          </a:xfrm>
          <a:prstGeom prst="rect">
            <a:avLst/>
          </a:prstGeom>
        </p:spPr>
      </p:pic>
      <p:sp>
        <p:nvSpPr>
          <p:cNvPr id="29" name="円形吹き出し 28"/>
          <p:cNvSpPr/>
          <p:nvPr/>
        </p:nvSpPr>
        <p:spPr>
          <a:xfrm>
            <a:off x="5255383" y="3217485"/>
            <a:ext cx="826811" cy="830191"/>
          </a:xfrm>
          <a:prstGeom prst="wedgeEllipseCallout">
            <a:avLst>
              <a:gd name="adj1" fmla="val 301406"/>
              <a:gd name="adj2" fmla="val -5505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Text Box 7"/>
          <p:cNvSpPr txBox="1">
            <a:spLocks noChangeArrowheads="1"/>
          </p:cNvSpPr>
          <p:nvPr/>
        </p:nvSpPr>
        <p:spPr bwMode="auto">
          <a:xfrm>
            <a:off x="6223572" y="1481945"/>
            <a:ext cx="2554469" cy="461665"/>
          </a:xfrm>
          <a:prstGeom prst="rect">
            <a:avLst/>
          </a:prstGeom>
          <a:noFill/>
          <a:ln w="38100">
            <a:noFill/>
            <a:miter lim="800000"/>
            <a:headEnd/>
            <a:tailEnd/>
          </a:ln>
        </p:spPr>
        <p:txBody>
          <a:bodyPr wrap="square">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Ceramic capacitors</a:t>
            </a:r>
          </a:p>
        </p:txBody>
      </p:sp>
      <p:sp>
        <p:nvSpPr>
          <p:cNvPr id="33" name="右矢印 32"/>
          <p:cNvSpPr/>
          <p:nvPr/>
        </p:nvSpPr>
        <p:spPr>
          <a:xfrm>
            <a:off x="3977980" y="5242962"/>
            <a:ext cx="318781" cy="3650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105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
          <p:cNvSpPr txBox="1">
            <a:spLocks noChangeArrowheads="1"/>
          </p:cNvSpPr>
          <p:nvPr/>
        </p:nvSpPr>
        <p:spPr bwMode="auto">
          <a:xfrm>
            <a:off x="304798" y="702577"/>
            <a:ext cx="8839201" cy="1200329"/>
          </a:xfrm>
          <a:prstGeom prst="rect">
            <a:avLst/>
          </a:prstGeom>
          <a:noFill/>
          <a:ln w="38100">
            <a:noFill/>
            <a:miter lim="800000"/>
            <a:headEnd/>
            <a:tailEnd/>
          </a:ln>
        </p:spPr>
        <p:txBody>
          <a:bodyPr wrap="square">
            <a:spAutoFit/>
          </a:bodyPr>
          <a:lstStyle/>
          <a:p>
            <a:pPr marL="342900" indent="-342900" eaLnBrk="0" hangingPunct="0">
              <a:lnSpc>
                <a:spcPct val="120000"/>
              </a:lnSpc>
              <a:spcBef>
                <a:spcPts val="60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Newly fabricated medium class power supplies were designed to be lower current ripples. Histograms of current ripples are compared with the results of old (overhauled) power supply.</a:t>
            </a:r>
          </a:p>
        </p:txBody>
      </p:sp>
      <p:sp>
        <p:nvSpPr>
          <p:cNvPr id="2" name="Text Box 2"/>
          <p:cNvSpPr txBox="1">
            <a:spLocks noChangeArrowheads="1"/>
          </p:cNvSpPr>
          <p:nvPr/>
        </p:nvSpPr>
        <p:spPr bwMode="auto">
          <a:xfrm>
            <a:off x="304800" y="228600"/>
            <a:ext cx="47038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Test example 2/2 —ripples</a:t>
            </a:r>
            <a:endParaRPr lang="ja-JP" altLang="en-US"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939986" y="1915218"/>
            <a:ext cx="7109201" cy="4955093"/>
            <a:chOff x="692560" y="1902906"/>
            <a:chExt cx="7109201" cy="4955093"/>
          </a:xfrm>
        </p:grpSpPr>
        <p:sp>
          <p:nvSpPr>
            <p:cNvPr id="34" name="正方形/長方形 33"/>
            <p:cNvSpPr/>
            <p:nvPr/>
          </p:nvSpPr>
          <p:spPr>
            <a:xfrm>
              <a:off x="692560" y="1902906"/>
              <a:ext cx="3569046" cy="48837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365069" y="1915218"/>
              <a:ext cx="3436692" cy="48961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p:nvPr/>
          </p:nvPicPr>
          <p:blipFill rotWithShape="1">
            <a:blip r:embed="rId2">
              <a:extLst>
                <a:ext uri="{28A0092B-C50C-407E-A947-70E740481C1C}">
                  <a14:useLocalDpi xmlns:a14="http://schemas.microsoft.com/office/drawing/2010/main" val="0"/>
                </a:ext>
              </a:extLst>
            </a:blip>
            <a:srcRect t="5475"/>
            <a:stretch/>
          </p:blipFill>
          <p:spPr bwMode="auto">
            <a:xfrm>
              <a:off x="889175" y="2185816"/>
              <a:ext cx="6715971" cy="4672183"/>
            </a:xfrm>
            <a:prstGeom prst="rect">
              <a:avLst/>
            </a:prstGeom>
            <a:noFill/>
            <a:ln>
              <a:noFill/>
            </a:ln>
          </p:spPr>
        </p:pic>
        <p:pic>
          <p:nvPicPr>
            <p:cNvPr id="3" name="図 2"/>
            <p:cNvPicPr>
              <a:picLocks noChangeAspect="1"/>
            </p:cNvPicPr>
            <p:nvPr/>
          </p:nvPicPr>
          <p:blipFill rotWithShape="1">
            <a:blip r:embed="rId3"/>
            <a:srcRect l="2187" t="36869" b="36124"/>
            <a:stretch/>
          </p:blipFill>
          <p:spPr>
            <a:xfrm>
              <a:off x="4458220" y="2232700"/>
              <a:ext cx="3105897" cy="1936628"/>
            </a:xfrm>
            <a:prstGeom prst="rect">
              <a:avLst/>
            </a:prstGeom>
          </p:spPr>
        </p:pic>
        <p:sp>
          <p:nvSpPr>
            <p:cNvPr id="39" name="テキスト ボックス 38"/>
            <p:cNvSpPr txBox="1"/>
            <p:nvPr/>
          </p:nvSpPr>
          <p:spPr>
            <a:xfrm>
              <a:off x="6770025" y="2415392"/>
              <a:ext cx="694421"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rPr>
                <a:t>50 Hz</a:t>
              </a:r>
              <a:endParaRPr kumimoji="1" lang="ja-JP" altLang="en-US" sz="1400" dirty="0">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1328944" y="1940780"/>
              <a:ext cx="2413033"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rPr>
                <a:t>Overhauled 335 of old PS</a:t>
              </a:r>
              <a:endParaRPr kumimoji="1" lang="ja-JP" altLang="en-US" sz="1400" dirty="0">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5046801" y="1937357"/>
              <a:ext cx="2443298"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rPr>
                <a:t>Newly fabricated 92 of PS</a:t>
              </a:r>
              <a:endParaRPr kumimoji="1" lang="ja-JP" altLang="en-US" sz="1400" dirty="0">
                <a:latin typeface="メイリオ" panose="020B0604030504040204" pitchFamily="50" charset="-128"/>
                <a:ea typeface="メイリオ" panose="020B0604030504040204" pitchFamily="50" charset="-128"/>
              </a:endParaRPr>
            </a:p>
          </p:txBody>
        </p:sp>
      </p:grpSp>
      <p:sp>
        <p:nvSpPr>
          <p:cNvPr id="12" name="Text Box 7"/>
          <p:cNvSpPr txBox="1">
            <a:spLocks noChangeArrowheads="1"/>
          </p:cNvSpPr>
          <p:nvPr/>
        </p:nvSpPr>
        <p:spPr bwMode="auto">
          <a:xfrm>
            <a:off x="1996580" y="2558170"/>
            <a:ext cx="1038418" cy="461665"/>
          </a:xfrm>
          <a:prstGeom prst="rect">
            <a:avLst/>
          </a:prstGeom>
          <a:noFill/>
          <a:ln w="38100">
            <a:noFill/>
            <a:miter lim="800000"/>
            <a:headEnd/>
            <a:tailEnd/>
          </a:ln>
        </p:spPr>
        <p:txBody>
          <a:bodyPr wrap="square">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 ppm</a:t>
            </a:r>
          </a:p>
        </p:txBody>
      </p:sp>
      <p:cxnSp>
        <p:nvCxnSpPr>
          <p:cNvPr id="6" name="直線コネクタ 5"/>
          <p:cNvCxnSpPr/>
          <p:nvPr/>
        </p:nvCxnSpPr>
        <p:spPr>
          <a:xfrm flipV="1">
            <a:off x="1996580" y="2427704"/>
            <a:ext cx="0" cy="159062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 Box 7"/>
          <p:cNvSpPr txBox="1">
            <a:spLocks noChangeArrowheads="1"/>
          </p:cNvSpPr>
          <p:nvPr/>
        </p:nvSpPr>
        <p:spPr bwMode="auto">
          <a:xfrm>
            <a:off x="5369010" y="2558170"/>
            <a:ext cx="1300237" cy="461665"/>
          </a:xfrm>
          <a:prstGeom prst="rect">
            <a:avLst/>
          </a:prstGeom>
          <a:noFill/>
          <a:ln w="38100">
            <a:noFill/>
            <a:miter lim="800000"/>
            <a:headEnd/>
            <a:tailEnd/>
          </a:ln>
        </p:spPr>
        <p:txBody>
          <a:bodyPr wrap="square">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0.6 ppm</a:t>
            </a:r>
          </a:p>
        </p:txBody>
      </p:sp>
      <p:cxnSp>
        <p:nvCxnSpPr>
          <p:cNvPr id="16" name="直線コネクタ 15"/>
          <p:cNvCxnSpPr/>
          <p:nvPr/>
        </p:nvCxnSpPr>
        <p:spPr>
          <a:xfrm flipV="1">
            <a:off x="5369011" y="2427704"/>
            <a:ext cx="0" cy="159062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 Box 7"/>
          <p:cNvSpPr txBox="1">
            <a:spLocks noChangeArrowheads="1"/>
          </p:cNvSpPr>
          <p:nvPr/>
        </p:nvSpPr>
        <p:spPr bwMode="auto">
          <a:xfrm>
            <a:off x="2140646" y="4900096"/>
            <a:ext cx="1300237" cy="461665"/>
          </a:xfrm>
          <a:prstGeom prst="rect">
            <a:avLst/>
          </a:prstGeom>
          <a:noFill/>
          <a:ln w="38100">
            <a:noFill/>
            <a:miter lim="800000"/>
            <a:headEnd/>
            <a:tailEnd/>
          </a:ln>
        </p:spPr>
        <p:txBody>
          <a:bodyPr wrap="square">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5 ppm</a:t>
            </a:r>
          </a:p>
        </p:txBody>
      </p:sp>
      <p:cxnSp>
        <p:nvCxnSpPr>
          <p:cNvPr id="18" name="直線コネクタ 17"/>
          <p:cNvCxnSpPr/>
          <p:nvPr/>
        </p:nvCxnSpPr>
        <p:spPr>
          <a:xfrm flipV="1">
            <a:off x="2140647" y="4769630"/>
            <a:ext cx="0" cy="159062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Text Box 7"/>
          <p:cNvSpPr txBox="1">
            <a:spLocks noChangeArrowheads="1"/>
          </p:cNvSpPr>
          <p:nvPr/>
        </p:nvSpPr>
        <p:spPr bwMode="auto">
          <a:xfrm>
            <a:off x="5513078" y="4900096"/>
            <a:ext cx="1300237" cy="461665"/>
          </a:xfrm>
          <a:prstGeom prst="rect">
            <a:avLst/>
          </a:prstGeom>
          <a:noFill/>
          <a:ln w="38100">
            <a:noFill/>
            <a:miter lim="800000"/>
            <a:headEnd/>
            <a:tailEnd/>
          </a:ln>
        </p:spPr>
        <p:txBody>
          <a:bodyPr wrap="square">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0.2 ppm</a:t>
            </a:r>
          </a:p>
        </p:txBody>
      </p:sp>
      <p:cxnSp>
        <p:nvCxnSpPr>
          <p:cNvPr id="20" name="直線コネクタ 19"/>
          <p:cNvCxnSpPr/>
          <p:nvPr/>
        </p:nvCxnSpPr>
        <p:spPr>
          <a:xfrm flipV="1">
            <a:off x="5513079" y="4769630"/>
            <a:ext cx="0" cy="159062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Text Box 7"/>
          <p:cNvSpPr txBox="1">
            <a:spLocks noChangeArrowheads="1"/>
          </p:cNvSpPr>
          <p:nvPr/>
        </p:nvSpPr>
        <p:spPr bwMode="auto">
          <a:xfrm rot="16200000">
            <a:off x="464225" y="2960706"/>
            <a:ext cx="1266738" cy="461665"/>
          </a:xfrm>
          <a:prstGeom prst="rect">
            <a:avLst/>
          </a:prstGeom>
          <a:noFill/>
          <a:ln w="38100">
            <a:noFill/>
            <a:miter lim="800000"/>
            <a:headEnd/>
            <a:tailEnd/>
          </a:ln>
        </p:spPr>
        <p:txBody>
          <a:bodyPr wrap="square">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#of PS’s</a:t>
            </a:r>
          </a:p>
        </p:txBody>
      </p:sp>
      <p:sp>
        <p:nvSpPr>
          <p:cNvPr id="22" name="Text Box 7"/>
          <p:cNvSpPr txBox="1">
            <a:spLocks noChangeArrowheads="1"/>
          </p:cNvSpPr>
          <p:nvPr/>
        </p:nvSpPr>
        <p:spPr bwMode="auto">
          <a:xfrm rot="16200000">
            <a:off x="492656" y="5337089"/>
            <a:ext cx="1266738" cy="461665"/>
          </a:xfrm>
          <a:prstGeom prst="rect">
            <a:avLst/>
          </a:prstGeom>
          <a:noFill/>
          <a:ln w="38100">
            <a:noFill/>
            <a:miter lim="800000"/>
            <a:headEnd/>
            <a:tailEnd/>
          </a:ln>
        </p:spPr>
        <p:txBody>
          <a:bodyPr wrap="square">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#of PS’s</a:t>
            </a:r>
          </a:p>
        </p:txBody>
      </p:sp>
    </p:spTree>
    <p:extLst>
      <p:ext uri="{BB962C8B-B14F-4D97-AF65-F5344CB8AC3E}">
        <p14:creationId xmlns:p14="http://schemas.microsoft.com/office/powerpoint/2010/main" val="334701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
          <p:cNvSpPr txBox="1">
            <a:spLocks noChangeArrowheads="1"/>
          </p:cNvSpPr>
          <p:nvPr/>
        </p:nvSpPr>
        <p:spPr bwMode="auto">
          <a:xfrm>
            <a:off x="304798" y="702577"/>
            <a:ext cx="8839201" cy="830997"/>
          </a:xfrm>
          <a:prstGeom prst="rect">
            <a:avLst/>
          </a:prstGeom>
          <a:noFill/>
          <a:ln w="38100">
            <a:noFill/>
            <a:miter lim="800000"/>
            <a:headEnd/>
            <a:tailEnd/>
          </a:ln>
        </p:spPr>
        <p:txBody>
          <a:bodyPr wrap="square">
            <a:spAutoFit/>
          </a:bodyPr>
          <a:lstStyle/>
          <a:p>
            <a:pPr marL="342900" indent="-342900" eaLnBrk="0" hangingPunct="0">
              <a:lnSpc>
                <a:spcPct val="120000"/>
              </a:lnSpc>
              <a:spcBef>
                <a:spcPts val="60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Magnet power supply system works well except for following failures occurred up to now.</a:t>
            </a:r>
          </a:p>
        </p:txBody>
      </p:sp>
      <p:sp>
        <p:nvSpPr>
          <p:cNvPr id="2" name="Text Box 2"/>
          <p:cNvSpPr txBox="1">
            <a:spLocks noChangeArrowheads="1"/>
          </p:cNvSpPr>
          <p:nvPr/>
        </p:nvSpPr>
        <p:spPr bwMode="auto">
          <a:xfrm>
            <a:off x="304800" y="228600"/>
            <a:ext cx="5306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First Commissioning in </a:t>
            </a:r>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Phase 1</a:t>
            </a:r>
            <a:endParaRPr lang="ja-JP" altLang="en-US"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444517201"/>
              </p:ext>
            </p:extLst>
          </p:nvPr>
        </p:nvGraphicFramePr>
        <p:xfrm>
          <a:off x="120963" y="1545886"/>
          <a:ext cx="8880423" cy="1483360"/>
        </p:xfrm>
        <a:graphic>
          <a:graphicData uri="http://schemas.openxmlformats.org/drawingml/2006/table">
            <a:tbl>
              <a:tblPr firstRow="1" bandRow="1">
                <a:tableStyleId>{5C22544A-7EE6-4342-B048-85BDC9FD1C3A}</a:tableStyleId>
              </a:tblPr>
              <a:tblGrid>
                <a:gridCol w="2899073">
                  <a:extLst>
                    <a:ext uri="{9D8B030D-6E8A-4147-A177-3AD203B41FA5}">
                      <a16:colId xmlns:a16="http://schemas.microsoft.com/office/drawing/2014/main" val="20000"/>
                    </a:ext>
                  </a:extLst>
                </a:gridCol>
                <a:gridCol w="1140902">
                  <a:extLst>
                    <a:ext uri="{9D8B030D-6E8A-4147-A177-3AD203B41FA5}">
                      <a16:colId xmlns:a16="http://schemas.microsoft.com/office/drawing/2014/main" val="20001"/>
                    </a:ext>
                  </a:extLst>
                </a:gridCol>
                <a:gridCol w="4840448">
                  <a:extLst>
                    <a:ext uri="{9D8B030D-6E8A-4147-A177-3AD203B41FA5}">
                      <a16:colId xmlns:a16="http://schemas.microsoft.com/office/drawing/2014/main" val="20002"/>
                    </a:ext>
                  </a:extLst>
                </a:gridCol>
              </a:tblGrid>
              <a:tr h="370840">
                <a:tc>
                  <a:txBody>
                    <a:bodyPr/>
                    <a:lstStyle/>
                    <a:p>
                      <a:r>
                        <a:rPr kumimoji="1" lang="en-US" altLang="ja-JP" dirty="0"/>
                        <a:t>Failures</a:t>
                      </a:r>
                      <a:r>
                        <a:rPr kumimoji="1" lang="en-US" altLang="ja-JP" baseline="0" dirty="0"/>
                        <a:t> in Large class PS</a:t>
                      </a:r>
                      <a:endParaRPr kumimoji="1" lang="ja-JP" altLang="en-US" dirty="0"/>
                    </a:p>
                  </a:txBody>
                  <a:tcPr anchor="ctr"/>
                </a:tc>
                <a:tc>
                  <a:txBody>
                    <a:bodyPr/>
                    <a:lstStyle/>
                    <a:p>
                      <a:r>
                        <a:rPr kumimoji="1" lang="en-US" altLang="ja-JP" dirty="0"/>
                        <a:t># </a:t>
                      </a:r>
                      <a:r>
                        <a:rPr kumimoji="1" lang="en-US" altLang="ja-JP" baseline="0" dirty="0"/>
                        <a:t>of event</a:t>
                      </a:r>
                      <a:endParaRPr kumimoji="1" lang="ja-JP" altLang="en-US" dirty="0"/>
                    </a:p>
                  </a:txBody>
                  <a:tcPr anchor="ctr"/>
                </a:tc>
                <a:tc>
                  <a:txBody>
                    <a:bodyPr/>
                    <a:lstStyle/>
                    <a:p>
                      <a:r>
                        <a:rPr kumimoji="1" lang="en-US" altLang="ja-JP" dirty="0"/>
                        <a:t>comment</a:t>
                      </a:r>
                      <a:endParaRPr kumimoji="1" lang="ja-JP" altLang="en-US" dirty="0"/>
                    </a:p>
                  </a:txBody>
                  <a:tcPr anchor="ct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AC input over current</a:t>
                      </a:r>
                      <a:endParaRPr lang="en-US" altLang="ja-JP" dirty="0"/>
                    </a:p>
                  </a:txBody>
                  <a:tcPr anchor="ctr"/>
                </a:tc>
                <a:tc>
                  <a:txBody>
                    <a:bodyPr/>
                    <a:lstStyle/>
                    <a:p>
                      <a:pPr algn="ctr"/>
                      <a:r>
                        <a:rPr kumimoji="1" lang="en-US" altLang="ja-JP" dirty="0"/>
                        <a:t>3</a:t>
                      </a: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AC</a:t>
                      </a:r>
                      <a:r>
                        <a:rPr kumimoji="1" lang="en-US" altLang="ja-JP" baseline="0" dirty="0"/>
                        <a:t> distortion (</a:t>
                      </a:r>
                      <a:r>
                        <a:rPr kumimoji="1" lang="en-US" altLang="ja-JP" dirty="0"/>
                        <a:t>RF system crowbar work)</a:t>
                      </a:r>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AC input over current</a:t>
                      </a:r>
                    </a:p>
                  </a:txBody>
                  <a:tcPr anchor="ctr"/>
                </a:tc>
                <a:tc>
                  <a:txBody>
                    <a:bodyPr/>
                    <a:lstStyle/>
                    <a:p>
                      <a:pPr algn="ctr"/>
                      <a:r>
                        <a:rPr kumimoji="1" lang="en-US" altLang="ja-JP" dirty="0"/>
                        <a:t>6</a:t>
                      </a: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AC</a:t>
                      </a:r>
                      <a:r>
                        <a:rPr kumimoji="1" lang="en-US" altLang="ja-JP" baseline="0" dirty="0"/>
                        <a:t> distortion </a:t>
                      </a:r>
                      <a:r>
                        <a:rPr kumimoji="1" lang="en-US" altLang="ja-JP" dirty="0"/>
                        <a:t>(VAR system</a:t>
                      </a:r>
                      <a:r>
                        <a:rPr lang="en-US" altLang="ja-JP" sz="1800" baseline="30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a:t> </a:t>
                      </a:r>
                      <a:r>
                        <a:rPr kumimoji="1" lang="en-US" altLang="ja-JP" baseline="0" dirty="0"/>
                        <a:t>work in line facility)</a:t>
                      </a:r>
                      <a:endParaRPr kumimoji="1" lang="en-US" altLang="ja-JP" dirty="0"/>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AC input Stop, CB Fault</a:t>
                      </a:r>
                    </a:p>
                  </a:txBody>
                  <a:tcPr anchor="ctr"/>
                </a:tc>
                <a:tc>
                  <a:txBody>
                    <a:bodyPr/>
                    <a:lstStyle/>
                    <a:p>
                      <a:pPr algn="ctr"/>
                      <a:r>
                        <a:rPr kumimoji="1" lang="en-US" altLang="ja-JP" dirty="0"/>
                        <a:t>2</a:t>
                      </a: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Earthquake</a:t>
                      </a:r>
                    </a:p>
                  </a:txBody>
                  <a:tcPr anchor="ctr"/>
                </a:tc>
                <a:extLst>
                  <a:ext uri="{0D108BD9-81ED-4DB2-BD59-A6C34878D82A}">
                    <a16:rowId xmlns:a16="http://schemas.microsoft.com/office/drawing/2014/main" val="10003"/>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853724378"/>
              </p:ext>
            </p:extLst>
          </p:nvPr>
        </p:nvGraphicFramePr>
        <p:xfrm>
          <a:off x="120964" y="3130875"/>
          <a:ext cx="8880422" cy="1854200"/>
        </p:xfrm>
        <a:graphic>
          <a:graphicData uri="http://schemas.openxmlformats.org/drawingml/2006/table">
            <a:tbl>
              <a:tblPr firstRow="1" bandRow="1">
                <a:tableStyleId>{21E4AEA4-8DFA-4A89-87EB-49C32662AFE0}</a:tableStyleId>
              </a:tblPr>
              <a:tblGrid>
                <a:gridCol w="2907462">
                  <a:extLst>
                    <a:ext uri="{9D8B030D-6E8A-4147-A177-3AD203B41FA5}">
                      <a16:colId xmlns:a16="http://schemas.microsoft.com/office/drawing/2014/main" val="20000"/>
                    </a:ext>
                  </a:extLst>
                </a:gridCol>
                <a:gridCol w="1140902">
                  <a:extLst>
                    <a:ext uri="{9D8B030D-6E8A-4147-A177-3AD203B41FA5}">
                      <a16:colId xmlns:a16="http://schemas.microsoft.com/office/drawing/2014/main" val="20001"/>
                    </a:ext>
                  </a:extLst>
                </a:gridCol>
                <a:gridCol w="4832058">
                  <a:extLst>
                    <a:ext uri="{9D8B030D-6E8A-4147-A177-3AD203B41FA5}">
                      <a16:colId xmlns:a16="http://schemas.microsoft.com/office/drawing/2014/main" val="20002"/>
                    </a:ext>
                  </a:extLst>
                </a:gridCol>
              </a:tblGrid>
              <a:tr h="370840">
                <a:tc>
                  <a:txBody>
                    <a:bodyPr/>
                    <a:lstStyle/>
                    <a:p>
                      <a:r>
                        <a:rPr kumimoji="1" lang="en-US" altLang="ja-JP" dirty="0"/>
                        <a:t>Failures</a:t>
                      </a:r>
                      <a:r>
                        <a:rPr kumimoji="1" lang="en-US" altLang="ja-JP" baseline="0" dirty="0"/>
                        <a:t> in</a:t>
                      </a:r>
                      <a:r>
                        <a:rPr kumimoji="1" lang="en-US" altLang="ja-JP" dirty="0"/>
                        <a:t>  Medium class PS</a:t>
                      </a:r>
                    </a:p>
                  </a:txBody>
                  <a:tcPr anchor="ctr"/>
                </a:tc>
                <a:tc>
                  <a:txBody>
                    <a:bodyPr/>
                    <a:lstStyle/>
                    <a:p>
                      <a:r>
                        <a:rPr kumimoji="1" lang="en-US" altLang="ja-JP" dirty="0"/>
                        <a:t>#</a:t>
                      </a:r>
                      <a:r>
                        <a:rPr kumimoji="1" lang="en-US" altLang="ja-JP" baseline="0" dirty="0"/>
                        <a:t> of event</a:t>
                      </a:r>
                      <a:endParaRPr kumimoji="1" lang="ja-JP" altLang="en-US" dirty="0"/>
                    </a:p>
                  </a:txBody>
                  <a:tcPr anchor="ctr"/>
                </a:tc>
                <a:tc>
                  <a:txBody>
                    <a:bodyPr/>
                    <a:lstStyle/>
                    <a:p>
                      <a:r>
                        <a:rPr kumimoji="1" lang="en-US" altLang="ja-JP" dirty="0"/>
                        <a:t>comment</a:t>
                      </a:r>
                      <a:endParaRPr kumimoji="1" lang="ja-JP" altLang="en-US" dirty="0"/>
                    </a:p>
                  </a:txBody>
                  <a:tcPr anchor="ctr"/>
                </a:tc>
                <a:extLst>
                  <a:ext uri="{0D108BD9-81ED-4DB2-BD59-A6C34878D82A}">
                    <a16:rowId xmlns:a16="http://schemas.microsoft.com/office/drawing/2014/main" val="10000"/>
                  </a:ext>
                </a:extLst>
              </a:tr>
              <a:tr h="370840">
                <a:tc>
                  <a:txBody>
                    <a:bodyPr/>
                    <a:lstStyle/>
                    <a:p>
                      <a:r>
                        <a:rPr kumimoji="1" lang="en-US" altLang="ja-JP" dirty="0"/>
                        <a:t>Thermostat</a:t>
                      </a:r>
                      <a:endParaRPr lang="en-US" altLang="ja-JP" dirty="0"/>
                    </a:p>
                  </a:txBody>
                  <a:tcPr anchor="ctr"/>
                </a:tc>
                <a:tc>
                  <a:txBody>
                    <a:bodyPr/>
                    <a:lstStyle/>
                    <a:p>
                      <a:pPr algn="ctr"/>
                      <a:r>
                        <a:rPr kumimoji="1" lang="en-US" altLang="ja-JP" dirty="0"/>
                        <a:t>4</a:t>
                      </a: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Thermal control equipment was</a:t>
                      </a:r>
                      <a:r>
                        <a:rPr kumimoji="1" lang="en-US" altLang="ja-JP" baseline="0" dirty="0"/>
                        <a:t> </a:t>
                      </a:r>
                      <a:r>
                        <a:rPr kumimoji="1" lang="en-US" altLang="ja-JP" dirty="0"/>
                        <a:t>repaired.</a:t>
                      </a:r>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O</a:t>
                      </a:r>
                      <a:r>
                        <a:rPr kumimoji="1" lang="en-US" altLang="ja-JP" dirty="0"/>
                        <a:t>ver current (IGBT modules)</a:t>
                      </a:r>
                      <a:endParaRPr lang="en-US" altLang="ja-JP" dirty="0"/>
                    </a:p>
                  </a:txBody>
                  <a:tcPr anchor="ctr"/>
                </a:tc>
                <a:tc>
                  <a:txBody>
                    <a:bodyPr/>
                    <a:lstStyle/>
                    <a:p>
                      <a:pPr algn="ctr"/>
                      <a:r>
                        <a:rPr kumimoji="1" lang="en-US" altLang="ja-JP" dirty="0"/>
                        <a:t>2</a:t>
                      </a: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Modules were replaced. Repaired.</a:t>
                      </a:r>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Cable GND fault</a:t>
                      </a:r>
                      <a:endParaRPr lang="en-US" altLang="ja-JP" dirty="0"/>
                    </a:p>
                  </a:txBody>
                  <a:tcPr anchor="ctr"/>
                </a:tc>
                <a:tc>
                  <a:txBody>
                    <a:bodyPr/>
                    <a:lstStyle/>
                    <a:p>
                      <a:pPr algn="ctr"/>
                      <a:r>
                        <a:rPr kumimoji="1" lang="en-US" altLang="ja-JP" dirty="0"/>
                        <a:t>1</a:t>
                      </a: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 fault cable was disconnected.</a:t>
                      </a:r>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Tracking error</a:t>
                      </a:r>
                      <a:endParaRPr lang="en-US" altLang="ja-JP" dirty="0"/>
                    </a:p>
                  </a:txBody>
                  <a:tcPr anchor="ctr"/>
                </a:tc>
                <a:tc>
                  <a:txBody>
                    <a:bodyPr/>
                    <a:lstStyle/>
                    <a:p>
                      <a:pPr algn="ctr"/>
                      <a:r>
                        <a:rPr kumimoji="1" lang="en-US" altLang="ja-JP" dirty="0"/>
                        <a:t>1</a:t>
                      </a:r>
                      <a:endParaRPr kumimoji="1" lang="ja-JP" altLang="en-US" dirty="0"/>
                    </a:p>
                  </a:txBody>
                  <a:tcPr anchor="ctr"/>
                </a:tc>
                <a:tc>
                  <a:txBody>
                    <a:bodyPr/>
                    <a:lstStyle/>
                    <a:p>
                      <a:r>
                        <a:rPr lang="en-US" altLang="ja-JP" dirty="0"/>
                        <a:t>Fault in the polarity inversion circuit.</a:t>
                      </a:r>
                      <a:r>
                        <a:rPr lang="en-US" altLang="ja-JP" baseline="0" dirty="0"/>
                        <a:t> </a:t>
                      </a:r>
                      <a:r>
                        <a:rPr kumimoji="1" lang="en-US" altLang="ja-JP" dirty="0"/>
                        <a:t>Repaired.</a:t>
                      </a:r>
                    </a:p>
                  </a:txBody>
                  <a:tcPr anchor="ctr"/>
                </a:tc>
                <a:extLst>
                  <a:ext uri="{0D108BD9-81ED-4DB2-BD59-A6C34878D82A}">
                    <a16:rowId xmlns:a16="http://schemas.microsoft.com/office/drawing/2014/main" val="10004"/>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136259327"/>
              </p:ext>
            </p:extLst>
          </p:nvPr>
        </p:nvGraphicFramePr>
        <p:xfrm>
          <a:off x="120965" y="5086704"/>
          <a:ext cx="8880423" cy="1010920"/>
        </p:xfrm>
        <a:graphic>
          <a:graphicData uri="http://schemas.openxmlformats.org/drawingml/2006/table">
            <a:tbl>
              <a:tblPr firstRow="1" bandRow="1">
                <a:tableStyleId>{93296810-A885-4BE3-A3E7-6D5BEEA58F35}</a:tableStyleId>
              </a:tblPr>
              <a:tblGrid>
                <a:gridCol w="2924239">
                  <a:extLst>
                    <a:ext uri="{9D8B030D-6E8A-4147-A177-3AD203B41FA5}">
                      <a16:colId xmlns:a16="http://schemas.microsoft.com/office/drawing/2014/main" val="20000"/>
                    </a:ext>
                  </a:extLst>
                </a:gridCol>
                <a:gridCol w="1132513">
                  <a:extLst>
                    <a:ext uri="{9D8B030D-6E8A-4147-A177-3AD203B41FA5}">
                      <a16:colId xmlns:a16="http://schemas.microsoft.com/office/drawing/2014/main" val="20001"/>
                    </a:ext>
                  </a:extLst>
                </a:gridCol>
                <a:gridCol w="4823671">
                  <a:extLst>
                    <a:ext uri="{9D8B030D-6E8A-4147-A177-3AD203B41FA5}">
                      <a16:colId xmlns:a16="http://schemas.microsoft.com/office/drawing/2014/main" val="20002"/>
                    </a:ext>
                  </a:extLst>
                </a:gridCol>
              </a:tblGrid>
              <a:tr h="370840">
                <a:tc>
                  <a:txBody>
                    <a:bodyPr/>
                    <a:lstStyle/>
                    <a:p>
                      <a:r>
                        <a:rPr kumimoji="1" lang="en-US" altLang="ja-JP" dirty="0"/>
                        <a:t>Failures in small class PS</a:t>
                      </a:r>
                      <a:endParaRPr kumimoji="1" lang="ja-JP" altLang="en-US" dirty="0"/>
                    </a:p>
                  </a:txBody>
                  <a:tcPr anchor="ctr"/>
                </a:tc>
                <a:tc>
                  <a:txBody>
                    <a:bodyPr/>
                    <a:lstStyle/>
                    <a:p>
                      <a:r>
                        <a:rPr kumimoji="1" lang="en-US" altLang="ja-JP" dirty="0"/>
                        <a:t># </a:t>
                      </a:r>
                      <a:r>
                        <a:rPr kumimoji="1" lang="en-US" altLang="ja-JP" baseline="0" dirty="0"/>
                        <a:t>of event</a:t>
                      </a:r>
                      <a:endParaRPr kumimoji="1" lang="ja-JP" altLang="en-US" dirty="0"/>
                    </a:p>
                  </a:txBody>
                  <a:tcPr anchor="ctr"/>
                </a:tc>
                <a:tc>
                  <a:txBody>
                    <a:bodyPr/>
                    <a:lstStyle/>
                    <a:p>
                      <a:r>
                        <a:rPr kumimoji="1" lang="en-US" altLang="ja-JP" dirty="0"/>
                        <a:t>comment</a:t>
                      </a:r>
                      <a:endParaRPr kumimoji="1" lang="ja-JP" altLang="en-US" dirty="0"/>
                    </a:p>
                  </a:txBody>
                  <a:tcPr anchor="ctr"/>
                </a:tc>
                <a:extLst>
                  <a:ext uri="{0D108BD9-81ED-4DB2-BD59-A6C34878D82A}">
                    <a16:rowId xmlns:a16="http://schemas.microsoft.com/office/drawing/2014/main" val="10000"/>
                  </a:ext>
                </a:extLst>
              </a:tr>
              <a:tr h="370840">
                <a:tc>
                  <a:txBody>
                    <a:bodyPr/>
                    <a:lstStyle/>
                    <a:p>
                      <a:r>
                        <a:rPr kumimoji="1" lang="en-US" altLang="ja-JP" dirty="0"/>
                        <a:t>DC-DC board failure</a:t>
                      </a:r>
                      <a:endParaRPr lang="en-US" altLang="ja-JP" dirty="0"/>
                    </a:p>
                    <a:p>
                      <a:r>
                        <a:rPr kumimoji="1" lang="en-US" altLang="ja-JP" dirty="0"/>
                        <a:t>Output over voltage</a:t>
                      </a:r>
                      <a:r>
                        <a:rPr kumimoji="1" lang="en-US" altLang="ja-JP" baseline="0" dirty="0"/>
                        <a:t> </a:t>
                      </a:r>
                      <a:r>
                        <a:rPr kumimoji="1" lang="en-US" altLang="ja-JP" dirty="0"/>
                        <a:t>etc. </a:t>
                      </a:r>
                    </a:p>
                  </a:txBody>
                  <a:tcPr anchor="ctr"/>
                </a:tc>
                <a:tc>
                  <a:txBody>
                    <a:bodyPr/>
                    <a:lstStyle/>
                    <a:p>
                      <a:pPr algn="ctr"/>
                      <a:r>
                        <a:rPr kumimoji="1" lang="en-US" altLang="ja-JP" dirty="0"/>
                        <a:t>17</a:t>
                      </a:r>
                      <a:endParaRPr kumimoji="1" lang="ja-JP" altLang="en-US" dirty="0"/>
                    </a:p>
                  </a:txBody>
                  <a:tcPr anchor="ctr"/>
                </a:tc>
                <a:tc>
                  <a:txBody>
                    <a:bodyPr/>
                    <a:lstStyle/>
                    <a:p>
                      <a:r>
                        <a:rPr kumimoji="1" lang="en-US" altLang="ja-JP" dirty="0"/>
                        <a:t>Power supplies themselves</a:t>
                      </a:r>
                      <a:r>
                        <a:rPr kumimoji="1" lang="en-US" altLang="ja-JP" baseline="0" dirty="0"/>
                        <a:t> were r</a:t>
                      </a:r>
                      <a:r>
                        <a:rPr kumimoji="1" lang="en-US" altLang="ja-JP" dirty="0"/>
                        <a:t>eplaced.</a:t>
                      </a:r>
                    </a:p>
                  </a:txBody>
                  <a:tcPr anchor="ctr"/>
                </a:tc>
                <a:extLst>
                  <a:ext uri="{0D108BD9-81ED-4DB2-BD59-A6C34878D82A}">
                    <a16:rowId xmlns:a16="http://schemas.microsoft.com/office/drawing/2014/main" val="10001"/>
                  </a:ext>
                </a:extLst>
              </a:tr>
            </a:tbl>
          </a:graphicData>
        </a:graphic>
      </p:graphicFrame>
      <p:sp>
        <p:nvSpPr>
          <p:cNvPr id="3" name="テキスト ボックス 2"/>
          <p:cNvSpPr txBox="1"/>
          <p:nvPr/>
        </p:nvSpPr>
        <p:spPr>
          <a:xfrm>
            <a:off x="120963" y="6199253"/>
            <a:ext cx="9023036" cy="646331"/>
          </a:xfrm>
          <a:prstGeom prst="rect">
            <a:avLst/>
          </a:prstGeom>
          <a:noFill/>
        </p:spPr>
        <p:txBody>
          <a:bodyPr wrap="square" lIns="0" tIns="0" rIns="0" bIns="0" rtlCol="0">
            <a:spAutoFit/>
          </a:bodyPr>
          <a:lstStyle/>
          <a:p>
            <a:r>
              <a:rPr lang="en-US" altLang="ja-JP" sz="140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 Compensation system for a reactive power in the AC power distribution facility. AC line phase-advancing capacitor equipment was automatically controlled. However, unexpected operation occurred in early stage of Phase 1. Since capacitors has been manually operated, failures doesn't occur.</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603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304798" y="1870311"/>
            <a:ext cx="4282382" cy="43841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47041" y="1870744"/>
            <a:ext cx="4362616" cy="43935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rotWithShape="1">
          <a:blip r:embed="rId2" cstate="print">
            <a:extLst>
              <a:ext uri="{28A0092B-C50C-407E-A947-70E740481C1C}">
                <a14:useLocalDpi xmlns:a14="http://schemas.microsoft.com/office/drawing/2010/main" val="0"/>
              </a:ext>
            </a:extLst>
          </a:blip>
          <a:srcRect l="7043" t="10425" r="13507"/>
          <a:stretch/>
        </p:blipFill>
        <p:spPr>
          <a:xfrm>
            <a:off x="364659" y="2451053"/>
            <a:ext cx="4109493" cy="3545443"/>
          </a:xfrm>
          <a:prstGeom prst="rect">
            <a:avLst/>
          </a:prstGeom>
        </p:spPr>
      </p:pic>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6006" t="9596" r="13753"/>
          <a:stretch/>
        </p:blipFill>
        <p:spPr>
          <a:xfrm>
            <a:off x="4758928" y="2445748"/>
            <a:ext cx="4114259" cy="3547167"/>
          </a:xfrm>
          <a:prstGeom prst="rect">
            <a:avLst/>
          </a:prstGeom>
        </p:spPr>
      </p:pic>
      <p:sp>
        <p:nvSpPr>
          <p:cNvPr id="26" name="Text Box 7"/>
          <p:cNvSpPr txBox="1">
            <a:spLocks noChangeArrowheads="1"/>
          </p:cNvSpPr>
          <p:nvPr/>
        </p:nvSpPr>
        <p:spPr bwMode="auto">
          <a:xfrm>
            <a:off x="304798" y="702577"/>
            <a:ext cx="6901345" cy="1200329"/>
          </a:xfrm>
          <a:prstGeom prst="rect">
            <a:avLst/>
          </a:prstGeom>
          <a:noFill/>
          <a:ln w="38100">
            <a:noFill/>
            <a:miter lim="800000"/>
            <a:headEnd/>
            <a:tailEnd/>
          </a:ln>
        </p:spPr>
        <p:txBody>
          <a:bodyPr wrap="square">
            <a:spAutoFit/>
          </a:bodyPr>
          <a:lstStyle/>
          <a:p>
            <a:pPr marL="342900" indent="-342900" eaLnBrk="0" hangingPunct="0">
              <a:lnSpc>
                <a:spcPct val="120000"/>
              </a:lnSpc>
              <a:spcBef>
                <a:spcPts val="60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How the system works well? Current stability of Main dipole magnet power supply is compared with one of KEKB.</a:t>
            </a:r>
          </a:p>
        </p:txBody>
      </p:sp>
      <p:sp>
        <p:nvSpPr>
          <p:cNvPr id="4" name="Text Box 2"/>
          <p:cNvSpPr txBox="1">
            <a:spLocks noChangeArrowheads="1"/>
          </p:cNvSpPr>
          <p:nvPr/>
        </p:nvSpPr>
        <p:spPr bwMode="auto">
          <a:xfrm>
            <a:off x="304800" y="228600"/>
            <a:ext cx="6268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First Commissioning in </a:t>
            </a:r>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Phase 1-cont.</a:t>
            </a:r>
            <a:endParaRPr lang="ja-JP" altLang="en-US"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7834670" y="2558368"/>
            <a:ext cx="1098378" cy="400110"/>
          </a:xfrm>
          <a:prstGeom prst="rect">
            <a:avLst/>
          </a:prstGeom>
          <a:noFill/>
        </p:spPr>
        <p:txBody>
          <a:bodyPr wrap="none" rtlCol="0">
            <a:spAutoFit/>
          </a:bodyPr>
          <a:lstStyle/>
          <a:p>
            <a:r>
              <a:rPr kumimoji="1"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0.5 mA</a:t>
            </a:r>
            <a:endParaRPr kumimoji="1"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矢印コネクタ 6"/>
          <p:cNvCxnSpPr/>
          <p:nvPr/>
        </p:nvCxnSpPr>
        <p:spPr>
          <a:xfrm>
            <a:off x="7315355" y="3148079"/>
            <a:ext cx="0" cy="1264467"/>
          </a:xfrm>
          <a:prstGeom prst="straightConnector1">
            <a:avLst/>
          </a:prstGeom>
          <a:ln w="38100">
            <a:solidFill>
              <a:srgbClr val="0000FF"/>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直線矢印コネクタ 7"/>
          <p:cNvCxnSpPr/>
          <p:nvPr/>
        </p:nvCxnSpPr>
        <p:spPr>
          <a:xfrm>
            <a:off x="7862783" y="2515464"/>
            <a:ext cx="0" cy="460441"/>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5865279" y="4914822"/>
            <a:ext cx="2648482" cy="400110"/>
          </a:xfrm>
          <a:prstGeom prst="rect">
            <a:avLst/>
          </a:prstGeom>
          <a:noFill/>
        </p:spPr>
        <p:txBody>
          <a:bodyPr wrap="none" rtlCol="0">
            <a:spAutoFit/>
          </a:bodyPr>
          <a:lstStyle/>
          <a:p>
            <a:r>
              <a:rPr kumimoji="1" lang="en-US" altLang="ja-JP" sz="20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1.3 ppm(p-p)/week</a:t>
            </a:r>
            <a:endParaRPr kumimoji="1" lang="ja-JP" altLang="en-US" sz="20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3512098" y="2568820"/>
            <a:ext cx="849913" cy="400110"/>
          </a:xfrm>
          <a:prstGeom prst="rect">
            <a:avLst/>
          </a:prstGeom>
          <a:noFill/>
        </p:spPr>
        <p:txBody>
          <a:bodyPr wrap="none" rtlCol="0">
            <a:spAutoFit/>
          </a:bodyPr>
          <a:lstStyle/>
          <a:p>
            <a:r>
              <a:rPr kumimoji="1" lang="en-US"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 mA</a:t>
            </a:r>
            <a:endParaRPr kumimoji="1"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4" name="直線矢印コネクタ 13"/>
          <p:cNvCxnSpPr/>
          <p:nvPr/>
        </p:nvCxnSpPr>
        <p:spPr>
          <a:xfrm>
            <a:off x="3424716" y="2474108"/>
            <a:ext cx="0" cy="444928"/>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1205351" y="4914822"/>
            <a:ext cx="2765501" cy="400110"/>
          </a:xfrm>
          <a:prstGeom prst="rect">
            <a:avLst/>
          </a:prstGeom>
          <a:noFill/>
        </p:spPr>
        <p:txBody>
          <a:bodyPr wrap="none" rtlCol="0">
            <a:spAutoFit/>
          </a:bodyPr>
          <a:lstStyle/>
          <a:p>
            <a:r>
              <a:rPr kumimoji="1" lang="en-US" altLang="ja-JP" sz="20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~20 ppm(p-p)/week</a:t>
            </a:r>
            <a:endParaRPr kumimoji="1" lang="ja-JP" altLang="en-US" sz="20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矢印コネクタ 15"/>
          <p:cNvCxnSpPr/>
          <p:nvPr/>
        </p:nvCxnSpPr>
        <p:spPr>
          <a:xfrm>
            <a:off x="1797612" y="2973809"/>
            <a:ext cx="0" cy="1916397"/>
          </a:xfrm>
          <a:prstGeom prst="straightConnector1">
            <a:avLst/>
          </a:prstGeom>
          <a:ln w="38100">
            <a:solidFill>
              <a:srgbClr val="0000FF"/>
            </a:solidFill>
            <a:headEnd type="arrow"/>
            <a:tailEnd type="arrow"/>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1034630" y="1957289"/>
            <a:ext cx="3062057"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KEKB</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(1250 A, 770 V)</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5416960" y="2811314"/>
            <a:ext cx="1338508" cy="215444"/>
          </a:xfrm>
          <a:prstGeom prst="rect">
            <a:avLst/>
          </a:prstGeom>
          <a:solidFill>
            <a:srgbClr val="FFFF00"/>
          </a:solidFill>
          <a:ln>
            <a:noFill/>
          </a:ln>
        </p:spPr>
        <p:txBody>
          <a:bodyPr wrap="none" lIns="0" tIns="0" rIns="0" bIns="0" rtlCol="0">
            <a:spAutoFit/>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standardization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楕円 9"/>
          <p:cNvSpPr/>
          <p:nvPr/>
        </p:nvSpPr>
        <p:spPr>
          <a:xfrm>
            <a:off x="6769916" y="2474108"/>
            <a:ext cx="200825" cy="21692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a:off x="847288" y="6132331"/>
            <a:ext cx="3626866" cy="1"/>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1906418" y="6244042"/>
            <a:ext cx="1079142"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 week</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8" name="直線矢印コネクタ 27"/>
          <p:cNvCxnSpPr/>
          <p:nvPr/>
        </p:nvCxnSpPr>
        <p:spPr>
          <a:xfrm flipV="1">
            <a:off x="5413468" y="6118444"/>
            <a:ext cx="3459719" cy="1"/>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テキスト ボックス 28"/>
          <p:cNvSpPr txBox="1"/>
          <p:nvPr/>
        </p:nvSpPr>
        <p:spPr>
          <a:xfrm>
            <a:off x="6480474" y="6230154"/>
            <a:ext cx="1079142" cy="400110"/>
          </a:xfrm>
          <a:prstGeom prst="rect">
            <a:avLst/>
          </a:prstGeom>
          <a:noFill/>
        </p:spPr>
        <p:txBody>
          <a:bodyPr wrap="none" rtlCol="0">
            <a:spAutoFit/>
          </a:bodyPr>
          <a:lstStyle/>
          <a:p>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 week</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9490" y="520786"/>
            <a:ext cx="1700167" cy="1232864"/>
          </a:xfrm>
          <a:prstGeom prst="rect">
            <a:avLst/>
          </a:prstGeom>
        </p:spPr>
      </p:pic>
      <p:sp>
        <p:nvSpPr>
          <p:cNvPr id="25" name="テキスト ボックス 24"/>
          <p:cNvSpPr txBox="1"/>
          <p:nvPr/>
        </p:nvSpPr>
        <p:spPr>
          <a:xfrm>
            <a:off x="7715086" y="255401"/>
            <a:ext cx="1338508" cy="215444"/>
          </a:xfrm>
          <a:prstGeom prst="rect">
            <a:avLst/>
          </a:prstGeom>
          <a:solidFill>
            <a:srgbClr val="FFFF00"/>
          </a:solidFill>
          <a:ln>
            <a:noFill/>
          </a:ln>
        </p:spPr>
        <p:txBody>
          <a:bodyPr wrap="none" lIns="0" tIns="0" rIns="0" bIns="0" rtlCol="0">
            <a:spAutoFit/>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standardization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下矢印 2"/>
          <p:cNvSpPr/>
          <p:nvPr/>
        </p:nvSpPr>
        <p:spPr>
          <a:xfrm rot="12863474">
            <a:off x="6673389" y="1257086"/>
            <a:ext cx="216739" cy="1629060"/>
          </a:xfrm>
          <a:prstGeom prst="downArrow">
            <a:avLst>
              <a:gd name="adj1" fmla="val 50000"/>
              <a:gd name="adj2" fmla="val 15608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166723" y="1964726"/>
            <a:ext cx="3706464" cy="400110"/>
          </a:xfrm>
          <a:prstGeom prst="rect">
            <a:avLst/>
          </a:prstGeom>
          <a:noFill/>
        </p:spPr>
        <p:txBody>
          <a:bodyPr wrap="none" rtlCol="0">
            <a:spAutoFit/>
          </a:bodyPr>
          <a:lstStyle/>
          <a:p>
            <a:r>
              <a:rPr lang="en-US" altLang="ja-JP" sz="2000" dirty="0" err="1">
                <a:latin typeface="メイリオ" panose="020B0604030504040204" pitchFamily="50" charset="-128"/>
                <a:ea typeface="メイリオ" panose="020B0604030504040204" pitchFamily="50" charset="-128"/>
                <a:cs typeface="メイリオ" panose="020B0604030504040204" pitchFamily="50" charset="-128"/>
              </a:rPr>
              <a:t>SuperKEKB</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(860 A, 1100 V)</a:t>
            </a:r>
            <a:endParaRPr kumimoji="1"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1305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30994" y="3016045"/>
            <a:ext cx="4446638" cy="37703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68710" y="3016045"/>
            <a:ext cx="4145724" cy="37703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 Box 7"/>
          <p:cNvSpPr txBox="1">
            <a:spLocks noChangeArrowheads="1"/>
          </p:cNvSpPr>
          <p:nvPr/>
        </p:nvSpPr>
        <p:spPr bwMode="auto">
          <a:xfrm>
            <a:off x="304798" y="702577"/>
            <a:ext cx="8839201" cy="2385268"/>
          </a:xfrm>
          <a:prstGeom prst="rect">
            <a:avLst/>
          </a:prstGeom>
          <a:noFill/>
          <a:ln w="38100">
            <a:noFill/>
            <a:miter lim="800000"/>
            <a:headEnd/>
            <a:tailEnd/>
          </a:ln>
        </p:spPr>
        <p:txBody>
          <a:bodyPr wrap="square">
            <a:spAutoFit/>
          </a:bodyPr>
          <a:lstStyle/>
          <a:p>
            <a:pPr marL="457200" indent="-457200" eaLnBrk="0" hangingPunct="0">
              <a:lnSpc>
                <a:spcPct val="120000"/>
              </a:lnSpc>
              <a:spcBef>
                <a:spcPts val="600"/>
              </a:spcBef>
              <a:buFont typeface="+mj-lt"/>
              <a:buAutoNum type="arabicPeriod"/>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As Funakoshi-san and Sugimoto-san reported: in order to compensate a leak field of a </a:t>
            </a:r>
            <a:r>
              <a:rPr lang="en-US" altLang="ja-JP" sz="2000" dirty="0" err="1">
                <a:latin typeface="メイリオ" panose="020B0604030504040204" pitchFamily="50" charset="-128"/>
                <a:ea typeface="メイリオ" panose="020B0604030504040204" pitchFamily="50" charset="-128"/>
                <a:cs typeface="メイリオ" panose="020B0604030504040204" pitchFamily="50" charset="-128"/>
              </a:rPr>
              <a:t>lambertson</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magnet, additional coils of SX and skew Q magnet were wound/ applied for this purpose.</a:t>
            </a:r>
          </a:p>
          <a:p>
            <a:pPr marL="457200" indent="-457200" eaLnBrk="0" hangingPunct="0">
              <a:lnSpc>
                <a:spcPct val="120000"/>
              </a:lnSpc>
              <a:spcBef>
                <a:spcPts val="600"/>
              </a:spcBef>
              <a:buFont typeface="+mj-lt"/>
              <a:buAutoNum type="arabicPeriod"/>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As Funakoshi-san and </a:t>
            </a:r>
            <a:r>
              <a:rPr lang="en-US" altLang="ja-JP" sz="2000" dirty="0" err="1">
                <a:latin typeface="メイリオ" panose="020B0604030504040204" pitchFamily="50" charset="-128"/>
                <a:ea typeface="メイリオ" panose="020B0604030504040204" pitchFamily="50" charset="-128"/>
                <a:cs typeface="メイリオ" panose="020B0604030504040204" pitchFamily="50" charset="-128"/>
              </a:rPr>
              <a:t>Suetsugu</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-san reported: Solenoid coils were tentatively wound over LER vacuum chamber by vac. group, and small class power supplies also support to drive it.</a:t>
            </a:r>
          </a:p>
        </p:txBody>
      </p:sp>
      <p:sp>
        <p:nvSpPr>
          <p:cNvPr id="2" name="Text Box 2"/>
          <p:cNvSpPr txBox="1">
            <a:spLocks noChangeArrowheads="1"/>
          </p:cNvSpPr>
          <p:nvPr/>
        </p:nvSpPr>
        <p:spPr bwMode="auto">
          <a:xfrm>
            <a:off x="304800" y="228600"/>
            <a:ext cx="87889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US"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Two prompt contributions to </a:t>
            </a:r>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Phase 1 </a:t>
            </a:r>
            <a:r>
              <a:rPr lang="en-US"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commissioning</a:t>
            </a:r>
            <a:endParaRPr lang="ja-JP" altLang="en-US"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4735660" y="3503343"/>
            <a:ext cx="4243822" cy="3212350"/>
          </a:xfrm>
          <a:prstGeom prst="rect">
            <a:avLst/>
          </a:prstGeom>
        </p:spPr>
      </p:pic>
      <p:sp>
        <p:nvSpPr>
          <p:cNvPr id="13" name="Text Box 7"/>
          <p:cNvSpPr txBox="1">
            <a:spLocks noChangeArrowheads="1"/>
          </p:cNvSpPr>
          <p:nvPr/>
        </p:nvSpPr>
        <p:spPr bwMode="auto">
          <a:xfrm>
            <a:off x="5452264" y="3100157"/>
            <a:ext cx="3141232" cy="461665"/>
          </a:xfrm>
          <a:prstGeom prst="rect">
            <a:avLst/>
          </a:prstGeom>
          <a:noFill/>
          <a:ln w="38100">
            <a:noFill/>
            <a:miter lim="800000"/>
            <a:headEnd/>
            <a:tailEnd/>
          </a:ln>
        </p:spPr>
        <p:txBody>
          <a:bodyPr wrap="square">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Y. </a:t>
            </a:r>
            <a:r>
              <a:rPr lang="en-US" altLang="ja-JP" sz="2000" dirty="0" err="1">
                <a:latin typeface="メイリオ" panose="020B0604030504040204" pitchFamily="50" charset="-128"/>
                <a:ea typeface="メイリオ" panose="020B0604030504040204" pitchFamily="50" charset="-128"/>
                <a:cs typeface="メイリオ" panose="020B0604030504040204" pitchFamily="50" charset="-128"/>
              </a:rPr>
              <a:t>Suetsugu</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(IPAC16)</a:t>
            </a:r>
          </a:p>
        </p:txBody>
      </p:sp>
      <p:pic>
        <p:nvPicPr>
          <p:cNvPr id="7" name="図 6"/>
          <p:cNvPicPr>
            <a:picLocks noChangeAspect="1"/>
          </p:cNvPicPr>
          <p:nvPr/>
        </p:nvPicPr>
        <p:blipFill>
          <a:blip r:embed="rId3"/>
          <a:stretch>
            <a:fillRect/>
          </a:stretch>
        </p:blipFill>
        <p:spPr>
          <a:xfrm>
            <a:off x="1006561" y="4041870"/>
            <a:ext cx="3507873" cy="2626515"/>
          </a:xfrm>
          <a:prstGeom prst="rect">
            <a:avLst/>
          </a:prstGeom>
        </p:spPr>
      </p:pic>
      <p:pic>
        <p:nvPicPr>
          <p:cNvPr id="6" name="図 5"/>
          <p:cNvPicPr>
            <a:picLocks noChangeAspect="1"/>
          </p:cNvPicPr>
          <p:nvPr/>
        </p:nvPicPr>
        <p:blipFill rotWithShape="1">
          <a:blip r:embed="rId4"/>
          <a:srcRect l="6260" r="31474"/>
          <a:stretch/>
        </p:blipFill>
        <p:spPr>
          <a:xfrm>
            <a:off x="491838" y="3100157"/>
            <a:ext cx="1685367" cy="1517468"/>
          </a:xfrm>
          <a:prstGeom prst="rect">
            <a:avLst/>
          </a:prstGeom>
        </p:spPr>
      </p:pic>
      <p:sp>
        <p:nvSpPr>
          <p:cNvPr id="16" name="Text Box 7"/>
          <p:cNvSpPr txBox="1">
            <a:spLocks noChangeArrowheads="1"/>
          </p:cNvSpPr>
          <p:nvPr/>
        </p:nvSpPr>
        <p:spPr bwMode="auto">
          <a:xfrm>
            <a:off x="2237604" y="3087845"/>
            <a:ext cx="1814279" cy="830997"/>
          </a:xfrm>
          <a:prstGeom prst="rect">
            <a:avLst/>
          </a:prstGeom>
          <a:noFill/>
          <a:ln w="38100">
            <a:noFill/>
            <a:miter lim="800000"/>
            <a:headEnd/>
            <a:tailEnd/>
          </a:ln>
        </p:spPr>
        <p:txBody>
          <a:bodyPr wrap="square">
            <a:spAutoFit/>
          </a:bodyPr>
          <a:lstStyle/>
          <a:p>
            <a:pPr eaLnBrk="0" hangingPunct="0">
              <a:lnSpc>
                <a:spcPct val="120000"/>
              </a:lnSpc>
              <a:spcBef>
                <a:spcPts val="600"/>
              </a:spcBef>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Shift report</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(April. 8)</a:t>
            </a:r>
          </a:p>
        </p:txBody>
      </p:sp>
    </p:spTree>
    <p:extLst>
      <p:ext uri="{BB962C8B-B14F-4D97-AF65-F5344CB8AC3E}">
        <p14:creationId xmlns:p14="http://schemas.microsoft.com/office/powerpoint/2010/main" val="294949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
          <p:cNvSpPr txBox="1">
            <a:spLocks noChangeArrowheads="1"/>
          </p:cNvSpPr>
          <p:nvPr/>
        </p:nvSpPr>
        <p:spPr bwMode="auto">
          <a:xfrm>
            <a:off x="304798" y="702577"/>
            <a:ext cx="8839201" cy="1631216"/>
          </a:xfrm>
          <a:prstGeom prst="rect">
            <a:avLst/>
          </a:prstGeom>
          <a:noFill/>
          <a:ln w="38100">
            <a:noFill/>
            <a:miter lim="800000"/>
            <a:headEnd/>
            <a:tailEnd/>
          </a:ln>
        </p:spPr>
        <p:txBody>
          <a:bodyPr wrap="square">
            <a:spAutoFit/>
          </a:bodyPr>
          <a:lstStyle/>
          <a:p>
            <a:pPr marL="342900" indent="-342900" eaLnBrk="0" hangingPunct="0">
              <a:lnSpc>
                <a:spcPct val="120000"/>
              </a:lnSpc>
              <a:spcBef>
                <a:spcPts val="60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SLAC Dithering coils for IP horizontal collision feedback system were installed. </a:t>
            </a:r>
          </a:p>
          <a:p>
            <a:pPr marL="342900" indent="-342900" eaLnBrk="0" hangingPunct="0">
              <a:lnSpc>
                <a:spcPct val="120000"/>
              </a:lnSpc>
              <a:spcBef>
                <a:spcPts val="600"/>
              </a:spcBef>
              <a:buFont typeface="Arial" panose="020B0604020202020204" pitchFamily="34" charset="0"/>
              <a:buChar char="•"/>
              <a:defRPr/>
            </a:pP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Power supplies were also installed, and cabling for the coils were completed. Magnetic polarity check was done.</a:t>
            </a:r>
          </a:p>
        </p:txBody>
      </p:sp>
      <p:sp>
        <p:nvSpPr>
          <p:cNvPr id="2" name="Text Box 2"/>
          <p:cNvSpPr txBox="1">
            <a:spLocks noChangeArrowheads="1"/>
          </p:cNvSpPr>
          <p:nvPr/>
        </p:nvSpPr>
        <p:spPr bwMode="auto">
          <a:xfrm>
            <a:off x="304800" y="228600"/>
            <a:ext cx="8658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r>
              <a:rPr lang="en-GB" altLang="ja-JP"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Preparations for Phase 2: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IP collision feedback system</a:t>
            </a:r>
          </a:p>
        </p:txBody>
      </p:sp>
      <p:pic>
        <p:nvPicPr>
          <p:cNvPr id="4" name="図 3" descr="DSCN2109.JPG"/>
          <p:cNvPicPr>
            <a:picLocks noChangeAspect="1"/>
          </p:cNvPicPr>
          <p:nvPr/>
        </p:nvPicPr>
        <p:blipFill>
          <a:blip r:embed="rId2"/>
          <a:stretch>
            <a:fillRect/>
          </a:stretch>
        </p:blipFill>
        <p:spPr>
          <a:xfrm>
            <a:off x="81143" y="2439455"/>
            <a:ext cx="4402248" cy="3301686"/>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3998" y="2439911"/>
            <a:ext cx="4402248" cy="3301686"/>
          </a:xfrm>
          <a:prstGeom prst="rect">
            <a:avLst/>
          </a:prstGeom>
        </p:spPr>
      </p:pic>
      <p:sp>
        <p:nvSpPr>
          <p:cNvPr id="7" name="テキスト ボックス 6"/>
          <p:cNvSpPr txBox="1"/>
          <p:nvPr/>
        </p:nvSpPr>
        <p:spPr>
          <a:xfrm>
            <a:off x="200101" y="5741141"/>
            <a:ext cx="4050917"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cs typeface="Arial" panose="020B0604020202020204" pitchFamily="34" charset="0"/>
              </a:rPr>
              <a:t>Coil installation was performed</a:t>
            </a:r>
            <a:br>
              <a:rPr lang="en-US" altLang="ja-JP" sz="2000" dirty="0">
                <a:latin typeface="メイリオ" panose="020B0604030504040204" pitchFamily="50" charset="-128"/>
                <a:ea typeface="メイリオ" panose="020B0604030504040204" pitchFamily="50" charset="-128"/>
                <a:cs typeface="Arial" panose="020B0604020202020204" pitchFamily="34" charset="0"/>
              </a:rPr>
            </a:br>
            <a:r>
              <a:rPr lang="en-US" altLang="ja-JP" sz="2000" dirty="0">
                <a:latin typeface="メイリオ" panose="020B0604030504040204" pitchFamily="50" charset="-128"/>
                <a:ea typeface="メイリオ" panose="020B0604030504040204" pitchFamily="50" charset="-128"/>
                <a:cs typeface="Arial" panose="020B0604020202020204" pitchFamily="34" charset="0"/>
              </a:rPr>
              <a:t>with U. </a:t>
            </a:r>
            <a:r>
              <a:rPr lang="en-US" altLang="ja-JP" sz="2000" dirty="0" err="1">
                <a:latin typeface="メイリオ" panose="020B0604030504040204" pitchFamily="50" charset="-128"/>
                <a:ea typeface="メイリオ" panose="020B0604030504040204" pitchFamily="50" charset="-128"/>
                <a:cs typeface="Arial" panose="020B0604020202020204" pitchFamily="34" charset="0"/>
              </a:rPr>
              <a:t>Wienands</a:t>
            </a:r>
            <a:r>
              <a:rPr lang="en-US" altLang="ja-JP" sz="2000" dirty="0">
                <a:latin typeface="メイリオ" panose="020B0604030504040204" pitchFamily="50" charset="-128"/>
                <a:ea typeface="メイリオ" panose="020B0604030504040204" pitchFamily="50" charset="-128"/>
                <a:cs typeface="Arial" panose="020B0604020202020204" pitchFamily="34" charset="0"/>
              </a:rPr>
              <a:t>, SLAC.</a:t>
            </a:r>
          </a:p>
        </p:txBody>
      </p:sp>
    </p:spTree>
    <p:extLst>
      <p:ext uri="{BB962C8B-B14F-4D97-AF65-F5344CB8AC3E}">
        <p14:creationId xmlns:p14="http://schemas.microsoft.com/office/powerpoint/2010/main" val="5354860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11902</TotalTime>
  <Words>1337</Words>
  <Application>Microsoft Office PowerPoint</Application>
  <PresentationFormat>画面に合わせる (4:3)</PresentationFormat>
  <Paragraphs>246</Paragraphs>
  <Slides>17</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ＭＳ Ｐゴシック</vt:lpstr>
      <vt:lpstr>メイリオ</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oki</dc:creator>
  <cp:lastModifiedBy>Toshiyuki OKI</cp:lastModifiedBy>
  <cp:revision>1071</cp:revision>
  <cp:lastPrinted>2016-06-09T06:56:35Z</cp:lastPrinted>
  <dcterms:created xsi:type="dcterms:W3CDTF">2008-10-11T13:17:13Z</dcterms:created>
  <dcterms:modified xsi:type="dcterms:W3CDTF">2016-06-13T06:40:23Z</dcterms:modified>
</cp:coreProperties>
</file>