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509" r:id="rId2"/>
    <p:sldId id="447" r:id="rId3"/>
    <p:sldId id="734" r:id="rId4"/>
    <p:sldId id="637" r:id="rId5"/>
    <p:sldId id="638" r:id="rId6"/>
    <p:sldId id="572" r:id="rId7"/>
    <p:sldId id="479" r:id="rId8"/>
    <p:sldId id="481" r:id="rId9"/>
    <p:sldId id="731" r:id="rId10"/>
    <p:sldId id="743" r:id="rId11"/>
    <p:sldId id="742" r:id="rId12"/>
    <p:sldId id="754" r:id="rId13"/>
    <p:sldId id="753" r:id="rId14"/>
    <p:sldId id="744" r:id="rId15"/>
    <p:sldId id="756" r:id="rId16"/>
    <p:sldId id="719" r:id="rId17"/>
    <p:sldId id="720" r:id="rId18"/>
    <p:sldId id="725" r:id="rId19"/>
    <p:sldId id="757" r:id="rId20"/>
    <p:sldId id="755" r:id="rId21"/>
    <p:sldId id="760" r:id="rId22"/>
    <p:sldId id="682" r:id="rId23"/>
    <p:sldId id="758" r:id="rId24"/>
    <p:sldId id="761" r:id="rId25"/>
    <p:sldId id="769" r:id="rId26"/>
    <p:sldId id="763" r:id="rId27"/>
    <p:sldId id="764" r:id="rId28"/>
    <p:sldId id="770" r:id="rId29"/>
    <p:sldId id="771" r:id="rId30"/>
    <p:sldId id="765" r:id="rId31"/>
    <p:sldId id="768" r:id="rId32"/>
    <p:sldId id="766" r:id="rId33"/>
    <p:sldId id="781" r:id="rId34"/>
    <p:sldId id="782" r:id="rId35"/>
    <p:sldId id="767" r:id="rId36"/>
    <p:sldId id="772" r:id="rId37"/>
    <p:sldId id="773" r:id="rId38"/>
    <p:sldId id="774" r:id="rId39"/>
    <p:sldId id="775" r:id="rId40"/>
    <p:sldId id="776" r:id="rId41"/>
    <p:sldId id="777" r:id="rId42"/>
    <p:sldId id="778" r:id="rId43"/>
    <p:sldId id="779" r:id="rId44"/>
    <p:sldId id="780" r:id="rId45"/>
    <p:sldId id="783" r:id="rId46"/>
    <p:sldId id="784" r:id="rId47"/>
    <p:sldId id="785" r:id="rId48"/>
    <p:sldId id="786" r:id="rId49"/>
    <p:sldId id="787" r:id="rId50"/>
  </p:sldIdLst>
  <p:sldSz cx="9144000" cy="6858000" type="screen4x3"/>
  <p:notesSz cx="6805613" cy="9939338"/>
  <p:custDataLst>
    <p:tags r:id="rId53"/>
  </p:custDataLst>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542" autoAdjust="0"/>
    <p:restoredTop sz="95500" autoAdjust="0"/>
  </p:normalViewPr>
  <p:slideViewPr>
    <p:cSldViewPr>
      <p:cViewPr varScale="1">
        <p:scale>
          <a:sx n="130" d="100"/>
          <a:sy n="130" d="100"/>
        </p:scale>
        <p:origin x="69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Times New Roman" charset="0"/>
                <a:ea typeface="ＭＳ Ｐゴシック" charset="-128"/>
              </a:defRPr>
            </a:lvl1pPr>
          </a:lstStyle>
          <a:p>
            <a:pPr>
              <a:defRPr/>
            </a:pPr>
            <a:r>
              <a:rPr lang="en-US" altLang="ja-JP"/>
              <a:t>Load Map of KEK Linac Control</a:t>
            </a:r>
          </a:p>
        </p:txBody>
      </p:sp>
      <p:sp>
        <p:nvSpPr>
          <p:cNvPr id="6147"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BA70D334-CD48-456F-9A92-B406DDE1AE81}" type="datetime1">
              <a:rPr lang="ja-JP" altLang="en-US"/>
              <a:pPr>
                <a:defRPr/>
              </a:pPr>
              <a:t>2016/6/14</a:t>
            </a:fld>
            <a:endParaRPr lang="en-US" altLang="ja-JP"/>
          </a:p>
        </p:txBody>
      </p:sp>
      <p:sp>
        <p:nvSpPr>
          <p:cNvPr id="6148" name="Rectangle 4"/>
          <p:cNvSpPr>
            <a:spLocks noGrp="1" noChangeArrowheads="1"/>
          </p:cNvSpPr>
          <p:nvPr>
            <p:ph type="ftr" sz="quarter" idx="2"/>
          </p:nvPr>
        </p:nvSpPr>
        <p:spPr bwMode="auto">
          <a:xfrm>
            <a:off x="0" y="9442450"/>
            <a:ext cx="2949575" cy="49688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a:p>
        </p:txBody>
      </p:sp>
      <p:sp>
        <p:nvSpPr>
          <p:cNvPr id="6149" name="Rectangle 5"/>
          <p:cNvSpPr>
            <a:spLocks noGrp="1" noChangeArrowheads="1"/>
          </p:cNvSpPr>
          <p:nvPr>
            <p:ph type="sldNum" sz="quarter" idx="3"/>
          </p:nvPr>
        </p:nvSpPr>
        <p:spPr bwMode="auto">
          <a:xfrm>
            <a:off x="3856038" y="9442450"/>
            <a:ext cx="2949575" cy="49688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6CB20DC9-135E-427D-93F6-C37376BC7CB3}" type="slidenum">
              <a:rPr lang="en-US" altLang="ja-JP"/>
              <a:pPr>
                <a:defRPr/>
              </a:pPr>
              <a:t>‹#›</a:t>
            </a:fld>
            <a:endParaRPr lang="en-US" altLang="ja-JP"/>
          </a:p>
        </p:txBody>
      </p:sp>
    </p:spTree>
    <p:extLst>
      <p:ext uri="{BB962C8B-B14F-4D97-AF65-F5344CB8AC3E}">
        <p14:creationId xmlns:p14="http://schemas.microsoft.com/office/powerpoint/2010/main" val="998871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Times New Roman" charset="0"/>
                <a:ea typeface="ＭＳ Ｐゴシック" charset="-128"/>
              </a:defRPr>
            </a:lvl1pPr>
          </a:lstStyle>
          <a:p>
            <a:pPr>
              <a:defRPr/>
            </a:pPr>
            <a:r>
              <a:rPr lang="en-US" altLang="ja-JP"/>
              <a:t>Load Map of KEK Linac Control</a:t>
            </a:r>
          </a:p>
        </p:txBody>
      </p:sp>
      <p:sp>
        <p:nvSpPr>
          <p:cNvPr id="409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1A564578-DF26-4507-B447-121C3BCDE276}" type="datetime1">
              <a:rPr lang="ja-JP" altLang="en-US"/>
              <a:pPr>
                <a:defRPr/>
              </a:pPr>
              <a:t>2016/6/14</a:t>
            </a:fld>
            <a:endParaRPr lang="en-US" altLang="ja-JP"/>
          </a:p>
        </p:txBody>
      </p:sp>
      <p:sp>
        <p:nvSpPr>
          <p:cNvPr id="53252"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8050" y="4721225"/>
            <a:ext cx="4989513" cy="44719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0" y="9442450"/>
            <a:ext cx="2949575" cy="49688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6038" y="9442450"/>
            <a:ext cx="2949575" cy="496888"/>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3C7F7527-AC5F-4085-9CB5-38207E789480}" type="slidenum">
              <a:rPr lang="en-US" altLang="ja-JP"/>
              <a:pPr>
                <a:defRPr/>
              </a:pPr>
              <a:t>‹#›</a:t>
            </a:fld>
            <a:endParaRPr lang="en-US" altLang="ja-JP"/>
          </a:p>
        </p:txBody>
      </p:sp>
    </p:spTree>
    <p:extLst>
      <p:ext uri="{BB962C8B-B14F-4D97-AF65-F5344CB8AC3E}">
        <p14:creationId xmlns:p14="http://schemas.microsoft.com/office/powerpoint/2010/main" val="780330322"/>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41E7B63F-0E72-4652-84BF-21F2CB5EA24E}" type="slidenum">
              <a:rPr lang="ja-JP" altLang="en-US" smtClean="0">
                <a:ea typeface="ＭＳ Ｐゴシック" pitchFamily="50" charset="-128"/>
              </a:rPr>
              <a:pPr eaLnBrk="1" hangingPunct="1">
                <a:spcBef>
                  <a:spcPct val="0"/>
                </a:spcBef>
              </a:pPr>
              <a:t>1</a:t>
            </a:fld>
            <a:endParaRPr lang="ja-JP" altLang="en-US">
              <a:ea typeface="ＭＳ Ｐゴシック" pitchFamily="50" charset="-128"/>
            </a:endParaRPr>
          </a:p>
        </p:txBody>
      </p:sp>
    </p:spTree>
    <p:extLst>
      <p:ext uri="{BB962C8B-B14F-4D97-AF65-F5344CB8AC3E}">
        <p14:creationId xmlns:p14="http://schemas.microsoft.com/office/powerpoint/2010/main" val="142901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a:ln/>
        </p:spPr>
      </p:sp>
      <p:sp>
        <p:nvSpPr>
          <p:cNvPr id="563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563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14F92F95-8CC4-4F63-B304-A400EB0083AF}" type="slidenum">
              <a:rPr lang="ja-JP" altLang="en-US" smtClean="0">
                <a:ea typeface="ＭＳ Ｐゴシック" pitchFamily="50" charset="-128"/>
              </a:rPr>
              <a:pPr eaLnBrk="1" hangingPunct="1">
                <a:spcBef>
                  <a:spcPct val="0"/>
                </a:spcBef>
              </a:pPr>
              <a:t>42</a:t>
            </a:fld>
            <a:endParaRPr lang="ja-JP" altLang="en-US">
              <a:ea typeface="ＭＳ Ｐゴシック" pitchFamily="50" charset="-128"/>
            </a:endParaRPr>
          </a:p>
        </p:txBody>
      </p:sp>
    </p:spTree>
    <p:extLst>
      <p:ext uri="{BB962C8B-B14F-4D97-AF65-F5344CB8AC3E}">
        <p14:creationId xmlns:p14="http://schemas.microsoft.com/office/powerpoint/2010/main" val="263280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614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4A126A1C-3E8E-4978-81C4-E35D12737CC3}" type="slidenum">
              <a:rPr lang="ja-JP" altLang="en-US" smtClean="0">
                <a:ea typeface="ＭＳ Ｐゴシック" pitchFamily="50" charset="-128"/>
              </a:rPr>
              <a:pPr eaLnBrk="1" hangingPunct="1">
                <a:spcBef>
                  <a:spcPct val="0"/>
                </a:spcBef>
              </a:pPr>
              <a:t>47</a:t>
            </a:fld>
            <a:endParaRPr lang="ja-JP" altLang="en-US">
              <a:ea typeface="ＭＳ Ｐゴシック" pitchFamily="50" charset="-128"/>
            </a:endParaRPr>
          </a:p>
        </p:txBody>
      </p:sp>
    </p:spTree>
    <p:extLst>
      <p:ext uri="{BB962C8B-B14F-4D97-AF65-F5344CB8AC3E}">
        <p14:creationId xmlns:p14="http://schemas.microsoft.com/office/powerpoint/2010/main" val="92387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ln/>
        </p:spPr>
      </p:sp>
      <p:sp>
        <p:nvSpPr>
          <p:cNvPr id="62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624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52EBF7C2-5052-4C48-AFB9-9A6B7C9D39CF}" type="slidenum">
              <a:rPr lang="ja-JP" altLang="en-US" smtClean="0">
                <a:ea typeface="ＭＳ Ｐゴシック" pitchFamily="50" charset="-128"/>
              </a:rPr>
              <a:pPr eaLnBrk="1" hangingPunct="1">
                <a:spcBef>
                  <a:spcPct val="0"/>
                </a:spcBef>
              </a:pPr>
              <a:t>48</a:t>
            </a:fld>
            <a:endParaRPr lang="ja-JP" altLang="en-US">
              <a:ea typeface="ＭＳ Ｐゴシック" pitchFamily="50" charset="-128"/>
            </a:endParaRPr>
          </a:p>
        </p:txBody>
      </p:sp>
    </p:spTree>
    <p:extLst>
      <p:ext uri="{BB962C8B-B14F-4D97-AF65-F5344CB8AC3E}">
        <p14:creationId xmlns:p14="http://schemas.microsoft.com/office/powerpoint/2010/main" val="136078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7287" cy="3725863"/>
          </a:xfrm>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3AC299B5-282C-4131-B175-18562ED377B0}" type="slidenum">
              <a:rPr lang="ja-JP" altLang="en-US" smtClean="0">
                <a:solidFill>
                  <a:prstClr val="black"/>
                </a:solidFill>
                <a:latin typeface="Calibri"/>
                <a:ea typeface="ＭＳ Ｐゴシック"/>
              </a:rPr>
              <a:pPr/>
              <a:t>5</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60010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634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5ED571A0-E40D-4872-B30D-E29421CA7A72}" type="slidenum">
              <a:rPr lang="ja-JP" altLang="en-US" smtClean="0">
                <a:ea typeface="ＭＳ Ｐゴシック" pitchFamily="50" charset="-128"/>
              </a:rPr>
              <a:pPr eaLnBrk="1" hangingPunct="1">
                <a:spcBef>
                  <a:spcPct val="0"/>
                </a:spcBef>
              </a:pPr>
              <a:t>6</a:t>
            </a:fld>
            <a:endParaRPr lang="ja-JP" altLang="en-US">
              <a:ea typeface="ＭＳ Ｐゴシック" pitchFamily="50" charset="-128"/>
            </a:endParaRPr>
          </a:p>
        </p:txBody>
      </p:sp>
    </p:spTree>
    <p:extLst>
      <p:ext uri="{BB962C8B-B14F-4D97-AF65-F5344CB8AC3E}">
        <p14:creationId xmlns:p14="http://schemas.microsoft.com/office/powerpoint/2010/main" val="399626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ln/>
        </p:spPr>
      </p:sp>
      <p:sp>
        <p:nvSpPr>
          <p:cNvPr id="675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67588"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r>
              <a:rPr lang="en-US" altLang="ja-JP">
                <a:ea typeface="ＭＳ Ｐゴシック" pitchFamily="50" charset="-128"/>
              </a:rPr>
              <a:t>Load Map of KEK Linac Control</a:t>
            </a:r>
          </a:p>
        </p:txBody>
      </p:sp>
      <p:sp>
        <p:nvSpPr>
          <p:cNvPr id="67589"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A785B8A4-1827-4443-81DD-41504A0D54D3}" type="datetime1">
              <a:rPr lang="ja-JP" altLang="en-US" smtClean="0">
                <a:ea typeface="ＭＳ Ｐゴシック" pitchFamily="50" charset="-128"/>
              </a:rPr>
              <a:pPr eaLnBrk="1" hangingPunct="1">
                <a:spcBef>
                  <a:spcPct val="0"/>
                </a:spcBef>
              </a:pPr>
              <a:t>2016/6/14</a:t>
            </a:fld>
            <a:endParaRPr lang="en-US" altLang="ja-JP">
              <a:ea typeface="ＭＳ Ｐゴシック" pitchFamily="50" charset="-128"/>
            </a:endParaRPr>
          </a:p>
        </p:txBody>
      </p:sp>
      <p:sp>
        <p:nvSpPr>
          <p:cNvPr id="67590" name="スライド番号プレースホルダー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E97BFBF2-5EA9-4240-961D-F4BFDF8A1CC5}" type="slidenum">
              <a:rPr lang="en-US" altLang="ja-JP" smtClean="0">
                <a:ea typeface="ＭＳ Ｐゴシック" pitchFamily="50" charset="-128"/>
              </a:rPr>
              <a:pPr eaLnBrk="1" hangingPunct="1">
                <a:spcBef>
                  <a:spcPct val="0"/>
                </a:spcBef>
              </a:pPr>
              <a:t>7</a:t>
            </a:fld>
            <a:endParaRPr lang="en-US" altLang="ja-JP">
              <a:ea typeface="ＭＳ Ｐゴシック" pitchFamily="50" charset="-128"/>
            </a:endParaRPr>
          </a:p>
        </p:txBody>
      </p:sp>
    </p:spTree>
    <p:extLst>
      <p:ext uri="{BB962C8B-B14F-4D97-AF65-F5344CB8AC3E}">
        <p14:creationId xmlns:p14="http://schemas.microsoft.com/office/powerpoint/2010/main" val="51392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69636"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r>
              <a:rPr lang="en-US" altLang="ja-JP">
                <a:ea typeface="ＭＳ Ｐゴシック" pitchFamily="50" charset="-128"/>
              </a:rPr>
              <a:t>Load Map of KEK Linac Control</a:t>
            </a:r>
          </a:p>
        </p:txBody>
      </p:sp>
      <p:sp>
        <p:nvSpPr>
          <p:cNvPr id="69637"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91183459-7BF9-4812-900F-288DE5DFB977}" type="datetime1">
              <a:rPr lang="ja-JP" altLang="en-US" smtClean="0">
                <a:ea typeface="ＭＳ Ｐゴシック" pitchFamily="50" charset="-128"/>
              </a:rPr>
              <a:pPr eaLnBrk="1" hangingPunct="1">
                <a:spcBef>
                  <a:spcPct val="0"/>
                </a:spcBef>
              </a:pPr>
              <a:t>2016/6/14</a:t>
            </a:fld>
            <a:endParaRPr lang="en-US" altLang="ja-JP">
              <a:ea typeface="ＭＳ Ｐゴシック" pitchFamily="50" charset="-128"/>
            </a:endParaRPr>
          </a:p>
        </p:txBody>
      </p:sp>
      <p:sp>
        <p:nvSpPr>
          <p:cNvPr id="69638" name="スライド番号プレースホルダー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C15C71C-1347-44CB-9A07-24CC96E5D917}" type="slidenum">
              <a:rPr lang="en-US" altLang="ja-JP" smtClean="0">
                <a:ea typeface="ＭＳ Ｐゴシック" pitchFamily="50" charset="-128"/>
              </a:rPr>
              <a:pPr eaLnBrk="1" hangingPunct="1">
                <a:spcBef>
                  <a:spcPct val="0"/>
                </a:spcBef>
              </a:pPr>
              <a:t>8</a:t>
            </a:fld>
            <a:endParaRPr lang="en-US" altLang="ja-JP">
              <a:ea typeface="ＭＳ Ｐゴシック" pitchFamily="50" charset="-128"/>
            </a:endParaRPr>
          </a:p>
        </p:txBody>
      </p:sp>
    </p:spTree>
    <p:extLst>
      <p:ext uri="{BB962C8B-B14F-4D97-AF65-F5344CB8AC3E}">
        <p14:creationId xmlns:p14="http://schemas.microsoft.com/office/powerpoint/2010/main" val="167403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604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D3ADEFE-7021-436A-AD4D-39F297253F71}" type="slidenum">
              <a:rPr lang="ja-JP" altLang="en-US" smtClean="0">
                <a:ea typeface="ＭＳ Ｐゴシック" pitchFamily="50" charset="-128"/>
              </a:rPr>
              <a:pPr eaLnBrk="1" hangingPunct="1">
                <a:spcBef>
                  <a:spcPct val="0"/>
                </a:spcBef>
              </a:pPr>
              <a:t>25</a:t>
            </a:fld>
            <a:endParaRPr lang="ja-JP" altLang="en-US">
              <a:ea typeface="ＭＳ Ｐゴシック" pitchFamily="50" charset="-128"/>
            </a:endParaRPr>
          </a:p>
        </p:txBody>
      </p:sp>
    </p:spTree>
    <p:extLst>
      <p:ext uri="{BB962C8B-B14F-4D97-AF65-F5344CB8AC3E}">
        <p14:creationId xmlns:p14="http://schemas.microsoft.com/office/powerpoint/2010/main" val="325114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47108" name="ヘッダー プレースホルダー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0350" indent="-284750" eaLnBrk="0" hangingPunct="0">
              <a:defRPr kumimoji="1" sz="2400">
                <a:solidFill>
                  <a:schemeClr val="tx1"/>
                </a:solidFill>
                <a:latin typeface="Times New Roman" pitchFamily="18" charset="0"/>
                <a:ea typeface="ＭＳ Ｐゴシック" pitchFamily="50" charset="-128"/>
              </a:defRPr>
            </a:lvl2pPr>
            <a:lvl3pPr marL="1139000" indent="-227800" eaLnBrk="0" hangingPunct="0">
              <a:defRPr kumimoji="1" sz="2400">
                <a:solidFill>
                  <a:schemeClr val="tx1"/>
                </a:solidFill>
                <a:latin typeface="Times New Roman" pitchFamily="18" charset="0"/>
                <a:ea typeface="ＭＳ Ｐゴシック" pitchFamily="50" charset="-128"/>
              </a:defRPr>
            </a:lvl3pPr>
            <a:lvl4pPr marL="1594599" indent="-227800" eaLnBrk="0" hangingPunct="0">
              <a:defRPr kumimoji="1" sz="2400">
                <a:solidFill>
                  <a:schemeClr val="tx1"/>
                </a:solidFill>
                <a:latin typeface="Times New Roman" pitchFamily="18" charset="0"/>
                <a:ea typeface="ＭＳ Ｐゴシック" pitchFamily="50" charset="-128"/>
              </a:defRPr>
            </a:lvl4pPr>
            <a:lvl5pPr marL="2050199" indent="-227800" eaLnBrk="0" hangingPunct="0">
              <a:defRPr kumimoji="1" sz="2400">
                <a:solidFill>
                  <a:schemeClr val="tx1"/>
                </a:solidFill>
                <a:latin typeface="Times New Roman" pitchFamily="18" charset="0"/>
                <a:ea typeface="ＭＳ Ｐゴシック" pitchFamily="50" charset="-128"/>
              </a:defRPr>
            </a:lvl5pPr>
            <a:lvl6pPr marL="25057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613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169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72598"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t>Load Map of KEK Linac Control</a:t>
            </a:r>
          </a:p>
        </p:txBody>
      </p:sp>
      <p:sp>
        <p:nvSpPr>
          <p:cNvPr id="47109"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0350" indent="-284750" eaLnBrk="0" hangingPunct="0">
              <a:defRPr kumimoji="1" sz="2400">
                <a:solidFill>
                  <a:schemeClr val="tx1"/>
                </a:solidFill>
                <a:latin typeface="Times New Roman" pitchFamily="18" charset="0"/>
                <a:ea typeface="ＭＳ Ｐゴシック" pitchFamily="50" charset="-128"/>
              </a:defRPr>
            </a:lvl2pPr>
            <a:lvl3pPr marL="1139000" indent="-227800" eaLnBrk="0" hangingPunct="0">
              <a:defRPr kumimoji="1" sz="2400">
                <a:solidFill>
                  <a:schemeClr val="tx1"/>
                </a:solidFill>
                <a:latin typeface="Times New Roman" pitchFamily="18" charset="0"/>
                <a:ea typeface="ＭＳ Ｐゴシック" pitchFamily="50" charset="-128"/>
              </a:defRPr>
            </a:lvl3pPr>
            <a:lvl4pPr marL="1594599" indent="-227800" eaLnBrk="0" hangingPunct="0">
              <a:defRPr kumimoji="1" sz="2400">
                <a:solidFill>
                  <a:schemeClr val="tx1"/>
                </a:solidFill>
                <a:latin typeface="Times New Roman" pitchFamily="18" charset="0"/>
                <a:ea typeface="ＭＳ Ｐゴシック" pitchFamily="50" charset="-128"/>
              </a:defRPr>
            </a:lvl4pPr>
            <a:lvl5pPr marL="2050199" indent="-227800" eaLnBrk="0" hangingPunct="0">
              <a:defRPr kumimoji="1" sz="2400">
                <a:solidFill>
                  <a:schemeClr val="tx1"/>
                </a:solidFill>
                <a:latin typeface="Times New Roman" pitchFamily="18" charset="0"/>
                <a:ea typeface="ＭＳ Ｐゴシック" pitchFamily="50" charset="-128"/>
              </a:defRPr>
            </a:lvl5pPr>
            <a:lvl6pPr marL="25057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613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169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72598"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95E5B3FB-7765-471E-BA9C-039F4600EA01}" type="datetime1">
              <a:rPr lang="ja-JP" altLang="en-US" sz="1200"/>
              <a:pPr eaLnBrk="1" hangingPunct="1"/>
              <a:t>2016/6/14</a:t>
            </a:fld>
            <a:endParaRPr lang="en-US" altLang="ja-JP" sz="1200"/>
          </a:p>
        </p:txBody>
      </p:sp>
      <p:sp>
        <p:nvSpPr>
          <p:cNvPr id="47110" name="スライド番号プレースホルダー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50" charset="-128"/>
              </a:defRPr>
            </a:lvl1pPr>
            <a:lvl2pPr marL="740350" indent="-284750" eaLnBrk="0" hangingPunct="0">
              <a:defRPr kumimoji="1" sz="2400">
                <a:solidFill>
                  <a:schemeClr val="tx1"/>
                </a:solidFill>
                <a:latin typeface="Times New Roman" pitchFamily="18" charset="0"/>
                <a:ea typeface="ＭＳ Ｐゴシック" pitchFamily="50" charset="-128"/>
              </a:defRPr>
            </a:lvl2pPr>
            <a:lvl3pPr marL="1139000" indent="-227800" eaLnBrk="0" hangingPunct="0">
              <a:defRPr kumimoji="1" sz="2400">
                <a:solidFill>
                  <a:schemeClr val="tx1"/>
                </a:solidFill>
                <a:latin typeface="Times New Roman" pitchFamily="18" charset="0"/>
                <a:ea typeface="ＭＳ Ｐゴシック" pitchFamily="50" charset="-128"/>
              </a:defRPr>
            </a:lvl3pPr>
            <a:lvl4pPr marL="1594599" indent="-227800" eaLnBrk="0" hangingPunct="0">
              <a:defRPr kumimoji="1" sz="2400">
                <a:solidFill>
                  <a:schemeClr val="tx1"/>
                </a:solidFill>
                <a:latin typeface="Times New Roman" pitchFamily="18" charset="0"/>
                <a:ea typeface="ＭＳ Ｐゴシック" pitchFamily="50" charset="-128"/>
              </a:defRPr>
            </a:lvl4pPr>
            <a:lvl5pPr marL="2050199" indent="-227800" eaLnBrk="0" hangingPunct="0">
              <a:defRPr kumimoji="1" sz="2400">
                <a:solidFill>
                  <a:schemeClr val="tx1"/>
                </a:solidFill>
                <a:latin typeface="Times New Roman" pitchFamily="18" charset="0"/>
                <a:ea typeface="ＭＳ Ｐゴシック" pitchFamily="50" charset="-128"/>
              </a:defRPr>
            </a:lvl5pPr>
            <a:lvl6pPr marL="25057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613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16999"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72598" indent="-2278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0B48AD68-9CDA-40A8-8D28-5A29AC831510}" type="slidenum">
              <a:rPr lang="en-US" altLang="ja-JP" sz="1200"/>
              <a:pPr eaLnBrk="1" hangingPunct="1"/>
              <a:t>32</a:t>
            </a:fld>
            <a:endParaRPr lang="en-US" altLang="ja-JP" sz="1200"/>
          </a:p>
        </p:txBody>
      </p:sp>
    </p:spTree>
    <p:extLst>
      <p:ext uri="{BB962C8B-B14F-4D97-AF65-F5344CB8AC3E}">
        <p14:creationId xmlns:p14="http://schemas.microsoft.com/office/powerpoint/2010/main" val="296562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ln/>
        </p:spPr>
      </p:sp>
      <p:sp>
        <p:nvSpPr>
          <p:cNvPr id="7168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charset="0"/>
              <a:ea typeface="ＭＳ Ｐ明朝" pitchFamily="18" charset="-128"/>
            </a:endParaRPr>
          </a:p>
        </p:txBody>
      </p:sp>
      <p:sp>
        <p:nvSpPr>
          <p:cNvPr id="7168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2950" indent="-285750" eaLnBrk="0" hangingPunct="0">
              <a:spcBef>
                <a:spcPct val="30000"/>
              </a:spcBef>
              <a:defRPr kumimoji="1" sz="1200">
                <a:solidFill>
                  <a:schemeClr val="tx1"/>
                </a:solidFill>
                <a:latin typeface="Times New Roman" pitchFamily="18" charset="0"/>
                <a:ea typeface="ＭＳ Ｐ明朝" pitchFamily="18" charset="-128"/>
              </a:defRPr>
            </a:lvl2pPr>
            <a:lvl3pPr marL="1143000" indent="-228600" eaLnBrk="0" hangingPunct="0">
              <a:spcBef>
                <a:spcPct val="30000"/>
              </a:spcBef>
              <a:defRPr kumimoji="1" sz="1200">
                <a:solidFill>
                  <a:schemeClr val="tx1"/>
                </a:solidFill>
                <a:latin typeface="Times New Roman" pitchFamily="18" charset="0"/>
                <a:ea typeface="ＭＳ Ｐ明朝" pitchFamily="18" charset="-128"/>
              </a:defRPr>
            </a:lvl3pPr>
            <a:lvl4pPr marL="1600200" indent="-228600" eaLnBrk="0" hangingPunct="0">
              <a:spcBef>
                <a:spcPct val="30000"/>
              </a:spcBef>
              <a:defRPr kumimoji="1" sz="1200">
                <a:solidFill>
                  <a:schemeClr val="tx1"/>
                </a:solidFill>
                <a:latin typeface="Times New Roman" pitchFamily="18" charset="0"/>
                <a:ea typeface="ＭＳ Ｐ明朝" pitchFamily="18" charset="-128"/>
              </a:defRPr>
            </a:lvl4pPr>
            <a:lvl5pPr marL="2057400" indent="-228600" eaLnBrk="0" hangingPunct="0">
              <a:spcBef>
                <a:spcPct val="30000"/>
              </a:spcBef>
              <a:defRPr kumimoji="1" sz="1200">
                <a:solidFill>
                  <a:schemeClr val="tx1"/>
                </a:solidFill>
                <a:latin typeface="Times New Roman" pitchFamily="18"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7A3D3B7C-616B-4CE6-8B8F-9BF99E70D472}" type="slidenum">
              <a:rPr lang="en-US" altLang="ja-JP" smtClean="0">
                <a:latin typeface="Times" charset="0"/>
                <a:ea typeface="Osaka"/>
                <a:cs typeface="Osaka"/>
              </a:rPr>
              <a:pPr eaLnBrk="1" hangingPunct="1">
                <a:spcBef>
                  <a:spcPct val="0"/>
                </a:spcBef>
              </a:pPr>
              <a:t>36</a:t>
            </a:fld>
            <a:endParaRPr lang="en-US" altLang="ja-JP">
              <a:latin typeface="Times" charset="0"/>
              <a:ea typeface="Osaka"/>
              <a:cs typeface="Osaka"/>
            </a:endParaRPr>
          </a:p>
        </p:txBody>
      </p:sp>
    </p:spTree>
    <p:extLst>
      <p:ext uri="{BB962C8B-B14F-4D97-AF65-F5344CB8AC3E}">
        <p14:creationId xmlns:p14="http://schemas.microsoft.com/office/powerpoint/2010/main" val="220665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a:ln/>
        </p:spPr>
      </p:sp>
      <p:sp>
        <p:nvSpPr>
          <p:cNvPr id="552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a typeface="ＭＳ Ｐ明朝" pitchFamily="18" charset="-128"/>
            </a:endParaRPr>
          </a:p>
        </p:txBody>
      </p:sp>
      <p:sp>
        <p:nvSpPr>
          <p:cNvPr id="553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39775" indent="-284163" eaLnBrk="0" hangingPunct="0">
              <a:spcBef>
                <a:spcPct val="30000"/>
              </a:spcBef>
              <a:defRPr kumimoji="1" sz="1200">
                <a:solidFill>
                  <a:schemeClr val="tx1"/>
                </a:solidFill>
                <a:latin typeface="Times New Roman" pitchFamily="18" charset="0"/>
                <a:ea typeface="ＭＳ Ｐ明朝" pitchFamily="18" charset="-128"/>
              </a:defRPr>
            </a:lvl2pPr>
            <a:lvl3pPr marL="1138238" indent="-227013" eaLnBrk="0" hangingPunct="0">
              <a:spcBef>
                <a:spcPct val="30000"/>
              </a:spcBef>
              <a:defRPr kumimoji="1" sz="1200">
                <a:solidFill>
                  <a:schemeClr val="tx1"/>
                </a:solidFill>
                <a:latin typeface="Times New Roman" pitchFamily="18" charset="0"/>
                <a:ea typeface="ＭＳ Ｐ明朝" pitchFamily="18" charset="-128"/>
              </a:defRPr>
            </a:lvl3pPr>
            <a:lvl4pPr marL="1593850" indent="-227013" eaLnBrk="0" hangingPunct="0">
              <a:spcBef>
                <a:spcPct val="30000"/>
              </a:spcBef>
              <a:defRPr kumimoji="1" sz="1200">
                <a:solidFill>
                  <a:schemeClr val="tx1"/>
                </a:solidFill>
                <a:latin typeface="Times New Roman" pitchFamily="18" charset="0"/>
                <a:ea typeface="ＭＳ Ｐ明朝" pitchFamily="18" charset="-128"/>
              </a:defRPr>
            </a:lvl4pPr>
            <a:lvl5pPr marL="2049463" indent="-227013" eaLnBrk="0" hangingPunct="0">
              <a:spcBef>
                <a:spcPct val="30000"/>
              </a:spcBef>
              <a:defRPr kumimoji="1" sz="1200">
                <a:solidFill>
                  <a:schemeClr val="tx1"/>
                </a:solidFill>
                <a:latin typeface="Times New Roman" pitchFamily="18" charset="0"/>
                <a:ea typeface="ＭＳ Ｐ明朝" pitchFamily="18" charset="-128"/>
              </a:defRPr>
            </a:lvl5pPr>
            <a:lvl6pPr marL="25066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638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210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878263" indent="-227013"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2245AA46-94DC-4087-BF07-BE7F3CEA5855}" type="slidenum">
              <a:rPr lang="ja-JP" altLang="en-US" smtClean="0">
                <a:ea typeface="ＭＳ Ｐゴシック" pitchFamily="50" charset="-128"/>
              </a:rPr>
              <a:pPr eaLnBrk="1" hangingPunct="1">
                <a:spcBef>
                  <a:spcPct val="0"/>
                </a:spcBef>
              </a:pPr>
              <a:t>41</a:t>
            </a:fld>
            <a:endParaRPr lang="ja-JP" altLang="en-US">
              <a:ea typeface="ＭＳ Ｐゴシック" pitchFamily="50" charset="-128"/>
            </a:endParaRPr>
          </a:p>
        </p:txBody>
      </p:sp>
    </p:spTree>
    <p:extLst>
      <p:ext uri="{BB962C8B-B14F-4D97-AF65-F5344CB8AC3E}">
        <p14:creationId xmlns:p14="http://schemas.microsoft.com/office/powerpoint/2010/main" val="3739014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36513" y="-26988"/>
            <a:ext cx="9220201" cy="530226"/>
          </a:xfrm>
          <a:prstGeom prst="rect">
            <a:avLst/>
          </a:prstGeom>
          <a:solidFill>
            <a:srgbClr val="FFFFFF"/>
          </a:solidFill>
          <a:ln w="9525">
            <a:noFill/>
            <a:miter lim="800000"/>
            <a:headEnd/>
            <a:tailEnd/>
          </a:ln>
          <a:effec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defRPr/>
            </a:pPr>
            <a:r>
              <a:rPr lang="en-US" altLang="ja-JP" i="1" dirty="0">
                <a:solidFill>
                  <a:schemeClr val="bg1"/>
                </a:solidFill>
                <a:effectLst>
                  <a:outerShdw blurRad="38100" dist="38100" dir="2700000" algn="tl">
                    <a:srgbClr val="C0C0C0"/>
                  </a:outerShdw>
                </a:effectLst>
              </a:rPr>
              <a:t>Injector Commissioning</a:t>
            </a:r>
          </a:p>
          <a:p>
            <a:pPr algn="ctr" eaLnBrk="1" hangingPunct="1">
              <a:spcBef>
                <a:spcPct val="50000"/>
              </a:spcBef>
              <a:defRPr/>
            </a:pPr>
            <a:endParaRPr lang="en-US" altLang="ja-JP" sz="300" i="1" dirty="0">
              <a:solidFill>
                <a:schemeClr val="bg1"/>
              </a:solidFill>
              <a:effectLst>
                <a:outerShdw blurRad="38100" dist="38100" dir="2700000" algn="tl">
                  <a:srgbClr val="C0C0C0"/>
                </a:outerShdw>
              </a:effectLst>
            </a:endParaRPr>
          </a:p>
        </p:txBody>
      </p:sp>
      <p:graphicFrame>
        <p:nvGraphicFramePr>
          <p:cNvPr id="5" name="Object 13"/>
          <p:cNvGraphicFramePr>
            <a:graphicFrameLocks noChangeAspect="1"/>
          </p:cNvGraphicFramePr>
          <p:nvPr userDrawn="1"/>
        </p:nvGraphicFramePr>
        <p:xfrm>
          <a:off x="0" y="3175"/>
          <a:ext cx="792163" cy="496888"/>
        </p:xfrm>
        <a:graphic>
          <a:graphicData uri="http://schemas.openxmlformats.org/presentationml/2006/ole">
            <mc:AlternateContent xmlns:mc="http://schemas.openxmlformats.org/markup-compatibility/2006">
              <mc:Choice xmlns:v="urn:schemas-microsoft-com:vml" Requires="v">
                <p:oleObj spid="_x0000_s91344" name="ビットマップ イメージ" r:id="rId3" imgW="5249008" imgH="3285714" progId="Paint.Picture">
                  <p:embed/>
                </p:oleObj>
              </mc:Choice>
              <mc:Fallback>
                <p:oleObj name="ビットマップ イメージ" r:id="rId3" imgW="5249008" imgH="32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92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3" descr="superkek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70850" y="-26988"/>
            <a:ext cx="1073150" cy="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userDrawn="1"/>
        </p:nvSpPr>
        <p:spPr bwMode="auto">
          <a:xfrm>
            <a:off x="-36513" y="-26988"/>
            <a:ext cx="9220201" cy="530226"/>
          </a:xfrm>
          <a:prstGeom prst="rect">
            <a:avLst/>
          </a:prstGeom>
          <a:solidFill>
            <a:srgbClr val="FFFFFF"/>
          </a:solidFill>
          <a:ln w="9525">
            <a:noFill/>
            <a:miter lim="800000"/>
            <a:headEnd/>
            <a:tailEnd/>
          </a:ln>
          <a:effec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defRPr/>
            </a:pPr>
            <a:r>
              <a:rPr lang="en-US" altLang="ja-JP" i="1" dirty="0">
                <a:solidFill>
                  <a:schemeClr val="bg1"/>
                </a:solidFill>
                <a:effectLst>
                  <a:outerShdw blurRad="38100" dist="38100" dir="2700000" algn="tl">
                    <a:srgbClr val="C0C0C0"/>
                  </a:outerShdw>
                </a:effectLst>
              </a:rPr>
              <a:t>Injector Commissioning</a:t>
            </a:r>
          </a:p>
          <a:p>
            <a:pPr algn="ctr" eaLnBrk="1" hangingPunct="1">
              <a:spcBef>
                <a:spcPct val="50000"/>
              </a:spcBef>
              <a:defRPr/>
            </a:pPr>
            <a:endParaRPr lang="en-US" altLang="ja-JP" sz="300" i="1" dirty="0">
              <a:solidFill>
                <a:schemeClr val="bg1"/>
              </a:solidFill>
              <a:effectLst>
                <a:outerShdw blurRad="38100" dist="38100" dir="2700000" algn="tl">
                  <a:srgbClr val="C0C0C0"/>
                </a:outerShdw>
              </a:effectLst>
            </a:endParaRPr>
          </a:p>
        </p:txBody>
      </p:sp>
      <p:graphicFrame>
        <p:nvGraphicFramePr>
          <p:cNvPr id="8" name="Object 13"/>
          <p:cNvGraphicFramePr>
            <a:graphicFrameLocks noChangeAspect="1"/>
          </p:cNvGraphicFramePr>
          <p:nvPr userDrawn="1"/>
        </p:nvGraphicFramePr>
        <p:xfrm>
          <a:off x="-6350" y="3175"/>
          <a:ext cx="792163" cy="496888"/>
        </p:xfrm>
        <a:graphic>
          <a:graphicData uri="http://schemas.openxmlformats.org/presentationml/2006/ole">
            <mc:AlternateContent xmlns:mc="http://schemas.openxmlformats.org/markup-compatibility/2006">
              <mc:Choice xmlns:v="urn:schemas-microsoft-com:vml" Requires="v">
                <p:oleObj spid="_x0000_s91345" name="ビットマップ イメージ" r:id="rId6" imgW="5249008" imgH="3285714" progId="Paint.Picture">
                  <p:embed/>
                </p:oleObj>
              </mc:Choice>
              <mc:Fallback>
                <p:oleObj name="ビットマップ イメージ" r:id="rId6" imgW="5249008" imgH="32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3175"/>
                        <a:ext cx="792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superkek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70850" y="-26988"/>
            <a:ext cx="1073150" cy="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25"/>
            <a:ext cx="7772400" cy="1470025"/>
          </a:xfrm>
        </p:spPr>
        <p:txBody>
          <a:bodyPr/>
          <a:lstStyle>
            <a:lvl1pPr>
              <a:defRPr>
                <a:latin typeface="+mj-lt"/>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a:t>マスタ サブタイトルの書式設定</a:t>
            </a:r>
          </a:p>
        </p:txBody>
      </p:sp>
      <p:sp>
        <p:nvSpPr>
          <p:cNvPr id="10" name="Rectangle 6"/>
          <p:cNvSpPr>
            <a:spLocks noGrp="1" noChangeArrowheads="1"/>
          </p:cNvSpPr>
          <p:nvPr>
            <p:ph type="sldNum" sz="quarter" idx="10"/>
          </p:nvPr>
        </p:nvSpPr>
        <p:spPr/>
        <p:txBody>
          <a:bodyPr/>
          <a:lstStyle>
            <a:lvl1pPr>
              <a:defRPr/>
            </a:lvl1pPr>
          </a:lstStyle>
          <a:p>
            <a:pPr>
              <a:defRPr/>
            </a:pPr>
            <a:fld id="{BA77B027-63DC-4545-8B15-0744B5D7039B}" type="slidenum">
              <a:rPr lang="en-US" altLang="ja-JP"/>
              <a:pPr>
                <a:defRPr/>
              </a:pPr>
              <a:t>‹#›</a:t>
            </a:fld>
            <a:endParaRPr lang="en-US" altLang="ja-JP"/>
          </a:p>
        </p:txBody>
      </p:sp>
    </p:spTree>
    <p:extLst>
      <p:ext uri="{BB962C8B-B14F-4D97-AF65-F5344CB8AC3E}">
        <p14:creationId xmlns:p14="http://schemas.microsoft.com/office/powerpoint/2010/main" val="25933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0AC381C2-5603-4564-A216-D76B3CB40C48}" type="slidenum">
              <a:rPr lang="en-US" altLang="ja-JP"/>
              <a:pPr>
                <a:defRPr/>
              </a:pPr>
              <a:t>‹#›</a:t>
            </a:fld>
            <a:endParaRPr lang="en-US" altLang="ja-JP"/>
          </a:p>
        </p:txBody>
      </p:sp>
    </p:spTree>
    <p:extLst>
      <p:ext uri="{BB962C8B-B14F-4D97-AF65-F5344CB8AC3E}">
        <p14:creationId xmlns:p14="http://schemas.microsoft.com/office/powerpoint/2010/main" val="361085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3219CD9C-CDF7-4EE6-821E-4F71EB4AA6A1}" type="slidenum">
              <a:rPr lang="en-US" altLang="ja-JP"/>
              <a:pPr>
                <a:defRPr/>
              </a:pPr>
              <a:t>‹#›</a:t>
            </a:fld>
            <a:endParaRPr lang="en-US" altLang="ja-JP"/>
          </a:p>
        </p:txBody>
      </p:sp>
    </p:spTree>
    <p:extLst>
      <p:ext uri="{BB962C8B-B14F-4D97-AF65-F5344CB8AC3E}">
        <p14:creationId xmlns:p14="http://schemas.microsoft.com/office/powerpoint/2010/main" val="162586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8376BE7C-F35E-4502-9C71-A052E88842E9}" type="slidenum">
              <a:rPr lang="en-US" altLang="ja-JP"/>
              <a:pPr>
                <a:defRPr/>
              </a:pPr>
              <a:t>‹#›</a:t>
            </a:fld>
            <a:endParaRPr lang="en-US" altLang="ja-JP"/>
          </a:p>
        </p:txBody>
      </p:sp>
    </p:spTree>
    <p:extLst>
      <p:ext uri="{BB962C8B-B14F-4D97-AF65-F5344CB8AC3E}">
        <p14:creationId xmlns:p14="http://schemas.microsoft.com/office/powerpoint/2010/main" val="57652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F9E2A67-F7B0-49BF-819E-CB59A31305C8}" type="slidenum">
              <a:rPr lang="en-US" altLang="ja-JP"/>
              <a:pPr>
                <a:defRPr/>
              </a:pPr>
              <a:t>‹#›</a:t>
            </a:fld>
            <a:endParaRPr lang="en-US" altLang="ja-JP"/>
          </a:p>
        </p:txBody>
      </p:sp>
    </p:spTree>
    <p:extLst>
      <p:ext uri="{BB962C8B-B14F-4D97-AF65-F5344CB8AC3E}">
        <p14:creationId xmlns:p14="http://schemas.microsoft.com/office/powerpoint/2010/main" val="104112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EFD1AE9C-E692-4A15-8CEF-015CA45D064B}" type="slidenum">
              <a:rPr lang="en-US" altLang="ja-JP"/>
              <a:pPr>
                <a:defRPr/>
              </a:pPr>
              <a:t>‹#›</a:t>
            </a:fld>
            <a:endParaRPr lang="en-US" altLang="ja-JP"/>
          </a:p>
        </p:txBody>
      </p:sp>
    </p:spTree>
    <p:extLst>
      <p:ext uri="{BB962C8B-B14F-4D97-AF65-F5344CB8AC3E}">
        <p14:creationId xmlns:p14="http://schemas.microsoft.com/office/powerpoint/2010/main" val="14390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3CB33991-34D5-4CAE-B577-A9DF6DEE3013}" type="slidenum">
              <a:rPr lang="en-US" altLang="ja-JP"/>
              <a:pPr>
                <a:defRPr/>
              </a:pPr>
              <a:t>‹#›</a:t>
            </a:fld>
            <a:endParaRPr lang="en-US" altLang="ja-JP"/>
          </a:p>
        </p:txBody>
      </p:sp>
    </p:spTree>
    <p:extLst>
      <p:ext uri="{BB962C8B-B14F-4D97-AF65-F5344CB8AC3E}">
        <p14:creationId xmlns:p14="http://schemas.microsoft.com/office/powerpoint/2010/main" val="408703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6AB8F124-B055-4B29-9DA3-F61E22C9DE32}" type="slidenum">
              <a:rPr lang="en-US" altLang="ja-JP"/>
              <a:pPr>
                <a:defRPr/>
              </a:pPr>
              <a:t>‹#›</a:t>
            </a:fld>
            <a:endParaRPr lang="en-US" altLang="ja-JP"/>
          </a:p>
        </p:txBody>
      </p:sp>
    </p:spTree>
    <p:extLst>
      <p:ext uri="{BB962C8B-B14F-4D97-AF65-F5344CB8AC3E}">
        <p14:creationId xmlns:p14="http://schemas.microsoft.com/office/powerpoint/2010/main" val="78152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61C1424-274B-4B21-BCB0-0EFB7C48D18C}" type="slidenum">
              <a:rPr lang="en-US" altLang="ja-JP"/>
              <a:pPr>
                <a:defRPr/>
              </a:pPr>
              <a:t>‹#›</a:t>
            </a:fld>
            <a:endParaRPr lang="en-US" altLang="ja-JP"/>
          </a:p>
        </p:txBody>
      </p:sp>
    </p:spTree>
    <p:extLst>
      <p:ext uri="{BB962C8B-B14F-4D97-AF65-F5344CB8AC3E}">
        <p14:creationId xmlns:p14="http://schemas.microsoft.com/office/powerpoint/2010/main" val="401499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1BEE32E4-2BCE-4CAC-A35B-1AF9FCC0EC37}" type="slidenum">
              <a:rPr lang="en-US" altLang="ja-JP"/>
              <a:pPr>
                <a:defRPr/>
              </a:pPr>
              <a:t>‹#›</a:t>
            </a:fld>
            <a:endParaRPr lang="en-US" altLang="ja-JP"/>
          </a:p>
        </p:txBody>
      </p:sp>
    </p:spTree>
    <p:extLst>
      <p:ext uri="{BB962C8B-B14F-4D97-AF65-F5344CB8AC3E}">
        <p14:creationId xmlns:p14="http://schemas.microsoft.com/office/powerpoint/2010/main" val="290873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ADBBB019-4C8D-46EE-88C1-FEE6BF4120F6}" type="slidenum">
              <a:rPr lang="en-US" altLang="ja-JP"/>
              <a:pPr>
                <a:defRPr/>
              </a:pPr>
              <a:t>‹#›</a:t>
            </a:fld>
            <a:endParaRPr lang="en-US" altLang="ja-JP"/>
          </a:p>
        </p:txBody>
      </p:sp>
    </p:spTree>
    <p:extLst>
      <p:ext uri="{BB962C8B-B14F-4D97-AF65-F5344CB8AC3E}">
        <p14:creationId xmlns:p14="http://schemas.microsoft.com/office/powerpoint/2010/main" val="291234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p:cNvSpPr>
            <a:spLocks noGrp="1" noChangeArrowheads="1"/>
          </p:cNvSpPr>
          <p:nvPr>
            <p:ph type="sldNum" sz="quarter" idx="4"/>
          </p:nvPr>
        </p:nvSpPr>
        <p:spPr bwMode="auto">
          <a:xfrm>
            <a:off x="38100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50" charset="-128"/>
              </a:defRPr>
            </a:lvl1pPr>
          </a:lstStyle>
          <a:p>
            <a:pPr>
              <a:defRPr/>
            </a:pPr>
            <a:fld id="{9307AA83-43BD-499E-A804-CEE4AD7BB933}" type="slidenum">
              <a:rPr lang="en-US" altLang="ja-JP"/>
              <a:pPr>
                <a:defRPr/>
              </a:pPr>
              <a:t>‹#›</a:t>
            </a:fld>
            <a:endParaRPr lang="en-US" altLang="ja-JP"/>
          </a:p>
        </p:txBody>
      </p:sp>
      <p:sp>
        <p:nvSpPr>
          <p:cNvPr id="1033" name="Text Box 9"/>
          <p:cNvSpPr txBox="1">
            <a:spLocks noChangeArrowheads="1"/>
          </p:cNvSpPr>
          <p:nvPr userDrawn="1"/>
        </p:nvSpPr>
        <p:spPr bwMode="auto">
          <a:xfrm>
            <a:off x="-36513" y="-26988"/>
            <a:ext cx="9220201" cy="530226"/>
          </a:xfrm>
          <a:prstGeom prst="rect">
            <a:avLst/>
          </a:prstGeom>
          <a:solidFill>
            <a:srgbClr val="FFFFFF"/>
          </a:solidFill>
          <a:ln w="9525">
            <a:noFill/>
            <a:miter lim="800000"/>
            <a:headEnd/>
            <a:tailEnd/>
          </a:ln>
          <a:effec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defRPr/>
            </a:pPr>
            <a:r>
              <a:rPr lang="en-US" altLang="ja-JP" i="1" dirty="0">
                <a:solidFill>
                  <a:schemeClr val="bg1"/>
                </a:solidFill>
                <a:effectLst>
                  <a:outerShdw blurRad="38100" dist="38100" dir="2700000" algn="tl">
                    <a:srgbClr val="C0C0C0"/>
                  </a:outerShdw>
                </a:effectLst>
              </a:rPr>
              <a:t>Injector Commissioning</a:t>
            </a:r>
          </a:p>
          <a:p>
            <a:pPr algn="ctr" eaLnBrk="1" hangingPunct="1">
              <a:spcBef>
                <a:spcPct val="50000"/>
              </a:spcBef>
              <a:defRPr/>
            </a:pPr>
            <a:endParaRPr lang="en-US" altLang="ja-JP" sz="300" i="1" dirty="0">
              <a:solidFill>
                <a:schemeClr val="bg1"/>
              </a:solidFill>
              <a:effectLst>
                <a:outerShdw blurRad="38100" dist="38100" dir="2700000" algn="tl">
                  <a:srgbClr val="C0C0C0"/>
                </a:outerShdw>
              </a:effectLst>
            </a:endParaRPr>
          </a:p>
        </p:txBody>
      </p:sp>
      <p:graphicFrame>
        <p:nvGraphicFramePr>
          <p:cNvPr id="2" name="Object 13"/>
          <p:cNvGraphicFramePr>
            <a:graphicFrameLocks noChangeAspect="1"/>
          </p:cNvGraphicFramePr>
          <p:nvPr userDrawn="1"/>
        </p:nvGraphicFramePr>
        <p:xfrm>
          <a:off x="0" y="3175"/>
          <a:ext cx="792163" cy="496888"/>
        </p:xfrm>
        <a:graphic>
          <a:graphicData uri="http://schemas.openxmlformats.org/presentationml/2006/ole">
            <mc:AlternateContent xmlns:mc="http://schemas.openxmlformats.org/markup-compatibility/2006">
              <mc:Choice xmlns:v="urn:schemas-microsoft-com:vml" Requires="v">
                <p:oleObj spid="_x0000_s1650" name="ビットマップ イメージ" r:id="rId14" imgW="5249008" imgH="3285714" progId="Paint.Picture">
                  <p:embed/>
                </p:oleObj>
              </mc:Choice>
              <mc:Fallback>
                <p:oleObj name="ビットマップ イメージ" r:id="rId14" imgW="5249008" imgH="3285714" progId="Paint.Picture">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175"/>
                        <a:ext cx="792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13" descr="superkek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070850" y="-26988"/>
            <a:ext cx="1073150" cy="5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585" r:id="rId1"/>
    <p:sldLayoutId id="2147485575" r:id="rId2"/>
    <p:sldLayoutId id="2147485576" r:id="rId3"/>
    <p:sldLayoutId id="2147485577" r:id="rId4"/>
    <p:sldLayoutId id="2147485578" r:id="rId5"/>
    <p:sldLayoutId id="2147485579" r:id="rId6"/>
    <p:sldLayoutId id="2147485580" r:id="rId7"/>
    <p:sldLayoutId id="2147485581" r:id="rId8"/>
    <p:sldLayoutId id="2147485582" r:id="rId9"/>
    <p:sldLayoutId id="2147485583" r:id="rId10"/>
    <p:sldLayoutId id="2147485584" r:id="rId11"/>
  </p:sldLayoutIdLst>
  <p:hf hdr="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2.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9.bin"/><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90.png"/><Relationship Id="rId5" Type="http://schemas.openxmlformats.org/officeDocument/2006/relationships/image" Target="../media/image580.png"/><Relationship Id="rId4" Type="http://schemas.openxmlformats.org/officeDocument/2006/relationships/image" Target="../media/image570.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7.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5.wmf"/><Relationship Id="rId4"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25" y="1958975"/>
            <a:ext cx="9043988" cy="1470025"/>
          </a:xfrm>
          <a:solidFill>
            <a:schemeClr val="bg1">
              <a:alpha val="50000"/>
            </a:schemeClr>
          </a:solidFill>
        </p:spPr>
        <p:txBody>
          <a:bodyPr/>
          <a:lstStyle/>
          <a:p>
            <a:pPr>
              <a:defRPr/>
            </a:pPr>
            <a:r>
              <a:rPr lang="en-US" altLang="ja-JP" sz="6900" b="1" i="1" dirty="0">
                <a:effectLst>
                  <a:outerShdw blurRad="38100" dist="38100" dir="2700000" algn="tl">
                    <a:srgbClr val="000000">
                      <a:alpha val="43137"/>
                    </a:srgbClr>
                  </a:outerShdw>
                </a:effectLst>
              </a:rPr>
              <a:t>Injector Commissioning</a:t>
            </a:r>
            <a:br>
              <a:rPr lang="en-US" altLang="ja-JP" sz="6900" b="1" i="1" dirty="0">
                <a:effectLst>
                  <a:outerShdw blurRad="38100" dist="38100" dir="2700000" algn="tl">
                    <a:srgbClr val="000000">
                      <a:alpha val="43137"/>
                    </a:srgbClr>
                  </a:outerShdw>
                </a:effectLst>
              </a:rPr>
            </a:br>
            <a:r>
              <a:rPr lang="en-US" altLang="ja-JP" sz="6000" dirty="0"/>
              <a:t>(Phase I &amp; II)</a:t>
            </a:r>
            <a:endParaRPr lang="ja-JP" altLang="en-US" sz="6900" b="1" i="1"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34925" y="4437063"/>
            <a:ext cx="9037638" cy="1871662"/>
          </a:xfrm>
          <a:solidFill>
            <a:schemeClr val="bg1">
              <a:alpha val="50000"/>
            </a:schemeClr>
          </a:solidFill>
        </p:spPr>
        <p:txBody>
          <a:bodyPr/>
          <a:lstStyle/>
          <a:p>
            <a:pPr>
              <a:defRPr/>
            </a:pPr>
            <a:r>
              <a:rPr lang="en-US" altLang="ja-JP" dirty="0">
                <a:solidFill>
                  <a:srgbClr val="FFFFFF"/>
                </a:solidFill>
              </a:rPr>
              <a:t>Masanori Satoh</a:t>
            </a:r>
          </a:p>
          <a:p>
            <a:pPr>
              <a:defRPr/>
            </a:pPr>
            <a:r>
              <a:rPr lang="en-US" altLang="ja-JP" dirty="0">
                <a:solidFill>
                  <a:srgbClr val="FFFFFF"/>
                </a:solidFill>
              </a:rPr>
              <a:t>(Accelerator Laboratory, KEK)</a:t>
            </a:r>
          </a:p>
          <a:p>
            <a:pPr>
              <a:defRPr/>
            </a:pPr>
            <a:r>
              <a:rPr lang="en-US" altLang="ja-JP" dirty="0">
                <a:solidFill>
                  <a:srgbClr val="FFFFFF"/>
                </a:solidFill>
              </a:rPr>
              <a:t>for Linac Commissioning Group</a:t>
            </a:r>
          </a:p>
        </p:txBody>
      </p:sp>
      <p:sp>
        <p:nvSpPr>
          <p:cNvPr id="3077" name="テキスト ボックス 3"/>
          <p:cNvSpPr txBox="1">
            <a:spLocks noChangeArrowheads="1"/>
          </p:cNvSpPr>
          <p:nvPr/>
        </p:nvSpPr>
        <p:spPr bwMode="auto">
          <a:xfrm>
            <a:off x="107950" y="6472238"/>
            <a:ext cx="8942388" cy="369887"/>
          </a:xfrm>
          <a:prstGeom prst="rect">
            <a:avLst/>
          </a:prstGeom>
          <a:solidFill>
            <a:schemeClr val="bg1">
              <a:alpha val="7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1800" dirty="0"/>
              <a:t>The 21th KEKB Accelerator Review Committee, June 13-15, 2016</a:t>
            </a:r>
            <a:endParaRPr lang="ja-JP"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opelog2/php/upload/uploadfile/2016-06/06/20160606-1630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161723"/>
            <a:ext cx="7704856" cy="468064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23528" y="332656"/>
            <a:ext cx="8712968" cy="762000"/>
          </a:xfrm>
        </p:spPr>
        <p:txBody>
          <a:bodyPr/>
          <a:lstStyle/>
          <a:p>
            <a:r>
              <a:rPr lang="en-US" altLang="ja-JP" dirty="0"/>
              <a:t>Thermionic e- gun (HER injection)</a:t>
            </a:r>
            <a:endParaRPr kumimoji="1" lang="ja-JP" altLang="en-US" dirty="0"/>
          </a:p>
        </p:txBody>
      </p:sp>
      <p:sp>
        <p:nvSpPr>
          <p:cNvPr id="3" name="コンテンツ プレースホルダー 2"/>
          <p:cNvSpPr>
            <a:spLocks noGrp="1"/>
          </p:cNvSpPr>
          <p:nvPr>
            <p:ph idx="1"/>
          </p:nvPr>
        </p:nvSpPr>
        <p:spPr>
          <a:xfrm>
            <a:off x="39960" y="836712"/>
            <a:ext cx="7772400" cy="4495800"/>
          </a:xfrm>
        </p:spPr>
        <p:txBody>
          <a:bodyPr/>
          <a:lstStyle/>
          <a:p>
            <a:r>
              <a:rPr kumimoji="1" lang="en-US" altLang="ja-JP" sz="2800" dirty="0"/>
              <a:t>Typical operation:</a:t>
            </a:r>
          </a:p>
          <a:p>
            <a:pPr lvl="1"/>
            <a:r>
              <a:rPr kumimoji="1" lang="en-US" altLang="ja-JP" sz="2400" dirty="0"/>
              <a:t>1 </a:t>
            </a:r>
            <a:r>
              <a:rPr kumimoji="1" lang="en-US" altLang="ja-JP" sz="2400" dirty="0" err="1"/>
              <a:t>nC</a:t>
            </a:r>
            <a:r>
              <a:rPr kumimoji="1" lang="en-US" altLang="ja-JP" sz="2400" dirty="0"/>
              <a:t> (gun), 1 </a:t>
            </a:r>
            <a:r>
              <a:rPr kumimoji="1" lang="en-US" altLang="ja-JP" sz="2400" dirty="0" err="1"/>
              <a:t>nC</a:t>
            </a:r>
            <a:r>
              <a:rPr kumimoji="1" lang="en-US" altLang="ja-JP" sz="2400" dirty="0"/>
              <a:t> (linac end), 0.5 </a:t>
            </a:r>
            <a:r>
              <a:rPr kumimoji="1" lang="en-US" altLang="ja-JP" sz="2400" dirty="0" err="1"/>
              <a:t>nC</a:t>
            </a:r>
            <a:r>
              <a:rPr kumimoji="1" lang="en-US" altLang="ja-JP" sz="2400" dirty="0"/>
              <a:t> (BT end)</a:t>
            </a:r>
          </a:p>
          <a:p>
            <a:pPr lvl="1"/>
            <a:r>
              <a:rPr lang="en-US" altLang="ja-JP" sz="2400" dirty="0"/>
              <a:t>12.5 Hz, single bunch</a:t>
            </a:r>
            <a:endParaRPr kumimoji="1" lang="ja-JP" altLang="en-US" sz="24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10</a:t>
            </a:fld>
            <a:endParaRPr lang="en-US" altLang="ja-JP"/>
          </a:p>
        </p:txBody>
      </p:sp>
      <p:pic>
        <p:nvPicPr>
          <p:cNvPr id="6" name="Picture 4" descr="../../opelog2/php/upload/uploadfile/2016-06/06/20160606-051508_range0.2ns_1pul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846272"/>
            <a:ext cx="5198894" cy="294401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36512" y="3409255"/>
            <a:ext cx="776724" cy="307777"/>
          </a:xfrm>
          <a:prstGeom prst="rect">
            <a:avLst/>
          </a:prstGeom>
          <a:solidFill>
            <a:schemeClr val="tx1"/>
          </a:solidFill>
        </p:spPr>
        <p:txBody>
          <a:bodyPr wrap="square" rtlCol="0">
            <a:spAutoFit/>
          </a:bodyPr>
          <a:lstStyle/>
          <a:p>
            <a:pPr algn="ctr"/>
            <a:r>
              <a:rPr lang="en-US" altLang="ja-JP" sz="1400" dirty="0">
                <a:solidFill>
                  <a:schemeClr val="bg1"/>
                </a:solidFill>
              </a:rPr>
              <a:t>x (mm)</a:t>
            </a:r>
            <a:endParaRPr kumimoji="1" lang="ja-JP" altLang="en-US" sz="1400" dirty="0">
              <a:solidFill>
                <a:schemeClr val="bg1"/>
              </a:solidFill>
            </a:endParaRPr>
          </a:p>
        </p:txBody>
      </p:sp>
      <p:sp>
        <p:nvSpPr>
          <p:cNvPr id="9" name="テキスト ボックス 8"/>
          <p:cNvSpPr txBox="1"/>
          <p:nvPr/>
        </p:nvSpPr>
        <p:spPr>
          <a:xfrm>
            <a:off x="-36512" y="4437112"/>
            <a:ext cx="720080" cy="307777"/>
          </a:xfrm>
          <a:prstGeom prst="rect">
            <a:avLst/>
          </a:prstGeom>
          <a:solidFill>
            <a:schemeClr val="tx1"/>
          </a:solidFill>
        </p:spPr>
        <p:txBody>
          <a:bodyPr wrap="square" rtlCol="0">
            <a:spAutoFit/>
          </a:bodyPr>
          <a:lstStyle/>
          <a:p>
            <a:pPr algn="ctr"/>
            <a:r>
              <a:rPr lang="en-US" altLang="ja-JP" sz="1400" dirty="0">
                <a:solidFill>
                  <a:schemeClr val="bg1"/>
                </a:solidFill>
              </a:rPr>
              <a:t>y (mm)</a:t>
            </a:r>
            <a:endParaRPr kumimoji="1" lang="ja-JP" altLang="en-US" sz="1400" dirty="0">
              <a:solidFill>
                <a:schemeClr val="bg1"/>
              </a:solidFill>
            </a:endParaRPr>
          </a:p>
        </p:txBody>
      </p:sp>
      <p:sp>
        <p:nvSpPr>
          <p:cNvPr id="10" name="テキスト ボックス 9"/>
          <p:cNvSpPr txBox="1"/>
          <p:nvPr/>
        </p:nvSpPr>
        <p:spPr>
          <a:xfrm>
            <a:off x="3128" y="5713511"/>
            <a:ext cx="680440" cy="307777"/>
          </a:xfrm>
          <a:prstGeom prst="rect">
            <a:avLst/>
          </a:prstGeom>
          <a:solidFill>
            <a:schemeClr val="tx1"/>
          </a:solidFill>
        </p:spPr>
        <p:txBody>
          <a:bodyPr wrap="square" rtlCol="0">
            <a:spAutoFit/>
          </a:bodyPr>
          <a:lstStyle/>
          <a:p>
            <a:pPr algn="ctr"/>
            <a:r>
              <a:rPr lang="en-US" altLang="ja-JP" sz="1400" dirty="0">
                <a:solidFill>
                  <a:schemeClr val="bg1"/>
                </a:solidFill>
              </a:rPr>
              <a:t>I (nC)</a:t>
            </a:r>
            <a:endParaRPr kumimoji="1" lang="ja-JP" altLang="en-US" sz="1400" dirty="0">
              <a:solidFill>
                <a:schemeClr val="bg1"/>
              </a:solidFill>
            </a:endParaRPr>
          </a:p>
        </p:txBody>
      </p:sp>
      <p:sp>
        <p:nvSpPr>
          <p:cNvPr id="11" name="テキスト ボックス 10"/>
          <p:cNvSpPr txBox="1"/>
          <p:nvPr/>
        </p:nvSpPr>
        <p:spPr>
          <a:xfrm>
            <a:off x="3707904" y="5775647"/>
            <a:ext cx="2448272" cy="461665"/>
          </a:xfrm>
          <a:prstGeom prst="rect">
            <a:avLst/>
          </a:prstGeom>
          <a:solidFill>
            <a:schemeClr val="tx1"/>
          </a:solidFill>
        </p:spPr>
        <p:txBody>
          <a:bodyPr wrap="square" rtlCol="0">
            <a:spAutoFit/>
          </a:bodyPr>
          <a:lstStyle/>
          <a:p>
            <a:pPr algn="ctr"/>
            <a:r>
              <a:rPr lang="en-US" altLang="ja-JP" dirty="0">
                <a:solidFill>
                  <a:srgbClr val="FF0000"/>
                </a:solidFill>
              </a:rPr>
              <a:t>BT</a:t>
            </a:r>
            <a:endParaRPr kumimoji="1" lang="ja-JP" altLang="en-US" dirty="0">
              <a:solidFill>
                <a:srgbClr val="FF0000"/>
              </a:solidFill>
            </a:endParaRPr>
          </a:p>
        </p:txBody>
      </p:sp>
      <p:sp>
        <p:nvSpPr>
          <p:cNvPr id="12" name="テキスト ボックス 11"/>
          <p:cNvSpPr txBox="1"/>
          <p:nvPr/>
        </p:nvSpPr>
        <p:spPr>
          <a:xfrm>
            <a:off x="1475656" y="5805264"/>
            <a:ext cx="1656184" cy="461665"/>
          </a:xfrm>
          <a:prstGeom prst="rect">
            <a:avLst/>
          </a:prstGeom>
          <a:solidFill>
            <a:schemeClr val="tx1"/>
          </a:solidFill>
        </p:spPr>
        <p:txBody>
          <a:bodyPr wrap="square" rtlCol="0">
            <a:spAutoFit/>
          </a:bodyPr>
          <a:lstStyle/>
          <a:p>
            <a:pPr algn="ctr"/>
            <a:r>
              <a:rPr lang="en-US" altLang="ja-JP" dirty="0">
                <a:solidFill>
                  <a:schemeClr val="bg1"/>
                </a:solidFill>
              </a:rPr>
              <a:t>Linac</a:t>
            </a:r>
            <a:endParaRPr kumimoji="1" lang="ja-JP" altLang="en-US" dirty="0">
              <a:solidFill>
                <a:schemeClr val="bg1"/>
              </a:solidFill>
            </a:endParaRPr>
          </a:p>
        </p:txBody>
      </p:sp>
      <p:cxnSp>
        <p:nvCxnSpPr>
          <p:cNvPr id="13" name="直線矢印コネクタ 12"/>
          <p:cNvCxnSpPr/>
          <p:nvPr/>
        </p:nvCxnSpPr>
        <p:spPr>
          <a:xfrm>
            <a:off x="467544" y="5589240"/>
            <a:ext cx="3414056" cy="0"/>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851920" y="5589240"/>
            <a:ext cx="244827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444208" y="4665910"/>
            <a:ext cx="2699792" cy="923330"/>
          </a:xfrm>
          <a:prstGeom prst="rect">
            <a:avLst/>
          </a:prstGeom>
          <a:solidFill>
            <a:schemeClr val="bg1"/>
          </a:solidFill>
          <a:ln w="12700">
            <a:solidFill>
              <a:schemeClr val="tx1"/>
            </a:solidFill>
          </a:ln>
        </p:spPr>
        <p:txBody>
          <a:bodyPr wrap="square" rtlCol="0">
            <a:spAutoFit/>
          </a:bodyPr>
          <a:lstStyle/>
          <a:p>
            <a:pPr algn="ctr"/>
            <a:r>
              <a:rPr kumimoji="1" lang="en-US" altLang="ja-JP" sz="2000" dirty="0"/>
              <a:t>First bunch</a:t>
            </a:r>
          </a:p>
          <a:p>
            <a:pPr algn="ctr"/>
            <a:r>
              <a:rPr lang="en-US" altLang="ja-JP" sz="2000" dirty="0"/>
              <a:t>~ 8 </a:t>
            </a:r>
            <a:r>
              <a:rPr lang="en-US" altLang="ja-JP" sz="2000" dirty="0" err="1"/>
              <a:t>ps</a:t>
            </a:r>
            <a:endParaRPr lang="en-US" altLang="ja-JP" sz="2000" dirty="0"/>
          </a:p>
          <a:p>
            <a:pPr algn="ctr"/>
            <a:r>
              <a:rPr kumimoji="1" lang="en-US" altLang="ja-JP" sz="1400" dirty="0"/>
              <a:t>(streak camera measurement)</a:t>
            </a:r>
            <a:endParaRPr kumimoji="1" lang="en-US" altLang="ja-JP" sz="2000" dirty="0"/>
          </a:p>
        </p:txBody>
      </p:sp>
    </p:spTree>
    <p:extLst>
      <p:ext uri="{BB962C8B-B14F-4D97-AF65-F5344CB8AC3E}">
        <p14:creationId xmlns:p14="http://schemas.microsoft.com/office/powerpoint/2010/main" val="354674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opelog2/php/upload/uploadfile/2016-06/09/20160609-0225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5" y="2636912"/>
            <a:ext cx="7311961" cy="425494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20080" y="332656"/>
            <a:ext cx="8780512" cy="762000"/>
          </a:xfrm>
        </p:spPr>
        <p:txBody>
          <a:bodyPr/>
          <a:lstStyle/>
          <a:p>
            <a:r>
              <a:rPr lang="en-US" altLang="ja-JP" dirty="0"/>
              <a:t>Thermionic e- gun (LER injection)</a:t>
            </a:r>
            <a:endParaRPr kumimoji="1" lang="ja-JP" altLang="en-US" dirty="0"/>
          </a:p>
        </p:txBody>
      </p:sp>
      <p:sp>
        <p:nvSpPr>
          <p:cNvPr id="3" name="コンテンツ プレースホルダー 2"/>
          <p:cNvSpPr>
            <a:spLocks noGrp="1"/>
          </p:cNvSpPr>
          <p:nvPr>
            <p:ph idx="1"/>
          </p:nvPr>
        </p:nvSpPr>
        <p:spPr>
          <a:xfrm>
            <a:off x="35496" y="806624"/>
            <a:ext cx="7772400" cy="4495800"/>
          </a:xfrm>
        </p:spPr>
        <p:txBody>
          <a:bodyPr/>
          <a:lstStyle/>
          <a:p>
            <a:r>
              <a:rPr lang="en-US" altLang="ja-JP" sz="2800" dirty="0"/>
              <a:t>Typical operation:</a:t>
            </a:r>
          </a:p>
          <a:p>
            <a:pPr lvl="1"/>
            <a:r>
              <a:rPr lang="en-US" altLang="ja-JP" sz="2400" dirty="0"/>
              <a:t>Primary e-: 10 </a:t>
            </a:r>
            <a:r>
              <a:rPr lang="en-US" altLang="ja-JP" sz="2400" dirty="0" err="1"/>
              <a:t>nC</a:t>
            </a:r>
            <a:r>
              <a:rPr lang="en-US" altLang="ja-JP" sz="2400" dirty="0"/>
              <a:t> (gun), 7 </a:t>
            </a:r>
            <a:r>
              <a:rPr lang="en-US" altLang="ja-JP" sz="2400" dirty="0" err="1"/>
              <a:t>nC</a:t>
            </a:r>
            <a:r>
              <a:rPr lang="en-US" altLang="ja-JP" sz="2400" dirty="0"/>
              <a:t> (target)</a:t>
            </a:r>
          </a:p>
          <a:p>
            <a:pPr lvl="1"/>
            <a:r>
              <a:rPr lang="en-US" altLang="ja-JP" sz="2400" dirty="0"/>
              <a:t>e+: 0.7 </a:t>
            </a:r>
            <a:r>
              <a:rPr lang="en-US" altLang="ja-JP" sz="2400" dirty="0" err="1"/>
              <a:t>nC</a:t>
            </a:r>
            <a:r>
              <a:rPr lang="en-US" altLang="ja-JP" sz="2400" dirty="0"/>
              <a:t> (linac end), 0.4 </a:t>
            </a:r>
            <a:r>
              <a:rPr lang="en-US" altLang="ja-JP" sz="2400" dirty="0" err="1"/>
              <a:t>nC</a:t>
            </a:r>
            <a:r>
              <a:rPr lang="en-US" altLang="ja-JP" sz="2400" dirty="0"/>
              <a:t> (BT end)</a:t>
            </a:r>
          </a:p>
          <a:p>
            <a:pPr lvl="1"/>
            <a:r>
              <a:rPr lang="en-US" altLang="ja-JP" sz="2400" dirty="0"/>
              <a:t>25 Hz, two bunch</a:t>
            </a:r>
            <a:endParaRPr lang="ja-JP" altLang="en-US" sz="24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11</a:t>
            </a:fld>
            <a:endParaRPr lang="en-US" altLang="ja-JP"/>
          </a:p>
        </p:txBody>
      </p:sp>
      <p:pic>
        <p:nvPicPr>
          <p:cNvPr id="6" name="Picture 4" descr="../../opelog2/php/upload/uploadfile/2016-06/02/20160602_Bshift_GU_AT_A1Streak_SHB1-2_after_1st_0.2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990309"/>
            <a:ext cx="6160740" cy="32307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pelog2/php/upload/uploadfile/2016-06/02/20160602_Bshift_GU_AT_A1Streak_SHB1-2_after_2nd_0.2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954579"/>
            <a:ext cx="6051592" cy="314682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6051650" y="1944936"/>
            <a:ext cx="2367336" cy="923330"/>
          </a:xfrm>
          <a:prstGeom prst="rect">
            <a:avLst/>
          </a:prstGeom>
          <a:solidFill>
            <a:schemeClr val="bg1"/>
          </a:solidFill>
          <a:ln w="12700">
            <a:solidFill>
              <a:schemeClr val="tx1"/>
            </a:solidFill>
          </a:ln>
        </p:spPr>
        <p:txBody>
          <a:bodyPr wrap="square" rtlCol="0">
            <a:spAutoFit/>
          </a:bodyPr>
          <a:lstStyle/>
          <a:p>
            <a:pPr algn="ctr"/>
            <a:r>
              <a:rPr kumimoji="1" lang="en-US" altLang="ja-JP" sz="2000" dirty="0"/>
              <a:t>First bunch</a:t>
            </a:r>
          </a:p>
          <a:p>
            <a:pPr algn="ctr"/>
            <a:r>
              <a:rPr lang="en-US" altLang="ja-JP" sz="2000" dirty="0"/>
              <a:t>~ 15 </a:t>
            </a:r>
            <a:r>
              <a:rPr lang="en-US" altLang="ja-JP" sz="2000" dirty="0" err="1"/>
              <a:t>ps</a:t>
            </a:r>
            <a:endParaRPr lang="en-US" altLang="ja-JP" sz="2000" dirty="0"/>
          </a:p>
          <a:p>
            <a:pPr algn="ctr"/>
            <a:r>
              <a:rPr lang="en-US" altLang="ja-JP" sz="1400" dirty="0"/>
              <a:t>(streak camera measurement)</a:t>
            </a:r>
            <a:endParaRPr lang="en-US" altLang="ja-JP" sz="2000" dirty="0"/>
          </a:p>
        </p:txBody>
      </p:sp>
      <p:sp>
        <p:nvSpPr>
          <p:cNvPr id="10" name="テキスト ボックス 9"/>
          <p:cNvSpPr txBox="1"/>
          <p:nvPr/>
        </p:nvSpPr>
        <p:spPr>
          <a:xfrm>
            <a:off x="-36512" y="3697287"/>
            <a:ext cx="776724" cy="307777"/>
          </a:xfrm>
          <a:prstGeom prst="rect">
            <a:avLst/>
          </a:prstGeom>
          <a:solidFill>
            <a:schemeClr val="tx1"/>
          </a:solidFill>
        </p:spPr>
        <p:txBody>
          <a:bodyPr wrap="square" rtlCol="0">
            <a:spAutoFit/>
          </a:bodyPr>
          <a:lstStyle/>
          <a:p>
            <a:pPr algn="ctr"/>
            <a:r>
              <a:rPr lang="en-US" altLang="ja-JP" sz="1400" dirty="0">
                <a:solidFill>
                  <a:schemeClr val="bg1"/>
                </a:solidFill>
              </a:rPr>
              <a:t>x (mm)</a:t>
            </a:r>
            <a:endParaRPr kumimoji="1" lang="ja-JP" altLang="en-US" sz="1400" dirty="0">
              <a:solidFill>
                <a:schemeClr val="bg1"/>
              </a:solidFill>
            </a:endParaRPr>
          </a:p>
        </p:txBody>
      </p:sp>
      <p:sp>
        <p:nvSpPr>
          <p:cNvPr id="11" name="テキスト ボックス 10"/>
          <p:cNvSpPr txBox="1"/>
          <p:nvPr/>
        </p:nvSpPr>
        <p:spPr>
          <a:xfrm>
            <a:off x="-36512" y="4640765"/>
            <a:ext cx="720080" cy="307777"/>
          </a:xfrm>
          <a:prstGeom prst="rect">
            <a:avLst/>
          </a:prstGeom>
          <a:solidFill>
            <a:schemeClr val="tx1"/>
          </a:solidFill>
        </p:spPr>
        <p:txBody>
          <a:bodyPr wrap="square" rtlCol="0">
            <a:spAutoFit/>
          </a:bodyPr>
          <a:lstStyle/>
          <a:p>
            <a:pPr algn="ctr"/>
            <a:r>
              <a:rPr lang="en-US" altLang="ja-JP" sz="1400" dirty="0">
                <a:solidFill>
                  <a:schemeClr val="bg1"/>
                </a:solidFill>
              </a:rPr>
              <a:t>y (mm)</a:t>
            </a:r>
            <a:endParaRPr kumimoji="1" lang="ja-JP" altLang="en-US" sz="1400" dirty="0">
              <a:solidFill>
                <a:schemeClr val="bg1"/>
              </a:solidFill>
            </a:endParaRPr>
          </a:p>
        </p:txBody>
      </p:sp>
      <p:sp>
        <p:nvSpPr>
          <p:cNvPr id="12" name="テキスト ボックス 11"/>
          <p:cNvSpPr txBox="1"/>
          <p:nvPr/>
        </p:nvSpPr>
        <p:spPr>
          <a:xfrm>
            <a:off x="-108520" y="5373216"/>
            <a:ext cx="680440" cy="307777"/>
          </a:xfrm>
          <a:prstGeom prst="rect">
            <a:avLst/>
          </a:prstGeom>
          <a:solidFill>
            <a:schemeClr val="tx1"/>
          </a:solidFill>
        </p:spPr>
        <p:txBody>
          <a:bodyPr wrap="square" rtlCol="0">
            <a:spAutoFit/>
          </a:bodyPr>
          <a:lstStyle/>
          <a:p>
            <a:pPr algn="ctr"/>
            <a:r>
              <a:rPr lang="en-US" altLang="ja-JP" sz="1400" dirty="0">
                <a:solidFill>
                  <a:schemeClr val="bg1"/>
                </a:solidFill>
              </a:rPr>
              <a:t>I (nC)</a:t>
            </a:r>
            <a:endParaRPr kumimoji="1" lang="ja-JP" altLang="en-US" sz="1400" dirty="0">
              <a:solidFill>
                <a:schemeClr val="bg1"/>
              </a:solidFill>
            </a:endParaRPr>
          </a:p>
        </p:txBody>
      </p:sp>
      <p:sp>
        <p:nvSpPr>
          <p:cNvPr id="13" name="テキスト ボックス 12"/>
          <p:cNvSpPr txBox="1"/>
          <p:nvPr/>
        </p:nvSpPr>
        <p:spPr>
          <a:xfrm>
            <a:off x="5973966" y="4909206"/>
            <a:ext cx="2367336" cy="923330"/>
          </a:xfrm>
          <a:prstGeom prst="rect">
            <a:avLst/>
          </a:prstGeom>
          <a:solidFill>
            <a:schemeClr val="bg1"/>
          </a:solidFill>
          <a:ln w="12700">
            <a:solidFill>
              <a:schemeClr val="tx1"/>
            </a:solidFill>
          </a:ln>
        </p:spPr>
        <p:txBody>
          <a:bodyPr wrap="square" rtlCol="0">
            <a:spAutoFit/>
          </a:bodyPr>
          <a:lstStyle/>
          <a:p>
            <a:pPr algn="ctr"/>
            <a:r>
              <a:rPr kumimoji="1" lang="en-US" altLang="ja-JP" sz="2000" dirty="0"/>
              <a:t>Second bunch</a:t>
            </a:r>
          </a:p>
          <a:p>
            <a:pPr algn="ctr"/>
            <a:r>
              <a:rPr lang="en-US" altLang="ja-JP" sz="2000" dirty="0"/>
              <a:t>~ 15 </a:t>
            </a:r>
            <a:r>
              <a:rPr lang="en-US" altLang="ja-JP" sz="2000" dirty="0" err="1"/>
              <a:t>ps</a:t>
            </a:r>
            <a:endParaRPr lang="en-US" altLang="ja-JP" sz="2000" dirty="0"/>
          </a:p>
          <a:p>
            <a:pPr algn="ctr"/>
            <a:r>
              <a:rPr lang="en-US" altLang="ja-JP" sz="1400" dirty="0"/>
              <a:t>(streak camera measurement)</a:t>
            </a:r>
            <a:endParaRPr lang="en-US" altLang="ja-JP" sz="2000" dirty="0"/>
          </a:p>
        </p:txBody>
      </p:sp>
      <p:sp>
        <p:nvSpPr>
          <p:cNvPr id="16" name="テキスト ボックス 15"/>
          <p:cNvSpPr txBox="1"/>
          <p:nvPr/>
        </p:nvSpPr>
        <p:spPr>
          <a:xfrm>
            <a:off x="3563888" y="6021288"/>
            <a:ext cx="2448272" cy="461665"/>
          </a:xfrm>
          <a:prstGeom prst="rect">
            <a:avLst/>
          </a:prstGeom>
          <a:solidFill>
            <a:schemeClr val="tx1"/>
          </a:solidFill>
        </p:spPr>
        <p:txBody>
          <a:bodyPr wrap="square" rtlCol="0">
            <a:spAutoFit/>
          </a:bodyPr>
          <a:lstStyle/>
          <a:p>
            <a:pPr algn="ctr"/>
            <a:r>
              <a:rPr lang="en-US" altLang="ja-JP" dirty="0">
                <a:solidFill>
                  <a:srgbClr val="FF0000"/>
                </a:solidFill>
              </a:rPr>
              <a:t>BT</a:t>
            </a:r>
            <a:endParaRPr kumimoji="1" lang="ja-JP" altLang="en-US" dirty="0">
              <a:solidFill>
                <a:srgbClr val="FF0000"/>
              </a:solidFill>
            </a:endParaRPr>
          </a:p>
        </p:txBody>
      </p:sp>
      <p:sp>
        <p:nvSpPr>
          <p:cNvPr id="17" name="テキスト ボックス 16"/>
          <p:cNvSpPr txBox="1"/>
          <p:nvPr/>
        </p:nvSpPr>
        <p:spPr>
          <a:xfrm>
            <a:off x="1475656" y="6021288"/>
            <a:ext cx="1656184" cy="461665"/>
          </a:xfrm>
          <a:prstGeom prst="rect">
            <a:avLst/>
          </a:prstGeom>
          <a:solidFill>
            <a:schemeClr val="tx1"/>
          </a:solidFill>
        </p:spPr>
        <p:txBody>
          <a:bodyPr wrap="square" rtlCol="0">
            <a:spAutoFit/>
          </a:bodyPr>
          <a:lstStyle/>
          <a:p>
            <a:pPr algn="ctr"/>
            <a:r>
              <a:rPr lang="en-US" altLang="ja-JP" dirty="0">
                <a:solidFill>
                  <a:schemeClr val="bg1"/>
                </a:solidFill>
              </a:rPr>
              <a:t>Linac</a:t>
            </a:r>
            <a:endParaRPr kumimoji="1" lang="ja-JP" altLang="en-US" dirty="0">
              <a:solidFill>
                <a:schemeClr val="bg1"/>
              </a:solidFill>
            </a:endParaRPr>
          </a:p>
        </p:txBody>
      </p:sp>
      <p:cxnSp>
        <p:nvCxnSpPr>
          <p:cNvPr id="18" name="直線矢印コネクタ 17"/>
          <p:cNvCxnSpPr/>
          <p:nvPr/>
        </p:nvCxnSpPr>
        <p:spPr>
          <a:xfrm>
            <a:off x="323528" y="5805264"/>
            <a:ext cx="3384376" cy="27272"/>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635896" y="5805264"/>
            <a:ext cx="216024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0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362744"/>
            <a:ext cx="8712968" cy="762000"/>
          </a:xfrm>
        </p:spPr>
        <p:txBody>
          <a:bodyPr/>
          <a:lstStyle/>
          <a:p>
            <a:r>
              <a:rPr lang="en-US" altLang="ja-JP" dirty="0"/>
              <a:t>Thermionic e- gun (Injection rate)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12</a:t>
            </a:fld>
            <a:endParaRPr lang="en-US" altLang="ja-JP"/>
          </a:p>
        </p:txBody>
      </p:sp>
      <p:graphicFrame>
        <p:nvGraphicFramePr>
          <p:cNvPr id="6" name="コンテンツ プレースホルダー 5"/>
          <p:cNvGraphicFramePr>
            <a:graphicFrameLocks noGrp="1" noChangeAspect="1"/>
          </p:cNvGraphicFramePr>
          <p:nvPr>
            <p:ph idx="1"/>
            <p:extLst>
              <p:ext uri="{D42A27DB-BD31-4B8C-83A1-F6EECF244321}">
                <p14:modId xmlns:p14="http://schemas.microsoft.com/office/powerpoint/2010/main" val="1435629075"/>
              </p:ext>
            </p:extLst>
          </p:nvPr>
        </p:nvGraphicFramePr>
        <p:xfrm>
          <a:off x="395536" y="2579344"/>
          <a:ext cx="6336704" cy="4450056"/>
        </p:xfrm>
        <a:graphic>
          <a:graphicData uri="http://schemas.openxmlformats.org/presentationml/2006/ole">
            <mc:AlternateContent xmlns:mc="http://schemas.openxmlformats.org/markup-compatibility/2006">
              <mc:Choice xmlns:v="urn:schemas-microsoft-com:vml" Requires="v">
                <p:oleObj spid="_x0000_s89231" name="ｸﾞﾗﾌ" r:id="rId3" imgW="4132440" imgH="2901600" progId="Origin50.Graph">
                  <p:embed/>
                </p:oleObj>
              </mc:Choice>
              <mc:Fallback>
                <p:oleObj name="ｸﾞﾗﾌ" r:id="rId3" imgW="4132440" imgH="2901600" progId="Origin50.Graph">
                  <p:embed/>
                  <p:pic>
                    <p:nvPicPr>
                      <p:cNvPr id="5" name="オブジェクト 4"/>
                      <p:cNvPicPr/>
                      <p:nvPr/>
                    </p:nvPicPr>
                    <p:blipFill>
                      <a:blip r:embed="rId4"/>
                      <a:stretch>
                        <a:fillRect/>
                      </a:stretch>
                    </p:blipFill>
                    <p:spPr>
                      <a:xfrm>
                        <a:off x="395536" y="2579344"/>
                        <a:ext cx="6336704" cy="4450056"/>
                      </a:xfrm>
                      <a:prstGeom prst="rect">
                        <a:avLst/>
                      </a:prstGeom>
                      <a:solidFill>
                        <a:schemeClr val="tx1"/>
                      </a:solidFill>
                    </p:spPr>
                  </p:pic>
                </p:oleObj>
              </mc:Fallback>
            </mc:AlternateContent>
          </a:graphicData>
        </a:graphic>
      </p:graphicFrame>
      <p:sp>
        <p:nvSpPr>
          <p:cNvPr id="7" name="テキスト ボックス 6"/>
          <p:cNvSpPr txBox="1"/>
          <p:nvPr/>
        </p:nvSpPr>
        <p:spPr>
          <a:xfrm>
            <a:off x="6372200" y="5261138"/>
            <a:ext cx="2474840" cy="400110"/>
          </a:xfrm>
          <a:prstGeom prst="rect">
            <a:avLst/>
          </a:prstGeom>
          <a:solidFill>
            <a:schemeClr val="accent1">
              <a:lumMod val="75000"/>
            </a:schemeClr>
          </a:solidFill>
          <a:ln w="12700">
            <a:solidFill>
              <a:schemeClr val="tx2">
                <a:lumMod val="50000"/>
              </a:schemeClr>
            </a:solidFill>
          </a:ln>
        </p:spPr>
        <p:txBody>
          <a:bodyPr wrap="square" rtlCol="0">
            <a:spAutoFit/>
          </a:bodyPr>
          <a:lstStyle/>
          <a:p>
            <a:pPr algn="ctr"/>
            <a:r>
              <a:rPr kumimoji="1" lang="en-US" altLang="ja-JP" sz="2000" dirty="0"/>
              <a:t>Single bunch injection</a:t>
            </a:r>
            <a:endParaRPr lang="en-US" altLang="ja-JP" sz="2000" dirty="0"/>
          </a:p>
        </p:txBody>
      </p:sp>
      <p:sp>
        <p:nvSpPr>
          <p:cNvPr id="8" name="テキスト ボックス 7"/>
          <p:cNvSpPr txBox="1"/>
          <p:nvPr/>
        </p:nvSpPr>
        <p:spPr>
          <a:xfrm>
            <a:off x="6444208" y="3748970"/>
            <a:ext cx="2367336" cy="400110"/>
          </a:xfrm>
          <a:prstGeom prst="rect">
            <a:avLst/>
          </a:prstGeom>
          <a:solidFill>
            <a:srgbClr val="FF3399"/>
          </a:solidFill>
          <a:ln w="12700">
            <a:solidFill>
              <a:schemeClr val="tx1"/>
            </a:solidFill>
          </a:ln>
        </p:spPr>
        <p:txBody>
          <a:bodyPr wrap="square" rtlCol="0">
            <a:spAutoFit/>
          </a:bodyPr>
          <a:lstStyle/>
          <a:p>
            <a:pPr algn="ctr"/>
            <a:r>
              <a:rPr kumimoji="1" lang="en-US" altLang="ja-JP" sz="2000" dirty="0"/>
              <a:t>Two bunch injection</a:t>
            </a:r>
            <a:endParaRPr lang="en-US" altLang="ja-JP" sz="2000" dirty="0"/>
          </a:p>
        </p:txBody>
      </p:sp>
      <p:sp>
        <p:nvSpPr>
          <p:cNvPr id="9" name="楕円 8"/>
          <p:cNvSpPr/>
          <p:nvPr/>
        </p:nvSpPr>
        <p:spPr>
          <a:xfrm>
            <a:off x="1043607" y="4797152"/>
            <a:ext cx="5175173"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043608" y="3356992"/>
            <a:ext cx="5192960" cy="1211942"/>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bwMode="auto">
          <a:xfrm>
            <a:off x="35496" y="949424"/>
            <a:ext cx="7772400" cy="1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400" kern="0" dirty="0"/>
              <a:t>LER:</a:t>
            </a:r>
          </a:p>
          <a:p>
            <a:pPr lvl="1"/>
            <a:r>
              <a:rPr lang="en-US" altLang="ja-JP" sz="2000" kern="0" dirty="0"/>
              <a:t>Injection rate: </a:t>
            </a:r>
            <a:r>
              <a:rPr lang="en-US" altLang="ja-JP" sz="2000" dirty="0"/>
              <a:t>~ </a:t>
            </a:r>
            <a:r>
              <a:rPr lang="en-US" altLang="ja-JP" sz="2000" kern="0" dirty="0"/>
              <a:t>0.5 mA/s, efficiency: 70% </a:t>
            </a:r>
            <a:r>
              <a:rPr lang="en-US" altLang="ja-JP" sz="2000" dirty="0"/>
              <a:t>~ 100%</a:t>
            </a:r>
            <a:endParaRPr lang="en-US" altLang="ja-JP" sz="2000" kern="0" dirty="0"/>
          </a:p>
          <a:p>
            <a:r>
              <a:rPr lang="en-US" altLang="ja-JP" sz="2400" kern="0" dirty="0"/>
              <a:t>HER:</a:t>
            </a:r>
          </a:p>
          <a:p>
            <a:pPr lvl="1"/>
            <a:r>
              <a:rPr lang="en-US" altLang="ja-JP" sz="2000" kern="0" dirty="0"/>
              <a:t>Injection rate: </a:t>
            </a:r>
            <a:r>
              <a:rPr lang="en-US" altLang="ja-JP" sz="2000" dirty="0"/>
              <a:t>~ </a:t>
            </a:r>
            <a:r>
              <a:rPr lang="en-US" altLang="ja-JP" sz="2000" kern="0" dirty="0"/>
              <a:t>0.8 mA/s, efficiency: 80% </a:t>
            </a:r>
            <a:r>
              <a:rPr lang="en-US" altLang="ja-JP" sz="2000" dirty="0"/>
              <a:t>~ 100%</a:t>
            </a:r>
            <a:endParaRPr lang="en-US" altLang="ja-JP" sz="2000" kern="0" dirty="0"/>
          </a:p>
          <a:p>
            <a:pPr lvl="1"/>
            <a:endParaRPr lang="en-US" altLang="ja-JP" sz="2000" kern="0" dirty="0"/>
          </a:p>
          <a:p>
            <a:pPr lvl="1"/>
            <a:endParaRPr lang="en-US" altLang="ja-JP" sz="2000" kern="0" dirty="0"/>
          </a:p>
          <a:p>
            <a:pPr lvl="1"/>
            <a:endParaRPr lang="ja-JP" altLang="en-US" sz="2000" kern="0" dirty="0"/>
          </a:p>
        </p:txBody>
      </p:sp>
    </p:spTree>
    <p:extLst>
      <p:ext uri="{BB962C8B-B14F-4D97-AF65-F5344CB8AC3E}">
        <p14:creationId xmlns:p14="http://schemas.microsoft.com/office/powerpoint/2010/main" val="410116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5207599" y="3237781"/>
            <a:ext cx="2768921" cy="1559371"/>
          </a:xfrm>
          <a:prstGeom prst="rect">
            <a:avLst/>
          </a:prstGeom>
        </p:spPr>
      </p:pic>
      <p:pic>
        <p:nvPicPr>
          <p:cNvPr id="8" name="図 7"/>
          <p:cNvPicPr>
            <a:picLocks noChangeAspect="1"/>
          </p:cNvPicPr>
          <p:nvPr/>
        </p:nvPicPr>
        <p:blipFill>
          <a:blip r:embed="rId3"/>
          <a:stretch>
            <a:fillRect/>
          </a:stretch>
        </p:blipFill>
        <p:spPr>
          <a:xfrm>
            <a:off x="1310772" y="3286297"/>
            <a:ext cx="2758372" cy="1582863"/>
          </a:xfrm>
          <a:prstGeom prst="rect">
            <a:avLst/>
          </a:prstGeom>
        </p:spPr>
      </p:pic>
      <p:sp>
        <p:nvSpPr>
          <p:cNvPr id="2" name="タイトル 1"/>
          <p:cNvSpPr>
            <a:spLocks noGrp="1"/>
          </p:cNvSpPr>
          <p:nvPr>
            <p:ph type="title"/>
          </p:nvPr>
        </p:nvSpPr>
        <p:spPr>
          <a:xfrm>
            <a:off x="0" y="332656"/>
            <a:ext cx="8964488" cy="720080"/>
          </a:xfrm>
        </p:spPr>
        <p:txBody>
          <a:bodyPr/>
          <a:lstStyle/>
          <a:p>
            <a:r>
              <a:rPr lang="en-US" altLang="ja-JP" sz="4000" dirty="0"/>
              <a:t>Thermionic e- gun (emittance)</a:t>
            </a:r>
            <a:endParaRPr kumimoji="1" lang="ja-JP" altLang="en-US" sz="2800" dirty="0"/>
          </a:p>
        </p:txBody>
      </p:sp>
      <p:sp>
        <p:nvSpPr>
          <p:cNvPr id="4" name="スライド番号プレースホルダー 3"/>
          <p:cNvSpPr>
            <a:spLocks noGrp="1"/>
          </p:cNvSpPr>
          <p:nvPr>
            <p:ph type="sldNum" sz="quarter" idx="10"/>
          </p:nvPr>
        </p:nvSpPr>
        <p:spPr>
          <a:xfrm>
            <a:off x="5054280" y="6477000"/>
            <a:ext cx="1905000" cy="228600"/>
          </a:xfrm>
        </p:spPr>
        <p:txBody>
          <a:bodyPr/>
          <a:lstStyle/>
          <a:p>
            <a:pPr>
              <a:defRPr/>
            </a:pPr>
            <a:fld id="{8376BE7C-F35E-4502-9C71-A052E88842E9}" type="slidenum">
              <a:rPr lang="en-US" altLang="ja-JP" smtClean="0"/>
              <a:pPr>
                <a:defRPr/>
              </a:pPr>
              <a:t>13</a:t>
            </a:fld>
            <a:endParaRPr lang="en-US" altLang="ja-JP"/>
          </a:p>
        </p:txBody>
      </p:sp>
      <p:pic>
        <p:nvPicPr>
          <p:cNvPr id="89094" name="Picture 6" descr="../../php/upload/uploadfile/2016-02/22/20160222-115311_5secWirescann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296" y="4091599"/>
            <a:ext cx="3490680" cy="2748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p/upload/uploadfile/2016-03/16/20160316-173641_5sec_wi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5126" y="4120665"/>
            <a:ext cx="3471290" cy="273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1982309" y="5373216"/>
            <a:ext cx="1256654" cy="400110"/>
          </a:xfrm>
          <a:prstGeom prst="rect">
            <a:avLst/>
          </a:prstGeom>
          <a:solidFill>
            <a:schemeClr val="bg1"/>
          </a:solidFill>
          <a:ln w="12700">
            <a:solidFill>
              <a:schemeClr val="tx1"/>
            </a:solidFill>
          </a:ln>
        </p:spPr>
        <p:txBody>
          <a:bodyPr wrap="square" rtlCol="0">
            <a:spAutoFit/>
          </a:bodyPr>
          <a:lstStyle/>
          <a:p>
            <a:pPr algn="ctr"/>
            <a:r>
              <a:rPr lang="en-US" altLang="ja-JP" sz="2000" dirty="0"/>
              <a:t>e- beam</a:t>
            </a:r>
          </a:p>
        </p:txBody>
      </p:sp>
      <p:sp>
        <p:nvSpPr>
          <p:cNvPr id="15" name="テキスト ボックス 14"/>
          <p:cNvSpPr txBox="1"/>
          <p:nvPr/>
        </p:nvSpPr>
        <p:spPr>
          <a:xfrm>
            <a:off x="6084168" y="5373216"/>
            <a:ext cx="1256654" cy="400110"/>
          </a:xfrm>
          <a:prstGeom prst="rect">
            <a:avLst/>
          </a:prstGeom>
          <a:solidFill>
            <a:schemeClr val="bg1"/>
          </a:solidFill>
          <a:ln w="12700">
            <a:solidFill>
              <a:schemeClr val="tx1"/>
            </a:solidFill>
          </a:ln>
        </p:spPr>
        <p:txBody>
          <a:bodyPr wrap="square" rtlCol="0">
            <a:spAutoFit/>
          </a:bodyPr>
          <a:lstStyle/>
          <a:p>
            <a:pPr algn="ctr"/>
            <a:r>
              <a:rPr lang="en-US" altLang="ja-JP" sz="2000" dirty="0"/>
              <a:t>e+ beam</a:t>
            </a:r>
          </a:p>
        </p:txBody>
      </p:sp>
      <p:sp>
        <p:nvSpPr>
          <p:cNvPr id="16" name="コンテンツ プレースホルダー 2"/>
          <p:cNvSpPr txBox="1">
            <a:spLocks/>
          </p:cNvSpPr>
          <p:nvPr/>
        </p:nvSpPr>
        <p:spPr bwMode="auto">
          <a:xfrm>
            <a:off x="0" y="836711"/>
            <a:ext cx="9144000" cy="221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400" kern="0" dirty="0"/>
              <a:t>Emittance was measured by the multiple wire scanner situated at Sector 5.</a:t>
            </a:r>
          </a:p>
          <a:p>
            <a:r>
              <a:rPr lang="en-US" altLang="ja-JP" sz="2800" dirty="0">
                <a:latin typeface="+mj-lt"/>
              </a:rPr>
              <a:t> </a:t>
            </a:r>
            <a:r>
              <a:rPr lang="en-US" altLang="ja-JP" sz="2400" dirty="0">
                <a:latin typeface="+mj-lt"/>
              </a:rPr>
              <a:t>e- beam:</a:t>
            </a:r>
            <a:r>
              <a:rPr lang="en-US" altLang="ja-JP" dirty="0">
                <a:latin typeface="+mj-lt"/>
              </a:rPr>
              <a:t> </a:t>
            </a:r>
            <a:r>
              <a:rPr lang="en-US" altLang="ja-JP" sz="2800" dirty="0" err="1">
                <a:latin typeface="Symbol" pitchFamily="18" charset="2"/>
              </a:rPr>
              <a:t>e</a:t>
            </a:r>
            <a:r>
              <a:rPr lang="en-US" altLang="ja-JP" sz="2000" dirty="0" err="1"/>
              <a:t>nx</a:t>
            </a:r>
            <a:r>
              <a:rPr lang="en-US" altLang="ja-JP" sz="2000" dirty="0"/>
              <a:t> ~ 160, </a:t>
            </a:r>
            <a:r>
              <a:rPr lang="en-US" altLang="ja-JP" sz="2800" dirty="0" err="1">
                <a:latin typeface="Symbol" pitchFamily="18" charset="2"/>
              </a:rPr>
              <a:t>e</a:t>
            </a:r>
            <a:r>
              <a:rPr lang="en-US" altLang="ja-JP" sz="2000" dirty="0" err="1"/>
              <a:t>ny</a:t>
            </a:r>
            <a:r>
              <a:rPr lang="en-US" altLang="ja-JP" sz="2000" dirty="0"/>
              <a:t> ~ 300 (mm·mrad)</a:t>
            </a:r>
          </a:p>
          <a:p>
            <a:r>
              <a:rPr lang="en-US" altLang="ja-JP" sz="2800" dirty="0"/>
              <a:t> </a:t>
            </a:r>
            <a:r>
              <a:rPr lang="en-US" altLang="ja-JP" sz="2400" dirty="0"/>
              <a:t>e+ beam:</a:t>
            </a:r>
            <a:r>
              <a:rPr lang="en-US" altLang="ja-JP" dirty="0"/>
              <a:t> </a:t>
            </a:r>
            <a:r>
              <a:rPr lang="en-US" altLang="ja-JP" sz="2800" dirty="0" err="1">
                <a:latin typeface="Symbol" pitchFamily="18" charset="2"/>
              </a:rPr>
              <a:t>e</a:t>
            </a:r>
            <a:r>
              <a:rPr lang="en-US" altLang="ja-JP" sz="2000" dirty="0" err="1"/>
              <a:t>nx</a:t>
            </a:r>
            <a:r>
              <a:rPr lang="en-US" altLang="ja-JP" sz="2000" dirty="0"/>
              <a:t> ~ 1000, </a:t>
            </a:r>
            <a:r>
              <a:rPr lang="en-US" altLang="ja-JP" sz="2800" dirty="0" err="1">
                <a:latin typeface="Symbol" pitchFamily="18" charset="2"/>
              </a:rPr>
              <a:t>e</a:t>
            </a:r>
            <a:r>
              <a:rPr lang="en-US" altLang="ja-JP" sz="2000" dirty="0" err="1"/>
              <a:t>ny</a:t>
            </a:r>
            <a:r>
              <a:rPr lang="en-US" altLang="ja-JP" sz="2000" dirty="0"/>
              <a:t> ~ 1200 (mm·mrad)</a:t>
            </a:r>
            <a:endParaRPr lang="en-US" altLang="ja-JP" sz="2000" kern="0" dirty="0"/>
          </a:p>
        </p:txBody>
      </p:sp>
    </p:spTree>
    <p:extLst>
      <p:ext uri="{BB962C8B-B14F-4D97-AF65-F5344CB8AC3E}">
        <p14:creationId xmlns:p14="http://schemas.microsoft.com/office/powerpoint/2010/main" val="3260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1440"/>
            <a:ext cx="7772400" cy="762000"/>
          </a:xfrm>
        </p:spPr>
        <p:txBody>
          <a:bodyPr/>
          <a:lstStyle/>
          <a:p>
            <a:r>
              <a:rPr lang="en-US" altLang="ja-JP" dirty="0"/>
              <a:t>Commissioning </a:t>
            </a:r>
            <a:r>
              <a:rPr kumimoji="1" lang="en-US" altLang="ja-JP" dirty="0"/>
              <a:t>tools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14</a:t>
            </a:fld>
            <a:endParaRPr lang="en-US" altLang="ja-JP"/>
          </a:p>
        </p:txBody>
      </p:sp>
      <p:sp>
        <p:nvSpPr>
          <p:cNvPr id="7" name="コンテンツ プレースホルダー 2"/>
          <p:cNvSpPr txBox="1">
            <a:spLocks/>
          </p:cNvSpPr>
          <p:nvPr/>
        </p:nvSpPr>
        <p:spPr bwMode="auto">
          <a:xfrm>
            <a:off x="35496" y="980728"/>
            <a:ext cx="8712968" cy="55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000" kern="0" dirty="0"/>
              <a:t>All parameters can be access via EPICS PVs</a:t>
            </a:r>
          </a:p>
          <a:p>
            <a:pPr lvl="1"/>
            <a:r>
              <a:rPr lang="en-US" altLang="ja-JP" sz="1800" kern="0" dirty="0"/>
              <a:t>~</a:t>
            </a:r>
            <a:r>
              <a:rPr lang="ja-JP" altLang="en-US" sz="1800" kern="0" dirty="0"/>
              <a:t> </a:t>
            </a:r>
            <a:r>
              <a:rPr lang="en-US" altLang="ja-JP" sz="1800" kern="0" dirty="0"/>
              <a:t>150 IOCs</a:t>
            </a:r>
          </a:p>
          <a:p>
            <a:r>
              <a:rPr lang="en-US" altLang="ja-JP" sz="2000" kern="0" dirty="0"/>
              <a:t>Parameter logging: Archiver (CA, CSS)</a:t>
            </a:r>
          </a:p>
          <a:p>
            <a:pPr lvl="1"/>
            <a:r>
              <a:rPr lang="en-US" altLang="ja-JP" sz="1800" kern="0" dirty="0"/>
              <a:t>42000 PVs</a:t>
            </a:r>
          </a:p>
          <a:p>
            <a:pPr lvl="1"/>
            <a:r>
              <a:rPr lang="en-US" altLang="ja-JP" sz="1800" kern="0" dirty="0"/>
              <a:t>CLI and Web-based data browser</a:t>
            </a:r>
          </a:p>
          <a:p>
            <a:r>
              <a:rPr lang="en-US" altLang="ja-JP" sz="2000" kern="0" dirty="0"/>
              <a:t>EPICS CSS alarm</a:t>
            </a:r>
          </a:p>
          <a:p>
            <a:r>
              <a:rPr lang="en-US" altLang="ja-JP" sz="2000" kern="0" dirty="0"/>
              <a:t>Tools based on SAD, Python, CSS</a:t>
            </a:r>
          </a:p>
          <a:p>
            <a:r>
              <a:rPr lang="en-US" altLang="ja-JP" sz="2000" kern="0" dirty="0"/>
              <a:t>Parameter management tool</a:t>
            </a:r>
          </a:p>
          <a:p>
            <a:endParaRPr lang="en-US" altLang="ja-JP" sz="2000" kern="0" dirty="0"/>
          </a:p>
          <a:p>
            <a:r>
              <a:rPr lang="en-US" altLang="ja-JP" sz="2000" kern="0" dirty="0"/>
              <a:t>Orbit correction and feedback software is almost ready (both of model and measured response can be applicable to correction).</a:t>
            </a:r>
          </a:p>
          <a:p>
            <a:r>
              <a:rPr lang="en-US" altLang="ja-JP" sz="2000" kern="0" dirty="0"/>
              <a:t>Energy feedback EPICS IOC is almost ready for operation.</a:t>
            </a:r>
          </a:p>
          <a:p>
            <a:r>
              <a:rPr lang="en-US" altLang="ja-JP" sz="2000" kern="0" dirty="0"/>
              <a:t>Energy spread monitor and feedback will be prepared in this autumn.</a:t>
            </a:r>
          </a:p>
          <a:p>
            <a:r>
              <a:rPr lang="en-US" altLang="ja-JP" sz="2000" kern="0" dirty="0"/>
              <a:t>Synchronized measurement over 91 BPMs is ready. Similar tools for fast </a:t>
            </a:r>
            <a:r>
              <a:rPr lang="en-US" altLang="ja-JP" sz="2000" kern="0" dirty="0" err="1"/>
              <a:t>rf</a:t>
            </a:r>
            <a:r>
              <a:rPr lang="en-US" altLang="ja-JP" sz="2000" kern="0" dirty="0"/>
              <a:t> monitor is also ready. Combination of them could be a strong analysis tools.</a:t>
            </a:r>
          </a:p>
        </p:txBody>
      </p:sp>
      <p:pic>
        <p:nvPicPr>
          <p:cNvPr id="5" name="コンテンツ プレースホルダー 5" descr="スクリーンショット 2015-12-14 15.23.53.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 b="34992"/>
          <a:stretch/>
        </p:blipFill>
        <p:spPr>
          <a:xfrm>
            <a:off x="4211960" y="2204864"/>
            <a:ext cx="3081068" cy="1885528"/>
          </a:xfrm>
          <a:prstGeom prst="rect">
            <a:avLst/>
          </a:prstGeom>
        </p:spPr>
      </p:pic>
      <p:pic>
        <p:nvPicPr>
          <p:cNvPr id="6" name="Picture 5" descr="mag_e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026912"/>
            <a:ext cx="2664296" cy="2042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764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76672"/>
            <a:ext cx="8640960" cy="617984"/>
          </a:xfrm>
        </p:spPr>
        <p:txBody>
          <a:bodyPr/>
          <a:lstStyle/>
          <a:p>
            <a:r>
              <a:rPr lang="en-US" altLang="ja-JP" dirty="0"/>
              <a:t>MR injection from </a:t>
            </a:r>
            <a:r>
              <a:rPr lang="en-US" altLang="ja-JP" dirty="0" err="1"/>
              <a:t>rf</a:t>
            </a:r>
            <a:r>
              <a:rPr lang="en-US" altLang="ja-JP" dirty="0"/>
              <a:t> e- gun</a:t>
            </a:r>
            <a:endParaRPr kumimoji="1" lang="ja-JP" altLang="en-US" dirty="0"/>
          </a:p>
        </p:txBody>
      </p:sp>
      <p:sp>
        <p:nvSpPr>
          <p:cNvPr id="3" name="コンテンツ プレースホルダー 2"/>
          <p:cNvSpPr>
            <a:spLocks noGrp="1"/>
          </p:cNvSpPr>
          <p:nvPr>
            <p:ph idx="1"/>
          </p:nvPr>
        </p:nvSpPr>
        <p:spPr>
          <a:xfrm>
            <a:off x="0" y="1093440"/>
            <a:ext cx="8964488" cy="2191544"/>
          </a:xfrm>
        </p:spPr>
        <p:txBody>
          <a:bodyPr/>
          <a:lstStyle/>
          <a:p>
            <a:r>
              <a:rPr lang="en-US" altLang="ja-JP" sz="2000" dirty="0"/>
              <a:t>MR injection w/ </a:t>
            </a:r>
            <a:r>
              <a:rPr lang="en-US" altLang="ja-JP" sz="2000" dirty="0" err="1"/>
              <a:t>rf</a:t>
            </a:r>
            <a:r>
              <a:rPr lang="en-US" altLang="ja-JP" sz="2000" dirty="0"/>
              <a:t> gun was success at the first time (May 31, 2016).</a:t>
            </a:r>
          </a:p>
          <a:p>
            <a:r>
              <a:rPr lang="en-US" altLang="ja-JP" sz="2000" dirty="0"/>
              <a:t>Bunch charge is around 1 </a:t>
            </a:r>
            <a:r>
              <a:rPr lang="en-US" altLang="ja-JP" sz="2000" dirty="0" err="1"/>
              <a:t>nC</a:t>
            </a:r>
            <a:r>
              <a:rPr lang="en-US" altLang="ja-JP" sz="2000" dirty="0"/>
              <a:t> w/o emittance preservation.</a:t>
            </a:r>
          </a:p>
          <a:p>
            <a:r>
              <a:rPr lang="en-US" altLang="ja-JP" sz="2000" dirty="0"/>
              <a:t>e- beam emittance was measured by the Quads scan (</a:t>
            </a:r>
            <a:r>
              <a:rPr lang="en-US" altLang="ja-JP" sz="2000" dirty="0" err="1"/>
              <a:t>Qscan</a:t>
            </a:r>
            <a:r>
              <a:rPr lang="en-US" altLang="ja-JP" sz="2000" dirty="0"/>
              <a:t>) and multiple wire scanner (WS). </a:t>
            </a:r>
          </a:p>
          <a:p>
            <a:r>
              <a:rPr kumimoji="1" lang="en-US" altLang="ja-JP" sz="2000" dirty="0" err="1"/>
              <a:t>Qscan</a:t>
            </a:r>
            <a:r>
              <a:rPr kumimoji="1" lang="en-US" altLang="ja-JP" sz="2000" dirty="0"/>
              <a:t> can be conducted by using a profile monitor and a </a:t>
            </a:r>
            <a:r>
              <a:rPr kumimoji="1" lang="en-US" altLang="ja-JP" sz="2000" dirty="0" err="1"/>
              <a:t>GbE</a:t>
            </a:r>
            <a:r>
              <a:rPr kumimoji="1" lang="en-US" altLang="ja-JP" sz="2000" dirty="0"/>
              <a:t> network attached camera w/ external trigger input.</a:t>
            </a:r>
            <a:endParaRPr kumimoji="1" lang="ja-JP" altLang="en-US" sz="20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15</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874769174"/>
              </p:ext>
            </p:extLst>
          </p:nvPr>
        </p:nvGraphicFramePr>
        <p:xfrm>
          <a:off x="179512" y="3374856"/>
          <a:ext cx="8647436" cy="307848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670772">
                  <a:extLst>
                    <a:ext uri="{9D8B030D-6E8A-4147-A177-3AD203B41FA5}">
                      <a16:colId xmlns:a16="http://schemas.microsoft.com/office/drawing/2014/main" val="20002"/>
                    </a:ext>
                  </a:extLst>
                </a:gridCol>
              </a:tblGrid>
              <a:tr h="182880">
                <a:tc>
                  <a:txBody>
                    <a:bodyPr/>
                    <a:lstStyle/>
                    <a:p>
                      <a:pPr algn="ctr"/>
                      <a:r>
                        <a:rPr kumimoji="1" lang="en-US" altLang="ja-JP" sz="2000" dirty="0">
                          <a:solidFill>
                            <a:schemeClr val="bg1"/>
                          </a:solidFill>
                        </a:rPr>
                        <a:t>Measured</a:t>
                      </a:r>
                      <a:r>
                        <a:rPr kumimoji="1" lang="en-US" altLang="ja-JP" sz="2000" baseline="0" dirty="0">
                          <a:solidFill>
                            <a:schemeClr val="bg1"/>
                          </a:solidFill>
                        </a:rPr>
                        <a:t> location</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Horizontal </a:t>
                      </a:r>
                      <a:r>
                        <a:rPr kumimoji="1" lang="en-US" altLang="ja-JP" sz="2000" dirty="0" err="1">
                          <a:solidFill>
                            <a:schemeClr val="bg1"/>
                          </a:solidFill>
                          <a:latin typeface="Symbol" panose="05050102010706020507" pitchFamily="18" charset="2"/>
                        </a:rPr>
                        <a:t>e</a:t>
                      </a:r>
                      <a:r>
                        <a:rPr kumimoji="1" lang="en-US" altLang="ja-JP" sz="1600" dirty="0" err="1">
                          <a:solidFill>
                            <a:schemeClr val="bg1"/>
                          </a:solidFill>
                          <a:latin typeface="+mj-lt"/>
                        </a:rPr>
                        <a:t>n</a:t>
                      </a:r>
                      <a:r>
                        <a:rPr kumimoji="1" lang="en-US" altLang="ja-JP" sz="2000" dirty="0">
                          <a:solidFill>
                            <a:schemeClr val="bg1"/>
                          </a:solidFill>
                          <a:latin typeface="+mj-lt"/>
                        </a:rPr>
                        <a:t> </a:t>
                      </a:r>
                      <a:r>
                        <a:rPr kumimoji="1" lang="en-US" altLang="ja-JP" sz="2000" b="1" kern="1200" dirty="0">
                          <a:solidFill>
                            <a:schemeClr val="bg1"/>
                          </a:solidFill>
                          <a:latin typeface="+mn-lt"/>
                          <a:ea typeface="+mn-ea"/>
                          <a:cs typeface="+mn-cs"/>
                        </a:rPr>
                        <a:t> (mm·mrad)</a:t>
                      </a:r>
                      <a:endParaRPr kumimoji="1" lang="ja-JP" altLang="en-US" sz="2000" dirty="0">
                        <a:solidFill>
                          <a:schemeClr val="bg1"/>
                        </a:solidFill>
                        <a:latin typeface="+mj-lt"/>
                      </a:endParaRPr>
                    </a:p>
                  </a:txBody>
                  <a:tcPr/>
                </a:tc>
                <a:tc>
                  <a:txBody>
                    <a:bodyPr/>
                    <a:lstStyle/>
                    <a:p>
                      <a:pPr algn="ctr"/>
                      <a:r>
                        <a:rPr kumimoji="1" lang="en-US" altLang="ja-JP" sz="2000" dirty="0">
                          <a:solidFill>
                            <a:schemeClr val="bg1"/>
                          </a:solidFill>
                        </a:rPr>
                        <a:t>Vertical </a:t>
                      </a:r>
                      <a:r>
                        <a:rPr kumimoji="1" lang="en-US" altLang="ja-JP" sz="2000" dirty="0" err="1">
                          <a:solidFill>
                            <a:schemeClr val="bg1"/>
                          </a:solidFill>
                          <a:latin typeface="Symbol" panose="05050102010706020507" pitchFamily="18" charset="2"/>
                        </a:rPr>
                        <a:t>e</a:t>
                      </a:r>
                      <a:r>
                        <a:rPr kumimoji="1" lang="en-US" altLang="ja-JP" sz="1600" b="1" kern="1200" dirty="0" err="1">
                          <a:solidFill>
                            <a:schemeClr val="bg1"/>
                          </a:solidFill>
                          <a:latin typeface="+mn-lt"/>
                          <a:ea typeface="+mn-ea"/>
                          <a:cs typeface="+mn-cs"/>
                        </a:rPr>
                        <a:t>n</a:t>
                      </a:r>
                      <a:r>
                        <a:rPr kumimoji="1" lang="en-US" altLang="ja-JP" sz="2000" b="1" kern="1200" dirty="0">
                          <a:solidFill>
                            <a:schemeClr val="bg1"/>
                          </a:solidFill>
                          <a:latin typeface="+mn-lt"/>
                          <a:ea typeface="+mn-ea"/>
                          <a:cs typeface="+mn-cs"/>
                        </a:rPr>
                        <a:t> (mm·mrad)</a:t>
                      </a:r>
                      <a:endParaRPr kumimoji="1" lang="ja-JP" altLang="en-US" sz="2000" dirty="0">
                        <a:solidFill>
                          <a:schemeClr val="bg1"/>
                        </a:solidFill>
                      </a:endParaRPr>
                    </a:p>
                  </a:txBody>
                  <a:tcPr/>
                </a:tc>
                <a:extLst>
                  <a:ext uri="{0D108BD9-81ED-4DB2-BD59-A6C34878D82A}">
                    <a16:rowId xmlns:a16="http://schemas.microsoft.com/office/drawing/2014/main" val="10000"/>
                  </a:ext>
                </a:extLst>
              </a:tr>
              <a:tr h="182880">
                <a:tc>
                  <a:txBody>
                    <a:bodyPr/>
                    <a:lstStyle/>
                    <a:p>
                      <a:pPr algn="ctr"/>
                      <a:r>
                        <a:rPr kumimoji="1" lang="en-US" altLang="ja-JP" sz="2000" dirty="0">
                          <a:solidFill>
                            <a:schemeClr val="bg1"/>
                          </a:solidFill>
                        </a:rPr>
                        <a:t>Unit A1 chicane (</a:t>
                      </a:r>
                      <a:r>
                        <a:rPr kumimoji="1" lang="en-US" altLang="ja-JP" sz="2000" dirty="0" err="1">
                          <a:solidFill>
                            <a:schemeClr val="bg1"/>
                          </a:solidFill>
                        </a:rPr>
                        <a:t>Qscan</a:t>
                      </a:r>
                      <a:r>
                        <a:rPr kumimoji="1" lang="en-US" altLang="ja-JP" sz="2000" dirty="0">
                          <a:solidFill>
                            <a:schemeClr val="bg1"/>
                          </a:solidFill>
                        </a:rPr>
                        <a:t>)</a:t>
                      </a:r>
                      <a:endParaRPr kumimoji="1" lang="ja-JP" altLang="en-US" sz="2000" dirty="0">
                        <a:solidFill>
                          <a:schemeClr val="bg1"/>
                        </a:solidFill>
                      </a:endParaRPr>
                    </a:p>
                  </a:txBody>
                  <a:tcPr/>
                </a:tc>
                <a:tc>
                  <a:txBody>
                    <a:bodyPr/>
                    <a:lstStyle/>
                    <a:p>
                      <a:pPr algn="ctr"/>
                      <a:r>
                        <a:rPr kumimoji="1" lang="en-US" altLang="ja-JP" sz="2000" dirty="0">
                          <a:solidFill>
                            <a:schemeClr val="bg1"/>
                          </a:solidFill>
                          <a:latin typeface="+mj-lt"/>
                        </a:rPr>
                        <a:t>28.3</a:t>
                      </a:r>
                      <a:endParaRPr kumimoji="1" lang="ja-JP" altLang="en-US" sz="2000" dirty="0">
                        <a:solidFill>
                          <a:schemeClr val="bg1"/>
                        </a:solidFill>
                        <a:latin typeface="+mj-lt"/>
                      </a:endParaRPr>
                    </a:p>
                  </a:txBody>
                  <a:tcPr/>
                </a:tc>
                <a:tc>
                  <a:txBody>
                    <a:bodyPr/>
                    <a:lstStyle/>
                    <a:p>
                      <a:pPr algn="ctr"/>
                      <a:r>
                        <a:rPr kumimoji="1" lang="en-US" altLang="ja-JP" sz="2000" dirty="0">
                          <a:solidFill>
                            <a:schemeClr val="bg1"/>
                          </a:solidFill>
                        </a:rPr>
                        <a:t>26.4</a:t>
                      </a:r>
                      <a:endParaRPr kumimoji="1" lang="ja-JP" altLang="en-US" sz="2000" dirty="0">
                        <a:solidFill>
                          <a:schemeClr val="bg1"/>
                        </a:solidFill>
                      </a:endParaRPr>
                    </a:p>
                  </a:txBody>
                  <a:tcPr/>
                </a:tc>
                <a:extLst>
                  <a:ext uri="{0D108BD9-81ED-4DB2-BD59-A6C34878D82A}">
                    <a16:rowId xmlns:a16="http://schemas.microsoft.com/office/drawing/2014/main" val="1318847158"/>
                  </a:ext>
                </a:extLst>
              </a:tr>
              <a:tr h="182880">
                <a:tc>
                  <a:txBody>
                    <a:bodyPr/>
                    <a:lstStyle/>
                    <a:p>
                      <a:pPr algn="ctr"/>
                      <a:r>
                        <a:rPr kumimoji="1" lang="en-US" altLang="ja-JP" sz="2000" dirty="0">
                          <a:solidFill>
                            <a:schemeClr val="bg1"/>
                          </a:solidFill>
                        </a:rPr>
                        <a:t>A1_M (</a:t>
                      </a:r>
                      <a:r>
                        <a:rPr kumimoji="1" lang="en-US" altLang="ja-JP" sz="2000" dirty="0" err="1">
                          <a:solidFill>
                            <a:schemeClr val="bg1"/>
                          </a:solidFill>
                        </a:rPr>
                        <a:t>Qscan</a:t>
                      </a:r>
                      <a:r>
                        <a:rPr kumimoji="1" lang="en-US" altLang="ja-JP" sz="2000" dirty="0">
                          <a:solidFill>
                            <a:schemeClr val="bg1"/>
                          </a:solidFill>
                        </a:rPr>
                        <a:t>)</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20.3</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17.7</a:t>
                      </a:r>
                      <a:endParaRPr kumimoji="1" lang="ja-JP" altLang="en-US" sz="2000" dirty="0">
                        <a:solidFill>
                          <a:schemeClr val="bg1"/>
                        </a:solidFill>
                      </a:endParaRPr>
                    </a:p>
                  </a:txBody>
                  <a:tcPr/>
                </a:tc>
                <a:extLst>
                  <a:ext uri="{0D108BD9-81ED-4DB2-BD59-A6C34878D82A}">
                    <a16:rowId xmlns:a16="http://schemas.microsoft.com/office/drawing/2014/main" val="3928240159"/>
                  </a:ext>
                </a:extLst>
              </a:tr>
              <a:tr h="182880">
                <a:tc>
                  <a:txBody>
                    <a:bodyPr/>
                    <a:lstStyle/>
                    <a:p>
                      <a:pPr algn="ctr"/>
                      <a:r>
                        <a:rPr kumimoji="1" lang="en-US" altLang="ja-JP" sz="2000" dirty="0">
                          <a:solidFill>
                            <a:schemeClr val="bg1"/>
                          </a:solidFill>
                        </a:rPr>
                        <a:t>Dump @ Sector B (</a:t>
                      </a:r>
                      <a:r>
                        <a:rPr kumimoji="1" lang="en-US" altLang="ja-JP" sz="2000" dirty="0" err="1">
                          <a:solidFill>
                            <a:schemeClr val="bg1"/>
                          </a:solidFill>
                        </a:rPr>
                        <a:t>Qscan</a:t>
                      </a:r>
                      <a:r>
                        <a:rPr kumimoji="1" lang="en-US" altLang="ja-JP" sz="2000" dirty="0">
                          <a:solidFill>
                            <a:schemeClr val="bg1"/>
                          </a:solidFill>
                        </a:rPr>
                        <a:t>)</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48.5</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21.7</a:t>
                      </a:r>
                      <a:endParaRPr kumimoji="1" lang="ja-JP" altLang="en-US" sz="2000" dirty="0">
                        <a:solidFill>
                          <a:schemeClr val="bg1"/>
                        </a:solidFill>
                      </a:endParaRPr>
                    </a:p>
                  </a:txBody>
                  <a:tcPr/>
                </a:tc>
                <a:extLst>
                  <a:ext uri="{0D108BD9-81ED-4DB2-BD59-A6C34878D82A}">
                    <a16:rowId xmlns:a16="http://schemas.microsoft.com/office/drawing/2014/main" val="20534671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bg1"/>
                          </a:solidFill>
                        </a:rPr>
                        <a:t>Sector C (WS)</a:t>
                      </a:r>
                    </a:p>
                  </a:txBody>
                  <a:tcPr/>
                </a:tc>
                <a:tc>
                  <a:txBody>
                    <a:bodyPr/>
                    <a:lstStyle/>
                    <a:p>
                      <a:pPr algn="ctr"/>
                      <a:r>
                        <a:rPr kumimoji="1" lang="en-US" altLang="ja-JP" sz="2000" dirty="0">
                          <a:solidFill>
                            <a:schemeClr val="bg1"/>
                          </a:solidFill>
                        </a:rPr>
                        <a:t>100 ± 138</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34.2 ± 16.5</a:t>
                      </a:r>
                      <a:endParaRPr kumimoji="1" lang="ja-JP" altLang="en-US" sz="2000" dirty="0">
                        <a:solidFill>
                          <a:schemeClr val="bg1"/>
                        </a:solidFill>
                      </a:endParaRPr>
                    </a:p>
                  </a:txBody>
                  <a:tcPr/>
                </a:tc>
                <a:extLst>
                  <a:ext uri="{0D108BD9-81ED-4DB2-BD59-A6C34878D82A}">
                    <a16:rowId xmlns:a16="http://schemas.microsoft.com/office/drawing/2014/main" val="10002"/>
                  </a:ext>
                </a:extLst>
              </a:tr>
              <a:tr h="38884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bg1"/>
                          </a:solidFill>
                        </a:rPr>
                        <a:t>Sector 5 (WS)</a:t>
                      </a:r>
                    </a:p>
                  </a:txBody>
                  <a:tcPr/>
                </a:tc>
                <a:tc>
                  <a:txBody>
                    <a:bodyPr/>
                    <a:lstStyle/>
                    <a:p>
                      <a:pPr algn="ctr"/>
                      <a:r>
                        <a:rPr kumimoji="1" lang="en-US" altLang="ja-JP" sz="2000" dirty="0">
                          <a:solidFill>
                            <a:schemeClr val="bg1"/>
                          </a:solidFill>
                        </a:rPr>
                        <a:t>106 ± 24.9</a:t>
                      </a:r>
                      <a:endParaRPr kumimoji="1" lang="ja-JP" altLang="en-US" sz="2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bg1"/>
                          </a:solidFill>
                        </a:rPr>
                        <a:t>76.5 ± 38.9</a:t>
                      </a:r>
                      <a:endParaRPr kumimoji="1" lang="ja-JP" altLang="en-US" sz="2000" dirty="0">
                        <a:solidFill>
                          <a:schemeClr val="bg1"/>
                        </a:solidFill>
                      </a:endParaRPr>
                    </a:p>
                  </a:txBody>
                  <a:tcPr/>
                </a:tc>
                <a:extLst>
                  <a:ext uri="{0D108BD9-81ED-4DB2-BD59-A6C34878D82A}">
                    <a16:rowId xmlns:a16="http://schemas.microsoft.com/office/drawing/2014/main" val="10004"/>
                  </a:ext>
                </a:extLst>
              </a:tr>
              <a:tr h="370840">
                <a:tc>
                  <a:txBody>
                    <a:bodyPr/>
                    <a:lstStyle/>
                    <a:p>
                      <a:pPr algn="ctr"/>
                      <a:r>
                        <a:rPr kumimoji="1" lang="en-US" altLang="ja-JP" sz="2000" dirty="0">
                          <a:solidFill>
                            <a:schemeClr val="bg1"/>
                          </a:solidFill>
                        </a:rPr>
                        <a:t>BT</a:t>
                      </a:r>
                      <a:r>
                        <a:rPr kumimoji="1" lang="ja-JP" altLang="en-US" sz="2000" baseline="0" dirty="0">
                          <a:solidFill>
                            <a:schemeClr val="bg1"/>
                          </a:solidFill>
                        </a:rPr>
                        <a:t> </a:t>
                      </a:r>
                      <a:r>
                        <a:rPr kumimoji="1" lang="en-US" altLang="ja-JP" sz="2000" baseline="0" dirty="0">
                          <a:solidFill>
                            <a:schemeClr val="bg1"/>
                          </a:solidFill>
                        </a:rPr>
                        <a:t>(WS)</a:t>
                      </a:r>
                      <a:endParaRPr kumimoji="1" lang="ja-JP" altLang="en-US" sz="2000" dirty="0">
                        <a:solidFill>
                          <a:schemeClr val="bg1"/>
                        </a:solidFill>
                      </a:endParaRPr>
                    </a:p>
                  </a:txBody>
                  <a:tcPr/>
                </a:tc>
                <a:tc>
                  <a:txBody>
                    <a:bodyPr/>
                    <a:lstStyle/>
                    <a:p>
                      <a:pPr algn="ctr"/>
                      <a:r>
                        <a:rPr kumimoji="1" lang="en-US" altLang="ja-JP" sz="2000" dirty="0">
                          <a:solidFill>
                            <a:schemeClr val="bg1"/>
                          </a:solidFill>
                        </a:rPr>
                        <a:t>211 ± 110.6</a:t>
                      </a:r>
                      <a:endParaRPr kumimoji="1" lang="ja-JP" altLang="en-US" sz="2000" dirty="0">
                        <a:solidFill>
                          <a:schemeClr val="bg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bg1"/>
                          </a:solidFill>
                        </a:rPr>
                        <a:t>133 ± 22.2</a:t>
                      </a:r>
                      <a:endParaRPr kumimoji="1" lang="ja-JP" altLang="en-US" sz="2000" dirty="0">
                        <a:solidFill>
                          <a:schemeClr val="bg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8904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0" y="1484784"/>
            <a:ext cx="911739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971600" y="476672"/>
            <a:ext cx="7056784" cy="1077218"/>
          </a:xfrm>
          <a:prstGeom prst="rect">
            <a:avLst/>
          </a:prstGeom>
          <a:noFill/>
        </p:spPr>
        <p:txBody>
          <a:bodyPr wrap="square" rtlCol="0">
            <a:spAutoFit/>
          </a:bodyPr>
          <a:lstStyle/>
          <a:p>
            <a:pPr algn="ctr"/>
            <a:r>
              <a:rPr lang="en-US" altLang="ja-JP" sz="3200" dirty="0">
                <a:solidFill>
                  <a:schemeClr val="tx2">
                    <a:lumMod val="75000"/>
                  </a:schemeClr>
                </a:solidFill>
              </a:rPr>
              <a:t>Beam orbit</a:t>
            </a:r>
          </a:p>
          <a:p>
            <a:pPr algn="ctr"/>
            <a:r>
              <a:rPr lang="en-US" altLang="ja-JP" sz="3200" dirty="0">
                <a:solidFill>
                  <a:schemeClr val="tx2">
                    <a:lumMod val="75000"/>
                  </a:schemeClr>
                </a:solidFill>
              </a:rPr>
              <a:t>w/o bunch compression (rf e- gun)</a:t>
            </a:r>
            <a:endParaRPr lang="ja-JP" altLang="en-US" sz="3200" dirty="0">
              <a:solidFill>
                <a:schemeClr val="tx2">
                  <a:lumMod val="75000"/>
                </a:schemeClr>
              </a:solidFill>
            </a:endParaRPr>
          </a:p>
        </p:txBody>
      </p:sp>
      <p:sp>
        <p:nvSpPr>
          <p:cNvPr id="8" name="テキスト ボックス 7"/>
          <p:cNvSpPr txBox="1"/>
          <p:nvPr/>
        </p:nvSpPr>
        <p:spPr>
          <a:xfrm>
            <a:off x="4932040" y="2780928"/>
            <a:ext cx="2448272" cy="307777"/>
          </a:xfrm>
          <a:prstGeom prst="rect">
            <a:avLst/>
          </a:prstGeom>
          <a:solidFill>
            <a:schemeClr val="tx1"/>
          </a:solidFill>
        </p:spPr>
        <p:txBody>
          <a:bodyPr wrap="square" rtlCol="0">
            <a:spAutoFit/>
          </a:bodyPr>
          <a:lstStyle/>
          <a:p>
            <a:pPr algn="ctr"/>
            <a:r>
              <a:rPr lang="en-US" altLang="ja-JP" sz="1400" dirty="0">
                <a:solidFill>
                  <a:schemeClr val="bg1"/>
                </a:solidFill>
              </a:rPr>
              <a:t>Horizontal steering x (A)</a:t>
            </a:r>
            <a:endParaRPr kumimoji="1" lang="ja-JP" altLang="en-US" sz="1400" dirty="0">
              <a:solidFill>
                <a:schemeClr val="bg1"/>
              </a:solidFill>
            </a:endParaRPr>
          </a:p>
        </p:txBody>
      </p:sp>
      <p:sp>
        <p:nvSpPr>
          <p:cNvPr id="9" name="テキスト ボックス 8"/>
          <p:cNvSpPr txBox="1"/>
          <p:nvPr/>
        </p:nvSpPr>
        <p:spPr>
          <a:xfrm>
            <a:off x="4932040" y="4077072"/>
            <a:ext cx="2448272" cy="307777"/>
          </a:xfrm>
          <a:prstGeom prst="rect">
            <a:avLst/>
          </a:prstGeom>
          <a:solidFill>
            <a:schemeClr val="tx1"/>
          </a:solidFill>
        </p:spPr>
        <p:txBody>
          <a:bodyPr wrap="square" rtlCol="0">
            <a:spAutoFit/>
          </a:bodyPr>
          <a:lstStyle/>
          <a:p>
            <a:pPr algn="ctr"/>
            <a:r>
              <a:rPr lang="en-US" altLang="ja-JP" sz="1400" dirty="0">
                <a:solidFill>
                  <a:schemeClr val="bg1"/>
                </a:solidFill>
              </a:rPr>
              <a:t>Vertical steering x (A)</a:t>
            </a:r>
            <a:endParaRPr kumimoji="1" lang="ja-JP" altLang="en-US" sz="1400" dirty="0">
              <a:solidFill>
                <a:schemeClr val="bg1"/>
              </a:solidFill>
            </a:endParaRPr>
          </a:p>
        </p:txBody>
      </p:sp>
      <p:sp>
        <p:nvSpPr>
          <p:cNvPr id="10" name="テキスト ボックス 9"/>
          <p:cNvSpPr txBox="1"/>
          <p:nvPr/>
        </p:nvSpPr>
        <p:spPr>
          <a:xfrm>
            <a:off x="4788024" y="5733256"/>
            <a:ext cx="2448272" cy="461665"/>
          </a:xfrm>
          <a:prstGeom prst="rect">
            <a:avLst/>
          </a:prstGeom>
          <a:solidFill>
            <a:schemeClr val="tx1"/>
          </a:solidFill>
        </p:spPr>
        <p:txBody>
          <a:bodyPr wrap="square" rtlCol="0">
            <a:spAutoFit/>
          </a:bodyPr>
          <a:lstStyle/>
          <a:p>
            <a:pPr algn="ctr"/>
            <a:r>
              <a:rPr lang="en-US" altLang="ja-JP" dirty="0">
                <a:solidFill>
                  <a:srgbClr val="FF0000"/>
                </a:solidFill>
              </a:rPr>
              <a:t>BT</a:t>
            </a:r>
            <a:endParaRPr kumimoji="1" lang="ja-JP" altLang="en-US" dirty="0">
              <a:solidFill>
                <a:srgbClr val="FF0000"/>
              </a:solidFill>
            </a:endParaRPr>
          </a:p>
        </p:txBody>
      </p:sp>
      <p:sp>
        <p:nvSpPr>
          <p:cNvPr id="11" name="テキスト ボックス 10"/>
          <p:cNvSpPr txBox="1"/>
          <p:nvPr/>
        </p:nvSpPr>
        <p:spPr>
          <a:xfrm>
            <a:off x="2123728" y="5721995"/>
            <a:ext cx="1656184" cy="461665"/>
          </a:xfrm>
          <a:prstGeom prst="rect">
            <a:avLst/>
          </a:prstGeom>
          <a:solidFill>
            <a:schemeClr val="tx1"/>
          </a:solidFill>
        </p:spPr>
        <p:txBody>
          <a:bodyPr wrap="square" rtlCol="0">
            <a:spAutoFit/>
          </a:bodyPr>
          <a:lstStyle/>
          <a:p>
            <a:pPr algn="ctr"/>
            <a:r>
              <a:rPr lang="en-US" altLang="ja-JP" dirty="0">
                <a:solidFill>
                  <a:schemeClr val="bg1"/>
                </a:solidFill>
              </a:rPr>
              <a:t>Linac</a:t>
            </a:r>
            <a:endParaRPr kumimoji="1" lang="ja-JP" altLang="en-US" dirty="0">
              <a:solidFill>
                <a:schemeClr val="bg1"/>
              </a:solidFill>
            </a:endParaRPr>
          </a:p>
        </p:txBody>
      </p:sp>
      <p:cxnSp>
        <p:nvCxnSpPr>
          <p:cNvPr id="12" name="直線矢印コネクタ 11"/>
          <p:cNvCxnSpPr/>
          <p:nvPr/>
        </p:nvCxnSpPr>
        <p:spPr>
          <a:xfrm>
            <a:off x="539552" y="5661248"/>
            <a:ext cx="4032448" cy="0"/>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572000" y="5661248"/>
            <a:ext cx="280831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6512" y="2636912"/>
            <a:ext cx="776724" cy="307777"/>
          </a:xfrm>
          <a:prstGeom prst="rect">
            <a:avLst/>
          </a:prstGeom>
          <a:solidFill>
            <a:schemeClr val="tx1"/>
          </a:solidFill>
        </p:spPr>
        <p:txBody>
          <a:bodyPr wrap="square" rtlCol="0">
            <a:spAutoFit/>
          </a:bodyPr>
          <a:lstStyle/>
          <a:p>
            <a:pPr algn="ctr"/>
            <a:r>
              <a:rPr lang="en-US" altLang="ja-JP" sz="1400" dirty="0">
                <a:solidFill>
                  <a:schemeClr val="bg1"/>
                </a:solidFill>
              </a:rPr>
              <a:t>x (mm)</a:t>
            </a:r>
            <a:endParaRPr kumimoji="1" lang="ja-JP" altLang="en-US" sz="1400" dirty="0">
              <a:solidFill>
                <a:schemeClr val="bg1"/>
              </a:solidFill>
            </a:endParaRPr>
          </a:p>
        </p:txBody>
      </p:sp>
      <p:sp>
        <p:nvSpPr>
          <p:cNvPr id="15" name="テキスト ボックス 14"/>
          <p:cNvSpPr txBox="1"/>
          <p:nvPr/>
        </p:nvSpPr>
        <p:spPr>
          <a:xfrm>
            <a:off x="-36512" y="3913311"/>
            <a:ext cx="720080" cy="307777"/>
          </a:xfrm>
          <a:prstGeom prst="rect">
            <a:avLst/>
          </a:prstGeom>
          <a:solidFill>
            <a:schemeClr val="tx1"/>
          </a:solidFill>
        </p:spPr>
        <p:txBody>
          <a:bodyPr wrap="square" rtlCol="0">
            <a:spAutoFit/>
          </a:bodyPr>
          <a:lstStyle/>
          <a:p>
            <a:pPr algn="ctr"/>
            <a:r>
              <a:rPr lang="en-US" altLang="ja-JP" sz="1400" dirty="0">
                <a:solidFill>
                  <a:schemeClr val="bg1"/>
                </a:solidFill>
              </a:rPr>
              <a:t>y (mm)</a:t>
            </a:r>
            <a:endParaRPr kumimoji="1" lang="ja-JP" altLang="en-US" sz="1400" dirty="0">
              <a:solidFill>
                <a:schemeClr val="bg1"/>
              </a:solidFill>
            </a:endParaRPr>
          </a:p>
        </p:txBody>
      </p:sp>
      <p:sp>
        <p:nvSpPr>
          <p:cNvPr id="16" name="テキスト ボックス 15"/>
          <p:cNvSpPr txBox="1"/>
          <p:nvPr/>
        </p:nvSpPr>
        <p:spPr>
          <a:xfrm>
            <a:off x="3128" y="5202081"/>
            <a:ext cx="680440" cy="307777"/>
          </a:xfrm>
          <a:prstGeom prst="rect">
            <a:avLst/>
          </a:prstGeom>
          <a:solidFill>
            <a:schemeClr val="tx1"/>
          </a:solidFill>
        </p:spPr>
        <p:txBody>
          <a:bodyPr wrap="square" rtlCol="0">
            <a:spAutoFit/>
          </a:bodyPr>
          <a:lstStyle/>
          <a:p>
            <a:pPr algn="ctr"/>
            <a:r>
              <a:rPr lang="en-US" altLang="ja-JP" sz="1400" dirty="0">
                <a:solidFill>
                  <a:schemeClr val="bg1"/>
                </a:solidFill>
              </a:rPr>
              <a:t>I (nC)</a:t>
            </a:r>
            <a:endParaRPr kumimoji="1" lang="ja-JP" altLang="en-US" sz="1400" dirty="0">
              <a:solidFill>
                <a:schemeClr val="bg1"/>
              </a:solidFill>
            </a:endParaRPr>
          </a:p>
        </p:txBody>
      </p:sp>
    </p:spTree>
    <p:extLst>
      <p:ext uri="{BB962C8B-B14F-4D97-AF65-F5344CB8AC3E}">
        <p14:creationId xmlns:p14="http://schemas.microsoft.com/office/powerpoint/2010/main" val="250339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4" y="1484784"/>
            <a:ext cx="911739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55576" y="476672"/>
            <a:ext cx="7056784" cy="1077218"/>
          </a:xfrm>
          <a:prstGeom prst="rect">
            <a:avLst/>
          </a:prstGeom>
          <a:noFill/>
        </p:spPr>
        <p:txBody>
          <a:bodyPr wrap="square" rtlCol="0">
            <a:spAutoFit/>
          </a:bodyPr>
          <a:lstStyle/>
          <a:p>
            <a:pPr algn="ctr"/>
            <a:r>
              <a:rPr lang="en-US" altLang="ja-JP" sz="3200" dirty="0">
                <a:solidFill>
                  <a:schemeClr val="tx2">
                    <a:lumMod val="75000"/>
                  </a:schemeClr>
                </a:solidFill>
              </a:rPr>
              <a:t>Beam orbit</a:t>
            </a:r>
          </a:p>
          <a:p>
            <a:pPr algn="ctr"/>
            <a:r>
              <a:rPr lang="en-US" altLang="ja-JP" sz="3200" dirty="0">
                <a:solidFill>
                  <a:schemeClr val="tx2">
                    <a:lumMod val="75000"/>
                  </a:schemeClr>
                </a:solidFill>
              </a:rPr>
              <a:t>w/ bunch compression (rf e- gun)</a:t>
            </a:r>
            <a:endParaRPr lang="ja-JP" altLang="en-US" sz="3200" dirty="0">
              <a:solidFill>
                <a:schemeClr val="tx2">
                  <a:lumMod val="75000"/>
                </a:schemeClr>
              </a:solidFill>
            </a:endParaRPr>
          </a:p>
        </p:txBody>
      </p:sp>
      <p:sp>
        <p:nvSpPr>
          <p:cNvPr id="5" name="テキスト ボックス 4"/>
          <p:cNvSpPr txBox="1"/>
          <p:nvPr/>
        </p:nvSpPr>
        <p:spPr>
          <a:xfrm>
            <a:off x="-36512" y="2636912"/>
            <a:ext cx="776724" cy="307777"/>
          </a:xfrm>
          <a:prstGeom prst="rect">
            <a:avLst/>
          </a:prstGeom>
          <a:solidFill>
            <a:schemeClr val="tx1"/>
          </a:solidFill>
        </p:spPr>
        <p:txBody>
          <a:bodyPr wrap="square" rtlCol="0">
            <a:spAutoFit/>
          </a:bodyPr>
          <a:lstStyle/>
          <a:p>
            <a:pPr algn="ctr"/>
            <a:r>
              <a:rPr lang="en-US" altLang="ja-JP" sz="1400" dirty="0">
                <a:solidFill>
                  <a:schemeClr val="bg1"/>
                </a:solidFill>
              </a:rPr>
              <a:t>x (mm)</a:t>
            </a:r>
            <a:endParaRPr kumimoji="1" lang="ja-JP" altLang="en-US" sz="1400" dirty="0">
              <a:solidFill>
                <a:schemeClr val="bg1"/>
              </a:solidFill>
            </a:endParaRPr>
          </a:p>
        </p:txBody>
      </p:sp>
      <p:sp>
        <p:nvSpPr>
          <p:cNvPr id="6" name="テキスト ボックス 5"/>
          <p:cNvSpPr txBox="1"/>
          <p:nvPr/>
        </p:nvSpPr>
        <p:spPr>
          <a:xfrm>
            <a:off x="-36512" y="3913311"/>
            <a:ext cx="720080" cy="307777"/>
          </a:xfrm>
          <a:prstGeom prst="rect">
            <a:avLst/>
          </a:prstGeom>
          <a:solidFill>
            <a:schemeClr val="tx1"/>
          </a:solidFill>
        </p:spPr>
        <p:txBody>
          <a:bodyPr wrap="square" rtlCol="0">
            <a:spAutoFit/>
          </a:bodyPr>
          <a:lstStyle/>
          <a:p>
            <a:pPr algn="ctr"/>
            <a:r>
              <a:rPr lang="en-US" altLang="ja-JP" sz="1400" dirty="0">
                <a:solidFill>
                  <a:schemeClr val="bg1"/>
                </a:solidFill>
              </a:rPr>
              <a:t>y (mm)</a:t>
            </a:r>
            <a:endParaRPr kumimoji="1" lang="ja-JP" altLang="en-US" sz="1400" dirty="0">
              <a:solidFill>
                <a:schemeClr val="bg1"/>
              </a:solidFill>
            </a:endParaRPr>
          </a:p>
        </p:txBody>
      </p:sp>
      <p:sp>
        <p:nvSpPr>
          <p:cNvPr id="7" name="テキスト ボックス 6"/>
          <p:cNvSpPr txBox="1"/>
          <p:nvPr/>
        </p:nvSpPr>
        <p:spPr>
          <a:xfrm>
            <a:off x="3128" y="5202081"/>
            <a:ext cx="680440" cy="307777"/>
          </a:xfrm>
          <a:prstGeom prst="rect">
            <a:avLst/>
          </a:prstGeom>
          <a:solidFill>
            <a:schemeClr val="tx1"/>
          </a:solidFill>
        </p:spPr>
        <p:txBody>
          <a:bodyPr wrap="square" rtlCol="0">
            <a:spAutoFit/>
          </a:bodyPr>
          <a:lstStyle/>
          <a:p>
            <a:pPr algn="ctr"/>
            <a:r>
              <a:rPr lang="en-US" altLang="ja-JP" sz="1400" dirty="0">
                <a:solidFill>
                  <a:schemeClr val="bg1"/>
                </a:solidFill>
              </a:rPr>
              <a:t>I (nC)</a:t>
            </a:r>
            <a:endParaRPr kumimoji="1" lang="ja-JP" altLang="en-US" sz="1400" dirty="0">
              <a:solidFill>
                <a:schemeClr val="bg1"/>
              </a:solidFill>
            </a:endParaRPr>
          </a:p>
        </p:txBody>
      </p:sp>
      <p:sp>
        <p:nvSpPr>
          <p:cNvPr id="8" name="テキスト ボックス 7"/>
          <p:cNvSpPr txBox="1"/>
          <p:nvPr/>
        </p:nvSpPr>
        <p:spPr>
          <a:xfrm>
            <a:off x="4932040" y="2780928"/>
            <a:ext cx="2448272" cy="307777"/>
          </a:xfrm>
          <a:prstGeom prst="rect">
            <a:avLst/>
          </a:prstGeom>
          <a:solidFill>
            <a:schemeClr val="tx1"/>
          </a:solidFill>
        </p:spPr>
        <p:txBody>
          <a:bodyPr wrap="square" rtlCol="0">
            <a:spAutoFit/>
          </a:bodyPr>
          <a:lstStyle/>
          <a:p>
            <a:pPr algn="ctr"/>
            <a:r>
              <a:rPr lang="en-US" altLang="ja-JP" sz="1400" dirty="0">
                <a:solidFill>
                  <a:schemeClr val="bg1"/>
                </a:solidFill>
              </a:rPr>
              <a:t>Horizontal steering x (A)</a:t>
            </a:r>
            <a:endParaRPr kumimoji="1" lang="ja-JP" altLang="en-US" sz="1400" dirty="0">
              <a:solidFill>
                <a:schemeClr val="bg1"/>
              </a:solidFill>
            </a:endParaRPr>
          </a:p>
        </p:txBody>
      </p:sp>
      <p:sp>
        <p:nvSpPr>
          <p:cNvPr id="9" name="テキスト ボックス 8"/>
          <p:cNvSpPr txBox="1"/>
          <p:nvPr/>
        </p:nvSpPr>
        <p:spPr>
          <a:xfrm>
            <a:off x="4932040" y="4077072"/>
            <a:ext cx="2448272" cy="307777"/>
          </a:xfrm>
          <a:prstGeom prst="rect">
            <a:avLst/>
          </a:prstGeom>
          <a:solidFill>
            <a:schemeClr val="tx1"/>
          </a:solidFill>
        </p:spPr>
        <p:txBody>
          <a:bodyPr wrap="square" rtlCol="0">
            <a:spAutoFit/>
          </a:bodyPr>
          <a:lstStyle/>
          <a:p>
            <a:pPr algn="ctr"/>
            <a:r>
              <a:rPr lang="en-US" altLang="ja-JP" sz="1400" dirty="0">
                <a:solidFill>
                  <a:schemeClr val="bg1"/>
                </a:solidFill>
              </a:rPr>
              <a:t>Vertical steering x (A)</a:t>
            </a:r>
            <a:endParaRPr kumimoji="1" lang="ja-JP" altLang="en-US" sz="1400" dirty="0">
              <a:solidFill>
                <a:schemeClr val="bg1"/>
              </a:solidFill>
            </a:endParaRPr>
          </a:p>
        </p:txBody>
      </p:sp>
      <p:sp>
        <p:nvSpPr>
          <p:cNvPr id="10" name="テキスト ボックス 9"/>
          <p:cNvSpPr txBox="1"/>
          <p:nvPr/>
        </p:nvSpPr>
        <p:spPr>
          <a:xfrm>
            <a:off x="4788024" y="5733256"/>
            <a:ext cx="2448272" cy="461665"/>
          </a:xfrm>
          <a:prstGeom prst="rect">
            <a:avLst/>
          </a:prstGeom>
          <a:solidFill>
            <a:schemeClr val="tx1"/>
          </a:solidFill>
        </p:spPr>
        <p:txBody>
          <a:bodyPr wrap="square" rtlCol="0">
            <a:spAutoFit/>
          </a:bodyPr>
          <a:lstStyle/>
          <a:p>
            <a:pPr algn="ctr"/>
            <a:r>
              <a:rPr lang="en-US" altLang="ja-JP" dirty="0">
                <a:solidFill>
                  <a:srgbClr val="FF0000"/>
                </a:solidFill>
              </a:rPr>
              <a:t>BT</a:t>
            </a:r>
            <a:endParaRPr kumimoji="1" lang="ja-JP" altLang="en-US" dirty="0">
              <a:solidFill>
                <a:srgbClr val="FF0000"/>
              </a:solidFill>
            </a:endParaRPr>
          </a:p>
        </p:txBody>
      </p:sp>
      <p:sp>
        <p:nvSpPr>
          <p:cNvPr id="11" name="テキスト ボックス 10"/>
          <p:cNvSpPr txBox="1"/>
          <p:nvPr/>
        </p:nvSpPr>
        <p:spPr>
          <a:xfrm>
            <a:off x="2123728" y="5721995"/>
            <a:ext cx="1656184" cy="461665"/>
          </a:xfrm>
          <a:prstGeom prst="rect">
            <a:avLst/>
          </a:prstGeom>
          <a:solidFill>
            <a:schemeClr val="tx1"/>
          </a:solidFill>
        </p:spPr>
        <p:txBody>
          <a:bodyPr wrap="square" rtlCol="0">
            <a:spAutoFit/>
          </a:bodyPr>
          <a:lstStyle/>
          <a:p>
            <a:pPr algn="ctr"/>
            <a:r>
              <a:rPr lang="en-US" altLang="ja-JP" dirty="0">
                <a:solidFill>
                  <a:schemeClr val="bg1"/>
                </a:solidFill>
              </a:rPr>
              <a:t>Linac</a:t>
            </a:r>
            <a:endParaRPr kumimoji="1" lang="ja-JP" altLang="en-US" dirty="0">
              <a:solidFill>
                <a:schemeClr val="bg1"/>
              </a:solidFill>
            </a:endParaRPr>
          </a:p>
        </p:txBody>
      </p:sp>
      <p:cxnSp>
        <p:nvCxnSpPr>
          <p:cNvPr id="3" name="直線矢印コネクタ 2"/>
          <p:cNvCxnSpPr/>
          <p:nvPr/>
        </p:nvCxnSpPr>
        <p:spPr>
          <a:xfrm>
            <a:off x="539552" y="5661248"/>
            <a:ext cx="4032448" cy="0"/>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572000" y="5661248"/>
            <a:ext cx="280831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70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 r="11184" b="61336"/>
          <a:stretch/>
        </p:blipFill>
        <p:spPr bwMode="auto">
          <a:xfrm>
            <a:off x="-28929" y="2708920"/>
            <a:ext cx="920944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77241" y="5838363"/>
            <a:ext cx="3075279" cy="461665"/>
          </a:xfrm>
          <a:prstGeom prst="rect">
            <a:avLst/>
          </a:prstGeom>
          <a:noFill/>
        </p:spPr>
        <p:txBody>
          <a:bodyPr wrap="square" rtlCol="0">
            <a:spAutoFit/>
          </a:bodyPr>
          <a:lstStyle/>
          <a:p>
            <a:r>
              <a:rPr kumimoji="1" lang="en-US" altLang="ja-JP" sz="2400" dirty="0">
                <a:solidFill>
                  <a:schemeClr val="tx2">
                    <a:lumMod val="75000"/>
                  </a:schemeClr>
                </a:solidFill>
              </a:rPr>
              <a:t>w/ bunch compression</a:t>
            </a:r>
            <a:endParaRPr kumimoji="1" lang="ja-JP" altLang="en-US" sz="2400" dirty="0">
              <a:solidFill>
                <a:schemeClr val="tx2">
                  <a:lumMod val="75000"/>
                </a:schemeClr>
              </a:solidFill>
            </a:endParaRPr>
          </a:p>
        </p:txBody>
      </p:sp>
      <p:sp>
        <p:nvSpPr>
          <p:cNvPr id="7" name="テキスト ボックス 6"/>
          <p:cNvSpPr txBox="1"/>
          <p:nvPr/>
        </p:nvSpPr>
        <p:spPr>
          <a:xfrm>
            <a:off x="3113678" y="5713801"/>
            <a:ext cx="1836204" cy="830997"/>
          </a:xfrm>
          <a:prstGeom prst="rect">
            <a:avLst/>
          </a:prstGeom>
          <a:noFill/>
        </p:spPr>
        <p:txBody>
          <a:bodyPr wrap="square" rtlCol="0">
            <a:spAutoFit/>
          </a:bodyPr>
          <a:lstStyle/>
          <a:p>
            <a:r>
              <a:rPr kumimoji="1" lang="en-US" altLang="ja-JP" sz="2400" dirty="0"/>
              <a:t>w/o bunch compression</a:t>
            </a:r>
            <a:endParaRPr kumimoji="1" lang="ja-JP" altLang="en-US" sz="2400" dirty="0"/>
          </a:p>
        </p:txBody>
      </p:sp>
      <p:sp>
        <p:nvSpPr>
          <p:cNvPr id="14" name="テキスト ボックス 13"/>
          <p:cNvSpPr txBox="1"/>
          <p:nvPr/>
        </p:nvSpPr>
        <p:spPr>
          <a:xfrm>
            <a:off x="6588224" y="2204864"/>
            <a:ext cx="2160240" cy="461665"/>
          </a:xfrm>
          <a:prstGeom prst="rect">
            <a:avLst/>
          </a:prstGeom>
          <a:noFill/>
        </p:spPr>
        <p:txBody>
          <a:bodyPr wrap="square" rtlCol="0">
            <a:spAutoFit/>
          </a:bodyPr>
          <a:lstStyle/>
          <a:p>
            <a:r>
              <a:rPr kumimoji="1" lang="en-US" altLang="ja-JP" sz="2400" dirty="0">
                <a:solidFill>
                  <a:srgbClr val="FF3399"/>
                </a:solidFill>
              </a:rPr>
              <a:t>Injection tuning</a:t>
            </a:r>
            <a:endParaRPr kumimoji="1" lang="ja-JP" altLang="en-US" sz="2400" dirty="0">
              <a:solidFill>
                <a:srgbClr val="FF3399"/>
              </a:solidFill>
            </a:endParaRPr>
          </a:p>
        </p:txBody>
      </p:sp>
      <p:sp>
        <p:nvSpPr>
          <p:cNvPr id="9" name="タイトル 1"/>
          <p:cNvSpPr txBox="1">
            <a:spLocks/>
          </p:cNvSpPr>
          <p:nvPr/>
        </p:nvSpPr>
        <p:spPr>
          <a:xfrm>
            <a:off x="461086" y="476672"/>
            <a:ext cx="8229600" cy="70609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defRPr>
            </a:lvl9pPr>
          </a:lstStyle>
          <a:p>
            <a:r>
              <a:rPr lang="en-US" altLang="ja-JP" kern="0" dirty="0"/>
              <a:t>Main ring injection w/ rf e- gun</a:t>
            </a:r>
            <a:endParaRPr lang="ja-JP" altLang="en-US" kern="0" dirty="0"/>
          </a:p>
        </p:txBody>
      </p:sp>
      <p:sp>
        <p:nvSpPr>
          <p:cNvPr id="8" name="テキスト ボックス 7"/>
          <p:cNvSpPr txBox="1"/>
          <p:nvPr/>
        </p:nvSpPr>
        <p:spPr>
          <a:xfrm>
            <a:off x="611560" y="3140968"/>
            <a:ext cx="2736304" cy="461665"/>
          </a:xfrm>
          <a:prstGeom prst="rect">
            <a:avLst/>
          </a:prstGeom>
          <a:noFill/>
        </p:spPr>
        <p:txBody>
          <a:bodyPr wrap="square" rtlCol="0">
            <a:spAutoFit/>
          </a:bodyPr>
          <a:lstStyle/>
          <a:p>
            <a:r>
              <a:rPr kumimoji="1" lang="en-US" altLang="ja-JP" sz="2400" dirty="0">
                <a:solidFill>
                  <a:schemeClr val="bg1"/>
                </a:solidFill>
              </a:rPr>
              <a:t>HER current (mA)</a:t>
            </a:r>
            <a:endParaRPr kumimoji="1" lang="ja-JP" altLang="en-US" sz="2400" dirty="0">
              <a:solidFill>
                <a:schemeClr val="bg1"/>
              </a:solidFill>
            </a:endParaRPr>
          </a:p>
        </p:txBody>
      </p:sp>
      <p:sp>
        <p:nvSpPr>
          <p:cNvPr id="10" name="テキスト ボックス 9"/>
          <p:cNvSpPr txBox="1"/>
          <p:nvPr/>
        </p:nvSpPr>
        <p:spPr>
          <a:xfrm>
            <a:off x="611560" y="3975447"/>
            <a:ext cx="3168352" cy="461665"/>
          </a:xfrm>
          <a:prstGeom prst="rect">
            <a:avLst/>
          </a:prstGeom>
          <a:noFill/>
        </p:spPr>
        <p:txBody>
          <a:bodyPr wrap="square" rtlCol="0">
            <a:spAutoFit/>
          </a:bodyPr>
          <a:lstStyle/>
          <a:p>
            <a:r>
              <a:rPr kumimoji="1" lang="en-US" altLang="ja-JP" sz="2400" dirty="0">
                <a:solidFill>
                  <a:schemeClr val="bg1"/>
                </a:solidFill>
              </a:rPr>
              <a:t>Injection efficiency (%)</a:t>
            </a:r>
            <a:endParaRPr kumimoji="1" lang="ja-JP" altLang="en-US" sz="2400" dirty="0">
              <a:solidFill>
                <a:schemeClr val="bg1"/>
              </a:solidFill>
            </a:endParaRPr>
          </a:p>
        </p:txBody>
      </p:sp>
      <p:sp>
        <p:nvSpPr>
          <p:cNvPr id="11" name="テキスト ボックス 10"/>
          <p:cNvSpPr txBox="1"/>
          <p:nvPr/>
        </p:nvSpPr>
        <p:spPr>
          <a:xfrm>
            <a:off x="539552" y="4551511"/>
            <a:ext cx="2592288" cy="461665"/>
          </a:xfrm>
          <a:prstGeom prst="rect">
            <a:avLst/>
          </a:prstGeom>
          <a:noFill/>
        </p:spPr>
        <p:txBody>
          <a:bodyPr wrap="square" rtlCol="0">
            <a:spAutoFit/>
          </a:bodyPr>
          <a:lstStyle/>
          <a:p>
            <a:r>
              <a:rPr kumimoji="1" lang="en-US" altLang="ja-JP" sz="2400" dirty="0">
                <a:solidFill>
                  <a:schemeClr val="bg1"/>
                </a:solidFill>
              </a:rPr>
              <a:t>Bunch charge (nC)</a:t>
            </a:r>
            <a:endParaRPr kumimoji="1" lang="ja-JP" altLang="en-US" sz="2400" dirty="0">
              <a:solidFill>
                <a:schemeClr val="bg1"/>
              </a:solidFill>
            </a:endParaRPr>
          </a:p>
        </p:txBody>
      </p:sp>
      <p:cxnSp>
        <p:nvCxnSpPr>
          <p:cNvPr id="4" name="直線矢印コネクタ 3"/>
          <p:cNvCxnSpPr/>
          <p:nvPr/>
        </p:nvCxnSpPr>
        <p:spPr>
          <a:xfrm>
            <a:off x="7714880" y="5661248"/>
            <a:ext cx="1105592" cy="0"/>
          </a:xfrm>
          <a:prstGeom prst="straightConnector1">
            <a:avLst/>
          </a:prstGeom>
          <a:ln w="38100">
            <a:solidFill>
              <a:schemeClr val="tx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699792" y="5661248"/>
            <a:ext cx="2664296"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714880" y="2708920"/>
            <a:ext cx="97480" cy="1842592"/>
          </a:xfrm>
          <a:prstGeom prst="straightConnector1">
            <a:avLst/>
          </a:prstGeom>
          <a:ln w="38100">
            <a:solidFill>
              <a:srgbClr val="FF3399"/>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496" y="1229851"/>
            <a:ext cx="8928992" cy="830997"/>
          </a:xfrm>
          <a:prstGeom prst="rect">
            <a:avLst/>
          </a:prstGeom>
          <a:noFill/>
        </p:spPr>
        <p:txBody>
          <a:bodyPr wrap="square" rtlCol="0">
            <a:spAutoFit/>
          </a:bodyPr>
          <a:lstStyle/>
          <a:p>
            <a:pPr marL="342900" indent="-342900">
              <a:buFont typeface="Arial" panose="020B0604020202020204" pitchFamily="34" charset="0"/>
              <a:buChar char="•"/>
            </a:pPr>
            <a:r>
              <a:rPr lang="en-US" altLang="ja-JP" dirty="0"/>
              <a:t>After bunch compression w/ chicane of unit A1, the injection efficiency reaches almost 100%.</a:t>
            </a:r>
            <a:endParaRPr kumimoji="1" lang="ja-JP" altLang="en-US" dirty="0"/>
          </a:p>
        </p:txBody>
      </p:sp>
    </p:spTree>
    <p:extLst>
      <p:ext uri="{BB962C8B-B14F-4D97-AF65-F5344CB8AC3E}">
        <p14:creationId xmlns:p14="http://schemas.microsoft.com/office/powerpoint/2010/main" val="14890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61C1424-274B-4B21-BCB0-0EFB7C48D18C}" type="slidenum">
              <a:rPr lang="en-US" altLang="ja-JP" smtClean="0"/>
              <a:pPr>
                <a:defRPr/>
              </a:pPr>
              <a:t>19</a:t>
            </a:fld>
            <a:endParaRPr lang="en-US" altLang="ja-JP"/>
          </a:p>
        </p:txBody>
      </p:sp>
      <p:pic>
        <p:nvPicPr>
          <p:cNvPr id="6" name="Picture 2" descr="http://www-linac.kek.jp/skekb/snapshot/dailysn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82762"/>
            <a:ext cx="7344816" cy="5379504"/>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179512" y="404664"/>
            <a:ext cx="8690686" cy="70609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defRPr>
            </a:lvl9pPr>
          </a:lstStyle>
          <a:p>
            <a:r>
              <a:rPr lang="en-US" altLang="ja-JP" kern="0" dirty="0"/>
              <a:t>Stable HER injection w/ rf e- gun</a:t>
            </a:r>
            <a:endParaRPr lang="ja-JP" altLang="en-US" kern="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875065921"/>
              </p:ext>
            </p:extLst>
          </p:nvPr>
        </p:nvGraphicFramePr>
        <p:xfrm>
          <a:off x="367729" y="3983434"/>
          <a:ext cx="4132263" cy="2901950"/>
        </p:xfrm>
        <a:graphic>
          <a:graphicData uri="http://schemas.openxmlformats.org/presentationml/2006/ole">
            <mc:AlternateContent xmlns:mc="http://schemas.openxmlformats.org/markup-compatibility/2006">
              <mc:Choice xmlns:v="urn:schemas-microsoft-com:vml" Requires="v">
                <p:oleObj spid="_x0000_s94238" name="ｸﾞﾗﾌ" r:id="rId4" imgW="4132440" imgH="2901600" progId="Origin50.Graph">
                  <p:embed/>
                </p:oleObj>
              </mc:Choice>
              <mc:Fallback>
                <p:oleObj name="ｸﾞﾗﾌ" r:id="rId4" imgW="4132440" imgH="2901600" progId="Origin50.Graph">
                  <p:embed/>
                  <p:pic>
                    <p:nvPicPr>
                      <p:cNvPr id="3" name="オブジェクト 2"/>
                      <p:cNvPicPr/>
                      <p:nvPr/>
                    </p:nvPicPr>
                    <p:blipFill>
                      <a:blip r:embed="rId5"/>
                      <a:stretch>
                        <a:fillRect/>
                      </a:stretch>
                    </p:blipFill>
                    <p:spPr>
                      <a:xfrm>
                        <a:off x="367729" y="3983434"/>
                        <a:ext cx="4132263" cy="2901950"/>
                      </a:xfrm>
                      <a:prstGeom prst="rect">
                        <a:avLst/>
                      </a:prstGeom>
                      <a:solidFill>
                        <a:schemeClr val="tx1"/>
                      </a:solidFill>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852316195"/>
              </p:ext>
            </p:extLst>
          </p:nvPr>
        </p:nvGraphicFramePr>
        <p:xfrm>
          <a:off x="4788024" y="3983434"/>
          <a:ext cx="4132263" cy="2901950"/>
        </p:xfrm>
        <a:graphic>
          <a:graphicData uri="http://schemas.openxmlformats.org/presentationml/2006/ole">
            <mc:AlternateContent xmlns:mc="http://schemas.openxmlformats.org/markup-compatibility/2006">
              <mc:Choice xmlns:v="urn:schemas-microsoft-com:vml" Requires="v">
                <p:oleObj spid="_x0000_s94239" name="ｸﾞﾗﾌ" r:id="rId6" imgW="4132440" imgH="2901600" progId="Origin50.Graph">
                  <p:embed/>
                </p:oleObj>
              </mc:Choice>
              <mc:Fallback>
                <p:oleObj name="ｸﾞﾗﾌ" r:id="rId6" imgW="4132440" imgH="2901600" progId="Origin50.Graph">
                  <p:embed/>
                  <p:pic>
                    <p:nvPicPr>
                      <p:cNvPr id="4" name="オブジェクト 3"/>
                      <p:cNvPicPr/>
                      <p:nvPr/>
                    </p:nvPicPr>
                    <p:blipFill>
                      <a:blip r:embed="rId7"/>
                      <a:stretch>
                        <a:fillRect/>
                      </a:stretch>
                    </p:blipFill>
                    <p:spPr>
                      <a:xfrm>
                        <a:off x="4788024" y="3983434"/>
                        <a:ext cx="4132263" cy="2901950"/>
                      </a:xfrm>
                      <a:prstGeom prst="rect">
                        <a:avLst/>
                      </a:prstGeom>
                      <a:solidFill>
                        <a:schemeClr val="tx1"/>
                      </a:solidFill>
                    </p:spPr>
                  </p:pic>
                </p:oleObj>
              </mc:Fallback>
            </mc:AlternateContent>
          </a:graphicData>
        </a:graphic>
      </p:graphicFrame>
      <p:cxnSp>
        <p:nvCxnSpPr>
          <p:cNvPr id="4" name="直線矢印コネクタ 3"/>
          <p:cNvCxnSpPr/>
          <p:nvPr/>
        </p:nvCxnSpPr>
        <p:spPr>
          <a:xfrm>
            <a:off x="1619672" y="3789040"/>
            <a:ext cx="5688632"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437112" y="3212976"/>
            <a:ext cx="1277888" cy="461665"/>
          </a:xfrm>
          <a:prstGeom prst="rect">
            <a:avLst/>
          </a:prstGeom>
          <a:solidFill>
            <a:schemeClr val="tx1"/>
          </a:solidFill>
        </p:spPr>
        <p:txBody>
          <a:bodyPr wrap="square" rtlCol="0">
            <a:spAutoFit/>
          </a:bodyPr>
          <a:lstStyle/>
          <a:p>
            <a:pPr algn="ctr"/>
            <a:r>
              <a:rPr kumimoji="1" lang="en-US" altLang="ja-JP" dirty="0">
                <a:solidFill>
                  <a:schemeClr val="bg1"/>
                </a:solidFill>
              </a:rPr>
              <a:t>24 hours</a:t>
            </a:r>
            <a:endParaRPr kumimoji="1" lang="ja-JP" altLang="en-US" dirty="0">
              <a:solidFill>
                <a:schemeClr val="bg1"/>
              </a:solidFill>
            </a:endParaRPr>
          </a:p>
        </p:txBody>
      </p:sp>
    </p:spTree>
    <p:extLst>
      <p:ext uri="{BB962C8B-B14F-4D97-AF65-F5344CB8AC3E}">
        <p14:creationId xmlns:p14="http://schemas.microsoft.com/office/powerpoint/2010/main" val="68477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685800" y="764704"/>
            <a:ext cx="7772400" cy="762000"/>
          </a:xfrm>
        </p:spPr>
        <p:txBody>
          <a:bodyPr/>
          <a:lstStyle/>
          <a:p>
            <a:r>
              <a:rPr lang="en-US" altLang="ja-JP" dirty="0"/>
              <a:t>Contents</a:t>
            </a:r>
            <a:endParaRPr lang="ja-JP" altLang="en-US" dirty="0"/>
          </a:p>
        </p:txBody>
      </p:sp>
      <p:sp>
        <p:nvSpPr>
          <p:cNvPr id="4099" name="コンテンツ プレースホルダー 2"/>
          <p:cNvSpPr>
            <a:spLocks noGrp="1"/>
          </p:cNvSpPr>
          <p:nvPr>
            <p:ph idx="1"/>
          </p:nvPr>
        </p:nvSpPr>
        <p:spPr>
          <a:xfrm>
            <a:off x="398214" y="1628800"/>
            <a:ext cx="8350250" cy="4608512"/>
          </a:xfrm>
        </p:spPr>
        <p:txBody>
          <a:bodyPr/>
          <a:lstStyle/>
          <a:p>
            <a:pPr marL="514350" indent="-514350">
              <a:buFont typeface="Times New Roman" pitchFamily="18" charset="0"/>
              <a:buAutoNum type="arabicPeriod"/>
            </a:pPr>
            <a:r>
              <a:rPr lang="en-US" altLang="ja-JP" dirty="0"/>
              <a:t>Injector overview</a:t>
            </a:r>
          </a:p>
          <a:p>
            <a:pPr marL="514350" indent="-514350">
              <a:buFont typeface="Times New Roman" pitchFamily="18" charset="0"/>
              <a:buAutoNum type="arabicPeriod"/>
            </a:pPr>
            <a:r>
              <a:rPr lang="en-US" altLang="ja-JP" dirty="0"/>
              <a:t>Requirements for SKEKB injector</a:t>
            </a:r>
          </a:p>
          <a:p>
            <a:pPr marL="857250" lvl="1" indent="-457200"/>
            <a:r>
              <a:rPr lang="en-US" altLang="ja-JP" dirty="0"/>
              <a:t>Operation scheme</a:t>
            </a:r>
          </a:p>
          <a:p>
            <a:pPr marL="857250" lvl="1" indent="-457200"/>
            <a:r>
              <a:rPr lang="en-US" altLang="ja-JP" dirty="0"/>
              <a:t>Low emittance preservation</a:t>
            </a:r>
          </a:p>
          <a:p>
            <a:pPr marL="857250" lvl="1" indent="-457200"/>
            <a:r>
              <a:rPr lang="en-US" altLang="ja-JP" dirty="0"/>
              <a:t>Simultaneous top-up injection</a:t>
            </a:r>
          </a:p>
          <a:p>
            <a:pPr marL="514350" indent="-514350">
              <a:buFont typeface="Times New Roman" pitchFamily="18" charset="0"/>
              <a:buAutoNum type="arabicPeriod"/>
            </a:pPr>
            <a:r>
              <a:rPr lang="en-US" altLang="ja-JP" dirty="0"/>
              <a:t>Recent results of injector commissioning</a:t>
            </a:r>
          </a:p>
          <a:p>
            <a:pPr marL="514350" indent="-514350">
              <a:buFont typeface="Times New Roman" pitchFamily="18" charset="0"/>
              <a:buAutoNum type="arabicPeriod"/>
            </a:pPr>
            <a:r>
              <a:rPr lang="en-US" altLang="ja-JP" dirty="0"/>
              <a:t>Summary and plan</a:t>
            </a:r>
          </a:p>
        </p:txBody>
      </p:sp>
      <p:sp>
        <p:nvSpPr>
          <p:cNvPr id="4100"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3D07F01C-08CF-4514-8B77-76918382A690}"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61C1424-274B-4B21-BCB0-0EFB7C48D18C}" type="slidenum">
              <a:rPr lang="en-US" altLang="ja-JP" smtClean="0"/>
              <a:pPr>
                <a:defRPr/>
              </a:pPr>
              <a:t>20</a:t>
            </a:fld>
            <a:endParaRPr lang="en-US" altLang="ja-JP"/>
          </a:p>
        </p:txBody>
      </p:sp>
      <p:sp>
        <p:nvSpPr>
          <p:cNvPr id="3" name="テキスト ボックス 2"/>
          <p:cNvSpPr txBox="1"/>
          <p:nvPr/>
        </p:nvSpPr>
        <p:spPr>
          <a:xfrm>
            <a:off x="35496" y="908720"/>
            <a:ext cx="9108504" cy="1938992"/>
          </a:xfrm>
          <a:prstGeom prst="rect">
            <a:avLst/>
          </a:prstGeom>
          <a:noFill/>
        </p:spPr>
        <p:txBody>
          <a:bodyPr wrap="square" rtlCol="0">
            <a:spAutoFit/>
          </a:bodyPr>
          <a:lstStyle/>
          <a:p>
            <a:pPr marL="342900" indent="-342900">
              <a:buFont typeface="Arial" panose="020B0604020202020204" pitchFamily="34" charset="0"/>
              <a:buChar char="•"/>
            </a:pPr>
            <a:r>
              <a:rPr lang="en-US" altLang="ja-JP" dirty="0"/>
              <a:t>RF e- gun has been utilized for HER injection since last Wednesday (June 8</a:t>
            </a:r>
            <a:r>
              <a:rPr lang="en-US" altLang="ja-JP" baseline="30000" dirty="0"/>
              <a:t>th</a:t>
            </a:r>
            <a:r>
              <a:rPr lang="en-US" altLang="ja-JP" dirty="0"/>
              <a:t>) w/o any significant trouble.</a:t>
            </a:r>
          </a:p>
          <a:p>
            <a:pPr marL="342900" indent="-342900">
              <a:buFont typeface="Arial" panose="020B0604020202020204" pitchFamily="34" charset="0"/>
              <a:buChar char="•"/>
            </a:pPr>
            <a:r>
              <a:rPr lang="en-US" altLang="ja-JP" dirty="0"/>
              <a:t>Bunch charge fluctuation is about 4% ~ 5%. (~ 20% in 2014)</a:t>
            </a:r>
          </a:p>
          <a:p>
            <a:pPr marL="800100" lvl="1" indent="-342900">
              <a:buFont typeface="Arial" panose="020B0604020202020204" pitchFamily="34" charset="0"/>
              <a:buChar char="•"/>
            </a:pPr>
            <a:r>
              <a:rPr lang="en-US" altLang="ja-JP" dirty="0"/>
              <a:t>1% ~ 2% (thermionic e- gun)</a:t>
            </a:r>
          </a:p>
          <a:p>
            <a:pPr marL="342900" indent="-342900">
              <a:buFont typeface="Arial" panose="020B0604020202020204" pitchFamily="34" charset="0"/>
              <a:buChar char="•"/>
            </a:pPr>
            <a:r>
              <a:rPr lang="en-US" altLang="ja-JP" dirty="0"/>
              <a:t>Bunch charge stability is almost same for different beam repetition.</a:t>
            </a:r>
            <a:endParaRPr kumimoji="1" lang="ja-JP" altLang="en-US" dirty="0"/>
          </a:p>
        </p:txBody>
      </p:sp>
      <p:sp>
        <p:nvSpPr>
          <p:cNvPr id="4" name="タイトル 1"/>
          <p:cNvSpPr txBox="1">
            <a:spLocks/>
          </p:cNvSpPr>
          <p:nvPr/>
        </p:nvSpPr>
        <p:spPr>
          <a:xfrm>
            <a:off x="179512" y="346646"/>
            <a:ext cx="8690686" cy="70609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defRPr>
            </a:lvl9pPr>
          </a:lstStyle>
          <a:p>
            <a:r>
              <a:rPr lang="en-US" altLang="ja-JP" kern="0" dirty="0"/>
              <a:t>Bunch charge stability (rf e- gun)</a:t>
            </a:r>
            <a:endParaRPr lang="ja-JP" altLang="en-US" kern="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703947058"/>
              </p:ext>
            </p:extLst>
          </p:nvPr>
        </p:nvGraphicFramePr>
        <p:xfrm>
          <a:off x="1958785" y="2859053"/>
          <a:ext cx="5261925" cy="4026331"/>
        </p:xfrm>
        <a:graphic>
          <a:graphicData uri="http://schemas.openxmlformats.org/presentationml/2006/ole">
            <mc:AlternateContent xmlns:mc="http://schemas.openxmlformats.org/markup-compatibility/2006">
              <mc:Choice xmlns:v="urn:schemas-microsoft-com:vml" Requires="v">
                <p:oleObj spid="_x0000_s90236" name="ｸﾞﾗﾌ" r:id="rId3" imgW="3920760" imgH="3000960" progId="Origin50.Graph">
                  <p:embed/>
                </p:oleObj>
              </mc:Choice>
              <mc:Fallback>
                <p:oleObj name="ｸﾞﾗﾌ" r:id="rId3" imgW="3920760" imgH="3000960" progId="Origin50.Graph">
                  <p:embed/>
                  <p:pic>
                    <p:nvPicPr>
                      <p:cNvPr id="0" name=""/>
                      <p:cNvPicPr/>
                      <p:nvPr/>
                    </p:nvPicPr>
                    <p:blipFill>
                      <a:blip r:embed="rId4"/>
                      <a:stretch>
                        <a:fillRect/>
                      </a:stretch>
                    </p:blipFill>
                    <p:spPr>
                      <a:xfrm>
                        <a:off x="1958785" y="2859053"/>
                        <a:ext cx="5261925" cy="402633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047089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461C1424-274B-4B21-BCB0-0EFB7C48D18C}" type="slidenum">
              <a:rPr lang="en-US" altLang="ja-JP" smtClean="0"/>
              <a:pPr>
                <a:defRPr/>
              </a:pPr>
              <a:t>21</a:t>
            </a:fld>
            <a:endParaRPr lang="en-US" altLang="ja-JP"/>
          </a:p>
        </p:txBody>
      </p:sp>
      <p:sp>
        <p:nvSpPr>
          <p:cNvPr id="3" name="テキスト ボックス 2"/>
          <p:cNvSpPr txBox="1"/>
          <p:nvPr/>
        </p:nvSpPr>
        <p:spPr>
          <a:xfrm>
            <a:off x="35496" y="980728"/>
            <a:ext cx="9108504" cy="1938992"/>
          </a:xfrm>
          <a:prstGeom prst="rect">
            <a:avLst/>
          </a:prstGeom>
          <a:noFill/>
        </p:spPr>
        <p:txBody>
          <a:bodyPr wrap="square" rtlCol="0">
            <a:spAutoFit/>
          </a:bodyPr>
          <a:lstStyle/>
          <a:p>
            <a:pPr marL="342900" indent="-342900">
              <a:buFont typeface="Arial" panose="020B0604020202020204" pitchFamily="34" charset="0"/>
              <a:buChar char="•"/>
            </a:pPr>
            <a:r>
              <a:rPr lang="en-US" altLang="ja-JP" dirty="0"/>
              <a:t>Position fluctuation is almost same for different beam repetition.</a:t>
            </a:r>
          </a:p>
          <a:p>
            <a:pPr marL="342900" indent="-342900">
              <a:buFont typeface="Arial" panose="020B0604020202020204" pitchFamily="34" charset="0"/>
              <a:buChar char="•"/>
            </a:pPr>
            <a:r>
              <a:rPr lang="en-US" altLang="ja-JP" dirty="0"/>
              <a:t>Beam position fluctuation in horizontal direction is larger than one in vertical direction.</a:t>
            </a:r>
          </a:p>
          <a:p>
            <a:pPr marL="342900" indent="-342900">
              <a:buFont typeface="Arial" panose="020B0604020202020204" pitchFamily="34" charset="0"/>
              <a:buChar char="•"/>
            </a:pPr>
            <a:r>
              <a:rPr lang="en-US" altLang="ja-JP" dirty="0" err="1">
                <a:latin typeface="Symbol" panose="05050102010706020507" pitchFamily="18" charset="2"/>
              </a:rPr>
              <a:t>s</a:t>
            </a:r>
            <a:r>
              <a:rPr lang="en-US" altLang="ja-JP" sz="1600" dirty="0" err="1"/>
              <a:t>x,y</a:t>
            </a:r>
            <a:r>
              <a:rPr lang="en-US" altLang="ja-JP" dirty="0"/>
              <a:t>: 0.1 mm ~ 0.2 mm (thermionic e- gun)</a:t>
            </a:r>
          </a:p>
          <a:p>
            <a:pPr marL="342900" indent="-342900">
              <a:buFont typeface="Arial" panose="020B0604020202020204" pitchFamily="34" charset="0"/>
              <a:buChar char="•"/>
            </a:pPr>
            <a:endParaRPr kumimoji="1" lang="ja-JP" altLang="en-US" dirty="0"/>
          </a:p>
        </p:txBody>
      </p:sp>
      <p:sp>
        <p:nvSpPr>
          <p:cNvPr id="4" name="タイトル 1"/>
          <p:cNvSpPr txBox="1">
            <a:spLocks/>
          </p:cNvSpPr>
          <p:nvPr/>
        </p:nvSpPr>
        <p:spPr>
          <a:xfrm>
            <a:off x="179512" y="346646"/>
            <a:ext cx="8690686" cy="70609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128"/>
              </a:defRPr>
            </a:lvl5pPr>
            <a:lvl6pPr marL="457200" algn="ctr" rtl="0" fontAlgn="base">
              <a:spcBef>
                <a:spcPct val="0"/>
              </a:spcBef>
              <a:spcAft>
                <a:spcPct val="0"/>
              </a:spcAft>
              <a:defRPr kumimoji="1" sz="4400">
                <a:solidFill>
                  <a:schemeClr val="tx2"/>
                </a:solidFill>
                <a:latin typeface="Times New Roman" charset="0"/>
                <a:ea typeface="ＭＳ Ｐゴシック" charset="-128"/>
              </a:defRPr>
            </a:lvl6pPr>
            <a:lvl7pPr marL="914400" algn="ctr" rtl="0" fontAlgn="base">
              <a:spcBef>
                <a:spcPct val="0"/>
              </a:spcBef>
              <a:spcAft>
                <a:spcPct val="0"/>
              </a:spcAft>
              <a:defRPr kumimoji="1" sz="4400">
                <a:solidFill>
                  <a:schemeClr val="tx2"/>
                </a:solidFill>
                <a:latin typeface="Times New Roman" charset="0"/>
                <a:ea typeface="ＭＳ Ｐゴシック" charset="-128"/>
              </a:defRPr>
            </a:lvl7pPr>
            <a:lvl8pPr marL="1371600" algn="ctr" rtl="0" fontAlgn="base">
              <a:spcBef>
                <a:spcPct val="0"/>
              </a:spcBef>
              <a:spcAft>
                <a:spcPct val="0"/>
              </a:spcAft>
              <a:defRPr kumimoji="1" sz="4400">
                <a:solidFill>
                  <a:schemeClr val="tx2"/>
                </a:solidFill>
                <a:latin typeface="Times New Roman" charset="0"/>
                <a:ea typeface="ＭＳ Ｐゴシック" charset="-128"/>
              </a:defRPr>
            </a:lvl8pPr>
            <a:lvl9pPr marL="1828800" algn="ctr" rtl="0" fontAlgn="base">
              <a:spcBef>
                <a:spcPct val="0"/>
              </a:spcBef>
              <a:spcAft>
                <a:spcPct val="0"/>
              </a:spcAft>
              <a:defRPr kumimoji="1" sz="4400">
                <a:solidFill>
                  <a:schemeClr val="tx2"/>
                </a:solidFill>
                <a:latin typeface="Times New Roman" charset="0"/>
                <a:ea typeface="ＭＳ Ｐゴシック" charset="-128"/>
              </a:defRPr>
            </a:lvl9pPr>
          </a:lstStyle>
          <a:p>
            <a:r>
              <a:rPr lang="en-US" altLang="ja-JP" kern="0" dirty="0"/>
              <a:t>Position stability (rf e- gun)</a:t>
            </a:r>
            <a:endParaRPr lang="ja-JP" altLang="en-US" kern="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870336778"/>
              </p:ext>
            </p:extLst>
          </p:nvPr>
        </p:nvGraphicFramePr>
        <p:xfrm>
          <a:off x="4510210" y="2780928"/>
          <a:ext cx="4696028" cy="3593317"/>
        </p:xfrm>
        <a:graphic>
          <a:graphicData uri="http://schemas.openxmlformats.org/presentationml/2006/ole">
            <mc:AlternateContent xmlns:mc="http://schemas.openxmlformats.org/markup-compatibility/2006">
              <mc:Choice xmlns:v="urn:schemas-microsoft-com:vml" Requires="v">
                <p:oleObj spid="_x0000_s93242" name="ｸﾞﾗﾌ" r:id="rId3" imgW="3920760" imgH="3000960" progId="Origin50.Graph">
                  <p:embed/>
                </p:oleObj>
              </mc:Choice>
              <mc:Fallback>
                <p:oleObj name="ｸﾞﾗﾌ" r:id="rId3" imgW="3920760" imgH="3000960" progId="Origin50.Graph">
                  <p:embed/>
                  <p:pic>
                    <p:nvPicPr>
                      <p:cNvPr id="0" name=""/>
                      <p:cNvPicPr/>
                      <p:nvPr/>
                    </p:nvPicPr>
                    <p:blipFill>
                      <a:blip r:embed="rId4"/>
                      <a:stretch>
                        <a:fillRect/>
                      </a:stretch>
                    </p:blipFill>
                    <p:spPr>
                      <a:xfrm>
                        <a:off x="4510210" y="2780928"/>
                        <a:ext cx="4696028" cy="3593317"/>
                      </a:xfrm>
                      <a:prstGeom prst="rect">
                        <a:avLst/>
                      </a:prstGeom>
                      <a:solidFill>
                        <a:schemeClr val="tx1"/>
                      </a:solidFill>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998610270"/>
              </p:ext>
            </p:extLst>
          </p:nvPr>
        </p:nvGraphicFramePr>
        <p:xfrm>
          <a:off x="0" y="2780928"/>
          <a:ext cx="4716016" cy="3608612"/>
        </p:xfrm>
        <a:graphic>
          <a:graphicData uri="http://schemas.openxmlformats.org/presentationml/2006/ole">
            <mc:AlternateContent xmlns:mc="http://schemas.openxmlformats.org/markup-compatibility/2006">
              <mc:Choice xmlns:v="urn:schemas-microsoft-com:vml" Requires="v">
                <p:oleObj spid="_x0000_s93243" name="ｸﾞﾗﾌ" r:id="rId5" imgW="3920760" imgH="3000960" progId="Origin50.Graph">
                  <p:embed/>
                </p:oleObj>
              </mc:Choice>
              <mc:Fallback>
                <p:oleObj name="ｸﾞﾗﾌ" r:id="rId5" imgW="3920760" imgH="3000960" progId="Origin50.Graph">
                  <p:embed/>
                  <p:pic>
                    <p:nvPicPr>
                      <p:cNvPr id="0" name=""/>
                      <p:cNvPicPr/>
                      <p:nvPr/>
                    </p:nvPicPr>
                    <p:blipFill>
                      <a:blip r:embed="rId6"/>
                      <a:stretch>
                        <a:fillRect/>
                      </a:stretch>
                    </p:blipFill>
                    <p:spPr>
                      <a:xfrm>
                        <a:off x="0" y="2780928"/>
                        <a:ext cx="4716016" cy="3608612"/>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44320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06760"/>
            <a:ext cx="9144000" cy="473968"/>
          </a:xfrm>
        </p:spPr>
        <p:txBody>
          <a:bodyPr/>
          <a:lstStyle/>
          <a:p>
            <a:r>
              <a:rPr lang="en-US" altLang="ja-JP" dirty="0"/>
              <a:t>Summary and plan</a:t>
            </a:r>
            <a:endParaRPr kumimoji="1" lang="ja-JP" altLang="en-US" dirty="0"/>
          </a:p>
        </p:txBody>
      </p:sp>
      <p:sp>
        <p:nvSpPr>
          <p:cNvPr id="3" name="コンテンツ プレースホルダー 2"/>
          <p:cNvSpPr>
            <a:spLocks noGrp="1"/>
          </p:cNvSpPr>
          <p:nvPr>
            <p:ph idx="1"/>
          </p:nvPr>
        </p:nvSpPr>
        <p:spPr>
          <a:xfrm>
            <a:off x="2684" y="1052736"/>
            <a:ext cx="9249836" cy="5424264"/>
          </a:xfrm>
        </p:spPr>
        <p:txBody>
          <a:bodyPr/>
          <a:lstStyle/>
          <a:p>
            <a:r>
              <a:rPr lang="en-US" altLang="ja-JP" sz="2400" dirty="0"/>
              <a:t>Reinstallation of thermionic e- gun was completed in May of 2015.</a:t>
            </a:r>
          </a:p>
          <a:p>
            <a:r>
              <a:rPr lang="en-US" altLang="ja-JP" sz="2400" dirty="0"/>
              <a:t>MR Phase I commissioning successfully started w/ thermionic e- gun for HER and LER injection.</a:t>
            </a:r>
          </a:p>
          <a:p>
            <a:r>
              <a:rPr lang="en-US" altLang="ja-JP" sz="2400" dirty="0">
                <a:solidFill>
                  <a:srgbClr val="FFFF00"/>
                </a:solidFill>
              </a:rPr>
              <a:t>MR injection w/ </a:t>
            </a:r>
            <a:r>
              <a:rPr lang="en-US" altLang="ja-JP" sz="2400" dirty="0" err="1">
                <a:solidFill>
                  <a:srgbClr val="FFFF00"/>
                </a:solidFill>
              </a:rPr>
              <a:t>rf</a:t>
            </a:r>
            <a:r>
              <a:rPr lang="en-US" altLang="ja-JP" sz="2400" dirty="0">
                <a:solidFill>
                  <a:srgbClr val="FFFF00"/>
                </a:solidFill>
              </a:rPr>
              <a:t> e- gun was success at the first time (May 31, 2016).</a:t>
            </a:r>
          </a:p>
          <a:p>
            <a:r>
              <a:rPr lang="en-US" altLang="ja-JP" sz="2400" dirty="0">
                <a:solidFill>
                  <a:srgbClr val="FFFF00"/>
                </a:solidFill>
              </a:rPr>
              <a:t>Rf gun has continuously been utilized for daily operation since last Wednesday. Bunch charge stability has been much improved.</a:t>
            </a:r>
          </a:p>
          <a:p>
            <a:r>
              <a:rPr lang="en-US" altLang="ja-JP" sz="2400" dirty="0"/>
              <a:t>Towards Phase II (Oct. 2017):</a:t>
            </a:r>
          </a:p>
          <a:p>
            <a:pPr lvl="1"/>
            <a:r>
              <a:rPr lang="en-US" altLang="ja-JP" sz="2000" dirty="0"/>
              <a:t>Low emittance</a:t>
            </a:r>
            <a:r>
              <a:rPr lang="ja-JP" altLang="en-US" sz="2000" dirty="0"/>
              <a:t> </a:t>
            </a:r>
            <a:r>
              <a:rPr lang="en-US" altLang="ja-JP" sz="2000" dirty="0"/>
              <a:t>beam (2 nC, 20 mm·mrad)</a:t>
            </a:r>
          </a:p>
          <a:p>
            <a:pPr lvl="2"/>
            <a:r>
              <a:rPr lang="en-US" altLang="ja-JP" sz="2000" dirty="0"/>
              <a:t>rf e- gun (2 nC, 10 mm·mrad)</a:t>
            </a:r>
          </a:p>
          <a:p>
            <a:pPr lvl="2"/>
            <a:r>
              <a:rPr lang="en-US" altLang="ja-JP" sz="2000" dirty="0"/>
              <a:t>Pre-alignment and countermeasure for ground motion</a:t>
            </a:r>
          </a:p>
          <a:p>
            <a:pPr lvl="2"/>
            <a:r>
              <a:rPr lang="en-US" altLang="ja-JP" sz="2000" dirty="0"/>
              <a:t>Low emittance preservation study in this autumn</a:t>
            </a:r>
          </a:p>
          <a:p>
            <a:pPr lvl="3"/>
            <a:r>
              <a:rPr lang="en-US" altLang="ja-JP" dirty="0"/>
              <a:t>BPM readout will be replaced by the high precision one (VME module) in this autumn. (12/91 have been already replaced.)</a:t>
            </a:r>
          </a:p>
          <a:p>
            <a:pPr lvl="2"/>
            <a:r>
              <a:rPr lang="en-US" altLang="ja-JP" sz="2000" dirty="0"/>
              <a:t>Development of commissioning tools especially for low emittance preservation</a:t>
            </a:r>
          </a:p>
          <a:p>
            <a:pPr lvl="3"/>
            <a:endParaRPr lang="en-US" altLang="ja-JP" dirty="0"/>
          </a:p>
          <a:p>
            <a:endParaRPr lang="en-US" altLang="ja-JP" sz="2400" dirty="0">
              <a:solidFill>
                <a:srgbClr val="FFFF00"/>
              </a:solidFill>
            </a:endParaRPr>
          </a:p>
          <a:p>
            <a:pPr lvl="1"/>
            <a:endParaRPr lang="en-US" altLang="ja-JP" sz="20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22</a:t>
            </a:fld>
            <a:endParaRPr lang="en-US" altLang="ja-JP"/>
          </a:p>
        </p:txBody>
      </p:sp>
    </p:spTree>
    <p:extLst>
      <p:ext uri="{BB962C8B-B14F-4D97-AF65-F5344CB8AC3E}">
        <p14:creationId xmlns:p14="http://schemas.microsoft.com/office/powerpoint/2010/main" val="425019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8680"/>
            <a:ext cx="9144000" cy="473968"/>
          </a:xfrm>
        </p:spPr>
        <p:txBody>
          <a:bodyPr/>
          <a:lstStyle/>
          <a:p>
            <a:r>
              <a:rPr lang="en-US" altLang="ja-JP" dirty="0"/>
              <a:t>Summary and plan (cont’d)</a:t>
            </a:r>
            <a:endParaRPr kumimoji="1" lang="ja-JP" altLang="en-US" dirty="0"/>
          </a:p>
        </p:txBody>
      </p:sp>
      <p:sp>
        <p:nvSpPr>
          <p:cNvPr id="3" name="コンテンツ プレースホルダー 2"/>
          <p:cNvSpPr>
            <a:spLocks noGrp="1"/>
          </p:cNvSpPr>
          <p:nvPr>
            <p:ph idx="1"/>
          </p:nvPr>
        </p:nvSpPr>
        <p:spPr>
          <a:xfrm>
            <a:off x="-69324" y="1245096"/>
            <a:ext cx="9249836" cy="5424264"/>
          </a:xfrm>
        </p:spPr>
        <p:txBody>
          <a:bodyPr/>
          <a:lstStyle/>
          <a:p>
            <a:r>
              <a:rPr lang="en-US" altLang="ja-JP" sz="2400" dirty="0"/>
              <a:t>Towards Phase II (Oct. 2017):</a:t>
            </a:r>
          </a:p>
          <a:p>
            <a:pPr lvl="1"/>
            <a:r>
              <a:rPr lang="en-US" altLang="ja-JP" sz="2000" dirty="0"/>
              <a:t>Positron generation</a:t>
            </a:r>
          </a:p>
          <a:p>
            <a:pPr lvl="2"/>
            <a:r>
              <a:rPr lang="en-US" altLang="ja-JP" sz="2000" dirty="0"/>
              <a:t>Flux concentrator: New one (work hardening process) will be installed in this Nov. for 12 kA operation.</a:t>
            </a:r>
          </a:p>
          <a:p>
            <a:pPr lvl="1"/>
            <a:r>
              <a:rPr lang="en-US" altLang="ja-JP" sz="2000" dirty="0"/>
              <a:t>Simultaneous top-up (HER, LER (+ damping ring), PF, PF-AR)</a:t>
            </a:r>
          </a:p>
          <a:p>
            <a:pPr lvl="2"/>
            <a:r>
              <a:rPr lang="en-US" altLang="ja-JP" sz="2000" dirty="0"/>
              <a:t>Commissioning of New PF-AR BT (Feb. 2017)</a:t>
            </a:r>
          </a:p>
          <a:p>
            <a:pPr lvl="2"/>
            <a:r>
              <a:rPr lang="en-US" altLang="ja-JP" sz="2000" dirty="0"/>
              <a:t>Pulsed Quads will be tested by real beam soon. Control and monitor system is under preparation. All pulsed Quads (30) and steering magnets (36) will be installed in the next summer.</a:t>
            </a:r>
          </a:p>
          <a:p>
            <a:pPr lvl="2"/>
            <a:r>
              <a:rPr lang="en-US" altLang="ja-JP" sz="2000" dirty="0"/>
              <a:t>Safety system upgrade for simultaneous top-up operation</a:t>
            </a:r>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23</a:t>
            </a:fld>
            <a:endParaRPr lang="en-US" altLang="ja-JP"/>
          </a:p>
        </p:txBody>
      </p:sp>
    </p:spTree>
    <p:extLst>
      <p:ext uri="{BB962C8B-B14F-4D97-AF65-F5344CB8AC3E}">
        <p14:creationId xmlns:p14="http://schemas.microsoft.com/office/powerpoint/2010/main" val="370428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Backup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24</a:t>
            </a:fld>
            <a:endParaRPr lang="en-US" altLang="ja-JP"/>
          </a:p>
        </p:txBody>
      </p:sp>
    </p:spTree>
    <p:extLst>
      <p:ext uri="{BB962C8B-B14F-4D97-AF65-F5344CB8AC3E}">
        <p14:creationId xmlns:p14="http://schemas.microsoft.com/office/powerpoint/2010/main" val="153831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50825" y="333375"/>
            <a:ext cx="8597900" cy="719138"/>
          </a:xfrm>
        </p:spPr>
        <p:txBody>
          <a:bodyPr/>
          <a:lstStyle/>
          <a:p>
            <a:r>
              <a:rPr lang="en-US" altLang="ja-JP" sz="3200" dirty="0"/>
              <a:t>Emittance growth due to component misalignment</a:t>
            </a:r>
            <a:endParaRPr lang="ja-JP" altLang="en-US" sz="3200" dirty="0"/>
          </a:p>
        </p:txBody>
      </p:sp>
      <p:sp>
        <p:nvSpPr>
          <p:cNvPr id="14339" name="コンテンツ プレースホルダ 2"/>
          <p:cNvSpPr txBox="1">
            <a:spLocks/>
          </p:cNvSpPr>
          <p:nvPr/>
        </p:nvSpPr>
        <p:spPr bwMode="auto">
          <a:xfrm>
            <a:off x="6815138" y="0"/>
            <a:ext cx="23368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r" eaLnBrk="1" hangingPunct="1">
              <a:spcBef>
                <a:spcPct val="0"/>
              </a:spcBef>
              <a:buFontTx/>
              <a:buNone/>
            </a:pPr>
            <a:r>
              <a:rPr lang="en-US" altLang="ja-JP" sz="1400">
                <a:cs typeface="Times New Roman" pitchFamily="18" charset="0"/>
              </a:rPr>
              <a:t>Sector Cto5: -10 deg rf phase</a:t>
            </a:r>
            <a:br>
              <a:rPr lang="en-US" altLang="ja-JP" sz="1400">
                <a:cs typeface="Times New Roman" pitchFamily="18" charset="0"/>
              </a:rPr>
            </a:br>
            <a:r>
              <a:rPr lang="en-US" altLang="ja-JP" sz="1400">
                <a:cs typeface="Times New Roman" pitchFamily="18" charset="0"/>
              </a:rPr>
              <a:t>R56 =-0.20</a:t>
            </a:r>
          </a:p>
        </p:txBody>
      </p:sp>
      <p:pic>
        <p:nvPicPr>
          <p:cNvPr id="14340" name="図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438400"/>
            <a:ext cx="41767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コンテンツ プレースホルダ 2"/>
          <p:cNvSpPr txBox="1">
            <a:spLocks/>
          </p:cNvSpPr>
          <p:nvPr/>
        </p:nvSpPr>
        <p:spPr>
          <a:xfrm>
            <a:off x="23044" y="981075"/>
            <a:ext cx="9120956" cy="1655763"/>
          </a:xfrm>
          <a:prstGeom prst="rect">
            <a:avLst/>
          </a:prstGeom>
        </p:spPr>
        <p:txBody>
          <a:bodyPr>
            <a:normAutofit fontScale="25000" lnSpcReduction="20000"/>
          </a:bodyPr>
          <a:lstStyle/>
          <a:p>
            <a:pPr marL="342900" indent="-342900" defTabSz="457200" fontAlgn="auto">
              <a:spcBef>
                <a:spcPct val="20000"/>
              </a:spcBef>
              <a:spcAft>
                <a:spcPts val="0"/>
              </a:spcAft>
              <a:buFont typeface="Arial" pitchFamily="34" charset="0"/>
              <a:buChar char="•"/>
              <a:defRPr/>
            </a:pPr>
            <a:r>
              <a:rPr lang="en-US" altLang="ja-JP" sz="9600" dirty="0">
                <a:latin typeface="Times New Roman"/>
                <a:ea typeface="+mn-ea"/>
                <a:cs typeface="Times New Roman"/>
              </a:rPr>
              <a:t>Simulation results from 100 different seeds.</a:t>
            </a:r>
          </a:p>
          <a:p>
            <a:pPr marL="342900" indent="-342900" defTabSz="457200" fontAlgn="auto">
              <a:spcBef>
                <a:spcPct val="20000"/>
              </a:spcBef>
              <a:spcAft>
                <a:spcPts val="0"/>
              </a:spcAft>
              <a:buFont typeface="Arial" pitchFamily="34" charset="0"/>
              <a:buChar char="•"/>
              <a:defRPr/>
            </a:pPr>
            <a:r>
              <a:rPr lang="en-US" altLang="ja-JP" sz="9600" dirty="0">
                <a:latin typeface="Times New Roman"/>
                <a:ea typeface="+mn-ea"/>
                <a:cs typeface="Times New Roman"/>
              </a:rPr>
              <a:t>Misalignment of Quadrupole magnets and Accelerating structure:</a:t>
            </a:r>
          </a:p>
          <a:p>
            <a:pPr marL="800100" lvl="1" indent="-342900" defTabSz="457200" fontAlgn="auto">
              <a:spcBef>
                <a:spcPct val="20000"/>
              </a:spcBef>
              <a:spcAft>
                <a:spcPts val="0"/>
              </a:spcAft>
              <a:buFont typeface="Arial" pitchFamily="34" charset="0"/>
              <a:buChar char="•"/>
              <a:defRPr/>
            </a:pPr>
            <a:r>
              <a:rPr lang="en-US" altLang="ja-JP" sz="9600" dirty="0">
                <a:solidFill>
                  <a:srgbClr val="FFFF00"/>
                </a:solidFill>
                <a:latin typeface="Symbol" pitchFamily="18" charset="2"/>
                <a:ea typeface="+mn-ea"/>
                <a:cs typeface="Times New Roman"/>
              </a:rPr>
              <a:t>s</a:t>
            </a:r>
            <a:r>
              <a:rPr lang="en-US" altLang="ja-JP" sz="9600" dirty="0">
                <a:solidFill>
                  <a:srgbClr val="FFFF00"/>
                </a:solidFill>
                <a:latin typeface="Times New Roman"/>
                <a:ea typeface="+mn-ea"/>
                <a:cs typeface="Times New Roman"/>
              </a:rPr>
              <a:t> &lt; 0.1 mm: </a:t>
            </a:r>
            <a:r>
              <a:rPr lang="en-US" altLang="ja-JP" sz="8000" dirty="0" err="1">
                <a:solidFill>
                  <a:srgbClr val="FFFF00"/>
                </a:solidFill>
                <a:latin typeface="Symbol" pitchFamily="18" charset="2"/>
                <a:ea typeface="+mn-ea"/>
                <a:cs typeface="Times New Roman"/>
              </a:rPr>
              <a:t>b</a:t>
            </a:r>
            <a:r>
              <a:rPr lang="en-US" altLang="ja-JP" sz="9600" dirty="0" err="1">
                <a:solidFill>
                  <a:srgbClr val="FFFF00"/>
                </a:solidFill>
                <a:latin typeface="Symbol" pitchFamily="18" charset="2"/>
                <a:ea typeface="+mn-ea"/>
                <a:cs typeface="Times New Roman"/>
              </a:rPr>
              <a:t>ge</a:t>
            </a:r>
            <a:r>
              <a:rPr lang="en-US" altLang="ja-JP" sz="9600" dirty="0">
                <a:solidFill>
                  <a:srgbClr val="FFFF00"/>
                </a:solidFill>
                <a:latin typeface="Times New Roman"/>
                <a:ea typeface="+mn-ea"/>
                <a:cs typeface="Times New Roman"/>
              </a:rPr>
              <a:t> 20 </a:t>
            </a:r>
            <a:r>
              <a:rPr lang="en-US" altLang="ja-JP" sz="9600" dirty="0" err="1">
                <a:solidFill>
                  <a:srgbClr val="FFFF00"/>
                </a:solidFill>
                <a:latin typeface="Times New Roman"/>
                <a:ea typeface="+mn-ea"/>
                <a:cs typeface="Times New Roman"/>
              </a:rPr>
              <a:t>mm·mrad</a:t>
            </a:r>
            <a:r>
              <a:rPr lang="en-US" altLang="ja-JP" sz="9600" dirty="0">
                <a:solidFill>
                  <a:srgbClr val="FFFF00"/>
                </a:solidFill>
                <a:latin typeface="Times New Roman"/>
                <a:ea typeface="+mn-ea"/>
                <a:cs typeface="Times New Roman"/>
              </a:rPr>
              <a:t> is almost satisfied.</a:t>
            </a:r>
          </a:p>
          <a:p>
            <a:pPr marL="800100" lvl="1" indent="-342900" defTabSz="457200" fontAlgn="auto">
              <a:spcBef>
                <a:spcPct val="20000"/>
              </a:spcBef>
              <a:spcAft>
                <a:spcPts val="0"/>
              </a:spcAft>
              <a:buFont typeface="Arial" pitchFamily="34" charset="0"/>
              <a:buChar char="•"/>
              <a:defRPr/>
            </a:pPr>
            <a:r>
              <a:rPr lang="en-US" altLang="ja-JP" sz="9600" dirty="0">
                <a:latin typeface="Symbol" pitchFamily="18" charset="2"/>
                <a:ea typeface="ＭＳ Ｐゴシック" charset="-128"/>
                <a:cs typeface="Times New Roman"/>
              </a:rPr>
              <a:t>s &gt;</a:t>
            </a:r>
            <a:r>
              <a:rPr lang="en-US" altLang="ja-JP" sz="9600" dirty="0">
                <a:latin typeface="Calibri"/>
                <a:ea typeface="ＭＳ Ｐゴシック" charset="-128"/>
                <a:cs typeface="Times New Roman"/>
              </a:rPr>
              <a:t> </a:t>
            </a:r>
            <a:r>
              <a:rPr lang="en-US" altLang="ja-JP" sz="9600" dirty="0">
                <a:latin typeface="+mj-lt"/>
                <a:ea typeface="ＭＳ Ｐゴシック" charset="-128"/>
                <a:cs typeface="Times New Roman"/>
              </a:rPr>
              <a:t>0.1 mm: emittance preservation is required by some methods.</a:t>
            </a:r>
            <a:endParaRPr lang="en-US" altLang="ja-JP" sz="7400" dirty="0">
              <a:latin typeface="Times New Roman"/>
              <a:ea typeface="+mn-ea"/>
              <a:cs typeface="Times New Roman"/>
            </a:endParaRPr>
          </a:p>
          <a:p>
            <a:pPr defTabSz="457200" fontAlgn="auto">
              <a:spcBef>
                <a:spcPct val="20000"/>
              </a:spcBef>
              <a:spcAft>
                <a:spcPts val="0"/>
              </a:spcAft>
              <a:defRPr/>
            </a:pPr>
            <a:r>
              <a:rPr lang="en-US" altLang="ja-JP" sz="4800" dirty="0">
                <a:latin typeface="Times New Roman"/>
                <a:ea typeface="+mn-ea"/>
                <a:cs typeface="Times New Roman"/>
              </a:rPr>
              <a:t> </a:t>
            </a:r>
          </a:p>
          <a:p>
            <a:pPr marL="342900" indent="-342900" defTabSz="457200" fontAlgn="auto">
              <a:spcBef>
                <a:spcPct val="20000"/>
              </a:spcBef>
              <a:spcAft>
                <a:spcPts val="0"/>
              </a:spcAft>
              <a:buFont typeface="Arial" pitchFamily="34" charset="0"/>
              <a:buChar char="•"/>
              <a:defRPr/>
            </a:pPr>
            <a:endParaRPr lang="en-US" altLang="ja-JP" dirty="0">
              <a:latin typeface="Times New Roman"/>
              <a:ea typeface="+mn-ea"/>
              <a:cs typeface="Times New Roman"/>
            </a:endParaRPr>
          </a:p>
        </p:txBody>
      </p:sp>
      <p:cxnSp>
        <p:nvCxnSpPr>
          <p:cNvPr id="3" name="直線コネクタ 2"/>
          <p:cNvCxnSpPr/>
          <p:nvPr/>
        </p:nvCxnSpPr>
        <p:spPr>
          <a:xfrm>
            <a:off x="765175" y="5229225"/>
            <a:ext cx="345598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4343" name="テキスト ボックス 3"/>
          <p:cNvSpPr txBox="1">
            <a:spLocks noChangeArrowheads="1"/>
          </p:cNvSpPr>
          <p:nvPr/>
        </p:nvSpPr>
        <p:spPr bwMode="auto">
          <a:xfrm>
            <a:off x="3466306" y="5353942"/>
            <a:ext cx="192405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b="1" u="sng" dirty="0">
                <a:solidFill>
                  <a:srgbClr val="0000FF"/>
                </a:solidFill>
              </a:rPr>
              <a:t>20 </a:t>
            </a:r>
            <a:r>
              <a:rPr lang="en-US" altLang="ja-JP" sz="2400" b="1" u="sng" dirty="0" err="1">
                <a:solidFill>
                  <a:srgbClr val="0000FF"/>
                </a:solidFill>
              </a:rPr>
              <a:t>mm</a:t>
            </a:r>
            <a:r>
              <a:rPr lang="en-US" altLang="ja-JP" sz="2400" b="1" u="sng" dirty="0" err="1">
                <a:solidFill>
                  <a:srgbClr val="0000FF"/>
                </a:solidFill>
                <a:cs typeface="Times New Roman" pitchFamily="18" charset="0"/>
              </a:rPr>
              <a:t>·</a:t>
            </a:r>
            <a:r>
              <a:rPr lang="en-US" altLang="ja-JP" sz="2400" b="1" u="sng" dirty="0" err="1">
                <a:solidFill>
                  <a:srgbClr val="0000FF"/>
                </a:solidFill>
              </a:rPr>
              <a:t>mrad</a:t>
            </a:r>
            <a:endParaRPr lang="ja-JP" altLang="en-US" sz="2400" b="1" u="sng" dirty="0">
              <a:solidFill>
                <a:srgbClr val="0000FF"/>
              </a:solidFill>
            </a:endParaRPr>
          </a:p>
        </p:txBody>
      </p:sp>
      <p:sp>
        <p:nvSpPr>
          <p:cNvPr id="15" name="コンテンツ プレースホルダ 2"/>
          <p:cNvSpPr txBox="1">
            <a:spLocks/>
          </p:cNvSpPr>
          <p:nvPr/>
        </p:nvSpPr>
        <p:spPr>
          <a:xfrm>
            <a:off x="4428331" y="2438399"/>
            <a:ext cx="4608165" cy="2065337"/>
          </a:xfrm>
          <a:prstGeom prst="rect">
            <a:avLst/>
          </a:prstGeom>
          <a:solidFill>
            <a:schemeClr val="bg1"/>
          </a:solidFill>
          <a:ln w="25400">
            <a:solidFill>
              <a:schemeClr val="tx2"/>
            </a:solidFill>
          </a:ln>
        </p:spPr>
        <p:txBody>
          <a:bodyPr/>
          <a:lstStyle/>
          <a:p>
            <a:pPr defTabSz="457200" fontAlgn="auto">
              <a:spcBef>
                <a:spcPct val="20000"/>
              </a:spcBef>
              <a:spcAft>
                <a:spcPts val="0"/>
              </a:spcAft>
              <a:defRPr/>
            </a:pPr>
            <a:r>
              <a:rPr lang="en-US" altLang="ja-JP" dirty="0">
                <a:solidFill>
                  <a:srgbClr val="FFFF00"/>
                </a:solidFill>
                <a:latin typeface="Times New Roman"/>
                <a:ea typeface="+mn-ea"/>
                <a:cs typeface="Times New Roman"/>
              </a:rPr>
              <a:t>&lt;Emittance growth&gt;</a:t>
            </a:r>
          </a:p>
          <a:p>
            <a:pPr defTabSz="457200" fontAlgn="auto">
              <a:spcBef>
                <a:spcPct val="20000"/>
              </a:spcBef>
              <a:spcAft>
                <a:spcPts val="0"/>
              </a:spcAft>
              <a:defRPr/>
            </a:pPr>
            <a:r>
              <a:rPr lang="ja-JP" altLang="en-US" dirty="0">
                <a:solidFill>
                  <a:srgbClr val="FFFF00"/>
                </a:solidFill>
                <a:latin typeface="Times New Roman"/>
                <a:ea typeface="+mn-ea"/>
                <a:cs typeface="Times New Roman"/>
              </a:rPr>
              <a:t>・</a:t>
            </a:r>
            <a:r>
              <a:rPr lang="en-US" altLang="ja-JP" dirty="0">
                <a:solidFill>
                  <a:srgbClr val="FFFF00"/>
                </a:solidFill>
                <a:latin typeface="Times New Roman"/>
                <a:ea typeface="+mn-ea"/>
                <a:cs typeface="Times New Roman"/>
              </a:rPr>
              <a:t>quadratic curve as a function of misalignment</a:t>
            </a:r>
          </a:p>
          <a:p>
            <a:pPr defTabSz="457200" fontAlgn="auto">
              <a:spcBef>
                <a:spcPct val="20000"/>
              </a:spcBef>
              <a:spcAft>
                <a:spcPts val="0"/>
              </a:spcAft>
              <a:defRPr/>
            </a:pPr>
            <a:r>
              <a:rPr lang="ja-JP" altLang="en-US" dirty="0">
                <a:solidFill>
                  <a:srgbClr val="FFFF00"/>
                </a:solidFill>
                <a:latin typeface="Times New Roman"/>
                <a:ea typeface="+mn-ea"/>
                <a:cs typeface="Times New Roman"/>
              </a:rPr>
              <a:t>・</a:t>
            </a:r>
            <a:r>
              <a:rPr lang="en-US" altLang="ja-JP" dirty="0">
                <a:solidFill>
                  <a:srgbClr val="FFFF00"/>
                </a:solidFill>
                <a:latin typeface="Times New Roman"/>
                <a:ea typeface="+mn-ea"/>
                <a:cs typeface="Times New Roman"/>
              </a:rPr>
              <a:t>final emittance depends on error seed</a:t>
            </a:r>
          </a:p>
        </p:txBody>
      </p:sp>
      <p:sp>
        <p:nvSpPr>
          <p:cNvPr id="14345" name="テキスト ボックス 1"/>
          <p:cNvSpPr txBox="1">
            <a:spLocks noChangeArrowheads="1"/>
          </p:cNvSpPr>
          <p:nvPr/>
        </p:nvSpPr>
        <p:spPr bwMode="auto">
          <a:xfrm rot="-5400000">
            <a:off x="-2088195" y="4172087"/>
            <a:ext cx="4590778" cy="368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b="1" dirty="0">
                <a:solidFill>
                  <a:schemeClr val="bg1"/>
                </a:solidFill>
              </a:rPr>
              <a:t>Norm. projected rms emittance (mm</a:t>
            </a:r>
            <a:r>
              <a:rPr lang="en-US" altLang="ja-JP" sz="1800" b="1" dirty="0">
                <a:solidFill>
                  <a:schemeClr val="bg1"/>
                </a:solidFill>
                <a:sym typeface="Symbol" pitchFamily="18" charset="2"/>
              </a:rPr>
              <a:t></a:t>
            </a:r>
            <a:r>
              <a:rPr lang="en-US" altLang="ja-JP" sz="1800" b="1" dirty="0">
                <a:solidFill>
                  <a:schemeClr val="bg1"/>
                </a:solidFill>
              </a:rPr>
              <a:t>mrad)</a:t>
            </a:r>
            <a:endParaRPr lang="ja-JP" altLang="en-US" sz="1800" b="1" dirty="0">
              <a:solidFill>
                <a:schemeClr val="bg1"/>
              </a:solidFill>
            </a:endParaRPr>
          </a:p>
        </p:txBody>
      </p:sp>
      <p:sp>
        <p:nvSpPr>
          <p:cNvPr id="14346" name="テキスト ボックス 1"/>
          <p:cNvSpPr txBox="1">
            <a:spLocks noChangeArrowheads="1"/>
          </p:cNvSpPr>
          <p:nvPr/>
        </p:nvSpPr>
        <p:spPr bwMode="auto">
          <a:xfrm>
            <a:off x="395288" y="6311900"/>
            <a:ext cx="3970337" cy="334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1800" b="1">
                <a:solidFill>
                  <a:schemeClr val="bg1"/>
                </a:solidFill>
              </a:rPr>
              <a:t>Misalignment </a:t>
            </a:r>
            <a:r>
              <a:rPr lang="en-US" altLang="ja-JP" sz="1800" b="1">
                <a:solidFill>
                  <a:schemeClr val="bg1"/>
                </a:solidFill>
                <a:latin typeface="Symbol" pitchFamily="18" charset="2"/>
              </a:rPr>
              <a:t>s</a:t>
            </a:r>
            <a:r>
              <a:rPr lang="en-US" altLang="ja-JP" sz="1800" b="1">
                <a:solidFill>
                  <a:schemeClr val="bg1"/>
                </a:solidFill>
              </a:rPr>
              <a:t> (mm)</a:t>
            </a:r>
            <a:endParaRPr lang="ja-JP" altLang="en-US" sz="1800" b="1">
              <a:solidFill>
                <a:schemeClr val="bg1"/>
              </a:solidFill>
            </a:endParaRPr>
          </a:p>
        </p:txBody>
      </p:sp>
      <p:sp>
        <p:nvSpPr>
          <p:cNvPr id="2" name="テキスト ボックス 1"/>
          <p:cNvSpPr txBox="1"/>
          <p:nvPr/>
        </p:nvSpPr>
        <p:spPr>
          <a:xfrm>
            <a:off x="5495205" y="4581128"/>
            <a:ext cx="3469283" cy="2092881"/>
          </a:xfrm>
          <a:prstGeom prst="rect">
            <a:avLst/>
          </a:prstGeom>
          <a:solidFill>
            <a:schemeClr val="tx1"/>
          </a:solidFill>
          <a:ln w="38100">
            <a:solidFill>
              <a:srgbClr val="0000FF"/>
            </a:solidFill>
          </a:ln>
        </p:spPr>
        <p:txBody>
          <a:bodyPr wrap="square" rtlCol="0">
            <a:spAutoFit/>
          </a:bodyPr>
          <a:lstStyle/>
          <a:p>
            <a:pPr algn="ctr"/>
            <a:r>
              <a:rPr lang="en-GB" altLang="ja-JP" sz="1800" b="1" u="sng" dirty="0">
                <a:solidFill>
                  <a:schemeClr val="bg1"/>
                </a:solidFill>
              </a:rPr>
              <a:t>Simulation</a:t>
            </a:r>
          </a:p>
          <a:p>
            <a:r>
              <a:rPr lang="en-GB" altLang="ja-JP" sz="1600" dirty="0">
                <a:solidFill>
                  <a:schemeClr val="bg1"/>
                </a:solidFill>
              </a:rPr>
              <a:t>SAD code, Elegant</a:t>
            </a:r>
          </a:p>
          <a:p>
            <a:r>
              <a:rPr lang="en-GB" altLang="ja-JP" sz="1600" dirty="0">
                <a:solidFill>
                  <a:schemeClr val="bg1"/>
                </a:solidFill>
              </a:rPr>
              <a:t>Initial bunch charge: 5 nC</a:t>
            </a:r>
          </a:p>
          <a:p>
            <a:r>
              <a:rPr lang="en-GB" altLang="ja-JP" sz="1600" dirty="0">
                <a:solidFill>
                  <a:schemeClr val="bg1"/>
                </a:solidFill>
              </a:rPr>
              <a:t>Initial emittance: 6 mm</a:t>
            </a:r>
            <a:r>
              <a:rPr lang="en-GB" altLang="ja-JP" sz="1600" dirty="0">
                <a:solidFill>
                  <a:schemeClr val="bg1"/>
                </a:solidFill>
                <a:sym typeface="Symbol"/>
              </a:rPr>
              <a:t></a:t>
            </a:r>
            <a:r>
              <a:rPr lang="en-GB" altLang="ja-JP" sz="1600" dirty="0">
                <a:solidFill>
                  <a:schemeClr val="bg1"/>
                </a:solidFill>
              </a:rPr>
              <a:t>mrad</a:t>
            </a:r>
          </a:p>
          <a:p>
            <a:r>
              <a:rPr lang="en-GB" altLang="ja-JP" sz="1600" dirty="0">
                <a:solidFill>
                  <a:schemeClr val="bg1"/>
                </a:solidFill>
              </a:rPr>
              <a:t>Initial bunch length: 10 ps (FWHM)</a:t>
            </a:r>
          </a:p>
          <a:p>
            <a:r>
              <a:rPr lang="en-GB" altLang="ja-JP" sz="1600" dirty="0">
                <a:solidFill>
                  <a:schemeClr val="bg1"/>
                </a:solidFill>
              </a:rPr>
              <a:t>Initial energy spread : 0.4%</a:t>
            </a:r>
          </a:p>
          <a:p>
            <a:r>
              <a:rPr lang="en-GB" altLang="ja-JP" sz="1600" dirty="0">
                <a:solidFill>
                  <a:schemeClr val="bg1"/>
                </a:solidFill>
              </a:rPr>
              <a:t>Initial beam energy: 20 MeV</a:t>
            </a:r>
          </a:p>
          <a:p>
            <a:r>
              <a:rPr lang="en-GB" altLang="ja-JP" sz="1600" dirty="0">
                <a:solidFill>
                  <a:schemeClr val="bg1"/>
                </a:solidFill>
              </a:rPr>
              <a:t>Uniform longitudinal beam distribution</a:t>
            </a:r>
          </a:p>
        </p:txBody>
      </p:sp>
    </p:spTree>
    <p:extLst>
      <p:ext uri="{BB962C8B-B14F-4D97-AF65-F5344CB8AC3E}">
        <p14:creationId xmlns:p14="http://schemas.microsoft.com/office/powerpoint/2010/main" val="3597934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762000"/>
          </a:xfrm>
        </p:spPr>
        <p:txBody>
          <a:bodyPr/>
          <a:lstStyle/>
          <a:p>
            <a:r>
              <a:rPr kumimoji="1" lang="en-US" altLang="ja-JP" dirty="0"/>
              <a:t>Energy spread requirement</a:t>
            </a:r>
            <a:endParaRPr kumimoji="1" lang="ja-JP" altLang="en-US" dirty="0"/>
          </a:p>
        </p:txBody>
      </p:sp>
      <p:sp>
        <p:nvSpPr>
          <p:cNvPr id="3" name="コンテンツ プレースホルダー 2"/>
          <p:cNvSpPr>
            <a:spLocks noGrp="1"/>
          </p:cNvSpPr>
          <p:nvPr>
            <p:ph idx="1"/>
          </p:nvPr>
        </p:nvSpPr>
        <p:spPr>
          <a:xfrm>
            <a:off x="107504" y="1136100"/>
            <a:ext cx="8928992" cy="1716836"/>
          </a:xfrm>
        </p:spPr>
        <p:txBody>
          <a:bodyPr/>
          <a:lstStyle/>
          <a:p>
            <a:r>
              <a:rPr kumimoji="1" lang="en-US" altLang="ja-JP" sz="2000" dirty="0"/>
              <a:t>For the synchrotron phase space injection, small energy spread (0.1%) is required.</a:t>
            </a:r>
          </a:p>
          <a:p>
            <a:r>
              <a:rPr lang="en-US" altLang="ja-JP" sz="2000" dirty="0"/>
              <a:t>A rectangular beam distribution in the longitudinal direction is required for the beam with bunch charge of 5 </a:t>
            </a:r>
            <a:r>
              <a:rPr lang="en-US" altLang="ja-JP" sz="2000" dirty="0" err="1"/>
              <a:t>nC</a:t>
            </a:r>
            <a:r>
              <a:rPr lang="en-US" altLang="ja-JP" sz="2000" dirty="0"/>
              <a:t> (Phase III).</a:t>
            </a:r>
          </a:p>
          <a:p>
            <a:r>
              <a:rPr lang="en-US" altLang="ja-JP" sz="2000" dirty="0"/>
              <a:t>Laser shaping technique (temporal manipulation)</a:t>
            </a:r>
          </a:p>
          <a:p>
            <a:pPr marL="0" indent="0">
              <a:buNone/>
            </a:pPr>
            <a:endParaRPr kumimoji="1" lang="ja-JP" altLang="en-US" sz="20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26</a:t>
            </a:fld>
            <a:endParaRPr lang="en-US" altLang="ja-JP"/>
          </a:p>
        </p:txBody>
      </p:sp>
      <p:pic>
        <p:nvPicPr>
          <p:cNvPr id="5" name="コンテンツ プレースホルダー 5"/>
          <p:cNvPicPr>
            <a:picLocks noChangeAspect="1"/>
          </p:cNvPicPr>
          <p:nvPr/>
        </p:nvPicPr>
        <p:blipFill>
          <a:blip r:embed="rId2"/>
          <a:stretch>
            <a:fillRect/>
          </a:stretch>
        </p:blipFill>
        <p:spPr bwMode="auto">
          <a:xfrm>
            <a:off x="758844" y="2924944"/>
            <a:ext cx="5685364"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5508104" y="6546830"/>
            <a:ext cx="3528392" cy="338554"/>
          </a:xfrm>
          <a:prstGeom prst="rect">
            <a:avLst/>
          </a:prstGeom>
          <a:solidFill>
            <a:schemeClr val="bg1"/>
          </a:solidFill>
          <a:ln w="12700">
            <a:solidFill>
              <a:schemeClr val="tx1"/>
            </a:solidFill>
          </a:ln>
        </p:spPr>
        <p:txBody>
          <a:bodyPr wrap="square" rtlCol="0">
            <a:spAutoFit/>
          </a:bodyPr>
          <a:lstStyle/>
          <a:p>
            <a:r>
              <a:rPr kumimoji="1" lang="en-US" altLang="ja-JP" sz="1600" dirty="0"/>
              <a:t>S. </a:t>
            </a:r>
            <a:r>
              <a:rPr kumimoji="1" lang="en-US" altLang="ja-JP" sz="1600" dirty="0" err="1"/>
              <a:t>Kazama</a:t>
            </a:r>
            <a:r>
              <a:rPr lang="en-US" altLang="ja-JP" sz="1600" dirty="0"/>
              <a:t> et al., IPAC’15, MOPWA053</a:t>
            </a:r>
            <a:endParaRPr kumimoji="1" lang="ja-JP" altLang="en-US" sz="16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922" y="2814439"/>
            <a:ext cx="17335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437112"/>
            <a:ext cx="17335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7011198" y="5744612"/>
            <a:ext cx="1953290" cy="338554"/>
          </a:xfrm>
          <a:prstGeom prst="rect">
            <a:avLst/>
          </a:prstGeom>
          <a:solidFill>
            <a:schemeClr val="bg1"/>
          </a:solidFill>
          <a:ln w="12700">
            <a:solidFill>
              <a:schemeClr val="tx1"/>
            </a:solidFill>
          </a:ln>
        </p:spPr>
        <p:txBody>
          <a:bodyPr wrap="square" rtlCol="0">
            <a:spAutoFit/>
          </a:bodyPr>
          <a:lstStyle/>
          <a:p>
            <a:pPr algn="ctr"/>
            <a:r>
              <a:rPr kumimoji="1" lang="en-US" altLang="ja-JP" sz="1600" dirty="0"/>
              <a:t>Rectangular shape</a:t>
            </a:r>
            <a:endParaRPr kumimoji="1" lang="ja-JP" altLang="en-US" sz="1600" dirty="0"/>
          </a:p>
        </p:txBody>
      </p:sp>
      <p:sp>
        <p:nvSpPr>
          <p:cNvPr id="10" name="テキスト ボックス 9"/>
          <p:cNvSpPr txBox="1"/>
          <p:nvPr/>
        </p:nvSpPr>
        <p:spPr>
          <a:xfrm>
            <a:off x="6948264" y="4077072"/>
            <a:ext cx="1953290" cy="338554"/>
          </a:xfrm>
          <a:prstGeom prst="rect">
            <a:avLst/>
          </a:prstGeom>
          <a:solidFill>
            <a:schemeClr val="bg1"/>
          </a:solidFill>
          <a:ln w="12700">
            <a:solidFill>
              <a:schemeClr val="tx1"/>
            </a:solidFill>
          </a:ln>
        </p:spPr>
        <p:txBody>
          <a:bodyPr wrap="square" rtlCol="0">
            <a:spAutoFit/>
          </a:bodyPr>
          <a:lstStyle/>
          <a:p>
            <a:pPr algn="ctr"/>
            <a:r>
              <a:rPr kumimoji="1" lang="en-US" altLang="ja-JP" sz="1600" dirty="0"/>
              <a:t>Gaussian shape</a:t>
            </a:r>
            <a:endParaRPr kumimoji="1" lang="ja-JP" altLang="en-US" sz="1600" dirty="0"/>
          </a:p>
        </p:txBody>
      </p:sp>
      <p:cxnSp>
        <p:nvCxnSpPr>
          <p:cNvPr id="12" name="直線コネクタ 11"/>
          <p:cNvCxnSpPr/>
          <p:nvPr/>
        </p:nvCxnSpPr>
        <p:spPr>
          <a:xfrm>
            <a:off x="1835696" y="5429885"/>
            <a:ext cx="3960440" cy="15339"/>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411599" y="5250686"/>
            <a:ext cx="648072" cy="338554"/>
          </a:xfrm>
          <a:prstGeom prst="rect">
            <a:avLst/>
          </a:prstGeom>
          <a:noFill/>
        </p:spPr>
        <p:txBody>
          <a:bodyPr wrap="square" rtlCol="0">
            <a:spAutoFit/>
          </a:bodyPr>
          <a:lstStyle/>
          <a:p>
            <a:r>
              <a:rPr kumimoji="1" lang="en-US" altLang="ja-JP" sz="1600" dirty="0">
                <a:solidFill>
                  <a:srgbClr val="0000FF"/>
                </a:solidFill>
              </a:rPr>
              <a:t>0.1</a:t>
            </a:r>
            <a:endParaRPr kumimoji="1" lang="ja-JP" altLang="en-US" sz="1600" dirty="0">
              <a:solidFill>
                <a:srgbClr val="0000FF"/>
              </a:solidFill>
            </a:endParaRPr>
          </a:p>
        </p:txBody>
      </p:sp>
    </p:spTree>
    <p:extLst>
      <p:ext uri="{BB962C8B-B14F-4D97-AF65-F5344CB8AC3E}">
        <p14:creationId xmlns:p14="http://schemas.microsoft.com/office/powerpoint/2010/main" val="178943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7772400" cy="762000"/>
          </a:xfrm>
        </p:spPr>
        <p:txBody>
          <a:bodyPr/>
          <a:lstStyle/>
          <a:p>
            <a:r>
              <a:rPr kumimoji="1" lang="en-US" altLang="ja-JP" dirty="0"/>
              <a:t>Offset injection (experiment)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27</a:t>
            </a:fld>
            <a:endParaRPr lang="en-US" altLang="ja-JP"/>
          </a:p>
        </p:txBody>
      </p:sp>
      <p:pic>
        <p:nvPicPr>
          <p:cNvPr id="880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293267"/>
            <a:ext cx="4551904" cy="319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7144" y="3284984"/>
            <a:ext cx="4556600" cy="319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ー 2"/>
          <p:cNvSpPr txBox="1">
            <a:spLocks/>
          </p:cNvSpPr>
          <p:nvPr/>
        </p:nvSpPr>
        <p:spPr bwMode="auto">
          <a:xfrm>
            <a:off x="0" y="980728"/>
            <a:ext cx="914400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400" kern="0" dirty="0"/>
              <a:t>Feasibility of offset injection was studied w/ bunch charge of 0.3 nC (thermionic gun).</a:t>
            </a:r>
          </a:p>
          <a:p>
            <a:r>
              <a:rPr lang="en-US" altLang="ja-JP" sz="2400" kern="0" dirty="0"/>
              <a:t>Changing the excitation current of steering magnet at Unit A4.</a:t>
            </a:r>
          </a:p>
          <a:p>
            <a:r>
              <a:rPr lang="en-US" altLang="ja-JP" sz="2400" kern="0" dirty="0"/>
              <a:t>Emittance was measured multiple wire scanner at Sector B end.</a:t>
            </a:r>
          </a:p>
          <a:p>
            <a:r>
              <a:rPr lang="en-US" altLang="ja-JP" sz="2400" kern="0" dirty="0"/>
              <a:t>We will conduct this measurement w/ rf gun.</a:t>
            </a:r>
          </a:p>
        </p:txBody>
      </p:sp>
    </p:spTree>
    <p:extLst>
      <p:ext uri="{BB962C8B-B14F-4D97-AF65-F5344CB8AC3E}">
        <p14:creationId xmlns:p14="http://schemas.microsoft.com/office/powerpoint/2010/main" val="128053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144000" cy="762000"/>
          </a:xfrm>
        </p:spPr>
        <p:txBody>
          <a:bodyPr/>
          <a:lstStyle/>
          <a:p>
            <a:r>
              <a:rPr lang="en-US" altLang="ja-JP" dirty="0"/>
              <a:t>Emittance w/ bunch charge fluctuation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28</a:t>
            </a:fld>
            <a:endParaRPr lang="en-US" altLang="ja-JP"/>
          </a:p>
        </p:txBody>
      </p:sp>
      <p:pic>
        <p:nvPicPr>
          <p:cNvPr id="5" name="コンテンツ プレースホルダー 4" descr="horizontal_emittance_vs_charge.ep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3165220"/>
            <a:ext cx="5400600" cy="3678173"/>
          </a:xfrm>
          <a:prstGeom prst="rect">
            <a:avLst/>
          </a:prstGeom>
        </p:spPr>
      </p:pic>
      <p:sp>
        <p:nvSpPr>
          <p:cNvPr id="6" name="コンテンツ プレースホルダ 2"/>
          <p:cNvSpPr txBox="1">
            <a:spLocks/>
          </p:cNvSpPr>
          <p:nvPr/>
        </p:nvSpPr>
        <p:spPr bwMode="auto">
          <a:xfrm>
            <a:off x="28308" y="980728"/>
            <a:ext cx="914241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r>
              <a:rPr lang="en-US" altLang="ja-JP" sz="2000" dirty="0">
                <a:cs typeface="Times New Roman" pitchFamily="18" charset="0"/>
              </a:rPr>
              <a:t>Emittance simulation w/ 10 misalignment seeds (accelerating structure).</a:t>
            </a:r>
          </a:p>
          <a:p>
            <a:pPr eaLnBrk="1" hangingPunct="1"/>
            <a:r>
              <a:rPr lang="en-US" altLang="ja-JP" sz="2000" dirty="0">
                <a:cs typeface="Times New Roman" pitchFamily="18" charset="0"/>
              </a:rPr>
              <a:t>Sector C to Sector 5 (Linac end)</a:t>
            </a:r>
          </a:p>
          <a:p>
            <a:pPr eaLnBrk="1" hangingPunct="1"/>
            <a:r>
              <a:rPr lang="en-US" altLang="ja-JP" sz="2000" dirty="0">
                <a:cs typeface="Times New Roman" pitchFamily="18" charset="0"/>
              </a:rPr>
              <a:t>Assuming 5 nC, initial emittance of 10 </a:t>
            </a:r>
            <a:r>
              <a:rPr lang="en-US" altLang="ja-JP" sz="2000" dirty="0"/>
              <a:t>mm</a:t>
            </a:r>
            <a:r>
              <a:rPr lang="en-US" altLang="ja-JP" sz="2000" dirty="0">
                <a:sym typeface="Symbol"/>
              </a:rPr>
              <a:t></a:t>
            </a:r>
            <a:r>
              <a:rPr lang="en-US" altLang="ja-JP" sz="2000" dirty="0"/>
              <a:t>mrad (</a:t>
            </a:r>
            <a:r>
              <a:rPr lang="en-US" altLang="ja-JP" sz="2000" dirty="0" err="1"/>
              <a:t>SectorC</a:t>
            </a:r>
            <a:r>
              <a:rPr lang="en-US" altLang="ja-JP" sz="2000" dirty="0"/>
              <a:t>)</a:t>
            </a:r>
          </a:p>
          <a:p>
            <a:pPr eaLnBrk="1" hangingPunct="1"/>
            <a:r>
              <a:rPr lang="en-US" altLang="ja-JP" sz="2000" dirty="0"/>
              <a:t>When bunch charge increases by 10%, emittance increases by 6.5%.</a:t>
            </a:r>
          </a:p>
          <a:p>
            <a:pPr eaLnBrk="1" hangingPunct="1"/>
            <a:r>
              <a:rPr lang="en-US" altLang="ja-JP" sz="2000" dirty="0"/>
              <a:t>Try simulations w/ measured component misalignment, dynamic beam line movement, energy jitter.</a:t>
            </a:r>
          </a:p>
          <a:p>
            <a:pPr eaLnBrk="1" hangingPunct="1"/>
            <a:endParaRPr lang="en-US" altLang="ja-JP" sz="2000" dirty="0"/>
          </a:p>
          <a:p>
            <a:pPr eaLnBrk="1" hangingPunct="1"/>
            <a:endParaRPr lang="en-US" altLang="ja-JP" sz="2000" dirty="0">
              <a:cs typeface="Times New Roman" pitchFamily="18" charset="0"/>
            </a:endParaRPr>
          </a:p>
        </p:txBody>
      </p:sp>
      <p:cxnSp>
        <p:nvCxnSpPr>
          <p:cNvPr id="7" name="直線コネクタ 6"/>
          <p:cNvCxnSpPr/>
          <p:nvPr/>
        </p:nvCxnSpPr>
        <p:spPr>
          <a:xfrm flipV="1">
            <a:off x="2460908" y="5206340"/>
            <a:ext cx="4032448" cy="7200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2427000" y="4804772"/>
            <a:ext cx="4032448" cy="7200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565364" y="4797152"/>
            <a:ext cx="0" cy="40156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469512" y="6165304"/>
            <a:ext cx="1686664" cy="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3"/>
          <p:cNvSpPr txBox="1">
            <a:spLocks noChangeArrowheads="1"/>
          </p:cNvSpPr>
          <p:nvPr/>
        </p:nvSpPr>
        <p:spPr bwMode="auto">
          <a:xfrm>
            <a:off x="6228184" y="5877272"/>
            <a:ext cx="1512168"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1600" dirty="0">
                <a:solidFill>
                  <a:srgbClr val="0000FF"/>
                </a:solidFill>
              </a:rPr>
              <a:t>5 nC =&gt; 5.5 nC</a:t>
            </a:r>
            <a:endParaRPr lang="ja-JP" altLang="en-US" sz="1600" dirty="0">
              <a:solidFill>
                <a:srgbClr val="0000FF"/>
              </a:solidFill>
            </a:endParaRPr>
          </a:p>
        </p:txBody>
      </p:sp>
      <p:sp>
        <p:nvSpPr>
          <p:cNvPr id="17" name="テキスト ボックス 3"/>
          <p:cNvSpPr txBox="1">
            <a:spLocks noChangeArrowheads="1"/>
          </p:cNvSpPr>
          <p:nvPr/>
        </p:nvSpPr>
        <p:spPr bwMode="auto">
          <a:xfrm>
            <a:off x="6732240" y="4797152"/>
            <a:ext cx="2160240" cy="33855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1600" dirty="0">
                <a:solidFill>
                  <a:srgbClr val="0000FF"/>
                </a:solidFill>
              </a:rPr>
              <a:t>12.4 =&gt; 13.2 mm</a:t>
            </a:r>
            <a:r>
              <a:rPr lang="en-US" altLang="ja-JP" sz="1600" dirty="0">
                <a:solidFill>
                  <a:srgbClr val="0000FF"/>
                </a:solidFill>
                <a:sym typeface="Symbol"/>
              </a:rPr>
              <a:t></a:t>
            </a:r>
            <a:r>
              <a:rPr lang="en-US" altLang="ja-JP" sz="1600" dirty="0">
                <a:solidFill>
                  <a:srgbClr val="0000FF"/>
                </a:solidFill>
              </a:rPr>
              <a:t>mrad </a:t>
            </a:r>
            <a:endParaRPr lang="ja-JP" altLang="en-US" sz="1600" dirty="0">
              <a:solidFill>
                <a:srgbClr val="0000FF"/>
              </a:solidFill>
            </a:endParaRPr>
          </a:p>
        </p:txBody>
      </p:sp>
    </p:spTree>
    <p:extLst>
      <p:ext uri="{BB962C8B-B14F-4D97-AF65-F5344CB8AC3E}">
        <p14:creationId xmlns:p14="http://schemas.microsoft.com/office/powerpoint/2010/main" val="105570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6" y="2947918"/>
            <a:ext cx="4765968" cy="334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2924944"/>
            <a:ext cx="4779228" cy="335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85800" y="362744"/>
            <a:ext cx="7772400" cy="762000"/>
          </a:xfrm>
        </p:spPr>
        <p:txBody>
          <a:bodyPr/>
          <a:lstStyle/>
          <a:p>
            <a:r>
              <a:rPr lang="en-US" altLang="ja-JP" dirty="0"/>
              <a:t>Emittance measurement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29</a:t>
            </a:fld>
            <a:endParaRPr lang="en-US" altLang="ja-JP"/>
          </a:p>
        </p:txBody>
      </p:sp>
      <p:sp>
        <p:nvSpPr>
          <p:cNvPr id="6" name="コンテンツ プレースホルダー 2"/>
          <p:cNvSpPr txBox="1">
            <a:spLocks/>
          </p:cNvSpPr>
          <p:nvPr/>
        </p:nvSpPr>
        <p:spPr bwMode="auto">
          <a:xfrm>
            <a:off x="0" y="1124744"/>
            <a:ext cx="914400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000" kern="0" dirty="0"/>
              <a:t>Emittance as function of bunch charge (drop the results w/ large error )</a:t>
            </a:r>
          </a:p>
          <a:p>
            <a:r>
              <a:rPr lang="en-US" altLang="ja-JP" sz="2000" kern="0" dirty="0"/>
              <a:t>Small bunch charge (&lt; 1 nC) shows good emittance at injector section.</a:t>
            </a:r>
          </a:p>
          <a:p>
            <a:pPr lvl="1"/>
            <a:r>
              <a:rPr lang="en-US" altLang="ja-JP" sz="2000" kern="0" dirty="0"/>
              <a:t>&lt; 10 </a:t>
            </a:r>
            <a:r>
              <a:rPr lang="en-US" altLang="ja-JP" sz="2000" dirty="0"/>
              <a:t>mm</a:t>
            </a:r>
            <a:r>
              <a:rPr lang="en-US" altLang="ja-JP" sz="2000" dirty="0">
                <a:sym typeface="Symbol"/>
              </a:rPr>
              <a:t></a:t>
            </a:r>
            <a:r>
              <a:rPr lang="en-US" altLang="ja-JP" sz="2000" dirty="0"/>
              <a:t>mrad (Vertical), &lt; 15 mm</a:t>
            </a:r>
            <a:r>
              <a:rPr lang="en-US" altLang="ja-JP" sz="2000" dirty="0">
                <a:sym typeface="Symbol"/>
              </a:rPr>
              <a:t></a:t>
            </a:r>
            <a:r>
              <a:rPr lang="en-US" altLang="ja-JP" sz="2000" dirty="0"/>
              <a:t>mrad (Horizontal)</a:t>
            </a:r>
          </a:p>
          <a:p>
            <a:r>
              <a:rPr lang="en-US" altLang="ja-JP" sz="2000" kern="0" dirty="0"/>
              <a:t>Results at </a:t>
            </a:r>
            <a:r>
              <a:rPr lang="en-US" altLang="ja-JP" sz="2000" kern="0" dirty="0" err="1"/>
              <a:t>SectorB</a:t>
            </a:r>
            <a:r>
              <a:rPr lang="en-US" altLang="ja-JP" sz="2000" kern="0" dirty="0"/>
              <a:t> show larger emittance than our goal.</a:t>
            </a:r>
          </a:p>
        </p:txBody>
      </p:sp>
      <p:cxnSp>
        <p:nvCxnSpPr>
          <p:cNvPr id="9" name="直線コネクタ 8"/>
          <p:cNvCxnSpPr/>
          <p:nvPr/>
        </p:nvCxnSpPr>
        <p:spPr>
          <a:xfrm>
            <a:off x="899592" y="5254600"/>
            <a:ext cx="324036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220072" y="5576540"/>
            <a:ext cx="324036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355976" y="5106670"/>
            <a:ext cx="432048" cy="338554"/>
          </a:xfrm>
          <a:prstGeom prst="rect">
            <a:avLst/>
          </a:prstGeom>
          <a:noFill/>
          <a:ln>
            <a:solidFill>
              <a:srgbClr val="0000FF"/>
            </a:solidFill>
          </a:ln>
        </p:spPr>
        <p:txBody>
          <a:bodyPr wrap="square" rtlCol="0">
            <a:spAutoFit/>
          </a:bodyPr>
          <a:lstStyle/>
          <a:p>
            <a:pPr algn="ctr"/>
            <a:r>
              <a:rPr kumimoji="1" lang="en-US" altLang="ja-JP" sz="1600" dirty="0">
                <a:solidFill>
                  <a:srgbClr val="0000FF"/>
                </a:solidFill>
              </a:rPr>
              <a:t>20</a:t>
            </a:r>
            <a:endParaRPr kumimoji="1" lang="ja-JP" altLang="en-US" sz="1600" dirty="0">
              <a:solidFill>
                <a:srgbClr val="0000FF"/>
              </a:solidFill>
            </a:endParaRPr>
          </a:p>
        </p:txBody>
      </p:sp>
      <p:cxnSp>
        <p:nvCxnSpPr>
          <p:cNvPr id="12" name="直線矢印コネクタ 11"/>
          <p:cNvCxnSpPr/>
          <p:nvPr/>
        </p:nvCxnSpPr>
        <p:spPr>
          <a:xfrm flipH="1">
            <a:off x="4139952" y="5254600"/>
            <a:ext cx="21602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4788024" y="5275947"/>
            <a:ext cx="432048" cy="30059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685800" y="362744"/>
            <a:ext cx="7772400" cy="762000"/>
          </a:xfrm>
        </p:spPr>
        <p:txBody>
          <a:bodyPr/>
          <a:lstStyle/>
          <a:p>
            <a:r>
              <a:rPr lang="en-US" altLang="ja-JP" dirty="0"/>
              <a:t>Injector overview</a:t>
            </a:r>
            <a:endParaRPr lang="ja-JP" altLang="en-US" dirty="0"/>
          </a:p>
        </p:txBody>
      </p:sp>
      <p:sp>
        <p:nvSpPr>
          <p:cNvPr id="3" name="コンテンツ プレースホルダー 2"/>
          <p:cNvSpPr>
            <a:spLocks noGrp="1"/>
          </p:cNvSpPr>
          <p:nvPr>
            <p:ph idx="1"/>
          </p:nvPr>
        </p:nvSpPr>
        <p:spPr>
          <a:xfrm>
            <a:off x="107950" y="981075"/>
            <a:ext cx="9036050" cy="5688013"/>
          </a:xfrm>
        </p:spPr>
        <p:txBody>
          <a:bodyPr/>
          <a:lstStyle/>
          <a:p>
            <a:pPr>
              <a:defRPr/>
            </a:pPr>
            <a:r>
              <a:rPr lang="en-US" altLang="ja-JP" sz="2800" dirty="0"/>
              <a:t>Injector linac</a:t>
            </a:r>
          </a:p>
          <a:p>
            <a:pPr lvl="1">
              <a:defRPr/>
            </a:pPr>
            <a:r>
              <a:rPr lang="en-US" altLang="ja-JP" sz="2400" dirty="0"/>
              <a:t>Provide e-/e+ for 4 independent storage rings</a:t>
            </a:r>
          </a:p>
          <a:p>
            <a:pPr lvl="1">
              <a:defRPr/>
            </a:pPr>
            <a:r>
              <a:rPr lang="en-US" altLang="ja-JP" sz="2400" dirty="0"/>
              <a:t>600-m-long, 25 Hz (Max. rep. 50 Hz)</a:t>
            </a:r>
          </a:p>
          <a:p>
            <a:pPr lvl="1">
              <a:defRPr/>
            </a:pPr>
            <a:r>
              <a:rPr lang="en-US" altLang="ja-JP" sz="2400" dirty="0"/>
              <a:t>Two bunch operation (96 ns interval)</a:t>
            </a:r>
          </a:p>
          <a:p>
            <a:pPr>
              <a:defRPr/>
            </a:pPr>
            <a:r>
              <a:rPr lang="en-GB" altLang="ja-JP" sz="2800" dirty="0"/>
              <a:t>SuperKEKB</a:t>
            </a:r>
            <a:endParaRPr lang="en-GB" altLang="ja-JP" sz="2000" dirty="0"/>
          </a:p>
          <a:p>
            <a:pPr lvl="1">
              <a:defRPr/>
            </a:pPr>
            <a:r>
              <a:rPr lang="en-GB" altLang="ja-JP" sz="2000" dirty="0"/>
              <a:t>HER:  7 GeV,   1 nC</a:t>
            </a:r>
          </a:p>
          <a:p>
            <a:pPr lvl="1">
              <a:defRPr/>
            </a:pPr>
            <a:r>
              <a:rPr lang="en-GB" altLang="ja-JP" sz="2000" dirty="0"/>
              <a:t>LER:  4 GeV,    1 nC</a:t>
            </a:r>
          </a:p>
          <a:p>
            <a:pPr marL="914400" lvl="2" indent="0">
              <a:buNone/>
              <a:defRPr/>
            </a:pPr>
            <a:r>
              <a:rPr lang="en-US" altLang="ja-JP" sz="1800" dirty="0"/>
              <a:t>Damping ring: 1.1 GeV</a:t>
            </a:r>
            <a:endParaRPr lang="en-GB" altLang="ja-JP" sz="1800" dirty="0"/>
          </a:p>
          <a:p>
            <a:pPr>
              <a:defRPr/>
            </a:pPr>
            <a:r>
              <a:rPr lang="en-GB" altLang="ja-JP" sz="2800" dirty="0"/>
              <a:t>Two light sources:</a:t>
            </a:r>
          </a:p>
          <a:p>
            <a:pPr lvl="1">
              <a:defRPr/>
            </a:pPr>
            <a:r>
              <a:rPr lang="en-GB" altLang="ja-JP" sz="2000" dirty="0"/>
              <a:t>PF:        e-, 2.5 GeV, 0.3 nC</a:t>
            </a:r>
          </a:p>
          <a:p>
            <a:pPr marL="914400" lvl="2" indent="0">
              <a:buNone/>
              <a:defRPr/>
            </a:pPr>
            <a:r>
              <a:rPr lang="en-GB" altLang="ja-JP" sz="1800" dirty="0"/>
              <a:t>three times daily injection or top-up</a:t>
            </a:r>
          </a:p>
          <a:p>
            <a:pPr lvl="1">
              <a:defRPr/>
            </a:pPr>
            <a:r>
              <a:rPr lang="en-GB" altLang="ja-JP" sz="2000" dirty="0"/>
              <a:t>PF-AR: e-, 3   GeV,  0.3 nC</a:t>
            </a:r>
          </a:p>
          <a:p>
            <a:pPr marL="914400" lvl="2" indent="0">
              <a:buNone/>
              <a:defRPr/>
            </a:pPr>
            <a:r>
              <a:rPr lang="en-GB" altLang="ja-JP" sz="1800" dirty="0"/>
              <a:t>three times daily injection</a:t>
            </a:r>
            <a:endParaRPr lang="en-GB" altLang="ja-JP" sz="2000" dirty="0"/>
          </a:p>
        </p:txBody>
      </p:sp>
      <p:sp>
        <p:nvSpPr>
          <p:cNvPr id="5124"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fld id="{32979385-8613-4204-AE5F-E5CA2033925D}" type="slidenum">
              <a:rPr lang="en-US" altLang="ja-JP" sz="1400" smtClean="0"/>
              <a:pPr eaLnBrk="1" hangingPunct="1">
                <a:spcBef>
                  <a:spcPct val="0"/>
                </a:spcBef>
                <a:buFontTx/>
                <a:buNone/>
              </a:pPr>
              <a:t>3</a:t>
            </a:fld>
            <a:endParaRPr lang="en-US" altLang="ja-JP" sz="1400"/>
          </a:p>
        </p:txBody>
      </p:sp>
      <p:pic>
        <p:nvPicPr>
          <p:cNvPr id="5128" name="Picture 4" descr="newsatK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32" y="2852936"/>
            <a:ext cx="4639372" cy="373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470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446734"/>
            <a:ext cx="59531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85800" y="506760"/>
            <a:ext cx="7772400" cy="545976"/>
          </a:xfrm>
        </p:spPr>
        <p:txBody>
          <a:bodyPr/>
          <a:lstStyle/>
          <a:p>
            <a:r>
              <a:rPr kumimoji="1" lang="en-US" altLang="ja-JP" dirty="0"/>
              <a:t>Optics design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30</a:t>
            </a:fld>
            <a:endParaRPr lang="en-US" altLang="ja-JP"/>
          </a:p>
        </p:txBody>
      </p:sp>
      <p:cxnSp>
        <p:nvCxnSpPr>
          <p:cNvPr id="10" name="直線コネクタ 9"/>
          <p:cNvCxnSpPr/>
          <p:nvPr/>
        </p:nvCxnSpPr>
        <p:spPr>
          <a:xfrm>
            <a:off x="1907704" y="4149080"/>
            <a:ext cx="5400600" cy="0"/>
          </a:xfrm>
          <a:prstGeom prst="line">
            <a:avLst/>
          </a:prstGeom>
          <a:ln>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sp>
        <p:nvSpPr>
          <p:cNvPr id="13" name="コンテンツ プレースホルダー 2"/>
          <p:cNvSpPr txBox="1">
            <a:spLocks/>
          </p:cNvSpPr>
          <p:nvPr/>
        </p:nvSpPr>
        <p:spPr bwMode="auto">
          <a:xfrm>
            <a:off x="72008" y="1052736"/>
            <a:ext cx="896448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000" kern="0" dirty="0"/>
              <a:t>Quadrupole triplets will be installed in merger line.</a:t>
            </a:r>
          </a:p>
          <a:p>
            <a:r>
              <a:rPr lang="en-US" altLang="ja-JP" sz="2000" kern="0" dirty="0"/>
              <a:t>Beam size is not so large in comparison </a:t>
            </a:r>
            <a:r>
              <a:rPr lang="en-US" altLang="ja-JP" sz="2000" kern="0"/>
              <a:t>with bore radius </a:t>
            </a:r>
            <a:r>
              <a:rPr lang="en-US" altLang="ja-JP" sz="2000" kern="0" dirty="0"/>
              <a:t>of vacuum chamber</a:t>
            </a:r>
            <a:r>
              <a:rPr lang="en-US" altLang="ja-JP" sz="2400" kern="0" dirty="0"/>
              <a:t> .</a:t>
            </a:r>
          </a:p>
        </p:txBody>
      </p:sp>
      <mc:AlternateContent xmlns:mc="http://schemas.openxmlformats.org/markup-compatibility/2006" xmlns:a14="http://schemas.microsoft.com/office/drawing/2010/main">
        <mc:Choice Requires="a14">
          <p:sp>
            <p:nvSpPr>
              <p:cNvPr id="12" name="テキスト ボックス 11"/>
              <p:cNvSpPr txBox="1"/>
              <p:nvPr/>
            </p:nvSpPr>
            <p:spPr>
              <a:xfrm>
                <a:off x="683568" y="2420888"/>
                <a:ext cx="1080120" cy="353238"/>
              </a:xfrm>
              <a:prstGeom prst="rect">
                <a:avLst/>
              </a:prstGeom>
              <a:solidFill>
                <a:schemeClr val="tx1"/>
              </a:solidFill>
            </p:spPr>
            <p:txBody>
              <a:bodyPr wrap="square" rtlCol="0">
                <a:spAutoFit/>
              </a:bodyPr>
              <a:lstStyle/>
              <a:p>
                <a14:m>
                  <m:oMath xmlns:m="http://schemas.openxmlformats.org/officeDocument/2006/math">
                    <m:rad>
                      <m:radPr>
                        <m:degHide m:val="on"/>
                        <m:ctrlPr>
                          <a:rPr kumimoji="1" lang="en-GB" altLang="ja-JP" sz="1400" i="1" smtClean="0">
                            <a:solidFill>
                              <a:srgbClr val="0000FF"/>
                            </a:solidFill>
                            <a:latin typeface="Cambria Math" panose="02040503050406030204" pitchFamily="18" charset="0"/>
                            <a:ea typeface="Cambria Math"/>
                          </a:rPr>
                        </m:ctrlPr>
                      </m:radPr>
                      <m:deg/>
                      <m:e>
                        <m:sSub>
                          <m:sSubPr>
                            <m:ctrlPr>
                              <a:rPr kumimoji="1" lang="en-US" altLang="ja-JP" sz="1400" i="1" smtClean="0">
                                <a:solidFill>
                                  <a:srgbClr val="0000FF"/>
                                </a:solidFill>
                                <a:latin typeface="Cambria Math" panose="02040503050406030204" pitchFamily="18" charset="0"/>
                                <a:ea typeface="Cambria Math"/>
                              </a:rPr>
                            </m:ctrlPr>
                          </m:sSubPr>
                          <m:e>
                            <m:r>
                              <a:rPr kumimoji="1" lang="ja-JP" altLang="en-US" sz="1400" i="1" smtClean="0">
                                <a:solidFill>
                                  <a:srgbClr val="0000FF"/>
                                </a:solidFill>
                                <a:latin typeface="Cambria Math"/>
                                <a:ea typeface="Cambria Math"/>
                              </a:rPr>
                              <m:t>𝛽</m:t>
                            </m:r>
                          </m:e>
                          <m:sub>
                            <m:r>
                              <a:rPr kumimoji="1" lang="en-US" altLang="ja-JP" sz="1400" b="0" i="1" smtClean="0">
                                <a:solidFill>
                                  <a:srgbClr val="0000FF"/>
                                </a:solidFill>
                                <a:latin typeface="Cambria Math"/>
                                <a:ea typeface="Cambria Math"/>
                              </a:rPr>
                              <m:t>𝑥</m:t>
                            </m:r>
                          </m:sub>
                        </m:sSub>
                      </m:e>
                    </m:rad>
                  </m:oMath>
                </a14:m>
                <a:r>
                  <a:rPr kumimoji="1" lang="ja-JP" altLang="en-US" sz="1400" dirty="0">
                    <a:solidFill>
                      <a:srgbClr val="0000FF"/>
                    </a:solidFill>
                    <a:latin typeface="Symbol" panose="05050102010706020507" pitchFamily="18" charset="2"/>
                  </a:rPr>
                  <a:t> </a:t>
                </a:r>
                <a14:m>
                  <m:oMath xmlns:m="http://schemas.openxmlformats.org/officeDocument/2006/math">
                    <m:r>
                      <a:rPr kumimoji="1" lang="en-US" altLang="ja-JP" sz="1400" b="0" i="0" dirty="0" smtClean="0">
                        <a:solidFill>
                          <a:srgbClr val="0000FF"/>
                        </a:solidFill>
                        <a:latin typeface="Cambria Math"/>
                      </a:rPr>
                      <m:t>(</m:t>
                    </m:r>
                    <m:rad>
                      <m:radPr>
                        <m:degHide m:val="on"/>
                        <m:ctrlPr>
                          <a:rPr kumimoji="1" lang="ja-JP" altLang="en-US" sz="1400" i="1" dirty="0" smtClean="0">
                            <a:solidFill>
                              <a:srgbClr val="0000FF"/>
                            </a:solidFill>
                            <a:latin typeface="Cambria Math" panose="02040503050406030204" pitchFamily="18" charset="0"/>
                          </a:rPr>
                        </m:ctrlPr>
                      </m:radPr>
                      <m:deg/>
                      <m:e>
                        <m:r>
                          <a:rPr kumimoji="1" lang="en-US" altLang="ja-JP" sz="1400" b="0" i="1" dirty="0" smtClean="0">
                            <a:solidFill>
                              <a:srgbClr val="0000FF"/>
                            </a:solidFill>
                            <a:latin typeface="Cambria Math"/>
                          </a:rPr>
                          <m:t>𝑚</m:t>
                        </m:r>
                      </m:e>
                    </m:rad>
                    <m:r>
                      <a:rPr kumimoji="1" lang="en-US" altLang="ja-JP" sz="1400" b="0" i="1" dirty="0" smtClean="0">
                        <a:solidFill>
                          <a:srgbClr val="0000FF"/>
                        </a:solidFill>
                        <a:latin typeface="Cambria Math"/>
                      </a:rPr>
                      <m:t>)</m:t>
                    </m:r>
                  </m:oMath>
                </a14:m>
                <a:endParaRPr kumimoji="1" lang="ja-JP" altLang="en-US" sz="1400" dirty="0">
                  <a:solidFill>
                    <a:srgbClr val="0000FF"/>
                  </a:solidFill>
                  <a:latin typeface="Symbol" panose="05050102010706020507" pitchFamily="18" charset="2"/>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83568" y="2420888"/>
                <a:ext cx="1080120" cy="353238"/>
              </a:xfrm>
              <a:prstGeom prst="rect">
                <a:avLst/>
              </a:prstGeom>
              <a:blipFill rotWithShape="1">
                <a:blip r:embed="rId3"/>
                <a:stretch>
                  <a:fillRect b="-34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683568" y="3896319"/>
                <a:ext cx="864096" cy="324769"/>
              </a:xfrm>
              <a:prstGeom prst="rect">
                <a:avLst/>
              </a:prstGeom>
              <a:solidFill>
                <a:schemeClr val="tx1"/>
              </a:solidFill>
            </p:spPr>
            <p:txBody>
              <a:bodyPr wrap="square" rtlCol="0">
                <a:spAutoFit/>
              </a:bodyPr>
              <a:lstStyle/>
              <a:p>
                <a14:m>
                  <m:oMath xmlns:m="http://schemas.openxmlformats.org/officeDocument/2006/math">
                    <m:sSub>
                      <m:sSubPr>
                        <m:ctrlPr>
                          <a:rPr kumimoji="1" lang="en-GB" altLang="ja-JP" sz="1400" i="1" smtClean="0">
                            <a:solidFill>
                              <a:srgbClr val="FF0000"/>
                            </a:solidFill>
                            <a:latin typeface="Cambria Math" panose="02040503050406030204" pitchFamily="18" charset="0"/>
                          </a:rPr>
                        </m:ctrlPr>
                      </m:sSubPr>
                      <m:e>
                        <m:r>
                          <a:rPr kumimoji="1" lang="ja-JP" altLang="en-GB" sz="1400" i="1" smtClean="0">
                            <a:solidFill>
                              <a:srgbClr val="FF0000"/>
                            </a:solidFill>
                            <a:latin typeface="Cambria Math"/>
                          </a:rPr>
                          <m:t>𝜂</m:t>
                        </m:r>
                      </m:e>
                      <m:sub>
                        <m:r>
                          <a:rPr kumimoji="1" lang="en-US" altLang="ja-JP" sz="1400" b="0" i="1" smtClean="0">
                            <a:solidFill>
                              <a:srgbClr val="FF0000"/>
                            </a:solidFill>
                            <a:latin typeface="Cambria Math"/>
                          </a:rPr>
                          <m:t>𝑦</m:t>
                        </m:r>
                      </m:sub>
                    </m:sSub>
                  </m:oMath>
                </a14:m>
                <a:r>
                  <a:rPr kumimoji="1" lang="ja-JP" altLang="en-US" sz="1400" dirty="0">
                    <a:solidFill>
                      <a:srgbClr val="FF0000"/>
                    </a:solidFill>
                    <a:latin typeface="Symbol" panose="05050102010706020507" pitchFamily="18" charset="2"/>
                  </a:rPr>
                  <a:t> </a:t>
                </a:r>
                <a:r>
                  <a:rPr kumimoji="1" lang="en-US" altLang="ja-JP" sz="1400" dirty="0">
                    <a:solidFill>
                      <a:srgbClr val="FF0000"/>
                    </a:solidFill>
                    <a:latin typeface="Symbol" panose="05050102010706020507" pitchFamily="18" charset="2"/>
                  </a:rPr>
                  <a:t>(</a:t>
                </a:r>
                <a:r>
                  <a:rPr kumimoji="1" lang="en-US" altLang="ja-JP" sz="1400" dirty="0">
                    <a:solidFill>
                      <a:srgbClr val="FF0000"/>
                    </a:solidFill>
                    <a:latin typeface="+mj-lt"/>
                  </a:rPr>
                  <a:t>mm</a:t>
                </a:r>
                <a:r>
                  <a:rPr kumimoji="1" lang="en-US" altLang="ja-JP" sz="1400" dirty="0">
                    <a:solidFill>
                      <a:srgbClr val="FF0000"/>
                    </a:solidFill>
                    <a:latin typeface="Symbol" panose="05050102010706020507" pitchFamily="18" charset="2"/>
                  </a:rPr>
                  <a:t>)</a:t>
                </a:r>
                <a:endParaRPr kumimoji="1" lang="ja-JP" altLang="en-US" sz="1400" dirty="0">
                  <a:solidFill>
                    <a:srgbClr val="FF0000"/>
                  </a:solidFill>
                  <a:latin typeface="Symbol" panose="05050102010706020507" pitchFamily="18" charset="2"/>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3568" y="3896319"/>
                <a:ext cx="864096" cy="324769"/>
              </a:xfrm>
              <a:prstGeom prst="rect">
                <a:avLst/>
              </a:prstGeom>
              <a:blipFill rotWithShape="1">
                <a:blip r:embed="rId4"/>
                <a:stretch>
                  <a:fillRect t="-3774" b="-132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746524" y="3505870"/>
                <a:ext cx="801140" cy="307777"/>
              </a:xfrm>
              <a:prstGeom prst="rect">
                <a:avLst/>
              </a:prstGeom>
              <a:solidFill>
                <a:schemeClr val="tx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GB" altLang="ja-JP" sz="1400" i="1" smtClean="0">
                              <a:solidFill>
                                <a:srgbClr val="0000FF"/>
                              </a:solidFill>
                              <a:latin typeface="Cambria Math" panose="02040503050406030204" pitchFamily="18" charset="0"/>
                            </a:rPr>
                          </m:ctrlPr>
                        </m:sSubPr>
                        <m:e>
                          <m:r>
                            <a:rPr kumimoji="1" lang="ja-JP" altLang="en-GB" sz="1400" i="1" smtClean="0">
                              <a:solidFill>
                                <a:srgbClr val="0000FF"/>
                              </a:solidFill>
                              <a:latin typeface="Cambria Math"/>
                            </a:rPr>
                            <m:t>𝜂</m:t>
                          </m:r>
                        </m:e>
                        <m:sub>
                          <m:r>
                            <a:rPr kumimoji="1" lang="en-US" altLang="ja-JP" sz="1400" b="0" i="1" smtClean="0">
                              <a:solidFill>
                                <a:srgbClr val="0000FF"/>
                              </a:solidFill>
                              <a:latin typeface="Cambria Math"/>
                            </a:rPr>
                            <m:t>𝑥</m:t>
                          </m:r>
                        </m:sub>
                      </m:sSub>
                      <m:r>
                        <a:rPr kumimoji="1" lang="en-US" altLang="ja-JP" sz="1400" b="0" i="1" smtClean="0">
                          <a:solidFill>
                            <a:srgbClr val="0000FF"/>
                          </a:solidFill>
                          <a:latin typeface="Cambria Math"/>
                        </a:rPr>
                        <m:t> (</m:t>
                      </m:r>
                      <m:r>
                        <a:rPr kumimoji="1" lang="en-US" altLang="ja-JP" sz="1400" b="0" i="1" smtClean="0">
                          <a:solidFill>
                            <a:srgbClr val="0000FF"/>
                          </a:solidFill>
                          <a:latin typeface="Cambria Math"/>
                        </a:rPr>
                        <m:t>𝑚𝑚</m:t>
                      </m:r>
                      <m:r>
                        <a:rPr kumimoji="1" lang="en-US" altLang="ja-JP" sz="1400" b="0" i="1" smtClean="0">
                          <a:solidFill>
                            <a:srgbClr val="0000FF"/>
                          </a:solidFill>
                          <a:latin typeface="Cambria Math"/>
                        </a:rPr>
                        <m:t>)</m:t>
                      </m:r>
                    </m:oMath>
                  </m:oMathPara>
                </a14:m>
                <a:endParaRPr kumimoji="1" lang="ja-JP" altLang="en-US" sz="1400" dirty="0">
                  <a:solidFill>
                    <a:srgbClr val="FF0000"/>
                  </a:solidFill>
                  <a:latin typeface="Symbol" panose="05050102010706020507" pitchFamily="18" charset="2"/>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746524" y="3505870"/>
                <a:ext cx="801140" cy="307777"/>
              </a:xfrm>
              <a:prstGeom prst="rect">
                <a:avLst/>
              </a:prstGeom>
              <a:blipFill rotWithShape="1">
                <a:blip r:embed="rId5"/>
                <a:stretch>
                  <a:fillRect r="-5303" b="-9804"/>
                </a:stretch>
              </a:blipFill>
            </p:spPr>
            <p:txBody>
              <a:bodyPr/>
              <a:lstStyle/>
              <a:p>
                <a:r>
                  <a:rPr lang="ja-JP" altLang="en-US">
                    <a:noFill/>
                  </a:rPr>
                  <a:t> </a:t>
                </a:r>
              </a:p>
            </p:txBody>
          </p:sp>
        </mc:Fallback>
      </mc:AlternateContent>
      <p:sp>
        <p:nvSpPr>
          <p:cNvPr id="18" name="テキスト ボックス 17"/>
          <p:cNvSpPr txBox="1"/>
          <p:nvPr/>
        </p:nvSpPr>
        <p:spPr>
          <a:xfrm>
            <a:off x="35496" y="4583951"/>
            <a:ext cx="1656184" cy="307777"/>
          </a:xfrm>
          <a:prstGeom prst="rect">
            <a:avLst/>
          </a:prstGeom>
          <a:solidFill>
            <a:schemeClr val="tx1"/>
          </a:solidFill>
        </p:spPr>
        <p:txBody>
          <a:bodyPr wrap="square" rtlCol="0">
            <a:spAutoFit/>
          </a:bodyPr>
          <a:lstStyle/>
          <a:p>
            <a:r>
              <a:rPr kumimoji="1" lang="en-US" altLang="ja-JP" sz="1400" dirty="0">
                <a:solidFill>
                  <a:srgbClr val="FF0000"/>
                </a:solidFill>
                <a:latin typeface="+mj-lt"/>
              </a:rPr>
              <a:t>Ver. beam size (mm)</a:t>
            </a:r>
            <a:endParaRPr kumimoji="1" lang="ja-JP" altLang="en-US" sz="1400" dirty="0">
              <a:solidFill>
                <a:srgbClr val="FF0000"/>
              </a:solidFill>
              <a:latin typeface="+mj-lt"/>
            </a:endParaRPr>
          </a:p>
        </p:txBody>
      </p:sp>
      <p:sp>
        <p:nvSpPr>
          <p:cNvPr id="19" name="テキスト ボックス 18"/>
          <p:cNvSpPr txBox="1"/>
          <p:nvPr/>
        </p:nvSpPr>
        <p:spPr>
          <a:xfrm>
            <a:off x="35496" y="4254174"/>
            <a:ext cx="1728192" cy="307777"/>
          </a:xfrm>
          <a:prstGeom prst="rect">
            <a:avLst/>
          </a:prstGeom>
          <a:solidFill>
            <a:schemeClr val="tx1"/>
          </a:solidFill>
        </p:spPr>
        <p:txBody>
          <a:bodyPr wrap="square" rtlCol="0">
            <a:spAutoFit/>
          </a:bodyPr>
          <a:lstStyle/>
          <a:p>
            <a:r>
              <a:rPr kumimoji="1" lang="en-US" altLang="ja-JP" sz="1400" dirty="0">
                <a:solidFill>
                  <a:srgbClr val="0000FF"/>
                </a:solidFill>
                <a:latin typeface="+mj-lt"/>
              </a:rPr>
              <a:t>Hor. beam size (mm)</a:t>
            </a:r>
            <a:endParaRPr kumimoji="1" lang="ja-JP" altLang="en-US" sz="1400" dirty="0">
              <a:solidFill>
                <a:srgbClr val="0000FF"/>
              </a:solidFill>
              <a:latin typeface="+mj-lt"/>
            </a:endParaRPr>
          </a:p>
        </p:txBody>
      </p:sp>
      <p:sp>
        <p:nvSpPr>
          <p:cNvPr id="14" name="正方形/長方形 13"/>
          <p:cNvSpPr/>
          <p:nvPr/>
        </p:nvSpPr>
        <p:spPr>
          <a:xfrm>
            <a:off x="5724128" y="2420888"/>
            <a:ext cx="1008112" cy="4392488"/>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5496" y="5013176"/>
            <a:ext cx="1656184" cy="307777"/>
          </a:xfrm>
          <a:prstGeom prst="rect">
            <a:avLst/>
          </a:prstGeom>
          <a:solidFill>
            <a:schemeClr val="tx1"/>
          </a:solidFill>
        </p:spPr>
        <p:txBody>
          <a:bodyPr wrap="square" rtlCol="0">
            <a:spAutoFit/>
          </a:bodyPr>
          <a:lstStyle/>
          <a:p>
            <a:r>
              <a:rPr kumimoji="1" lang="en-US" altLang="ja-JP" sz="1400" dirty="0">
                <a:solidFill>
                  <a:schemeClr val="bg1"/>
                </a:solidFill>
                <a:latin typeface="+mj-lt"/>
              </a:rPr>
              <a:t>Beam energy (MeV)</a:t>
            </a:r>
            <a:endParaRPr kumimoji="1" lang="ja-JP" altLang="en-US" sz="1400" dirty="0">
              <a:solidFill>
                <a:schemeClr val="bg1"/>
              </a:solidFill>
              <a:latin typeface="+mj-lt"/>
            </a:endParaRPr>
          </a:p>
        </p:txBody>
      </p:sp>
      <mc:AlternateContent xmlns:mc="http://schemas.openxmlformats.org/markup-compatibility/2006" xmlns:a14="http://schemas.microsoft.com/office/drawing/2010/main">
        <mc:Choice Requires="a14">
          <p:sp>
            <p:nvSpPr>
              <p:cNvPr id="22" name="テキスト ボックス 21"/>
              <p:cNvSpPr txBox="1"/>
              <p:nvPr/>
            </p:nvSpPr>
            <p:spPr>
              <a:xfrm>
                <a:off x="683568" y="2859738"/>
                <a:ext cx="1080120" cy="353238"/>
              </a:xfrm>
              <a:prstGeom prst="rect">
                <a:avLst/>
              </a:prstGeom>
              <a:solidFill>
                <a:schemeClr val="tx1"/>
              </a:solidFill>
            </p:spPr>
            <p:txBody>
              <a:bodyPr wrap="square" rtlCol="0">
                <a:spAutoFit/>
              </a:bodyPr>
              <a:lstStyle/>
              <a:p>
                <a14:m>
                  <m:oMath xmlns:m="http://schemas.openxmlformats.org/officeDocument/2006/math">
                    <m:rad>
                      <m:radPr>
                        <m:degHide m:val="on"/>
                        <m:ctrlPr>
                          <a:rPr kumimoji="1" lang="en-GB" altLang="ja-JP" sz="1400" i="1" smtClean="0">
                            <a:solidFill>
                              <a:srgbClr val="FF0000"/>
                            </a:solidFill>
                            <a:latin typeface="Cambria Math" panose="02040503050406030204" pitchFamily="18" charset="0"/>
                            <a:ea typeface="Cambria Math"/>
                          </a:rPr>
                        </m:ctrlPr>
                      </m:radPr>
                      <m:deg/>
                      <m:e>
                        <m:sSub>
                          <m:sSubPr>
                            <m:ctrlPr>
                              <a:rPr kumimoji="1" lang="en-US" altLang="ja-JP" sz="1400" i="1" smtClean="0">
                                <a:solidFill>
                                  <a:srgbClr val="FF0000"/>
                                </a:solidFill>
                                <a:latin typeface="Cambria Math" panose="02040503050406030204" pitchFamily="18" charset="0"/>
                                <a:ea typeface="Cambria Math"/>
                              </a:rPr>
                            </m:ctrlPr>
                          </m:sSubPr>
                          <m:e>
                            <m:r>
                              <a:rPr kumimoji="1" lang="ja-JP" altLang="en-US" sz="1400" i="1" smtClean="0">
                                <a:solidFill>
                                  <a:srgbClr val="FF0000"/>
                                </a:solidFill>
                                <a:latin typeface="Cambria Math"/>
                                <a:ea typeface="Cambria Math"/>
                              </a:rPr>
                              <m:t>𝛽</m:t>
                            </m:r>
                          </m:e>
                          <m:sub>
                            <m:r>
                              <a:rPr kumimoji="1" lang="en-US" altLang="ja-JP" sz="1400" b="0" i="1" smtClean="0">
                                <a:solidFill>
                                  <a:srgbClr val="FF0000"/>
                                </a:solidFill>
                                <a:latin typeface="Cambria Math"/>
                                <a:ea typeface="Cambria Math"/>
                              </a:rPr>
                              <m:t>𝑦</m:t>
                            </m:r>
                          </m:sub>
                        </m:sSub>
                      </m:e>
                    </m:rad>
                  </m:oMath>
                </a14:m>
                <a:r>
                  <a:rPr kumimoji="1" lang="ja-JP" altLang="en-US" sz="1400" dirty="0">
                    <a:solidFill>
                      <a:srgbClr val="FF0000"/>
                    </a:solidFill>
                    <a:latin typeface="Symbol" panose="05050102010706020507" pitchFamily="18" charset="2"/>
                  </a:rPr>
                  <a:t> </a:t>
                </a:r>
                <a14:m>
                  <m:oMath xmlns:m="http://schemas.openxmlformats.org/officeDocument/2006/math">
                    <m:r>
                      <a:rPr kumimoji="1" lang="en-US" altLang="ja-JP" sz="1400" b="0" i="0" dirty="0" smtClean="0">
                        <a:solidFill>
                          <a:srgbClr val="FF0000"/>
                        </a:solidFill>
                        <a:latin typeface="Cambria Math"/>
                      </a:rPr>
                      <m:t>(</m:t>
                    </m:r>
                    <m:rad>
                      <m:radPr>
                        <m:degHide m:val="on"/>
                        <m:ctrlPr>
                          <a:rPr kumimoji="1" lang="ja-JP" altLang="en-US" sz="1400" i="1" dirty="0" smtClean="0">
                            <a:solidFill>
                              <a:srgbClr val="FF0000"/>
                            </a:solidFill>
                            <a:latin typeface="Cambria Math" panose="02040503050406030204" pitchFamily="18" charset="0"/>
                          </a:rPr>
                        </m:ctrlPr>
                      </m:radPr>
                      <m:deg/>
                      <m:e>
                        <m:r>
                          <a:rPr kumimoji="1" lang="en-US" altLang="ja-JP" sz="1400" b="0" i="1" dirty="0" smtClean="0">
                            <a:solidFill>
                              <a:srgbClr val="FF0000"/>
                            </a:solidFill>
                            <a:latin typeface="Cambria Math"/>
                          </a:rPr>
                          <m:t>𝑚</m:t>
                        </m:r>
                      </m:e>
                    </m:rad>
                    <m:r>
                      <a:rPr kumimoji="1" lang="en-US" altLang="ja-JP" sz="1400" b="0" i="1" dirty="0" smtClean="0">
                        <a:solidFill>
                          <a:srgbClr val="FF0000"/>
                        </a:solidFill>
                        <a:latin typeface="Cambria Math"/>
                      </a:rPr>
                      <m:t>)</m:t>
                    </m:r>
                  </m:oMath>
                </a14:m>
                <a:endParaRPr kumimoji="1" lang="ja-JP" altLang="en-US" sz="1400" dirty="0">
                  <a:solidFill>
                    <a:srgbClr val="FF0000"/>
                  </a:solidFill>
                  <a:latin typeface="Symbol" panose="05050102010706020507" pitchFamily="18" charset="2"/>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683568" y="2859738"/>
                <a:ext cx="1080120" cy="353238"/>
              </a:xfrm>
              <a:prstGeom prst="rect">
                <a:avLst/>
              </a:prstGeom>
              <a:blipFill rotWithShape="1">
                <a:blip r:embed="rId6"/>
                <a:stretch>
                  <a:fillRect/>
                </a:stretch>
              </a:blipFill>
            </p:spPr>
            <p:txBody>
              <a:bodyPr/>
              <a:lstStyle/>
              <a:p>
                <a:r>
                  <a:rPr lang="ja-JP" altLang="en-US">
                    <a:noFill/>
                  </a:rPr>
                  <a:t> </a:t>
                </a:r>
              </a:p>
            </p:txBody>
          </p:sp>
        </mc:Fallback>
      </mc:AlternateContent>
      <p:sp>
        <p:nvSpPr>
          <p:cNvPr id="20" name="テキスト ボックス 19"/>
          <p:cNvSpPr txBox="1"/>
          <p:nvPr/>
        </p:nvSpPr>
        <p:spPr>
          <a:xfrm>
            <a:off x="5364088" y="1916832"/>
            <a:ext cx="1656184" cy="461665"/>
          </a:xfrm>
          <a:prstGeom prst="rect">
            <a:avLst/>
          </a:prstGeom>
          <a:solidFill>
            <a:schemeClr val="accent1">
              <a:alpha val="80000"/>
            </a:schemeClr>
          </a:solidFill>
        </p:spPr>
        <p:txBody>
          <a:bodyPr wrap="square" rtlCol="0">
            <a:spAutoFit/>
          </a:bodyPr>
          <a:lstStyle/>
          <a:p>
            <a:r>
              <a:rPr lang="en-US" altLang="ja-JP" dirty="0">
                <a:solidFill>
                  <a:schemeClr val="bg1"/>
                </a:solidFill>
              </a:rPr>
              <a:t>Merger line</a:t>
            </a:r>
            <a:endParaRPr kumimoji="1" lang="ja-JP" altLang="en-US" dirty="0">
              <a:solidFill>
                <a:schemeClr val="bg1"/>
              </a:solidFill>
            </a:endParaRPr>
          </a:p>
        </p:txBody>
      </p:sp>
    </p:spTree>
    <p:extLst>
      <p:ext uri="{BB962C8B-B14F-4D97-AF65-F5344CB8AC3E}">
        <p14:creationId xmlns:p14="http://schemas.microsoft.com/office/powerpoint/2010/main" val="1374796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685800" y="332656"/>
            <a:ext cx="7772400" cy="762000"/>
          </a:xfrm>
        </p:spPr>
        <p:txBody>
          <a:bodyPr/>
          <a:lstStyle/>
          <a:p>
            <a:r>
              <a:rPr lang="en-US" altLang="ja-JP" dirty="0"/>
              <a:t>Beam diagnostics</a:t>
            </a:r>
            <a:endParaRPr lang="ja-JP" altLang="en-US" dirty="0"/>
          </a:p>
        </p:txBody>
      </p:sp>
      <p:sp>
        <p:nvSpPr>
          <p:cNvPr id="33795" name="コンテンツ プレースホルダー 2"/>
          <p:cNvSpPr>
            <a:spLocks noGrp="1"/>
          </p:cNvSpPr>
          <p:nvPr>
            <p:ph idx="1"/>
          </p:nvPr>
        </p:nvSpPr>
        <p:spPr>
          <a:xfrm>
            <a:off x="0" y="836712"/>
            <a:ext cx="9144000" cy="4318893"/>
          </a:xfrm>
        </p:spPr>
        <p:txBody>
          <a:bodyPr/>
          <a:lstStyle/>
          <a:p>
            <a:r>
              <a:rPr lang="en-US" altLang="ja-JP" sz="2000" dirty="0"/>
              <a:t>Beam position measurement</a:t>
            </a:r>
          </a:p>
          <a:p>
            <a:pPr lvl="1"/>
            <a:r>
              <a:rPr lang="en-US" altLang="ja-JP" sz="2000" dirty="0"/>
              <a:t>BPMs x 91 (strip-line type electrodes)</a:t>
            </a:r>
          </a:p>
          <a:p>
            <a:r>
              <a:rPr lang="en-US" altLang="ja-JP" sz="2000" dirty="0"/>
              <a:t>Beam profile/Emittance measurement</a:t>
            </a:r>
          </a:p>
          <a:p>
            <a:pPr lvl="1"/>
            <a:r>
              <a:rPr lang="en-US" altLang="ja-JP" sz="2000" dirty="0"/>
              <a:t>Fluorescent screen monitors x100</a:t>
            </a:r>
          </a:p>
          <a:p>
            <a:pPr lvl="1"/>
            <a:r>
              <a:rPr lang="en-US" altLang="ja-JP" sz="2000" dirty="0"/>
              <a:t>Single wire scanner x1</a:t>
            </a:r>
          </a:p>
          <a:p>
            <a:pPr lvl="1"/>
            <a:r>
              <a:rPr lang="en-US" altLang="ja-JP" sz="2000" dirty="0"/>
              <a:t>Multiple wire scanner x5</a:t>
            </a:r>
          </a:p>
          <a:p>
            <a:r>
              <a:rPr lang="en-US" altLang="ja-JP" sz="2000" dirty="0"/>
              <a:t>Bunch length measurement</a:t>
            </a:r>
          </a:p>
          <a:p>
            <a:pPr lvl="1"/>
            <a:r>
              <a:rPr lang="en-US" altLang="ja-JP" sz="2000" dirty="0"/>
              <a:t>Streak camera x3</a:t>
            </a:r>
          </a:p>
        </p:txBody>
      </p:sp>
      <p:sp>
        <p:nvSpPr>
          <p:cNvPr id="33796"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8E12E12C-6482-44CE-999B-39978DF410A3}" type="slidenum">
              <a:rPr lang="en-US" altLang="ja-JP" sz="1400" smtClean="0"/>
              <a:pPr eaLnBrk="1" hangingPunct="1">
                <a:spcBef>
                  <a:spcPct val="0"/>
                </a:spcBef>
                <a:buFontTx/>
                <a:buNone/>
              </a:pPr>
              <a:t>31</a:t>
            </a:fld>
            <a:endParaRPr lang="en-US" altLang="ja-JP" sz="1400"/>
          </a:p>
        </p:txBody>
      </p:sp>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861048"/>
            <a:ext cx="6840760" cy="300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17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36513" y="405606"/>
            <a:ext cx="9042400" cy="6452394"/>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defRPr/>
            </a:pPr>
            <a:r>
              <a:rPr lang="en-US" altLang="ja-JP" b="1" kern="0" dirty="0">
                <a:solidFill>
                  <a:schemeClr val="tx2"/>
                </a:solidFill>
                <a:latin typeface="Times" charset="0"/>
              </a:rPr>
              <a:t>New BPM readout system</a:t>
            </a:r>
          </a:p>
          <a:p>
            <a:pPr>
              <a:defRPr/>
            </a:pPr>
            <a:r>
              <a:rPr lang="en-US" altLang="ja-JP" sz="2800" kern="0" dirty="0">
                <a:latin typeface="Times" charset="0"/>
              </a:rPr>
              <a:t>Current system:</a:t>
            </a:r>
          </a:p>
          <a:p>
            <a:pPr lvl="1">
              <a:defRPr/>
            </a:pPr>
            <a:r>
              <a:rPr lang="en-US" altLang="ja-JP" sz="2400" kern="0" dirty="0">
                <a:latin typeface="Times" charset="0"/>
              </a:rPr>
              <a:t>Windows-based digital oscilloscope</a:t>
            </a:r>
          </a:p>
          <a:p>
            <a:pPr lvl="2">
              <a:defRPr/>
            </a:pPr>
            <a:r>
              <a:rPr lang="en-US" altLang="ja-JP" sz="2000" kern="0" dirty="0">
                <a:latin typeface="Times" charset="0"/>
              </a:rPr>
              <a:t>10 GSa/s, 8 bit, 1 GHz bandwidth, 4 channels</a:t>
            </a:r>
          </a:p>
          <a:p>
            <a:pPr lvl="2">
              <a:defRPr/>
            </a:pPr>
            <a:r>
              <a:rPr lang="en-US" altLang="ja-JP" sz="2000" kern="0" dirty="0">
                <a:latin typeface="Times" charset="0"/>
              </a:rPr>
              <a:t>Twenty four systems process the signals from 92 BPMs</a:t>
            </a:r>
          </a:p>
          <a:p>
            <a:pPr lvl="2">
              <a:defRPr/>
            </a:pPr>
            <a:r>
              <a:rPr lang="en-US" altLang="ja-JP" sz="2000" kern="0" dirty="0">
                <a:latin typeface="Times" charset="0"/>
              </a:rPr>
              <a:t>Position measurement precision:  </a:t>
            </a:r>
            <a:r>
              <a:rPr lang="en-US" altLang="ja-JP" sz="2000" u="sng" kern="0" dirty="0">
                <a:latin typeface="Times" charset="0"/>
              </a:rPr>
              <a:t>25</a:t>
            </a:r>
            <a:r>
              <a:rPr lang="ja-JP" altLang="en-US" sz="2000" u="sng" kern="0" dirty="0">
                <a:latin typeface="Times" charset="0"/>
              </a:rPr>
              <a:t>～</a:t>
            </a:r>
            <a:r>
              <a:rPr lang="en-US" altLang="ja-JP" sz="2000" u="sng" kern="0" dirty="0">
                <a:latin typeface="Times" charset="0"/>
              </a:rPr>
              <a:t>50 </a:t>
            </a:r>
            <a:r>
              <a:rPr lang="en-US" altLang="ja-JP" sz="2000" u="sng" kern="0" dirty="0">
                <a:latin typeface="Symbol" pitchFamily="18" charset="2"/>
              </a:rPr>
              <a:t>m</a:t>
            </a:r>
            <a:r>
              <a:rPr lang="en-US" altLang="ja-JP" sz="2000" u="sng" kern="0" dirty="0">
                <a:latin typeface="Times" charset="0"/>
              </a:rPr>
              <a:t>m (3-BPM method)</a:t>
            </a:r>
            <a:endParaRPr lang="en-US" altLang="ja-JP" u="sng" kern="0" dirty="0">
              <a:latin typeface="Times" charset="0"/>
            </a:endParaRPr>
          </a:p>
          <a:p>
            <a:pPr>
              <a:defRPr/>
            </a:pPr>
            <a:r>
              <a:rPr lang="en-US" altLang="ja-JP" sz="2800" kern="0" dirty="0">
                <a:latin typeface="Times" charset="0"/>
              </a:rPr>
              <a:t>New system:</a:t>
            </a:r>
          </a:p>
          <a:p>
            <a:pPr lvl="1">
              <a:defRPr/>
            </a:pPr>
            <a:r>
              <a:rPr lang="en-US" altLang="ja-JP" sz="2400" kern="0" dirty="0">
                <a:latin typeface="Times" charset="0"/>
              </a:rPr>
              <a:t>VME module w/ band-pass sampling scheme</a:t>
            </a:r>
          </a:p>
          <a:p>
            <a:pPr lvl="2">
              <a:defRPr/>
            </a:pPr>
            <a:r>
              <a:rPr lang="en-US" altLang="ja-JP" sz="1800" kern="0" dirty="0">
                <a:latin typeface="Times" charset="0"/>
              </a:rPr>
              <a:t>250 </a:t>
            </a:r>
            <a:r>
              <a:rPr lang="en-US" altLang="ja-JP" sz="1800" kern="0" dirty="0" err="1">
                <a:latin typeface="Times" charset="0"/>
              </a:rPr>
              <a:t>MSa</a:t>
            </a:r>
            <a:r>
              <a:rPr lang="en-US" altLang="ja-JP" sz="1800" kern="0" dirty="0">
                <a:latin typeface="Times" charset="0"/>
              </a:rPr>
              <a:t>/s, 16 bit ADC,</a:t>
            </a:r>
          </a:p>
          <a:p>
            <a:pPr lvl="2">
              <a:defRPr/>
            </a:pPr>
            <a:r>
              <a:rPr lang="en-US" altLang="ja-JP" sz="1800" kern="0" dirty="0">
                <a:latin typeface="Times" charset="0"/>
              </a:rPr>
              <a:t>BPF (fc: 180 MHz, BW: 60 MHz, 22 MHz)</a:t>
            </a:r>
          </a:p>
          <a:p>
            <a:pPr lvl="2">
              <a:defRPr/>
            </a:pPr>
            <a:r>
              <a:rPr lang="en-US" altLang="ja-JP" sz="1800" kern="0" dirty="0">
                <a:latin typeface="Times" charset="0"/>
              </a:rPr>
              <a:t>Signal can be well damped within 80 ns</a:t>
            </a:r>
          </a:p>
          <a:p>
            <a:pPr marL="914400" lvl="2" indent="0">
              <a:buNone/>
              <a:defRPr/>
            </a:pPr>
            <a:r>
              <a:rPr lang="en-US" altLang="ja-JP" sz="1800" kern="0" dirty="0">
                <a:latin typeface="Times" charset="0"/>
              </a:rPr>
              <a:t>(first and second bunch interval: 96 ns)</a:t>
            </a:r>
          </a:p>
          <a:p>
            <a:pPr lvl="1">
              <a:defRPr/>
            </a:pPr>
            <a:r>
              <a:rPr lang="en-US" altLang="ja-JP" sz="2800" kern="0" dirty="0">
                <a:latin typeface="Times" charset="0"/>
              </a:rPr>
              <a:t>Measurement precision: </a:t>
            </a:r>
            <a:r>
              <a:rPr lang="en-US" altLang="ja-JP" sz="3200" kern="0" dirty="0">
                <a:solidFill>
                  <a:srgbClr val="FFFF00"/>
                </a:solidFill>
                <a:latin typeface="Times" charset="0"/>
              </a:rPr>
              <a:t>3 </a:t>
            </a:r>
            <a:r>
              <a:rPr lang="en-US" altLang="ja-JP" sz="3200" kern="0" dirty="0">
                <a:solidFill>
                  <a:srgbClr val="FFFF00"/>
                </a:solidFill>
                <a:latin typeface="Symbol" panose="05050102010706020507" pitchFamily="18" charset="2"/>
              </a:rPr>
              <a:t>m</a:t>
            </a:r>
            <a:r>
              <a:rPr lang="en-US" altLang="ja-JP" sz="3200" kern="0" dirty="0">
                <a:solidFill>
                  <a:srgbClr val="FFFF00"/>
                </a:solidFill>
                <a:latin typeface="Times" charset="0"/>
              </a:rPr>
              <a:t>m</a:t>
            </a:r>
            <a:endParaRPr lang="en-US" altLang="ja-JP" sz="2400" kern="0" dirty="0">
              <a:solidFill>
                <a:srgbClr val="FFFF00"/>
              </a:solidFill>
              <a:latin typeface="Times" charset="0"/>
            </a:endParaRPr>
          </a:p>
          <a:p>
            <a:pPr marL="457200" lvl="1" indent="0">
              <a:buNone/>
              <a:defRPr/>
            </a:pPr>
            <a:r>
              <a:rPr lang="en-US" altLang="ja-JP" sz="2000" kern="0" dirty="0">
                <a:latin typeface="Times" charset="0"/>
              </a:rPr>
              <a:t>104 modules have been manufactured.</a:t>
            </a:r>
          </a:p>
          <a:p>
            <a:pPr marL="457200" lvl="1" indent="0">
              <a:buNone/>
              <a:defRPr/>
            </a:pPr>
            <a:r>
              <a:rPr lang="en-US" altLang="ja-JP" sz="2000" kern="0" dirty="0">
                <a:latin typeface="Times" charset="0"/>
              </a:rPr>
              <a:t>12 modules have been successfully utilized for daily operation.</a:t>
            </a:r>
          </a:p>
        </p:txBody>
      </p:sp>
      <p:pic>
        <p:nvPicPr>
          <p:cNvPr id="2048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96317"/>
            <a:ext cx="2483768" cy="180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waveform_run38.png"/>
          <p:cNvPicPr/>
          <p:nvPr/>
        </p:nvPicPr>
        <p:blipFill>
          <a:blip r:embed="rId4" cstate="print">
            <a:extLst>
              <a:ext uri="{28A0092B-C50C-407E-A947-70E740481C1C}">
                <a14:useLocalDpi xmlns:a14="http://schemas.microsoft.com/office/drawing/2010/main" val="0"/>
              </a:ext>
            </a:extLst>
          </a:blip>
          <a:stretch>
            <a:fillRect/>
          </a:stretch>
        </p:blipFill>
        <p:spPr>
          <a:xfrm>
            <a:off x="6516216" y="3958927"/>
            <a:ext cx="2592288" cy="2350393"/>
          </a:xfrm>
          <a:prstGeom prst="rect">
            <a:avLst/>
          </a:prstGeom>
        </p:spPr>
      </p:pic>
      <p:cxnSp>
        <p:nvCxnSpPr>
          <p:cNvPr id="8" name="直線コネクタ 7"/>
          <p:cNvCxnSpPr/>
          <p:nvPr/>
        </p:nvCxnSpPr>
        <p:spPr>
          <a:xfrm flipV="1">
            <a:off x="7452320" y="4186361"/>
            <a:ext cx="0" cy="187220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8153350" y="4186361"/>
            <a:ext cx="0" cy="1872208"/>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7452320" y="4618409"/>
            <a:ext cx="701030"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380312" y="4156744"/>
            <a:ext cx="864096" cy="461665"/>
          </a:xfrm>
          <a:prstGeom prst="rect">
            <a:avLst/>
          </a:prstGeom>
          <a:noFill/>
        </p:spPr>
        <p:txBody>
          <a:bodyPr wrap="square" rtlCol="0">
            <a:spAutoFit/>
          </a:bodyPr>
          <a:lstStyle/>
          <a:p>
            <a:r>
              <a:rPr kumimoji="1" lang="en-US" altLang="ja-JP" dirty="0">
                <a:solidFill>
                  <a:srgbClr val="0000FF"/>
                </a:solidFill>
              </a:rPr>
              <a:t>80 ns</a:t>
            </a:r>
            <a:endParaRPr kumimoji="1" lang="ja-JP" altLang="en-US" dirty="0">
              <a:solidFill>
                <a:srgbClr val="0000FF"/>
              </a:solidFill>
            </a:endParaRPr>
          </a:p>
        </p:txBody>
      </p:sp>
      <p:pic>
        <p:nvPicPr>
          <p:cNvPr id="5" name="Placeholder"/>
          <p:cNvPicPr/>
          <p:nvPr/>
        </p:nvPicPr>
        <p:blipFill rotWithShape="1">
          <a:blip r:embed="rId5" cstate="print">
            <a:extLst>
              <a:ext uri="{28A0092B-C50C-407E-A947-70E740481C1C}">
                <a14:useLocalDpi xmlns:a14="http://schemas.microsoft.com/office/drawing/2010/main" val="0"/>
              </a:ext>
            </a:extLst>
          </a:blip>
          <a:srcRect t="-1" b="1858"/>
          <a:stretch/>
        </p:blipFill>
        <p:spPr bwMode="auto">
          <a:xfrm rot="5400000">
            <a:off x="7407460" y="2076117"/>
            <a:ext cx="2148360" cy="1541759"/>
          </a:xfrm>
          <a:prstGeom prst="rect">
            <a:avLst/>
          </a:prstGeom>
          <a:ln>
            <a:noFill/>
          </a:ln>
          <a:extLst>
            <a:ext uri="{53640926-AAD7-44D8-BBD7-CCE9431645EC}">
              <a14:shadowObscured xmlns:a14="http://schemas.microsoft.com/office/drawing/2010/main"/>
            </a:ex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pic>
    </p:spTree>
    <p:extLst>
      <p:ext uri="{BB962C8B-B14F-4D97-AF65-F5344CB8AC3E}">
        <p14:creationId xmlns:p14="http://schemas.microsoft.com/office/powerpoint/2010/main" val="72532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39952" y="3501008"/>
            <a:ext cx="5004048" cy="3356992"/>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11560" y="332656"/>
            <a:ext cx="7772400" cy="762000"/>
          </a:xfrm>
        </p:spPr>
        <p:txBody>
          <a:bodyPr/>
          <a:lstStyle/>
          <a:p>
            <a:r>
              <a:rPr kumimoji="1" lang="en-US" altLang="ja-JP" dirty="0"/>
              <a:t>Profile monitor</a:t>
            </a:r>
            <a:endParaRPr kumimoji="1" lang="ja-JP" altLang="en-US" dirty="0"/>
          </a:p>
        </p:txBody>
      </p:sp>
      <p:sp>
        <p:nvSpPr>
          <p:cNvPr id="3" name="コンテンツ プレースホルダー 2"/>
          <p:cNvSpPr>
            <a:spLocks noGrp="1"/>
          </p:cNvSpPr>
          <p:nvPr>
            <p:ph idx="1"/>
          </p:nvPr>
        </p:nvSpPr>
        <p:spPr>
          <a:xfrm>
            <a:off x="0" y="908720"/>
            <a:ext cx="9252520" cy="4495800"/>
          </a:xfrm>
        </p:spPr>
        <p:txBody>
          <a:bodyPr/>
          <a:lstStyle/>
          <a:p>
            <a:r>
              <a:rPr lang="en-US" altLang="ja-JP" sz="2400" dirty="0"/>
              <a:t>Screen material is made of 99.5% Al</a:t>
            </a:r>
            <a:r>
              <a:rPr lang="en-US" altLang="ja-JP" sz="1800" dirty="0"/>
              <a:t>2</a:t>
            </a:r>
            <a:r>
              <a:rPr lang="en-US" altLang="ja-JP" sz="2400" dirty="0"/>
              <a:t>O</a:t>
            </a:r>
            <a:r>
              <a:rPr lang="en-US" altLang="ja-JP" sz="1800" dirty="0"/>
              <a:t>3</a:t>
            </a:r>
            <a:r>
              <a:rPr lang="en-US" altLang="ja-JP" sz="2400" dirty="0"/>
              <a:t> and 0.5% CrO</a:t>
            </a:r>
            <a:r>
              <a:rPr lang="en-US" altLang="ja-JP" sz="1800" dirty="0"/>
              <a:t>3</a:t>
            </a:r>
            <a:r>
              <a:rPr lang="en-US" altLang="ja-JP" sz="2400" dirty="0"/>
              <a:t> (AF995R, </a:t>
            </a:r>
            <a:r>
              <a:rPr lang="en-US" altLang="ja-JP" sz="2400" dirty="0" err="1"/>
              <a:t>Demarquest</a:t>
            </a:r>
            <a:r>
              <a:rPr lang="en-US" altLang="ja-JP" sz="2400" dirty="0"/>
              <a:t> Co.). (t: 1 mm)</a:t>
            </a:r>
          </a:p>
          <a:p>
            <a:r>
              <a:rPr lang="en-US" altLang="ja-JP" sz="2400" dirty="0"/>
              <a:t>Linux/PLC (x31) control profile monitor (insert/remove, video signal select, limit switch, LED illumination, pneumatic air pressure).</a:t>
            </a:r>
          </a:p>
          <a:p>
            <a:r>
              <a:rPr kumimoji="1" lang="en-US" altLang="ja-JP" sz="2400" dirty="0"/>
              <a:t>EPICS IOC is running on Linux/PLC. HLA is implemented by Python.</a:t>
            </a:r>
            <a:endParaRPr kumimoji="1" lang="ja-JP" altLang="en-US" sz="24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33</a:t>
            </a:fld>
            <a:endParaRPr lang="en-US" altLang="ja-JP"/>
          </a:p>
        </p:txBody>
      </p:sp>
      <p:pic>
        <p:nvPicPr>
          <p:cNvPr id="90114" name="Picture 2" descr="Screen_monitor_h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060164"/>
            <a:ext cx="2160240" cy="204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181251"/>
            <a:ext cx="2411559" cy="95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5189363"/>
            <a:ext cx="1919288" cy="162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7" name="図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148163"/>
            <a:ext cx="2104831" cy="143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5237894" y="3582218"/>
            <a:ext cx="2736303" cy="461665"/>
          </a:xfrm>
          <a:prstGeom prst="rect">
            <a:avLst/>
          </a:prstGeom>
          <a:noFill/>
          <a:ln w="38100">
            <a:solidFill>
              <a:schemeClr val="tx1"/>
            </a:solidFill>
          </a:ln>
        </p:spPr>
        <p:txBody>
          <a:bodyPr wrap="square" rtlCol="0">
            <a:spAutoFit/>
          </a:bodyPr>
          <a:lstStyle/>
          <a:p>
            <a:pPr algn="ctr"/>
            <a:r>
              <a:rPr kumimoji="1" lang="en-US" altLang="ja-JP" dirty="0"/>
              <a:t>Controller and HLA</a:t>
            </a:r>
            <a:endParaRPr kumimoji="1" lang="ja-JP" altLang="en-US" dirty="0"/>
          </a:p>
        </p:txBody>
      </p:sp>
      <p:sp>
        <p:nvSpPr>
          <p:cNvPr id="13" name="テキスト ボックス 12"/>
          <p:cNvSpPr txBox="1"/>
          <p:nvPr/>
        </p:nvSpPr>
        <p:spPr>
          <a:xfrm>
            <a:off x="755576" y="3027298"/>
            <a:ext cx="2736303" cy="461665"/>
          </a:xfrm>
          <a:prstGeom prst="rect">
            <a:avLst/>
          </a:prstGeom>
          <a:noFill/>
          <a:ln w="38100">
            <a:solidFill>
              <a:schemeClr val="tx1"/>
            </a:solidFill>
          </a:ln>
        </p:spPr>
        <p:txBody>
          <a:bodyPr wrap="square" rtlCol="0">
            <a:spAutoFit/>
          </a:bodyPr>
          <a:lstStyle/>
          <a:p>
            <a:pPr algn="ctr"/>
            <a:r>
              <a:rPr kumimoji="1" lang="en-US" altLang="ja-JP" dirty="0"/>
              <a:t>Beam profile </a:t>
            </a:r>
            <a:endParaRPr kumimoji="1" lang="ja-JP" altLang="en-US" dirty="0"/>
          </a:p>
        </p:txBody>
      </p:sp>
      <p:pic>
        <p:nvPicPr>
          <p:cNvPr id="96259" name="図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199758"/>
            <a:ext cx="2387132" cy="25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5223271"/>
            <a:ext cx="1262060" cy="159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285605" y="4695527"/>
            <a:ext cx="3604239" cy="461665"/>
          </a:xfrm>
          <a:prstGeom prst="rect">
            <a:avLst/>
          </a:prstGeom>
          <a:solidFill>
            <a:schemeClr val="bg1"/>
          </a:solidFill>
          <a:ln w="38100">
            <a:solidFill>
              <a:schemeClr val="tx1"/>
            </a:solidFill>
          </a:ln>
        </p:spPr>
        <p:txBody>
          <a:bodyPr wrap="square" rtlCol="0">
            <a:spAutoFit/>
          </a:bodyPr>
          <a:lstStyle/>
          <a:p>
            <a:pPr algn="ctr"/>
            <a:r>
              <a:rPr kumimoji="1" lang="en-US" altLang="ja-JP" dirty="0"/>
              <a:t>Monito</a:t>
            </a:r>
            <a:r>
              <a:rPr lang="en-US" altLang="ja-JP" dirty="0"/>
              <a:t>r and CCD camera</a:t>
            </a:r>
            <a:endParaRPr kumimoji="1" lang="ja-JP" altLang="en-US" dirty="0"/>
          </a:p>
        </p:txBody>
      </p:sp>
      <p:sp>
        <p:nvSpPr>
          <p:cNvPr id="19" name="正方形/長方形 18"/>
          <p:cNvSpPr/>
          <p:nvPr/>
        </p:nvSpPr>
        <p:spPr>
          <a:xfrm>
            <a:off x="233846" y="2945023"/>
            <a:ext cx="3762090" cy="1636105"/>
          </a:xfrm>
          <a:prstGeom prst="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33846" y="4623519"/>
            <a:ext cx="3762090" cy="2189857"/>
          </a:xfrm>
          <a:prstGeom prst="rect">
            <a:avLst/>
          </a:prstGeom>
          <a:noFill/>
          <a:ln w="635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696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62744"/>
            <a:ext cx="7772400" cy="762000"/>
          </a:xfrm>
        </p:spPr>
        <p:txBody>
          <a:bodyPr/>
          <a:lstStyle/>
          <a:p>
            <a:r>
              <a:rPr lang="en-US" altLang="ja-JP" dirty="0"/>
              <a:t>Profile monitor (cont’d)</a:t>
            </a:r>
            <a:endParaRPr kumimoji="1" lang="ja-JP" altLang="en-US" dirty="0"/>
          </a:p>
        </p:txBody>
      </p:sp>
      <p:sp>
        <p:nvSpPr>
          <p:cNvPr id="3" name="コンテンツ プレースホルダー 2"/>
          <p:cNvSpPr>
            <a:spLocks noGrp="1"/>
          </p:cNvSpPr>
          <p:nvPr>
            <p:ph idx="1"/>
          </p:nvPr>
        </p:nvSpPr>
        <p:spPr>
          <a:xfrm>
            <a:off x="35496" y="836712"/>
            <a:ext cx="9108504" cy="4495800"/>
          </a:xfrm>
        </p:spPr>
        <p:txBody>
          <a:bodyPr/>
          <a:lstStyle/>
          <a:p>
            <a:r>
              <a:rPr lang="en-GB" altLang="ja-JP" sz="2800" dirty="0"/>
              <a:t>7/97 were replaced by 30-</a:t>
            </a:r>
            <a:r>
              <a:rPr lang="en-GB" altLang="ja-JP" sz="2800" dirty="0">
                <a:latin typeface="Symbol" panose="05050102010706020507" pitchFamily="18" charset="2"/>
              </a:rPr>
              <a:t>m</a:t>
            </a:r>
            <a:r>
              <a:rPr lang="en-GB" altLang="ja-JP" sz="2800" dirty="0"/>
              <a:t>m-thick one for precise beam size/emittance measurement (Quadrupole scan).</a:t>
            </a:r>
          </a:p>
          <a:p>
            <a:r>
              <a:rPr lang="en-GB" altLang="ja-JP" sz="2800" dirty="0"/>
              <a:t>CCD cameras have been replaced by new one.</a:t>
            </a:r>
          </a:p>
          <a:p>
            <a:pPr lvl="1"/>
            <a:r>
              <a:rPr lang="en-GB" altLang="ja-JP" sz="2400" dirty="0"/>
              <a:t>Allied Vision: GC650 w/ </a:t>
            </a:r>
            <a:r>
              <a:rPr lang="en-GB" altLang="ja-JP" sz="2400" dirty="0" err="1"/>
              <a:t>GbE</a:t>
            </a:r>
            <a:endParaRPr lang="en-GB" altLang="ja-JP" sz="2400" dirty="0"/>
          </a:p>
          <a:p>
            <a:pPr lvl="1"/>
            <a:r>
              <a:rPr lang="en-GB" altLang="ja-JP" sz="2400" dirty="0"/>
              <a:t>Ext. trigger input</a:t>
            </a:r>
          </a:p>
          <a:p>
            <a:pPr lvl="1"/>
            <a:r>
              <a:rPr lang="en-GB" altLang="ja-JP" dirty="0"/>
              <a:t>EPICS IOC, CSS for HLA</a:t>
            </a:r>
          </a:p>
          <a:p>
            <a:pPr lvl="1"/>
            <a:endParaRPr lang="en-GB" altLang="ja-JP" sz="28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34</a:t>
            </a:fld>
            <a:endParaRPr lang="en-US" altLang="ja-JP"/>
          </a:p>
        </p:txBody>
      </p:sp>
      <p:pic>
        <p:nvPicPr>
          <p:cNvPr id="106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628800"/>
            <a:ext cx="1944216" cy="124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95594" y="3068960"/>
            <a:ext cx="3337388" cy="330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4"/>
          <a:stretch>
            <a:fillRect/>
          </a:stretch>
        </p:blipFill>
        <p:spPr>
          <a:xfrm>
            <a:off x="899592" y="3725519"/>
            <a:ext cx="3672408" cy="3087857"/>
          </a:xfrm>
          <a:prstGeom prst="rect">
            <a:avLst/>
          </a:prstGeom>
        </p:spPr>
      </p:pic>
    </p:spTree>
    <p:extLst>
      <p:ext uri="{BB962C8B-B14F-4D97-AF65-F5344CB8AC3E}">
        <p14:creationId xmlns:p14="http://schemas.microsoft.com/office/powerpoint/2010/main" val="1139522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95878" y="317976"/>
            <a:ext cx="6008817" cy="478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タイトル 1"/>
          <p:cNvSpPr>
            <a:spLocks noGrp="1"/>
          </p:cNvSpPr>
          <p:nvPr>
            <p:ph type="title"/>
          </p:nvPr>
        </p:nvSpPr>
        <p:spPr>
          <a:xfrm>
            <a:off x="1177925" y="-26988"/>
            <a:ext cx="6418263" cy="431801"/>
          </a:xfrm>
          <a:solidFill>
            <a:schemeClr val="tx1"/>
          </a:solidFill>
        </p:spPr>
        <p:txBody>
          <a:bodyPr/>
          <a:lstStyle/>
          <a:p>
            <a:r>
              <a:rPr lang="en-US" altLang="ja-JP" sz="4000" dirty="0">
                <a:solidFill>
                  <a:schemeClr val="bg1"/>
                </a:solidFill>
              </a:rPr>
              <a:t>Bunch charge history</a:t>
            </a:r>
            <a:r>
              <a:rPr lang="ja-JP" altLang="en-US" sz="4000" dirty="0">
                <a:solidFill>
                  <a:schemeClr val="bg1"/>
                </a:solidFill>
              </a:rPr>
              <a:t> </a:t>
            </a:r>
            <a:r>
              <a:rPr lang="en-US" altLang="ja-JP" sz="4000" dirty="0">
                <a:solidFill>
                  <a:schemeClr val="bg1"/>
                </a:solidFill>
              </a:rPr>
              <a:t>(</a:t>
            </a:r>
            <a:r>
              <a:rPr lang="en-US" altLang="ja-JP" sz="4000" dirty="0" err="1">
                <a:solidFill>
                  <a:schemeClr val="bg1"/>
                </a:solidFill>
              </a:rPr>
              <a:t>rf</a:t>
            </a:r>
            <a:r>
              <a:rPr lang="en-US" altLang="ja-JP" sz="4000" dirty="0">
                <a:solidFill>
                  <a:schemeClr val="bg1"/>
                </a:solidFill>
              </a:rPr>
              <a:t> gun)</a:t>
            </a:r>
            <a:endParaRPr lang="ja-JP" altLang="en-US" sz="4000" dirty="0">
              <a:solidFill>
                <a:schemeClr val="bg1"/>
              </a:solidFill>
            </a:endParaRPr>
          </a:p>
        </p:txBody>
      </p:sp>
      <p:cxnSp>
        <p:nvCxnSpPr>
          <p:cNvPr id="4" name="直線コネクタ 3"/>
          <p:cNvCxnSpPr/>
          <p:nvPr/>
        </p:nvCxnSpPr>
        <p:spPr>
          <a:xfrm>
            <a:off x="2218556" y="1484784"/>
            <a:ext cx="4945732" cy="0"/>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円/楕円 1"/>
          <p:cNvSpPr/>
          <p:nvPr/>
        </p:nvSpPr>
        <p:spPr>
          <a:xfrm>
            <a:off x="3060650" y="980728"/>
            <a:ext cx="503238" cy="358775"/>
          </a:xfrm>
          <a:prstGeom prst="ellipse">
            <a:avLst/>
          </a:prstGeom>
          <a:solidFill>
            <a:schemeClr val="accent6">
              <a:lumMod val="40000"/>
              <a:lumOff val="6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68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038" y="5078413"/>
            <a:ext cx="5810250" cy="177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a:endCxn id="2" idx="7"/>
          </p:cNvCxnSpPr>
          <p:nvPr/>
        </p:nvCxnSpPr>
        <p:spPr>
          <a:xfrm flipH="1">
            <a:off x="3490191" y="808484"/>
            <a:ext cx="1010621" cy="22478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872" name="テキスト ボックス 7"/>
          <p:cNvSpPr txBox="1">
            <a:spLocks noChangeArrowheads="1"/>
          </p:cNvSpPr>
          <p:nvPr/>
        </p:nvSpPr>
        <p:spPr bwMode="auto">
          <a:xfrm>
            <a:off x="4552070" y="2348880"/>
            <a:ext cx="1224136" cy="461665"/>
          </a:xfrm>
          <a:prstGeom prst="rect">
            <a:avLst/>
          </a:prstGeom>
          <a:solidFill>
            <a:schemeClr val="tx1"/>
          </a:solidFill>
          <a:ln w="38100">
            <a:solidFill>
              <a:srgbClr val="0000FF"/>
            </a:solidFill>
            <a:miter lim="800000"/>
            <a:headEnd/>
            <a:tailEnd/>
          </a:ln>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400" dirty="0">
                <a:solidFill>
                  <a:srgbClr val="0000FF"/>
                </a:solidFill>
              </a:rPr>
              <a:t>0.75 nC</a:t>
            </a:r>
            <a:endParaRPr lang="ja-JP" altLang="en-US" sz="2400" dirty="0">
              <a:solidFill>
                <a:srgbClr val="0000FF"/>
              </a:solidFill>
            </a:endParaRPr>
          </a:p>
        </p:txBody>
      </p:sp>
      <p:cxnSp>
        <p:nvCxnSpPr>
          <p:cNvPr id="11" name="直線矢印コネクタ 10"/>
          <p:cNvCxnSpPr>
            <a:stCxn id="36872" idx="2"/>
          </p:cNvCxnSpPr>
          <p:nvPr/>
        </p:nvCxnSpPr>
        <p:spPr>
          <a:xfrm>
            <a:off x="5164138" y="2810545"/>
            <a:ext cx="1208062" cy="126652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874" name="テキスト ボックス 7"/>
          <p:cNvSpPr txBox="1">
            <a:spLocks noChangeArrowheads="1"/>
          </p:cNvSpPr>
          <p:nvPr/>
        </p:nvSpPr>
        <p:spPr bwMode="auto">
          <a:xfrm>
            <a:off x="3995738" y="590550"/>
            <a:ext cx="1168400" cy="461963"/>
          </a:xfrm>
          <a:prstGeom prst="rect">
            <a:avLst/>
          </a:prstGeom>
          <a:solidFill>
            <a:schemeClr val="tx1"/>
          </a:solidFill>
          <a:ln w="38100">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2400">
                <a:solidFill>
                  <a:schemeClr val="bg1"/>
                </a:solidFill>
              </a:rPr>
              <a:t>5.6 nC</a:t>
            </a:r>
            <a:endParaRPr lang="ja-JP" altLang="en-US" sz="2400">
              <a:solidFill>
                <a:schemeClr val="bg1"/>
              </a:solidFill>
            </a:endParaRPr>
          </a:p>
        </p:txBody>
      </p:sp>
    </p:spTree>
    <p:extLst>
      <p:ext uri="{BB962C8B-B14F-4D97-AF65-F5344CB8AC3E}">
        <p14:creationId xmlns:p14="http://schemas.microsoft.com/office/powerpoint/2010/main" val="3456394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93" y="3718464"/>
            <a:ext cx="498157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2" name="タイトル 1"/>
          <p:cNvSpPr>
            <a:spLocks noGrp="1"/>
          </p:cNvSpPr>
          <p:nvPr>
            <p:ph type="title"/>
          </p:nvPr>
        </p:nvSpPr>
        <p:spPr>
          <a:xfrm>
            <a:off x="107950" y="290736"/>
            <a:ext cx="9036050" cy="762000"/>
          </a:xfrm>
        </p:spPr>
        <p:txBody>
          <a:bodyPr/>
          <a:lstStyle/>
          <a:p>
            <a:r>
              <a:rPr lang="en-US" altLang="ja-JP" sz="3200" dirty="0"/>
              <a:t>Bunch compression at Unit-A1</a:t>
            </a:r>
            <a:endParaRPr lang="ja-JP" altLang="en-US" sz="3200" dirty="0"/>
          </a:p>
        </p:txBody>
      </p:sp>
      <p:sp>
        <p:nvSpPr>
          <p:cNvPr id="40963"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B225682B-2C6A-4E3D-B9D0-CAD6750FE056}" type="slidenum">
              <a:rPr lang="en-US" altLang="ja-JP" sz="1400" smtClean="0">
                <a:latin typeface="Times" charset="0"/>
                <a:ea typeface="Osaka"/>
                <a:cs typeface="Osaka"/>
              </a:rPr>
              <a:pPr eaLnBrk="1" hangingPunct="1">
                <a:spcBef>
                  <a:spcPct val="0"/>
                </a:spcBef>
                <a:buFontTx/>
                <a:buNone/>
              </a:pPr>
              <a:t>36</a:t>
            </a:fld>
            <a:endParaRPr lang="en-US" altLang="ja-JP" sz="1400">
              <a:latin typeface="Times" charset="0"/>
              <a:ea typeface="Osaka"/>
              <a:cs typeface="Osaka"/>
            </a:endParaRPr>
          </a:p>
        </p:txBody>
      </p:sp>
      <p:sp>
        <p:nvSpPr>
          <p:cNvPr id="5128" name="テキスト ボックス 12"/>
          <p:cNvSpPr txBox="1">
            <a:spLocks noChangeArrowheads="1"/>
          </p:cNvSpPr>
          <p:nvPr/>
        </p:nvSpPr>
        <p:spPr bwMode="auto">
          <a:xfrm>
            <a:off x="5364088" y="6290156"/>
            <a:ext cx="2906565" cy="52322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400">
                <a:solidFill>
                  <a:schemeClr val="tx1"/>
                </a:solidFill>
                <a:latin typeface="Charcoal" charset="0"/>
                <a:ea typeface="ＤＦＰ太丸ゴシック体" pitchFamily="1" charset="-128"/>
              </a:defRPr>
            </a:lvl1pPr>
            <a:lvl2pPr marL="742950" indent="-285750" eaLnBrk="0" hangingPunct="0">
              <a:defRPr kumimoji="1" sz="2400">
                <a:solidFill>
                  <a:schemeClr val="tx1"/>
                </a:solidFill>
                <a:latin typeface="Charcoal" charset="0"/>
                <a:ea typeface="ＤＦＰ太丸ゴシック体" pitchFamily="1" charset="-128"/>
              </a:defRPr>
            </a:lvl2pPr>
            <a:lvl3pPr marL="1143000" indent="-228600" eaLnBrk="0" hangingPunct="0">
              <a:defRPr kumimoji="1" sz="2400">
                <a:solidFill>
                  <a:schemeClr val="tx1"/>
                </a:solidFill>
                <a:latin typeface="Charcoal" charset="0"/>
                <a:ea typeface="ＤＦＰ太丸ゴシック体" pitchFamily="1" charset="-128"/>
              </a:defRPr>
            </a:lvl3pPr>
            <a:lvl4pPr marL="1600200" indent="-228600" eaLnBrk="0" hangingPunct="0">
              <a:defRPr kumimoji="1" sz="2400">
                <a:solidFill>
                  <a:schemeClr val="tx1"/>
                </a:solidFill>
                <a:latin typeface="Charcoal" charset="0"/>
                <a:ea typeface="ＤＦＰ太丸ゴシック体" pitchFamily="1" charset="-128"/>
              </a:defRPr>
            </a:lvl4pPr>
            <a:lvl5pPr marL="2057400" indent="-228600" eaLnBrk="0" hangingPunct="0">
              <a:defRPr kumimoji="1" sz="2400">
                <a:solidFill>
                  <a:schemeClr val="tx1"/>
                </a:solidFill>
                <a:latin typeface="Charcoal" charset="0"/>
                <a:ea typeface="ＤＦＰ太丸ゴシック体" pitchFamily="1" charset="-128"/>
              </a:defRPr>
            </a:lvl5pPr>
            <a:lvl6pPr marL="25146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6pPr>
            <a:lvl7pPr marL="29718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7pPr>
            <a:lvl8pPr marL="34290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8pPr>
            <a:lvl9pPr marL="38862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9pPr>
          </a:lstStyle>
          <a:p>
            <a:pPr eaLnBrk="1" hangingPunct="1">
              <a:defRPr/>
            </a:pPr>
            <a:r>
              <a:rPr lang="en-US" altLang="ja-JP" sz="2800" dirty="0">
                <a:latin typeface="+mj-lt"/>
              </a:rPr>
              <a:t>A1 RF </a:t>
            </a:r>
            <a:r>
              <a:rPr lang="en-US" altLang="ja-JP" sz="2800" dirty="0">
                <a:latin typeface="Symbol" panose="05050102010706020507" pitchFamily="18" charset="2"/>
              </a:rPr>
              <a:t>F</a:t>
            </a:r>
            <a:r>
              <a:rPr lang="en-US" altLang="ja-JP" sz="2800" dirty="0"/>
              <a:t> </a:t>
            </a:r>
            <a:r>
              <a:rPr lang="en-US" altLang="ja-JP" sz="2800" dirty="0">
                <a:latin typeface="+mj-lt"/>
              </a:rPr>
              <a:t>0°: 30 ps</a:t>
            </a:r>
            <a:endParaRPr lang="ja-JP" altLang="en-US" sz="2800" dirty="0">
              <a:latin typeface="+mj-lt"/>
            </a:endParaRPr>
          </a:p>
        </p:txBody>
      </p:sp>
      <p:sp>
        <p:nvSpPr>
          <p:cNvPr id="30728" name="テキスト ボックス 12"/>
          <p:cNvSpPr txBox="1">
            <a:spLocks noChangeArrowheads="1"/>
          </p:cNvSpPr>
          <p:nvPr/>
        </p:nvSpPr>
        <p:spPr bwMode="auto">
          <a:xfrm>
            <a:off x="5087333" y="3173993"/>
            <a:ext cx="3577676" cy="95410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j-lt"/>
                <a:ea typeface="ＤＦＰ太丸ゴシック体"/>
                <a:cs typeface="ＤＦＰ太丸ゴシック体"/>
              </a:rPr>
              <a:t>w/o bunch compression</a:t>
            </a:r>
            <a:endParaRPr lang="ja-JP" altLang="en-US" sz="2800" dirty="0">
              <a:latin typeface="+mj-lt"/>
              <a:ea typeface="ＤＦＰ太丸ゴシック体"/>
              <a:cs typeface="ＤＦＰ太丸ゴシック体"/>
            </a:endParaRPr>
          </a:p>
        </p:txBody>
      </p:sp>
      <p:cxnSp>
        <p:nvCxnSpPr>
          <p:cNvPr id="3" name="直線矢印コネクタ 2"/>
          <p:cNvCxnSpPr/>
          <p:nvPr/>
        </p:nvCxnSpPr>
        <p:spPr>
          <a:xfrm flipV="1">
            <a:off x="6646175" y="4083253"/>
            <a:ext cx="579350" cy="329"/>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2"/>
          <p:cNvSpPr txBox="1">
            <a:spLocks noChangeArrowheads="1"/>
          </p:cNvSpPr>
          <p:nvPr/>
        </p:nvSpPr>
        <p:spPr bwMode="auto">
          <a:xfrm>
            <a:off x="5480932" y="3821643"/>
            <a:ext cx="9525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chemeClr val="bg1"/>
                </a:solidFill>
                <a:latin typeface="+mj-lt"/>
                <a:ea typeface="ＤＦＰ太丸ゴシック体"/>
                <a:cs typeface="ＤＦＰ太丸ゴシック体"/>
              </a:rPr>
              <a:t>30 ps</a:t>
            </a:r>
            <a:endParaRPr lang="ja-JP" altLang="en-US" sz="2800" dirty="0">
              <a:solidFill>
                <a:schemeClr val="bg1"/>
              </a:solidFill>
              <a:latin typeface="+mj-lt"/>
              <a:ea typeface="ＤＦＰ太丸ゴシック体"/>
              <a:cs typeface="ＤＦＰ太丸ゴシック体"/>
            </a:endParaRPr>
          </a:p>
        </p:txBody>
      </p:sp>
      <p:cxnSp>
        <p:nvCxnSpPr>
          <p:cNvPr id="6" name="直線コネクタ 5"/>
          <p:cNvCxnSpPr/>
          <p:nvPr/>
        </p:nvCxnSpPr>
        <p:spPr>
          <a:xfrm>
            <a:off x="6649461" y="3769876"/>
            <a:ext cx="0" cy="2304256"/>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225525" y="3770127"/>
            <a:ext cx="0" cy="228501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13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193" y="1328597"/>
            <a:ext cx="6409159" cy="174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2490787" y="1412776"/>
            <a:ext cx="1001093" cy="151216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18"/>
          <p:cNvSpPr txBox="1">
            <a:spLocks noChangeArrowheads="1"/>
          </p:cNvSpPr>
          <p:nvPr/>
        </p:nvSpPr>
        <p:spPr bwMode="auto">
          <a:xfrm>
            <a:off x="2379995" y="876065"/>
            <a:ext cx="1223962" cy="461962"/>
          </a:xfrm>
          <a:prstGeom prst="rect">
            <a:avLst/>
          </a:prstGeom>
          <a:solidFill>
            <a:schemeClr val="tx2">
              <a:lumMod val="20000"/>
              <a:lumOff val="80000"/>
            </a:schemeClr>
          </a:solidFill>
          <a:ln>
            <a:noFill/>
          </a:ln>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solidFill>
                  <a:schemeClr val="bg1"/>
                </a:solidFill>
              </a:rPr>
              <a:t>Chicane</a:t>
            </a:r>
            <a:endParaRPr lang="ja-JP" altLang="en-US" sz="2400" dirty="0">
              <a:solidFill>
                <a:schemeClr val="bg1"/>
              </a:solidFill>
            </a:endParaRPr>
          </a:p>
        </p:txBody>
      </p:sp>
      <p:pic>
        <p:nvPicPr>
          <p:cNvPr id="1085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 y="3697868"/>
            <a:ext cx="4171559" cy="256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12"/>
          <p:cNvSpPr txBox="1">
            <a:spLocks noChangeArrowheads="1"/>
          </p:cNvSpPr>
          <p:nvPr/>
        </p:nvSpPr>
        <p:spPr bwMode="auto">
          <a:xfrm>
            <a:off x="1043608" y="3121149"/>
            <a:ext cx="1967205" cy="52322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j-lt"/>
                <a:ea typeface="ＤＦＰ太丸ゴシック体"/>
                <a:cs typeface="ＤＦＰ太丸ゴシック体"/>
              </a:rPr>
              <a:t>Laser length</a:t>
            </a:r>
            <a:endParaRPr lang="ja-JP" altLang="en-US" sz="2800" dirty="0">
              <a:latin typeface="+mj-lt"/>
              <a:ea typeface="ＤＦＰ太丸ゴシック体"/>
              <a:cs typeface="ＤＦＰ太丸ゴシック体"/>
            </a:endParaRPr>
          </a:p>
        </p:txBody>
      </p:sp>
      <p:cxnSp>
        <p:nvCxnSpPr>
          <p:cNvPr id="29" name="直線矢印コネクタ 28"/>
          <p:cNvCxnSpPr/>
          <p:nvPr/>
        </p:nvCxnSpPr>
        <p:spPr>
          <a:xfrm flipV="1">
            <a:off x="1688394" y="3933056"/>
            <a:ext cx="691601" cy="33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691680" y="3789040"/>
            <a:ext cx="0" cy="23042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392708" y="3789291"/>
            <a:ext cx="0" cy="22850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12"/>
          <p:cNvSpPr txBox="1">
            <a:spLocks noChangeArrowheads="1"/>
          </p:cNvSpPr>
          <p:nvPr/>
        </p:nvSpPr>
        <p:spPr bwMode="auto">
          <a:xfrm>
            <a:off x="683568" y="3769876"/>
            <a:ext cx="9525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j-lt"/>
                <a:ea typeface="ＤＦＰ太丸ゴシック体"/>
                <a:cs typeface="ＤＦＰ太丸ゴシック体"/>
              </a:rPr>
              <a:t>30 ps</a:t>
            </a:r>
            <a:endParaRPr lang="ja-JP" altLang="en-US" sz="2800" dirty="0">
              <a:latin typeface="+mj-lt"/>
              <a:ea typeface="ＤＦＰ太丸ゴシック体"/>
              <a:cs typeface="ＤＦＰ太丸ゴシック体"/>
            </a:endParaRPr>
          </a:p>
        </p:txBody>
      </p:sp>
      <p:pic>
        <p:nvPicPr>
          <p:cNvPr id="1013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142" y="3617233"/>
            <a:ext cx="4779416" cy="2590799"/>
          </a:xfrm>
          <a:prstGeom prst="rect">
            <a:avLst/>
          </a:prstGeom>
          <a:solidFill>
            <a:schemeClr val="bg1"/>
          </a:solidFill>
          <a:ln>
            <a:noFill/>
          </a:ln>
          <a:extLst/>
        </p:spPr>
      </p:pic>
      <p:sp>
        <p:nvSpPr>
          <p:cNvPr id="5127" name="テキスト ボックス 11"/>
          <p:cNvSpPr txBox="1">
            <a:spLocks noChangeArrowheads="1"/>
          </p:cNvSpPr>
          <p:nvPr/>
        </p:nvSpPr>
        <p:spPr bwMode="auto">
          <a:xfrm>
            <a:off x="5269149" y="6214900"/>
            <a:ext cx="3296095" cy="523220"/>
          </a:xfrm>
          <a:prstGeom prst="rect">
            <a:avLst/>
          </a:prstGeom>
          <a:solidFill>
            <a:schemeClr val="bg1"/>
          </a:solidFill>
          <a:ln w="25400">
            <a:solidFill>
              <a:schemeClr val="tx1">
                <a:lumMod val="95000"/>
              </a:schemeClr>
            </a:solidFill>
            <a:miter lim="800000"/>
            <a:headEnd/>
            <a:tailEnd/>
          </a:ln>
          <a:extLst/>
        </p:spPr>
        <p:txBody>
          <a:bodyPr wrap="none">
            <a:spAutoFit/>
          </a:bodyPr>
          <a:lstStyle>
            <a:lvl1pPr eaLnBrk="0" hangingPunct="0">
              <a:defRPr kumimoji="1" sz="2400">
                <a:solidFill>
                  <a:schemeClr val="tx1"/>
                </a:solidFill>
                <a:latin typeface="Charcoal" charset="0"/>
                <a:ea typeface="ＤＦＰ太丸ゴシック体" pitchFamily="1" charset="-128"/>
              </a:defRPr>
            </a:lvl1pPr>
            <a:lvl2pPr marL="742950" indent="-285750" eaLnBrk="0" hangingPunct="0">
              <a:defRPr kumimoji="1" sz="2400">
                <a:solidFill>
                  <a:schemeClr val="tx1"/>
                </a:solidFill>
                <a:latin typeface="Charcoal" charset="0"/>
                <a:ea typeface="ＤＦＰ太丸ゴシック体" pitchFamily="1" charset="-128"/>
              </a:defRPr>
            </a:lvl2pPr>
            <a:lvl3pPr marL="1143000" indent="-228600" eaLnBrk="0" hangingPunct="0">
              <a:defRPr kumimoji="1" sz="2400">
                <a:solidFill>
                  <a:schemeClr val="tx1"/>
                </a:solidFill>
                <a:latin typeface="Charcoal" charset="0"/>
                <a:ea typeface="ＤＦＰ太丸ゴシック体" pitchFamily="1" charset="-128"/>
              </a:defRPr>
            </a:lvl3pPr>
            <a:lvl4pPr marL="1600200" indent="-228600" eaLnBrk="0" hangingPunct="0">
              <a:defRPr kumimoji="1" sz="2400">
                <a:solidFill>
                  <a:schemeClr val="tx1"/>
                </a:solidFill>
                <a:latin typeface="Charcoal" charset="0"/>
                <a:ea typeface="ＤＦＰ太丸ゴシック体" pitchFamily="1" charset="-128"/>
              </a:defRPr>
            </a:lvl4pPr>
            <a:lvl5pPr marL="2057400" indent="-228600" eaLnBrk="0" hangingPunct="0">
              <a:defRPr kumimoji="1" sz="2400">
                <a:solidFill>
                  <a:schemeClr val="tx1"/>
                </a:solidFill>
                <a:latin typeface="Charcoal" charset="0"/>
                <a:ea typeface="ＤＦＰ太丸ゴシック体" pitchFamily="1" charset="-128"/>
              </a:defRPr>
            </a:lvl5pPr>
            <a:lvl6pPr marL="25146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6pPr>
            <a:lvl7pPr marL="29718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7pPr>
            <a:lvl8pPr marL="34290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8pPr>
            <a:lvl9pPr marL="3886200" indent="-228600" eaLnBrk="0" fontAlgn="base" hangingPunct="0">
              <a:spcBef>
                <a:spcPct val="0"/>
              </a:spcBef>
              <a:spcAft>
                <a:spcPct val="0"/>
              </a:spcAft>
              <a:defRPr kumimoji="1" sz="2400">
                <a:solidFill>
                  <a:schemeClr val="tx1"/>
                </a:solidFill>
                <a:latin typeface="Charcoal" charset="0"/>
                <a:ea typeface="ＤＦＰ太丸ゴシック体" pitchFamily="1" charset="-128"/>
              </a:defRPr>
            </a:lvl9pPr>
          </a:lstStyle>
          <a:p>
            <a:pPr eaLnBrk="1" hangingPunct="1">
              <a:defRPr/>
            </a:pPr>
            <a:r>
              <a:rPr lang="en-US" altLang="ja-JP" sz="2800" dirty="0">
                <a:latin typeface="+mj-lt"/>
              </a:rPr>
              <a:t>A1 RF </a:t>
            </a:r>
            <a:r>
              <a:rPr lang="en-US" altLang="ja-JP" sz="2800" dirty="0">
                <a:latin typeface="Symbol" panose="05050102010706020507" pitchFamily="18" charset="2"/>
              </a:rPr>
              <a:t>F</a:t>
            </a:r>
            <a:r>
              <a:rPr lang="en-US" altLang="ja-JP" sz="2800" dirty="0"/>
              <a:t> </a:t>
            </a:r>
            <a:r>
              <a:rPr lang="en-US" altLang="ja-JP" sz="2800" dirty="0">
                <a:latin typeface="+mj-lt"/>
              </a:rPr>
              <a:t>-30°: </a:t>
            </a:r>
            <a:r>
              <a:rPr lang="en-US" altLang="ja-JP" sz="2800" dirty="0">
                <a:solidFill>
                  <a:srgbClr val="FFFF00"/>
                </a:solidFill>
                <a:latin typeface="+mj-lt"/>
              </a:rPr>
              <a:t>10 ps</a:t>
            </a:r>
            <a:endParaRPr lang="ja-JP" altLang="en-US" sz="2800" dirty="0">
              <a:solidFill>
                <a:srgbClr val="FFFF00"/>
              </a:solidFill>
              <a:latin typeface="+mj-lt"/>
            </a:endParaRPr>
          </a:p>
        </p:txBody>
      </p:sp>
      <p:sp>
        <p:nvSpPr>
          <p:cNvPr id="30729" name="テキスト ボックス 12"/>
          <p:cNvSpPr txBox="1">
            <a:spLocks noChangeArrowheads="1"/>
          </p:cNvSpPr>
          <p:nvPr/>
        </p:nvSpPr>
        <p:spPr bwMode="auto">
          <a:xfrm>
            <a:off x="5152119" y="3127266"/>
            <a:ext cx="3413125" cy="523875"/>
          </a:xfrm>
          <a:prstGeom prst="rect">
            <a:avLst/>
          </a:prstGeom>
          <a:solidFill>
            <a:schemeClr val="bg1"/>
          </a:solidFill>
          <a:ln w="25400">
            <a:solidFill>
              <a:schemeClr val="tx1"/>
            </a:solidFill>
            <a:miter lim="800000"/>
            <a:headEnd/>
            <a:tailEnd/>
          </a:ln>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latin typeface="+mj-lt"/>
                <a:ea typeface="ＤＦＰ太丸ゴシック体"/>
                <a:cs typeface="ＤＦＰ太丸ゴシック体"/>
              </a:rPr>
              <a:t>w/ bunch compression</a:t>
            </a:r>
            <a:endParaRPr lang="ja-JP" altLang="en-US" sz="2800" dirty="0">
              <a:latin typeface="+mj-lt"/>
              <a:ea typeface="ＤＦＰ太丸ゴシック体"/>
              <a:cs typeface="ＤＦＰ太丸ゴシック体"/>
            </a:endParaRPr>
          </a:p>
        </p:txBody>
      </p:sp>
      <p:cxnSp>
        <p:nvCxnSpPr>
          <p:cNvPr id="13" name="直線矢印コネクタ 12"/>
          <p:cNvCxnSpPr/>
          <p:nvPr/>
        </p:nvCxnSpPr>
        <p:spPr>
          <a:xfrm>
            <a:off x="6647643" y="4048965"/>
            <a:ext cx="295796"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2"/>
          <p:cNvSpPr txBox="1">
            <a:spLocks noChangeArrowheads="1"/>
          </p:cNvSpPr>
          <p:nvPr/>
        </p:nvSpPr>
        <p:spPr bwMode="auto">
          <a:xfrm>
            <a:off x="5431271" y="3708978"/>
            <a:ext cx="95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a:solidFill>
                  <a:schemeClr val="bg1"/>
                </a:solidFill>
                <a:latin typeface="+mj-lt"/>
                <a:ea typeface="ＤＦＰ太丸ゴシック体"/>
                <a:cs typeface="ＤＦＰ太丸ゴシック体"/>
              </a:rPr>
              <a:t>10 ps</a:t>
            </a:r>
            <a:endParaRPr lang="ja-JP" altLang="en-US" sz="2800" dirty="0">
              <a:solidFill>
                <a:schemeClr val="bg1"/>
              </a:solidFill>
              <a:latin typeface="+mj-lt"/>
              <a:ea typeface="ＤＦＰ太丸ゴシック体"/>
              <a:cs typeface="ＤＦＰ太丸ゴシック体"/>
            </a:endParaRPr>
          </a:p>
        </p:txBody>
      </p:sp>
      <p:cxnSp>
        <p:nvCxnSpPr>
          <p:cNvPr id="24" name="直線コネクタ 23"/>
          <p:cNvCxnSpPr/>
          <p:nvPr/>
        </p:nvCxnSpPr>
        <p:spPr>
          <a:xfrm>
            <a:off x="6655407" y="3728222"/>
            <a:ext cx="0" cy="228501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934410" y="3731838"/>
            <a:ext cx="9029" cy="2297917"/>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500"/>
                                        <p:tgtEl>
                                          <p:spTgt spid="1013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fade">
                                      <p:cBhvr>
                                        <p:cTn id="10" dur="500"/>
                                        <p:tgtEl>
                                          <p:spTgt spid="51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9"/>
                                        </p:tgtEl>
                                        <p:attrNameLst>
                                          <p:attrName>style.visibility</p:attrName>
                                        </p:attrNameLst>
                                      </p:cBhvr>
                                      <p:to>
                                        <p:strVal val="visible"/>
                                      </p:to>
                                    </p:set>
                                    <p:animEffect transition="in" filter="fade">
                                      <p:cBhvr>
                                        <p:cTn id="13" dur="500"/>
                                        <p:tgtEl>
                                          <p:spTgt spid="30729"/>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30729" grpId="0" animBg="1"/>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6672"/>
            <a:ext cx="9144000" cy="762000"/>
          </a:xfrm>
        </p:spPr>
        <p:txBody>
          <a:bodyPr/>
          <a:lstStyle/>
          <a:p>
            <a:r>
              <a:rPr kumimoji="1" lang="en-US" altLang="ja-JP" dirty="0"/>
              <a:t>Bunch charge from rf gun in last Dec.</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37</a:t>
            </a:fld>
            <a:endParaRPr lang="en-US" altLang="ja-JP"/>
          </a:p>
        </p:txBody>
      </p:sp>
      <p:pic>
        <p:nvPicPr>
          <p:cNvPr id="1085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412776"/>
            <a:ext cx="6984776" cy="5401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a:off x="4139952" y="2348880"/>
            <a:ext cx="1440160" cy="0"/>
          </a:xfrm>
          <a:prstGeom prst="straightConnector1">
            <a:avLst/>
          </a:prstGeom>
          <a:ln w="508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211960" y="1874441"/>
            <a:ext cx="1440160" cy="461665"/>
          </a:xfrm>
          <a:prstGeom prst="rect">
            <a:avLst/>
          </a:prstGeom>
          <a:noFill/>
        </p:spPr>
        <p:txBody>
          <a:bodyPr wrap="square" rtlCol="0">
            <a:spAutoFit/>
          </a:bodyPr>
          <a:lstStyle/>
          <a:p>
            <a:pPr algn="ctr"/>
            <a:r>
              <a:rPr lang="en-US" altLang="ja-JP" dirty="0">
                <a:solidFill>
                  <a:srgbClr val="0000FF"/>
                </a:solidFill>
              </a:rPr>
              <a:t>1 week</a:t>
            </a:r>
            <a:endParaRPr kumimoji="1" lang="ja-JP" altLang="en-US" dirty="0">
              <a:solidFill>
                <a:srgbClr val="0000FF"/>
              </a:solidFill>
            </a:endParaRPr>
          </a:p>
        </p:txBody>
      </p:sp>
    </p:spTree>
    <p:extLst>
      <p:ext uri="{BB962C8B-B14F-4D97-AF65-F5344CB8AC3E}">
        <p14:creationId xmlns:p14="http://schemas.microsoft.com/office/powerpoint/2010/main" val="4010518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a:xfrm>
            <a:off x="685800" y="404813"/>
            <a:ext cx="7772400" cy="762000"/>
          </a:xfrm>
        </p:spPr>
        <p:txBody>
          <a:bodyPr/>
          <a:lstStyle/>
          <a:p>
            <a:r>
              <a:rPr lang="en-US" altLang="ja-JP"/>
              <a:t>Typical beam charge stability</a:t>
            </a:r>
            <a:endParaRPr lang="ja-JP" altLang="en-US"/>
          </a:p>
        </p:txBody>
      </p:sp>
      <p:sp>
        <p:nvSpPr>
          <p:cNvPr id="37891"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6F3F9D41-3D03-4C87-B79E-760A7B4113B9}" type="slidenum">
              <a:rPr lang="en-US" altLang="ja-JP" sz="1400" smtClean="0"/>
              <a:pPr eaLnBrk="1" hangingPunct="1">
                <a:spcBef>
                  <a:spcPct val="0"/>
                </a:spcBef>
                <a:buFontTx/>
                <a:buNone/>
              </a:pPr>
              <a:t>38</a:t>
            </a:fld>
            <a:endParaRPr lang="en-US" altLang="ja-JP" sz="1400"/>
          </a:p>
        </p:txBody>
      </p:sp>
      <p:pic>
        <p:nvPicPr>
          <p:cNvPr id="37892" name="Picture 2" descr="C:\ftp\20131110-193333.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388" y="1268413"/>
            <a:ext cx="7562850" cy="3857625"/>
          </a:xfrm>
          <a:noFill/>
        </p:spPr>
      </p:pic>
      <p:graphicFrame>
        <p:nvGraphicFramePr>
          <p:cNvPr id="37893" name="オブジェクト 4"/>
          <p:cNvGraphicFramePr>
            <a:graphicFrameLocks noChangeAspect="1"/>
          </p:cNvGraphicFramePr>
          <p:nvPr/>
        </p:nvGraphicFramePr>
        <p:xfrm>
          <a:off x="4284663" y="3284538"/>
          <a:ext cx="5003800" cy="3495675"/>
        </p:xfrm>
        <a:graphic>
          <a:graphicData uri="http://schemas.openxmlformats.org/presentationml/2006/ole">
            <mc:AlternateContent xmlns:mc="http://schemas.openxmlformats.org/markup-compatibility/2006">
              <mc:Choice xmlns:v="urn:schemas-microsoft-com:vml" Requires="v">
                <p:oleObj spid="_x0000_s95234" name="ｸﾞﾗﾌ" r:id="rId4" imgW="4165600" imgH="2908300" progId="Origin50.Graph">
                  <p:embed/>
                </p:oleObj>
              </mc:Choice>
              <mc:Fallback>
                <p:oleObj name="ｸﾞﾗﾌ" r:id="rId4" imgW="4165600" imgH="2908300" progId="Origin50.Graph">
                  <p:embed/>
                  <p:pic>
                    <p:nvPicPr>
                      <p:cNvPr id="37893" name="オブジェクト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284538"/>
                        <a:ext cx="5003800" cy="3495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線矢印コネクタ 6"/>
          <p:cNvCxnSpPr/>
          <p:nvPr/>
        </p:nvCxnSpPr>
        <p:spPr>
          <a:xfrm>
            <a:off x="611188" y="3197225"/>
            <a:ext cx="6913562" cy="0"/>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コンテンツ プレースホルダー 2"/>
          <p:cNvSpPr txBox="1">
            <a:spLocks/>
          </p:cNvSpPr>
          <p:nvPr/>
        </p:nvSpPr>
        <p:spPr bwMode="auto">
          <a:xfrm>
            <a:off x="1619250" y="3357563"/>
            <a:ext cx="1368425" cy="576262"/>
          </a:xfrm>
          <a:prstGeom prst="rect">
            <a:avLst/>
          </a:prstGeom>
          <a:solidFill>
            <a:schemeClr val="tx1"/>
          </a:solid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ja-JP" kern="0" dirty="0">
                <a:solidFill>
                  <a:schemeClr val="bg1"/>
                </a:solidFill>
              </a:rPr>
              <a:t>1 hour</a:t>
            </a:r>
            <a:endParaRPr lang="ja-JP" altLang="en-US" kern="0" dirty="0"/>
          </a:p>
        </p:txBody>
      </p:sp>
      <p:sp>
        <p:nvSpPr>
          <p:cNvPr id="9" name="テキスト ボックス 12"/>
          <p:cNvSpPr txBox="1">
            <a:spLocks noChangeArrowheads="1"/>
          </p:cNvSpPr>
          <p:nvPr/>
        </p:nvSpPr>
        <p:spPr bwMode="auto">
          <a:xfrm>
            <a:off x="179388" y="5548313"/>
            <a:ext cx="3968750" cy="954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800" dirty="0" err="1">
                <a:latin typeface="Symbol" panose="05050102010706020507" pitchFamily="18" charset="2"/>
                <a:ea typeface="ＤＦＰ太丸ゴシック体"/>
                <a:cs typeface="ＤＦＰ太丸ゴシック体"/>
              </a:rPr>
              <a:t>s</a:t>
            </a:r>
            <a:r>
              <a:rPr lang="en-US" altLang="ja-JP" sz="1400" dirty="0" err="1">
                <a:latin typeface="+mj-lt"/>
                <a:ea typeface="ＤＦＰ太丸ゴシック体"/>
                <a:cs typeface="ＤＦＰ太丸ゴシック体"/>
              </a:rPr>
              <a:t>I</a:t>
            </a:r>
            <a:r>
              <a:rPr lang="en-US" altLang="ja-JP" sz="2800" dirty="0">
                <a:latin typeface="+mj-lt"/>
                <a:ea typeface="ＤＦＰ太丸ゴシック体"/>
                <a:cs typeface="ＤＦＰ太丸ゴシック体"/>
              </a:rPr>
              <a:t>: 10% ~ 20%</a:t>
            </a:r>
          </a:p>
          <a:p>
            <a:pPr eaLnBrk="1" hangingPunct="1">
              <a:spcBef>
                <a:spcPct val="0"/>
              </a:spcBef>
              <a:buFontTx/>
              <a:buNone/>
              <a:defRPr/>
            </a:pPr>
            <a:r>
              <a:rPr lang="en-US" altLang="ja-JP" sz="2800" dirty="0">
                <a:ea typeface="ＤＦＰ太丸ゴシック体"/>
                <a:cs typeface="ＤＦＰ太丸ゴシック体"/>
              </a:rPr>
              <a:t>~ </a:t>
            </a:r>
            <a:r>
              <a:rPr lang="en-US" altLang="ja-JP" sz="2800" dirty="0">
                <a:latin typeface="+mj-lt"/>
                <a:ea typeface="ＤＦＰ太丸ゴシック体"/>
                <a:cs typeface="ＤＦＰ太丸ゴシック体"/>
              </a:rPr>
              <a:t>2.5% (KEKB operation)</a:t>
            </a:r>
            <a:endParaRPr lang="ja-JP" altLang="en-US" sz="2800" dirty="0">
              <a:latin typeface="+mj-lt"/>
              <a:ea typeface="ＤＦＰ太丸ゴシック体"/>
              <a:cs typeface="ＤＦＰ太丸ゴシック体"/>
            </a:endParaRPr>
          </a:p>
        </p:txBody>
      </p:sp>
    </p:spTree>
    <p:extLst>
      <p:ext uri="{BB962C8B-B14F-4D97-AF65-F5344CB8AC3E}">
        <p14:creationId xmlns:p14="http://schemas.microsoft.com/office/powerpoint/2010/main" val="376959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62744"/>
            <a:ext cx="7772400" cy="762000"/>
          </a:xfrm>
        </p:spPr>
        <p:txBody>
          <a:bodyPr/>
          <a:lstStyle/>
          <a:p>
            <a:r>
              <a:rPr kumimoji="1" lang="en-US" altLang="ja-JP" dirty="0"/>
              <a:t>Bunch charge and laser power</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39</a:t>
            </a:fld>
            <a:endParaRPr lang="en-US" altLang="ja-JP"/>
          </a:p>
        </p:txBody>
      </p:sp>
      <p:pic>
        <p:nvPicPr>
          <p:cNvPr id="5" name="コンテンツ プレースホルダー 4" descr="スクリーンショット 2014-10-23 19.24.21.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715" y="2060848"/>
            <a:ext cx="6018570" cy="4495800"/>
          </a:xfrm>
          <a:prstGeom prst="rect">
            <a:avLst/>
          </a:prstGeom>
        </p:spPr>
      </p:pic>
      <p:sp>
        <p:nvSpPr>
          <p:cNvPr id="6" name="コンテンツ プレースホルダー 2"/>
          <p:cNvSpPr txBox="1">
            <a:spLocks/>
          </p:cNvSpPr>
          <p:nvPr/>
        </p:nvSpPr>
        <p:spPr bwMode="auto">
          <a:xfrm>
            <a:off x="3059832" y="6265912"/>
            <a:ext cx="3384376" cy="288032"/>
          </a:xfrm>
          <a:prstGeom prst="rect">
            <a:avLst/>
          </a:prstGeom>
          <a:solidFill>
            <a:schemeClr val="tx1"/>
          </a:solid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en-US" altLang="ja-JP" sz="1600" kern="0" dirty="0">
                <a:solidFill>
                  <a:schemeClr val="bg1"/>
                </a:solidFill>
              </a:rPr>
              <a:t>Laser power (Arb. Units)</a:t>
            </a:r>
            <a:endParaRPr lang="ja-JP" altLang="en-US" sz="1600" kern="0" dirty="0"/>
          </a:p>
        </p:txBody>
      </p:sp>
      <p:sp>
        <p:nvSpPr>
          <p:cNvPr id="7" name="コンテンツ プレースホルダー 2"/>
          <p:cNvSpPr txBox="1">
            <a:spLocks/>
          </p:cNvSpPr>
          <p:nvPr/>
        </p:nvSpPr>
        <p:spPr bwMode="auto">
          <a:xfrm rot="-5400000">
            <a:off x="899592" y="4033664"/>
            <a:ext cx="1800200" cy="360040"/>
          </a:xfrm>
          <a:prstGeom prst="rect">
            <a:avLst/>
          </a:prstGeom>
          <a:solidFill>
            <a:schemeClr val="tx1"/>
          </a:solid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en-US" altLang="ja-JP" sz="1600" kern="0" dirty="0">
                <a:solidFill>
                  <a:schemeClr val="bg1"/>
                </a:solidFill>
              </a:rPr>
              <a:t>Bunch charge (nC)</a:t>
            </a:r>
            <a:endParaRPr lang="ja-JP" altLang="en-US" sz="1600" kern="0" dirty="0"/>
          </a:p>
        </p:txBody>
      </p:sp>
      <p:sp>
        <p:nvSpPr>
          <p:cNvPr id="8" name="コンテンツ プレースホルダー 6"/>
          <p:cNvSpPr txBox="1">
            <a:spLocks/>
          </p:cNvSpPr>
          <p:nvPr/>
        </p:nvSpPr>
        <p:spPr bwMode="auto">
          <a:xfrm>
            <a:off x="28575" y="981075"/>
            <a:ext cx="9048750" cy="10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altLang="ja-JP" sz="2400" kern="0" dirty="0"/>
              <a:t>Bunch charge (1</a:t>
            </a:r>
            <a:r>
              <a:rPr lang="en-US" altLang="ja-JP" sz="2400" kern="0" baseline="30000" dirty="0"/>
              <a:t>st</a:t>
            </a:r>
            <a:r>
              <a:rPr lang="en-US" altLang="ja-JP" sz="2400" kern="0" dirty="0"/>
              <a:t> BPM) as a function of laser power.</a:t>
            </a:r>
          </a:p>
          <a:p>
            <a:pPr>
              <a:defRPr/>
            </a:pPr>
            <a:r>
              <a:rPr lang="en-US" altLang="ja-JP" sz="2400" kern="0" dirty="0"/>
              <a:t>Clear correlation between them</a:t>
            </a:r>
          </a:p>
        </p:txBody>
      </p:sp>
    </p:spTree>
    <p:extLst>
      <p:ext uri="{BB962C8B-B14F-4D97-AF65-F5344CB8AC3E}">
        <p14:creationId xmlns:p14="http://schemas.microsoft.com/office/powerpoint/2010/main" val="231845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114290" y="323240"/>
            <a:ext cx="9144000" cy="762000"/>
          </a:xfrm>
        </p:spPr>
        <p:txBody>
          <a:bodyPr/>
          <a:lstStyle/>
          <a:p>
            <a:r>
              <a:rPr lang="en-US" altLang="ja-JP" sz="3900" dirty="0"/>
              <a:t>Requirements</a:t>
            </a:r>
            <a:r>
              <a:rPr lang="ja-JP" altLang="en-US" sz="3900" dirty="0"/>
              <a:t> </a:t>
            </a:r>
            <a:r>
              <a:rPr lang="en-US" altLang="ja-JP" sz="3900" dirty="0"/>
              <a:t>for SKEKB injector</a:t>
            </a:r>
            <a:endParaRPr lang="ja-JP" altLang="en-US" sz="3900" dirty="0"/>
          </a:p>
        </p:txBody>
      </p:sp>
      <p:sp>
        <p:nvSpPr>
          <p:cNvPr id="6147"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fld id="{63F1CE24-B372-4F4D-A88D-2D4E8B8E65A4}" type="slidenum">
              <a:rPr lang="en-US" altLang="ja-JP" sz="1400" smtClean="0"/>
              <a:pPr eaLnBrk="1" hangingPunct="1">
                <a:spcBef>
                  <a:spcPct val="0"/>
                </a:spcBef>
                <a:buFontTx/>
                <a:buNone/>
              </a:pPr>
              <a:t>4</a:t>
            </a:fld>
            <a:endParaRPr lang="en-US" altLang="ja-JP" sz="1400"/>
          </a:p>
        </p:txBody>
      </p:sp>
      <p:sp>
        <p:nvSpPr>
          <p:cNvPr id="5" name="コンテンツ プレースホルダー 2"/>
          <p:cNvSpPr txBox="1">
            <a:spLocks/>
          </p:cNvSpPr>
          <p:nvPr/>
        </p:nvSpPr>
        <p:spPr bwMode="auto">
          <a:xfrm>
            <a:off x="-108520" y="1002199"/>
            <a:ext cx="9336532" cy="57034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altLang="ja-JP" sz="2400" kern="0" dirty="0"/>
              <a:t>Low emittance e-/e+ beam:</a:t>
            </a:r>
          </a:p>
          <a:p>
            <a:pPr lvl="1">
              <a:defRPr/>
            </a:pPr>
            <a:r>
              <a:rPr lang="en-US" altLang="ja-JP" sz="2000" kern="0" dirty="0"/>
              <a:t>e-:  1 nC, 300 </a:t>
            </a:r>
            <a:r>
              <a:rPr lang="en-US" altLang="ja-JP" sz="2000" dirty="0"/>
              <a:t>mm</a:t>
            </a:r>
            <a:r>
              <a:rPr lang="en-US" altLang="ja-JP" sz="2000" dirty="0">
                <a:sym typeface="Symbol"/>
              </a:rPr>
              <a:t></a:t>
            </a:r>
            <a:r>
              <a:rPr lang="en-US" altLang="ja-JP" sz="2000" dirty="0"/>
              <a:t>mrad (</a:t>
            </a:r>
            <a:r>
              <a:rPr lang="en-US" altLang="ja-JP" sz="1400" dirty="0"/>
              <a:t>KEKB</a:t>
            </a:r>
            <a:r>
              <a:rPr lang="en-US" altLang="ja-JP" sz="2000" dirty="0"/>
              <a:t>) </a:t>
            </a:r>
            <a:r>
              <a:rPr lang="en-US" altLang="ja-JP" sz="2000" kern="0" dirty="0"/>
              <a:t>=&gt; </a:t>
            </a:r>
            <a:r>
              <a:rPr lang="en-US" altLang="ja-JP" sz="2000" kern="0" dirty="0">
                <a:solidFill>
                  <a:srgbClr val="FFFF00"/>
                </a:solidFill>
              </a:rPr>
              <a:t>5 nC, 50 (H)/20 (V) </a:t>
            </a:r>
            <a:r>
              <a:rPr lang="en-US" altLang="ja-JP" sz="2000" dirty="0">
                <a:solidFill>
                  <a:srgbClr val="FFFF00"/>
                </a:solidFill>
              </a:rPr>
              <a:t>mm</a:t>
            </a:r>
            <a:r>
              <a:rPr lang="en-US" altLang="ja-JP" sz="2000" dirty="0">
                <a:solidFill>
                  <a:srgbClr val="FFFF00"/>
                </a:solidFill>
                <a:sym typeface="Symbol"/>
              </a:rPr>
              <a:t></a:t>
            </a:r>
            <a:r>
              <a:rPr lang="en-US" altLang="ja-JP" sz="2000" dirty="0">
                <a:solidFill>
                  <a:srgbClr val="FFFF00"/>
                </a:solidFill>
              </a:rPr>
              <a:t>mrad (Phase III)</a:t>
            </a:r>
          </a:p>
          <a:p>
            <a:pPr lvl="1">
              <a:defRPr/>
            </a:pPr>
            <a:r>
              <a:rPr lang="en-US" altLang="ja-JP" sz="2000" kern="0" dirty="0"/>
              <a:t>e+: 1 nC, 1500 </a:t>
            </a:r>
            <a:r>
              <a:rPr lang="en-US" altLang="ja-JP" sz="2000" dirty="0"/>
              <a:t>mm</a:t>
            </a:r>
            <a:r>
              <a:rPr lang="en-US" altLang="ja-JP" sz="2000" dirty="0">
                <a:sym typeface="Symbol"/>
              </a:rPr>
              <a:t></a:t>
            </a:r>
            <a:r>
              <a:rPr lang="en-US" altLang="ja-JP" sz="2000" dirty="0"/>
              <a:t>mrad (</a:t>
            </a:r>
            <a:r>
              <a:rPr lang="en-US" altLang="ja-JP" sz="1400" dirty="0"/>
              <a:t>KEKB</a:t>
            </a:r>
            <a:r>
              <a:rPr lang="en-US" altLang="ja-JP" sz="2000" dirty="0"/>
              <a:t>) </a:t>
            </a:r>
            <a:r>
              <a:rPr lang="en-US" altLang="ja-JP" sz="2000" kern="0" dirty="0"/>
              <a:t>=&gt; </a:t>
            </a:r>
            <a:r>
              <a:rPr lang="en-US" altLang="ja-JP" sz="2000" kern="0" dirty="0">
                <a:solidFill>
                  <a:srgbClr val="FFFF00"/>
                </a:solidFill>
              </a:rPr>
              <a:t>4 nC, 100 (H)/20 (V) </a:t>
            </a:r>
            <a:r>
              <a:rPr lang="en-US" altLang="ja-JP" sz="2000" dirty="0">
                <a:solidFill>
                  <a:srgbClr val="FFFF00"/>
                </a:solidFill>
              </a:rPr>
              <a:t>mm</a:t>
            </a:r>
            <a:r>
              <a:rPr lang="en-US" altLang="ja-JP" sz="2000" dirty="0">
                <a:solidFill>
                  <a:srgbClr val="FFFF00"/>
                </a:solidFill>
                <a:sym typeface="Symbol"/>
              </a:rPr>
              <a:t></a:t>
            </a:r>
            <a:r>
              <a:rPr lang="en-US" altLang="ja-JP" sz="2000" dirty="0">
                <a:solidFill>
                  <a:srgbClr val="FFFF00"/>
                </a:solidFill>
              </a:rPr>
              <a:t>mrad (Phase III)</a:t>
            </a:r>
            <a:endParaRPr lang="en-US" altLang="ja-JP" sz="2000" kern="0" dirty="0">
              <a:solidFill>
                <a:srgbClr val="FFFF00"/>
              </a:solidFill>
            </a:endParaRPr>
          </a:p>
          <a:p>
            <a:pPr lvl="1">
              <a:defRPr/>
            </a:pPr>
            <a:r>
              <a:rPr lang="en-US" altLang="ja-JP" sz="2000" kern="0" dirty="0"/>
              <a:t>(*)  1 </a:t>
            </a:r>
            <a:r>
              <a:rPr lang="en-US" altLang="ja-JP" sz="2000" kern="0" dirty="0" err="1"/>
              <a:t>nC</a:t>
            </a:r>
            <a:r>
              <a:rPr lang="en-US" altLang="ja-JP" sz="2000" kern="0" dirty="0"/>
              <a:t> (w/o low emittance) for Phase I, 2 </a:t>
            </a:r>
            <a:r>
              <a:rPr lang="en-US" altLang="ja-JP" sz="2000" kern="0" dirty="0" err="1"/>
              <a:t>nC</a:t>
            </a:r>
            <a:r>
              <a:rPr lang="en-US" altLang="ja-JP" sz="2000" kern="0" dirty="0"/>
              <a:t> (w/ low emittance) for Phase II</a:t>
            </a:r>
            <a:endParaRPr lang="en-GB" altLang="ja-JP" sz="2400" kern="0" dirty="0"/>
          </a:p>
          <a:p>
            <a:pPr lvl="1">
              <a:defRPr/>
            </a:pPr>
            <a:r>
              <a:rPr lang="en-GB" altLang="ja-JP" sz="2200" kern="0" dirty="0">
                <a:solidFill>
                  <a:srgbClr val="FFFF00"/>
                </a:solidFill>
              </a:rPr>
              <a:t>Low emittance photocathode rf gun. DR for e+. Fine component alignment</a:t>
            </a:r>
            <a:r>
              <a:rPr lang="ja-JP" altLang="en-US" sz="2200" kern="0" dirty="0">
                <a:solidFill>
                  <a:srgbClr val="FFFF00"/>
                </a:solidFill>
              </a:rPr>
              <a:t> </a:t>
            </a:r>
            <a:r>
              <a:rPr lang="en-US" altLang="ja-JP" sz="2200" kern="0" dirty="0">
                <a:solidFill>
                  <a:srgbClr val="FFFF00"/>
                </a:solidFill>
              </a:rPr>
              <a:t>(0.1 mm – 0.3 mm (</a:t>
            </a:r>
            <a:r>
              <a:rPr lang="en-US" altLang="ja-JP" sz="2200" kern="0" dirty="0">
                <a:solidFill>
                  <a:srgbClr val="FFFF00"/>
                </a:solidFill>
                <a:latin typeface="Symbol" panose="05050102010706020507" pitchFamily="18" charset="2"/>
              </a:rPr>
              <a:t>s</a:t>
            </a:r>
            <a:r>
              <a:rPr lang="en-US" altLang="ja-JP" sz="2200" kern="0" dirty="0">
                <a:solidFill>
                  <a:srgbClr val="FFFF00"/>
                </a:solidFill>
              </a:rPr>
              <a:t>))</a:t>
            </a:r>
            <a:r>
              <a:rPr lang="en-GB" altLang="ja-JP" sz="2200" kern="0" dirty="0">
                <a:solidFill>
                  <a:srgbClr val="FFFF00"/>
                </a:solidFill>
              </a:rPr>
              <a:t>. Precise beam orbit measurement and control for low emittance preservation. </a:t>
            </a:r>
          </a:p>
          <a:p>
            <a:pPr>
              <a:defRPr/>
            </a:pPr>
            <a:r>
              <a:rPr lang="en-GB" altLang="ja-JP" sz="2400" dirty="0"/>
              <a:t>High intensity e+:</a:t>
            </a:r>
          </a:p>
          <a:p>
            <a:pPr lvl="1">
              <a:defRPr/>
            </a:pPr>
            <a:r>
              <a:rPr lang="en-GB" altLang="ja-JP" sz="2000" dirty="0"/>
              <a:t>Flux concentrator, Large aperture S-band accelerating structure</a:t>
            </a:r>
            <a:endParaRPr lang="en-GB" altLang="ja-JP" sz="2000" kern="0" dirty="0"/>
          </a:p>
          <a:p>
            <a:pPr>
              <a:defRPr/>
            </a:pPr>
            <a:r>
              <a:rPr lang="en-GB" altLang="ja-JP" sz="2400" kern="0" dirty="0"/>
              <a:t>Event based timing system (bucket selection for DR/MR)</a:t>
            </a:r>
          </a:p>
          <a:p>
            <a:pPr>
              <a:defRPr/>
            </a:pPr>
            <a:r>
              <a:rPr lang="en-GB" altLang="ja-JP" sz="2400" kern="0" dirty="0"/>
              <a:t>Fast rf monitor, high precision BPM readout, pulsed quads and steering magnets.</a:t>
            </a:r>
          </a:p>
          <a:p>
            <a:pPr>
              <a:defRPr/>
            </a:pPr>
            <a:r>
              <a:rPr lang="en-GB" altLang="ja-JP" sz="2400" kern="0" dirty="0"/>
              <a:t>Simultaneous top-up injection (short beam life time (</a:t>
            </a:r>
            <a:r>
              <a:rPr lang="ja-JP" altLang="en-US" sz="2400" kern="0" dirty="0"/>
              <a:t>～ </a:t>
            </a:r>
            <a:r>
              <a:rPr lang="en-GB" altLang="ja-JP" sz="2400" kern="0" dirty="0"/>
              <a:t>6 min.))</a:t>
            </a:r>
          </a:p>
          <a:p>
            <a:pPr lvl="1">
              <a:defRPr/>
            </a:pPr>
            <a:r>
              <a:rPr lang="en-GB" altLang="ja-JP" sz="2000" kern="0" dirty="0"/>
              <a:t>SKEKB HER/LER (+ damping ring), PF, and PF-AR</a:t>
            </a:r>
          </a:p>
        </p:txBody>
      </p:sp>
    </p:spTree>
    <p:extLst>
      <p:ext uri="{BB962C8B-B14F-4D97-AF65-F5344CB8AC3E}">
        <p14:creationId xmlns:p14="http://schemas.microsoft.com/office/powerpoint/2010/main" val="2988454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2744"/>
            <a:ext cx="9144000" cy="762000"/>
          </a:xfrm>
        </p:spPr>
        <p:txBody>
          <a:bodyPr/>
          <a:lstStyle/>
          <a:p>
            <a:r>
              <a:rPr kumimoji="1" lang="en-US" altLang="ja-JP" sz="4000" dirty="0"/>
              <a:t>Bunch charge fluctuation</a:t>
            </a:r>
            <a:endParaRPr kumimoji="1" lang="ja-JP" altLang="en-US" sz="4000"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40</a:t>
            </a:fld>
            <a:endParaRPr lang="en-US" altLang="ja-JP"/>
          </a:p>
        </p:txBody>
      </p:sp>
      <p:pic>
        <p:nvPicPr>
          <p:cNvPr id="1095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328" y="2317576"/>
            <a:ext cx="590534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6"/>
          <p:cNvSpPr txBox="1">
            <a:spLocks/>
          </p:cNvSpPr>
          <p:nvPr/>
        </p:nvSpPr>
        <p:spPr bwMode="auto">
          <a:xfrm>
            <a:off x="28575" y="1125091"/>
            <a:ext cx="9223945" cy="107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altLang="ja-JP" sz="2400" kern="0" dirty="0"/>
              <a:t>Bunch charge fluctuation as a function of bunch charge (2D histogram)</a:t>
            </a:r>
          </a:p>
          <a:p>
            <a:pPr>
              <a:defRPr/>
            </a:pPr>
            <a:r>
              <a:rPr lang="en-US" altLang="ja-JP" sz="2400" kern="0" dirty="0"/>
              <a:t>Oct. of 2013 – Dec. of 2014</a:t>
            </a:r>
          </a:p>
          <a:p>
            <a:pPr>
              <a:defRPr/>
            </a:pPr>
            <a:endParaRPr lang="en-US" altLang="ja-JP" sz="2400" kern="0" dirty="0"/>
          </a:p>
        </p:txBody>
      </p:sp>
      <p:sp>
        <p:nvSpPr>
          <p:cNvPr id="3" name="円/楕円 2"/>
          <p:cNvSpPr/>
          <p:nvPr/>
        </p:nvSpPr>
        <p:spPr>
          <a:xfrm>
            <a:off x="3003726" y="6061492"/>
            <a:ext cx="144016" cy="144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6"/>
          <p:cNvSpPr txBox="1">
            <a:spLocks/>
          </p:cNvSpPr>
          <p:nvPr/>
        </p:nvSpPr>
        <p:spPr bwMode="auto">
          <a:xfrm>
            <a:off x="467544" y="5791548"/>
            <a:ext cx="1519090" cy="661787"/>
          </a:xfrm>
          <a:prstGeom prst="rect">
            <a:avLst/>
          </a:prstGeom>
          <a:solidFill>
            <a:schemeClr val="tx1"/>
          </a:solid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defRPr/>
            </a:pPr>
            <a:r>
              <a:rPr lang="en-US" altLang="ja-JP" sz="2000" kern="0" dirty="0">
                <a:solidFill>
                  <a:srgbClr val="FF0000"/>
                </a:solidFill>
              </a:rPr>
              <a:t>Requirement for Phase-I</a:t>
            </a:r>
          </a:p>
        </p:txBody>
      </p:sp>
      <p:cxnSp>
        <p:nvCxnSpPr>
          <p:cNvPr id="8" name="直線矢印コネクタ 7"/>
          <p:cNvCxnSpPr/>
          <p:nvPr/>
        </p:nvCxnSpPr>
        <p:spPr>
          <a:xfrm>
            <a:off x="1986634" y="6061492"/>
            <a:ext cx="929182" cy="7200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54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68313" y="333375"/>
            <a:ext cx="8229600" cy="1143000"/>
          </a:xfrm>
        </p:spPr>
        <p:txBody>
          <a:bodyPr/>
          <a:lstStyle/>
          <a:p>
            <a:r>
              <a:rPr lang="en-US" altLang="ja-JP" dirty="0"/>
              <a:t>e- beam parameters</a:t>
            </a:r>
            <a:endParaRPr lang="ja-JP" altLang="en-US" dirty="0"/>
          </a:p>
        </p:txBody>
      </p:sp>
      <p:graphicFrame>
        <p:nvGraphicFramePr>
          <p:cNvPr id="5" name="コンテンツ プレースホルダー 4"/>
          <p:cNvGraphicFramePr>
            <a:graphicFrameLocks noGrp="1"/>
          </p:cNvGraphicFramePr>
          <p:nvPr>
            <p:ph idx="1"/>
            <p:extLst/>
          </p:nvPr>
        </p:nvGraphicFramePr>
        <p:xfrm>
          <a:off x="0" y="1484313"/>
          <a:ext cx="9144000" cy="5267322"/>
        </p:xfrm>
        <a:graphic>
          <a:graphicData uri="http://schemas.openxmlformats.org/drawingml/2006/table">
            <a:tbl>
              <a:tblPr firstRow="1" bandRow="1">
                <a:tableStyleId>{5C22544A-7EE6-4342-B048-85BDC9FD1C3A}</a:tableStyleId>
              </a:tblPr>
              <a:tblGrid>
                <a:gridCol w="3551802">
                  <a:extLst>
                    <a:ext uri="{9D8B030D-6E8A-4147-A177-3AD203B41FA5}">
                      <a16:colId xmlns:a16="http://schemas.microsoft.com/office/drawing/2014/main" val="20000"/>
                    </a:ext>
                  </a:extLst>
                </a:gridCol>
                <a:gridCol w="2418248">
                  <a:extLst>
                    <a:ext uri="{9D8B030D-6E8A-4147-A177-3AD203B41FA5}">
                      <a16:colId xmlns:a16="http://schemas.microsoft.com/office/drawing/2014/main" val="20001"/>
                    </a:ext>
                  </a:extLst>
                </a:gridCol>
                <a:gridCol w="3173950">
                  <a:extLst>
                    <a:ext uri="{9D8B030D-6E8A-4147-A177-3AD203B41FA5}">
                      <a16:colId xmlns:a16="http://schemas.microsoft.com/office/drawing/2014/main" val="20002"/>
                    </a:ext>
                  </a:extLst>
                </a:gridCol>
              </a:tblGrid>
              <a:tr h="413898">
                <a:tc>
                  <a:txBody>
                    <a:bodyPr/>
                    <a:lstStyle/>
                    <a:p>
                      <a:pPr algn="ctr"/>
                      <a:endParaRPr kumimoji="1" lang="ja-JP" altLang="en-US" sz="1800" dirty="0">
                        <a:solidFill>
                          <a:schemeClr val="bg1"/>
                        </a:solidFill>
                      </a:endParaRPr>
                    </a:p>
                  </a:txBody>
                  <a:tcPr marL="91449" marR="91449" marT="45728" marB="45728"/>
                </a:tc>
                <a:tc>
                  <a:txBody>
                    <a:bodyPr/>
                    <a:lstStyle/>
                    <a:p>
                      <a:pPr algn="ctr"/>
                      <a:r>
                        <a:rPr kumimoji="1" lang="en-US" altLang="ja-JP" sz="1800" dirty="0">
                          <a:solidFill>
                            <a:schemeClr val="bg1"/>
                          </a:solidFill>
                        </a:rPr>
                        <a:t>SuperKEKB</a:t>
                      </a:r>
                      <a:endParaRPr kumimoji="1" lang="ja-JP" altLang="en-US" sz="1800" dirty="0">
                        <a:solidFill>
                          <a:schemeClr val="bg1"/>
                        </a:solidFill>
                      </a:endParaRPr>
                    </a:p>
                  </a:txBody>
                  <a:tcPr marL="91449" marR="91449" marT="45728" marB="45728"/>
                </a:tc>
                <a:tc>
                  <a:txBody>
                    <a:bodyPr/>
                    <a:lstStyle/>
                    <a:p>
                      <a:pPr algn="ctr"/>
                      <a:r>
                        <a:rPr kumimoji="1" lang="en-US" altLang="ja-JP" sz="1800" dirty="0">
                          <a:solidFill>
                            <a:schemeClr val="bg1"/>
                          </a:solidFill>
                        </a:rPr>
                        <a:t>KEKB</a:t>
                      </a:r>
                      <a:endParaRPr kumimoji="1" lang="ja-JP" altLang="en-US" sz="1800" dirty="0">
                        <a:solidFill>
                          <a:schemeClr val="bg1"/>
                        </a:solidFill>
                      </a:endParaRPr>
                    </a:p>
                  </a:txBody>
                  <a:tcPr marL="91449" marR="91449" marT="45728" marB="45728"/>
                </a:tc>
                <a:extLst>
                  <a:ext uri="{0D108BD9-81ED-4DB2-BD59-A6C34878D82A}">
                    <a16:rowId xmlns:a16="http://schemas.microsoft.com/office/drawing/2014/main" val="10000"/>
                  </a:ext>
                </a:extLst>
              </a:tr>
              <a:tr h="413898">
                <a:tc>
                  <a:txBody>
                    <a:bodyPr/>
                    <a:lstStyle/>
                    <a:p>
                      <a:pPr algn="ctr"/>
                      <a:r>
                        <a:rPr kumimoji="1" lang="en-US" altLang="ja-JP" sz="2000" dirty="0">
                          <a:solidFill>
                            <a:schemeClr val="bg1"/>
                          </a:solidFill>
                        </a:rPr>
                        <a:t>Energy (GeV)</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7.0</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8.0</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1"/>
                  </a:ext>
                </a:extLst>
              </a:tr>
              <a:tr h="413898">
                <a:tc>
                  <a:txBody>
                    <a:bodyPr/>
                    <a:lstStyle/>
                    <a:p>
                      <a:pPr algn="ctr"/>
                      <a:r>
                        <a:rPr kumimoji="1" lang="en-US" altLang="ja-JP" sz="2000" dirty="0">
                          <a:solidFill>
                            <a:schemeClr val="bg1"/>
                          </a:solidFill>
                        </a:rPr>
                        <a:t>HER stored current (A)</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2.6</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1.1</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2"/>
                  </a:ext>
                </a:extLst>
              </a:tr>
              <a:tr h="413898">
                <a:tc>
                  <a:txBody>
                    <a:bodyPr/>
                    <a:lstStyle/>
                    <a:p>
                      <a:pPr algn="ctr"/>
                      <a:r>
                        <a:rPr kumimoji="1" lang="en-US" altLang="ja-JP" sz="2000" dirty="0">
                          <a:solidFill>
                            <a:schemeClr val="bg1"/>
                          </a:solidFill>
                        </a:rPr>
                        <a:t>HER beam lifetime (min.)</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rgbClr val="FF0000"/>
                          </a:solidFill>
                        </a:rPr>
                        <a:t>6</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200</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3"/>
                  </a:ext>
                </a:extLst>
              </a:tr>
              <a:tr h="413898">
                <a:tc>
                  <a:txBody>
                    <a:bodyPr/>
                    <a:lstStyle/>
                    <a:p>
                      <a:pPr algn="ctr"/>
                      <a:r>
                        <a:rPr kumimoji="1" lang="en-US" altLang="ja-JP" sz="2000" dirty="0">
                          <a:solidFill>
                            <a:schemeClr val="bg1"/>
                          </a:solidFill>
                        </a:rPr>
                        <a:t>Maximum beam repetition (Hz)</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50</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50</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4"/>
                  </a:ext>
                </a:extLst>
              </a:tr>
              <a:tr h="413898">
                <a:tc>
                  <a:txBody>
                    <a:bodyPr/>
                    <a:lstStyle/>
                    <a:p>
                      <a:pPr algn="ctr"/>
                      <a:r>
                        <a:rPr kumimoji="1" lang="en-US" altLang="ja-JP" sz="2000" dirty="0">
                          <a:solidFill>
                            <a:schemeClr val="bg1"/>
                          </a:solidFill>
                        </a:rPr>
                        <a:t>Max.</a:t>
                      </a:r>
                      <a:r>
                        <a:rPr kumimoji="1" lang="en-US" altLang="ja-JP" sz="2000" baseline="0" dirty="0">
                          <a:solidFill>
                            <a:schemeClr val="bg1"/>
                          </a:solidFill>
                        </a:rPr>
                        <a:t> # of bunch in an </a:t>
                      </a:r>
                      <a:r>
                        <a:rPr kumimoji="1" lang="en-US" altLang="ja-JP" sz="2000" baseline="0" dirty="0" err="1">
                          <a:solidFill>
                            <a:schemeClr val="bg1"/>
                          </a:solidFill>
                        </a:rPr>
                        <a:t>rf</a:t>
                      </a:r>
                      <a:r>
                        <a:rPr kumimoji="1" lang="en-US" altLang="ja-JP" sz="2000" baseline="0" dirty="0">
                          <a:solidFill>
                            <a:schemeClr val="bg1"/>
                          </a:solidFill>
                        </a:rPr>
                        <a:t> pulse</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2</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2</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5"/>
                  </a:ext>
                </a:extLst>
              </a:tr>
              <a:tr h="413898">
                <a:tc>
                  <a:txBody>
                    <a:bodyPr/>
                    <a:lstStyle/>
                    <a:p>
                      <a:pPr algn="ctr"/>
                      <a:r>
                        <a:rPr kumimoji="1" lang="en-US" altLang="ja-JP" sz="2000" dirty="0">
                          <a:solidFill>
                            <a:srgbClr val="FF0000"/>
                          </a:solidFill>
                        </a:rPr>
                        <a:t>Emittance (mm</a:t>
                      </a:r>
                      <a:r>
                        <a:rPr kumimoji="1" lang="en-US" altLang="ja-JP" sz="2000" dirty="0">
                          <a:solidFill>
                            <a:srgbClr val="FF0000"/>
                          </a:solidFill>
                          <a:sym typeface="Symbol"/>
                        </a:rPr>
                        <a:t></a:t>
                      </a:r>
                      <a:r>
                        <a:rPr kumimoji="1" lang="en-US" altLang="ja-JP" sz="2000" dirty="0">
                          <a:solidFill>
                            <a:srgbClr val="FF0000"/>
                          </a:solidFill>
                        </a:rPr>
                        <a:t>mrad)</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50/20 (Hor./Ver.)</a:t>
                      </a:r>
                      <a:endParaRPr kumimoji="1" lang="ja-JP" altLang="en-US" sz="2000" dirty="0">
                        <a:solidFill>
                          <a:srgbClr val="FF0000"/>
                        </a:solidFill>
                      </a:endParaRPr>
                    </a:p>
                  </a:txBody>
                  <a:tcPr marL="91449" marR="91449" marT="45728" marB="45728"/>
                </a:tc>
                <a:tc>
                  <a:txBody>
                    <a:bodyPr/>
                    <a:lstStyle/>
                    <a:p>
                      <a:pPr algn="ctr"/>
                      <a:r>
                        <a:rPr kumimoji="1" lang="en-US" altLang="ja-JP" sz="2000">
                          <a:solidFill>
                            <a:schemeClr val="bg1"/>
                          </a:solidFill>
                        </a:rPr>
                        <a:t>310</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6"/>
                  </a:ext>
                </a:extLst>
              </a:tr>
              <a:tr h="413898">
                <a:tc>
                  <a:txBody>
                    <a:bodyPr/>
                    <a:lstStyle/>
                    <a:p>
                      <a:pPr algn="ctr"/>
                      <a:r>
                        <a:rPr kumimoji="1" lang="en-US" altLang="ja-JP" sz="2000" dirty="0">
                          <a:solidFill>
                            <a:srgbClr val="FF0000"/>
                          </a:solidFill>
                        </a:rPr>
                        <a:t>Charge (nC)</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5</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1</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7"/>
                  </a:ext>
                </a:extLst>
              </a:tr>
              <a:tr h="413898">
                <a:tc>
                  <a:txBody>
                    <a:bodyPr/>
                    <a:lstStyle/>
                    <a:p>
                      <a:pPr algn="ctr"/>
                      <a:r>
                        <a:rPr kumimoji="1" lang="en-US" altLang="ja-JP" sz="2000" dirty="0">
                          <a:solidFill>
                            <a:srgbClr val="FF0000"/>
                          </a:solidFill>
                        </a:rPr>
                        <a:t>Energy spread (%)</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0.1</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0.05</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8"/>
                  </a:ext>
                </a:extLst>
              </a:tr>
              <a:tr h="413898">
                <a:tc>
                  <a:txBody>
                    <a:bodyPr/>
                    <a:lstStyle/>
                    <a:p>
                      <a:pPr algn="ctr"/>
                      <a:r>
                        <a:rPr kumimoji="1" lang="en-US" altLang="ja-JP" sz="2000" dirty="0">
                          <a:solidFill>
                            <a:schemeClr val="bg1"/>
                          </a:solidFill>
                        </a:rPr>
                        <a:t>Bunch length </a:t>
                      </a:r>
                      <a:r>
                        <a:rPr kumimoji="1" lang="en-US" altLang="ja-JP" sz="2000" dirty="0" err="1">
                          <a:solidFill>
                            <a:schemeClr val="bg1"/>
                          </a:solidFill>
                          <a:latin typeface="Symbol" pitchFamily="18" charset="2"/>
                        </a:rPr>
                        <a:t>s</a:t>
                      </a:r>
                      <a:r>
                        <a:rPr kumimoji="1" lang="en-US" altLang="ja-JP" sz="2000" dirty="0" err="1">
                          <a:solidFill>
                            <a:schemeClr val="bg1"/>
                          </a:solidFill>
                        </a:rPr>
                        <a:t>z</a:t>
                      </a:r>
                      <a:r>
                        <a:rPr kumimoji="1" lang="en-US" altLang="ja-JP" sz="2000" dirty="0">
                          <a:solidFill>
                            <a:schemeClr val="bg1"/>
                          </a:solidFill>
                        </a:rPr>
                        <a:t> (mm)</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1.3</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1.3</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9"/>
                  </a:ext>
                </a:extLst>
              </a:tr>
              <a:tr h="413898">
                <a:tc>
                  <a:txBody>
                    <a:bodyPr/>
                    <a:lstStyle/>
                    <a:p>
                      <a:pPr algn="ctr"/>
                      <a:r>
                        <a:rPr kumimoji="1" lang="en-US" altLang="ja-JP" sz="2000" dirty="0">
                          <a:solidFill>
                            <a:schemeClr val="bg1"/>
                          </a:solidFill>
                        </a:rPr>
                        <a:t>Damping ring</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10"/>
                  </a:ext>
                </a:extLst>
              </a:tr>
              <a:tr h="714444">
                <a:tc>
                  <a:txBody>
                    <a:bodyPr/>
                    <a:lstStyle/>
                    <a:p>
                      <a:pPr algn="ctr"/>
                      <a:r>
                        <a:rPr kumimoji="1" lang="en-US" altLang="ja-JP" sz="2000" dirty="0">
                          <a:solidFill>
                            <a:schemeClr val="bg1"/>
                          </a:solidFill>
                        </a:rPr>
                        <a:t>Simultaneous top-up injection</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4 rings (SuperKEKB e-/e+, PF, PF-AR)</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3 rings (KEKB e-/e+,</a:t>
                      </a:r>
                      <a:r>
                        <a:rPr kumimoji="1" lang="en-US" altLang="ja-JP" sz="2000" baseline="0" dirty="0">
                          <a:solidFill>
                            <a:schemeClr val="bg1"/>
                          </a:solidFill>
                        </a:rPr>
                        <a:t> PF)</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11"/>
                  </a:ext>
                </a:extLst>
              </a:tr>
            </a:tbl>
          </a:graphicData>
        </a:graphic>
      </p:graphicFrame>
      <p:sp>
        <p:nvSpPr>
          <p:cNvPr id="2" name="正方形/長方形 1"/>
          <p:cNvSpPr/>
          <p:nvPr/>
        </p:nvSpPr>
        <p:spPr>
          <a:xfrm>
            <a:off x="3492500" y="1484313"/>
            <a:ext cx="2447925" cy="5184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82418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468313" y="331788"/>
            <a:ext cx="8229600" cy="1143000"/>
          </a:xfrm>
        </p:spPr>
        <p:txBody>
          <a:bodyPr/>
          <a:lstStyle/>
          <a:p>
            <a:r>
              <a:rPr lang="en-US" altLang="ja-JP" dirty="0"/>
              <a:t>e+ beam parameters</a:t>
            </a:r>
            <a:endParaRPr lang="ja-JP" altLang="en-US" dirty="0"/>
          </a:p>
        </p:txBody>
      </p:sp>
      <p:graphicFrame>
        <p:nvGraphicFramePr>
          <p:cNvPr id="5" name="コンテンツ プレースホルダー 4"/>
          <p:cNvGraphicFramePr>
            <a:graphicFrameLocks noGrp="1"/>
          </p:cNvGraphicFramePr>
          <p:nvPr>
            <p:ph idx="1"/>
            <p:extLst/>
          </p:nvPr>
        </p:nvGraphicFramePr>
        <p:xfrm>
          <a:off x="0" y="1474788"/>
          <a:ext cx="9144000" cy="5267322"/>
        </p:xfrm>
        <a:graphic>
          <a:graphicData uri="http://schemas.openxmlformats.org/drawingml/2006/table">
            <a:tbl>
              <a:tblPr firstRow="1" bandRow="1">
                <a:tableStyleId>{5C22544A-7EE6-4342-B048-85BDC9FD1C3A}</a:tableStyleId>
              </a:tblPr>
              <a:tblGrid>
                <a:gridCol w="3551802">
                  <a:extLst>
                    <a:ext uri="{9D8B030D-6E8A-4147-A177-3AD203B41FA5}">
                      <a16:colId xmlns:a16="http://schemas.microsoft.com/office/drawing/2014/main" val="20000"/>
                    </a:ext>
                  </a:extLst>
                </a:gridCol>
                <a:gridCol w="2418248">
                  <a:extLst>
                    <a:ext uri="{9D8B030D-6E8A-4147-A177-3AD203B41FA5}">
                      <a16:colId xmlns:a16="http://schemas.microsoft.com/office/drawing/2014/main" val="20001"/>
                    </a:ext>
                  </a:extLst>
                </a:gridCol>
                <a:gridCol w="3173950">
                  <a:extLst>
                    <a:ext uri="{9D8B030D-6E8A-4147-A177-3AD203B41FA5}">
                      <a16:colId xmlns:a16="http://schemas.microsoft.com/office/drawing/2014/main" val="20002"/>
                    </a:ext>
                  </a:extLst>
                </a:gridCol>
              </a:tblGrid>
              <a:tr h="413898">
                <a:tc>
                  <a:txBody>
                    <a:bodyPr/>
                    <a:lstStyle/>
                    <a:p>
                      <a:pPr algn="ctr"/>
                      <a:endParaRPr kumimoji="1" lang="ja-JP" altLang="en-US" sz="1800" dirty="0">
                        <a:solidFill>
                          <a:schemeClr val="bg1"/>
                        </a:solidFill>
                      </a:endParaRPr>
                    </a:p>
                  </a:txBody>
                  <a:tcPr marL="91449" marR="91449" marT="45728" marB="45728"/>
                </a:tc>
                <a:tc>
                  <a:txBody>
                    <a:bodyPr/>
                    <a:lstStyle/>
                    <a:p>
                      <a:pPr algn="ctr"/>
                      <a:r>
                        <a:rPr kumimoji="1" lang="en-US" altLang="ja-JP" sz="1800" dirty="0">
                          <a:solidFill>
                            <a:schemeClr val="bg1"/>
                          </a:solidFill>
                        </a:rPr>
                        <a:t>SuperKEKB</a:t>
                      </a:r>
                      <a:endParaRPr kumimoji="1" lang="ja-JP" altLang="en-US" sz="1800" dirty="0">
                        <a:solidFill>
                          <a:schemeClr val="bg1"/>
                        </a:solidFill>
                      </a:endParaRPr>
                    </a:p>
                  </a:txBody>
                  <a:tcPr marL="91449" marR="91449" marT="45728" marB="45728"/>
                </a:tc>
                <a:tc>
                  <a:txBody>
                    <a:bodyPr/>
                    <a:lstStyle/>
                    <a:p>
                      <a:pPr algn="ctr"/>
                      <a:r>
                        <a:rPr kumimoji="1" lang="en-US" altLang="ja-JP" sz="1800" dirty="0">
                          <a:solidFill>
                            <a:schemeClr val="bg1"/>
                          </a:solidFill>
                        </a:rPr>
                        <a:t>KEKB</a:t>
                      </a:r>
                      <a:endParaRPr kumimoji="1" lang="ja-JP" altLang="en-US" sz="1800" dirty="0">
                        <a:solidFill>
                          <a:schemeClr val="bg1"/>
                        </a:solidFill>
                      </a:endParaRPr>
                    </a:p>
                  </a:txBody>
                  <a:tcPr marL="91449" marR="91449" marT="45728" marB="45728"/>
                </a:tc>
                <a:extLst>
                  <a:ext uri="{0D108BD9-81ED-4DB2-BD59-A6C34878D82A}">
                    <a16:rowId xmlns:a16="http://schemas.microsoft.com/office/drawing/2014/main" val="10000"/>
                  </a:ext>
                </a:extLst>
              </a:tr>
              <a:tr h="413898">
                <a:tc>
                  <a:txBody>
                    <a:bodyPr/>
                    <a:lstStyle/>
                    <a:p>
                      <a:pPr algn="ctr"/>
                      <a:r>
                        <a:rPr kumimoji="1" lang="en-US" altLang="ja-JP" sz="2000" dirty="0">
                          <a:solidFill>
                            <a:schemeClr val="bg1"/>
                          </a:solidFill>
                        </a:rPr>
                        <a:t>Energy (GeV)</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4</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3.5</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1"/>
                  </a:ext>
                </a:extLst>
              </a:tr>
              <a:tr h="413898">
                <a:tc>
                  <a:txBody>
                    <a:bodyPr/>
                    <a:lstStyle/>
                    <a:p>
                      <a:pPr algn="ctr"/>
                      <a:r>
                        <a:rPr kumimoji="1" lang="en-US" altLang="ja-JP" sz="2000" dirty="0">
                          <a:solidFill>
                            <a:schemeClr val="bg1"/>
                          </a:solidFill>
                        </a:rPr>
                        <a:t>LER stored current (A)</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3.6</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1.6</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2"/>
                  </a:ext>
                </a:extLst>
              </a:tr>
              <a:tr h="413898">
                <a:tc>
                  <a:txBody>
                    <a:bodyPr/>
                    <a:lstStyle/>
                    <a:p>
                      <a:pPr algn="ctr"/>
                      <a:r>
                        <a:rPr kumimoji="1" lang="en-US" altLang="ja-JP" sz="2000" dirty="0">
                          <a:solidFill>
                            <a:schemeClr val="bg1"/>
                          </a:solidFill>
                        </a:rPr>
                        <a:t>LER beam lifetime (min.)</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rgbClr val="FF0000"/>
                          </a:solidFill>
                        </a:rPr>
                        <a:t>6</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133</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3"/>
                  </a:ext>
                </a:extLst>
              </a:tr>
              <a:tr h="413898">
                <a:tc>
                  <a:txBody>
                    <a:bodyPr/>
                    <a:lstStyle/>
                    <a:p>
                      <a:pPr algn="ctr"/>
                      <a:r>
                        <a:rPr kumimoji="1" lang="en-US" altLang="ja-JP" sz="2000" dirty="0">
                          <a:solidFill>
                            <a:schemeClr val="bg1"/>
                          </a:solidFill>
                        </a:rPr>
                        <a:t>Maximum beam repetition (Hz)</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50</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50</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4"/>
                  </a:ext>
                </a:extLst>
              </a:tr>
              <a:tr h="413898">
                <a:tc>
                  <a:txBody>
                    <a:bodyPr/>
                    <a:lstStyle/>
                    <a:p>
                      <a:pPr algn="ctr"/>
                      <a:r>
                        <a:rPr kumimoji="1" lang="en-US" altLang="ja-JP" sz="2000" dirty="0">
                          <a:solidFill>
                            <a:schemeClr val="bg1"/>
                          </a:solidFill>
                        </a:rPr>
                        <a:t>Max.</a:t>
                      </a:r>
                      <a:r>
                        <a:rPr kumimoji="1" lang="en-US" altLang="ja-JP" sz="2000" baseline="0" dirty="0">
                          <a:solidFill>
                            <a:schemeClr val="bg1"/>
                          </a:solidFill>
                        </a:rPr>
                        <a:t> # of bunch in an </a:t>
                      </a:r>
                      <a:r>
                        <a:rPr kumimoji="1" lang="en-US" altLang="ja-JP" sz="2000" baseline="0" dirty="0" err="1">
                          <a:solidFill>
                            <a:schemeClr val="bg1"/>
                          </a:solidFill>
                        </a:rPr>
                        <a:t>rf</a:t>
                      </a:r>
                      <a:r>
                        <a:rPr kumimoji="1" lang="en-US" altLang="ja-JP" sz="2000" baseline="0" dirty="0">
                          <a:solidFill>
                            <a:schemeClr val="bg1"/>
                          </a:solidFill>
                        </a:rPr>
                        <a:t> pulse</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2</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2</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5"/>
                  </a:ext>
                </a:extLst>
              </a:tr>
              <a:tr h="413898">
                <a:tc>
                  <a:txBody>
                    <a:bodyPr/>
                    <a:lstStyle/>
                    <a:p>
                      <a:pPr algn="ctr"/>
                      <a:r>
                        <a:rPr kumimoji="1" lang="en-US" altLang="ja-JP" sz="2000" dirty="0">
                          <a:solidFill>
                            <a:srgbClr val="FF0000"/>
                          </a:solidFill>
                        </a:rPr>
                        <a:t>Emittance (mm</a:t>
                      </a:r>
                      <a:r>
                        <a:rPr kumimoji="1" lang="en-US" altLang="ja-JP" sz="2000" dirty="0">
                          <a:solidFill>
                            <a:srgbClr val="FF0000"/>
                          </a:solidFill>
                          <a:sym typeface="Symbol"/>
                        </a:rPr>
                        <a:t></a:t>
                      </a:r>
                      <a:r>
                        <a:rPr kumimoji="1" lang="en-US" altLang="ja-JP" sz="2000" dirty="0">
                          <a:solidFill>
                            <a:srgbClr val="FF0000"/>
                          </a:solidFill>
                        </a:rPr>
                        <a:t>mrad)</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100/20 (Hor./Ver.)</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1400</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6"/>
                  </a:ext>
                </a:extLst>
              </a:tr>
              <a:tr h="413898">
                <a:tc>
                  <a:txBody>
                    <a:bodyPr/>
                    <a:lstStyle/>
                    <a:p>
                      <a:pPr algn="ctr"/>
                      <a:r>
                        <a:rPr kumimoji="1" lang="en-US" altLang="ja-JP" sz="2000" dirty="0">
                          <a:solidFill>
                            <a:srgbClr val="FF0000"/>
                          </a:solidFill>
                        </a:rPr>
                        <a:t>Charge (nC)</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4</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1</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7"/>
                  </a:ext>
                </a:extLst>
              </a:tr>
              <a:tr h="413898">
                <a:tc>
                  <a:txBody>
                    <a:bodyPr/>
                    <a:lstStyle/>
                    <a:p>
                      <a:pPr algn="ctr"/>
                      <a:r>
                        <a:rPr kumimoji="1" lang="en-US" altLang="ja-JP" sz="2000" dirty="0">
                          <a:solidFill>
                            <a:srgbClr val="FF0000"/>
                          </a:solidFill>
                        </a:rPr>
                        <a:t>Energy spread (%)</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0.07</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0.125</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8"/>
                  </a:ext>
                </a:extLst>
              </a:tr>
              <a:tr h="413898">
                <a:tc>
                  <a:txBody>
                    <a:bodyPr/>
                    <a:lstStyle/>
                    <a:p>
                      <a:pPr algn="ctr"/>
                      <a:r>
                        <a:rPr kumimoji="1" lang="en-US" altLang="ja-JP" sz="2000" dirty="0">
                          <a:solidFill>
                            <a:srgbClr val="FF0000"/>
                          </a:solidFill>
                        </a:rPr>
                        <a:t>Bunch length </a:t>
                      </a:r>
                      <a:r>
                        <a:rPr kumimoji="1" lang="en-US" altLang="ja-JP" sz="2000" dirty="0" err="1">
                          <a:solidFill>
                            <a:srgbClr val="FF0000"/>
                          </a:solidFill>
                          <a:latin typeface="Symbol" pitchFamily="18" charset="2"/>
                        </a:rPr>
                        <a:t>s</a:t>
                      </a:r>
                      <a:r>
                        <a:rPr kumimoji="1" lang="en-US" altLang="ja-JP" sz="2000" dirty="0" err="1">
                          <a:solidFill>
                            <a:srgbClr val="FF0000"/>
                          </a:solidFill>
                        </a:rPr>
                        <a:t>z</a:t>
                      </a:r>
                      <a:r>
                        <a:rPr kumimoji="1" lang="en-US" altLang="ja-JP" sz="2000" dirty="0">
                          <a:solidFill>
                            <a:srgbClr val="FF0000"/>
                          </a:solidFill>
                        </a:rPr>
                        <a:t> (mm)</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rgbClr val="FF0000"/>
                          </a:solidFill>
                        </a:rPr>
                        <a:t>0.7</a:t>
                      </a:r>
                      <a:endParaRPr kumimoji="1" lang="ja-JP" altLang="en-US" sz="2000" dirty="0">
                        <a:solidFill>
                          <a:srgbClr val="FF0000"/>
                        </a:solidFill>
                      </a:endParaRPr>
                    </a:p>
                  </a:txBody>
                  <a:tcPr marL="91449" marR="91449" marT="45728" marB="45728"/>
                </a:tc>
                <a:tc>
                  <a:txBody>
                    <a:bodyPr/>
                    <a:lstStyle/>
                    <a:p>
                      <a:pPr algn="ctr"/>
                      <a:r>
                        <a:rPr kumimoji="1" lang="en-US" altLang="ja-JP" sz="2000" dirty="0">
                          <a:solidFill>
                            <a:schemeClr val="bg1"/>
                          </a:solidFill>
                        </a:rPr>
                        <a:t>2.6</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09"/>
                  </a:ext>
                </a:extLst>
              </a:tr>
              <a:tr h="413898">
                <a:tc>
                  <a:txBody>
                    <a:bodyPr/>
                    <a:lstStyle/>
                    <a:p>
                      <a:pPr algn="ctr"/>
                      <a:r>
                        <a:rPr kumimoji="1" lang="en-US" altLang="ja-JP" sz="2000" dirty="0">
                          <a:solidFill>
                            <a:srgbClr val="FF0000"/>
                          </a:solidFill>
                        </a:rPr>
                        <a:t>Damping</a:t>
                      </a:r>
                      <a:r>
                        <a:rPr kumimoji="1" lang="en-US" altLang="ja-JP" sz="2000" baseline="0" dirty="0">
                          <a:solidFill>
                            <a:srgbClr val="FF0000"/>
                          </a:solidFill>
                        </a:rPr>
                        <a:t> ring</a:t>
                      </a:r>
                      <a:endParaRPr kumimoji="1" lang="ja-JP" altLang="en-US" sz="2000" dirty="0">
                        <a:solidFill>
                          <a:srgbClr val="FF0000"/>
                        </a:solidFill>
                      </a:endParaRPr>
                    </a:p>
                  </a:txBody>
                  <a:tcPr marL="91449" marR="91449" marT="45728" marB="45728"/>
                </a:tc>
                <a:tc>
                  <a:txBody>
                    <a:bodyPr/>
                    <a:lstStyle/>
                    <a:p>
                      <a:pPr algn="ctr"/>
                      <a:r>
                        <a:rPr kumimoji="1" lang="ja-JP" altLang="en-US" sz="2000" dirty="0">
                          <a:solidFill>
                            <a:srgbClr val="FF0000"/>
                          </a:solidFill>
                        </a:rPr>
                        <a:t>〇</a:t>
                      </a:r>
                    </a:p>
                  </a:txBody>
                  <a:tcPr marL="91449" marR="91449" marT="45728" marB="45728"/>
                </a:tc>
                <a:tc>
                  <a:txBody>
                    <a:bodyPr/>
                    <a:lstStyle/>
                    <a:p>
                      <a:pPr algn="ctr"/>
                      <a:r>
                        <a:rPr kumimoji="1" lang="en-US" altLang="ja-JP" sz="2000" dirty="0">
                          <a:solidFill>
                            <a:schemeClr val="bg1"/>
                          </a:solidFill>
                        </a:rPr>
                        <a:t>-</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10"/>
                  </a:ext>
                </a:extLst>
              </a:tr>
              <a:tr h="714444">
                <a:tc>
                  <a:txBody>
                    <a:bodyPr/>
                    <a:lstStyle/>
                    <a:p>
                      <a:pPr algn="ctr"/>
                      <a:r>
                        <a:rPr kumimoji="1" lang="en-US" altLang="ja-JP" sz="2000" dirty="0">
                          <a:solidFill>
                            <a:schemeClr val="bg1"/>
                          </a:solidFill>
                        </a:rPr>
                        <a:t>Simultaneous top-up injection</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4 rings (SuperKEKB e-/e+, PF, PF-AR)</a:t>
                      </a:r>
                      <a:endParaRPr kumimoji="1" lang="ja-JP" altLang="en-US" sz="2000" dirty="0">
                        <a:solidFill>
                          <a:schemeClr val="bg1"/>
                        </a:solidFill>
                      </a:endParaRPr>
                    </a:p>
                  </a:txBody>
                  <a:tcPr marL="91449" marR="91449" marT="45728" marB="45728"/>
                </a:tc>
                <a:tc>
                  <a:txBody>
                    <a:bodyPr/>
                    <a:lstStyle/>
                    <a:p>
                      <a:pPr algn="ctr"/>
                      <a:r>
                        <a:rPr kumimoji="1" lang="en-US" altLang="ja-JP" sz="2000" dirty="0">
                          <a:solidFill>
                            <a:schemeClr val="bg1"/>
                          </a:solidFill>
                        </a:rPr>
                        <a:t>3 rings (KEKB e-/e+,</a:t>
                      </a:r>
                      <a:r>
                        <a:rPr kumimoji="1" lang="en-US" altLang="ja-JP" sz="2000" baseline="0" dirty="0">
                          <a:solidFill>
                            <a:schemeClr val="bg1"/>
                          </a:solidFill>
                        </a:rPr>
                        <a:t> PF)</a:t>
                      </a:r>
                      <a:endParaRPr kumimoji="1" lang="ja-JP" altLang="en-US" sz="2000" dirty="0">
                        <a:solidFill>
                          <a:schemeClr val="bg1"/>
                        </a:solidFill>
                      </a:endParaRPr>
                    </a:p>
                  </a:txBody>
                  <a:tcPr marL="91449" marR="91449" marT="45728" marB="45728"/>
                </a:tc>
                <a:extLst>
                  <a:ext uri="{0D108BD9-81ED-4DB2-BD59-A6C34878D82A}">
                    <a16:rowId xmlns:a16="http://schemas.microsoft.com/office/drawing/2014/main" val="10011"/>
                  </a:ext>
                </a:extLst>
              </a:tr>
            </a:tbl>
          </a:graphicData>
        </a:graphic>
      </p:graphicFrame>
      <p:sp>
        <p:nvSpPr>
          <p:cNvPr id="6" name="正方形/長方形 5"/>
          <p:cNvSpPr/>
          <p:nvPr/>
        </p:nvSpPr>
        <p:spPr>
          <a:xfrm>
            <a:off x="3492500" y="1484313"/>
            <a:ext cx="2447925" cy="5184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799241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784" y="317024"/>
            <a:ext cx="8134672" cy="762000"/>
          </a:xfrm>
        </p:spPr>
        <p:txBody>
          <a:bodyPr/>
          <a:lstStyle/>
          <a:p>
            <a:r>
              <a:rPr lang="en-US" altLang="ja-JP" dirty="0"/>
              <a:t>Shot-by-shot beam profile stability</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376BE7C-F35E-4502-9C71-A052E88842E9}" type="slidenum">
              <a:rPr lang="en-US" altLang="ja-JP" smtClean="0"/>
              <a:pPr>
                <a:defRPr/>
              </a:pPr>
              <a:t>43</a:t>
            </a:fld>
            <a:endParaRPr lang="en-US" altLang="ja-JP"/>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244562"/>
            <a:ext cx="5616624" cy="558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340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0" y="333375"/>
            <a:ext cx="9144000" cy="762000"/>
          </a:xfrm>
        </p:spPr>
        <p:txBody>
          <a:bodyPr/>
          <a:lstStyle/>
          <a:p>
            <a:r>
              <a:rPr lang="en-US" altLang="ja-JP" dirty="0"/>
              <a:t>Beam position stability @ SP_A1_C5</a:t>
            </a:r>
            <a:endParaRPr lang="ja-JP" altLang="en-US" dirty="0"/>
          </a:p>
        </p:txBody>
      </p:sp>
      <p:sp>
        <p:nvSpPr>
          <p:cNvPr id="38915" name="スライド番号プレースホルダー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41910914-74B9-41BB-91B8-C0EF8D9DA755}" type="slidenum">
              <a:rPr lang="en-US" altLang="ja-JP" sz="1400" smtClean="0"/>
              <a:pPr eaLnBrk="1" hangingPunct="1">
                <a:spcBef>
                  <a:spcPct val="0"/>
                </a:spcBef>
                <a:buFontTx/>
                <a:buNone/>
              </a:pPr>
              <a:t>44</a:t>
            </a:fld>
            <a:endParaRPr lang="en-US" altLang="ja-JP" sz="1400"/>
          </a:p>
        </p:txBody>
      </p:sp>
      <p:pic>
        <p:nvPicPr>
          <p:cNvPr id="389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2781300"/>
            <a:ext cx="6048375" cy="3978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2"/>
          <p:cNvSpPr txBox="1">
            <a:spLocks/>
          </p:cNvSpPr>
          <p:nvPr/>
        </p:nvSpPr>
        <p:spPr bwMode="auto">
          <a:xfrm>
            <a:off x="114300" y="1052513"/>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altLang="ja-JP" sz="2400" kern="0" dirty="0"/>
              <a:t>Measured beam position at first BPM (SP_A1_C5)</a:t>
            </a:r>
          </a:p>
          <a:p>
            <a:pPr lvl="1">
              <a:defRPr/>
            </a:pPr>
            <a:r>
              <a:rPr lang="en-US" altLang="ja-JP" sz="2000" kern="0" dirty="0">
                <a:latin typeface="+mj-lt"/>
              </a:rPr>
              <a:t> </a:t>
            </a:r>
            <a:r>
              <a:rPr lang="en-US" altLang="ja-JP" sz="2000" kern="0" dirty="0" err="1">
                <a:latin typeface="Symbol" panose="05050102010706020507" pitchFamily="18" charset="2"/>
              </a:rPr>
              <a:t>s</a:t>
            </a:r>
            <a:r>
              <a:rPr lang="en-US" altLang="ja-JP" sz="2000" kern="0" dirty="0" err="1"/>
              <a:t>x</a:t>
            </a:r>
            <a:r>
              <a:rPr lang="en-US" altLang="ja-JP" sz="2000" kern="0" dirty="0"/>
              <a:t> ~ 0.57 mm</a:t>
            </a:r>
          </a:p>
          <a:p>
            <a:pPr lvl="1">
              <a:defRPr/>
            </a:pPr>
            <a:r>
              <a:rPr lang="en-US" altLang="ja-JP" sz="2000" kern="0" dirty="0">
                <a:latin typeface="+mj-lt"/>
              </a:rPr>
              <a:t> </a:t>
            </a:r>
            <a:r>
              <a:rPr lang="en-US" altLang="ja-JP" sz="2000" kern="0" dirty="0" err="1">
                <a:latin typeface="Symbol" panose="05050102010706020507" pitchFamily="18" charset="2"/>
              </a:rPr>
              <a:t>s</a:t>
            </a:r>
            <a:r>
              <a:rPr lang="en-US" altLang="ja-JP" sz="2000" kern="0" dirty="0" err="1"/>
              <a:t>y</a:t>
            </a:r>
            <a:r>
              <a:rPr lang="en-US" altLang="ja-JP" sz="2000" kern="0" dirty="0"/>
              <a:t> ~ 0.11 mm</a:t>
            </a:r>
          </a:p>
          <a:p>
            <a:pPr>
              <a:defRPr/>
            </a:pPr>
            <a:r>
              <a:rPr lang="en-US" altLang="ja-JP" sz="2400" kern="0" dirty="0"/>
              <a:t>Fluctuation of horizontal beam position is larger than vertical one.</a:t>
            </a:r>
          </a:p>
        </p:txBody>
      </p:sp>
      <p:cxnSp>
        <p:nvCxnSpPr>
          <p:cNvPr id="7" name="直線矢印コネクタ 6"/>
          <p:cNvCxnSpPr/>
          <p:nvPr/>
        </p:nvCxnSpPr>
        <p:spPr>
          <a:xfrm>
            <a:off x="2230438" y="4005263"/>
            <a:ext cx="4141787" cy="0"/>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コンテンツ プレースホルダー 2"/>
          <p:cNvSpPr txBox="1">
            <a:spLocks/>
          </p:cNvSpPr>
          <p:nvPr/>
        </p:nvSpPr>
        <p:spPr bwMode="auto">
          <a:xfrm>
            <a:off x="3851275" y="4151313"/>
            <a:ext cx="1296988" cy="287337"/>
          </a:xfrm>
          <a:prstGeom prst="rect">
            <a:avLst/>
          </a:prstGeom>
          <a:solidFill>
            <a:schemeClr val="tx1"/>
          </a:solid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ja-JP" sz="2400" kern="0" dirty="0">
                <a:solidFill>
                  <a:schemeClr val="bg1"/>
                </a:solidFill>
              </a:rPr>
              <a:t>30 min.</a:t>
            </a:r>
            <a:endParaRPr lang="ja-JP" altLang="en-US" sz="2400" kern="0" dirty="0"/>
          </a:p>
        </p:txBody>
      </p:sp>
    </p:spTree>
    <p:extLst>
      <p:ext uri="{BB962C8B-B14F-4D97-AF65-F5344CB8AC3E}">
        <p14:creationId xmlns:p14="http://schemas.microsoft.com/office/powerpoint/2010/main" val="173506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0" y="333375"/>
            <a:ext cx="9144000" cy="762000"/>
          </a:xfrm>
        </p:spPr>
        <p:txBody>
          <a:bodyPr/>
          <a:lstStyle/>
          <a:p>
            <a:r>
              <a:rPr lang="en-US" altLang="ja-JP" dirty="0"/>
              <a:t>Energy spread measurement @ J-ARC</a:t>
            </a:r>
            <a:endParaRPr lang="ja-JP" altLang="en-US" dirty="0"/>
          </a:p>
        </p:txBody>
      </p:sp>
      <p:sp>
        <p:nvSpPr>
          <p:cNvPr id="41987" name="コンテンツ プレースホルダー 2"/>
          <p:cNvSpPr>
            <a:spLocks noGrp="1"/>
          </p:cNvSpPr>
          <p:nvPr>
            <p:ph idx="1"/>
          </p:nvPr>
        </p:nvSpPr>
        <p:spPr>
          <a:xfrm>
            <a:off x="107950" y="1165225"/>
            <a:ext cx="9036050" cy="4495800"/>
          </a:xfrm>
        </p:spPr>
        <p:txBody>
          <a:bodyPr/>
          <a:lstStyle/>
          <a:p>
            <a:r>
              <a:rPr lang="en-US" altLang="ja-JP" sz="2800"/>
              <a:t>Measure beam energy spread by screen monitor (middle of J-ARC) w/ and w/o bunch compression at A1 chicane.</a:t>
            </a:r>
          </a:p>
          <a:p>
            <a:r>
              <a:rPr lang="en-US" altLang="ja-JP" sz="2800"/>
              <a:t>Bunch compression at A1 unit is effective for energy spread compensation.</a:t>
            </a:r>
            <a:endParaRPr lang="ja-JP" altLang="en-US" sz="2800"/>
          </a:p>
        </p:txBody>
      </p:sp>
      <p:sp>
        <p:nvSpPr>
          <p:cNvPr id="41988"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B2F701E1-7726-4B9B-AD9E-1B87089C8AD3}" type="slidenum">
              <a:rPr lang="en-US" altLang="ja-JP" sz="1400" smtClean="0"/>
              <a:pPr eaLnBrk="1" hangingPunct="1">
                <a:spcBef>
                  <a:spcPct val="0"/>
                </a:spcBef>
                <a:buFontTx/>
                <a:buNone/>
              </a:pPr>
              <a:t>45</a:t>
            </a:fld>
            <a:endParaRPr lang="en-US" altLang="ja-JP" sz="140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l="20668" r="22354" b="13326"/>
          <a:stretch>
            <a:fillRect/>
          </a:stretch>
        </p:blipFill>
        <p:spPr bwMode="auto">
          <a:xfrm>
            <a:off x="611188" y="3259138"/>
            <a:ext cx="3427412" cy="355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3"/>
          <p:cNvPicPr>
            <a:picLocks noChangeAspect="1" noChangeArrowheads="1"/>
          </p:cNvPicPr>
          <p:nvPr/>
        </p:nvPicPr>
        <p:blipFill>
          <a:blip r:embed="rId3">
            <a:extLst>
              <a:ext uri="{28A0092B-C50C-407E-A947-70E740481C1C}">
                <a14:useLocalDpi xmlns:a14="http://schemas.microsoft.com/office/drawing/2010/main" val="0"/>
              </a:ext>
            </a:extLst>
          </a:blip>
          <a:srcRect l="18729" r="22733" b="17386"/>
          <a:stretch>
            <a:fillRect/>
          </a:stretch>
        </p:blipFill>
        <p:spPr bwMode="auto">
          <a:xfrm>
            <a:off x="5062538" y="3259138"/>
            <a:ext cx="3686175" cy="354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右矢印 6"/>
          <p:cNvSpPr/>
          <p:nvPr/>
        </p:nvSpPr>
        <p:spPr>
          <a:xfrm>
            <a:off x="4140200" y="4603750"/>
            <a:ext cx="922338" cy="8636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992" name="テキスト ボックス 7"/>
          <p:cNvSpPr txBox="1">
            <a:spLocks noChangeArrowheads="1"/>
          </p:cNvSpPr>
          <p:nvPr/>
        </p:nvSpPr>
        <p:spPr bwMode="auto">
          <a:xfrm>
            <a:off x="611188" y="3357563"/>
            <a:ext cx="3384550" cy="8302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t>A1 chicane On</a:t>
            </a:r>
          </a:p>
          <a:p>
            <a:pPr eaLnBrk="1" hangingPunct="1">
              <a:spcBef>
                <a:spcPct val="0"/>
              </a:spcBef>
              <a:buFontTx/>
              <a:buNone/>
            </a:pPr>
            <a:r>
              <a:rPr lang="en-US" altLang="ja-JP" sz="2400"/>
              <a:t>(w/o bunch compression)</a:t>
            </a:r>
            <a:endParaRPr lang="ja-JP" altLang="en-US" sz="2400"/>
          </a:p>
        </p:txBody>
      </p:sp>
      <p:sp>
        <p:nvSpPr>
          <p:cNvPr id="41993" name="テキスト ボックス 8"/>
          <p:cNvSpPr txBox="1">
            <a:spLocks noChangeArrowheads="1"/>
          </p:cNvSpPr>
          <p:nvPr/>
        </p:nvSpPr>
        <p:spPr bwMode="auto">
          <a:xfrm>
            <a:off x="5292725" y="3336925"/>
            <a:ext cx="3167063" cy="831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t>A1 chicane Off</a:t>
            </a:r>
          </a:p>
          <a:p>
            <a:pPr eaLnBrk="1" hangingPunct="1">
              <a:spcBef>
                <a:spcPct val="0"/>
              </a:spcBef>
              <a:buFontTx/>
              <a:buNone/>
            </a:pPr>
            <a:r>
              <a:rPr lang="en-US" altLang="ja-JP" sz="2400"/>
              <a:t>(w/ bunch compression)</a:t>
            </a:r>
            <a:endParaRPr lang="ja-JP" altLang="en-US" sz="2400"/>
          </a:p>
        </p:txBody>
      </p:sp>
    </p:spTree>
    <p:extLst>
      <p:ext uri="{BB962C8B-B14F-4D97-AF65-F5344CB8AC3E}">
        <p14:creationId xmlns:p14="http://schemas.microsoft.com/office/powerpoint/2010/main" val="2074697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0" y="333375"/>
            <a:ext cx="9144000" cy="762000"/>
          </a:xfrm>
        </p:spPr>
        <p:txBody>
          <a:bodyPr/>
          <a:lstStyle/>
          <a:p>
            <a:r>
              <a:rPr lang="en-US" altLang="ja-JP" sz="3400" dirty="0"/>
              <a:t>Bunch compression @ J-ARC</a:t>
            </a:r>
            <a:endParaRPr lang="ja-JP" altLang="en-US" sz="3400" dirty="0"/>
          </a:p>
        </p:txBody>
      </p:sp>
      <p:sp>
        <p:nvSpPr>
          <p:cNvPr id="46083"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AF8B9E47-E3E3-45CB-9322-48D7C6B515AF}" type="slidenum">
              <a:rPr lang="en-US" altLang="ja-JP" sz="1400" smtClean="0"/>
              <a:pPr eaLnBrk="1" hangingPunct="1">
                <a:spcBef>
                  <a:spcPct val="0"/>
                </a:spcBef>
                <a:buFontTx/>
                <a:buNone/>
              </a:pPr>
              <a:t>46</a:t>
            </a:fld>
            <a:endParaRPr lang="en-US" altLang="ja-JP" sz="1400"/>
          </a:p>
        </p:txBody>
      </p:sp>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684041"/>
            <a:ext cx="3052762"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ー 6"/>
          <p:cNvSpPr txBox="1">
            <a:spLocks/>
          </p:cNvSpPr>
          <p:nvPr/>
        </p:nvSpPr>
        <p:spPr bwMode="auto">
          <a:xfrm>
            <a:off x="28575" y="981075"/>
            <a:ext cx="90487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altLang="ja-JP" sz="2400" kern="0" dirty="0"/>
              <a:t>Isochronous (w/o bunch compression), R</a:t>
            </a:r>
            <a:r>
              <a:rPr lang="en-US" altLang="ja-JP" sz="1600" kern="0" dirty="0"/>
              <a:t>56</a:t>
            </a:r>
            <a:r>
              <a:rPr lang="en-US" altLang="ja-JP" sz="2400" kern="0" dirty="0"/>
              <a:t> = -0.3 m (w/ bunch compression) w/ different RF </a:t>
            </a:r>
            <a:r>
              <a:rPr lang="en-US" altLang="ja-JP" sz="2400" kern="0" dirty="0">
                <a:latin typeface="Symbol" panose="05050102010706020507" pitchFamily="18" charset="2"/>
              </a:rPr>
              <a:t>F</a:t>
            </a:r>
            <a:r>
              <a:rPr lang="en-US" altLang="ja-JP" sz="2400" kern="0" dirty="0"/>
              <a:t> in </a:t>
            </a:r>
            <a:r>
              <a:rPr lang="en-US" altLang="ja-JP" sz="2400" kern="0" dirty="0" err="1"/>
              <a:t>SectorA</a:t>
            </a:r>
            <a:r>
              <a:rPr lang="en-US" altLang="ja-JP" sz="2400" kern="0" dirty="0"/>
              <a:t>/B</a:t>
            </a:r>
          </a:p>
          <a:p>
            <a:pPr>
              <a:defRPr/>
            </a:pPr>
            <a:r>
              <a:rPr lang="en-US" altLang="ja-JP" sz="2400" kern="0" dirty="0"/>
              <a:t>Clear bunch compression has not yet been measured.</a:t>
            </a:r>
          </a:p>
          <a:p>
            <a:pPr>
              <a:defRPr/>
            </a:pPr>
            <a:r>
              <a:rPr lang="en-US" altLang="ja-JP" sz="2400" kern="0" dirty="0"/>
              <a:t>Emittance measurement by multiple wire scanner at Sector2 w/ and w/o J-ARC bunch compression.</a:t>
            </a:r>
          </a:p>
        </p:txBody>
      </p:sp>
      <p:sp>
        <p:nvSpPr>
          <p:cNvPr id="7" name="コンテンツ プレースホルダー 6"/>
          <p:cNvSpPr txBox="1">
            <a:spLocks/>
          </p:cNvSpPr>
          <p:nvPr/>
        </p:nvSpPr>
        <p:spPr bwMode="auto">
          <a:xfrm>
            <a:off x="6084168" y="5660479"/>
            <a:ext cx="2801938" cy="432817"/>
          </a:xfrm>
          <a:prstGeom prst="rect">
            <a:avLst/>
          </a:prstGeom>
          <a:solidFill>
            <a:schemeClr val="tx1"/>
          </a:solid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en-US" altLang="ja-JP" sz="2000" kern="0" dirty="0">
                <a:solidFill>
                  <a:schemeClr val="bg1"/>
                </a:solidFill>
              </a:rPr>
              <a:t>Streak camera at </a:t>
            </a:r>
            <a:r>
              <a:rPr lang="en-US" altLang="ja-JP" sz="2000" kern="0" dirty="0" err="1">
                <a:solidFill>
                  <a:schemeClr val="bg1"/>
                </a:solidFill>
              </a:rPr>
              <a:t>SectorC</a:t>
            </a:r>
            <a:endParaRPr lang="en-US" altLang="ja-JP" sz="2000" kern="0" dirty="0">
              <a:solidFill>
                <a:schemeClr val="bg1"/>
              </a:solidFill>
            </a:endParaRPr>
          </a:p>
        </p:txBody>
      </p:sp>
      <p:graphicFrame>
        <p:nvGraphicFramePr>
          <p:cNvPr id="3" name="オブジェクト 2"/>
          <p:cNvGraphicFramePr>
            <a:graphicFrameLocks noGrp="1" noChangeAspect="1"/>
          </p:cNvGraphicFramePr>
          <p:nvPr>
            <p:extLst/>
          </p:nvPr>
        </p:nvGraphicFramePr>
        <p:xfrm>
          <a:off x="292100" y="3030488"/>
          <a:ext cx="5724525" cy="3998912"/>
        </p:xfrm>
        <a:graphic>
          <a:graphicData uri="http://schemas.openxmlformats.org/presentationml/2006/ole">
            <mc:AlternateContent xmlns:mc="http://schemas.openxmlformats.org/markup-compatibility/2006">
              <mc:Choice xmlns:v="urn:schemas-microsoft-com:vml" Requires="v">
                <p:oleObj spid="_x0000_s96258" name="ｸﾞﾗﾌ" r:id="rId4" imgW="4239491" imgH="2842953" progId="Origin50.Graph">
                  <p:embed/>
                </p:oleObj>
              </mc:Choice>
              <mc:Fallback>
                <p:oleObj name="ｸﾞﾗﾌ" r:id="rId4" imgW="4239491" imgH="2842953" progId="Origin50.Graph">
                  <p:embed/>
                  <p:pic>
                    <p:nvPicPr>
                      <p:cNvPr id="3" name="オブジェクト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 y="3030488"/>
                        <a:ext cx="5724525" cy="39989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10229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120650" y="392113"/>
            <a:ext cx="8988425" cy="804862"/>
          </a:xfrm>
        </p:spPr>
        <p:txBody>
          <a:bodyPr/>
          <a:lstStyle/>
          <a:p>
            <a:r>
              <a:rPr lang="en-US" altLang="ja-JP"/>
              <a:t>Bunch compression at J-ARC</a:t>
            </a:r>
            <a:endParaRPr lang="ja-JP" altLang="en-US"/>
          </a:p>
        </p:txBody>
      </p:sp>
      <p:sp>
        <p:nvSpPr>
          <p:cNvPr id="15363" name="コンテンツ プレースホルダ 2"/>
          <p:cNvSpPr>
            <a:spLocks noGrp="1"/>
          </p:cNvSpPr>
          <p:nvPr>
            <p:ph idx="1"/>
          </p:nvPr>
        </p:nvSpPr>
        <p:spPr>
          <a:xfrm>
            <a:off x="0" y="1054100"/>
            <a:ext cx="9144000" cy="1511300"/>
          </a:xfrm>
        </p:spPr>
        <p:txBody>
          <a:bodyPr/>
          <a:lstStyle/>
          <a:p>
            <a:r>
              <a:rPr lang="en-US" altLang="ja-JP" sz="2800">
                <a:cs typeface="Times New Roman" pitchFamily="18" charset="0"/>
              </a:rPr>
              <a:t>Mitigate transverse wakefield and emittance growth</a:t>
            </a:r>
            <a:endParaRPr lang="en-US" altLang="ja-JP" sz="2700"/>
          </a:p>
          <a:p>
            <a:r>
              <a:rPr lang="en-US" altLang="ja-JP" sz="2700"/>
              <a:t>Initial bunch length 10 ps =&gt; 5 ps </a:t>
            </a:r>
            <a:r>
              <a:rPr lang="en-US" altLang="ja-JP" sz="2400"/>
              <a:t>(bunch compression at J-ARC)</a:t>
            </a:r>
          </a:p>
          <a:p>
            <a:pPr lvl="1"/>
            <a:r>
              <a:rPr lang="en-US" altLang="ja-JP" sz="2300"/>
              <a:t>First stage compression at A1 unit (30 ps =&gt; 10 ps)</a:t>
            </a:r>
          </a:p>
          <a:p>
            <a:r>
              <a:rPr lang="en-US" altLang="ja-JP" sz="2700"/>
              <a:t>Control R</a:t>
            </a:r>
            <a:r>
              <a:rPr lang="en-US" altLang="ja-JP" sz="2000"/>
              <a:t>56</a:t>
            </a:r>
            <a:r>
              <a:rPr lang="en-US" altLang="ja-JP" sz="2700"/>
              <a:t> and energy spread at J-ARC</a:t>
            </a:r>
            <a:endParaRPr lang="en-US" altLang="ja-JP"/>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3213100"/>
            <a:ext cx="7270750" cy="241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テキスト ボックス 2"/>
          <p:cNvSpPr txBox="1">
            <a:spLocks noChangeArrowheads="1"/>
          </p:cNvSpPr>
          <p:nvPr/>
        </p:nvSpPr>
        <p:spPr bwMode="auto">
          <a:xfrm>
            <a:off x="2370138" y="4186238"/>
            <a:ext cx="576262" cy="338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b="1">
                <a:solidFill>
                  <a:schemeClr val="bg1"/>
                </a:solidFill>
              </a:rPr>
              <a:t>Jarc</a:t>
            </a:r>
            <a:endParaRPr lang="ja-JP" altLang="en-US" sz="1600" b="1">
              <a:solidFill>
                <a:schemeClr val="bg1"/>
              </a:solidFill>
            </a:endParaRPr>
          </a:p>
        </p:txBody>
      </p:sp>
      <p:sp>
        <p:nvSpPr>
          <p:cNvPr id="9" name="角丸四角形 8"/>
          <p:cNvSpPr/>
          <p:nvPr/>
        </p:nvSpPr>
        <p:spPr>
          <a:xfrm>
            <a:off x="120650" y="5084763"/>
            <a:ext cx="2355850" cy="865187"/>
          </a:xfrm>
          <a:prstGeom prst="round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rgbClr val="FFFF00"/>
                </a:solidFill>
              </a:rPr>
              <a:t>Bunch compression</a:t>
            </a:r>
            <a:endParaRPr lang="ja-JP" altLang="en-US" b="1" dirty="0">
              <a:solidFill>
                <a:srgbClr val="FFFF00"/>
              </a:solidFill>
            </a:endParaRPr>
          </a:p>
        </p:txBody>
      </p:sp>
      <p:cxnSp>
        <p:nvCxnSpPr>
          <p:cNvPr id="6" name="直線矢印コネクタ 5"/>
          <p:cNvCxnSpPr/>
          <p:nvPr/>
        </p:nvCxnSpPr>
        <p:spPr>
          <a:xfrm flipV="1">
            <a:off x="1042988" y="4354513"/>
            <a:ext cx="720725" cy="71278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4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42875" y="320675"/>
            <a:ext cx="9001125" cy="804863"/>
          </a:xfrm>
        </p:spPr>
        <p:txBody>
          <a:bodyPr/>
          <a:lstStyle/>
          <a:p>
            <a:r>
              <a:rPr lang="en-US" altLang="ja-JP" sz="3200"/>
              <a:t>Emittance (misalignment </a:t>
            </a:r>
            <a:r>
              <a:rPr lang="en-US" altLang="ja-JP" sz="3200">
                <a:latin typeface="Symbol" pitchFamily="18" charset="2"/>
              </a:rPr>
              <a:t>s</a:t>
            </a:r>
            <a:r>
              <a:rPr lang="en-US" altLang="ja-JP" sz="3200"/>
              <a:t> = 0.3 mm)</a:t>
            </a:r>
            <a:endParaRPr lang="ja-JP" altLang="en-US" sz="3200"/>
          </a:p>
        </p:txBody>
      </p:sp>
      <p:sp>
        <p:nvSpPr>
          <p:cNvPr id="16387" name="コンテンツ プレースホルダ 2"/>
          <p:cNvSpPr txBox="1">
            <a:spLocks/>
          </p:cNvSpPr>
          <p:nvPr/>
        </p:nvSpPr>
        <p:spPr bwMode="auto">
          <a:xfrm>
            <a:off x="55563" y="836613"/>
            <a:ext cx="7685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r>
              <a:rPr lang="en-US" altLang="ja-JP" sz="2800">
                <a:cs typeface="Times New Roman" pitchFamily="18" charset="0"/>
              </a:rPr>
              <a:t>Bunch compression is effective. </a:t>
            </a:r>
          </a:p>
          <a:p>
            <a:pPr eaLnBrk="1" hangingPunct="1"/>
            <a:r>
              <a:rPr lang="en-US" altLang="ja-JP" sz="2800">
                <a:cs typeface="Times New Roman" pitchFamily="18" charset="0"/>
              </a:rPr>
              <a:t>However, still not enough for </a:t>
            </a:r>
            <a:r>
              <a:rPr lang="en-US" altLang="ja-JP" sz="2400">
                <a:cs typeface="Times New Roman" pitchFamily="18" charset="0"/>
              </a:rPr>
              <a:t>20 mm</a:t>
            </a:r>
            <a:r>
              <a:rPr lang="en-US" altLang="ja-JP" sz="2400">
                <a:cs typeface="Times New Roman" pitchFamily="18" charset="0"/>
                <a:sym typeface="Symbol" pitchFamily="18" charset="2"/>
              </a:rPr>
              <a:t></a:t>
            </a:r>
            <a:r>
              <a:rPr lang="en-US" altLang="ja-JP" sz="2400">
                <a:cs typeface="Times New Roman" pitchFamily="18" charset="0"/>
              </a:rPr>
              <a:t>mrad.</a:t>
            </a:r>
          </a:p>
        </p:txBody>
      </p:sp>
      <p:pic>
        <p:nvPicPr>
          <p:cNvPr id="16388" name="図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2984500"/>
            <a:ext cx="40608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図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2984500"/>
            <a:ext cx="404018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コネクタ 11"/>
          <p:cNvCxnSpPr/>
          <p:nvPr/>
        </p:nvCxnSpPr>
        <p:spPr>
          <a:xfrm>
            <a:off x="684213" y="5432425"/>
            <a:ext cx="3556000" cy="0"/>
          </a:xfrm>
          <a:prstGeom prst="line">
            <a:avLst/>
          </a:prstGeom>
          <a:ln w="508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64163" y="4640263"/>
            <a:ext cx="3529012" cy="0"/>
          </a:xfrm>
          <a:prstGeom prst="line">
            <a:avLst/>
          </a:prstGeom>
          <a:ln w="50800">
            <a:solidFill>
              <a:schemeClr val="tx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3930650" y="5724525"/>
            <a:ext cx="1295400" cy="3587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b="1" dirty="0">
                <a:solidFill>
                  <a:schemeClr val="tx2"/>
                </a:solidFill>
              </a:rPr>
              <a:t>20 mm</a:t>
            </a:r>
            <a:r>
              <a:rPr lang="en-US" altLang="ja-JP" sz="1400" b="1" dirty="0">
                <a:solidFill>
                  <a:schemeClr val="tx2"/>
                </a:solidFill>
                <a:sym typeface="Symbol"/>
              </a:rPr>
              <a:t></a:t>
            </a:r>
            <a:r>
              <a:rPr lang="en-US" altLang="ja-JP" sz="1400" b="1" dirty="0">
                <a:solidFill>
                  <a:schemeClr val="tx2"/>
                </a:solidFill>
              </a:rPr>
              <a:t>mrad</a:t>
            </a:r>
            <a:endParaRPr lang="ja-JP" altLang="en-US" sz="2000" b="1" dirty="0">
              <a:solidFill>
                <a:schemeClr val="tx2"/>
              </a:solidFill>
            </a:endParaRPr>
          </a:p>
        </p:txBody>
      </p:sp>
      <p:sp>
        <p:nvSpPr>
          <p:cNvPr id="24" name="コンテンツ プレースホルダ 2"/>
          <p:cNvSpPr txBox="1">
            <a:spLocks/>
          </p:cNvSpPr>
          <p:nvPr/>
        </p:nvSpPr>
        <p:spPr>
          <a:xfrm>
            <a:off x="4973638" y="2425700"/>
            <a:ext cx="4135437" cy="327025"/>
          </a:xfrm>
          <a:prstGeom prst="rect">
            <a:avLst/>
          </a:prstGeom>
          <a:solidFill>
            <a:schemeClr val="bg1"/>
          </a:solidFill>
        </p:spPr>
        <p:txBody>
          <a:bodyPr/>
          <a:lstStyle/>
          <a:p>
            <a:pPr marL="342900" indent="-342900" defTabSz="457200" fontAlgn="auto">
              <a:spcBef>
                <a:spcPct val="20000"/>
              </a:spcBef>
              <a:spcAft>
                <a:spcPts val="0"/>
              </a:spcAft>
              <a:buFont typeface="Arial"/>
              <a:buNone/>
              <a:defRPr/>
            </a:pPr>
            <a:r>
              <a:rPr lang="en-US" altLang="ja-JP" dirty="0">
                <a:latin typeface="Times New Roman"/>
                <a:ea typeface="ＭＳ Ｐゴシック" charset="-128"/>
                <a:cs typeface="Times New Roman"/>
              </a:rPr>
              <a:t>R56 = -0.30  (w/ compression)</a:t>
            </a:r>
            <a:endParaRPr lang="en-US" altLang="ja-JP" sz="1800" dirty="0">
              <a:latin typeface="Times New Roman"/>
              <a:ea typeface="+mn-ea"/>
              <a:cs typeface="Times New Roman"/>
            </a:endParaRPr>
          </a:p>
        </p:txBody>
      </p:sp>
      <p:sp>
        <p:nvSpPr>
          <p:cNvPr id="15" name="コンテンツ プレースホルダ 2"/>
          <p:cNvSpPr txBox="1">
            <a:spLocks/>
          </p:cNvSpPr>
          <p:nvPr/>
        </p:nvSpPr>
        <p:spPr>
          <a:xfrm>
            <a:off x="366713" y="2428875"/>
            <a:ext cx="3744912" cy="450850"/>
          </a:xfrm>
          <a:prstGeom prst="rect">
            <a:avLst/>
          </a:prstGeom>
          <a:solidFill>
            <a:schemeClr val="bg1"/>
          </a:solidFill>
        </p:spPr>
        <p:txBody>
          <a:bodyPr/>
          <a:lstStyle/>
          <a:p>
            <a:pPr marL="342900" indent="-342900" defTabSz="457200" fontAlgn="auto">
              <a:spcBef>
                <a:spcPct val="20000"/>
              </a:spcBef>
              <a:spcAft>
                <a:spcPts val="0"/>
              </a:spcAft>
              <a:buFont typeface="Arial"/>
              <a:buNone/>
              <a:defRPr/>
            </a:pPr>
            <a:r>
              <a:rPr lang="en-US" altLang="ja-JP" dirty="0">
                <a:latin typeface="Times New Roman"/>
                <a:ea typeface="ＭＳ Ｐゴシック" charset="-128"/>
                <a:cs typeface="Times New Roman"/>
              </a:rPr>
              <a:t>R56 = 0 (w/o compression)</a:t>
            </a:r>
            <a:endParaRPr lang="en-US" altLang="ja-JP" sz="1800" dirty="0">
              <a:latin typeface="Times New Roman"/>
              <a:ea typeface="+mn-ea"/>
              <a:cs typeface="Times New Roman"/>
            </a:endParaRPr>
          </a:p>
        </p:txBody>
      </p:sp>
      <p:cxnSp>
        <p:nvCxnSpPr>
          <p:cNvPr id="5" name="直線矢印コネクタ 4"/>
          <p:cNvCxnSpPr>
            <a:stCxn id="19" idx="0"/>
          </p:cNvCxnSpPr>
          <p:nvPr/>
        </p:nvCxnSpPr>
        <p:spPr>
          <a:xfrm flipH="1" flipV="1">
            <a:off x="4246563" y="5432425"/>
            <a:ext cx="331787" cy="292100"/>
          </a:xfrm>
          <a:prstGeom prst="straightConnector1">
            <a:avLst/>
          </a:prstGeom>
          <a:ln w="508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stCxn id="19" idx="0"/>
          </p:cNvCxnSpPr>
          <p:nvPr/>
        </p:nvCxnSpPr>
        <p:spPr>
          <a:xfrm flipV="1">
            <a:off x="4578350" y="4640263"/>
            <a:ext cx="792163" cy="1084262"/>
          </a:xfrm>
          <a:prstGeom prst="straightConnector1">
            <a:avLst/>
          </a:prstGeom>
          <a:ln w="508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82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685800" y="333375"/>
            <a:ext cx="7772400" cy="762000"/>
          </a:xfrm>
        </p:spPr>
        <p:txBody>
          <a:bodyPr/>
          <a:lstStyle/>
          <a:p>
            <a:r>
              <a:rPr lang="en-US" altLang="ja-JP" dirty="0"/>
              <a:t>Bunch compression at A1 unit</a:t>
            </a:r>
            <a:endParaRPr lang="ja-JP" altLang="en-US" dirty="0"/>
          </a:p>
        </p:txBody>
      </p:sp>
      <p:sp>
        <p:nvSpPr>
          <p:cNvPr id="39939"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EB986584-D41F-4234-88EE-7E1D2BBB9066}" type="slidenum">
              <a:rPr lang="en-US" altLang="ja-JP" sz="1400" smtClean="0"/>
              <a:pPr eaLnBrk="1" hangingPunct="1">
                <a:spcBef>
                  <a:spcPct val="0"/>
                </a:spcBef>
                <a:buFontTx/>
                <a:buNone/>
              </a:pPr>
              <a:t>49</a:t>
            </a:fld>
            <a:endParaRPr lang="en-US" altLang="ja-JP" sz="1400"/>
          </a:p>
        </p:txBody>
      </p:sp>
      <p:pic>
        <p:nvPicPr>
          <p:cNvPr id="3994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2060575"/>
            <a:ext cx="9167813" cy="4730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コンテンツ プレースホルダー 2"/>
          <p:cNvSpPr txBox="1">
            <a:spLocks/>
          </p:cNvSpPr>
          <p:nvPr/>
        </p:nvSpPr>
        <p:spPr bwMode="auto">
          <a:xfrm>
            <a:off x="107950" y="1052513"/>
            <a:ext cx="89281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en-US" altLang="ja-JP" sz="2400" kern="0" dirty="0"/>
              <a:t>To mitigate space charge effect, bunch length is compressed from</a:t>
            </a:r>
          </a:p>
          <a:p>
            <a:pPr marL="0" indent="0">
              <a:buFontTx/>
              <a:buNone/>
              <a:defRPr/>
            </a:pPr>
            <a:r>
              <a:rPr lang="en-US" altLang="ja-JP" sz="2400" kern="0" dirty="0"/>
              <a:t>   30 ps to 10 ps.</a:t>
            </a:r>
          </a:p>
          <a:p>
            <a:pPr marL="0" indent="0">
              <a:buFontTx/>
              <a:buNone/>
              <a:defRPr/>
            </a:pPr>
            <a:endParaRPr lang="en-US" altLang="ja-JP" sz="2800" kern="0" dirty="0"/>
          </a:p>
        </p:txBody>
      </p:sp>
      <p:sp>
        <p:nvSpPr>
          <p:cNvPr id="39942" name="テキスト ボックス 18"/>
          <p:cNvSpPr txBox="1">
            <a:spLocks noChangeArrowheads="1"/>
          </p:cNvSpPr>
          <p:nvPr/>
        </p:nvSpPr>
        <p:spPr bwMode="auto">
          <a:xfrm>
            <a:off x="1484313" y="5735638"/>
            <a:ext cx="1223962"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solidFill>
                  <a:schemeClr val="bg1"/>
                </a:solidFill>
              </a:rPr>
              <a:t>Chicane</a:t>
            </a:r>
            <a:endParaRPr lang="ja-JP" altLang="en-US" sz="2400" dirty="0">
              <a:solidFill>
                <a:schemeClr val="bg1"/>
              </a:solidFill>
            </a:endParaRPr>
          </a:p>
        </p:txBody>
      </p:sp>
      <p:cxnSp>
        <p:nvCxnSpPr>
          <p:cNvPr id="7" name="直線矢印コネクタ 6"/>
          <p:cNvCxnSpPr/>
          <p:nvPr/>
        </p:nvCxnSpPr>
        <p:spPr>
          <a:xfrm>
            <a:off x="3694113" y="2751138"/>
            <a:ext cx="0" cy="128905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44" name="テキスト ボックス 18"/>
          <p:cNvSpPr txBox="1">
            <a:spLocks noChangeArrowheads="1"/>
          </p:cNvSpPr>
          <p:nvPr/>
        </p:nvSpPr>
        <p:spPr bwMode="auto">
          <a:xfrm>
            <a:off x="6948488" y="4564063"/>
            <a:ext cx="1439862"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chemeClr val="bg1"/>
                </a:solidFill>
              </a:rPr>
              <a:t>Laser hut</a:t>
            </a:r>
            <a:endParaRPr lang="ja-JP" altLang="en-US" sz="2400">
              <a:solidFill>
                <a:schemeClr val="bg1"/>
              </a:solidFill>
            </a:endParaRPr>
          </a:p>
        </p:txBody>
      </p:sp>
      <p:sp>
        <p:nvSpPr>
          <p:cNvPr id="39945" name="テキスト ボックス 18"/>
          <p:cNvSpPr txBox="1">
            <a:spLocks noChangeArrowheads="1"/>
          </p:cNvSpPr>
          <p:nvPr/>
        </p:nvSpPr>
        <p:spPr bwMode="auto">
          <a:xfrm>
            <a:off x="1979613" y="2278063"/>
            <a:ext cx="3600450"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solidFill>
                  <a:schemeClr val="bg1"/>
                </a:solidFill>
              </a:rPr>
              <a:t>First Accelerating structure</a:t>
            </a:r>
            <a:endParaRPr lang="ja-JP" altLang="en-US" sz="2400" dirty="0">
              <a:solidFill>
                <a:schemeClr val="bg1"/>
              </a:solidFill>
            </a:endParaRPr>
          </a:p>
        </p:txBody>
      </p:sp>
      <p:cxnSp>
        <p:nvCxnSpPr>
          <p:cNvPr id="10" name="直線矢印コネクタ 9"/>
          <p:cNvCxnSpPr/>
          <p:nvPr/>
        </p:nvCxnSpPr>
        <p:spPr>
          <a:xfrm flipV="1">
            <a:off x="2195513" y="4202113"/>
            <a:ext cx="217487" cy="153193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8"/>
          <p:cNvSpPr txBox="1">
            <a:spLocks noChangeArrowheads="1"/>
          </p:cNvSpPr>
          <p:nvPr/>
        </p:nvSpPr>
        <p:spPr bwMode="auto">
          <a:xfrm>
            <a:off x="260350" y="4737100"/>
            <a:ext cx="1223963" cy="830263"/>
          </a:xfrm>
          <a:prstGeom prst="rect">
            <a:avLst/>
          </a:prstGeom>
          <a:solidFill>
            <a:schemeClr val="accent1">
              <a:lumMod val="40000"/>
              <a:lumOff val="60000"/>
            </a:schemeClr>
          </a:solidFill>
          <a:ln>
            <a:noFill/>
          </a:ln>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defRPr/>
            </a:pPr>
            <a:r>
              <a:rPr lang="en-US" altLang="ja-JP" sz="2400" dirty="0">
                <a:solidFill>
                  <a:schemeClr val="bg1"/>
                </a:solidFill>
              </a:rPr>
              <a:t>Streak</a:t>
            </a:r>
          </a:p>
          <a:p>
            <a:pPr eaLnBrk="1" hangingPunct="1">
              <a:spcBef>
                <a:spcPct val="0"/>
              </a:spcBef>
              <a:buFontTx/>
              <a:buNone/>
              <a:defRPr/>
            </a:pPr>
            <a:r>
              <a:rPr lang="en-US" altLang="ja-JP" sz="2400" dirty="0">
                <a:solidFill>
                  <a:schemeClr val="bg1"/>
                </a:solidFill>
              </a:rPr>
              <a:t>camera</a:t>
            </a:r>
            <a:endParaRPr lang="ja-JP" altLang="en-US" sz="2400" dirty="0">
              <a:solidFill>
                <a:schemeClr val="bg1"/>
              </a:solidFill>
            </a:endParaRPr>
          </a:p>
        </p:txBody>
      </p:sp>
      <p:cxnSp>
        <p:nvCxnSpPr>
          <p:cNvPr id="16" name="直線矢印コネクタ 15"/>
          <p:cNvCxnSpPr/>
          <p:nvPr/>
        </p:nvCxnSpPr>
        <p:spPr>
          <a:xfrm flipV="1">
            <a:off x="1042988" y="3860800"/>
            <a:ext cx="649287" cy="876300"/>
          </a:xfrm>
          <a:prstGeom prst="straightConnector1">
            <a:avLst/>
          </a:prstGeom>
          <a:ln w="635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949" name="テキスト ボックス 18"/>
          <p:cNvSpPr txBox="1">
            <a:spLocks noChangeArrowheads="1"/>
          </p:cNvSpPr>
          <p:nvPr/>
        </p:nvSpPr>
        <p:spPr bwMode="auto">
          <a:xfrm>
            <a:off x="3943350" y="5964238"/>
            <a:ext cx="1223963"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solidFill>
                  <a:schemeClr val="bg1"/>
                </a:solidFill>
              </a:rPr>
              <a:t>RF gun</a:t>
            </a:r>
            <a:endParaRPr lang="ja-JP" altLang="en-US" sz="2400">
              <a:solidFill>
                <a:schemeClr val="bg1"/>
              </a:solidFill>
            </a:endParaRPr>
          </a:p>
        </p:txBody>
      </p:sp>
      <p:cxnSp>
        <p:nvCxnSpPr>
          <p:cNvPr id="19" name="直線矢印コネクタ 18"/>
          <p:cNvCxnSpPr>
            <a:stCxn id="39949" idx="0"/>
          </p:cNvCxnSpPr>
          <p:nvPr/>
        </p:nvCxnSpPr>
        <p:spPr>
          <a:xfrm flipV="1">
            <a:off x="4556125" y="4737100"/>
            <a:ext cx="144463" cy="122713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6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528" y="476672"/>
            <a:ext cx="9433048" cy="6381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141"/>
          <p:cNvSpPr>
            <a:spLocks noChangeArrowheads="1"/>
          </p:cNvSpPr>
          <p:nvPr/>
        </p:nvSpPr>
        <p:spPr bwMode="auto">
          <a:xfrm>
            <a:off x="6250769" y="3426813"/>
            <a:ext cx="39687" cy="107950"/>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 name="Rectangle 115"/>
          <p:cNvSpPr>
            <a:spLocks noChangeArrowheads="1"/>
          </p:cNvSpPr>
          <p:nvPr/>
        </p:nvSpPr>
        <p:spPr bwMode="auto">
          <a:xfrm>
            <a:off x="3001156" y="3429986"/>
            <a:ext cx="74613" cy="107950"/>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 name="Rectangle 108"/>
          <p:cNvSpPr>
            <a:spLocks noChangeArrowheads="1"/>
          </p:cNvSpPr>
          <p:nvPr/>
        </p:nvSpPr>
        <p:spPr bwMode="auto">
          <a:xfrm>
            <a:off x="1704152"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 name="Line 87"/>
          <p:cNvSpPr>
            <a:spLocks noChangeShapeType="1"/>
          </p:cNvSpPr>
          <p:nvPr/>
        </p:nvSpPr>
        <p:spPr bwMode="auto">
          <a:xfrm>
            <a:off x="824694" y="2040924"/>
            <a:ext cx="1677987" cy="1587"/>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91249" tIns="45623" rIns="91249" bIns="45623"/>
          <a:lstStyle/>
          <a:p>
            <a:pPr defTabSz="912479">
              <a:defRPr/>
            </a:pPr>
            <a:endParaRPr lang="ja-JP" altLang="en-US">
              <a:solidFill>
                <a:prstClr val="black"/>
              </a:solidFill>
              <a:latin typeface="Arial"/>
              <a:ea typeface="ＭＳ Ｐゴシック" pitchFamily="-112" charset="-128"/>
              <a:cs typeface="Arial"/>
            </a:endParaRPr>
          </a:p>
        </p:txBody>
      </p:sp>
      <p:sp>
        <p:nvSpPr>
          <p:cNvPr id="8" name="AutoShape 88"/>
          <p:cNvSpPr>
            <a:spLocks/>
          </p:cNvSpPr>
          <p:nvPr/>
        </p:nvSpPr>
        <p:spPr bwMode="auto">
          <a:xfrm flipH="1">
            <a:off x="138877" y="2040924"/>
            <a:ext cx="1439862" cy="1439862"/>
          </a:xfrm>
          <a:custGeom>
            <a:avLst/>
            <a:gdLst>
              <a:gd name="T0" fmla="*/ 719931 w 1439862"/>
              <a:gd name="T1" fmla="*/ 0 h 1439863"/>
              <a:gd name="T2" fmla="*/ 719931 w 1439862"/>
              <a:gd name="T3" fmla="*/ 719932 h 1439863"/>
              <a:gd name="T4" fmla="*/ 1439402 w 1439862"/>
              <a:gd name="T5" fmla="*/ 694206 h 1439863"/>
              <a:gd name="T6" fmla="*/ 719931 w 1439862"/>
              <a:gd name="T7" fmla="*/ 0 h 1439863"/>
              <a:gd name="T8" fmla="*/ 1439402 w 1439862"/>
              <a:gd name="T9" fmla="*/ 694206 h 1439863"/>
            </a:gdLst>
            <a:ahLst/>
            <a:cxnLst>
              <a:cxn ang="0">
                <a:pos x="T0" y="T1"/>
              </a:cxn>
              <a:cxn ang="0">
                <a:pos x="T2" y="T3"/>
              </a:cxn>
              <a:cxn ang="0">
                <a:pos x="T4" y="T5"/>
              </a:cxn>
            </a:cxnLst>
            <a:rect l="T6" t="T7" r="T8" b="T9"/>
            <a:pathLst>
              <a:path w="1439862" h="1439863" stroke="0">
                <a:moveTo>
                  <a:pt x="719931" y="0"/>
                </a:moveTo>
                <a:lnTo>
                  <a:pt x="719931" y="-1"/>
                </a:lnTo>
                <a:cubicBezTo>
                  <a:pt x="1107526" y="-1"/>
                  <a:pt x="1425552" y="306858"/>
                  <a:pt x="1439402" y="694206"/>
                </a:cubicBezTo>
                <a:lnTo>
                  <a:pt x="719931" y="719932"/>
                </a:lnTo>
                <a:close/>
              </a:path>
              <a:path w="1439862" h="1439863" fill="none">
                <a:moveTo>
                  <a:pt x="719931" y="0"/>
                </a:moveTo>
                <a:lnTo>
                  <a:pt x="719931" y="-1"/>
                </a:lnTo>
                <a:cubicBezTo>
                  <a:pt x="1107526" y="-1"/>
                  <a:pt x="1425552" y="306858"/>
                  <a:pt x="1439402" y="694206"/>
                </a:cubicBezTo>
              </a:path>
            </a:pathLst>
          </a:custGeom>
          <a:noFill/>
          <a:ln w="25560">
            <a:solidFill>
              <a:srgbClr val="BBE0E3"/>
            </a:solidFill>
            <a:miter lim="800000"/>
            <a:headEnd/>
            <a:tailEnd type="triangle" w="med" len="med"/>
          </a:ln>
          <a:effectLst>
            <a:outerShdw blurRad="63500" dist="20160" dir="5400000" algn="ctr" rotWithShape="0">
              <a:srgbClr val="000000">
                <a:alpha val="38034"/>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9" name="AutoShape 89"/>
          <p:cNvSpPr>
            <a:spLocks noChangeArrowheads="1"/>
          </p:cNvSpPr>
          <p:nvPr/>
        </p:nvSpPr>
        <p:spPr bwMode="auto">
          <a:xfrm rot="16200000" flipH="1">
            <a:off x="142052" y="2040925"/>
            <a:ext cx="1439862" cy="1439862"/>
          </a:xfrm>
          <a:custGeom>
            <a:avLst/>
            <a:gdLst>
              <a:gd name="T0" fmla="*/ 719931 w 1439863"/>
              <a:gd name="T1" fmla="*/ 0 h 1439862"/>
              <a:gd name="T2" fmla="*/ 719932 w 1439863"/>
              <a:gd name="T3" fmla="*/ 719931 h 1439862"/>
              <a:gd name="T4" fmla="*/ 1439403 w 1439863"/>
              <a:gd name="T5" fmla="*/ 694206 h 1439862"/>
              <a:gd name="T6" fmla="*/ 719931 w 1439863"/>
              <a:gd name="T7" fmla="*/ 0 h 1439862"/>
              <a:gd name="T8" fmla="*/ 1439403 w 1439863"/>
              <a:gd name="T9" fmla="*/ 694206 h 1439862"/>
            </a:gdLst>
            <a:ahLst/>
            <a:cxnLst>
              <a:cxn ang="0">
                <a:pos x="T0" y="T1"/>
              </a:cxn>
              <a:cxn ang="0">
                <a:pos x="T2" y="T3"/>
              </a:cxn>
              <a:cxn ang="0">
                <a:pos x="T4" y="T5"/>
              </a:cxn>
            </a:cxnLst>
            <a:rect l="T6" t="T7" r="T8" b="T9"/>
            <a:pathLst>
              <a:path w="1439863" h="1439862" stroke="0">
                <a:moveTo>
                  <a:pt x="719931" y="0"/>
                </a:moveTo>
                <a:lnTo>
                  <a:pt x="719931" y="-1"/>
                </a:lnTo>
                <a:cubicBezTo>
                  <a:pt x="1107526" y="-1"/>
                  <a:pt x="1425552" y="306857"/>
                  <a:pt x="1439403" y="694204"/>
                </a:cubicBezTo>
                <a:lnTo>
                  <a:pt x="719932" y="719931"/>
                </a:lnTo>
                <a:close/>
              </a:path>
              <a:path w="1439863" h="1439862" fill="none">
                <a:moveTo>
                  <a:pt x="719931" y="0"/>
                </a:moveTo>
                <a:lnTo>
                  <a:pt x="719931" y="-1"/>
                </a:lnTo>
                <a:cubicBezTo>
                  <a:pt x="1107526" y="-1"/>
                  <a:pt x="1425552" y="306857"/>
                  <a:pt x="1439403" y="694204"/>
                </a:cubicBezTo>
              </a:path>
            </a:pathLst>
          </a:custGeom>
          <a:noFill/>
          <a:ln w="25560">
            <a:solidFill>
              <a:srgbClr val="BBE0E3"/>
            </a:solidFill>
            <a:miter lim="800000"/>
            <a:headEnd/>
            <a:tailEnd/>
          </a:ln>
          <a:effectLst>
            <a:outerShdw blurRad="63500" dist="20160" dir="5400000" algn="ctr" rotWithShape="0">
              <a:srgbClr val="000000">
                <a:alpha val="38034"/>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0" name="Line 90"/>
          <p:cNvSpPr>
            <a:spLocks noChangeShapeType="1"/>
          </p:cNvSpPr>
          <p:nvPr/>
        </p:nvSpPr>
        <p:spPr bwMode="auto">
          <a:xfrm>
            <a:off x="138894" y="2704499"/>
            <a:ext cx="1587" cy="61912"/>
          </a:xfrm>
          <a:prstGeom prst="line">
            <a:avLst/>
          </a:prstGeom>
          <a:noFill/>
          <a:ln w="25560">
            <a:solidFill>
              <a:srgbClr val="BBE0E3"/>
            </a:solidFill>
            <a:miter lim="800000"/>
            <a:headEnd/>
            <a:tailEnd/>
          </a:ln>
          <a:effectLst>
            <a:outerShdw blurRad="63500" dist="20160" dir="5400000" algn="ctr" rotWithShape="0">
              <a:srgbClr val="000000">
                <a:alpha val="38034"/>
              </a:srgbClr>
            </a:outerShdw>
          </a:effectLst>
        </p:spPr>
        <p:txBody>
          <a:bodyPr lIns="91249" tIns="45623" rIns="91249" bIns="45623"/>
          <a:lstStyle/>
          <a:p>
            <a:pPr defTabSz="912479">
              <a:defRPr/>
            </a:pPr>
            <a:endParaRPr lang="ja-JP" altLang="en-US">
              <a:solidFill>
                <a:prstClr val="black"/>
              </a:solidFill>
              <a:latin typeface="Arial"/>
              <a:ea typeface="ＭＳ Ｐゴシック" pitchFamily="-112" charset="-128"/>
              <a:cs typeface="Arial"/>
            </a:endParaRPr>
          </a:p>
        </p:txBody>
      </p:sp>
      <p:sp>
        <p:nvSpPr>
          <p:cNvPr id="11" name="AutoShape 92"/>
          <p:cNvSpPr>
            <a:spLocks noChangeArrowheads="1"/>
          </p:cNvSpPr>
          <p:nvPr/>
        </p:nvSpPr>
        <p:spPr bwMode="auto">
          <a:xfrm>
            <a:off x="824677" y="1888524"/>
            <a:ext cx="1066800"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2" name="Rectangle 93"/>
          <p:cNvSpPr>
            <a:spLocks noChangeArrowheads="1"/>
          </p:cNvSpPr>
          <p:nvPr/>
        </p:nvSpPr>
        <p:spPr bwMode="auto">
          <a:xfrm>
            <a:off x="900877" y="198694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3" name="Rectangle 94"/>
          <p:cNvSpPr>
            <a:spLocks noChangeArrowheads="1"/>
          </p:cNvSpPr>
          <p:nvPr/>
        </p:nvSpPr>
        <p:spPr bwMode="auto">
          <a:xfrm>
            <a:off x="1015177" y="198694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4" name="Rectangle 95"/>
          <p:cNvSpPr>
            <a:spLocks noChangeArrowheads="1"/>
          </p:cNvSpPr>
          <p:nvPr/>
        </p:nvSpPr>
        <p:spPr bwMode="auto">
          <a:xfrm>
            <a:off x="1129477" y="198694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5" name="Rectangle 96"/>
          <p:cNvSpPr>
            <a:spLocks noChangeArrowheads="1"/>
          </p:cNvSpPr>
          <p:nvPr/>
        </p:nvSpPr>
        <p:spPr bwMode="auto">
          <a:xfrm>
            <a:off x="1245381" y="1986949"/>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6" name="Rectangle 97"/>
          <p:cNvSpPr>
            <a:spLocks noChangeArrowheads="1"/>
          </p:cNvSpPr>
          <p:nvPr/>
        </p:nvSpPr>
        <p:spPr bwMode="auto">
          <a:xfrm>
            <a:off x="1359681" y="1988536"/>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7" name="Rectangle 98"/>
          <p:cNvSpPr>
            <a:spLocks noChangeArrowheads="1"/>
          </p:cNvSpPr>
          <p:nvPr/>
        </p:nvSpPr>
        <p:spPr bwMode="auto">
          <a:xfrm>
            <a:off x="1473964" y="198694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8" name="Rectangle 99"/>
          <p:cNvSpPr>
            <a:spLocks noChangeArrowheads="1"/>
          </p:cNvSpPr>
          <p:nvPr/>
        </p:nvSpPr>
        <p:spPr bwMode="auto">
          <a:xfrm>
            <a:off x="1588264" y="198853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9" name="Rectangle 100"/>
          <p:cNvSpPr>
            <a:spLocks noChangeArrowheads="1"/>
          </p:cNvSpPr>
          <p:nvPr/>
        </p:nvSpPr>
        <p:spPr bwMode="auto">
          <a:xfrm>
            <a:off x="1702564" y="198853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0" name="AutoShape 101"/>
          <p:cNvSpPr>
            <a:spLocks noChangeArrowheads="1"/>
          </p:cNvSpPr>
          <p:nvPr/>
        </p:nvSpPr>
        <p:spPr bwMode="auto">
          <a:xfrm>
            <a:off x="826281" y="3328388"/>
            <a:ext cx="1141413"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1" name="Rectangle 102"/>
          <p:cNvSpPr>
            <a:spLocks noChangeArrowheads="1"/>
          </p:cNvSpPr>
          <p:nvPr/>
        </p:nvSpPr>
        <p:spPr bwMode="auto">
          <a:xfrm>
            <a:off x="902481" y="3426813"/>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2" name="Rectangle 103"/>
          <p:cNvSpPr>
            <a:spLocks noChangeArrowheads="1"/>
          </p:cNvSpPr>
          <p:nvPr/>
        </p:nvSpPr>
        <p:spPr bwMode="auto">
          <a:xfrm>
            <a:off x="1016764"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3" name="Rectangle 104"/>
          <p:cNvSpPr>
            <a:spLocks noChangeArrowheads="1"/>
          </p:cNvSpPr>
          <p:nvPr/>
        </p:nvSpPr>
        <p:spPr bwMode="auto">
          <a:xfrm>
            <a:off x="1131064"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4" name="Rectangle 105"/>
          <p:cNvSpPr>
            <a:spLocks noChangeArrowheads="1"/>
          </p:cNvSpPr>
          <p:nvPr/>
        </p:nvSpPr>
        <p:spPr bwMode="auto">
          <a:xfrm>
            <a:off x="1245364"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5" name="Rectangle 106"/>
          <p:cNvSpPr>
            <a:spLocks noChangeArrowheads="1"/>
          </p:cNvSpPr>
          <p:nvPr/>
        </p:nvSpPr>
        <p:spPr bwMode="auto">
          <a:xfrm>
            <a:off x="1361252" y="3428399"/>
            <a:ext cx="74612"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6" name="Rectangle 107"/>
          <p:cNvSpPr>
            <a:spLocks noChangeArrowheads="1"/>
          </p:cNvSpPr>
          <p:nvPr/>
        </p:nvSpPr>
        <p:spPr bwMode="auto">
          <a:xfrm>
            <a:off x="1475552" y="3426813"/>
            <a:ext cx="74612"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7" name="Rectangle 108"/>
          <p:cNvSpPr>
            <a:spLocks noChangeArrowheads="1"/>
          </p:cNvSpPr>
          <p:nvPr/>
        </p:nvSpPr>
        <p:spPr bwMode="auto">
          <a:xfrm>
            <a:off x="1589852"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8" name="AutoShape 110"/>
          <p:cNvSpPr>
            <a:spLocks noChangeArrowheads="1"/>
          </p:cNvSpPr>
          <p:nvPr/>
        </p:nvSpPr>
        <p:spPr bwMode="auto">
          <a:xfrm>
            <a:off x="2120077" y="3329974"/>
            <a:ext cx="1066800"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29" name="Rectangle 111"/>
          <p:cNvSpPr>
            <a:spLocks noChangeArrowheads="1"/>
          </p:cNvSpPr>
          <p:nvPr/>
        </p:nvSpPr>
        <p:spPr bwMode="auto">
          <a:xfrm>
            <a:off x="21962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0" name="Rectangle 112"/>
          <p:cNvSpPr>
            <a:spLocks noChangeArrowheads="1"/>
          </p:cNvSpPr>
          <p:nvPr/>
        </p:nvSpPr>
        <p:spPr bwMode="auto">
          <a:xfrm>
            <a:off x="23105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1" name="Rectangle 113"/>
          <p:cNvSpPr>
            <a:spLocks noChangeArrowheads="1"/>
          </p:cNvSpPr>
          <p:nvPr/>
        </p:nvSpPr>
        <p:spPr bwMode="auto">
          <a:xfrm>
            <a:off x="24248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2" name="Rectangle 114"/>
          <p:cNvSpPr>
            <a:spLocks noChangeArrowheads="1"/>
          </p:cNvSpPr>
          <p:nvPr/>
        </p:nvSpPr>
        <p:spPr bwMode="auto">
          <a:xfrm>
            <a:off x="2540781" y="3428399"/>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3" name="Rectangle 115"/>
          <p:cNvSpPr>
            <a:spLocks noChangeArrowheads="1"/>
          </p:cNvSpPr>
          <p:nvPr/>
        </p:nvSpPr>
        <p:spPr bwMode="auto">
          <a:xfrm>
            <a:off x="2655081" y="3429986"/>
            <a:ext cx="74613" cy="107950"/>
          </a:xfrm>
          <a:prstGeom prst="rect">
            <a:avLst/>
          </a:prstGeom>
          <a:solidFill>
            <a:srgbClr val="FF0000"/>
          </a:solidFill>
          <a:ln w="9360">
            <a:solidFill>
              <a:srgbClr val="FF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4" name="Rectangle 116"/>
          <p:cNvSpPr>
            <a:spLocks noChangeArrowheads="1"/>
          </p:cNvSpPr>
          <p:nvPr/>
        </p:nvSpPr>
        <p:spPr bwMode="auto">
          <a:xfrm>
            <a:off x="2769364" y="3428399"/>
            <a:ext cx="76200" cy="107950"/>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5" name="Rectangle 117"/>
          <p:cNvSpPr>
            <a:spLocks noChangeArrowheads="1"/>
          </p:cNvSpPr>
          <p:nvPr/>
        </p:nvSpPr>
        <p:spPr bwMode="auto">
          <a:xfrm>
            <a:off x="2883664" y="3429986"/>
            <a:ext cx="76200" cy="107950"/>
          </a:xfrm>
          <a:prstGeom prst="rect">
            <a:avLst/>
          </a:prstGeom>
          <a:solidFill>
            <a:srgbClr val="00FFFF"/>
          </a:solidFill>
          <a:ln w="9360">
            <a:solidFill>
              <a:srgbClr val="00FF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6" name="AutoShape 119"/>
          <p:cNvSpPr>
            <a:spLocks noChangeArrowheads="1"/>
          </p:cNvSpPr>
          <p:nvPr/>
        </p:nvSpPr>
        <p:spPr bwMode="auto">
          <a:xfrm>
            <a:off x="3339277" y="3329974"/>
            <a:ext cx="1066800"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7" name="Rectangle 120"/>
          <p:cNvSpPr>
            <a:spLocks noChangeArrowheads="1"/>
          </p:cNvSpPr>
          <p:nvPr/>
        </p:nvSpPr>
        <p:spPr bwMode="auto">
          <a:xfrm>
            <a:off x="3415477" y="3428399"/>
            <a:ext cx="76200" cy="107950"/>
          </a:xfrm>
          <a:prstGeom prst="rect">
            <a:avLst/>
          </a:prstGeom>
          <a:solidFill>
            <a:schemeClr val="tx1"/>
          </a:solidFill>
          <a:ln w="9360">
            <a:solidFill>
              <a:schemeClr val="tx1"/>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8" name="Rectangle 121"/>
          <p:cNvSpPr>
            <a:spLocks noChangeArrowheads="1"/>
          </p:cNvSpPr>
          <p:nvPr/>
        </p:nvSpPr>
        <p:spPr bwMode="auto">
          <a:xfrm>
            <a:off x="35297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39" name="Rectangle 122"/>
          <p:cNvSpPr>
            <a:spLocks noChangeArrowheads="1"/>
          </p:cNvSpPr>
          <p:nvPr/>
        </p:nvSpPr>
        <p:spPr bwMode="auto">
          <a:xfrm>
            <a:off x="36440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0" name="Rectangle 123"/>
          <p:cNvSpPr>
            <a:spLocks noChangeArrowheads="1"/>
          </p:cNvSpPr>
          <p:nvPr/>
        </p:nvSpPr>
        <p:spPr bwMode="auto">
          <a:xfrm>
            <a:off x="3759981" y="3428399"/>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1" name="Rectangle 124"/>
          <p:cNvSpPr>
            <a:spLocks noChangeArrowheads="1"/>
          </p:cNvSpPr>
          <p:nvPr/>
        </p:nvSpPr>
        <p:spPr bwMode="auto">
          <a:xfrm>
            <a:off x="3874281" y="3429986"/>
            <a:ext cx="74613" cy="107950"/>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2" name="Rectangle 125"/>
          <p:cNvSpPr>
            <a:spLocks noChangeArrowheads="1"/>
          </p:cNvSpPr>
          <p:nvPr/>
        </p:nvSpPr>
        <p:spPr bwMode="auto">
          <a:xfrm>
            <a:off x="3988564"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3" name="Rectangle 126"/>
          <p:cNvSpPr>
            <a:spLocks noChangeArrowheads="1"/>
          </p:cNvSpPr>
          <p:nvPr/>
        </p:nvSpPr>
        <p:spPr bwMode="auto">
          <a:xfrm>
            <a:off x="4102864" y="342998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4" name="Rectangle 127"/>
          <p:cNvSpPr>
            <a:spLocks noChangeArrowheads="1"/>
          </p:cNvSpPr>
          <p:nvPr/>
        </p:nvSpPr>
        <p:spPr bwMode="auto">
          <a:xfrm>
            <a:off x="4217164" y="342998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5" name="AutoShape 128"/>
          <p:cNvSpPr>
            <a:spLocks noChangeArrowheads="1"/>
          </p:cNvSpPr>
          <p:nvPr/>
        </p:nvSpPr>
        <p:spPr bwMode="auto">
          <a:xfrm>
            <a:off x="4558477" y="3329974"/>
            <a:ext cx="1066800"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6" name="Rectangle 130"/>
          <p:cNvSpPr>
            <a:spLocks noChangeArrowheads="1"/>
          </p:cNvSpPr>
          <p:nvPr/>
        </p:nvSpPr>
        <p:spPr bwMode="auto">
          <a:xfrm>
            <a:off x="47489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7" name="Rectangle 131"/>
          <p:cNvSpPr>
            <a:spLocks noChangeArrowheads="1"/>
          </p:cNvSpPr>
          <p:nvPr/>
        </p:nvSpPr>
        <p:spPr bwMode="auto">
          <a:xfrm>
            <a:off x="48632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8" name="Rectangle 132"/>
          <p:cNvSpPr>
            <a:spLocks noChangeArrowheads="1"/>
          </p:cNvSpPr>
          <p:nvPr/>
        </p:nvSpPr>
        <p:spPr bwMode="auto">
          <a:xfrm>
            <a:off x="4979181" y="3428399"/>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49" name="Rectangle 133"/>
          <p:cNvSpPr>
            <a:spLocks noChangeArrowheads="1"/>
          </p:cNvSpPr>
          <p:nvPr/>
        </p:nvSpPr>
        <p:spPr bwMode="auto">
          <a:xfrm>
            <a:off x="5093481" y="3429986"/>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0" name="Rectangle 134"/>
          <p:cNvSpPr>
            <a:spLocks noChangeArrowheads="1"/>
          </p:cNvSpPr>
          <p:nvPr/>
        </p:nvSpPr>
        <p:spPr bwMode="auto">
          <a:xfrm>
            <a:off x="5207764"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1" name="Rectangle 135"/>
          <p:cNvSpPr>
            <a:spLocks noChangeArrowheads="1"/>
          </p:cNvSpPr>
          <p:nvPr/>
        </p:nvSpPr>
        <p:spPr bwMode="auto">
          <a:xfrm>
            <a:off x="5322064" y="342998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2" name="Rectangle 136"/>
          <p:cNvSpPr>
            <a:spLocks noChangeArrowheads="1"/>
          </p:cNvSpPr>
          <p:nvPr/>
        </p:nvSpPr>
        <p:spPr bwMode="auto">
          <a:xfrm>
            <a:off x="5436364" y="342998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3" name="AutoShape 137"/>
          <p:cNvSpPr>
            <a:spLocks noChangeArrowheads="1"/>
          </p:cNvSpPr>
          <p:nvPr/>
        </p:nvSpPr>
        <p:spPr bwMode="auto">
          <a:xfrm>
            <a:off x="5777677" y="3328388"/>
            <a:ext cx="1066800"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4" name="Rectangle 138"/>
          <p:cNvSpPr>
            <a:spLocks noChangeArrowheads="1"/>
          </p:cNvSpPr>
          <p:nvPr/>
        </p:nvSpPr>
        <p:spPr bwMode="auto">
          <a:xfrm>
            <a:off x="5853877"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5" name="Rectangle 139"/>
          <p:cNvSpPr>
            <a:spLocks noChangeArrowheads="1"/>
          </p:cNvSpPr>
          <p:nvPr/>
        </p:nvSpPr>
        <p:spPr bwMode="auto">
          <a:xfrm>
            <a:off x="5968177"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6" name="Rectangle 140"/>
          <p:cNvSpPr>
            <a:spLocks noChangeArrowheads="1"/>
          </p:cNvSpPr>
          <p:nvPr/>
        </p:nvSpPr>
        <p:spPr bwMode="auto">
          <a:xfrm>
            <a:off x="6082477"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7" name="Rectangle 141"/>
          <p:cNvSpPr>
            <a:spLocks noChangeArrowheads="1"/>
          </p:cNvSpPr>
          <p:nvPr/>
        </p:nvSpPr>
        <p:spPr bwMode="auto">
          <a:xfrm>
            <a:off x="6185664" y="3426813"/>
            <a:ext cx="39688" cy="107950"/>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8" name="Rectangle 142"/>
          <p:cNvSpPr>
            <a:spLocks noChangeArrowheads="1"/>
          </p:cNvSpPr>
          <p:nvPr/>
        </p:nvSpPr>
        <p:spPr bwMode="auto">
          <a:xfrm>
            <a:off x="6312681" y="3428399"/>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59" name="Rectangle 143"/>
          <p:cNvSpPr>
            <a:spLocks noChangeArrowheads="1"/>
          </p:cNvSpPr>
          <p:nvPr/>
        </p:nvSpPr>
        <p:spPr bwMode="auto">
          <a:xfrm>
            <a:off x="6426964"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0" name="Rectangle 144"/>
          <p:cNvSpPr>
            <a:spLocks noChangeArrowheads="1"/>
          </p:cNvSpPr>
          <p:nvPr/>
        </p:nvSpPr>
        <p:spPr bwMode="auto">
          <a:xfrm>
            <a:off x="6541264"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1" name="Rectangle 145"/>
          <p:cNvSpPr>
            <a:spLocks noChangeArrowheads="1"/>
          </p:cNvSpPr>
          <p:nvPr/>
        </p:nvSpPr>
        <p:spPr bwMode="auto">
          <a:xfrm>
            <a:off x="6655564"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2" name="AutoShape 146"/>
          <p:cNvSpPr>
            <a:spLocks noChangeArrowheads="1"/>
          </p:cNvSpPr>
          <p:nvPr/>
        </p:nvSpPr>
        <p:spPr bwMode="auto">
          <a:xfrm>
            <a:off x="6996877" y="3329974"/>
            <a:ext cx="957262"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3" name="Rectangle 147"/>
          <p:cNvSpPr>
            <a:spLocks noChangeArrowheads="1"/>
          </p:cNvSpPr>
          <p:nvPr/>
        </p:nvSpPr>
        <p:spPr bwMode="auto">
          <a:xfrm>
            <a:off x="70730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4" name="Rectangle 148"/>
          <p:cNvSpPr>
            <a:spLocks noChangeArrowheads="1"/>
          </p:cNvSpPr>
          <p:nvPr/>
        </p:nvSpPr>
        <p:spPr bwMode="auto">
          <a:xfrm>
            <a:off x="71873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5" name="Rectangle 149"/>
          <p:cNvSpPr>
            <a:spLocks noChangeArrowheads="1"/>
          </p:cNvSpPr>
          <p:nvPr/>
        </p:nvSpPr>
        <p:spPr bwMode="auto">
          <a:xfrm>
            <a:off x="7301677"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6" name="Rectangle 150"/>
          <p:cNvSpPr>
            <a:spLocks noChangeArrowheads="1"/>
          </p:cNvSpPr>
          <p:nvPr/>
        </p:nvSpPr>
        <p:spPr bwMode="auto">
          <a:xfrm>
            <a:off x="7417581" y="3428399"/>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7" name="Rectangle 151"/>
          <p:cNvSpPr>
            <a:spLocks noChangeArrowheads="1"/>
          </p:cNvSpPr>
          <p:nvPr/>
        </p:nvSpPr>
        <p:spPr bwMode="auto">
          <a:xfrm>
            <a:off x="7531881" y="3429986"/>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8" name="Rectangle 152"/>
          <p:cNvSpPr>
            <a:spLocks noChangeArrowheads="1"/>
          </p:cNvSpPr>
          <p:nvPr/>
        </p:nvSpPr>
        <p:spPr bwMode="auto">
          <a:xfrm>
            <a:off x="7646164" y="3428399"/>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69" name="Rectangle 153"/>
          <p:cNvSpPr>
            <a:spLocks noChangeArrowheads="1"/>
          </p:cNvSpPr>
          <p:nvPr/>
        </p:nvSpPr>
        <p:spPr bwMode="auto">
          <a:xfrm>
            <a:off x="7760464" y="342998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0" name="Rectangle 154"/>
          <p:cNvSpPr>
            <a:spLocks noChangeArrowheads="1"/>
          </p:cNvSpPr>
          <p:nvPr/>
        </p:nvSpPr>
        <p:spPr bwMode="auto">
          <a:xfrm>
            <a:off x="7874764" y="3429986"/>
            <a:ext cx="76200" cy="107950"/>
          </a:xfrm>
          <a:prstGeom prst="rect">
            <a:avLst/>
          </a:prstGeom>
          <a:solidFill>
            <a:srgbClr val="7F7F7F">
              <a:alpha val="29999"/>
            </a:srgbClr>
          </a:solidFill>
          <a:ln w="9525">
            <a:noFill/>
            <a:round/>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1" name="AutoShape 155"/>
          <p:cNvSpPr>
            <a:spLocks noChangeArrowheads="1"/>
          </p:cNvSpPr>
          <p:nvPr/>
        </p:nvSpPr>
        <p:spPr bwMode="auto">
          <a:xfrm>
            <a:off x="2081994" y="1890111"/>
            <a:ext cx="573087" cy="304800"/>
          </a:xfrm>
          <a:prstGeom prst="roundRect">
            <a:avLst>
              <a:gd name="adj" fmla="val 16667"/>
            </a:avLst>
          </a:prstGeom>
          <a:solidFill>
            <a:schemeClr val="tx1"/>
          </a:solidFill>
          <a:ln w="38160">
            <a:solidFill>
              <a:srgbClr val="0000FF"/>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2" name="Rectangle 156"/>
          <p:cNvSpPr>
            <a:spLocks noChangeArrowheads="1"/>
          </p:cNvSpPr>
          <p:nvPr/>
        </p:nvSpPr>
        <p:spPr bwMode="auto">
          <a:xfrm>
            <a:off x="2158177" y="198853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3" name="Rectangle 157"/>
          <p:cNvSpPr>
            <a:spLocks noChangeArrowheads="1"/>
          </p:cNvSpPr>
          <p:nvPr/>
        </p:nvSpPr>
        <p:spPr bwMode="auto">
          <a:xfrm>
            <a:off x="2272477" y="1988536"/>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4" name="Rectangle 158"/>
          <p:cNvSpPr>
            <a:spLocks noChangeArrowheads="1"/>
          </p:cNvSpPr>
          <p:nvPr/>
        </p:nvSpPr>
        <p:spPr bwMode="auto">
          <a:xfrm>
            <a:off x="2388381" y="1988536"/>
            <a:ext cx="74613"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5" name="Rectangle 168"/>
          <p:cNvSpPr>
            <a:spLocks noChangeArrowheads="1"/>
          </p:cNvSpPr>
          <p:nvPr/>
        </p:nvSpPr>
        <p:spPr bwMode="auto">
          <a:xfrm>
            <a:off x="1818452" y="3426813"/>
            <a:ext cx="76200" cy="107950"/>
          </a:xfrm>
          <a:prstGeom prst="rect">
            <a:avLst/>
          </a:prstGeom>
          <a:solidFill>
            <a:srgbClr val="000000"/>
          </a:solidFill>
          <a:ln w="9360">
            <a:solidFill>
              <a:srgbClr val="0000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7" name="Line 176"/>
          <p:cNvSpPr>
            <a:spLocks noChangeShapeType="1"/>
          </p:cNvSpPr>
          <p:nvPr/>
        </p:nvSpPr>
        <p:spPr bwMode="auto">
          <a:xfrm>
            <a:off x="637369" y="2040924"/>
            <a:ext cx="1889125" cy="1587"/>
          </a:xfrm>
          <a:prstGeom prst="line">
            <a:avLst/>
          </a:prstGeom>
          <a:noFill/>
          <a:ln w="57023">
            <a:solidFill>
              <a:srgbClr val="0000FF"/>
            </a:solidFill>
            <a:miter lim="800000"/>
            <a:headEnd type="triangle" w="med" len="med"/>
            <a:tailEnd/>
          </a:ln>
          <a:extLst>
            <a:ext uri="{909E8E84-426E-40DD-AFC4-6F175D3DCCD1}">
              <a14:hiddenFill xmlns:a14="http://schemas.microsoft.com/office/drawing/2010/main">
                <a:noFill/>
              </a14:hiddenFill>
            </a:ext>
          </a:extLst>
        </p:spPr>
        <p:txBody>
          <a:bodyPr lIns="91249" tIns="45623" rIns="91249" bIns="45623"/>
          <a:lstStyle/>
          <a:p>
            <a:pPr defTabSz="912479"/>
            <a:endParaRPr lang="ja-JP" altLang="en-US">
              <a:solidFill>
                <a:prstClr val="black"/>
              </a:solidFill>
              <a:latin typeface="Calibri"/>
              <a:ea typeface="ＭＳ Ｐゴシック"/>
            </a:endParaRPr>
          </a:p>
        </p:txBody>
      </p:sp>
      <p:sp>
        <p:nvSpPr>
          <p:cNvPr id="78" name="AutoShape 177"/>
          <p:cNvSpPr>
            <a:spLocks/>
          </p:cNvSpPr>
          <p:nvPr/>
        </p:nvSpPr>
        <p:spPr bwMode="auto">
          <a:xfrm>
            <a:off x="149990" y="2125061"/>
            <a:ext cx="1042988" cy="1250950"/>
          </a:xfrm>
          <a:custGeom>
            <a:avLst/>
            <a:gdLst>
              <a:gd name="T0" fmla="*/ 175447 w 1042988"/>
              <a:gd name="T1" fmla="*/ 1093403 h 1250950"/>
              <a:gd name="T2" fmla="*/ 521494 w 1042988"/>
              <a:gd name="T3" fmla="*/ 625475 h 1250950"/>
              <a:gd name="T4" fmla="*/ 71582 w 1042988"/>
              <a:gd name="T5" fmla="*/ 309201 h 1250950"/>
              <a:gd name="T6" fmla="*/ 0 w 1042988"/>
              <a:gd name="T7" fmla="*/ 309201 h 1250950"/>
              <a:gd name="T8" fmla="*/ 175447 w 1042988"/>
              <a:gd name="T9" fmla="*/ 1093403 h 1250950"/>
            </a:gdLst>
            <a:ahLst/>
            <a:cxnLst>
              <a:cxn ang="0">
                <a:pos x="T0" y="T1"/>
              </a:cxn>
              <a:cxn ang="0">
                <a:pos x="T2" y="T3"/>
              </a:cxn>
              <a:cxn ang="0">
                <a:pos x="T4" y="T5"/>
              </a:cxn>
            </a:cxnLst>
            <a:rect l="T6" t="T7" r="T8" b="T9"/>
            <a:pathLst>
              <a:path w="1042988" h="1250950" stroke="0">
                <a:moveTo>
                  <a:pt x="175447" y="1093403"/>
                </a:moveTo>
                <a:lnTo>
                  <a:pt x="175447" y="1093402"/>
                </a:lnTo>
                <a:cubicBezTo>
                  <a:pt x="63864" y="974696"/>
                  <a:pt x="0" y="804366"/>
                  <a:pt x="0" y="625475"/>
                </a:cubicBezTo>
                <a:cubicBezTo>
                  <a:pt x="0" y="514293"/>
                  <a:pt x="24708" y="405121"/>
                  <a:pt x="71582" y="309201"/>
                </a:cubicBezTo>
                <a:lnTo>
                  <a:pt x="521494" y="625475"/>
                </a:lnTo>
                <a:close/>
              </a:path>
              <a:path w="1042988" h="1250950" fill="none">
                <a:moveTo>
                  <a:pt x="175447" y="1093403"/>
                </a:moveTo>
                <a:lnTo>
                  <a:pt x="175447" y="1093402"/>
                </a:lnTo>
                <a:cubicBezTo>
                  <a:pt x="63864" y="974696"/>
                  <a:pt x="0" y="804366"/>
                  <a:pt x="0" y="625475"/>
                </a:cubicBezTo>
                <a:cubicBezTo>
                  <a:pt x="0" y="514293"/>
                  <a:pt x="24708" y="405121"/>
                  <a:pt x="71582" y="309201"/>
                </a:cubicBezTo>
              </a:path>
            </a:pathLst>
          </a:custGeom>
          <a:noFill/>
          <a:ln w="57023">
            <a:solidFill>
              <a:srgbClr val="0000FF"/>
            </a:solidFill>
            <a:round/>
            <a:headEnd type="triangle" w="med" len="med"/>
            <a:tailEnd/>
          </a:ln>
          <a:effectLst>
            <a:outerShdw blurRad="63500" dist="20160" dir="5400000" algn="ctr" rotWithShape="0">
              <a:srgbClr val="000000">
                <a:alpha val="38034"/>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79" name="Line 179"/>
          <p:cNvSpPr>
            <a:spLocks noChangeShapeType="1"/>
          </p:cNvSpPr>
          <p:nvPr/>
        </p:nvSpPr>
        <p:spPr bwMode="auto">
          <a:xfrm flipV="1">
            <a:off x="2720169" y="3480803"/>
            <a:ext cx="1741487" cy="4763"/>
          </a:xfrm>
          <a:prstGeom prst="line">
            <a:avLst/>
          </a:prstGeom>
          <a:noFill/>
          <a:ln w="57240">
            <a:solidFill>
              <a:srgbClr val="FF66FF"/>
            </a:solidFill>
            <a:miter lim="800000"/>
            <a:headEnd/>
            <a:tailEnd type="triangle" w="med" len="med"/>
          </a:ln>
          <a:extLst>
            <a:ext uri="{909E8E84-426E-40DD-AFC4-6F175D3DCCD1}">
              <a14:hiddenFill xmlns:a14="http://schemas.microsoft.com/office/drawing/2010/main">
                <a:noFill/>
              </a14:hiddenFill>
            </a:ext>
          </a:extLst>
        </p:spPr>
        <p:txBody>
          <a:bodyPr lIns="91249" tIns="45623" rIns="91249" bIns="45623"/>
          <a:lstStyle/>
          <a:p>
            <a:pPr defTabSz="912479"/>
            <a:endParaRPr lang="ja-JP" altLang="en-US">
              <a:solidFill>
                <a:prstClr val="black"/>
              </a:solidFill>
              <a:latin typeface="Calibri"/>
              <a:ea typeface="ＭＳ Ｐゴシック"/>
            </a:endParaRPr>
          </a:p>
        </p:txBody>
      </p:sp>
      <p:sp>
        <p:nvSpPr>
          <p:cNvPr id="80" name="Line 178"/>
          <p:cNvSpPr>
            <a:spLocks noChangeShapeType="1"/>
          </p:cNvSpPr>
          <p:nvPr/>
        </p:nvSpPr>
        <p:spPr bwMode="auto">
          <a:xfrm>
            <a:off x="873890" y="3480786"/>
            <a:ext cx="1800225" cy="1588"/>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91249" tIns="45623" rIns="91249" bIns="45623"/>
          <a:lstStyle/>
          <a:p>
            <a:pPr defTabSz="912479"/>
            <a:endParaRPr lang="ja-JP" altLang="en-US">
              <a:solidFill>
                <a:prstClr val="black"/>
              </a:solidFill>
              <a:latin typeface="Calibri"/>
              <a:ea typeface="ＭＳ Ｐゴシック"/>
            </a:endParaRPr>
          </a:p>
        </p:txBody>
      </p:sp>
      <p:sp>
        <p:nvSpPr>
          <p:cNvPr id="81" name="Line 180"/>
          <p:cNvSpPr>
            <a:spLocks noChangeShapeType="1"/>
          </p:cNvSpPr>
          <p:nvPr/>
        </p:nvSpPr>
        <p:spPr bwMode="auto">
          <a:xfrm>
            <a:off x="4631502" y="3480786"/>
            <a:ext cx="3567112" cy="1588"/>
          </a:xfrm>
          <a:prstGeom prst="line">
            <a:avLst/>
          </a:prstGeom>
          <a:noFill/>
          <a:ln w="57240">
            <a:solidFill>
              <a:srgbClr val="FF66FF"/>
            </a:solidFill>
            <a:miter lim="800000"/>
            <a:headEnd type="none" w="med" len="med"/>
            <a:tailEnd type="triangle" w="med" len="med"/>
          </a:ln>
          <a:extLst>
            <a:ext uri="{909E8E84-426E-40DD-AFC4-6F175D3DCCD1}">
              <a14:hiddenFill xmlns:a14="http://schemas.microsoft.com/office/drawing/2010/main">
                <a:noFill/>
              </a14:hiddenFill>
            </a:ext>
          </a:extLst>
        </p:spPr>
        <p:txBody>
          <a:bodyPr lIns="91249" tIns="45623" rIns="91249" bIns="45623"/>
          <a:lstStyle/>
          <a:p>
            <a:pPr defTabSz="912479"/>
            <a:endParaRPr lang="ja-JP" altLang="en-US">
              <a:solidFill>
                <a:prstClr val="black"/>
              </a:solidFill>
              <a:latin typeface="Calibri"/>
              <a:ea typeface="ＭＳ Ｐゴシック"/>
            </a:endParaRPr>
          </a:p>
        </p:txBody>
      </p:sp>
      <p:sp>
        <p:nvSpPr>
          <p:cNvPr id="95" name="Line 178"/>
          <p:cNvSpPr>
            <a:spLocks noChangeShapeType="1"/>
          </p:cNvSpPr>
          <p:nvPr/>
        </p:nvSpPr>
        <p:spPr bwMode="auto">
          <a:xfrm>
            <a:off x="4739441" y="3545874"/>
            <a:ext cx="3454427" cy="0"/>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91249" tIns="45623" rIns="91249" bIns="45623"/>
          <a:lstStyle/>
          <a:p>
            <a:pPr defTabSz="912479"/>
            <a:endParaRPr lang="ja-JP" altLang="en-US">
              <a:solidFill>
                <a:prstClr val="black"/>
              </a:solidFill>
              <a:latin typeface="Calibri"/>
              <a:ea typeface="ＭＳ Ｐゴシック"/>
            </a:endParaRPr>
          </a:p>
        </p:txBody>
      </p:sp>
      <p:sp>
        <p:nvSpPr>
          <p:cNvPr id="100" name="テキスト ボックス 215"/>
          <p:cNvSpPr txBox="1">
            <a:spLocks noChangeArrowheads="1"/>
          </p:cNvSpPr>
          <p:nvPr/>
        </p:nvSpPr>
        <p:spPr bwMode="auto">
          <a:xfrm>
            <a:off x="2477629" y="2282941"/>
            <a:ext cx="1183016" cy="387798"/>
          </a:xfrm>
          <a:prstGeom prst="rect">
            <a:avLst/>
          </a:prstGeom>
          <a:solidFill>
            <a:schemeClr val="tx1"/>
          </a:solidFill>
          <a:ln>
            <a:noFill/>
          </a:ln>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912479">
              <a:lnSpc>
                <a:spcPct val="90000"/>
              </a:lnSpc>
            </a:pPr>
            <a:r>
              <a:rPr lang="en-US" altLang="ja-JP" sz="1400" b="1" dirty="0">
                <a:solidFill>
                  <a:srgbClr val="00B050"/>
                </a:solidFill>
                <a:cs typeface="Arial" charset="0"/>
              </a:rPr>
              <a:t>low emittance</a:t>
            </a:r>
          </a:p>
          <a:p>
            <a:pPr defTabSz="912479">
              <a:lnSpc>
                <a:spcPct val="90000"/>
              </a:lnSpc>
            </a:pPr>
            <a:r>
              <a:rPr lang="en-US" altLang="ja-JP" sz="1400" b="1" dirty="0">
                <a:solidFill>
                  <a:srgbClr val="00B050"/>
                </a:solidFill>
                <a:cs typeface="Arial" charset="0"/>
              </a:rPr>
              <a:t>RF gun</a:t>
            </a:r>
            <a:endParaRPr lang="ja-JP" altLang="en-US" sz="1400" b="1" dirty="0">
              <a:solidFill>
                <a:srgbClr val="00B050"/>
              </a:solidFill>
              <a:cs typeface="Arial" charset="0"/>
            </a:endParaRPr>
          </a:p>
        </p:txBody>
      </p:sp>
      <p:sp>
        <p:nvSpPr>
          <p:cNvPr id="107" name="Rectangle 159"/>
          <p:cNvSpPr>
            <a:spLocks noChangeArrowheads="1"/>
          </p:cNvSpPr>
          <p:nvPr/>
        </p:nvSpPr>
        <p:spPr bwMode="auto">
          <a:xfrm>
            <a:off x="2502681" y="1988536"/>
            <a:ext cx="53975" cy="107950"/>
          </a:xfrm>
          <a:prstGeom prst="rect">
            <a:avLst/>
          </a:prstGeom>
          <a:solidFill>
            <a:srgbClr val="00FF00"/>
          </a:solidFill>
          <a:ln w="9360">
            <a:solidFill>
              <a:srgbClr val="00FF00"/>
            </a:solidFill>
            <a:miter lim="800000"/>
            <a:headEnd/>
            <a:tailEnd/>
          </a:ln>
          <a:effectLst>
            <a:outerShdw blurRad="63500" dist="23040" dir="5400000" algn="ctr" rotWithShape="0">
              <a:srgbClr val="000000">
                <a:alpha val="35036"/>
              </a:srgbClr>
            </a:outerShdw>
          </a:effectLst>
        </p:spPr>
        <p:txBody>
          <a:bodyPr wrap="none" lIns="91249" tIns="45623" rIns="91249" bIns="45623" anchor="ctr"/>
          <a:lstStyle/>
          <a:p>
            <a:pPr defTabSz="912479">
              <a:defRPr/>
            </a:pPr>
            <a:endParaRPr lang="ja-JP" altLang="en-US">
              <a:solidFill>
                <a:prstClr val="black"/>
              </a:solidFill>
              <a:latin typeface="Calibri"/>
              <a:ea typeface="ＭＳ Ｐゴシック"/>
              <a:cs typeface="Arial" charset="0"/>
            </a:endParaRPr>
          </a:p>
        </p:txBody>
      </p:sp>
      <p:sp>
        <p:nvSpPr>
          <p:cNvPr id="108" name="テキスト ボックス 107"/>
          <p:cNvSpPr txBox="1"/>
          <p:nvPr/>
        </p:nvSpPr>
        <p:spPr>
          <a:xfrm>
            <a:off x="2206590" y="1484784"/>
            <a:ext cx="362214" cy="461469"/>
          </a:xfrm>
          <a:prstGeom prst="rect">
            <a:avLst/>
          </a:prstGeom>
          <a:noFill/>
        </p:spPr>
        <p:txBody>
          <a:bodyPr wrap="none" lIns="91249" tIns="45623" rIns="91249" bIns="45623" rtlCol="0">
            <a:spAutoFit/>
          </a:bodyPr>
          <a:lstStyle/>
          <a:p>
            <a:pPr defTabSz="912479"/>
            <a:r>
              <a:rPr lang="en-US" altLang="ja-JP" dirty="0">
                <a:solidFill>
                  <a:prstClr val="black"/>
                </a:solidFill>
                <a:latin typeface="Calibri"/>
                <a:ea typeface="ＭＳ Ｐゴシック"/>
              </a:rPr>
              <a:t>A</a:t>
            </a:r>
            <a:endParaRPr lang="ja-JP" altLang="en-US" dirty="0">
              <a:solidFill>
                <a:prstClr val="black"/>
              </a:solidFill>
              <a:latin typeface="Calibri"/>
              <a:ea typeface="ＭＳ Ｐゴシック"/>
            </a:endParaRPr>
          </a:p>
        </p:txBody>
      </p:sp>
      <p:sp>
        <p:nvSpPr>
          <p:cNvPr id="109" name="テキスト ボックス 108"/>
          <p:cNvSpPr txBox="1"/>
          <p:nvPr/>
        </p:nvSpPr>
        <p:spPr>
          <a:xfrm>
            <a:off x="1135498" y="1508395"/>
            <a:ext cx="350993" cy="461469"/>
          </a:xfrm>
          <a:prstGeom prst="rect">
            <a:avLst/>
          </a:prstGeom>
          <a:noFill/>
        </p:spPr>
        <p:txBody>
          <a:bodyPr wrap="none" lIns="91249" tIns="45623" rIns="91249" bIns="45623" rtlCol="0">
            <a:spAutoFit/>
          </a:bodyPr>
          <a:lstStyle/>
          <a:p>
            <a:pPr defTabSz="912479"/>
            <a:r>
              <a:rPr lang="en-US" altLang="ja-JP" dirty="0">
                <a:solidFill>
                  <a:prstClr val="black"/>
                </a:solidFill>
                <a:latin typeface="Calibri"/>
                <a:ea typeface="ＭＳ Ｐゴシック"/>
              </a:rPr>
              <a:t>B</a:t>
            </a:r>
            <a:endParaRPr lang="ja-JP" altLang="en-US" dirty="0">
              <a:solidFill>
                <a:prstClr val="black"/>
              </a:solidFill>
              <a:latin typeface="Calibri"/>
              <a:ea typeface="ＭＳ Ｐゴシック"/>
            </a:endParaRPr>
          </a:p>
        </p:txBody>
      </p:sp>
      <p:sp>
        <p:nvSpPr>
          <p:cNvPr id="110" name="テキスト ボックス 109"/>
          <p:cNvSpPr txBox="1"/>
          <p:nvPr/>
        </p:nvSpPr>
        <p:spPr>
          <a:xfrm>
            <a:off x="1210627" y="2998048"/>
            <a:ext cx="347787" cy="461469"/>
          </a:xfrm>
          <a:prstGeom prst="rect">
            <a:avLst/>
          </a:prstGeom>
          <a:solidFill>
            <a:schemeClr val="tx1"/>
          </a:solidFill>
        </p:spPr>
        <p:txBody>
          <a:bodyPr wrap="none" lIns="91249" tIns="45623" rIns="91249" bIns="45623" rtlCol="0">
            <a:spAutoFit/>
          </a:bodyPr>
          <a:lstStyle/>
          <a:p>
            <a:pPr defTabSz="912479"/>
            <a:r>
              <a:rPr lang="en-US" altLang="ja-JP" dirty="0">
                <a:solidFill>
                  <a:prstClr val="black"/>
                </a:solidFill>
                <a:latin typeface="Calibri"/>
                <a:ea typeface="ＭＳ Ｐゴシック"/>
              </a:rPr>
              <a:t>C</a:t>
            </a:r>
            <a:endParaRPr lang="ja-JP" altLang="en-US" dirty="0">
              <a:solidFill>
                <a:prstClr val="black"/>
              </a:solidFill>
              <a:latin typeface="Calibri"/>
              <a:ea typeface="ＭＳ Ｐゴシック"/>
            </a:endParaRPr>
          </a:p>
        </p:txBody>
      </p:sp>
      <p:sp>
        <p:nvSpPr>
          <p:cNvPr id="111" name="テキスト ボックス 110"/>
          <p:cNvSpPr txBox="1"/>
          <p:nvPr/>
        </p:nvSpPr>
        <p:spPr>
          <a:xfrm>
            <a:off x="2419095" y="2998048"/>
            <a:ext cx="339772" cy="461469"/>
          </a:xfrm>
          <a:prstGeom prst="rect">
            <a:avLst/>
          </a:prstGeom>
          <a:solidFill>
            <a:schemeClr val="tx1"/>
          </a:solidFill>
        </p:spPr>
        <p:txBody>
          <a:bodyPr wrap="none" lIns="91249" tIns="45623" rIns="91249" bIns="45623" rtlCol="0">
            <a:spAutoFit/>
          </a:bodyPr>
          <a:lstStyle/>
          <a:p>
            <a:pPr defTabSz="912479"/>
            <a:r>
              <a:rPr lang="en-US" altLang="ja-JP" dirty="0">
                <a:solidFill>
                  <a:prstClr val="black"/>
                </a:solidFill>
                <a:latin typeface="Calibri"/>
                <a:ea typeface="ＭＳ Ｐゴシック"/>
              </a:rPr>
              <a:t>1</a:t>
            </a:r>
            <a:endParaRPr lang="ja-JP" altLang="en-US" dirty="0">
              <a:solidFill>
                <a:prstClr val="black"/>
              </a:solidFill>
              <a:latin typeface="Calibri"/>
              <a:ea typeface="ＭＳ Ｐゴシック"/>
            </a:endParaRPr>
          </a:p>
        </p:txBody>
      </p:sp>
      <p:sp>
        <p:nvSpPr>
          <p:cNvPr id="112" name="テキスト ボックス 111"/>
          <p:cNvSpPr txBox="1"/>
          <p:nvPr/>
        </p:nvSpPr>
        <p:spPr>
          <a:xfrm>
            <a:off x="3756350" y="2998048"/>
            <a:ext cx="339772" cy="461469"/>
          </a:xfrm>
          <a:prstGeom prst="rect">
            <a:avLst/>
          </a:prstGeom>
          <a:solidFill>
            <a:schemeClr val="tx1"/>
          </a:solidFill>
        </p:spPr>
        <p:txBody>
          <a:bodyPr wrap="none" lIns="91249" tIns="45623" rIns="91249" bIns="45623" rtlCol="0">
            <a:spAutoFit/>
          </a:bodyPr>
          <a:lstStyle/>
          <a:p>
            <a:pPr defTabSz="912479"/>
            <a:r>
              <a:rPr lang="en-US" altLang="ja-JP" dirty="0">
                <a:solidFill>
                  <a:prstClr val="black"/>
                </a:solidFill>
                <a:latin typeface="Calibri"/>
                <a:ea typeface="ＭＳ Ｐゴシック"/>
              </a:rPr>
              <a:t>2</a:t>
            </a:r>
            <a:endParaRPr lang="ja-JP" altLang="en-US" dirty="0">
              <a:solidFill>
                <a:prstClr val="black"/>
              </a:solidFill>
              <a:latin typeface="Calibri"/>
              <a:ea typeface="ＭＳ Ｐゴシック"/>
            </a:endParaRPr>
          </a:p>
        </p:txBody>
      </p:sp>
      <p:sp>
        <p:nvSpPr>
          <p:cNvPr id="113" name="テキスト ボックス 112"/>
          <p:cNvSpPr txBox="1"/>
          <p:nvPr/>
        </p:nvSpPr>
        <p:spPr>
          <a:xfrm>
            <a:off x="4926181" y="2998048"/>
            <a:ext cx="339772" cy="461469"/>
          </a:xfrm>
          <a:prstGeom prst="rect">
            <a:avLst/>
          </a:prstGeom>
          <a:solidFill>
            <a:schemeClr val="tx1"/>
          </a:solidFill>
        </p:spPr>
        <p:txBody>
          <a:bodyPr wrap="none" lIns="91249" tIns="45623" rIns="91249" bIns="45623" rtlCol="0">
            <a:spAutoFit/>
          </a:bodyPr>
          <a:lstStyle/>
          <a:p>
            <a:pPr defTabSz="912479"/>
            <a:r>
              <a:rPr lang="en-US" altLang="ja-JP" dirty="0">
                <a:solidFill>
                  <a:prstClr val="black"/>
                </a:solidFill>
                <a:latin typeface="Calibri"/>
                <a:ea typeface="ＭＳ Ｐゴシック"/>
              </a:rPr>
              <a:t>3</a:t>
            </a:r>
            <a:endParaRPr lang="ja-JP" altLang="en-US" dirty="0">
              <a:solidFill>
                <a:prstClr val="black"/>
              </a:solidFill>
              <a:latin typeface="Calibri"/>
              <a:ea typeface="ＭＳ Ｐゴシック"/>
            </a:endParaRPr>
          </a:p>
        </p:txBody>
      </p:sp>
      <p:sp>
        <p:nvSpPr>
          <p:cNvPr id="114" name="テキスト ボックス 113"/>
          <p:cNvSpPr txBox="1"/>
          <p:nvPr/>
        </p:nvSpPr>
        <p:spPr>
          <a:xfrm>
            <a:off x="6175432" y="2998048"/>
            <a:ext cx="339772" cy="461469"/>
          </a:xfrm>
          <a:prstGeom prst="rect">
            <a:avLst/>
          </a:prstGeom>
          <a:solidFill>
            <a:schemeClr val="tx1"/>
          </a:solidFill>
        </p:spPr>
        <p:txBody>
          <a:bodyPr wrap="none" lIns="91249" tIns="45623" rIns="91249" bIns="45623" rtlCol="0">
            <a:spAutoFit/>
          </a:bodyPr>
          <a:lstStyle/>
          <a:p>
            <a:pPr defTabSz="912479"/>
            <a:r>
              <a:rPr lang="en-US" altLang="ja-JP" dirty="0">
                <a:solidFill>
                  <a:prstClr val="black"/>
                </a:solidFill>
                <a:latin typeface="Calibri"/>
                <a:ea typeface="ＭＳ Ｐゴシック"/>
              </a:rPr>
              <a:t>4</a:t>
            </a:r>
            <a:endParaRPr lang="ja-JP" altLang="en-US" dirty="0">
              <a:solidFill>
                <a:prstClr val="black"/>
              </a:solidFill>
              <a:latin typeface="Calibri"/>
              <a:ea typeface="ＭＳ Ｐゴシック"/>
            </a:endParaRPr>
          </a:p>
        </p:txBody>
      </p:sp>
      <p:sp>
        <p:nvSpPr>
          <p:cNvPr id="115" name="テキスト ボックス 114"/>
          <p:cNvSpPr txBox="1"/>
          <p:nvPr/>
        </p:nvSpPr>
        <p:spPr>
          <a:xfrm>
            <a:off x="7334534" y="2998048"/>
            <a:ext cx="339772" cy="461469"/>
          </a:xfrm>
          <a:prstGeom prst="rect">
            <a:avLst/>
          </a:prstGeom>
          <a:solidFill>
            <a:schemeClr val="tx1"/>
          </a:solidFill>
        </p:spPr>
        <p:txBody>
          <a:bodyPr wrap="none" lIns="91249" tIns="45623" rIns="91249" bIns="45623" rtlCol="0">
            <a:spAutoFit/>
          </a:bodyPr>
          <a:lstStyle/>
          <a:p>
            <a:pPr defTabSz="912479"/>
            <a:r>
              <a:rPr lang="en-US" altLang="ja-JP" dirty="0">
                <a:solidFill>
                  <a:prstClr val="black"/>
                </a:solidFill>
                <a:latin typeface="Calibri"/>
                <a:ea typeface="ＭＳ Ｐゴシック"/>
              </a:rPr>
              <a:t>5</a:t>
            </a:r>
            <a:endParaRPr lang="ja-JP" altLang="en-US" dirty="0">
              <a:solidFill>
                <a:prstClr val="black"/>
              </a:solidFill>
              <a:latin typeface="Calibri"/>
              <a:ea typeface="ＭＳ Ｐゴシック"/>
            </a:endParaRPr>
          </a:p>
        </p:txBody>
      </p:sp>
      <p:sp>
        <p:nvSpPr>
          <p:cNvPr id="116" name="テキスト ボックス 115"/>
          <p:cNvSpPr txBox="1"/>
          <p:nvPr/>
        </p:nvSpPr>
        <p:spPr>
          <a:xfrm>
            <a:off x="369522" y="2489341"/>
            <a:ext cx="1178142" cy="338358"/>
          </a:xfrm>
          <a:prstGeom prst="rect">
            <a:avLst/>
          </a:prstGeom>
          <a:solidFill>
            <a:schemeClr val="tx1"/>
          </a:solidFill>
        </p:spPr>
        <p:txBody>
          <a:bodyPr wrap="none" lIns="91249" tIns="45623" rIns="91249" bIns="45623" rtlCol="0">
            <a:spAutoFit/>
          </a:bodyPr>
          <a:lstStyle/>
          <a:p>
            <a:pPr defTabSz="912479"/>
            <a:r>
              <a:rPr lang="en-US" altLang="ja-JP" sz="1600" b="1" dirty="0">
                <a:solidFill>
                  <a:srgbClr val="0000FF"/>
                </a:solidFill>
                <a:latin typeface="Arial" panose="020B0604020202020204" pitchFamily="34" charset="0"/>
                <a:ea typeface="ＭＳ Ｐゴシック"/>
                <a:cs typeface="Arial" panose="020B0604020202020204" pitchFamily="34" charset="0"/>
              </a:rPr>
              <a:t>1.5 GeV e-</a:t>
            </a:r>
            <a:endParaRPr lang="ja-JP" altLang="en-US" sz="1600" b="1" dirty="0">
              <a:solidFill>
                <a:srgbClr val="0000FF"/>
              </a:solidFill>
              <a:latin typeface="Arial" panose="020B0604020202020204" pitchFamily="34" charset="0"/>
              <a:ea typeface="ＭＳ Ｐゴシック"/>
              <a:cs typeface="Arial" panose="020B0604020202020204" pitchFamily="34" charset="0"/>
            </a:endParaRPr>
          </a:p>
        </p:txBody>
      </p:sp>
      <p:sp>
        <p:nvSpPr>
          <p:cNvPr id="118" name="正方形/長方形 117"/>
          <p:cNvSpPr/>
          <p:nvPr/>
        </p:nvSpPr>
        <p:spPr>
          <a:xfrm>
            <a:off x="2227002" y="3647296"/>
            <a:ext cx="990591" cy="338358"/>
          </a:xfrm>
          <a:prstGeom prst="rect">
            <a:avLst/>
          </a:prstGeom>
        </p:spPr>
        <p:txBody>
          <a:bodyPr wrap="none" lIns="91249" tIns="45623" rIns="91249" bIns="45623">
            <a:spAutoFit/>
          </a:bodyPr>
          <a:lstStyle/>
          <a:p>
            <a:pPr defTabSz="912479"/>
            <a:r>
              <a:rPr lang="en-US" altLang="ja-JP" sz="1600" b="1" dirty="0">
                <a:solidFill>
                  <a:srgbClr val="FF0000"/>
                </a:solidFill>
                <a:latin typeface="Calibri"/>
                <a:ea typeface="ＭＳ Ｐゴシック"/>
                <a:cs typeface="Arial" charset="0"/>
              </a:rPr>
              <a:t>e+ target </a:t>
            </a:r>
            <a:endParaRPr lang="ja-JP" altLang="en-US" sz="1600" dirty="0">
              <a:solidFill>
                <a:prstClr val="black"/>
              </a:solidFill>
              <a:latin typeface="Calibri"/>
              <a:ea typeface="ＭＳ Ｐゴシック"/>
            </a:endParaRPr>
          </a:p>
        </p:txBody>
      </p:sp>
      <p:sp>
        <p:nvSpPr>
          <p:cNvPr id="130" name="テキスト ボックス 129"/>
          <p:cNvSpPr txBox="1"/>
          <p:nvPr/>
        </p:nvSpPr>
        <p:spPr>
          <a:xfrm>
            <a:off x="4164182" y="3648432"/>
            <a:ext cx="962314" cy="307581"/>
          </a:xfrm>
          <a:prstGeom prst="rect">
            <a:avLst/>
          </a:prstGeom>
          <a:noFill/>
        </p:spPr>
        <p:txBody>
          <a:bodyPr wrap="none" lIns="91249" tIns="45623" rIns="91249" bIns="45623" rtlCol="0">
            <a:spAutoFit/>
          </a:bodyPr>
          <a:lstStyle/>
          <a:p>
            <a:pPr defTabSz="912479"/>
            <a:r>
              <a:rPr lang="en-US" altLang="ja-JP" sz="1400" b="1" dirty="0">
                <a:solidFill>
                  <a:srgbClr val="0000FF"/>
                </a:solidFill>
                <a:latin typeface="Calibri"/>
                <a:ea typeface="ＭＳ Ｐゴシック"/>
              </a:rPr>
              <a:t>e-:Chicane</a:t>
            </a:r>
            <a:endParaRPr lang="ja-JP" altLang="en-US" sz="1400" b="1" dirty="0">
              <a:solidFill>
                <a:srgbClr val="0000FF"/>
              </a:solidFill>
              <a:latin typeface="Calibri"/>
              <a:ea typeface="ＭＳ Ｐゴシック"/>
            </a:endParaRPr>
          </a:p>
        </p:txBody>
      </p:sp>
      <p:sp>
        <p:nvSpPr>
          <p:cNvPr id="306" name="テキスト ボックス 202"/>
          <p:cNvSpPr txBox="1">
            <a:spLocks noChangeArrowheads="1"/>
          </p:cNvSpPr>
          <p:nvPr/>
        </p:nvSpPr>
        <p:spPr bwMode="auto">
          <a:xfrm>
            <a:off x="2815783" y="1196752"/>
            <a:ext cx="4195704" cy="775597"/>
          </a:xfrm>
          <a:prstGeom prst="rect">
            <a:avLst/>
          </a:prstGeom>
          <a:solidFill>
            <a:schemeClr val="tx1"/>
          </a:solidFill>
          <a:ln w="25400">
            <a:solidFill>
              <a:srgbClr val="0000FF"/>
            </a:solidFill>
          </a:ln>
          <a:extLst/>
        </p:spPr>
        <p:txBody>
          <a:bodyPr wrap="squar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912479">
              <a:lnSpc>
                <a:spcPct val="90000"/>
              </a:lnSpc>
            </a:pPr>
            <a:r>
              <a:rPr lang="en-US" altLang="ja-JP" sz="1400" b="1" dirty="0">
                <a:solidFill>
                  <a:srgbClr val="0000FF"/>
                </a:solidFill>
                <a:cs typeface="Arial" charset="0"/>
              </a:rPr>
              <a:t>         10 nC x 2 bunches x 50 Hz (SuperKEKB e+)</a:t>
            </a:r>
          </a:p>
          <a:p>
            <a:pPr defTabSz="912479">
              <a:lnSpc>
                <a:spcPct val="90000"/>
              </a:lnSpc>
            </a:pPr>
            <a:r>
              <a:rPr lang="en-US" altLang="ja-JP" sz="1400" b="1" dirty="0">
                <a:solidFill>
                  <a:srgbClr val="0000FF"/>
                </a:solidFill>
                <a:cs typeface="Arial" charset="0"/>
              </a:rPr>
              <a:t>      5 </a:t>
            </a:r>
            <a:r>
              <a:rPr lang="en-US" altLang="ja-JP" sz="1400" b="1" dirty="0">
                <a:solidFill>
                  <a:srgbClr val="FF0000"/>
                </a:solidFill>
                <a:cs typeface="Arial" charset="0"/>
              </a:rPr>
              <a:t>(1)</a:t>
            </a:r>
            <a:r>
              <a:rPr lang="en-US" altLang="ja-JP" sz="1400" b="1" dirty="0">
                <a:solidFill>
                  <a:srgbClr val="0000FF"/>
                </a:solidFill>
                <a:cs typeface="Arial" charset="0"/>
              </a:rPr>
              <a:t> nC x 2 bunches x 50 Hz (SuperKEKB e-)</a:t>
            </a:r>
          </a:p>
          <a:p>
            <a:pPr defTabSz="912479">
              <a:lnSpc>
                <a:spcPct val="90000"/>
              </a:lnSpc>
            </a:pPr>
            <a:r>
              <a:rPr lang="en-US" altLang="ja-JP" sz="1400" b="1" dirty="0">
                <a:solidFill>
                  <a:srgbClr val="0000FF"/>
                </a:solidFill>
                <a:cs typeface="Arial" charset="0"/>
              </a:rPr>
              <a:t>  5 nC </a:t>
            </a:r>
            <a:r>
              <a:rPr lang="en-US" altLang="ja-JP" sz="1400" b="1" dirty="0">
                <a:solidFill>
                  <a:srgbClr val="FF0000"/>
                </a:solidFill>
                <a:cs typeface="Arial" charset="0"/>
              </a:rPr>
              <a:t>(0.3)</a:t>
            </a:r>
            <a:r>
              <a:rPr lang="en-US" altLang="ja-JP" sz="1400" b="1" dirty="0">
                <a:solidFill>
                  <a:srgbClr val="0000FF"/>
                </a:solidFill>
                <a:cs typeface="Arial" charset="0"/>
              </a:rPr>
              <a:t> x 1 bunch x 5 </a:t>
            </a:r>
            <a:r>
              <a:rPr lang="en-US" altLang="ja-JP" sz="1400" b="1" dirty="0">
                <a:solidFill>
                  <a:srgbClr val="FF0000"/>
                </a:solidFill>
                <a:cs typeface="Arial" charset="0"/>
              </a:rPr>
              <a:t>(25)</a:t>
            </a:r>
            <a:r>
              <a:rPr lang="en-US" altLang="ja-JP" sz="1400" b="1" dirty="0">
                <a:solidFill>
                  <a:srgbClr val="0000FF"/>
                </a:solidFill>
                <a:cs typeface="Arial" charset="0"/>
              </a:rPr>
              <a:t> Hz (PF-AR)</a:t>
            </a:r>
          </a:p>
          <a:p>
            <a:pPr defTabSz="912479">
              <a:lnSpc>
                <a:spcPct val="90000"/>
              </a:lnSpc>
            </a:pPr>
            <a:r>
              <a:rPr lang="en-US" altLang="ja-JP" sz="1400" b="1" dirty="0">
                <a:solidFill>
                  <a:srgbClr val="0000FF"/>
                </a:solidFill>
                <a:cs typeface="Arial" charset="0"/>
              </a:rPr>
              <a:t>       0.3 nC x 1 bunch x 25 Hz (PF)  </a:t>
            </a:r>
            <a:endParaRPr lang="ja-JP" altLang="en-US" sz="1400" b="1" dirty="0">
              <a:solidFill>
                <a:srgbClr val="0000FF"/>
              </a:solidFill>
              <a:cs typeface="Arial" charset="0"/>
            </a:endParaRPr>
          </a:p>
        </p:txBody>
      </p:sp>
      <p:grpSp>
        <p:nvGrpSpPr>
          <p:cNvPr id="5" name="グループ化 255"/>
          <p:cNvGrpSpPr/>
          <p:nvPr/>
        </p:nvGrpSpPr>
        <p:grpSpPr>
          <a:xfrm>
            <a:off x="3969862" y="2423795"/>
            <a:ext cx="891591" cy="1071276"/>
            <a:chOff x="3969859" y="1595040"/>
            <a:chExt cx="891591" cy="1445566"/>
          </a:xfrm>
        </p:grpSpPr>
        <p:sp>
          <p:nvSpPr>
            <p:cNvPr id="76" name="Line 169"/>
            <p:cNvSpPr>
              <a:spLocks noChangeShapeType="1"/>
            </p:cNvSpPr>
            <p:nvPr/>
          </p:nvSpPr>
          <p:spPr bwMode="auto">
            <a:xfrm flipV="1">
              <a:off x="4434652" y="2686050"/>
              <a:ext cx="232598" cy="345032"/>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a:lstStyle/>
            <a:p>
              <a:pPr defTabSz="912479">
                <a:defRPr/>
              </a:pPr>
              <a:endParaRPr lang="ja-JP" altLang="en-US">
                <a:solidFill>
                  <a:prstClr val="black"/>
                </a:solidFill>
                <a:latin typeface="Arial"/>
                <a:ea typeface="ＭＳ Ｐゴシック" pitchFamily="-112" charset="-128"/>
                <a:cs typeface="Arial"/>
              </a:endParaRPr>
            </a:p>
          </p:txBody>
        </p:sp>
        <p:sp>
          <p:nvSpPr>
            <p:cNvPr id="88" name="テキスト ボックス 212"/>
            <p:cNvSpPr txBox="1">
              <a:spLocks noChangeArrowheads="1"/>
            </p:cNvSpPr>
            <p:nvPr/>
          </p:nvSpPr>
          <p:spPr bwMode="auto">
            <a:xfrm>
              <a:off x="3969859" y="1595040"/>
              <a:ext cx="891591" cy="357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912479">
                <a:lnSpc>
                  <a:spcPct val="80000"/>
                </a:lnSpc>
              </a:pPr>
              <a:r>
                <a:rPr lang="en-US" altLang="ja-JP" sz="1400" b="1" dirty="0">
                  <a:solidFill>
                    <a:srgbClr val="FF0000"/>
                  </a:solidFill>
                  <a:cs typeface="Arial" charset="0"/>
                </a:rPr>
                <a:t>1.1 GeV </a:t>
              </a:r>
            </a:p>
          </p:txBody>
        </p:sp>
        <p:sp>
          <p:nvSpPr>
            <p:cNvPr id="90" name="Line 1"/>
            <p:cNvSpPr>
              <a:spLocks noChangeShapeType="1"/>
            </p:cNvSpPr>
            <p:nvPr/>
          </p:nvSpPr>
          <p:spPr bwMode="auto">
            <a:xfrm flipH="1" flipV="1">
              <a:off x="4381500" y="2705099"/>
              <a:ext cx="284927" cy="335507"/>
            </a:xfrm>
            <a:prstGeom prst="line">
              <a:avLst/>
            </a:prstGeom>
            <a:noFill/>
            <a:ln w="44323">
              <a:solidFill>
                <a:srgbClr val="FF6FCF"/>
              </a:solidFill>
              <a:miter lim="800000"/>
              <a:headEnd/>
              <a:tailEnd/>
            </a:ln>
            <a:effectLst>
              <a:outerShdw blurRad="63500" dist="20160" dir="5400000" algn="ctr" rotWithShape="0">
                <a:srgbClr val="000000">
                  <a:alpha val="38034"/>
                </a:srgbClr>
              </a:outerShdw>
            </a:effectLst>
          </p:spPr>
          <p:txBody>
            <a:bodyPr/>
            <a:lstStyle/>
            <a:p>
              <a:pPr defTabSz="912479">
                <a:defRPr/>
              </a:pPr>
              <a:endParaRPr lang="ja-JP" altLang="en-US">
                <a:solidFill>
                  <a:prstClr val="black"/>
                </a:solidFill>
                <a:latin typeface="Arial"/>
                <a:ea typeface="ＭＳ Ｐゴシック" pitchFamily="-112" charset="-128"/>
                <a:cs typeface="Arial"/>
              </a:endParaRPr>
            </a:p>
          </p:txBody>
        </p:sp>
        <p:sp>
          <p:nvSpPr>
            <p:cNvPr id="341" name="円/楕円 340"/>
            <p:cNvSpPr/>
            <p:nvPr/>
          </p:nvSpPr>
          <p:spPr>
            <a:xfrm>
              <a:off x="4198513" y="1893195"/>
              <a:ext cx="631065" cy="846652"/>
            </a:xfrm>
            <a:prstGeom prst="ellipse">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479"/>
              <a:endParaRPr lang="ja-JP" altLang="en-US">
                <a:solidFill>
                  <a:prstClr val="white"/>
                </a:solidFill>
                <a:latin typeface="Calibri"/>
                <a:ea typeface="ＭＳ Ｐゴシック"/>
              </a:endParaRPr>
            </a:p>
          </p:txBody>
        </p:sp>
        <p:sp>
          <p:nvSpPr>
            <p:cNvPr id="342" name="テキスト ボックス 341"/>
            <p:cNvSpPr txBox="1"/>
            <p:nvPr/>
          </p:nvSpPr>
          <p:spPr>
            <a:xfrm>
              <a:off x="4275790" y="2150772"/>
              <a:ext cx="540533" cy="622965"/>
            </a:xfrm>
            <a:prstGeom prst="rect">
              <a:avLst/>
            </a:prstGeom>
            <a:noFill/>
          </p:spPr>
          <p:txBody>
            <a:bodyPr wrap="none" rtlCol="0">
              <a:spAutoFit/>
            </a:bodyPr>
            <a:lstStyle/>
            <a:p>
              <a:pPr defTabSz="912479"/>
              <a:r>
                <a:rPr lang="en-US" altLang="ja-JP" dirty="0">
                  <a:solidFill>
                    <a:prstClr val="black"/>
                  </a:solidFill>
                  <a:latin typeface="Calibri"/>
                  <a:ea typeface="ＭＳ Ｐゴシック"/>
                </a:rPr>
                <a:t>DR</a:t>
              </a:r>
              <a:endParaRPr lang="ja-JP" altLang="en-US" dirty="0">
                <a:solidFill>
                  <a:prstClr val="black"/>
                </a:solidFill>
                <a:latin typeface="Calibri"/>
                <a:ea typeface="ＭＳ Ｐゴシック"/>
              </a:endParaRPr>
            </a:p>
          </p:txBody>
        </p:sp>
      </p:grpSp>
      <p:sp>
        <p:nvSpPr>
          <p:cNvPr id="393" name="Line 178"/>
          <p:cNvSpPr>
            <a:spLocks noChangeShapeType="1"/>
          </p:cNvSpPr>
          <p:nvPr/>
        </p:nvSpPr>
        <p:spPr bwMode="auto">
          <a:xfrm>
            <a:off x="2753936" y="3530849"/>
            <a:ext cx="1689275" cy="0"/>
          </a:xfrm>
          <a:prstGeom prst="line">
            <a:avLst/>
          </a:prstGeom>
          <a:noFill/>
          <a:ln w="57023">
            <a:solidFill>
              <a:srgbClr val="0000FF"/>
            </a:solidFill>
            <a:miter lim="800000"/>
            <a:headEnd/>
            <a:tailEnd type="triangle" w="med" len="med"/>
          </a:ln>
          <a:extLst>
            <a:ext uri="{909E8E84-426E-40DD-AFC4-6F175D3DCCD1}">
              <a14:hiddenFill xmlns:a14="http://schemas.microsoft.com/office/drawing/2010/main">
                <a:noFill/>
              </a14:hiddenFill>
            </a:ext>
          </a:extLst>
        </p:spPr>
        <p:txBody>
          <a:bodyPr lIns="91249" tIns="45623" rIns="91249" bIns="45623"/>
          <a:lstStyle/>
          <a:p>
            <a:pPr defTabSz="912479"/>
            <a:endParaRPr lang="ja-JP" altLang="en-US">
              <a:solidFill>
                <a:prstClr val="black"/>
              </a:solidFill>
              <a:latin typeface="Calibri"/>
              <a:ea typeface="ＭＳ Ｐゴシック"/>
            </a:endParaRPr>
          </a:p>
        </p:txBody>
      </p:sp>
      <p:sp>
        <p:nvSpPr>
          <p:cNvPr id="1044" name="フリーフォーム 1043"/>
          <p:cNvSpPr/>
          <p:nvPr/>
        </p:nvSpPr>
        <p:spPr>
          <a:xfrm>
            <a:off x="4404575" y="3519640"/>
            <a:ext cx="373487" cy="64394"/>
          </a:xfrm>
          <a:custGeom>
            <a:avLst/>
            <a:gdLst>
              <a:gd name="connsiteX0" fmla="*/ 0 w 231819"/>
              <a:gd name="connsiteY0" fmla="*/ 0 h 77273"/>
              <a:gd name="connsiteX1" fmla="*/ 64394 w 231819"/>
              <a:gd name="connsiteY1" fmla="*/ 77273 h 77273"/>
              <a:gd name="connsiteX2" fmla="*/ 167425 w 231819"/>
              <a:gd name="connsiteY2" fmla="*/ 77273 h 77273"/>
              <a:gd name="connsiteX3" fmla="*/ 231819 w 231819"/>
              <a:gd name="connsiteY3" fmla="*/ 0 h 77273"/>
              <a:gd name="connsiteX4" fmla="*/ 231819 w 231819"/>
              <a:gd name="connsiteY4" fmla="*/ 0 h 7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19" h="77273">
                <a:moveTo>
                  <a:pt x="0" y="0"/>
                </a:moveTo>
                <a:cubicBezTo>
                  <a:pt x="18245" y="32197"/>
                  <a:pt x="36490" y="64394"/>
                  <a:pt x="64394" y="77273"/>
                </a:cubicBezTo>
                <a:cubicBezTo>
                  <a:pt x="92298" y="90152"/>
                  <a:pt x="139521" y="90152"/>
                  <a:pt x="167425" y="77273"/>
                </a:cubicBezTo>
                <a:cubicBezTo>
                  <a:pt x="195329" y="64394"/>
                  <a:pt x="231819" y="0"/>
                  <a:pt x="231819" y="0"/>
                </a:cubicBezTo>
                <a:lnTo>
                  <a:pt x="231819" y="0"/>
                </a:lnTo>
              </a:path>
            </a:pathLst>
          </a:custGeom>
          <a:ln>
            <a:solidFill>
              <a:srgbClr val="00FFFF"/>
            </a:solidFill>
          </a:ln>
        </p:spPr>
        <p:style>
          <a:lnRef idx="3">
            <a:schemeClr val="accent1"/>
          </a:lnRef>
          <a:fillRef idx="0">
            <a:schemeClr val="accent1"/>
          </a:fillRef>
          <a:effectRef idx="2">
            <a:schemeClr val="accent1"/>
          </a:effectRef>
          <a:fontRef idx="minor">
            <a:schemeClr val="tx1"/>
          </a:fontRef>
        </p:style>
        <p:txBody>
          <a:bodyPr lIns="91249" tIns="45623" rIns="91249" bIns="45623" rtlCol="0" anchor="ctr"/>
          <a:lstStyle/>
          <a:p>
            <a:pPr algn="ctr" defTabSz="912479"/>
            <a:endParaRPr lang="ja-JP" altLang="en-US">
              <a:solidFill>
                <a:prstClr val="black"/>
              </a:solidFill>
              <a:latin typeface="Calibri"/>
              <a:ea typeface="ＭＳ Ｐゴシック"/>
            </a:endParaRPr>
          </a:p>
        </p:txBody>
      </p:sp>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r="-1703"/>
          <a:stretch/>
        </p:blipFill>
        <p:spPr bwMode="auto">
          <a:xfrm>
            <a:off x="299417" y="4048916"/>
            <a:ext cx="7795712" cy="238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3" name="直線コネクタ 282"/>
          <p:cNvCxnSpPr/>
          <p:nvPr/>
        </p:nvCxnSpPr>
        <p:spPr>
          <a:xfrm>
            <a:off x="7168327" y="4222954"/>
            <a:ext cx="225287" cy="795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a:off x="7380345" y="4302450"/>
            <a:ext cx="609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6051176" y="4770990"/>
            <a:ext cx="1855695" cy="43030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8" name="正方形/長方形 307"/>
          <p:cNvSpPr/>
          <p:nvPr/>
        </p:nvSpPr>
        <p:spPr>
          <a:xfrm>
            <a:off x="6368286" y="4502227"/>
            <a:ext cx="1534330" cy="461469"/>
          </a:xfrm>
          <a:prstGeom prst="rect">
            <a:avLst/>
          </a:prstGeom>
        </p:spPr>
        <p:txBody>
          <a:bodyPr wrap="none" lIns="91249" tIns="45623" rIns="91249" bIns="45623">
            <a:spAutoFit/>
          </a:bodyPr>
          <a:lstStyle/>
          <a:p>
            <a:pPr defTabSz="912479"/>
            <a:r>
              <a:rPr lang="en-US" altLang="ja-JP" dirty="0">
                <a:solidFill>
                  <a:srgbClr val="00B050"/>
                </a:solidFill>
                <a:latin typeface="Calibri"/>
                <a:ea typeface="ＭＳ Ｐゴシック"/>
              </a:rPr>
              <a:t>Decelerate</a:t>
            </a:r>
            <a:endParaRPr lang="ja-JP" altLang="en-US" dirty="0">
              <a:solidFill>
                <a:srgbClr val="00B050"/>
              </a:solidFill>
              <a:latin typeface="Calibri"/>
              <a:ea typeface="ＭＳ Ｐゴシック"/>
            </a:endParaRPr>
          </a:p>
        </p:txBody>
      </p:sp>
      <p:cxnSp>
        <p:nvCxnSpPr>
          <p:cNvPr id="310" name="直線コネクタ 309"/>
          <p:cNvCxnSpPr/>
          <p:nvPr/>
        </p:nvCxnSpPr>
        <p:spPr>
          <a:xfrm flipV="1">
            <a:off x="4404573" y="4047672"/>
            <a:ext cx="0" cy="1764406"/>
          </a:xfrm>
          <a:prstGeom prst="line">
            <a:avLst/>
          </a:prstGeom>
          <a:ln>
            <a:solidFill>
              <a:srgbClr val="0000FF"/>
            </a:solidFill>
          </a:ln>
        </p:spPr>
        <p:style>
          <a:lnRef idx="2">
            <a:schemeClr val="accent6"/>
          </a:lnRef>
          <a:fillRef idx="0">
            <a:schemeClr val="accent6"/>
          </a:fillRef>
          <a:effectRef idx="1">
            <a:schemeClr val="accent6"/>
          </a:effectRef>
          <a:fontRef idx="minor">
            <a:schemeClr val="tx1"/>
          </a:fontRef>
        </p:style>
      </p:cxnSp>
      <p:cxnSp>
        <p:nvCxnSpPr>
          <p:cNvPr id="314" name="直線コネクタ 313"/>
          <p:cNvCxnSpPr/>
          <p:nvPr/>
        </p:nvCxnSpPr>
        <p:spPr>
          <a:xfrm flipV="1">
            <a:off x="3077754" y="5541624"/>
            <a:ext cx="876077" cy="1910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flipH="1">
            <a:off x="3915178" y="5545078"/>
            <a:ext cx="2778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p:cNvCxnSpPr/>
          <p:nvPr/>
        </p:nvCxnSpPr>
        <p:spPr>
          <a:xfrm flipH="1">
            <a:off x="4627075" y="5123128"/>
            <a:ext cx="1502379" cy="3925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flipH="1">
            <a:off x="4189141" y="5513404"/>
            <a:ext cx="204439" cy="297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8" name="直線コネクタ 347"/>
          <p:cNvCxnSpPr/>
          <p:nvPr/>
        </p:nvCxnSpPr>
        <p:spPr>
          <a:xfrm flipV="1">
            <a:off x="2626356" y="5734808"/>
            <a:ext cx="464574" cy="442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p:cNvCxnSpPr/>
          <p:nvPr/>
        </p:nvCxnSpPr>
        <p:spPr>
          <a:xfrm flipH="1">
            <a:off x="6109873" y="5123373"/>
            <a:ext cx="1953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p:nvPr/>
        </p:nvCxnSpPr>
        <p:spPr>
          <a:xfrm flipH="1">
            <a:off x="6306372" y="4840613"/>
            <a:ext cx="938221" cy="2791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p:cNvCxnSpPr/>
          <p:nvPr/>
        </p:nvCxnSpPr>
        <p:spPr>
          <a:xfrm flipH="1">
            <a:off x="7225048" y="4845326"/>
            <a:ext cx="693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p:cNvCxnSpPr/>
          <p:nvPr/>
        </p:nvCxnSpPr>
        <p:spPr>
          <a:xfrm flipH="1">
            <a:off x="4363791" y="5517174"/>
            <a:ext cx="2778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直線矢印コネクタ 1038"/>
          <p:cNvCxnSpPr/>
          <p:nvPr/>
        </p:nvCxnSpPr>
        <p:spPr>
          <a:xfrm>
            <a:off x="2588654" y="5541639"/>
            <a:ext cx="0" cy="54091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74" name="正方形/長方形 373"/>
          <p:cNvSpPr/>
          <p:nvPr/>
        </p:nvSpPr>
        <p:spPr>
          <a:xfrm>
            <a:off x="2096067" y="5229251"/>
            <a:ext cx="990591" cy="338358"/>
          </a:xfrm>
          <a:prstGeom prst="rect">
            <a:avLst/>
          </a:prstGeom>
        </p:spPr>
        <p:txBody>
          <a:bodyPr wrap="none" lIns="91249" tIns="45623" rIns="91249" bIns="45623">
            <a:spAutoFit/>
          </a:bodyPr>
          <a:lstStyle/>
          <a:p>
            <a:pPr defTabSz="912479"/>
            <a:r>
              <a:rPr lang="en-US" altLang="ja-JP" sz="1600" b="1" dirty="0">
                <a:solidFill>
                  <a:srgbClr val="FF0000"/>
                </a:solidFill>
                <a:latin typeface="Calibri"/>
                <a:ea typeface="ＭＳ Ｐゴシック"/>
                <a:cs typeface="Arial" charset="0"/>
              </a:rPr>
              <a:t>e+ target </a:t>
            </a:r>
            <a:endParaRPr lang="ja-JP" altLang="en-US" sz="1600" dirty="0">
              <a:solidFill>
                <a:prstClr val="black"/>
              </a:solidFill>
              <a:latin typeface="Calibri"/>
              <a:ea typeface="ＭＳ Ｐゴシック"/>
            </a:endParaRPr>
          </a:p>
        </p:txBody>
      </p:sp>
      <p:sp>
        <p:nvSpPr>
          <p:cNvPr id="380" name="テキスト ボックス 379"/>
          <p:cNvSpPr txBox="1"/>
          <p:nvPr/>
        </p:nvSpPr>
        <p:spPr>
          <a:xfrm>
            <a:off x="6993254" y="6062153"/>
            <a:ext cx="399245" cy="276803"/>
          </a:xfrm>
          <a:prstGeom prst="rect">
            <a:avLst/>
          </a:prstGeom>
          <a:solidFill>
            <a:schemeClr val="bg1"/>
          </a:solidFill>
          <a:ln w="19050">
            <a:solidFill>
              <a:srgbClr val="0000FF"/>
            </a:solidFill>
          </a:ln>
        </p:spPr>
        <p:txBody>
          <a:bodyPr wrap="square" lIns="91249" tIns="45623" rIns="91249" bIns="45623" rtlCol="0">
            <a:spAutoFit/>
          </a:bodyPr>
          <a:lstStyle/>
          <a:p>
            <a:pPr algn="ctr" defTabSz="912479"/>
            <a:r>
              <a:rPr lang="en-US" altLang="ja-JP" sz="1200" dirty="0">
                <a:solidFill>
                  <a:srgbClr val="0000FF"/>
                </a:solidFill>
                <a:latin typeface="Calibri"/>
                <a:ea typeface="ＭＳ Ｐゴシック"/>
              </a:rPr>
              <a:t>5</a:t>
            </a:r>
            <a:endParaRPr lang="ja-JP" altLang="en-US" sz="1200" dirty="0">
              <a:solidFill>
                <a:srgbClr val="0000FF"/>
              </a:solidFill>
              <a:latin typeface="Calibri"/>
              <a:ea typeface="ＭＳ Ｐゴシック"/>
            </a:endParaRPr>
          </a:p>
        </p:txBody>
      </p:sp>
      <p:sp>
        <p:nvSpPr>
          <p:cNvPr id="381" name="テキスト ボックス 380"/>
          <p:cNvSpPr txBox="1"/>
          <p:nvPr/>
        </p:nvSpPr>
        <p:spPr>
          <a:xfrm>
            <a:off x="5922152" y="6062153"/>
            <a:ext cx="399245" cy="276803"/>
          </a:xfrm>
          <a:prstGeom prst="rect">
            <a:avLst/>
          </a:prstGeom>
          <a:solidFill>
            <a:schemeClr val="bg1"/>
          </a:solidFill>
          <a:ln w="19050">
            <a:solidFill>
              <a:srgbClr val="0000FF"/>
            </a:solidFill>
          </a:ln>
        </p:spPr>
        <p:txBody>
          <a:bodyPr wrap="square" lIns="91249" tIns="45623" rIns="91249" bIns="45623" rtlCol="0">
            <a:spAutoFit/>
          </a:bodyPr>
          <a:lstStyle/>
          <a:p>
            <a:pPr algn="ctr" defTabSz="912479"/>
            <a:r>
              <a:rPr lang="en-US" altLang="ja-JP" sz="1200" dirty="0">
                <a:solidFill>
                  <a:srgbClr val="0000FF"/>
                </a:solidFill>
                <a:latin typeface="Calibri"/>
                <a:ea typeface="ＭＳ Ｐゴシック"/>
              </a:rPr>
              <a:t>4</a:t>
            </a:r>
            <a:endParaRPr lang="ja-JP" altLang="en-US" sz="1200" dirty="0">
              <a:solidFill>
                <a:srgbClr val="0000FF"/>
              </a:solidFill>
              <a:latin typeface="Calibri"/>
              <a:ea typeface="ＭＳ Ｐゴシック"/>
            </a:endParaRPr>
          </a:p>
        </p:txBody>
      </p:sp>
      <p:sp>
        <p:nvSpPr>
          <p:cNvPr id="382" name="テキスト ボックス 381"/>
          <p:cNvSpPr txBox="1"/>
          <p:nvPr/>
        </p:nvSpPr>
        <p:spPr>
          <a:xfrm>
            <a:off x="4876817" y="6062153"/>
            <a:ext cx="399245" cy="276803"/>
          </a:xfrm>
          <a:prstGeom prst="rect">
            <a:avLst/>
          </a:prstGeom>
          <a:solidFill>
            <a:schemeClr val="bg1"/>
          </a:solidFill>
          <a:ln w="19050">
            <a:solidFill>
              <a:srgbClr val="0000FF"/>
            </a:solidFill>
          </a:ln>
        </p:spPr>
        <p:txBody>
          <a:bodyPr wrap="square" lIns="91249" tIns="45623" rIns="91249" bIns="45623" rtlCol="0">
            <a:spAutoFit/>
          </a:bodyPr>
          <a:lstStyle/>
          <a:p>
            <a:pPr algn="ctr" defTabSz="912479"/>
            <a:r>
              <a:rPr lang="en-US" altLang="ja-JP" sz="1200" dirty="0">
                <a:solidFill>
                  <a:srgbClr val="0000FF"/>
                </a:solidFill>
                <a:latin typeface="Calibri"/>
                <a:ea typeface="ＭＳ Ｐゴシック"/>
              </a:rPr>
              <a:t>3</a:t>
            </a:r>
            <a:endParaRPr lang="ja-JP" altLang="en-US" sz="1200" dirty="0">
              <a:solidFill>
                <a:srgbClr val="0000FF"/>
              </a:solidFill>
              <a:latin typeface="Calibri"/>
              <a:ea typeface="ＭＳ Ｐゴシック"/>
            </a:endParaRPr>
          </a:p>
        </p:txBody>
      </p:sp>
      <p:sp>
        <p:nvSpPr>
          <p:cNvPr id="383" name="テキスト ボックス 382"/>
          <p:cNvSpPr txBox="1"/>
          <p:nvPr/>
        </p:nvSpPr>
        <p:spPr>
          <a:xfrm>
            <a:off x="3679082" y="6062153"/>
            <a:ext cx="399245" cy="276803"/>
          </a:xfrm>
          <a:prstGeom prst="rect">
            <a:avLst/>
          </a:prstGeom>
          <a:solidFill>
            <a:schemeClr val="bg1"/>
          </a:solidFill>
          <a:ln w="19050">
            <a:solidFill>
              <a:srgbClr val="0000FF"/>
            </a:solidFill>
          </a:ln>
        </p:spPr>
        <p:txBody>
          <a:bodyPr wrap="square" lIns="91249" tIns="45623" rIns="91249" bIns="45623" rtlCol="0">
            <a:spAutoFit/>
          </a:bodyPr>
          <a:lstStyle/>
          <a:p>
            <a:pPr algn="ctr" defTabSz="912479"/>
            <a:r>
              <a:rPr lang="en-US" altLang="ja-JP" sz="1200" dirty="0">
                <a:solidFill>
                  <a:srgbClr val="0000FF"/>
                </a:solidFill>
                <a:latin typeface="Calibri"/>
                <a:ea typeface="ＭＳ Ｐゴシック"/>
              </a:rPr>
              <a:t>2</a:t>
            </a:r>
            <a:endParaRPr lang="ja-JP" altLang="en-US" sz="1200" dirty="0">
              <a:solidFill>
                <a:srgbClr val="0000FF"/>
              </a:solidFill>
              <a:latin typeface="Calibri"/>
              <a:ea typeface="ＭＳ Ｐゴシック"/>
            </a:endParaRPr>
          </a:p>
        </p:txBody>
      </p:sp>
      <p:sp>
        <p:nvSpPr>
          <p:cNvPr id="384" name="テキスト ボックス 383"/>
          <p:cNvSpPr txBox="1"/>
          <p:nvPr/>
        </p:nvSpPr>
        <p:spPr>
          <a:xfrm>
            <a:off x="2543593" y="6062153"/>
            <a:ext cx="399245" cy="276803"/>
          </a:xfrm>
          <a:prstGeom prst="rect">
            <a:avLst/>
          </a:prstGeom>
          <a:solidFill>
            <a:schemeClr val="bg1"/>
          </a:solidFill>
          <a:ln w="19050">
            <a:solidFill>
              <a:srgbClr val="0000FF"/>
            </a:solidFill>
          </a:ln>
        </p:spPr>
        <p:txBody>
          <a:bodyPr wrap="square" lIns="91249" tIns="45623" rIns="91249" bIns="45623" rtlCol="0">
            <a:spAutoFit/>
          </a:bodyPr>
          <a:lstStyle/>
          <a:p>
            <a:pPr algn="ctr" defTabSz="912479"/>
            <a:r>
              <a:rPr lang="en-US" altLang="ja-JP" sz="1200" dirty="0">
                <a:solidFill>
                  <a:srgbClr val="0000FF"/>
                </a:solidFill>
                <a:latin typeface="Calibri"/>
                <a:ea typeface="ＭＳ Ｐゴシック"/>
              </a:rPr>
              <a:t>1</a:t>
            </a:r>
            <a:endParaRPr lang="ja-JP" altLang="en-US" sz="1200" dirty="0">
              <a:solidFill>
                <a:srgbClr val="0000FF"/>
              </a:solidFill>
              <a:latin typeface="Calibri"/>
              <a:ea typeface="ＭＳ Ｐゴシック"/>
            </a:endParaRPr>
          </a:p>
        </p:txBody>
      </p:sp>
      <p:sp>
        <p:nvSpPr>
          <p:cNvPr id="385" name="テキスト ボックス 384"/>
          <p:cNvSpPr txBox="1"/>
          <p:nvPr/>
        </p:nvSpPr>
        <p:spPr>
          <a:xfrm>
            <a:off x="1266440" y="6062153"/>
            <a:ext cx="399245" cy="276803"/>
          </a:xfrm>
          <a:prstGeom prst="rect">
            <a:avLst/>
          </a:prstGeom>
          <a:solidFill>
            <a:schemeClr val="bg1"/>
          </a:solidFill>
          <a:ln w="19050">
            <a:solidFill>
              <a:srgbClr val="0000FF"/>
            </a:solidFill>
          </a:ln>
        </p:spPr>
        <p:txBody>
          <a:bodyPr wrap="square" lIns="91249" tIns="45623" rIns="91249" bIns="45623" rtlCol="0">
            <a:spAutoFit/>
          </a:bodyPr>
          <a:lstStyle/>
          <a:p>
            <a:pPr algn="ctr" defTabSz="912479"/>
            <a:r>
              <a:rPr lang="en-US" altLang="ja-JP" sz="1200" dirty="0">
                <a:solidFill>
                  <a:srgbClr val="0000FF"/>
                </a:solidFill>
                <a:latin typeface="Calibri"/>
                <a:ea typeface="ＭＳ Ｐゴシック"/>
              </a:rPr>
              <a:t>C</a:t>
            </a:r>
            <a:endParaRPr lang="ja-JP" altLang="en-US" sz="1200" dirty="0">
              <a:solidFill>
                <a:srgbClr val="0000FF"/>
              </a:solidFill>
              <a:latin typeface="Calibri"/>
              <a:ea typeface="ＭＳ Ｐゴシック"/>
            </a:endParaRPr>
          </a:p>
        </p:txBody>
      </p:sp>
      <p:sp>
        <p:nvSpPr>
          <p:cNvPr id="325" name="円/楕円 324"/>
          <p:cNvSpPr/>
          <p:nvPr/>
        </p:nvSpPr>
        <p:spPr>
          <a:xfrm>
            <a:off x="2531168" y="6126398"/>
            <a:ext cx="145774" cy="1457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249" tIns="45623" rIns="91249" bIns="45623" rtlCol="0" anchor="ctr"/>
          <a:lstStyle/>
          <a:p>
            <a:pPr algn="ctr" defTabSz="912479"/>
            <a:endParaRPr lang="ja-JP" altLang="en-US">
              <a:solidFill>
                <a:prstClr val="white"/>
              </a:solidFill>
              <a:latin typeface="Calibri"/>
              <a:ea typeface="ＭＳ Ｐゴシック"/>
            </a:endParaRPr>
          </a:p>
        </p:txBody>
      </p:sp>
      <p:sp>
        <p:nvSpPr>
          <p:cNvPr id="1048" name="正方形/長方形 1047"/>
          <p:cNvSpPr/>
          <p:nvPr/>
        </p:nvSpPr>
        <p:spPr>
          <a:xfrm>
            <a:off x="2896013" y="4574572"/>
            <a:ext cx="458394" cy="461469"/>
          </a:xfrm>
          <a:prstGeom prst="rect">
            <a:avLst/>
          </a:prstGeom>
        </p:spPr>
        <p:txBody>
          <a:bodyPr wrap="none" lIns="91249" tIns="45623" rIns="91249" bIns="45623">
            <a:spAutoFit/>
          </a:bodyPr>
          <a:lstStyle/>
          <a:p>
            <a:pPr defTabSz="912479"/>
            <a:r>
              <a:rPr lang="en-US" altLang="ja-JP" b="1" dirty="0">
                <a:solidFill>
                  <a:srgbClr val="0000FF"/>
                </a:solidFill>
                <a:latin typeface="Arial" panose="020B0604020202020204" pitchFamily="34" charset="0"/>
                <a:ea typeface="ＭＳ Ｐゴシック"/>
                <a:cs typeface="Arial" panose="020B0604020202020204" pitchFamily="34" charset="0"/>
              </a:rPr>
              <a:t>e-</a:t>
            </a:r>
            <a:endParaRPr lang="ja-JP" altLang="en-US" b="1" dirty="0">
              <a:solidFill>
                <a:srgbClr val="0000FF"/>
              </a:solidFill>
              <a:latin typeface="Arial" panose="020B0604020202020204" pitchFamily="34" charset="0"/>
              <a:ea typeface="ＭＳ Ｐゴシック"/>
              <a:cs typeface="Arial" panose="020B0604020202020204" pitchFamily="34" charset="0"/>
            </a:endParaRPr>
          </a:p>
        </p:txBody>
      </p:sp>
      <p:sp>
        <p:nvSpPr>
          <p:cNvPr id="399" name="正方形/長方形 398"/>
          <p:cNvSpPr/>
          <p:nvPr/>
        </p:nvSpPr>
        <p:spPr>
          <a:xfrm>
            <a:off x="3164322" y="5229250"/>
            <a:ext cx="535338" cy="461469"/>
          </a:xfrm>
          <a:prstGeom prst="rect">
            <a:avLst/>
          </a:prstGeom>
        </p:spPr>
        <p:txBody>
          <a:bodyPr wrap="none" lIns="91249" tIns="45623" rIns="91249" bIns="45623">
            <a:spAutoFit/>
          </a:bodyPr>
          <a:lstStyle/>
          <a:p>
            <a:pPr defTabSz="912479"/>
            <a:r>
              <a:rPr lang="en-US" altLang="ja-JP" b="1" dirty="0">
                <a:solidFill>
                  <a:srgbClr val="FF0000"/>
                </a:solidFill>
                <a:latin typeface="Arial" panose="020B0604020202020204" pitchFamily="34" charset="0"/>
                <a:ea typeface="ＭＳ Ｐゴシック"/>
                <a:cs typeface="Arial" panose="020B0604020202020204" pitchFamily="34" charset="0"/>
              </a:rPr>
              <a:t>e+</a:t>
            </a:r>
            <a:endParaRPr lang="ja-JP" altLang="en-US" b="1" dirty="0">
              <a:solidFill>
                <a:srgbClr val="FF0000"/>
              </a:solidFill>
              <a:latin typeface="Arial" panose="020B0604020202020204" pitchFamily="34" charset="0"/>
              <a:ea typeface="ＭＳ Ｐゴシック"/>
              <a:cs typeface="Arial" panose="020B0604020202020204" pitchFamily="34" charset="0"/>
            </a:endParaRPr>
          </a:p>
        </p:txBody>
      </p:sp>
      <p:sp>
        <p:nvSpPr>
          <p:cNvPr id="400" name="テキスト ボックス 212"/>
          <p:cNvSpPr txBox="1">
            <a:spLocks noChangeArrowheads="1"/>
          </p:cNvSpPr>
          <p:nvPr/>
        </p:nvSpPr>
        <p:spPr bwMode="auto">
          <a:xfrm>
            <a:off x="3949531" y="5161708"/>
            <a:ext cx="891205" cy="2644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49" tIns="45623" rIns="91249" bIns="45623">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defTabSz="912479">
              <a:lnSpc>
                <a:spcPct val="80000"/>
              </a:lnSpc>
            </a:pPr>
            <a:r>
              <a:rPr lang="en-US" altLang="ja-JP" sz="1400" b="1" dirty="0">
                <a:solidFill>
                  <a:srgbClr val="FF0000"/>
                </a:solidFill>
                <a:cs typeface="Arial" charset="0"/>
              </a:rPr>
              <a:t>1.1 GeV </a:t>
            </a:r>
          </a:p>
        </p:txBody>
      </p:sp>
      <p:pic>
        <p:nvPicPr>
          <p:cNvPr id="14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57749" y="6173015"/>
            <a:ext cx="135244" cy="10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テキスト ボックス 141"/>
          <p:cNvSpPr txBox="1"/>
          <p:nvPr/>
        </p:nvSpPr>
        <p:spPr>
          <a:xfrm>
            <a:off x="3928066" y="4369658"/>
            <a:ext cx="947310" cy="307581"/>
          </a:xfrm>
          <a:prstGeom prst="rect">
            <a:avLst/>
          </a:prstGeom>
          <a:solidFill>
            <a:schemeClr val="tx1"/>
          </a:solidFill>
          <a:ln>
            <a:noFill/>
          </a:ln>
        </p:spPr>
        <p:txBody>
          <a:bodyPr wrap="none" lIns="91249" tIns="45623" rIns="91249" bIns="45623" rtlCol="0">
            <a:spAutoFit/>
          </a:bodyPr>
          <a:lstStyle/>
          <a:p>
            <a:pPr defTabSz="912479"/>
            <a:r>
              <a:rPr lang="en-US" altLang="ja-JP" sz="1400" b="1" dirty="0">
                <a:solidFill>
                  <a:srgbClr val="0000FF"/>
                </a:solidFill>
                <a:latin typeface="Calibri"/>
                <a:ea typeface="ＭＳ Ｐゴシック"/>
              </a:rPr>
              <a:t>4.219 GeV</a:t>
            </a:r>
          </a:p>
        </p:txBody>
      </p:sp>
      <p:cxnSp>
        <p:nvCxnSpPr>
          <p:cNvPr id="143" name="直線コネクタ 142"/>
          <p:cNvCxnSpPr/>
          <p:nvPr/>
        </p:nvCxnSpPr>
        <p:spPr>
          <a:xfrm>
            <a:off x="2575791" y="4846165"/>
            <a:ext cx="1" cy="309094"/>
          </a:xfrm>
          <a:prstGeom prst="line">
            <a:avLst/>
          </a:prstGeom>
          <a:ln w="28575">
            <a:solidFill>
              <a:srgbClr val="0000FF"/>
            </a:solidFill>
          </a:ln>
        </p:spPr>
        <p:style>
          <a:lnRef idx="3">
            <a:schemeClr val="accent1"/>
          </a:lnRef>
          <a:fillRef idx="0">
            <a:schemeClr val="accent1"/>
          </a:fillRef>
          <a:effectRef idx="2">
            <a:schemeClr val="accent1"/>
          </a:effectRef>
          <a:fontRef idx="minor">
            <a:schemeClr val="tx1"/>
          </a:fontRef>
        </p:style>
      </p:cxnSp>
      <p:cxnSp>
        <p:nvCxnSpPr>
          <p:cNvPr id="144" name="直線矢印コネクタ 143"/>
          <p:cNvCxnSpPr/>
          <p:nvPr/>
        </p:nvCxnSpPr>
        <p:spPr>
          <a:xfrm>
            <a:off x="927652" y="4894696"/>
            <a:ext cx="1635616" cy="0"/>
          </a:xfrm>
          <a:prstGeom prst="straightConnector1">
            <a:avLst/>
          </a:prstGeom>
          <a:ln w="28575">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146" name="テキスト ボックス 145"/>
          <p:cNvSpPr txBox="1"/>
          <p:nvPr/>
        </p:nvSpPr>
        <p:spPr>
          <a:xfrm>
            <a:off x="241618" y="5883614"/>
            <a:ext cx="764567" cy="307581"/>
          </a:xfrm>
          <a:prstGeom prst="rect">
            <a:avLst/>
          </a:prstGeom>
          <a:noFill/>
          <a:ln>
            <a:noFill/>
          </a:ln>
        </p:spPr>
        <p:txBody>
          <a:bodyPr wrap="none" lIns="91249" tIns="45623" rIns="91249" bIns="45623" rtlCol="0">
            <a:spAutoFit/>
          </a:bodyPr>
          <a:lstStyle/>
          <a:p>
            <a:pPr defTabSz="912479"/>
            <a:r>
              <a:rPr lang="en-US" altLang="ja-JP" sz="1400" b="1" dirty="0">
                <a:solidFill>
                  <a:srgbClr val="0000FF"/>
                </a:solidFill>
                <a:latin typeface="Calibri"/>
                <a:ea typeface="ＭＳ Ｐゴシック"/>
              </a:rPr>
              <a:t>1.5 GeV</a:t>
            </a:r>
          </a:p>
        </p:txBody>
      </p:sp>
      <p:sp>
        <p:nvSpPr>
          <p:cNvPr id="257" name="テキスト ボックス 256"/>
          <p:cNvSpPr txBox="1"/>
          <p:nvPr/>
        </p:nvSpPr>
        <p:spPr>
          <a:xfrm>
            <a:off x="1018185" y="4575899"/>
            <a:ext cx="1114791" cy="307581"/>
          </a:xfrm>
          <a:prstGeom prst="rect">
            <a:avLst/>
          </a:prstGeom>
          <a:noFill/>
        </p:spPr>
        <p:txBody>
          <a:bodyPr wrap="none" lIns="91249" tIns="45623" rIns="91249" bIns="45623" rtlCol="0">
            <a:spAutoFit/>
          </a:bodyPr>
          <a:lstStyle/>
          <a:p>
            <a:pPr defTabSz="912479"/>
            <a:r>
              <a:rPr lang="en-US" altLang="ja-JP" sz="1400" dirty="0">
                <a:solidFill>
                  <a:srgbClr val="0000FF"/>
                </a:solidFill>
                <a:latin typeface="Calibri"/>
                <a:ea typeface="ＭＳ Ｐゴシック"/>
              </a:rPr>
              <a:t>same energy</a:t>
            </a:r>
            <a:endParaRPr lang="ja-JP" altLang="en-US" sz="1400" dirty="0">
              <a:solidFill>
                <a:srgbClr val="0000FF"/>
              </a:solidFill>
              <a:latin typeface="Calibri"/>
              <a:ea typeface="ＭＳ Ｐゴシック"/>
            </a:endParaRPr>
          </a:p>
        </p:txBody>
      </p:sp>
      <p:cxnSp>
        <p:nvCxnSpPr>
          <p:cNvPr id="154" name="直線コネクタ 153"/>
          <p:cNvCxnSpPr/>
          <p:nvPr/>
        </p:nvCxnSpPr>
        <p:spPr>
          <a:xfrm>
            <a:off x="4655074" y="4764133"/>
            <a:ext cx="13961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6" name="直線矢印コネクタ 265"/>
          <p:cNvCxnSpPr/>
          <p:nvPr/>
        </p:nvCxnSpPr>
        <p:spPr>
          <a:xfrm flipV="1">
            <a:off x="524435" y="5456773"/>
            <a:ext cx="349624" cy="4034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5004048" y="1988840"/>
            <a:ext cx="4116764" cy="1077022"/>
          </a:xfrm>
          <a:prstGeom prst="rect">
            <a:avLst/>
          </a:prstGeom>
          <a:solidFill>
            <a:schemeClr val="tx1"/>
          </a:solidFill>
        </p:spPr>
        <p:txBody>
          <a:bodyPr wrap="square" lIns="91249" tIns="45623" rIns="91249" bIns="45623" rtlCol="0">
            <a:spAutoFit/>
          </a:bodyPr>
          <a:lstStyle/>
          <a:p>
            <a:pPr marL="285148" indent="-285148" defTabSz="912479">
              <a:buClr>
                <a:srgbClr val="FF0000"/>
              </a:buClr>
              <a:buFont typeface="Wingdings" panose="05000000000000000000" pitchFamily="2" charset="2"/>
              <a:buChar char="l"/>
            </a:pPr>
            <a:r>
              <a:rPr lang="en-US" altLang="ja-JP" sz="1600" dirty="0">
                <a:solidFill>
                  <a:prstClr val="black"/>
                </a:solidFill>
                <a:latin typeface="Arial" panose="020B0604020202020204" pitchFamily="34" charset="0"/>
                <a:ea typeface="ＭＳ Ｐゴシック"/>
                <a:cs typeface="Arial" panose="020B0604020202020204" pitchFamily="34" charset="0"/>
              </a:rPr>
              <a:t> e-/e+ beams are delivered to 4-rings with different bunch charge and energy.</a:t>
            </a:r>
          </a:p>
          <a:p>
            <a:pPr marL="285148" indent="-285148" defTabSz="912479">
              <a:buClr>
                <a:srgbClr val="FF0000"/>
              </a:buClr>
              <a:buFont typeface="Wingdings" panose="05000000000000000000" pitchFamily="2" charset="2"/>
              <a:buChar char="l"/>
            </a:pPr>
            <a:r>
              <a:rPr lang="en-US" altLang="ja-JP" sz="1600" dirty="0">
                <a:solidFill>
                  <a:prstClr val="black"/>
                </a:solidFill>
                <a:latin typeface="Calibri"/>
                <a:ea typeface="ＭＳ Ｐゴシック"/>
              </a:rPr>
              <a:t>Beam acceleration modes must be switched by </a:t>
            </a:r>
            <a:r>
              <a:rPr lang="en-US" altLang="ja-JP" sz="1600" dirty="0">
                <a:solidFill>
                  <a:srgbClr val="FF0000"/>
                </a:solidFill>
                <a:latin typeface="Calibri"/>
                <a:ea typeface="ＭＳ Ｐゴシック"/>
              </a:rPr>
              <a:t>50 Hz pulse-by-pulse </a:t>
            </a:r>
            <a:r>
              <a:rPr lang="en-US" altLang="ja-JP" sz="1600" dirty="0">
                <a:solidFill>
                  <a:prstClr val="black"/>
                </a:solidFill>
                <a:latin typeface="Calibri"/>
                <a:ea typeface="ＭＳ Ｐゴシック"/>
              </a:rPr>
              <a:t>for top-up injection.</a:t>
            </a:r>
            <a:endParaRPr lang="ja-JP" altLang="en-US" sz="1600" dirty="0">
              <a:solidFill>
                <a:srgbClr val="FF0000"/>
              </a:solidFill>
              <a:latin typeface="Calibri"/>
              <a:ea typeface="ＭＳ Ｐゴシック"/>
            </a:endParaRPr>
          </a:p>
        </p:txBody>
      </p:sp>
      <p:sp>
        <p:nvSpPr>
          <p:cNvPr id="267" name="テキスト ボックス 266"/>
          <p:cNvSpPr txBox="1"/>
          <p:nvPr/>
        </p:nvSpPr>
        <p:spPr>
          <a:xfrm>
            <a:off x="7870903" y="3746167"/>
            <a:ext cx="1272720" cy="307581"/>
          </a:xfrm>
          <a:prstGeom prst="rect">
            <a:avLst/>
          </a:prstGeom>
        </p:spPr>
        <p:style>
          <a:lnRef idx="1">
            <a:schemeClr val="accent5"/>
          </a:lnRef>
          <a:fillRef idx="2">
            <a:schemeClr val="accent5"/>
          </a:fillRef>
          <a:effectRef idx="1">
            <a:schemeClr val="accent5"/>
          </a:effectRef>
          <a:fontRef idx="minor">
            <a:schemeClr val="dk1"/>
          </a:fontRef>
        </p:style>
        <p:txBody>
          <a:bodyPr wrap="none" lIns="91249" tIns="45623" rIns="91249" bIns="45623" rtlCol="0">
            <a:spAutoFit/>
          </a:bodyPr>
          <a:lstStyle/>
          <a:p>
            <a:pPr defTabSz="912479"/>
            <a:r>
              <a:rPr lang="en-US" altLang="ja-JP" sz="1400" dirty="0">
                <a:solidFill>
                  <a:prstClr val="black"/>
                </a:solidFill>
                <a:latin typeface="Calibri"/>
                <a:ea typeface="ＭＳ Ｐゴシック"/>
              </a:rPr>
              <a:t>HER: 7 GeV e-  </a:t>
            </a:r>
            <a:endParaRPr lang="ja-JP" altLang="en-US" sz="1400" dirty="0">
              <a:solidFill>
                <a:prstClr val="black"/>
              </a:solidFill>
              <a:latin typeface="Calibri"/>
              <a:ea typeface="ＭＳ Ｐゴシック"/>
            </a:endParaRPr>
          </a:p>
        </p:txBody>
      </p:sp>
      <p:sp>
        <p:nvSpPr>
          <p:cNvPr id="286" name="テキスト ボックス 285"/>
          <p:cNvSpPr txBox="1"/>
          <p:nvPr/>
        </p:nvSpPr>
        <p:spPr>
          <a:xfrm>
            <a:off x="7910978" y="4231215"/>
            <a:ext cx="1461874" cy="307581"/>
          </a:xfrm>
          <a:prstGeom prst="rect">
            <a:avLst/>
          </a:prstGeom>
        </p:spPr>
        <p:style>
          <a:lnRef idx="1">
            <a:schemeClr val="accent5"/>
          </a:lnRef>
          <a:fillRef idx="2">
            <a:schemeClr val="accent5"/>
          </a:fillRef>
          <a:effectRef idx="1">
            <a:schemeClr val="accent5"/>
          </a:effectRef>
          <a:fontRef idx="minor">
            <a:schemeClr val="dk1"/>
          </a:fontRef>
        </p:style>
        <p:txBody>
          <a:bodyPr wrap="none" lIns="91249" tIns="45623" rIns="91249" bIns="45623" rtlCol="0">
            <a:spAutoFit/>
          </a:bodyPr>
          <a:lstStyle/>
          <a:p>
            <a:pPr defTabSz="912479"/>
            <a:r>
              <a:rPr lang="en-US" altLang="ja-JP" sz="1400" dirty="0">
                <a:solidFill>
                  <a:prstClr val="black"/>
                </a:solidFill>
                <a:latin typeface="Calibri"/>
                <a:ea typeface="ＭＳ Ｐゴシック"/>
              </a:rPr>
              <a:t>PF-AR: 6.5 GeV e-</a:t>
            </a:r>
            <a:endParaRPr lang="ja-JP" altLang="en-US" sz="1400" dirty="0">
              <a:solidFill>
                <a:prstClr val="black"/>
              </a:solidFill>
              <a:latin typeface="Calibri"/>
              <a:ea typeface="ＭＳ Ｐゴシック"/>
            </a:endParaRPr>
          </a:p>
        </p:txBody>
      </p:sp>
      <p:sp>
        <p:nvSpPr>
          <p:cNvPr id="379" name="テキスト ボックス 378"/>
          <p:cNvSpPr txBox="1"/>
          <p:nvPr/>
        </p:nvSpPr>
        <p:spPr>
          <a:xfrm>
            <a:off x="7891734" y="5257418"/>
            <a:ext cx="1205394" cy="307581"/>
          </a:xfrm>
          <a:prstGeom prst="rect">
            <a:avLst/>
          </a:prstGeom>
        </p:spPr>
        <p:style>
          <a:lnRef idx="1">
            <a:schemeClr val="accent5"/>
          </a:lnRef>
          <a:fillRef idx="2">
            <a:schemeClr val="accent5"/>
          </a:fillRef>
          <a:effectRef idx="1">
            <a:schemeClr val="accent5"/>
          </a:effectRef>
          <a:fontRef idx="minor">
            <a:schemeClr val="dk1"/>
          </a:fontRef>
        </p:style>
        <p:txBody>
          <a:bodyPr wrap="none" lIns="91249" tIns="45623" rIns="91249" bIns="45623" rtlCol="0">
            <a:spAutoFit/>
          </a:bodyPr>
          <a:lstStyle/>
          <a:p>
            <a:pPr defTabSz="912479"/>
            <a:r>
              <a:rPr lang="en-US" altLang="ja-JP" sz="1400" dirty="0">
                <a:solidFill>
                  <a:prstClr val="black"/>
                </a:solidFill>
                <a:latin typeface="Calibri"/>
                <a:ea typeface="ＭＳ Ｐゴシック"/>
              </a:rPr>
              <a:t>PF: 2.5 GeV e-</a:t>
            </a:r>
            <a:endParaRPr lang="ja-JP" altLang="en-US" sz="1400" dirty="0">
              <a:solidFill>
                <a:prstClr val="black"/>
              </a:solidFill>
              <a:latin typeface="Calibri"/>
              <a:ea typeface="ＭＳ Ｐゴシック"/>
            </a:endParaRPr>
          </a:p>
        </p:txBody>
      </p:sp>
      <p:sp>
        <p:nvSpPr>
          <p:cNvPr id="392" name="テキスト ボックス 391"/>
          <p:cNvSpPr txBox="1"/>
          <p:nvPr/>
        </p:nvSpPr>
        <p:spPr>
          <a:xfrm>
            <a:off x="7862898" y="4767341"/>
            <a:ext cx="1190966" cy="307581"/>
          </a:xfrm>
          <a:prstGeom prst="rect">
            <a:avLst/>
          </a:prstGeom>
        </p:spPr>
        <p:style>
          <a:lnRef idx="1">
            <a:schemeClr val="accent2"/>
          </a:lnRef>
          <a:fillRef idx="2">
            <a:schemeClr val="accent2"/>
          </a:fillRef>
          <a:effectRef idx="1">
            <a:schemeClr val="accent2"/>
          </a:effectRef>
          <a:fontRef idx="minor">
            <a:schemeClr val="dk1"/>
          </a:fontRef>
        </p:style>
        <p:txBody>
          <a:bodyPr wrap="none" lIns="91249" tIns="45623" rIns="91249" bIns="45623" rtlCol="0">
            <a:spAutoFit/>
          </a:bodyPr>
          <a:lstStyle/>
          <a:p>
            <a:pPr defTabSz="912479"/>
            <a:r>
              <a:rPr lang="en-US" altLang="ja-JP" sz="1400" dirty="0">
                <a:solidFill>
                  <a:prstClr val="black"/>
                </a:solidFill>
                <a:latin typeface="Calibri"/>
                <a:ea typeface="ＭＳ Ｐゴシック"/>
              </a:rPr>
              <a:t>LER</a:t>
            </a:r>
            <a:r>
              <a:rPr lang="en-US" altLang="ja-JP" sz="1400">
                <a:solidFill>
                  <a:prstClr val="black"/>
                </a:solidFill>
                <a:latin typeface="Calibri"/>
                <a:ea typeface="ＭＳ Ｐゴシック"/>
              </a:rPr>
              <a:t>: 4 </a:t>
            </a:r>
            <a:r>
              <a:rPr lang="en-US" altLang="ja-JP" sz="1400" dirty="0">
                <a:solidFill>
                  <a:prstClr val="black"/>
                </a:solidFill>
                <a:latin typeface="Calibri"/>
                <a:ea typeface="ＭＳ Ｐゴシック"/>
              </a:rPr>
              <a:t>GeV e+</a:t>
            </a:r>
            <a:endParaRPr lang="ja-JP" altLang="en-US" sz="1400" dirty="0">
              <a:solidFill>
                <a:prstClr val="black"/>
              </a:solidFill>
              <a:latin typeface="Calibri"/>
              <a:ea typeface="ＭＳ Ｐゴシック"/>
            </a:endParaRPr>
          </a:p>
        </p:txBody>
      </p:sp>
      <p:sp>
        <p:nvSpPr>
          <p:cNvPr id="82" name="テキスト ボックス 81"/>
          <p:cNvSpPr txBox="1"/>
          <p:nvPr/>
        </p:nvSpPr>
        <p:spPr>
          <a:xfrm>
            <a:off x="8121121" y="3988087"/>
            <a:ext cx="716477" cy="307581"/>
          </a:xfrm>
          <a:prstGeom prst="rect">
            <a:avLst/>
          </a:prstGeom>
          <a:noFill/>
        </p:spPr>
        <p:txBody>
          <a:bodyPr wrap="none" lIns="91249" tIns="45623" rIns="91249" bIns="45623" rtlCol="0">
            <a:spAutoFit/>
          </a:bodyPr>
          <a:lstStyle/>
          <a:p>
            <a:pPr defTabSz="912479"/>
            <a:r>
              <a:rPr lang="en-US" altLang="ja-JP" sz="1400" dirty="0">
                <a:solidFill>
                  <a:prstClr val="black"/>
                </a:solidFill>
                <a:latin typeface="Calibri"/>
                <a:ea typeface="ＭＳ Ｐゴシック"/>
              </a:rPr>
              <a:t>5 nC x2</a:t>
            </a:r>
            <a:endParaRPr lang="ja-JP" altLang="en-US" sz="1400" dirty="0">
              <a:solidFill>
                <a:prstClr val="black"/>
              </a:solidFill>
              <a:latin typeface="Calibri"/>
              <a:ea typeface="ＭＳ Ｐゴシック"/>
            </a:endParaRPr>
          </a:p>
        </p:txBody>
      </p:sp>
      <p:sp>
        <p:nvSpPr>
          <p:cNvPr id="162" name="テキスト ボックス 161"/>
          <p:cNvSpPr txBox="1"/>
          <p:nvPr/>
        </p:nvSpPr>
        <p:spPr>
          <a:xfrm>
            <a:off x="8087539" y="4481453"/>
            <a:ext cx="716477" cy="307581"/>
          </a:xfrm>
          <a:prstGeom prst="rect">
            <a:avLst/>
          </a:prstGeom>
          <a:noFill/>
        </p:spPr>
        <p:txBody>
          <a:bodyPr wrap="none" lIns="91249" tIns="45623" rIns="91249" bIns="45623" rtlCol="0">
            <a:spAutoFit/>
          </a:bodyPr>
          <a:lstStyle/>
          <a:p>
            <a:pPr defTabSz="912479"/>
            <a:r>
              <a:rPr lang="en-US" altLang="ja-JP" sz="1400" dirty="0">
                <a:solidFill>
                  <a:prstClr val="black"/>
                </a:solidFill>
                <a:latin typeface="Calibri"/>
                <a:ea typeface="ＭＳ Ｐゴシック"/>
              </a:rPr>
              <a:t>5 nC x1</a:t>
            </a:r>
            <a:endParaRPr lang="ja-JP" altLang="en-US" sz="1400" dirty="0">
              <a:solidFill>
                <a:prstClr val="black"/>
              </a:solidFill>
              <a:latin typeface="Calibri"/>
              <a:ea typeface="ＭＳ Ｐゴシック"/>
            </a:endParaRPr>
          </a:p>
        </p:txBody>
      </p:sp>
      <p:sp>
        <p:nvSpPr>
          <p:cNvPr id="163" name="テキスト ボックス 162"/>
          <p:cNvSpPr txBox="1"/>
          <p:nvPr/>
        </p:nvSpPr>
        <p:spPr>
          <a:xfrm>
            <a:off x="8100456" y="5548249"/>
            <a:ext cx="852733" cy="307581"/>
          </a:xfrm>
          <a:prstGeom prst="rect">
            <a:avLst/>
          </a:prstGeom>
          <a:noFill/>
        </p:spPr>
        <p:txBody>
          <a:bodyPr wrap="none" lIns="91249" tIns="45623" rIns="91249" bIns="45623" rtlCol="0">
            <a:spAutoFit/>
          </a:bodyPr>
          <a:lstStyle/>
          <a:p>
            <a:pPr defTabSz="912479"/>
            <a:r>
              <a:rPr lang="en-US" altLang="ja-JP" sz="1400" dirty="0">
                <a:solidFill>
                  <a:prstClr val="black"/>
                </a:solidFill>
                <a:latin typeface="Calibri"/>
                <a:ea typeface="ＭＳ Ｐゴシック"/>
              </a:rPr>
              <a:t>0.3 nC x1</a:t>
            </a:r>
            <a:endParaRPr lang="ja-JP" altLang="en-US" sz="1400" dirty="0">
              <a:solidFill>
                <a:prstClr val="black"/>
              </a:solidFill>
              <a:latin typeface="Calibri"/>
              <a:ea typeface="ＭＳ Ｐゴシック"/>
            </a:endParaRPr>
          </a:p>
        </p:txBody>
      </p:sp>
      <p:sp>
        <p:nvSpPr>
          <p:cNvPr id="164" name="テキスト ボックス 163"/>
          <p:cNvSpPr txBox="1"/>
          <p:nvPr/>
        </p:nvSpPr>
        <p:spPr>
          <a:xfrm>
            <a:off x="8069458" y="5005808"/>
            <a:ext cx="716477" cy="307581"/>
          </a:xfrm>
          <a:prstGeom prst="rect">
            <a:avLst/>
          </a:prstGeom>
          <a:noFill/>
        </p:spPr>
        <p:txBody>
          <a:bodyPr wrap="none" lIns="91249" tIns="45623" rIns="91249" bIns="45623" rtlCol="0">
            <a:spAutoFit/>
          </a:bodyPr>
          <a:lstStyle/>
          <a:p>
            <a:pPr defTabSz="912479"/>
            <a:r>
              <a:rPr lang="en-US" altLang="ja-JP" sz="1400" dirty="0">
                <a:solidFill>
                  <a:prstClr val="black"/>
                </a:solidFill>
                <a:latin typeface="Calibri"/>
                <a:ea typeface="ＭＳ Ｐゴシック"/>
              </a:rPr>
              <a:t>4 nC x2</a:t>
            </a:r>
            <a:endParaRPr lang="ja-JP" altLang="en-US" sz="1400" dirty="0">
              <a:solidFill>
                <a:prstClr val="black"/>
              </a:solidFill>
              <a:latin typeface="Calibri"/>
              <a:ea typeface="ＭＳ Ｐゴシック"/>
            </a:endParaRPr>
          </a:p>
        </p:txBody>
      </p:sp>
      <p:sp>
        <p:nvSpPr>
          <p:cNvPr id="148" name="タイトル 1"/>
          <p:cNvSpPr>
            <a:spLocks noGrp="1"/>
          </p:cNvSpPr>
          <p:nvPr>
            <p:ph type="title"/>
          </p:nvPr>
        </p:nvSpPr>
        <p:spPr>
          <a:xfrm>
            <a:off x="141241" y="349811"/>
            <a:ext cx="8861518" cy="647796"/>
          </a:xfrm>
          <a:solidFill>
            <a:schemeClr val="bg1"/>
          </a:solidFill>
        </p:spPr>
        <p:txBody>
          <a:bodyPr/>
          <a:lstStyle/>
          <a:p>
            <a:r>
              <a:rPr kumimoji="1" lang="en-US" altLang="ja-JP" dirty="0"/>
              <a:t>Operation </a:t>
            </a:r>
            <a:r>
              <a:rPr lang="en-US" altLang="ja-JP" dirty="0"/>
              <a:t>s</a:t>
            </a:r>
            <a:r>
              <a:rPr kumimoji="1" lang="en-US" altLang="ja-JP" dirty="0"/>
              <a:t>cheme</a:t>
            </a:r>
            <a:endParaRPr kumimoji="1" lang="ja-JP" altLang="en-US" dirty="0"/>
          </a:p>
        </p:txBody>
      </p:sp>
      <p:sp>
        <p:nvSpPr>
          <p:cNvPr id="83" name="正方形/長方形 82"/>
          <p:cNvSpPr/>
          <p:nvPr/>
        </p:nvSpPr>
        <p:spPr>
          <a:xfrm>
            <a:off x="4502737" y="1988841"/>
            <a:ext cx="4641263" cy="167849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4842462" y="2126125"/>
            <a:ext cx="4338050" cy="830997"/>
          </a:xfrm>
          <a:prstGeom prst="rect">
            <a:avLst/>
          </a:prstGeom>
          <a:solidFill>
            <a:schemeClr val="accent1"/>
          </a:solidFill>
        </p:spPr>
        <p:txBody>
          <a:bodyPr wrap="square" rtlCol="0">
            <a:spAutoFit/>
          </a:bodyPr>
          <a:lstStyle/>
          <a:p>
            <a:r>
              <a:rPr lang="en-US" altLang="ja-JP" dirty="0">
                <a:solidFill>
                  <a:schemeClr val="bg1"/>
                </a:solidFill>
              </a:rPr>
              <a:t>Pulsed Quad (Doublet) for pulse-by-pulse switching</a:t>
            </a:r>
            <a:endParaRPr kumimoji="1" lang="ja-JP" altLang="en-US" dirty="0">
              <a:solidFill>
                <a:schemeClr val="bg1"/>
              </a:solidFill>
            </a:endParaRPr>
          </a:p>
        </p:txBody>
      </p:sp>
      <p:sp>
        <p:nvSpPr>
          <p:cNvPr id="151" name="正方形/長方形 150"/>
          <p:cNvSpPr/>
          <p:nvPr/>
        </p:nvSpPr>
        <p:spPr>
          <a:xfrm>
            <a:off x="2703294" y="1972349"/>
            <a:ext cx="1660497" cy="1678496"/>
          </a:xfrm>
          <a:prstGeom prst="rect">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テキスト ボックス 151"/>
          <p:cNvSpPr txBox="1"/>
          <p:nvPr/>
        </p:nvSpPr>
        <p:spPr>
          <a:xfrm>
            <a:off x="-36050" y="2163992"/>
            <a:ext cx="4852375" cy="830997"/>
          </a:xfrm>
          <a:prstGeom prst="rect">
            <a:avLst/>
          </a:prstGeom>
          <a:solidFill>
            <a:schemeClr val="accent2">
              <a:lumMod val="60000"/>
              <a:lumOff val="40000"/>
            </a:schemeClr>
          </a:solidFill>
        </p:spPr>
        <p:txBody>
          <a:bodyPr wrap="square" rtlCol="0">
            <a:spAutoFit/>
          </a:bodyPr>
          <a:lstStyle/>
          <a:p>
            <a:r>
              <a:rPr lang="en-US" altLang="ja-JP" dirty="0">
                <a:solidFill>
                  <a:schemeClr val="bg1"/>
                </a:solidFill>
              </a:rPr>
              <a:t>Compatible settings for e-/e+ beams (DC Quads)</a:t>
            </a:r>
            <a:endParaRPr kumimoji="1" lang="ja-JP" altLang="en-US" dirty="0">
              <a:solidFill>
                <a:schemeClr val="bg1"/>
              </a:solidFill>
            </a:endParaRPr>
          </a:p>
        </p:txBody>
      </p:sp>
    </p:spTree>
    <p:extLst>
      <p:ext uri="{BB962C8B-B14F-4D97-AF65-F5344CB8AC3E}">
        <p14:creationId xmlns:p14="http://schemas.microsoft.com/office/powerpoint/2010/main" val="13040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500"/>
                                        <p:tgtEl>
                                          <p:spTgt spid="1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151" grpId="0" animBg="1"/>
      <p:bldP spid="1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6512" y="2908644"/>
            <a:ext cx="5112568" cy="2010402"/>
          </a:xfrm>
          <a:prstGeom prst="rect">
            <a:avLst/>
          </a:prstGeom>
        </p:spPr>
      </p:pic>
      <p:pic>
        <p:nvPicPr>
          <p:cNvPr id="1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068960"/>
            <a:ext cx="3816424" cy="267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図 3"/>
          <p:cNvPicPr>
            <a:picLocks noChangeAspect="1"/>
          </p:cNvPicPr>
          <p:nvPr/>
        </p:nvPicPr>
        <p:blipFill>
          <a:blip r:embed="rId5"/>
          <a:stretch>
            <a:fillRect/>
          </a:stretch>
        </p:blipFill>
        <p:spPr>
          <a:xfrm>
            <a:off x="70992" y="4913404"/>
            <a:ext cx="2052736" cy="1913890"/>
          </a:xfrm>
          <a:prstGeom prst="rect">
            <a:avLst/>
          </a:prstGeom>
        </p:spPr>
      </p:pic>
      <p:sp>
        <p:nvSpPr>
          <p:cNvPr id="17410" name="タイトル 1"/>
          <p:cNvSpPr>
            <a:spLocks noGrp="1"/>
          </p:cNvSpPr>
          <p:nvPr>
            <p:ph type="title"/>
          </p:nvPr>
        </p:nvSpPr>
        <p:spPr>
          <a:xfrm>
            <a:off x="490538" y="319881"/>
            <a:ext cx="8229600" cy="804863"/>
          </a:xfrm>
        </p:spPr>
        <p:txBody>
          <a:bodyPr/>
          <a:lstStyle/>
          <a:p>
            <a:r>
              <a:rPr lang="en-US" altLang="ja-JP" dirty="0"/>
              <a:t>Low emittance preservation</a:t>
            </a:r>
            <a:endParaRPr lang="ja-JP" altLang="en-US" dirty="0"/>
          </a:p>
        </p:txBody>
      </p:sp>
      <p:sp>
        <p:nvSpPr>
          <p:cNvPr id="17411" name="コンテンツ プレースホルダ 2"/>
          <p:cNvSpPr txBox="1">
            <a:spLocks/>
          </p:cNvSpPr>
          <p:nvPr/>
        </p:nvSpPr>
        <p:spPr bwMode="auto">
          <a:xfrm>
            <a:off x="35496" y="980728"/>
            <a:ext cx="907300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r>
              <a:rPr lang="en-US" altLang="ja-JP" sz="2000" dirty="0"/>
              <a:t>Low emittance e- beam transport </a:t>
            </a:r>
            <a:r>
              <a:rPr lang="en-US" altLang="ja-JP" sz="2000" dirty="0">
                <a:solidFill>
                  <a:srgbClr val="FFFF00"/>
                </a:solidFill>
              </a:rPr>
              <a:t>w/o damping ring</a:t>
            </a:r>
          </a:p>
          <a:p>
            <a:r>
              <a:rPr lang="en-US" altLang="ja-JP" sz="2000" dirty="0"/>
              <a:t>Emittance preservation w/ precise beam orbit control is key issue for e- beam.</a:t>
            </a:r>
          </a:p>
          <a:p>
            <a:r>
              <a:rPr lang="en-US" altLang="ja-JP" sz="2000" dirty="0"/>
              <a:t>Simulation results show the feasibility of emittance preservation w/ bunch compression and offset injection. Beam study was also conducted.</a:t>
            </a:r>
          </a:p>
          <a:p>
            <a:r>
              <a:rPr lang="en-US" altLang="ja-JP" sz="2000" dirty="0"/>
              <a:t>Beam study was also conducted at Sector A and B (125 m straight section)</a:t>
            </a:r>
          </a:p>
        </p:txBody>
      </p:sp>
      <p:sp>
        <p:nvSpPr>
          <p:cNvPr id="15" name="テキスト ボックス 14"/>
          <p:cNvSpPr txBox="1"/>
          <p:nvPr/>
        </p:nvSpPr>
        <p:spPr>
          <a:xfrm>
            <a:off x="2195736" y="5445224"/>
            <a:ext cx="2843808" cy="1323439"/>
          </a:xfrm>
          <a:prstGeom prst="rect">
            <a:avLst/>
          </a:prstGeom>
          <a:solidFill>
            <a:schemeClr val="bg1"/>
          </a:solidFill>
          <a:ln w="12700">
            <a:solidFill>
              <a:schemeClr val="tx1"/>
            </a:solidFill>
          </a:ln>
        </p:spPr>
        <p:txBody>
          <a:bodyPr wrap="square" rtlCol="0">
            <a:spAutoFit/>
          </a:bodyPr>
          <a:lstStyle/>
          <a:p>
            <a:pPr algn="ctr"/>
            <a:r>
              <a:rPr kumimoji="1" lang="en-US" altLang="ja-JP" sz="1600" dirty="0"/>
              <a:t>- Simulation -</a:t>
            </a:r>
          </a:p>
          <a:p>
            <a:pPr marL="285750" indent="-285750">
              <a:buFont typeface="Arial" panose="020B0604020202020204" pitchFamily="34" charset="0"/>
              <a:buChar char="•"/>
            </a:pPr>
            <a:r>
              <a:rPr kumimoji="1" lang="en-US" altLang="ja-JP" sz="1600" dirty="0"/>
              <a:t>Quads and acc. w/ misalignment of 0.3 mm (</a:t>
            </a:r>
            <a:r>
              <a:rPr kumimoji="1" lang="en-US" altLang="ja-JP" sz="1600" dirty="0">
                <a:latin typeface="Symbol" panose="05050102010706020507" pitchFamily="18" charset="2"/>
              </a:rPr>
              <a:t>s</a:t>
            </a:r>
            <a:r>
              <a:rPr kumimoji="1" lang="en-US" altLang="ja-JP" sz="1600" dirty="0"/>
              <a:t>) </a:t>
            </a:r>
          </a:p>
          <a:p>
            <a:pPr marL="285750" indent="-285750">
              <a:buFont typeface="Arial" panose="020B0604020202020204" pitchFamily="34" charset="0"/>
              <a:buChar char="•"/>
            </a:pPr>
            <a:r>
              <a:rPr lang="en-US" altLang="ja-JP" sz="1600" dirty="0"/>
              <a:t>50 different error seeds</a:t>
            </a:r>
          </a:p>
          <a:p>
            <a:pPr marL="285750" indent="-285750">
              <a:buFont typeface="Arial" panose="020B0604020202020204" pitchFamily="34" charset="0"/>
              <a:buChar char="•"/>
            </a:pPr>
            <a:r>
              <a:rPr lang="en-US" altLang="ja-JP" sz="1600" dirty="0"/>
              <a:t>All seeds can be corrected.</a:t>
            </a:r>
            <a:endParaRPr kumimoji="1" lang="en-US" altLang="ja-JP" sz="1600" dirty="0"/>
          </a:p>
        </p:txBody>
      </p:sp>
      <p:sp>
        <p:nvSpPr>
          <p:cNvPr id="8" name="テキスト ボックス 7"/>
          <p:cNvSpPr txBox="1"/>
          <p:nvPr/>
        </p:nvSpPr>
        <p:spPr>
          <a:xfrm>
            <a:off x="5364088" y="5882516"/>
            <a:ext cx="3356050" cy="830997"/>
          </a:xfrm>
          <a:prstGeom prst="rect">
            <a:avLst/>
          </a:prstGeom>
          <a:solidFill>
            <a:schemeClr val="bg1"/>
          </a:solidFill>
          <a:ln w="12700">
            <a:solidFill>
              <a:schemeClr val="tx1"/>
            </a:solidFill>
          </a:ln>
        </p:spPr>
        <p:txBody>
          <a:bodyPr wrap="square" rtlCol="0">
            <a:spAutoFit/>
          </a:bodyPr>
          <a:lstStyle/>
          <a:p>
            <a:pPr algn="ctr"/>
            <a:r>
              <a:rPr kumimoji="1" lang="en-US" altLang="ja-JP" sz="1600" dirty="0"/>
              <a:t>- Experiment -</a:t>
            </a:r>
          </a:p>
          <a:p>
            <a:pPr marL="285750" indent="-285750">
              <a:buFont typeface="Arial" panose="020B0604020202020204" pitchFamily="34" charset="0"/>
              <a:buChar char="•"/>
            </a:pPr>
            <a:r>
              <a:rPr kumimoji="1" lang="en-US" altLang="ja-JP" sz="1600" dirty="0"/>
              <a:t>Control steering at Sector A</a:t>
            </a:r>
          </a:p>
          <a:p>
            <a:pPr marL="285750" indent="-285750">
              <a:buFont typeface="Arial" panose="020B0604020202020204" pitchFamily="34" charset="0"/>
              <a:buChar char="•"/>
            </a:pPr>
            <a:r>
              <a:rPr lang="en-US" altLang="ja-JP" sz="1600" dirty="0"/>
              <a:t>Emittance was changed at Sector B</a:t>
            </a:r>
            <a:endParaRPr kumimoji="1" lang="ja-JP"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157538"/>
            <a:ext cx="4589462"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3149600"/>
            <a:ext cx="4652963"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7" descr="\\thoth\研究関係\論文\Paper(MSatoh)\Web\2010_08_加速器施設Topics\web\img100827\PF-inj.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4663" y="3175000"/>
            <a:ext cx="490061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タイトル 1"/>
          <p:cNvSpPr>
            <a:spLocks noGrp="1"/>
          </p:cNvSpPr>
          <p:nvPr>
            <p:ph type="title"/>
          </p:nvPr>
        </p:nvSpPr>
        <p:spPr>
          <a:xfrm>
            <a:off x="-19050" y="549275"/>
            <a:ext cx="9132888" cy="503238"/>
          </a:xfrm>
        </p:spPr>
        <p:txBody>
          <a:bodyPr/>
          <a:lstStyle/>
          <a:p>
            <a:r>
              <a:rPr lang="en-US" altLang="ja-JP" sz="3600" dirty="0"/>
              <a:t>Simultaneous top-up injection for three rings</a:t>
            </a:r>
            <a:endParaRPr lang="ja-JP" altLang="en-US" sz="3600" dirty="0"/>
          </a:p>
        </p:txBody>
      </p:sp>
      <p:sp>
        <p:nvSpPr>
          <p:cNvPr id="22534" name="コンテンツ プレースホルダー 2"/>
          <p:cNvSpPr>
            <a:spLocks noGrp="1"/>
          </p:cNvSpPr>
          <p:nvPr>
            <p:ph idx="1"/>
          </p:nvPr>
        </p:nvSpPr>
        <p:spPr>
          <a:xfrm>
            <a:off x="57150" y="1196975"/>
            <a:ext cx="8712200" cy="1800225"/>
          </a:xfrm>
        </p:spPr>
        <p:txBody>
          <a:bodyPr/>
          <a:lstStyle/>
          <a:p>
            <a:r>
              <a:rPr lang="en-US" altLang="ja-JP" dirty="0"/>
              <a:t>Stored beam current stability in 2000.</a:t>
            </a:r>
            <a:br>
              <a:rPr lang="en-US" altLang="ja-JP" dirty="0"/>
            </a:br>
            <a:r>
              <a:rPr lang="en-US" altLang="ja-JP" dirty="0"/>
              <a:t>- </a:t>
            </a:r>
            <a:r>
              <a:rPr lang="en-US" altLang="ja-JP" sz="2800" dirty="0"/>
              <a:t>KEKB: 300 mA (~ 50%)</a:t>
            </a:r>
          </a:p>
          <a:p>
            <a:pPr>
              <a:buFontTx/>
              <a:buNone/>
            </a:pPr>
            <a:r>
              <a:rPr lang="en-US" altLang="ja-JP" sz="2800" dirty="0"/>
              <a:t>	- PF: 240 mA (~ 53%)</a:t>
            </a:r>
            <a:endParaRPr lang="en-US" altLang="ja-JP" dirty="0"/>
          </a:p>
        </p:txBody>
      </p:sp>
      <p:sp>
        <p:nvSpPr>
          <p:cNvPr id="22535" name="スライド番号プレースホルダー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fld id="{E0538BB6-137C-458F-BFE9-ACCB3F88CECE}" type="slidenum">
              <a:rPr lang="en-US" altLang="ja-JP" sz="1400" smtClean="0"/>
              <a:pPr eaLnBrk="1" hangingPunct="1">
                <a:spcBef>
                  <a:spcPct val="0"/>
                </a:spcBef>
                <a:buFontTx/>
                <a:buNone/>
              </a:pPr>
              <a:t>7</a:t>
            </a:fld>
            <a:endParaRPr lang="en-US" altLang="ja-JP" sz="1400"/>
          </a:p>
        </p:txBody>
      </p:sp>
      <p:pic>
        <p:nvPicPr>
          <p:cNvPr id="22542" name="Picture 2" descr="\\thoth\研究関係\論文\Paper(MSatoh)\PAC-EPAC-IPAC\LINAC2010\PF-top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3141663"/>
            <a:ext cx="4900612"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コンテンツ プレースホルダー 2"/>
          <p:cNvSpPr txBox="1">
            <a:spLocks/>
          </p:cNvSpPr>
          <p:nvPr/>
        </p:nvSpPr>
        <p:spPr bwMode="auto">
          <a:xfrm>
            <a:off x="115888" y="1196752"/>
            <a:ext cx="8712200" cy="1800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r>
              <a:rPr lang="en-US" altLang="ja-JP" dirty="0">
                <a:solidFill>
                  <a:srgbClr val="FF0000"/>
                </a:solidFill>
              </a:rPr>
              <a:t>Stored beam current stability in Apr. 2010.</a:t>
            </a:r>
            <a:br>
              <a:rPr lang="en-US" altLang="ja-JP" dirty="0">
                <a:solidFill>
                  <a:srgbClr val="FF0000"/>
                </a:solidFill>
              </a:rPr>
            </a:br>
            <a:r>
              <a:rPr lang="en-US" altLang="ja-JP" dirty="0">
                <a:solidFill>
                  <a:srgbClr val="FF0000"/>
                </a:solidFill>
              </a:rPr>
              <a:t>- </a:t>
            </a:r>
            <a:r>
              <a:rPr lang="en-US" altLang="ja-JP" sz="2800" dirty="0">
                <a:solidFill>
                  <a:srgbClr val="FF0000"/>
                </a:solidFill>
              </a:rPr>
              <a:t>KEKB: 1 mA (~ 0.05%) :     e-: 12.5 Hz, e+: 25 Hz</a:t>
            </a:r>
          </a:p>
          <a:p>
            <a:pPr>
              <a:buFontTx/>
              <a:buNone/>
            </a:pPr>
            <a:r>
              <a:rPr lang="en-US" altLang="ja-JP" sz="2800" dirty="0">
                <a:solidFill>
                  <a:srgbClr val="FF0000"/>
                </a:solidFill>
              </a:rPr>
              <a:t>	- PF: 0.05 mA (~ 0.01%)   :                  0.5 Hz</a:t>
            </a:r>
            <a:endParaRPr lang="en-US" altLang="ja-JP" dirty="0">
              <a:solidFill>
                <a:srgbClr val="FF0000"/>
              </a:solidFill>
            </a:endParaRPr>
          </a:p>
        </p:txBody>
      </p:sp>
      <p:sp>
        <p:nvSpPr>
          <p:cNvPr id="22540" name="テキスト ボックス 1"/>
          <p:cNvSpPr txBox="1">
            <a:spLocks noChangeArrowheads="1"/>
          </p:cNvSpPr>
          <p:nvPr/>
        </p:nvSpPr>
        <p:spPr bwMode="auto">
          <a:xfrm>
            <a:off x="3419475" y="3851200"/>
            <a:ext cx="1052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t>KEKB e-</a:t>
            </a:r>
            <a:endParaRPr lang="ja-JP" altLang="en-US" sz="1800" dirty="0"/>
          </a:p>
        </p:txBody>
      </p:sp>
      <p:sp>
        <p:nvSpPr>
          <p:cNvPr id="22541" name="テキスト ボックス 9"/>
          <p:cNvSpPr txBox="1">
            <a:spLocks noChangeArrowheads="1"/>
          </p:cNvSpPr>
          <p:nvPr/>
        </p:nvSpPr>
        <p:spPr bwMode="auto">
          <a:xfrm>
            <a:off x="3402013" y="4653136"/>
            <a:ext cx="1133599"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t>KEKB e+</a:t>
            </a:r>
            <a:endParaRPr lang="ja-JP" altLang="en-US" sz="1800" dirty="0"/>
          </a:p>
        </p:txBody>
      </p:sp>
      <p:sp>
        <p:nvSpPr>
          <p:cNvPr id="2" name="テキスト ボックス 10"/>
          <p:cNvSpPr txBox="1">
            <a:spLocks noChangeArrowheads="1"/>
          </p:cNvSpPr>
          <p:nvPr/>
        </p:nvSpPr>
        <p:spPr bwMode="auto">
          <a:xfrm>
            <a:off x="3402013" y="5949280"/>
            <a:ext cx="131400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dirty="0"/>
              <a:t>Luminosity</a:t>
            </a:r>
            <a:endParaRPr lang="ja-JP" altLang="en-US" sz="1800" dirty="0"/>
          </a:p>
        </p:txBody>
      </p:sp>
      <p:sp>
        <p:nvSpPr>
          <p:cNvPr id="22539" name="テキスト ボックス 11"/>
          <p:cNvSpPr txBox="1">
            <a:spLocks noChangeArrowheads="1"/>
          </p:cNvSpPr>
          <p:nvPr/>
        </p:nvSpPr>
        <p:spPr bwMode="auto">
          <a:xfrm>
            <a:off x="8658225" y="3194050"/>
            <a:ext cx="4857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800"/>
              <a:t>PF </a:t>
            </a:r>
            <a:endParaRPr lang="ja-JP" altLang="en-US" sz="1800"/>
          </a:p>
        </p:txBody>
      </p:sp>
      <p:sp>
        <p:nvSpPr>
          <p:cNvPr id="15" name="円/楕円 14"/>
          <p:cNvSpPr/>
          <p:nvPr/>
        </p:nvSpPr>
        <p:spPr>
          <a:xfrm>
            <a:off x="1691680" y="3352006"/>
            <a:ext cx="450850" cy="25972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a:xfrm>
            <a:off x="3596754" y="3371850"/>
            <a:ext cx="450850" cy="257743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コンテンツ プレースホルダー 2"/>
          <p:cNvSpPr txBox="1">
            <a:spLocks/>
          </p:cNvSpPr>
          <p:nvPr/>
        </p:nvSpPr>
        <p:spPr bwMode="auto">
          <a:xfrm>
            <a:off x="107504" y="1052736"/>
            <a:ext cx="8712200" cy="20882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defRPr/>
            </a:pPr>
            <a:r>
              <a:rPr lang="en-US" altLang="ja-JP" kern="0" dirty="0">
                <a:solidFill>
                  <a:schemeClr val="bg1"/>
                </a:solidFill>
              </a:rPr>
              <a:t>PF-AR injection (twice daily) interrupt KEKB injection.</a:t>
            </a:r>
          </a:p>
          <a:p>
            <a:pPr>
              <a:defRPr/>
            </a:pPr>
            <a:r>
              <a:rPr lang="en-US" altLang="ja-JP" kern="0" dirty="0">
                <a:solidFill>
                  <a:schemeClr val="bg1"/>
                </a:solidFill>
              </a:rPr>
              <a:t>Big issue for SuperKEKB operation.</a:t>
            </a:r>
          </a:p>
          <a:p>
            <a:pPr>
              <a:defRPr/>
            </a:pPr>
            <a:r>
              <a:rPr lang="en-US" altLang="ja-JP" sz="2800" kern="0" dirty="0">
                <a:solidFill>
                  <a:schemeClr val="bg1"/>
                </a:solidFill>
              </a:rPr>
              <a:t>Beam lifetime ~ 6 min.</a:t>
            </a:r>
            <a:endParaRPr lang="en-US" altLang="ja-JP" sz="4400" kern="0" dirty="0">
              <a:solidFill>
                <a:schemeClr val="bg1"/>
              </a:solidFill>
            </a:endParaRPr>
          </a:p>
        </p:txBody>
      </p:sp>
      <p:cxnSp>
        <p:nvCxnSpPr>
          <p:cNvPr id="17" name="直線矢印コネクタ 16"/>
          <p:cNvCxnSpPr/>
          <p:nvPr/>
        </p:nvCxnSpPr>
        <p:spPr>
          <a:xfrm flipH="1">
            <a:off x="1901726" y="1772816"/>
            <a:ext cx="240804" cy="15728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142530" y="1772816"/>
            <a:ext cx="1679649" cy="16053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42"/>
                                        </p:tgtEl>
                                        <p:attrNameLst>
                                          <p:attrName>style.visibility</p:attrName>
                                        </p:attrNameLst>
                                      </p:cBhvr>
                                      <p:to>
                                        <p:strVal val="visible"/>
                                      </p:to>
                                    </p:set>
                                    <p:animEffect transition="in" filter="fade">
                                      <p:cBhvr>
                                        <p:cTn id="7" dur="500"/>
                                        <p:tgtEl>
                                          <p:spTgt spid="22542"/>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gtEl>
                                        <p:attrNameLst>
                                          <p:attrName>style.visibility</p:attrName>
                                        </p:attrNameLst>
                                      </p:cBhvr>
                                      <p:to>
                                        <p:strVal val="visible"/>
                                      </p:to>
                                    </p:set>
                                    <p:animEffect transition="in" filter="fade">
                                      <p:cBhvr>
                                        <p:cTn id="10" dur="500"/>
                                        <p:tgtEl>
                                          <p:spTgt spid="634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5" grpId="0" animBg="1"/>
      <p:bldP spid="1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107950" y="476250"/>
            <a:ext cx="9036050" cy="576263"/>
          </a:xfrm>
        </p:spPr>
        <p:txBody>
          <a:bodyPr>
            <a:normAutofit fontScale="90000"/>
          </a:bodyPr>
          <a:lstStyle/>
          <a:p>
            <a:pPr>
              <a:defRPr/>
            </a:pPr>
            <a:r>
              <a:rPr lang="en-US" altLang="ja-JP" sz="4000" dirty="0"/>
              <a:t>Simultaneous top-up including PF-AR injection</a:t>
            </a:r>
            <a:endParaRPr lang="ja-JP" altLang="en-US" sz="4000" dirty="0"/>
          </a:p>
        </p:txBody>
      </p:sp>
      <p:sp>
        <p:nvSpPr>
          <p:cNvPr id="24579" name="コンテンツ プレースホルダー 2"/>
          <p:cNvSpPr>
            <a:spLocks noGrp="1"/>
          </p:cNvSpPr>
          <p:nvPr>
            <p:ph idx="1"/>
          </p:nvPr>
        </p:nvSpPr>
        <p:spPr>
          <a:xfrm>
            <a:off x="34925" y="1052513"/>
            <a:ext cx="9074150" cy="2089150"/>
          </a:xfrm>
        </p:spPr>
        <p:txBody>
          <a:bodyPr/>
          <a:lstStyle/>
          <a:p>
            <a:r>
              <a:rPr lang="en-US" altLang="ja-JP" sz="2400" dirty="0"/>
              <a:t>PF-AR and KEKB share the long part of BT line.</a:t>
            </a:r>
          </a:p>
          <a:p>
            <a:r>
              <a:rPr lang="en-US" altLang="ja-JP" sz="2400" dirty="0"/>
              <a:t>Existing tunnel space is very tight.</a:t>
            </a:r>
          </a:p>
          <a:p>
            <a:r>
              <a:rPr lang="en-US" altLang="ja-JP" sz="2400" dirty="0"/>
              <a:t>New tunnel has been constructed in Mar. 2014.</a:t>
            </a:r>
          </a:p>
          <a:p>
            <a:r>
              <a:rPr lang="en-US" altLang="ja-JP" sz="2400" dirty="0"/>
              <a:t>Pulsed bend will be installed at #3 switch yard of linac.</a:t>
            </a:r>
          </a:p>
          <a:p>
            <a:r>
              <a:rPr lang="en-US" altLang="ja-JP" sz="2400" dirty="0"/>
              <a:t>New BT commissioning will be conducted in Feb. 2017.</a:t>
            </a:r>
          </a:p>
          <a:p>
            <a:endParaRPr lang="ja-JP" altLang="en-US" sz="2400" dirty="0"/>
          </a:p>
          <a:p>
            <a:endParaRPr lang="ja-JP" altLang="en-US" dirty="0"/>
          </a:p>
        </p:txBody>
      </p:sp>
      <p:pic>
        <p:nvPicPr>
          <p:cNvPr id="24580" name="Picture 4" descr="C:\Documents and Settings\Administrator\デスクトップ\AR-B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2000" y="-13204825"/>
            <a:ext cx="15100300" cy="103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212976"/>
            <a:ext cx="4968552" cy="339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テキスト ボックス 1"/>
          <p:cNvSpPr txBox="1">
            <a:spLocks noChangeArrowheads="1"/>
          </p:cNvSpPr>
          <p:nvPr/>
        </p:nvSpPr>
        <p:spPr bwMode="auto">
          <a:xfrm>
            <a:off x="2051720" y="6531022"/>
            <a:ext cx="2879725" cy="338137"/>
          </a:xfrm>
          <a:prstGeom prst="rect">
            <a:avLst/>
          </a:prstGeom>
          <a:solidFill>
            <a:schemeClr val="tx1"/>
          </a:solidFill>
          <a:ln w="9525">
            <a:solidFill>
              <a:schemeClr val="bg1"/>
            </a:solidFill>
            <a:miter lim="800000"/>
            <a:headEnd/>
            <a:tailEnd/>
          </a:ln>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dirty="0">
                <a:solidFill>
                  <a:schemeClr val="bg1"/>
                </a:solidFill>
              </a:rPr>
              <a:t>H. </a:t>
            </a:r>
            <a:r>
              <a:rPr lang="en-US" altLang="ja-JP" sz="1600" dirty="0" err="1">
                <a:solidFill>
                  <a:schemeClr val="bg1"/>
                </a:solidFill>
              </a:rPr>
              <a:t>Takaki</a:t>
            </a:r>
            <a:r>
              <a:rPr lang="en-US" altLang="ja-JP" sz="1600" dirty="0">
                <a:solidFill>
                  <a:schemeClr val="bg1"/>
                </a:solidFill>
              </a:rPr>
              <a:t> (KEKB review 2013)</a:t>
            </a:r>
            <a:endParaRPr lang="ja-JP" altLang="en-US" sz="1600" dirty="0">
              <a:solidFill>
                <a:schemeClr val="bg1"/>
              </a:solidFill>
            </a:endParaRPr>
          </a:p>
        </p:txBody>
      </p:sp>
      <p:pic>
        <p:nvPicPr>
          <p:cNvPr id="1044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3284984"/>
            <a:ext cx="4368725" cy="327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32656"/>
            <a:ext cx="8206680" cy="762000"/>
          </a:xfrm>
        </p:spPr>
        <p:txBody>
          <a:bodyPr/>
          <a:lstStyle/>
          <a:p>
            <a:r>
              <a:rPr lang="en-US" altLang="ja-JP" dirty="0"/>
              <a:t>Injector commissioning for Phase I</a:t>
            </a:r>
            <a:endParaRPr kumimoji="1" lang="ja-JP" altLang="en-US" dirty="0"/>
          </a:p>
        </p:txBody>
      </p:sp>
      <p:sp>
        <p:nvSpPr>
          <p:cNvPr id="5" name="コンテンツ プレースホルダー 2"/>
          <p:cNvSpPr txBox="1">
            <a:spLocks/>
          </p:cNvSpPr>
          <p:nvPr/>
        </p:nvSpPr>
        <p:spPr bwMode="auto">
          <a:xfrm>
            <a:off x="0" y="955654"/>
            <a:ext cx="9144000" cy="42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sz="2000" kern="0" dirty="0"/>
              <a:t>Thermionic e- gun was reinstalled in end of April 2015. </a:t>
            </a:r>
          </a:p>
          <a:p>
            <a:pPr lvl="1"/>
            <a:r>
              <a:rPr lang="en-US" altLang="ja-JP" sz="2000" kern="0" dirty="0"/>
              <a:t>e+ primary e- generation (10 nC). (rf gun achieved the maximum bunch charge of  5.6 nC)</a:t>
            </a:r>
            <a:endParaRPr lang="en-US" altLang="ja-JP" kern="0" dirty="0"/>
          </a:p>
          <a:p>
            <a:pPr lvl="1"/>
            <a:r>
              <a:rPr lang="en-US" altLang="ja-JP" sz="2000" kern="0" dirty="0"/>
              <a:t>Keep the beam line for rf gun in original position.</a:t>
            </a:r>
          </a:p>
          <a:p>
            <a:pPr lvl="1"/>
            <a:r>
              <a:rPr lang="en-US" altLang="ja-JP" sz="2000" kern="0" dirty="0"/>
              <a:t>Beam line level of thermionic gun was changed from 1200 mm to 1950 mm.</a:t>
            </a:r>
          </a:p>
          <a:p>
            <a:pPr lvl="1"/>
            <a:r>
              <a:rPr lang="en-US" altLang="ja-JP" sz="2000" kern="0" dirty="0"/>
              <a:t>Spare magnets have been reused for the thermionic gun beam line.</a:t>
            </a:r>
          </a:p>
          <a:p>
            <a:r>
              <a:rPr lang="en-US" altLang="ja-JP" sz="2000" kern="0" dirty="0"/>
              <a:t>Thermionic e- gun commissioning has been successful in May 2015.</a:t>
            </a:r>
          </a:p>
          <a:p>
            <a:r>
              <a:rPr lang="en-US" altLang="ja-JP" sz="2000" kern="0" dirty="0"/>
              <a:t>MR (both of HER and LER) injection by thermionic e- gun started in this February.</a:t>
            </a:r>
          </a:p>
          <a:p>
            <a:r>
              <a:rPr lang="en-US" altLang="ja-JP" sz="2000" kern="0" dirty="0"/>
              <a:t>June 8</a:t>
            </a:r>
            <a:r>
              <a:rPr lang="en-US" altLang="ja-JP" sz="2000" kern="0" baseline="30000" dirty="0"/>
              <a:t>th</a:t>
            </a:r>
            <a:r>
              <a:rPr lang="en-US" altLang="ja-JP" sz="2000" kern="0" dirty="0"/>
              <a:t> ~:</a:t>
            </a:r>
          </a:p>
          <a:p>
            <a:pPr lvl="1"/>
            <a:r>
              <a:rPr lang="en-US" altLang="ja-JP" sz="2000" kern="0" dirty="0">
                <a:solidFill>
                  <a:srgbClr val="FFFF00"/>
                </a:solidFill>
              </a:rPr>
              <a:t>HER injection: rf e- gun</a:t>
            </a:r>
            <a:r>
              <a:rPr lang="en-US" altLang="ja-JP" sz="2000" kern="0" dirty="0"/>
              <a:t>,</a:t>
            </a:r>
            <a:r>
              <a:rPr lang="en-US" altLang="ja-JP" sz="2000" kern="0" dirty="0">
                <a:solidFill>
                  <a:srgbClr val="FFFF00"/>
                </a:solidFill>
              </a:rPr>
              <a:t> </a:t>
            </a:r>
            <a:r>
              <a:rPr lang="en-US" altLang="ja-JP" sz="2000" kern="0" dirty="0"/>
              <a:t>LER injection: thermionic e- gun</a:t>
            </a:r>
          </a:p>
          <a:p>
            <a:endParaRPr lang="en-US" altLang="ja-JP" sz="1200" kern="0" dirty="0"/>
          </a:p>
          <a:p>
            <a:pPr lvl="1"/>
            <a:endParaRPr lang="en-US" altLang="ja-JP" sz="1600" kern="0" dirty="0"/>
          </a:p>
          <a:p>
            <a:endParaRPr lang="en-US" altLang="ja-JP" sz="2000" kern="0" dirty="0"/>
          </a:p>
          <a:p>
            <a:endParaRPr lang="en-US" altLang="ja-JP" sz="2400" kern="0" dirty="0"/>
          </a:p>
          <a:p>
            <a:endParaRPr lang="ja-JP" altLang="en-US" sz="2400" kern="0" dirty="0"/>
          </a:p>
        </p:txBody>
      </p:sp>
      <p:pic>
        <p:nvPicPr>
          <p:cNvPr id="3" name="図 2"/>
          <p:cNvPicPr>
            <a:picLocks noChangeAspect="1"/>
          </p:cNvPicPr>
          <p:nvPr/>
        </p:nvPicPr>
        <p:blipFill>
          <a:blip r:embed="rId2"/>
          <a:stretch>
            <a:fillRect/>
          </a:stretch>
        </p:blipFill>
        <p:spPr>
          <a:xfrm>
            <a:off x="539552" y="4653137"/>
            <a:ext cx="7861662" cy="2232248"/>
          </a:xfrm>
          <a:prstGeom prst="rect">
            <a:avLst/>
          </a:prstGeom>
        </p:spPr>
      </p:pic>
    </p:spTree>
    <p:extLst>
      <p:ext uri="{BB962C8B-B14F-4D97-AF65-F5344CB8AC3E}">
        <p14:creationId xmlns:p14="http://schemas.microsoft.com/office/powerpoint/2010/main" val="1842057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スライド 2 - &amp;quot;Contents&amp;quot;&quot;/&gt;&lt;property id=&quot;20307&quot; value=&quot;447&quot;/&gt;&lt;/object&gt;&lt;object type=&quot;3&quot; unique_id=&quot;10007&quot;&gt;&lt;property id=&quot;20148&quot; value=&quot;5&quot;/&gt;&lt;property id=&quot;20300&quot; value=&quot;スライド 5 - &amp;quot;e- Linac Beam Parameters&amp;quot;&quot;/&gt;&lt;property id=&quot;20307&quot; value=&quot;424&quot;/&gt;&lt;/object&gt;&lt;object type=&quot;3&quot; unique_id=&quot;10009&quot;&gt;&lt;property id=&quot;20148&quot; value=&quot;5&quot;/&gt;&lt;property id=&quot;20300&quot; value=&quot;スライド 8 - &amp;quot;Uniform shape of longitudinal beam distribution&amp;quot;&quot;/&gt;&lt;property id=&quot;20307&quot; value=&quot;426&quot;/&gt;&lt;/object&gt;&lt;object type=&quot;3&quot; unique_id=&quot;10010&quot;&gt;&lt;property id=&quot;20148&quot; value=&quot;5&quot;/&gt;&lt;property id=&quot;20300&quot; value=&quot;スライド 9 - &amp;quot;Energy spread simulation &amp;quot;&quot;/&gt;&lt;property id=&quot;20307&quot; value=&quot;427&quot;/&gt;&lt;/object&gt;&lt;object type=&quot;3&quot; unique_id=&quot;10012&quot;&gt;&lt;property id=&quot;20148&quot; value=&quot;5&quot;/&gt;&lt;property id=&quot;20300&quot; value=&quot;スライド 11 - &amp;quot;Low emittance electron&amp;quot;&quot;/&gt;&lt;property id=&quot;20307&quot; value=&quot;429&quot;/&gt;&lt;/object&gt;&lt;object type=&quot;3&quot; unique_id=&quot;10013&quot;&gt;&lt;property id=&quot;20148&quot; value=&quot;5&quot;/&gt;&lt;property id=&quot;20300&quot; value=&quot;スライド 13 - &amp;quot;Bunch compression at J-ARC&amp;quot;&quot;/&gt;&lt;property id=&quot;20307&quot; value=&quot;430&quot;/&gt;&lt;/object&gt;&lt;object type=&quot;3&quot; unique_id=&quot;10014&quot;&gt;&lt;property id=&quot;20148&quot; value=&quot;5&quot;/&gt;&lt;property id=&quot;20300&quot; value=&quot;スライド 12 - &amp;quot;Emittance growth due to component misalignment&amp;quot;&quot;/&gt;&lt;property id=&quot;20307&quot; value=&quot;431&quot;/&gt;&lt;/object&gt;&lt;object type=&quot;3&quot; unique_id=&quot;10015&quot;&gt;&lt;property id=&quot;20148&quot; value=&quot;5&quot;/&gt;&lt;property id=&quot;20300&quot; value=&quot;スライド 14 - &amp;quot;Emittance (misalignment s = 0.3 mm)&amp;quot;&quot;/&gt;&lt;property id=&quot;20307&quot; value=&quot;432&quot;/&gt;&lt;/object&gt;&lt;object type=&quot;3&quot; unique_id=&quot;10016&quot;&gt;&lt;property id=&quot;20148&quot; value=&quot;5&quot;/&gt;&lt;property id=&quot;20300&quot; value=&quot;スライド 15 - &amp;quot;Offset injection for emittance preservation&amp;quot;&quot;/&gt;&lt;property id=&quot;20307&quot; value=&quot;433&quot;/&gt;&lt;/object&gt;&lt;object type=&quot;3&quot; unique_id=&quot;10017&quot;&gt;&lt;property id=&quot;20148&quot; value=&quot;5&quot;/&gt;&lt;property id=&quot;20300&quot; value=&quot;スライド 16 - &amp;quot;Offset injection (simulation)&amp;quot;&quot;/&gt;&lt;property id=&quot;20307&quot; value=&quot;434&quot;/&gt;&lt;/object&gt;&lt;object type=&quot;3&quot; unique_id=&quot;10019&quot;&gt;&lt;property id=&quot;20148&quot; value=&quot;5&quot;/&gt;&lt;property id=&quot;20300&quot; value=&quot;スライド 17 - &amp;quot;Low emittance electron issue&amp;quot;&quot;/&gt;&lt;property id=&quot;20307&quot; value=&quot;436&quot;/&gt;&lt;/object&gt;&lt;object type=&quot;3&quot; unique_id=&quot;10152&quot;&gt;&lt;property id=&quot;20148&quot; value=&quot;5&quot;/&gt;&lt;property id=&quot;20300&quot; value=&quot;スライド 6 - &amp;quot;e+ Linac Beam Parameters&amp;quot;&quot;/&gt;&lt;property id=&quot;20307&quot; value=&quot;448&quot;/&gt;&lt;/object&gt;&lt;object type=&quot;3&quot; unique_id=&quot;10247&quot;&gt;&lt;property id=&quot;20148&quot; value=&quot;5&quot;/&gt;&lt;property id=&quot;20300&quot; value=&quot;スライド 4 - &amp;quot;Injector Upgrade Items&amp;quot;&quot;/&gt;&lt;property id=&quot;20307&quot; value=&quot;457&quot;/&gt;&lt;/object&gt;&lt;object type=&quot;3&quot; unique_id=&quot;10773&quot;&gt;&lt;property id=&quot;20148&quot; value=&quot;5&quot;/&gt;&lt;property id=&quot;20300&quot; value=&quot;スライド 20 - &amp;quot;Simultaneous Top-up Operation for three rings&amp;quot;&quot;/&gt;&lt;property id=&quot;20307&quot; value=&quot;479&quot;/&gt;&lt;/object&gt;&lt;object type=&quot;3&quot; unique_id=&quot;10774&quot;&gt;&lt;property id=&quot;20148&quot; value=&quot;5&quot;/&gt;&lt;property id=&quot;20300&quot; value=&quot;スライド 21 - &amp;quot;PF-AR injection: 20 min., twice daily&amp;quot;&quot;/&gt;&lt;property id=&quot;20307&quot; value=&quot;480&quot;/&gt;&lt;/object&gt;&lt;object type=&quot;3&quot; unique_id=&quot;10775&quot;&gt;&lt;property id=&quot;20148&quot; value=&quot;5&quot;/&gt;&lt;property id=&quot;20300&quot; value=&quot;スライド 22 - &amp;quot;Simultaneous top-up including PF-AR injection&amp;quot;&quot;/&gt;&lt;property id=&quot;20307&quot; value=&quot;481&quot;/&gt;&lt;/object&gt;&lt;object type=&quot;3&quot; unique_id=&quot;11174&quot;&gt;&lt;property id=&quot;20148&quot; value=&quot;5&quot;/&gt;&lt;property id=&quot;20300&quot; value=&quot;スライド 49 - &amp;quot;Issues&amp;quot;&quot;/&gt;&lt;property id=&quot;20307&quot; value=&quot;486&quot;/&gt;&lt;/object&gt;&lt;object type=&quot;3&quot; unique_id=&quot;17688&quot;&gt;&lt;property id=&quot;20148&quot; value=&quot;5&quot;/&gt;&lt;property id=&quot;20300&quot; value=&quot;スライド 26 - &amp;quot;Schedule&amp;quot;&quot;/&gt;&lt;property id=&quot;20307&quot; value=&quot;489&quot;/&gt;&lt;/object&gt;&lt;object type=&quot;3&quot; unique_id=&quot;17689&quot;&gt;&lt;property id=&quot;20148&quot; value=&quot;5&quot;/&gt;&lt;property id=&quot;20300&quot; value=&quot;スライド 23 - &amp;quot;Simultaneous top-up for 4 rings&amp;quot;&quot;/&gt;&lt;property id=&quot;20307&quot; value=&quot;496&quot;/&gt;&lt;/object&gt;&lt;object type=&quot;3&quot; unique_id=&quot;17690&quot;&gt;&lt;property id=&quot;20148&quot; value=&quot;5&quot;/&gt;&lt;property id=&quot;20300&quot; value=&quot;スライド 27 - &amp;quot;Schedule (cont’d)&amp;quot;&quot;/&gt;&lt;property id=&quot;20307&quot; value=&quot;491&quot;/&gt;&lt;/object&gt;&lt;object type=&quot;3&quot; unique_id=&quot;17696&quot;&gt;&lt;property id=&quot;20148&quot; value=&quot;5&quot;/&gt;&lt;property id=&quot;20300&quot; value=&quot;スライド 50 - &amp;quot;Issues (cont’d)&amp;quot;&quot;/&gt;&lt;property id=&quot;20307&quot; value=&quot;503&quot;/&gt;&lt;/object&gt;&lt;object type=&quot;3&quot; unique_id=&quot;17701&quot;&gt;&lt;property id=&quot;20148&quot; value=&quot;5&quot;/&gt;&lt;property id=&quot;20300&quot; value=&quot;スライド 24 - &amp;quot;Energy Profile along Injector&amp;quot;&quot;/&gt;&lt;property id=&quot;20307&quot; value=&quot;504&quot;/&gt;&lt;/object&gt;&lt;object type=&quot;3&quot; unique_id=&quot;17703&quot;&gt;&lt;property id=&quot;20148&quot; value=&quot;5&quot;/&gt;&lt;property id=&quot;20300&quot; value=&quot;スライド 52 - &amp;quot;Summary&amp;quot;&quot;/&gt;&lt;property id=&quot;20307&quot; value=&quot;505&quot;/&gt;&lt;/object&gt;&lt;object type=&quot;3&quot; unique_id=&quot;17704&quot;&gt;&lt;property id=&quot;20148&quot; value=&quot;5&quot;/&gt;&lt;property id=&quot;20300&quot; value=&quot;スライド 53 - &amp;quot;Thank you for your attention!&amp;quot;&quot;/&gt;&lt;property id=&quot;20307&quot; value=&quot;507&quot;/&gt;&lt;/object&gt;&lt;object type=&quot;3&quot; unique_id=&quot;17705&quot;&gt;&lt;property id=&quot;20148&quot; value=&quot;5&quot;/&gt;&lt;property id=&quot;20300&quot; value=&quot;スライド 1 - &amp;quot;Injector Commissioning&amp;quot;&quot;/&gt;&lt;property id=&quot;20307&quot; value=&quot;509&quot;/&gt;&lt;/object&gt;&lt;object type=&quot;3&quot; unique_id=&quot;17706&quot;&gt;&lt;property id=&quot;20148&quot; value=&quot;5&quot;/&gt;&lt;property id=&quot;20300&quot; value=&quot;スライド 3 - &amp;quot;Contents&amp;quot;&quot;/&gt;&lt;property id=&quot;20307&quot; value=&quot;534&quot;/&gt;&lt;/object&gt;&lt;object type=&quot;3&quot; unique_id=&quot;17707&quot;&gt;&lt;property id=&quot;20148&quot; value=&quot;5&quot;/&gt;&lt;property id=&quot;20300&quot; value=&quot;スライド 7 - &amp;quot;Contents&amp;quot;&quot;/&gt;&lt;property id=&quot;20307&quot; value=&quot;535&quot;/&gt;&lt;/object&gt;&lt;object type=&quot;3&quot; unique_id=&quot;17708&quot;&gt;&lt;property id=&quot;20148&quot; value=&quot;5&quot;/&gt;&lt;property id=&quot;20300&quot; value=&quot;スライド 10 - &amp;quot;Contents&amp;quot;&quot;/&gt;&lt;property id=&quot;20307&quot; value=&quot;537&quot;/&gt;&lt;/object&gt;&lt;object type=&quot;3&quot; unique_id=&quot;17709&quot;&gt;&lt;property id=&quot;20148&quot; value=&quot;5&quot;/&gt;&lt;property id=&quot;20300&quot; value=&quot;スライド 18&quot;/&gt;&lt;property id=&quot;20307&quot; value=&quot;563&quot;/&gt;&lt;/object&gt;&lt;object type=&quot;3&quot; unique_id=&quot;17710&quot;&gt;&lt;property id=&quot;20148&quot; value=&quot;5&quot;/&gt;&lt;property id=&quot;20300&quot; value=&quot;スライド 19 - &amp;quot;Contents&amp;quot;&quot;/&gt;&lt;property id=&quot;20307&quot; value=&quot;538&quot;/&gt;&lt;/object&gt;&lt;object type=&quot;3&quot; unique_id=&quot;17711&quot;&gt;&lt;property id=&quot;20148&quot; value=&quot;5&quot;/&gt;&lt;property id=&quot;20300&quot; value=&quot;スライド 25 - &amp;quot;Contents&amp;quot;&quot;/&gt;&lt;property id=&quot;20307&quot; value=&quot;539&quot;/&gt;&lt;/object&gt;&lt;object type=&quot;3&quot; unique_id=&quot;17712&quot;&gt;&lt;property id=&quot;20148&quot; value=&quot;5&quot;/&gt;&lt;property id=&quot;20300&quot; value=&quot;スライド 28 - &amp;quot;Contents&amp;quot;&quot;/&gt;&lt;property id=&quot;20307&quot; value=&quot;540&quot;/&gt;&lt;/object&gt;&lt;object type=&quot;3&quot; unique_id=&quot;17713&quot;&gt;&lt;property id=&quot;20148&quot; value=&quot;5&quot;/&gt;&lt;property id=&quot;20300&quot; value=&quot;スライド 29 - &amp;quot;Our goal&amp;quot;&quot;/&gt;&lt;property id=&quot;20307&quot; value=&quot;543&quot;/&gt;&lt;/object&gt;&lt;object type=&quot;3&quot; unique_id=&quot;17714&quot;&gt;&lt;property id=&quot;20148&quot; value=&quot;5&quot;/&gt;&lt;property id=&quot;20300&quot; value=&quot;スライド 30 - &amp;quot;Electron Commissioning&amp;quot;&quot;/&gt;&lt;property id=&quot;20307&quot; value=&quot;544&quot;/&gt;&lt;/object&gt;&lt;object type=&quot;3&quot; unique_id=&quot;17715&quot;&gt;&lt;property id=&quot;20148&quot; value=&quot;5&quot;/&gt;&lt;property id=&quot;20300&quot; value=&quot;スライド 31 - &amp;quot;Beam diagnostics&amp;quot;&quot;/&gt;&lt;property id=&quot;20307&quot; value=&quot;525&quot;/&gt;&lt;/object&gt;&lt;object type=&quot;3&quot; unique_id=&quot;17716&quot;&gt;&lt;property id=&quot;20148&quot; value=&quot;5&quot;/&gt;&lt;property id=&quot;20300&quot; value=&quot;スライド 32 - &amp;quot;Charge history&amp;quot;&quot;/&gt;&lt;property id=&quot;20307&quot; value=&quot;545&quot;/&gt;&lt;/object&gt;&lt;object type=&quot;3&quot; unique_id=&quot;17717&quot;&gt;&lt;property id=&quot;20148&quot; value=&quot;5&quot;/&gt;&lt;property id=&quot;20300&quot; value=&quot;スライド 33 - &amp;quot;A1 RF gun e- beam (5.12 GeV)&amp;quot;&quot;/&gt;&lt;property id=&quot;20307&quot; value=&quot;547&quot;/&gt;&lt;/object&gt;&lt;object type=&quot;3&quot; unique_id=&quot;17718&quot;&gt;&lt;property id=&quot;20148&quot; value=&quot;5&quot;/&gt;&lt;property id=&quot;20300&quot; value=&quot;スライド 34 - &amp;quot;A1 RF gun e- beam&amp;quot;&quot;/&gt;&lt;property id=&quot;20307&quot; value=&quot;548&quot;/&gt;&lt;/object&gt;&lt;object type=&quot;3&quot; unique_id=&quot;17719&quot;&gt;&lt;property id=&quot;20148&quot; value=&quot;5&quot;/&gt;&lt;property id=&quot;20300&quot; value=&quot;スライド 35 - &amp;quot;Bunch compression at A1 unit&amp;quot;&quot;/&gt;&lt;property id=&quot;20307&quot; value=&quot;549&quot;/&gt;&lt;/object&gt;&lt;object type=&quot;3&quot; unique_id=&quot;17720&quot;&gt;&lt;property id=&quot;20148&quot; value=&quot;5&quot;/&gt;&lt;property id=&quot;20300&quot; value=&quot;スライド 36 - &amp;quot;Single shot bunch length measurement at A1&amp;#x0D;&amp;#x0A;(streak camera)&amp;quot;&quot;/&gt;&lt;property id=&quot;20307&quot; value=&quot;550&quot;/&gt;&lt;/object&gt;&lt;object type=&quot;3&quot; unique_id=&quot;17721&quot;&gt;&lt;property id=&quot;20148&quot; value=&quot;5&quot;/&gt;&lt;property id=&quot;20300&quot; value=&quot;スライド 37 - &amp;quot;Beam charge stability&amp;quot;&quot;/&gt;&lt;property id=&quot;20307&quot; value=&quot;551&quot;/&gt;&lt;/object&gt;&lt;object type=&quot;3&quot; unique_id=&quot;17722&quot;&gt;&lt;property id=&quot;20148&quot; value=&quot;5&quot;/&gt;&lt;property id=&quot;20300&quot; value=&quot;スライド 38 - &amp;quot;A1-SC&amp;quot;&quot;/&gt;&lt;property id=&quot;20307&quot; value=&quot;552&quot;/&gt;&lt;/object&gt;&lt;object type=&quot;3&quot; unique_id=&quot;17723&quot;&gt;&lt;property id=&quot;20148&quot; value=&quot;5&quot;/&gt;&lt;property id=&quot;20300&quot; value=&quot;スライド 39 - &amp;quot;Emittance measurement example (A1 unit)&amp;quot;&quot;/&gt;&lt;property id=&quot;20307&quot; value=&quot;554&quot;/&gt;&lt;/object&gt;&lt;object type=&quot;3&quot; unique_id=&quot;17724&quot;&gt;&lt;property id=&quot;20148&quot; value=&quot;5&quot;/&gt;&lt;property id=&quot;20300&quot; value=&quot;スライド 40 - &amp;quot;Wire scanner (Sector B)&amp;quot;&quot;/&gt;&lt;property id=&quot;20307&quot; value=&quot;555&quot;/&gt;&lt;/object&gt;&lt;object type=&quot;3&quot; unique_id=&quot;17725&quot;&gt;&lt;property id=&quot;20148&quot; value=&quot;5&quot;/&gt;&lt;property id=&quot;20300&quot; value=&quot;スライド 41 - &amp;quot;Emittance measurement (Sector B)&amp;quot;&quot;/&gt;&lt;property id=&quot;20307&quot; value=&quot;556&quot;/&gt;&lt;/object&gt;&lt;object type=&quot;3&quot; unique_id=&quot;17726&quot;&gt;&lt;property id=&quot;20148&quot; value=&quot;5&quot;/&gt;&lt;property id=&quot;20300&quot; value=&quot;スライド 42 - &amp;quot;Bunch compression @ J-ARC&amp;quot;&quot;/&gt;&lt;property id=&quot;20307&quot; value=&quot;561&quot;/&gt;&lt;/object&gt;&lt;object type=&quot;3&quot; unique_id=&quot;17727&quot;&gt;&lt;property id=&quot;20148&quot; value=&quot;5&quot;/&gt;&lt;property id=&quot;20300&quot; value=&quot;スライド 43&quot;/&gt;&lt;property id=&quot;20307&quot; value=&quot;562&quot;/&gt;&lt;/object&gt;&lt;object type=&quot;3&quot; unique_id=&quot;17728&quot;&gt;&lt;property id=&quot;20148&quot; value=&quot;5&quot;/&gt;&lt;property id=&quot;20300&quot; value=&quot;スライド 44 - &amp;quot;Preliminary result of bunch compression @ J-ARC&amp;quot;&quot;/&gt;&lt;property id=&quot;20307&quot; value=&quot;564&quot;/&gt;&lt;/object&gt;&lt;object type=&quot;3&quot; unique_id=&quot;17729&quot;&gt;&lt;property id=&quot;20148&quot; value=&quot;5&quot;/&gt;&lt;property id=&quot;20300&quot; value=&quot;スライド 45 - &amp;quot;Stability @ SP_A1_C5&amp;quot;&quot;/&gt;&lt;property id=&quot;20307&quot; value=&quot;557&quot;/&gt;&lt;/object&gt;&lt;object type=&quot;3&quot; unique_id=&quot;17730&quot;&gt;&lt;property id=&quot;20148&quot; value=&quot;5&quot;/&gt;&lt;property id=&quot;20300&quot; value=&quot;スライド 46&quot;/&gt;&lt;property id=&quot;20307&quot; value=&quot;558&quot;/&gt;&lt;/object&gt;&lt;object type=&quot;3&quot; unique_id=&quot;17731&quot;&gt;&lt;property id=&quot;20148&quot; value=&quot;5&quot;/&gt;&lt;property id=&quot;20300&quot; value=&quot;スライド 47 - &amp;quot;Summary of electron commissioning&amp;quot;&quot;/&gt;&lt;property id=&quot;20307&quot; value=&quot;559&quot;/&gt;&lt;/object&gt;&lt;object type=&quot;3&quot; unique_id=&quot;17732&quot;&gt;&lt;property id=&quot;20148&quot; value=&quot;5&quot;/&gt;&lt;property id=&quot;20300&quot; value=&quot;スライド 48 - &amp;quot;Contents&amp;quot;&quot;/&gt;&lt;property id=&quot;20307&quot; value=&quot;541&quot;/&gt;&lt;/object&gt;&lt;object type=&quot;3&quot; unique_id=&quot;17733&quot;&gt;&lt;property id=&quot;20148&quot; value=&quot;5&quot;/&gt;&lt;property id=&quot;20300&quot; value=&quot;スライド 51 - &amp;quot;Contents&amp;quot;&quot;/&gt;&lt;property id=&quot;20307&quot; value=&quot;54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4|0.5"/>
</p:tagLst>
</file>

<file path=ppt/theme/theme1.xml><?xml version="1.0" encoding="utf-8"?>
<a:theme xmlns:a="http://schemas.openxmlformats.org/drawingml/2006/main" name="標準デザイン">
  <a:themeElements>
    <a:clrScheme name="">
      <a:dk1>
        <a:srgbClr val="CC6600"/>
      </a:dk1>
      <a:lt1>
        <a:srgbClr val="FFFFFF"/>
      </a:lt1>
      <a:dk2>
        <a:srgbClr val="292929"/>
      </a:dk2>
      <a:lt2>
        <a:srgbClr val="66FF33"/>
      </a:lt2>
      <a:accent1>
        <a:srgbClr val="00CC99"/>
      </a:accent1>
      <a:accent2>
        <a:srgbClr val="3333CC"/>
      </a:accent2>
      <a:accent3>
        <a:srgbClr val="ACACAC"/>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32521</TotalTime>
  <Words>3237</Words>
  <Application>Microsoft Office PowerPoint</Application>
  <PresentationFormat>画面に合わせる (4:3)</PresentationFormat>
  <Paragraphs>560</Paragraphs>
  <Slides>49</Slides>
  <Notes>12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2</vt:i4>
      </vt:variant>
      <vt:variant>
        <vt:lpstr>スライド タイトル</vt:lpstr>
      </vt:variant>
      <vt:variant>
        <vt:i4>49</vt:i4>
      </vt:variant>
    </vt:vector>
  </HeadingPairs>
  <TitlesOfParts>
    <vt:vector size="64" baseType="lpstr">
      <vt:lpstr>Charcoal</vt:lpstr>
      <vt:lpstr>ＤＦＰ太丸ゴシック体</vt:lpstr>
      <vt:lpstr>ＭＳ Ｐゴシック</vt:lpstr>
      <vt:lpstr>ＭＳ Ｐ明朝</vt:lpstr>
      <vt:lpstr>Osaka</vt:lpstr>
      <vt:lpstr>Arial</vt:lpstr>
      <vt:lpstr>Calibri</vt:lpstr>
      <vt:lpstr>Cambria Math</vt:lpstr>
      <vt:lpstr>Symbol</vt:lpstr>
      <vt:lpstr>Times</vt:lpstr>
      <vt:lpstr>Times New Roman</vt:lpstr>
      <vt:lpstr>Wingdings</vt:lpstr>
      <vt:lpstr>標準デザイン</vt:lpstr>
      <vt:lpstr>ビットマップ イメージ</vt:lpstr>
      <vt:lpstr>ｸﾞﾗﾌ</vt:lpstr>
      <vt:lpstr>Injector Commissioning (Phase I &amp; II)</vt:lpstr>
      <vt:lpstr>Contents</vt:lpstr>
      <vt:lpstr>Injector overview</vt:lpstr>
      <vt:lpstr>Requirements for SKEKB injector</vt:lpstr>
      <vt:lpstr>Operation scheme</vt:lpstr>
      <vt:lpstr>Low emittance preservation</vt:lpstr>
      <vt:lpstr>Simultaneous top-up injection for three rings</vt:lpstr>
      <vt:lpstr>Simultaneous top-up including PF-AR injection</vt:lpstr>
      <vt:lpstr>Injector commissioning for Phase I</vt:lpstr>
      <vt:lpstr>Thermionic e- gun (HER injection)</vt:lpstr>
      <vt:lpstr>Thermionic e- gun (LER injection)</vt:lpstr>
      <vt:lpstr>Thermionic e- gun (Injection rate)</vt:lpstr>
      <vt:lpstr>Thermionic e- gun (emittance)</vt:lpstr>
      <vt:lpstr>Commissioning tools</vt:lpstr>
      <vt:lpstr>MR injection from rf e- gun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and plan</vt:lpstr>
      <vt:lpstr>Summary and plan (cont’d)</vt:lpstr>
      <vt:lpstr>Backup</vt:lpstr>
      <vt:lpstr>Emittance growth due to component misalignment</vt:lpstr>
      <vt:lpstr>Energy spread requirement</vt:lpstr>
      <vt:lpstr>Offset injection (experiment)</vt:lpstr>
      <vt:lpstr>Emittance w/ bunch charge fluctuation</vt:lpstr>
      <vt:lpstr>Emittance measurement </vt:lpstr>
      <vt:lpstr>Optics design</vt:lpstr>
      <vt:lpstr>Beam diagnostics</vt:lpstr>
      <vt:lpstr>PowerPoint プレゼンテーション</vt:lpstr>
      <vt:lpstr>Profile monitor</vt:lpstr>
      <vt:lpstr>Profile monitor (cont’d)</vt:lpstr>
      <vt:lpstr>Bunch charge history (rf gun)</vt:lpstr>
      <vt:lpstr>Bunch compression at Unit-A1</vt:lpstr>
      <vt:lpstr>Bunch charge from rf gun in last Dec.</vt:lpstr>
      <vt:lpstr>Typical beam charge stability</vt:lpstr>
      <vt:lpstr>Bunch charge and laser power</vt:lpstr>
      <vt:lpstr>Bunch charge fluctuation</vt:lpstr>
      <vt:lpstr>e- beam parameters</vt:lpstr>
      <vt:lpstr>e+ beam parameters</vt:lpstr>
      <vt:lpstr>Shot-by-shot beam profile stability</vt:lpstr>
      <vt:lpstr>Beam position stability @ SP_A1_C5</vt:lpstr>
      <vt:lpstr>Energy spread measurement @ J-ARC</vt:lpstr>
      <vt:lpstr>Bunch compression @ J-ARC</vt:lpstr>
      <vt:lpstr>Bunch compression at J-ARC</vt:lpstr>
      <vt:lpstr>Emittance (misalignment s = 0.3 mm)</vt:lpstr>
      <vt:lpstr>Bunch compression at A1 unit</vt:lpstr>
    </vt:vector>
  </TitlesOfParts>
  <Company>noir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Map of Linac Control</dc:title>
  <dc:creator>noir</dc:creator>
  <cp:lastModifiedBy>masanori</cp:lastModifiedBy>
  <cp:revision>1743</cp:revision>
  <cp:lastPrinted>2015-02-17T00:03:12Z</cp:lastPrinted>
  <dcterms:created xsi:type="dcterms:W3CDTF">2007-10-19T01:52:09Z</dcterms:created>
  <dcterms:modified xsi:type="dcterms:W3CDTF">2016-06-13T23:29:00Z</dcterms:modified>
</cp:coreProperties>
</file>