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57"/>
  </p:notesMasterIdLst>
  <p:handoutMasterIdLst>
    <p:handoutMasterId r:id="rId58"/>
  </p:handoutMasterIdLst>
  <p:sldIdLst>
    <p:sldId id="314" r:id="rId2"/>
    <p:sldId id="312" r:id="rId3"/>
    <p:sldId id="301" r:id="rId4"/>
    <p:sldId id="263" r:id="rId5"/>
    <p:sldId id="265" r:id="rId6"/>
    <p:sldId id="302" r:id="rId7"/>
    <p:sldId id="304" r:id="rId8"/>
    <p:sldId id="318" r:id="rId9"/>
    <p:sldId id="309" r:id="rId10"/>
    <p:sldId id="305" r:id="rId11"/>
    <p:sldId id="340" r:id="rId12"/>
    <p:sldId id="316" r:id="rId13"/>
    <p:sldId id="306" r:id="rId14"/>
    <p:sldId id="339" r:id="rId15"/>
    <p:sldId id="317" r:id="rId16"/>
    <p:sldId id="341" r:id="rId17"/>
    <p:sldId id="320" r:id="rId18"/>
    <p:sldId id="321" r:id="rId19"/>
    <p:sldId id="322" r:id="rId20"/>
    <p:sldId id="323" r:id="rId21"/>
    <p:sldId id="324" r:id="rId22"/>
    <p:sldId id="325" r:id="rId23"/>
    <p:sldId id="326" r:id="rId24"/>
    <p:sldId id="327" r:id="rId25"/>
    <p:sldId id="348" r:id="rId26"/>
    <p:sldId id="357" r:id="rId27"/>
    <p:sldId id="328" r:id="rId28"/>
    <p:sldId id="343" r:id="rId29"/>
    <p:sldId id="329" r:id="rId30"/>
    <p:sldId id="342" r:id="rId31"/>
    <p:sldId id="330" r:id="rId32"/>
    <p:sldId id="332" r:id="rId33"/>
    <p:sldId id="333" r:id="rId34"/>
    <p:sldId id="350" r:id="rId35"/>
    <p:sldId id="334" r:id="rId36"/>
    <p:sldId id="335" r:id="rId37"/>
    <p:sldId id="356" r:id="rId38"/>
    <p:sldId id="336" r:id="rId39"/>
    <p:sldId id="351" r:id="rId40"/>
    <p:sldId id="337" r:id="rId41"/>
    <p:sldId id="352" r:id="rId42"/>
    <p:sldId id="344" r:id="rId43"/>
    <p:sldId id="353" r:id="rId44"/>
    <p:sldId id="345" r:id="rId45"/>
    <p:sldId id="338" r:id="rId46"/>
    <p:sldId id="347" r:id="rId47"/>
    <p:sldId id="358" r:id="rId48"/>
    <p:sldId id="331" r:id="rId49"/>
    <p:sldId id="346" r:id="rId50"/>
    <p:sldId id="354" r:id="rId51"/>
    <p:sldId id="287" r:id="rId52"/>
    <p:sldId id="355" r:id="rId53"/>
    <p:sldId id="288" r:id="rId54"/>
    <p:sldId id="315" r:id="rId55"/>
    <p:sldId id="359" r:id="rId56"/>
  </p:sldIdLst>
  <p:sldSz cx="9144000" cy="6858000" type="screen4x3"/>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CCFF"/>
    <a:srgbClr val="008000"/>
    <a:srgbClr val="A50021"/>
    <a:srgbClr val="FF66FF"/>
    <a:srgbClr val="9900FF"/>
    <a:srgbClr val="66FF99"/>
    <a:srgbClr val="0066FF"/>
    <a:srgbClr val="E46C0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0" autoAdjust="0"/>
    <p:restoredTop sz="95506" autoAdjust="0"/>
  </p:normalViewPr>
  <p:slideViewPr>
    <p:cSldViewPr snapToGrid="0">
      <p:cViewPr varScale="1">
        <p:scale>
          <a:sx n="97" d="100"/>
          <a:sy n="97" d="100"/>
        </p:scale>
        <p:origin x="-276" y="-90"/>
      </p:cViewPr>
      <p:guideLst>
        <p:guide orient="horz" pos="2160"/>
        <p:guide pos="2880"/>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4307047" cy="340361"/>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629993" y="0"/>
            <a:ext cx="4307047" cy="340361"/>
          </a:xfrm>
          <a:prstGeom prst="rect">
            <a:avLst/>
          </a:prstGeom>
        </p:spPr>
        <p:txBody>
          <a:bodyPr vert="horz" lIns="91442" tIns="45721" rIns="91442" bIns="45721" rtlCol="0"/>
          <a:lstStyle>
            <a:lvl1pPr algn="r">
              <a:defRPr sz="1200"/>
            </a:lvl1pPr>
          </a:lstStyle>
          <a:p>
            <a:fld id="{43E27584-9865-4457-9844-9489EAE1AA00}" type="datetimeFigureOut">
              <a:rPr kumimoji="1" lang="ja-JP" altLang="en-US" smtClean="0"/>
              <a:pPr/>
              <a:t>2016/6/12</a:t>
            </a:fld>
            <a:endParaRPr kumimoji="1" lang="ja-JP" altLang="en-US"/>
          </a:p>
        </p:txBody>
      </p:sp>
      <p:sp>
        <p:nvSpPr>
          <p:cNvPr id="4" name="フッター プレースホルダ 3"/>
          <p:cNvSpPr>
            <a:spLocks noGrp="1"/>
          </p:cNvSpPr>
          <p:nvPr>
            <p:ph type="ftr" sz="quarter" idx="2"/>
          </p:nvPr>
        </p:nvSpPr>
        <p:spPr>
          <a:xfrm>
            <a:off x="2" y="6465659"/>
            <a:ext cx="4307047" cy="340361"/>
          </a:xfrm>
          <a:prstGeom prst="rect">
            <a:avLst/>
          </a:prstGeom>
        </p:spPr>
        <p:txBody>
          <a:bodyPr vert="horz" lIns="91442" tIns="45721" rIns="91442" bIns="45721"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629993" y="6465659"/>
            <a:ext cx="4307047" cy="340361"/>
          </a:xfrm>
          <a:prstGeom prst="rect">
            <a:avLst/>
          </a:prstGeom>
        </p:spPr>
        <p:txBody>
          <a:bodyPr vert="horz" lIns="91442" tIns="45721" rIns="91442" bIns="45721" rtlCol="0" anchor="b"/>
          <a:lstStyle>
            <a:lvl1pPr algn="r">
              <a:defRPr sz="1200"/>
            </a:lvl1pPr>
          </a:lstStyle>
          <a:p>
            <a:fld id="{50C19091-7C17-4606-9EFA-C5E95CB54DBF}" type="slidenum">
              <a:rPr kumimoji="1" lang="ja-JP" altLang="en-US" smtClean="0"/>
              <a:pPr/>
              <a:t>‹#›</a:t>
            </a:fld>
            <a:endParaRPr kumimoji="1" lang="ja-JP" altLang="en-US"/>
          </a:p>
        </p:txBody>
      </p:sp>
    </p:spTree>
    <p:extLst>
      <p:ext uri="{BB962C8B-B14F-4D97-AF65-F5344CB8AC3E}">
        <p14:creationId xmlns:p14="http://schemas.microsoft.com/office/powerpoint/2010/main" val="140776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4307047" cy="340361"/>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 2"/>
          <p:cNvSpPr>
            <a:spLocks noGrp="1"/>
          </p:cNvSpPr>
          <p:nvPr>
            <p:ph type="dt" idx="1"/>
          </p:nvPr>
        </p:nvSpPr>
        <p:spPr>
          <a:xfrm>
            <a:off x="5629993" y="0"/>
            <a:ext cx="4307047" cy="340361"/>
          </a:xfrm>
          <a:prstGeom prst="rect">
            <a:avLst/>
          </a:prstGeom>
        </p:spPr>
        <p:txBody>
          <a:bodyPr vert="horz" lIns="91442" tIns="45721" rIns="91442" bIns="45721" rtlCol="0"/>
          <a:lstStyle>
            <a:lvl1pPr algn="r">
              <a:defRPr sz="1200"/>
            </a:lvl1pPr>
          </a:lstStyle>
          <a:p>
            <a:fld id="{5BC6F03D-AADA-4E3E-859A-B8A7BDF5E81F}" type="datetimeFigureOut">
              <a:rPr kumimoji="1" lang="ja-JP" altLang="en-US" smtClean="0"/>
              <a:pPr/>
              <a:t>2016/6/12</a:t>
            </a:fld>
            <a:endParaRPr kumimoji="1" lang="ja-JP" altLang="en-US"/>
          </a:p>
        </p:txBody>
      </p:sp>
      <p:sp>
        <p:nvSpPr>
          <p:cNvPr id="4" name="スライド イメージ プレースホルダ 3"/>
          <p:cNvSpPr>
            <a:spLocks noGrp="1" noRot="1" noChangeAspect="1"/>
          </p:cNvSpPr>
          <p:nvPr>
            <p:ph type="sldImg" idx="2"/>
          </p:nvPr>
        </p:nvSpPr>
        <p:spPr>
          <a:xfrm>
            <a:off x="3270250" y="511175"/>
            <a:ext cx="3400425" cy="2551113"/>
          </a:xfrm>
          <a:prstGeom prst="rect">
            <a:avLst/>
          </a:prstGeom>
          <a:noFill/>
          <a:ln w="12700">
            <a:solidFill>
              <a:prstClr val="black"/>
            </a:solidFill>
          </a:ln>
        </p:spPr>
        <p:txBody>
          <a:bodyPr vert="horz" lIns="91442" tIns="45721" rIns="91442" bIns="45721" rtlCol="0" anchor="ctr"/>
          <a:lstStyle/>
          <a:p>
            <a:endParaRPr lang="ja-JP" altLang="en-US"/>
          </a:p>
        </p:txBody>
      </p:sp>
      <p:sp>
        <p:nvSpPr>
          <p:cNvPr id="5" name="ノート プレースホルダ 4"/>
          <p:cNvSpPr>
            <a:spLocks noGrp="1"/>
          </p:cNvSpPr>
          <p:nvPr>
            <p:ph type="body" sz="quarter" idx="3"/>
          </p:nvPr>
        </p:nvSpPr>
        <p:spPr>
          <a:xfrm>
            <a:off x="993935" y="3233421"/>
            <a:ext cx="7951470" cy="3063240"/>
          </a:xfrm>
          <a:prstGeom prst="rect">
            <a:avLst/>
          </a:prstGeom>
        </p:spPr>
        <p:txBody>
          <a:bodyPr vert="horz" lIns="91442" tIns="45721" rIns="91442" bIns="4572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6465659"/>
            <a:ext cx="4307047" cy="340361"/>
          </a:xfrm>
          <a:prstGeom prst="rect">
            <a:avLst/>
          </a:prstGeom>
        </p:spPr>
        <p:txBody>
          <a:bodyPr vert="horz" lIns="91442" tIns="45721" rIns="91442" bIns="45721"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629993" y="6465659"/>
            <a:ext cx="4307047" cy="340361"/>
          </a:xfrm>
          <a:prstGeom prst="rect">
            <a:avLst/>
          </a:prstGeom>
        </p:spPr>
        <p:txBody>
          <a:bodyPr vert="horz" lIns="91442" tIns="45721" rIns="91442" bIns="45721" rtlCol="0" anchor="b"/>
          <a:lstStyle>
            <a:lvl1pPr algn="r">
              <a:defRPr sz="1200"/>
            </a:lvl1pPr>
          </a:lstStyle>
          <a:p>
            <a:fld id="{29C4C3CD-0E28-4CE6-948B-69F843137C13}" type="slidenum">
              <a:rPr kumimoji="1" lang="ja-JP" altLang="en-US" smtClean="0"/>
              <a:pPr/>
              <a:t>‹#›</a:t>
            </a:fld>
            <a:endParaRPr kumimoji="1" lang="ja-JP" altLang="en-US"/>
          </a:p>
        </p:txBody>
      </p:sp>
    </p:spTree>
    <p:extLst>
      <p:ext uri="{BB962C8B-B14F-4D97-AF65-F5344CB8AC3E}">
        <p14:creationId xmlns:p14="http://schemas.microsoft.com/office/powerpoint/2010/main" val="22318563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a:t>
            </a:fld>
            <a:endParaRPr kumimoji="1" lang="ja-JP" altLang="en-US"/>
          </a:p>
        </p:txBody>
      </p:sp>
    </p:spTree>
    <p:extLst>
      <p:ext uri="{BB962C8B-B14F-4D97-AF65-F5344CB8AC3E}">
        <p14:creationId xmlns:p14="http://schemas.microsoft.com/office/powerpoint/2010/main" val="421007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10</a:t>
            </a:fld>
            <a:endParaRPr kumimoji="1" lang="ja-JP" altLang="en-US"/>
          </a:p>
        </p:txBody>
      </p:sp>
    </p:spTree>
    <p:extLst>
      <p:ext uri="{BB962C8B-B14F-4D97-AF65-F5344CB8AC3E}">
        <p14:creationId xmlns:p14="http://schemas.microsoft.com/office/powerpoint/2010/main" val="44105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11</a:t>
            </a:fld>
            <a:endParaRPr kumimoji="1" lang="ja-JP" altLang="en-US"/>
          </a:p>
        </p:txBody>
      </p:sp>
    </p:spTree>
    <p:extLst>
      <p:ext uri="{BB962C8B-B14F-4D97-AF65-F5344CB8AC3E}">
        <p14:creationId xmlns:p14="http://schemas.microsoft.com/office/powerpoint/2010/main" val="3011261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12</a:t>
            </a:fld>
            <a:endParaRPr kumimoji="1" lang="ja-JP" altLang="en-US"/>
          </a:p>
        </p:txBody>
      </p:sp>
    </p:spTree>
    <p:extLst>
      <p:ext uri="{BB962C8B-B14F-4D97-AF65-F5344CB8AC3E}">
        <p14:creationId xmlns:p14="http://schemas.microsoft.com/office/powerpoint/2010/main" val="355740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13</a:t>
            </a:fld>
            <a:endParaRPr kumimoji="1" lang="ja-JP" altLang="en-US"/>
          </a:p>
        </p:txBody>
      </p:sp>
    </p:spTree>
    <p:extLst>
      <p:ext uri="{BB962C8B-B14F-4D97-AF65-F5344CB8AC3E}">
        <p14:creationId xmlns:p14="http://schemas.microsoft.com/office/powerpoint/2010/main" val="366761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14</a:t>
            </a:fld>
            <a:endParaRPr kumimoji="1" lang="ja-JP" altLang="en-US"/>
          </a:p>
        </p:txBody>
      </p:sp>
    </p:spTree>
    <p:extLst>
      <p:ext uri="{BB962C8B-B14F-4D97-AF65-F5344CB8AC3E}">
        <p14:creationId xmlns:p14="http://schemas.microsoft.com/office/powerpoint/2010/main" val="3011261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15</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16</a:t>
            </a:fld>
            <a:endParaRPr kumimoji="1" lang="ja-JP" altLang="en-US"/>
          </a:p>
        </p:txBody>
      </p:sp>
    </p:spTree>
    <p:extLst>
      <p:ext uri="{BB962C8B-B14F-4D97-AF65-F5344CB8AC3E}">
        <p14:creationId xmlns:p14="http://schemas.microsoft.com/office/powerpoint/2010/main" val="3011261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17</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18</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19</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a:t>
            </a:fld>
            <a:endParaRPr kumimoji="1" lang="ja-JP" altLang="en-US"/>
          </a:p>
        </p:txBody>
      </p:sp>
    </p:spTree>
    <p:extLst>
      <p:ext uri="{BB962C8B-B14F-4D97-AF65-F5344CB8AC3E}">
        <p14:creationId xmlns:p14="http://schemas.microsoft.com/office/powerpoint/2010/main" val="2332069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20</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21</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22</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23</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24</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25</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26</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27</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28</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29</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C4C3CD-0E28-4CE6-948B-69F843137C13}" type="slidenum">
              <a:rPr kumimoji="1" lang="ja-JP" altLang="en-US" smtClean="0"/>
              <a:pPr/>
              <a:t>3</a:t>
            </a:fld>
            <a:endParaRPr kumimoji="1" lang="ja-JP" altLang="en-US"/>
          </a:p>
        </p:txBody>
      </p:sp>
    </p:spTree>
    <p:extLst>
      <p:ext uri="{BB962C8B-B14F-4D97-AF65-F5344CB8AC3E}">
        <p14:creationId xmlns:p14="http://schemas.microsoft.com/office/powerpoint/2010/main" val="1973678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30</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31</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32</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33</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34</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35</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36</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37</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38</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39</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a:t>
            </a:fld>
            <a:endParaRPr kumimoji="1" lang="ja-JP" altLang="en-US"/>
          </a:p>
        </p:txBody>
      </p:sp>
    </p:spTree>
    <p:extLst>
      <p:ext uri="{BB962C8B-B14F-4D97-AF65-F5344CB8AC3E}">
        <p14:creationId xmlns:p14="http://schemas.microsoft.com/office/powerpoint/2010/main" val="3372374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40</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41</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42</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43</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44</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45</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46</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47</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48</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49</a:t>
            </a:fld>
            <a:endParaRPr kumimoji="1" lang="ja-JP" altLang="en-US"/>
          </a:p>
        </p:txBody>
      </p:sp>
    </p:spTree>
    <p:extLst>
      <p:ext uri="{BB962C8B-B14F-4D97-AF65-F5344CB8AC3E}">
        <p14:creationId xmlns:p14="http://schemas.microsoft.com/office/powerpoint/2010/main" val="150390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5</a:t>
            </a:fld>
            <a:endParaRPr kumimoji="1" lang="ja-JP" altLang="en-US"/>
          </a:p>
        </p:txBody>
      </p:sp>
    </p:spTree>
    <p:extLst>
      <p:ext uri="{BB962C8B-B14F-4D97-AF65-F5344CB8AC3E}">
        <p14:creationId xmlns:p14="http://schemas.microsoft.com/office/powerpoint/2010/main" val="2484946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baseline="0" dirty="0" smtClean="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50</a:t>
            </a:fld>
            <a:endParaRPr kumimoji="1" lang="ja-JP" altLang="en-US"/>
          </a:p>
        </p:txBody>
      </p:sp>
    </p:spTree>
    <p:extLst>
      <p:ext uri="{BB962C8B-B14F-4D97-AF65-F5344CB8AC3E}">
        <p14:creationId xmlns:p14="http://schemas.microsoft.com/office/powerpoint/2010/main" val="2564203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baseline="0" dirty="0" smtClean="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51</a:t>
            </a:fld>
            <a:endParaRPr kumimoji="1" lang="ja-JP" altLang="en-US"/>
          </a:p>
        </p:txBody>
      </p:sp>
    </p:spTree>
    <p:extLst>
      <p:ext uri="{BB962C8B-B14F-4D97-AF65-F5344CB8AC3E}">
        <p14:creationId xmlns:p14="http://schemas.microsoft.com/office/powerpoint/2010/main" val="2564203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baseline="0" dirty="0" smtClean="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52</a:t>
            </a:fld>
            <a:endParaRPr kumimoji="1" lang="ja-JP" altLang="en-US"/>
          </a:p>
        </p:txBody>
      </p:sp>
    </p:spTree>
    <p:extLst>
      <p:ext uri="{BB962C8B-B14F-4D97-AF65-F5344CB8AC3E}">
        <p14:creationId xmlns:p14="http://schemas.microsoft.com/office/powerpoint/2010/main" val="25642032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07E69C-5A0A-485B-B78E-4C4089E21857}" type="slidenum">
              <a:rPr kumimoji="1" lang="ja-JP" altLang="en-US" smtClean="0"/>
              <a:pPr/>
              <a:t>53</a:t>
            </a:fld>
            <a:endParaRPr kumimoji="1" lang="ja-JP" altLang="en-US"/>
          </a:p>
        </p:txBody>
      </p:sp>
    </p:spTree>
    <p:extLst>
      <p:ext uri="{BB962C8B-B14F-4D97-AF65-F5344CB8AC3E}">
        <p14:creationId xmlns:p14="http://schemas.microsoft.com/office/powerpoint/2010/main" val="4492123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54</a:t>
            </a:fld>
            <a:endParaRPr kumimoji="1" lang="ja-JP" altLang="en-US"/>
          </a:p>
        </p:txBody>
      </p:sp>
    </p:spTree>
    <p:extLst>
      <p:ext uri="{BB962C8B-B14F-4D97-AF65-F5344CB8AC3E}">
        <p14:creationId xmlns:p14="http://schemas.microsoft.com/office/powerpoint/2010/main" val="2477503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55</a:t>
            </a:fld>
            <a:endParaRPr kumimoji="1" lang="ja-JP" altLang="en-US"/>
          </a:p>
        </p:txBody>
      </p:sp>
    </p:spTree>
    <p:extLst>
      <p:ext uri="{BB962C8B-B14F-4D97-AF65-F5344CB8AC3E}">
        <p14:creationId xmlns:p14="http://schemas.microsoft.com/office/powerpoint/2010/main" val="247750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6</a:t>
            </a:fld>
            <a:endParaRPr kumimoji="1" lang="ja-JP" altLang="en-US"/>
          </a:p>
        </p:txBody>
      </p:sp>
    </p:spTree>
    <p:extLst>
      <p:ext uri="{BB962C8B-B14F-4D97-AF65-F5344CB8AC3E}">
        <p14:creationId xmlns:p14="http://schemas.microsoft.com/office/powerpoint/2010/main" val="95297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7</a:t>
            </a:fld>
            <a:endParaRPr kumimoji="1" lang="ja-JP" altLang="en-US"/>
          </a:p>
        </p:txBody>
      </p:sp>
    </p:spTree>
    <p:extLst>
      <p:ext uri="{BB962C8B-B14F-4D97-AF65-F5344CB8AC3E}">
        <p14:creationId xmlns:p14="http://schemas.microsoft.com/office/powerpoint/2010/main" val="2251699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8</a:t>
            </a:fld>
            <a:endParaRPr kumimoji="1" lang="ja-JP" altLang="en-US"/>
          </a:p>
        </p:txBody>
      </p:sp>
    </p:spTree>
    <p:extLst>
      <p:ext uri="{BB962C8B-B14F-4D97-AF65-F5344CB8AC3E}">
        <p14:creationId xmlns:p14="http://schemas.microsoft.com/office/powerpoint/2010/main" val="225169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89288" y="446088"/>
            <a:ext cx="2974975" cy="2232025"/>
          </a:xfrm>
        </p:spPr>
      </p:sp>
      <p:sp>
        <p:nvSpPr>
          <p:cNvPr id="3" name="ノート プレースホルダ 2"/>
          <p:cNvSpPr>
            <a:spLocks noGrp="1"/>
          </p:cNvSpPr>
          <p:nvPr>
            <p:ph type="body" idx="1"/>
          </p:nvPr>
        </p:nvSpPr>
        <p:spPr/>
        <p:txBody>
          <a:bodyPr>
            <a:normAutofit/>
          </a:bodyPr>
          <a:lstStyle/>
          <a:p>
            <a:pPr marL="310639" indent="-310639" defTabSz="828365">
              <a:spcBef>
                <a:spcPct val="20000"/>
              </a:spcBef>
              <a:defRPr/>
            </a:pPr>
            <a:endParaRPr lang="en-US" altLang="ja-JP" sz="1100" dirty="0"/>
          </a:p>
        </p:txBody>
      </p:sp>
      <p:sp>
        <p:nvSpPr>
          <p:cNvPr id="4" name="スライド番号プレースホルダ 3"/>
          <p:cNvSpPr>
            <a:spLocks noGrp="1"/>
          </p:cNvSpPr>
          <p:nvPr>
            <p:ph type="sldNum" sz="quarter" idx="10"/>
          </p:nvPr>
        </p:nvSpPr>
        <p:spPr/>
        <p:txBody>
          <a:bodyPr/>
          <a:lstStyle/>
          <a:p>
            <a:fld id="{7007E69C-5A0A-485B-B78E-4C4089E21857}" type="slidenum">
              <a:rPr kumimoji="1" lang="ja-JP" altLang="en-US" smtClean="0"/>
              <a:pPr/>
              <a:t>9</a:t>
            </a:fld>
            <a:endParaRPr kumimoji="1" lang="ja-JP" altLang="en-US"/>
          </a:p>
        </p:txBody>
      </p:sp>
    </p:spTree>
    <p:extLst>
      <p:ext uri="{BB962C8B-B14F-4D97-AF65-F5344CB8AC3E}">
        <p14:creationId xmlns:p14="http://schemas.microsoft.com/office/powerpoint/2010/main" val="3011261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pic>
        <p:nvPicPr>
          <p:cNvPr id="3" name="Picture 5" descr="C:\Documents and Settings\Administrator\デスクトップ\keklogo_blue.gif"/>
          <p:cNvPicPr>
            <a:picLocks noChangeAspect="1" noChangeArrowheads="1"/>
          </p:cNvPicPr>
          <p:nvPr userDrawn="1"/>
        </p:nvPicPr>
        <p:blipFill>
          <a:blip r:embed="rId2" cstate="print"/>
          <a:srcRect/>
          <a:stretch>
            <a:fillRect/>
          </a:stretch>
        </p:blipFill>
        <p:spPr bwMode="auto">
          <a:xfrm>
            <a:off x="8002439" y="202603"/>
            <a:ext cx="1068030" cy="611715"/>
          </a:xfrm>
          <a:prstGeom prst="rect">
            <a:avLst/>
          </a:prstGeom>
          <a:noFill/>
        </p:spPr>
      </p:pic>
    </p:spTree>
    <p:extLst>
      <p:ext uri="{BB962C8B-B14F-4D97-AF65-F5344CB8AC3E}">
        <p14:creationId xmlns:p14="http://schemas.microsoft.com/office/powerpoint/2010/main" val="3150808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hasCustomPrompt="1"/>
          </p:nvPr>
        </p:nvSpPr>
        <p:spPr>
          <a:xfrm>
            <a:off x="457200" y="4357695"/>
            <a:ext cx="4114800" cy="2286016"/>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kumimoji="1" lang="ja-JP" altLang="en-US" dirty="0" smtClean="0"/>
              <a:t>｛調査データを貼る｝</a:t>
            </a:r>
            <a:endParaRPr kumimoji="1" lang="ja-JP" altLang="en-US" dirty="0"/>
          </a:p>
        </p:txBody>
      </p:sp>
      <p:sp>
        <p:nvSpPr>
          <p:cNvPr id="4" name="コンテンツ プレースホルダ 3"/>
          <p:cNvSpPr>
            <a:spLocks noGrp="1"/>
          </p:cNvSpPr>
          <p:nvPr>
            <p:ph sz="half" idx="2" hasCustomPrompt="1"/>
          </p:nvPr>
        </p:nvSpPr>
        <p:spPr>
          <a:xfrm>
            <a:off x="4714876" y="4357695"/>
            <a:ext cx="4143404" cy="2286016"/>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kumimoji="1" lang="ja-JP" altLang="en-US" dirty="0" smtClean="0"/>
              <a:t>｛調査データを貼る｝</a:t>
            </a:r>
            <a:endParaRPr kumimoji="1" lang="ja-JP" altLang="en-US" dirty="0"/>
          </a:p>
        </p:txBody>
      </p:sp>
      <p:pic>
        <p:nvPicPr>
          <p:cNvPr id="5" name="Picture 5" descr="C:\Documents and Settings\Administrator\デスクトップ\keklogo_blue.gif"/>
          <p:cNvPicPr>
            <a:picLocks noChangeAspect="1" noChangeArrowheads="1"/>
          </p:cNvPicPr>
          <p:nvPr userDrawn="1"/>
        </p:nvPicPr>
        <p:blipFill>
          <a:blip r:embed="rId2" cstate="print"/>
          <a:srcRect/>
          <a:stretch>
            <a:fillRect/>
          </a:stretch>
        </p:blipFill>
        <p:spPr bwMode="auto">
          <a:xfrm>
            <a:off x="8002439" y="160071"/>
            <a:ext cx="1068030" cy="611715"/>
          </a:xfrm>
          <a:prstGeom prst="rect">
            <a:avLst/>
          </a:prstGeom>
          <a:noFill/>
        </p:spPr>
      </p:pic>
      <p:cxnSp>
        <p:nvCxnSpPr>
          <p:cNvPr id="6" name="直線コネクタ 5"/>
          <p:cNvCxnSpPr/>
          <p:nvPr userDrawn="1"/>
        </p:nvCxnSpPr>
        <p:spPr>
          <a:xfrm>
            <a:off x="0" y="103662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5" name="テキスト プレースホルダ 4"/>
          <p:cNvSpPr>
            <a:spLocks noGrp="1"/>
          </p:cNvSpPr>
          <p:nvPr>
            <p:ph type="body" sz="quarter" idx="3"/>
          </p:nvPr>
        </p:nvSpPr>
        <p:spPr>
          <a:xfrm>
            <a:off x="4645025" y="1214422"/>
            <a:ext cx="4041775" cy="428628"/>
          </a:xfrm>
        </p:spPr>
        <p:txBody>
          <a:bodyPr anchor="t" anchorCtr="0"/>
          <a:lstStyle>
            <a:lvl1pPr marL="0" indent="0">
              <a:buNone/>
              <a:defRPr sz="1200" b="1">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8" name="図プレースホルダ 7"/>
          <p:cNvSpPr>
            <a:spLocks noGrp="1"/>
          </p:cNvSpPr>
          <p:nvPr>
            <p:ph type="pic" sz="quarter" idx="10"/>
          </p:nvPr>
        </p:nvSpPr>
        <p:spPr>
          <a:xfrm>
            <a:off x="4643438" y="1643050"/>
            <a:ext cx="4071966" cy="4786316"/>
          </a:xfrm>
          <a:ln>
            <a:noFill/>
          </a:ln>
        </p:spPr>
        <p:txBody>
          <a:bodyPr>
            <a:normAutofit/>
          </a:bodyPr>
          <a:lstStyle>
            <a:lvl1pPr>
              <a:defRPr sz="1200">
                <a:latin typeface="ＭＳ Ｐゴシック" pitchFamily="50" charset="-128"/>
                <a:ea typeface="ＭＳ Ｐゴシック" pitchFamily="50" charset="-128"/>
              </a:defRPr>
            </a:lvl1pPr>
          </a:lstStyle>
          <a:p>
            <a:r>
              <a:rPr kumimoji="1" lang="ja-JP" altLang="en-US" smtClean="0"/>
              <a:t>アイコンをクリックして図を追加</a:t>
            </a:r>
            <a:endParaRPr kumimoji="1" lang="ja-JP" altLang="en-US"/>
          </a:p>
        </p:txBody>
      </p:sp>
      <p:cxnSp>
        <p:nvCxnSpPr>
          <p:cNvPr id="6" name="直線コネクタ 5"/>
          <p:cNvCxnSpPr/>
          <p:nvPr userDrawn="1"/>
        </p:nvCxnSpPr>
        <p:spPr>
          <a:xfrm>
            <a:off x="0" y="103662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357158" y="1142984"/>
            <a:ext cx="8501122" cy="5429288"/>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p:txBody>
      </p:sp>
      <p:sp>
        <p:nvSpPr>
          <p:cNvPr id="11" name="テキスト ボックス 10"/>
          <p:cNvSpPr txBox="1"/>
          <p:nvPr/>
        </p:nvSpPr>
        <p:spPr>
          <a:xfrm>
            <a:off x="8419693" y="6588958"/>
            <a:ext cx="367408" cy="276999"/>
          </a:xfrm>
          <a:prstGeom prst="rect">
            <a:avLst/>
          </a:prstGeom>
          <a:noFill/>
        </p:spPr>
        <p:txBody>
          <a:bodyPr wrap="none" rtlCol="0">
            <a:spAutoFit/>
          </a:bodyPr>
          <a:lstStyle/>
          <a:p>
            <a:pPr algn="r"/>
            <a:fld id="{A0636ED5-57E2-40EE-98C0-EAD1F2A9CE52}" type="slidenum">
              <a:rPr kumimoji="1" lang="ja-JP" altLang="en-US" sz="1200" b="0" smtClean="0">
                <a:solidFill>
                  <a:schemeClr val="tx1"/>
                </a:solidFill>
                <a:latin typeface="+mj-lt"/>
              </a:rPr>
              <a:pPr algn="r"/>
              <a:t>‹#›</a:t>
            </a:fld>
            <a:endParaRPr kumimoji="1" lang="ja-JP" altLang="en-US" sz="1200" b="0" dirty="0">
              <a:solidFill>
                <a:schemeClr val="tx1"/>
              </a:solidFill>
              <a:latin typeface="+mj-lt"/>
            </a:endParaRPr>
          </a:p>
        </p:txBody>
      </p:sp>
      <p:sp>
        <p:nvSpPr>
          <p:cNvPr id="4" name="テキスト ボックス 3"/>
          <p:cNvSpPr txBox="1"/>
          <p:nvPr userDrawn="1"/>
        </p:nvSpPr>
        <p:spPr>
          <a:xfrm>
            <a:off x="4091709" y="6558180"/>
            <a:ext cx="2096436" cy="307777"/>
          </a:xfrm>
          <a:prstGeom prst="rect">
            <a:avLst/>
          </a:prstGeom>
          <a:noFill/>
        </p:spPr>
        <p:txBody>
          <a:bodyPr wrap="square" rtlCol="0">
            <a:spAutoFit/>
          </a:bodyPr>
          <a:lstStyle/>
          <a:p>
            <a:r>
              <a:rPr kumimoji="1" lang="en-US" altLang="ja-JP" sz="1400" dirty="0" smtClean="0">
                <a:latin typeface="+mj-lt"/>
                <a:cs typeface="Arial" panose="020B0604020202020204" pitchFamily="34" charset="0"/>
              </a:rPr>
              <a:t>21th</a:t>
            </a:r>
            <a:r>
              <a:rPr kumimoji="1" lang="en-US" altLang="ja-JP" sz="1400" baseline="0" dirty="0" smtClean="0">
                <a:latin typeface="+mj-lt"/>
                <a:cs typeface="Arial" panose="020B0604020202020204" pitchFamily="34" charset="0"/>
              </a:rPr>
              <a:t> KEKB Review</a:t>
            </a:r>
            <a:endParaRPr kumimoji="1" lang="ja-JP" altLang="en-US" sz="1400" dirty="0">
              <a:latin typeface="+mj-lt"/>
              <a:cs typeface="Arial" panose="020B0604020202020204" pitchFamily="34" charset="0"/>
            </a:endParaRPr>
          </a:p>
        </p:txBody>
      </p:sp>
      <p:sp>
        <p:nvSpPr>
          <p:cNvPr id="2" name="タイトル プレースホルダ 1"/>
          <p:cNvSpPr>
            <a:spLocks noGrp="1"/>
          </p:cNvSpPr>
          <p:nvPr>
            <p:ph type="title"/>
          </p:nvPr>
        </p:nvSpPr>
        <p:spPr>
          <a:xfrm>
            <a:off x="357158" y="43974"/>
            <a:ext cx="8501122" cy="654032"/>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7" name="正方形/長方形 6"/>
          <p:cNvSpPr/>
          <p:nvPr userDrawn="1"/>
        </p:nvSpPr>
        <p:spPr>
          <a:xfrm>
            <a:off x="1326292" y="659027"/>
            <a:ext cx="1581665" cy="29656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userDrawn="1"/>
        </p:nvSpPr>
        <p:spPr>
          <a:xfrm>
            <a:off x="815546" y="6588958"/>
            <a:ext cx="1392195" cy="276999"/>
          </a:xfrm>
          <a:prstGeom prst="rect">
            <a:avLst/>
          </a:prstGeom>
          <a:noFill/>
        </p:spPr>
        <p:txBody>
          <a:bodyPr wrap="square" rtlCol="0">
            <a:spAutoFit/>
          </a:bodyPr>
          <a:lstStyle/>
          <a:p>
            <a:r>
              <a:rPr kumimoji="1" lang="en-US" altLang="ja-JP" sz="1200" dirty="0" smtClean="0"/>
              <a:t>2016/6/13</a:t>
            </a:r>
            <a:endParaRPr kumimoji="1" lang="ja-JP" altLang="en-US" sz="1200" dirty="0"/>
          </a:p>
        </p:txBody>
      </p:sp>
      <p:pic>
        <p:nvPicPr>
          <p:cNvPr id="10" name="Picture 5" descr="C:\Documents and Settings\Administrator\デスクトップ\keklogo_blue.gif"/>
          <p:cNvPicPr>
            <a:picLocks noChangeAspect="1" noChangeArrowheads="1"/>
          </p:cNvPicPr>
          <p:nvPr userDrawn="1"/>
        </p:nvPicPr>
        <p:blipFill>
          <a:blip r:embed="rId6" cstate="print"/>
          <a:srcRect/>
          <a:stretch>
            <a:fillRect/>
          </a:stretch>
        </p:blipFill>
        <p:spPr bwMode="auto">
          <a:xfrm>
            <a:off x="8002439" y="202603"/>
            <a:ext cx="1068030" cy="611715"/>
          </a:xfrm>
          <a:prstGeom prst="rect">
            <a:avLst/>
          </a:prstGeom>
          <a:noFill/>
        </p:spPr>
      </p:pic>
      <p:pic>
        <p:nvPicPr>
          <p:cNvPr id="12" name="図 11" descr="SuperKEKB_logo.gif"/>
          <p:cNvPicPr>
            <a:picLocks noChangeAspect="1"/>
          </p:cNvPicPr>
          <p:nvPr userDrawn="1"/>
        </p:nvPicPr>
        <p:blipFill>
          <a:blip r:embed="rId7"/>
          <a:stretch>
            <a:fillRect/>
          </a:stretch>
        </p:blipFill>
        <p:spPr>
          <a:xfrm>
            <a:off x="108155" y="142765"/>
            <a:ext cx="1295359" cy="697551"/>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0" r:id="rId2"/>
    <p:sldLayoutId id="2147483652" r:id="rId3"/>
    <p:sldLayoutId id="2147483653" r:id="rId4"/>
  </p:sldLayoutIdLst>
  <p:timing>
    <p:tnLst>
      <p:par>
        <p:cTn id="1" dur="indefinite" restart="never" nodeType="tmRoot"/>
      </p:par>
    </p:tnLst>
  </p:timing>
  <p:hf hdr="0" ftr="0" dt="0"/>
  <p:txStyles>
    <p:titleStyle>
      <a:lvl1pPr algn="ctr" defTabSz="914400" rtl="0" eaLnBrk="1" latinLnBrk="0" hangingPunct="1">
        <a:spcBef>
          <a:spcPct val="0"/>
        </a:spcBef>
        <a:buNone/>
        <a:defRPr kumimoji="1" sz="2400" b="1" kern="1200">
          <a:solidFill>
            <a:schemeClr val="tx1">
              <a:lumMod val="50000"/>
              <a:lumOff val="50000"/>
            </a:schemeClr>
          </a:solidFill>
          <a:latin typeface="HGP創英角ｺﾞｼｯｸUB" pitchFamily="50" charset="-128"/>
          <a:ea typeface="HGP創英角ｺﾞｼｯｸUB" pitchFamily="50" charset="-128"/>
          <a:cs typeface="+mj-cs"/>
        </a:defRPr>
      </a:lvl1pPr>
    </p:titleStyle>
    <p:body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84.jpe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36639" y="707803"/>
            <a:ext cx="7772400" cy="12038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kumimoji="1" sz="2400" b="1" kern="1200">
                <a:solidFill>
                  <a:schemeClr val="tx1">
                    <a:lumMod val="50000"/>
                    <a:lumOff val="50000"/>
                  </a:schemeClr>
                </a:solidFill>
                <a:latin typeface="HGP創英角ｺﾞｼｯｸUB" pitchFamily="50" charset="-128"/>
                <a:ea typeface="HGP創英角ｺﾞｼｯｸUB" pitchFamily="50" charset="-128"/>
                <a:cs typeface="+mj-cs"/>
              </a:defRPr>
            </a:lvl1pPr>
          </a:lstStyle>
          <a:p>
            <a:r>
              <a:rPr lang="en-US" altLang="ja-JP" sz="4000" dirty="0" smtClean="0">
                <a:solidFill>
                  <a:srgbClr val="0070C0"/>
                </a:solidFill>
                <a:latin typeface="+mj-lt"/>
                <a:cs typeface="Arial" panose="020B0604020202020204" pitchFamily="34" charset="0"/>
              </a:rPr>
              <a:t>Present status of</a:t>
            </a:r>
            <a:br>
              <a:rPr lang="en-US" altLang="ja-JP" sz="4000" dirty="0" smtClean="0">
                <a:solidFill>
                  <a:srgbClr val="0070C0"/>
                </a:solidFill>
                <a:latin typeface="+mj-lt"/>
                <a:cs typeface="Arial" panose="020B0604020202020204" pitchFamily="34" charset="0"/>
              </a:rPr>
            </a:br>
            <a:r>
              <a:rPr lang="en-US" altLang="ja-JP" sz="4000" dirty="0" smtClean="0">
                <a:solidFill>
                  <a:srgbClr val="0070C0"/>
                </a:solidFill>
                <a:latin typeface="+mj-lt"/>
                <a:cs typeface="Arial" panose="020B0604020202020204" pitchFamily="34" charset="0"/>
              </a:rPr>
              <a:t>the </a:t>
            </a:r>
            <a:r>
              <a:rPr lang="en-US" altLang="ja-JP" sz="4000" dirty="0" err="1" smtClean="0">
                <a:solidFill>
                  <a:srgbClr val="0070C0"/>
                </a:solidFill>
                <a:latin typeface="+mj-lt"/>
                <a:cs typeface="Arial" panose="020B0604020202020204" pitchFamily="34" charset="0"/>
              </a:rPr>
              <a:t>SuperKEKB</a:t>
            </a:r>
            <a:r>
              <a:rPr lang="en-US" altLang="ja-JP" sz="4000" dirty="0" smtClean="0">
                <a:solidFill>
                  <a:srgbClr val="0070C0"/>
                </a:solidFill>
                <a:latin typeface="+mj-lt"/>
                <a:cs typeface="Arial" panose="020B0604020202020204" pitchFamily="34" charset="0"/>
              </a:rPr>
              <a:t> Vacuum System </a:t>
            </a:r>
            <a:endParaRPr lang="ja-JP" altLang="en-US" sz="4000" dirty="0">
              <a:solidFill>
                <a:srgbClr val="0070C0"/>
              </a:solidFill>
              <a:latin typeface="+mj-lt"/>
              <a:cs typeface="Arial" panose="020B0604020202020204" pitchFamily="34" charset="0"/>
            </a:endParaRPr>
          </a:p>
        </p:txBody>
      </p:sp>
      <p:sp>
        <p:nvSpPr>
          <p:cNvPr id="7" name="サブタイトル 2"/>
          <p:cNvSpPr txBox="1">
            <a:spLocks/>
          </p:cNvSpPr>
          <p:nvPr/>
        </p:nvSpPr>
        <p:spPr>
          <a:xfrm>
            <a:off x="1372412" y="2071723"/>
            <a:ext cx="6400800" cy="9566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2800" dirty="0" smtClean="0">
                <a:latin typeface="+mj-lt"/>
                <a:cs typeface="Arial" panose="020B0604020202020204" pitchFamily="34" charset="0"/>
              </a:rPr>
              <a:t>Y. Suetsugu, KEK</a:t>
            </a:r>
          </a:p>
          <a:p>
            <a:pPr marL="0" indent="0" algn="ctr">
              <a:spcBef>
                <a:spcPts val="0"/>
              </a:spcBef>
              <a:buNone/>
            </a:pPr>
            <a:r>
              <a:rPr lang="en-US" altLang="ja-JP" sz="2800" dirty="0">
                <a:latin typeface="+mj-lt"/>
                <a:cs typeface="Arial" panose="020B0604020202020204" pitchFamily="34" charset="0"/>
              </a:rPr>
              <a:t>on behalf of KEKB Vacuum Group</a:t>
            </a:r>
            <a:endParaRPr lang="ja-JP" altLang="en-US" sz="2800" dirty="0">
              <a:latin typeface="+mj-lt"/>
              <a:cs typeface="Arial" panose="020B0604020202020204" pitchFamily="34" charset="0"/>
            </a:endParaRPr>
          </a:p>
        </p:txBody>
      </p:sp>
      <p:sp>
        <p:nvSpPr>
          <p:cNvPr id="8" name="テキスト ボックス 7"/>
          <p:cNvSpPr txBox="1"/>
          <p:nvPr/>
        </p:nvSpPr>
        <p:spPr>
          <a:xfrm>
            <a:off x="3757937" y="3083107"/>
            <a:ext cx="1421608" cy="492443"/>
          </a:xfrm>
          <a:prstGeom prst="rect">
            <a:avLst/>
          </a:prstGeom>
          <a:noFill/>
        </p:spPr>
        <p:txBody>
          <a:bodyPr wrap="none" rtlCol="0">
            <a:spAutoFit/>
          </a:bodyPr>
          <a:lstStyle/>
          <a:p>
            <a:r>
              <a:rPr kumimoji="1" lang="en-US" altLang="ja-JP" sz="2600" b="1" dirty="0" smtClean="0">
                <a:solidFill>
                  <a:srgbClr val="0070C0"/>
                </a:solidFill>
                <a:latin typeface="+mj-lt"/>
                <a:cs typeface="Arial" panose="020B0604020202020204" pitchFamily="34" charset="0"/>
              </a:rPr>
              <a:t>Contents</a:t>
            </a:r>
            <a:endParaRPr kumimoji="1" lang="ja-JP" altLang="en-US" sz="2600" b="1" dirty="0">
              <a:solidFill>
                <a:srgbClr val="0070C0"/>
              </a:solidFill>
              <a:latin typeface="+mj-lt"/>
              <a:cs typeface="Arial" panose="020B0604020202020204" pitchFamily="34" charset="0"/>
            </a:endParaRPr>
          </a:p>
        </p:txBody>
      </p:sp>
      <p:sp>
        <p:nvSpPr>
          <p:cNvPr id="11" name="コンテンツ プレースホルダー 2"/>
          <p:cNvSpPr txBox="1">
            <a:spLocks/>
          </p:cNvSpPr>
          <p:nvPr/>
        </p:nvSpPr>
        <p:spPr>
          <a:xfrm>
            <a:off x="1847742" y="3663252"/>
            <a:ext cx="6804646" cy="18042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lvl="1" indent="-342900">
              <a:lnSpc>
                <a:spcPts val="2200"/>
              </a:lnSpc>
              <a:spcBef>
                <a:spcPts val="0"/>
              </a:spcBef>
              <a:buClr>
                <a:schemeClr val="accent2">
                  <a:lumMod val="50000"/>
                </a:schemeClr>
              </a:buClr>
              <a:buSzPct val="60000"/>
              <a:buFont typeface="Wingdings" pitchFamily="2" charset="2"/>
              <a:buChar char="n"/>
            </a:pPr>
            <a:r>
              <a:rPr lang="en-US" altLang="ja-JP" sz="2400" dirty="0" smtClean="0">
                <a:solidFill>
                  <a:schemeClr val="accent2">
                    <a:lumMod val="50000"/>
                  </a:schemeClr>
                </a:solidFill>
                <a:latin typeface="+mj-lt"/>
                <a:cs typeface="Arial" panose="020B0604020202020204" pitchFamily="34" charset="0"/>
              </a:rPr>
              <a:t>Brief review of </a:t>
            </a:r>
            <a:r>
              <a:rPr lang="en-US" altLang="ja-JP" sz="2400" dirty="0" smtClean="0">
                <a:solidFill>
                  <a:schemeClr val="accent2">
                    <a:lumMod val="50000"/>
                  </a:schemeClr>
                </a:solidFill>
                <a:latin typeface="+mj-lt"/>
                <a:cs typeface="Arial" panose="020B0604020202020204" pitchFamily="34" charset="0"/>
              </a:rPr>
              <a:t>the vacuum </a:t>
            </a:r>
            <a:r>
              <a:rPr lang="en-US" altLang="ja-JP" sz="2400" dirty="0" smtClean="0">
                <a:solidFill>
                  <a:schemeClr val="accent2">
                    <a:lumMod val="50000"/>
                  </a:schemeClr>
                </a:solidFill>
                <a:latin typeface="+mj-lt"/>
                <a:cs typeface="Arial" panose="020B0604020202020204" pitchFamily="34" charset="0"/>
              </a:rPr>
              <a:t>system</a:t>
            </a:r>
          </a:p>
          <a:p>
            <a:pPr lvl="1">
              <a:lnSpc>
                <a:spcPts val="2200"/>
              </a:lnSpc>
              <a:spcBef>
                <a:spcPts val="0"/>
              </a:spcBef>
              <a:buSzPct val="60000"/>
            </a:pPr>
            <a:r>
              <a:rPr lang="en-US" altLang="ja-JP" sz="2400" dirty="0" smtClean="0">
                <a:latin typeface="+mj-lt"/>
                <a:cs typeface="Arial" panose="020B0604020202020204" pitchFamily="34" charset="0"/>
              </a:rPr>
              <a:t>Requirements, features, construction, ….</a:t>
            </a:r>
          </a:p>
          <a:p>
            <a:pPr>
              <a:lnSpc>
                <a:spcPts val="2200"/>
              </a:lnSpc>
              <a:spcBef>
                <a:spcPts val="600"/>
              </a:spcBef>
              <a:buSzPct val="60000"/>
            </a:pPr>
            <a:r>
              <a:rPr lang="en-US" altLang="ja-JP" sz="2400" dirty="0" smtClean="0">
                <a:solidFill>
                  <a:schemeClr val="accent2">
                    <a:lumMod val="50000"/>
                  </a:schemeClr>
                </a:solidFill>
                <a:latin typeface="+mj-lt"/>
                <a:cs typeface="Arial" panose="020B0604020202020204" pitchFamily="34" charset="0"/>
              </a:rPr>
              <a:t>Present status</a:t>
            </a:r>
          </a:p>
          <a:p>
            <a:pPr lvl="1">
              <a:lnSpc>
                <a:spcPts val="2200"/>
              </a:lnSpc>
              <a:spcBef>
                <a:spcPts val="0"/>
              </a:spcBef>
              <a:buSzPct val="60000"/>
            </a:pPr>
            <a:r>
              <a:rPr lang="en-US" altLang="ja-JP" sz="2400" dirty="0" smtClean="0">
                <a:latin typeface="+mj-lt"/>
                <a:cs typeface="Arial" panose="020B0604020202020204" pitchFamily="34" charset="0"/>
              </a:rPr>
              <a:t>Vacuum </a:t>
            </a:r>
            <a:r>
              <a:rPr lang="en-US" altLang="ja-JP" sz="2400" dirty="0" smtClean="0">
                <a:latin typeface="+mj-lt"/>
                <a:cs typeface="Arial" panose="020B0604020202020204" pitchFamily="34" charset="0"/>
              </a:rPr>
              <a:t>scrubbing</a:t>
            </a:r>
          </a:p>
          <a:p>
            <a:pPr lvl="1">
              <a:lnSpc>
                <a:spcPts val="2200"/>
              </a:lnSpc>
              <a:spcBef>
                <a:spcPts val="0"/>
              </a:spcBef>
              <a:buSzPct val="60000"/>
            </a:pPr>
            <a:r>
              <a:rPr lang="en-US" altLang="ja-JP" sz="2400" dirty="0" smtClean="0">
                <a:latin typeface="+mj-lt"/>
                <a:cs typeface="Arial" panose="020B0604020202020204" pitchFamily="34" charset="0"/>
              </a:rPr>
              <a:t>Status of new components</a:t>
            </a:r>
            <a:endParaRPr lang="en-US" altLang="ja-JP" sz="2400" dirty="0" smtClean="0">
              <a:latin typeface="+mj-lt"/>
              <a:cs typeface="Arial" panose="020B0604020202020204" pitchFamily="34" charset="0"/>
            </a:endParaRPr>
          </a:p>
          <a:p>
            <a:pPr lvl="1">
              <a:lnSpc>
                <a:spcPts val="2200"/>
              </a:lnSpc>
              <a:spcBef>
                <a:spcPts val="0"/>
              </a:spcBef>
              <a:buSzPct val="60000"/>
            </a:pPr>
            <a:r>
              <a:rPr lang="en-US" altLang="ja-JP" sz="2400" dirty="0" smtClean="0">
                <a:latin typeface="+mj-lt"/>
                <a:cs typeface="Arial" panose="020B0604020202020204" pitchFamily="34" charset="0"/>
              </a:rPr>
              <a:t>Major problems</a:t>
            </a:r>
          </a:p>
          <a:p>
            <a:pPr lvl="2">
              <a:lnSpc>
                <a:spcPts val="2200"/>
              </a:lnSpc>
              <a:spcBef>
                <a:spcPts val="0"/>
              </a:spcBef>
              <a:buSzPct val="60000"/>
            </a:pPr>
            <a:r>
              <a:rPr lang="en-US" altLang="ja-JP" sz="2000" dirty="0">
                <a:cs typeface="Arial" panose="020B0604020202020204" pitchFamily="34" charset="0"/>
              </a:rPr>
              <a:t>Non-linear pressure rise (E-cloud effect)</a:t>
            </a:r>
          </a:p>
          <a:p>
            <a:pPr lvl="2">
              <a:lnSpc>
                <a:spcPts val="2200"/>
              </a:lnSpc>
              <a:spcBef>
                <a:spcPts val="0"/>
              </a:spcBef>
              <a:buSzPct val="60000"/>
            </a:pPr>
            <a:r>
              <a:rPr lang="en-US" altLang="ja-JP" sz="2000" dirty="0" smtClean="0">
                <a:latin typeface="+mj-lt"/>
                <a:cs typeface="Arial" panose="020B0604020202020204" pitchFamily="34" charset="0"/>
              </a:rPr>
              <a:t>Pressure </a:t>
            </a:r>
            <a:r>
              <a:rPr lang="en-US" altLang="ja-JP" sz="2000" dirty="0" smtClean="0">
                <a:latin typeface="+mj-lt"/>
                <a:cs typeface="Arial" panose="020B0604020202020204" pitchFamily="34" charset="0"/>
              </a:rPr>
              <a:t>bursts accompanying beam loss</a:t>
            </a:r>
          </a:p>
          <a:p>
            <a:pPr lvl="2">
              <a:lnSpc>
                <a:spcPts val="2200"/>
              </a:lnSpc>
              <a:spcBef>
                <a:spcPts val="0"/>
              </a:spcBef>
              <a:buSzPct val="60000"/>
            </a:pPr>
            <a:r>
              <a:rPr lang="en-US" altLang="ja-JP" sz="2000" dirty="0" smtClean="0">
                <a:latin typeface="+mj-lt"/>
                <a:cs typeface="Arial" panose="020B0604020202020204" pitchFamily="34" charset="0"/>
              </a:rPr>
              <a:t>Etc</a:t>
            </a:r>
            <a:r>
              <a:rPr lang="en-US" altLang="ja-JP" sz="2000" dirty="0" smtClean="0">
                <a:latin typeface="+mj-lt"/>
                <a:cs typeface="Arial" panose="020B0604020202020204" pitchFamily="34" charset="0"/>
              </a:rPr>
              <a:t>.</a:t>
            </a:r>
          </a:p>
          <a:p>
            <a:pPr>
              <a:lnSpc>
                <a:spcPts val="22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Summary and plan</a:t>
            </a:r>
            <a:endParaRPr lang="en-US" altLang="ja-JP" sz="2400" dirty="0" smtClean="0">
              <a:solidFill>
                <a:schemeClr val="accent2">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4138806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8"/>
            <a:ext cx="8527835" cy="761039"/>
          </a:xfrm>
        </p:spPr>
        <p:txBody>
          <a:bodyPr>
            <a:normAutofit/>
          </a:bodyPr>
          <a:lstStyle/>
          <a:p>
            <a:r>
              <a:rPr lang="en-US" altLang="ja-JP" sz="3600" dirty="0">
                <a:solidFill>
                  <a:schemeClr val="tx1"/>
                </a:solidFill>
                <a:latin typeface="+mj-lt"/>
                <a:cs typeface="Arial" panose="020B0604020202020204" pitchFamily="34" charset="0"/>
              </a:rPr>
              <a:t>P</a:t>
            </a:r>
            <a:r>
              <a:rPr lang="en-US" altLang="ja-JP" sz="3600" dirty="0" smtClean="0">
                <a:solidFill>
                  <a:schemeClr val="tx1"/>
                </a:solidFill>
                <a:latin typeface="+mj-lt"/>
                <a:cs typeface="Arial" panose="020B0604020202020204" pitchFamily="34" charset="0"/>
              </a:rPr>
              <a:t>re-installation work</a:t>
            </a:r>
            <a:endParaRPr kumimoji="1" lang="ja-JP" altLang="en-US" sz="3600" dirty="0">
              <a:solidFill>
                <a:schemeClr val="tx1"/>
              </a:solidFill>
              <a:latin typeface="+mj-lt"/>
              <a:cs typeface="Arial" panose="020B0604020202020204" pitchFamily="34" charset="0"/>
            </a:endParaRPr>
          </a:p>
        </p:txBody>
      </p:sp>
      <p:sp>
        <p:nvSpPr>
          <p:cNvPr id="38" name="コンテンツ プレースホルダ 9"/>
          <p:cNvSpPr txBox="1">
            <a:spLocks/>
          </p:cNvSpPr>
          <p:nvPr/>
        </p:nvSpPr>
        <p:spPr>
          <a:xfrm>
            <a:off x="301450" y="1180355"/>
            <a:ext cx="8842549" cy="88907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Basically all beam pipes are baked at 150</a:t>
            </a:r>
            <a:r>
              <a:rPr lang="en-US" altLang="ja-JP" sz="2400" dirty="0" smtClean="0">
                <a:solidFill>
                  <a:schemeClr val="accent2">
                    <a:lumMod val="50000"/>
                  </a:schemeClr>
                </a:solidFill>
                <a:latin typeface="+mj-lt"/>
                <a:cs typeface="Arial" panose="020B0604020202020204" pitchFamily="34" charset="0"/>
                <a:sym typeface="Symbol" panose="05050102010706020507" pitchFamily="18" charset="2"/>
              </a:rPr>
              <a:t></a:t>
            </a:r>
            <a:r>
              <a:rPr lang="en-US" altLang="ja-JP" sz="2400" dirty="0" smtClean="0">
                <a:solidFill>
                  <a:schemeClr val="accent2">
                    <a:lumMod val="50000"/>
                  </a:schemeClr>
                </a:solidFill>
                <a:latin typeface="+mj-lt"/>
                <a:cs typeface="Arial" panose="020B0604020202020204" pitchFamily="34" charset="0"/>
              </a:rPr>
              <a:t>C for ~24 hours including NEG activation before installing them into the tunnel.</a:t>
            </a:r>
          </a:p>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Inside of LER beam pipes are coated with thin </a:t>
            </a:r>
            <a:r>
              <a:rPr lang="en-US" altLang="ja-JP" sz="2400" dirty="0" err="1" smtClean="0">
                <a:solidFill>
                  <a:schemeClr val="accent2">
                    <a:lumMod val="50000"/>
                  </a:schemeClr>
                </a:solidFill>
                <a:latin typeface="+mj-lt"/>
                <a:cs typeface="Arial" panose="020B0604020202020204" pitchFamily="34" charset="0"/>
              </a:rPr>
              <a:t>TiN</a:t>
            </a:r>
            <a:r>
              <a:rPr lang="en-US" altLang="ja-JP" sz="2400" dirty="0" smtClean="0">
                <a:solidFill>
                  <a:schemeClr val="accent2">
                    <a:lumMod val="50000"/>
                  </a:schemeClr>
                </a:solidFill>
                <a:latin typeface="+mj-lt"/>
                <a:cs typeface="Arial" panose="020B0604020202020204" pitchFamily="34" charset="0"/>
              </a:rPr>
              <a:t> to mitigate ECE.</a:t>
            </a:r>
            <a:endParaRPr lang="en-US" altLang="ja-JP" sz="2400" dirty="0">
              <a:solidFill>
                <a:schemeClr val="accent2">
                  <a:lumMod val="50000"/>
                </a:schemeClr>
              </a:solidFill>
              <a:latin typeface="+mj-lt"/>
              <a:cs typeface="Arial" panose="020B0604020202020204" pitchFamily="34" charset="0"/>
            </a:endParaRPr>
          </a:p>
        </p:txBody>
      </p:sp>
      <p:sp>
        <p:nvSpPr>
          <p:cNvPr id="40" name="フローチャート: 処理 39"/>
          <p:cNvSpPr/>
          <p:nvPr/>
        </p:nvSpPr>
        <p:spPr>
          <a:xfrm>
            <a:off x="1476807" y="2294883"/>
            <a:ext cx="1705708" cy="360483"/>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dirty="0" smtClean="0">
                <a:solidFill>
                  <a:schemeClr val="tx1"/>
                </a:solidFill>
                <a:latin typeface="+mj-lt"/>
                <a:cs typeface="Arial" pitchFamily="34" charset="0"/>
              </a:rPr>
              <a:t>Delivery</a:t>
            </a:r>
            <a:endParaRPr kumimoji="1" lang="ja-JP" altLang="en-US" dirty="0">
              <a:solidFill>
                <a:schemeClr val="tx1"/>
              </a:solidFill>
              <a:latin typeface="+mj-lt"/>
              <a:cs typeface="Arial" pitchFamily="34" charset="0"/>
            </a:endParaRPr>
          </a:p>
        </p:txBody>
      </p:sp>
      <p:sp>
        <p:nvSpPr>
          <p:cNvPr id="44" name="フローチャート: 処理 43"/>
          <p:cNvSpPr/>
          <p:nvPr/>
        </p:nvSpPr>
        <p:spPr>
          <a:xfrm>
            <a:off x="1479743" y="2797497"/>
            <a:ext cx="1705708" cy="360483"/>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dirty="0" smtClean="0">
                <a:solidFill>
                  <a:schemeClr val="tx1"/>
                </a:solidFill>
                <a:latin typeface="+mj-lt"/>
                <a:cs typeface="Arial" pitchFamily="34" charset="0"/>
              </a:rPr>
              <a:t>Storage</a:t>
            </a:r>
            <a:endParaRPr kumimoji="1" lang="ja-JP" altLang="en-US" dirty="0">
              <a:solidFill>
                <a:schemeClr val="tx1"/>
              </a:solidFill>
              <a:latin typeface="+mj-lt"/>
              <a:cs typeface="Arial" pitchFamily="34" charset="0"/>
            </a:endParaRPr>
          </a:p>
        </p:txBody>
      </p:sp>
      <p:sp>
        <p:nvSpPr>
          <p:cNvPr id="45" name="フローチャート: 処理 44"/>
          <p:cNvSpPr/>
          <p:nvPr/>
        </p:nvSpPr>
        <p:spPr>
          <a:xfrm>
            <a:off x="1473887" y="3292785"/>
            <a:ext cx="1705708" cy="360483"/>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dirty="0" smtClean="0">
                <a:solidFill>
                  <a:schemeClr val="tx1"/>
                </a:solidFill>
                <a:latin typeface="+mj-lt"/>
                <a:cs typeface="Arial" pitchFamily="34" charset="0"/>
              </a:rPr>
              <a:t>Inside check</a:t>
            </a:r>
            <a:endParaRPr kumimoji="1" lang="ja-JP" altLang="en-US" dirty="0">
              <a:solidFill>
                <a:schemeClr val="tx1"/>
              </a:solidFill>
              <a:latin typeface="+mj-lt"/>
              <a:cs typeface="Arial" pitchFamily="34" charset="0"/>
            </a:endParaRPr>
          </a:p>
        </p:txBody>
      </p:sp>
      <p:sp>
        <p:nvSpPr>
          <p:cNvPr id="46" name="フローチャート: 処理 45"/>
          <p:cNvSpPr/>
          <p:nvPr/>
        </p:nvSpPr>
        <p:spPr>
          <a:xfrm>
            <a:off x="1473887" y="4330812"/>
            <a:ext cx="1705708" cy="432000"/>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600"/>
              </a:lnSpc>
            </a:pPr>
            <a:r>
              <a:rPr lang="en-US" altLang="ja-JP" dirty="0" smtClean="0">
                <a:solidFill>
                  <a:schemeClr val="tx1"/>
                </a:solidFill>
                <a:latin typeface="+mj-lt"/>
                <a:cs typeface="Arial" pitchFamily="34" charset="0"/>
              </a:rPr>
              <a:t>Assembling</a:t>
            </a:r>
          </a:p>
          <a:p>
            <a:pPr algn="ctr">
              <a:lnSpc>
                <a:spcPts val="1600"/>
              </a:lnSpc>
            </a:pPr>
            <a:r>
              <a:rPr kumimoji="1" lang="en-US" altLang="ja-JP" dirty="0" smtClean="0">
                <a:solidFill>
                  <a:schemeClr val="tx1"/>
                </a:solidFill>
                <a:latin typeface="+mj-lt"/>
                <a:cs typeface="Arial" pitchFamily="34" charset="0"/>
              </a:rPr>
              <a:t>(pumps)</a:t>
            </a:r>
            <a:endParaRPr kumimoji="1" lang="ja-JP" altLang="en-US" dirty="0">
              <a:solidFill>
                <a:schemeClr val="tx1"/>
              </a:solidFill>
              <a:latin typeface="+mj-lt"/>
              <a:cs typeface="Arial" pitchFamily="34" charset="0"/>
            </a:endParaRPr>
          </a:p>
        </p:txBody>
      </p:sp>
      <p:sp>
        <p:nvSpPr>
          <p:cNvPr id="47" name="フローチャート: 処理 46"/>
          <p:cNvSpPr/>
          <p:nvPr/>
        </p:nvSpPr>
        <p:spPr>
          <a:xfrm>
            <a:off x="1468031" y="4919135"/>
            <a:ext cx="1705708" cy="468000"/>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600"/>
              </a:lnSpc>
            </a:pPr>
            <a:r>
              <a:rPr lang="en-US" altLang="ja-JP" dirty="0" smtClean="0">
                <a:solidFill>
                  <a:srgbClr val="FF0000"/>
                </a:solidFill>
                <a:latin typeface="+mj-lt"/>
                <a:cs typeface="Arial" pitchFamily="34" charset="0"/>
              </a:rPr>
              <a:t>Pre-baking +</a:t>
            </a:r>
          </a:p>
          <a:p>
            <a:pPr algn="ctr">
              <a:lnSpc>
                <a:spcPts val="1600"/>
              </a:lnSpc>
            </a:pPr>
            <a:r>
              <a:rPr lang="en-US" altLang="ja-JP" dirty="0" smtClean="0">
                <a:solidFill>
                  <a:srgbClr val="FF0000"/>
                </a:solidFill>
                <a:latin typeface="+mj-lt"/>
                <a:cs typeface="Arial" pitchFamily="34" charset="0"/>
              </a:rPr>
              <a:t>NEG activation</a:t>
            </a:r>
            <a:endParaRPr kumimoji="1" lang="ja-JP" altLang="en-US" dirty="0">
              <a:solidFill>
                <a:srgbClr val="FF0000"/>
              </a:solidFill>
              <a:latin typeface="+mj-lt"/>
              <a:cs typeface="Arial" pitchFamily="34" charset="0"/>
            </a:endParaRPr>
          </a:p>
        </p:txBody>
      </p:sp>
      <p:sp>
        <p:nvSpPr>
          <p:cNvPr id="48" name="フローチャート: 処理 47"/>
          <p:cNvSpPr/>
          <p:nvPr/>
        </p:nvSpPr>
        <p:spPr>
          <a:xfrm>
            <a:off x="1468031" y="5536308"/>
            <a:ext cx="1711564" cy="432000"/>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600"/>
              </a:lnSpc>
            </a:pPr>
            <a:r>
              <a:rPr lang="en-US" altLang="ja-JP" dirty="0" smtClean="0">
                <a:solidFill>
                  <a:schemeClr val="tx1"/>
                </a:solidFill>
                <a:latin typeface="+mj-lt"/>
                <a:cs typeface="Arial" pitchFamily="34" charset="0"/>
              </a:rPr>
              <a:t>Storage</a:t>
            </a:r>
          </a:p>
          <a:p>
            <a:pPr algn="ctr">
              <a:lnSpc>
                <a:spcPts val="1600"/>
              </a:lnSpc>
            </a:pPr>
            <a:r>
              <a:rPr lang="en-US" altLang="ja-JP" dirty="0">
                <a:solidFill>
                  <a:schemeClr val="tx1"/>
                </a:solidFill>
                <a:latin typeface="+mj-lt"/>
                <a:cs typeface="Arial" pitchFamily="34" charset="0"/>
              </a:rPr>
              <a:t>(</a:t>
            </a:r>
            <a:r>
              <a:rPr lang="en-US" altLang="ja-JP" dirty="0" smtClean="0">
                <a:solidFill>
                  <a:schemeClr val="tx1"/>
                </a:solidFill>
                <a:latin typeface="+mj-lt"/>
                <a:cs typeface="Arial" pitchFamily="34" charset="0"/>
              </a:rPr>
              <a:t>Filled with N</a:t>
            </a:r>
            <a:r>
              <a:rPr lang="en-US" altLang="ja-JP" baseline="-25000" dirty="0" smtClean="0">
                <a:solidFill>
                  <a:schemeClr val="tx1"/>
                </a:solidFill>
                <a:latin typeface="+mj-lt"/>
                <a:cs typeface="Arial" pitchFamily="34" charset="0"/>
              </a:rPr>
              <a:t>2</a:t>
            </a:r>
            <a:r>
              <a:rPr lang="en-US" altLang="ja-JP" dirty="0" smtClean="0">
                <a:solidFill>
                  <a:schemeClr val="tx1"/>
                </a:solidFill>
                <a:latin typeface="+mj-lt"/>
                <a:cs typeface="Arial" pitchFamily="34" charset="0"/>
              </a:rPr>
              <a:t>)</a:t>
            </a:r>
            <a:endParaRPr kumimoji="1" lang="ja-JP" altLang="en-US" dirty="0">
              <a:solidFill>
                <a:schemeClr val="tx1"/>
              </a:solidFill>
              <a:latin typeface="+mj-lt"/>
              <a:cs typeface="Arial" pitchFamily="34" charset="0"/>
            </a:endParaRPr>
          </a:p>
        </p:txBody>
      </p:sp>
      <p:sp>
        <p:nvSpPr>
          <p:cNvPr id="49" name="フローチャート: 処理 48"/>
          <p:cNvSpPr/>
          <p:nvPr/>
        </p:nvSpPr>
        <p:spPr>
          <a:xfrm>
            <a:off x="1473887" y="6101162"/>
            <a:ext cx="1711564" cy="378042"/>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dirty="0" smtClean="0">
                <a:solidFill>
                  <a:schemeClr val="tx1"/>
                </a:solidFill>
                <a:latin typeface="+mj-lt"/>
                <a:cs typeface="Arial" pitchFamily="34" charset="0"/>
              </a:rPr>
              <a:t>Installation</a:t>
            </a:r>
            <a:endParaRPr kumimoji="1" lang="ja-JP" altLang="en-US" dirty="0">
              <a:solidFill>
                <a:schemeClr val="tx1"/>
              </a:solidFill>
              <a:latin typeface="+mj-lt"/>
              <a:cs typeface="Arial" pitchFamily="34" charset="0"/>
            </a:endParaRPr>
          </a:p>
        </p:txBody>
      </p:sp>
      <p:sp>
        <p:nvSpPr>
          <p:cNvPr id="50" name="フローチャート: 処理 49"/>
          <p:cNvSpPr/>
          <p:nvPr/>
        </p:nvSpPr>
        <p:spPr>
          <a:xfrm>
            <a:off x="3311821" y="4120185"/>
            <a:ext cx="1440000" cy="360483"/>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dirty="0" err="1" smtClean="0">
                <a:solidFill>
                  <a:srgbClr val="FF0000"/>
                </a:solidFill>
                <a:latin typeface="+mj-lt"/>
                <a:cs typeface="Arial" pitchFamily="34" charset="0"/>
              </a:rPr>
              <a:t>TiN</a:t>
            </a:r>
            <a:r>
              <a:rPr lang="en-US" altLang="ja-JP" dirty="0" smtClean="0">
                <a:solidFill>
                  <a:srgbClr val="FF0000"/>
                </a:solidFill>
                <a:latin typeface="+mj-lt"/>
                <a:cs typeface="Arial" pitchFamily="34" charset="0"/>
              </a:rPr>
              <a:t> coating</a:t>
            </a:r>
            <a:endParaRPr kumimoji="1" lang="ja-JP" altLang="en-US" dirty="0">
              <a:solidFill>
                <a:srgbClr val="FF0000"/>
              </a:solidFill>
              <a:latin typeface="+mj-lt"/>
              <a:cs typeface="Arial" pitchFamily="34" charset="0"/>
            </a:endParaRPr>
          </a:p>
        </p:txBody>
      </p:sp>
      <p:sp>
        <p:nvSpPr>
          <p:cNvPr id="51" name="フローチャート: 処理 50"/>
          <p:cNvSpPr/>
          <p:nvPr/>
        </p:nvSpPr>
        <p:spPr>
          <a:xfrm>
            <a:off x="3311821" y="3604354"/>
            <a:ext cx="1440000" cy="360483"/>
          </a:xfrm>
          <a:prstGeom prst="flowChartProcess">
            <a:avLst/>
          </a:prstGeom>
          <a:solidFill>
            <a:srgbClr val="FFFF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dirty="0" smtClean="0">
                <a:solidFill>
                  <a:schemeClr val="tx1"/>
                </a:solidFill>
                <a:latin typeface="+mj-lt"/>
                <a:cs typeface="Arial" pitchFamily="34" charset="0"/>
              </a:rPr>
              <a:t>Pre-baking</a:t>
            </a:r>
            <a:endParaRPr kumimoji="1" lang="ja-JP" altLang="en-US" dirty="0">
              <a:solidFill>
                <a:schemeClr val="tx1"/>
              </a:solidFill>
              <a:latin typeface="+mj-lt"/>
              <a:cs typeface="Arial" pitchFamily="34" charset="0"/>
            </a:endParaRPr>
          </a:p>
        </p:txBody>
      </p:sp>
      <p:cxnSp>
        <p:nvCxnSpPr>
          <p:cNvPr id="52" name="直線矢印コネクタ 51"/>
          <p:cNvCxnSpPr/>
          <p:nvPr/>
        </p:nvCxnSpPr>
        <p:spPr>
          <a:xfrm>
            <a:off x="2326741" y="2655366"/>
            <a:ext cx="0" cy="144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2326741" y="3157980"/>
            <a:ext cx="0" cy="144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2326741" y="4755811"/>
            <a:ext cx="0" cy="180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2326741" y="5390719"/>
            <a:ext cx="0" cy="144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2326741" y="5988255"/>
            <a:ext cx="0" cy="144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3988533" y="3964837"/>
            <a:ext cx="0" cy="161181"/>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179595" y="3449943"/>
            <a:ext cx="805264"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980066" y="3443224"/>
            <a:ext cx="0" cy="180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164395" y="4665714"/>
            <a:ext cx="828000" cy="0"/>
          </a:xfrm>
          <a:prstGeom prst="line">
            <a:avLst/>
          </a:prstGeom>
          <a:ln w="19050">
            <a:solidFill>
              <a:schemeClr val="tx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50" idx="2"/>
          </p:cNvCxnSpPr>
          <p:nvPr/>
        </p:nvCxnSpPr>
        <p:spPr>
          <a:xfrm flipH="1">
            <a:off x="3994849" y="4480668"/>
            <a:ext cx="0" cy="180000"/>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テキスト ボックス 44"/>
          <p:cNvSpPr txBox="1"/>
          <p:nvPr/>
        </p:nvSpPr>
        <p:spPr>
          <a:xfrm>
            <a:off x="1660618" y="3786963"/>
            <a:ext cx="566181" cy="369332"/>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kumimoji="1" lang="en-US" altLang="ja-JP" dirty="0" smtClean="0">
                <a:solidFill>
                  <a:srgbClr val="C00000"/>
                </a:solidFill>
                <a:latin typeface="+mj-lt"/>
                <a:cs typeface="Arial" pitchFamily="34" charset="0"/>
              </a:rPr>
              <a:t>HER</a:t>
            </a:r>
            <a:endParaRPr kumimoji="1" lang="ja-JP" altLang="en-US" dirty="0">
              <a:solidFill>
                <a:srgbClr val="C00000"/>
              </a:solidFill>
              <a:latin typeface="+mj-lt"/>
              <a:cs typeface="Arial" pitchFamily="34" charset="0"/>
            </a:endParaRPr>
          </a:p>
        </p:txBody>
      </p:sp>
      <p:cxnSp>
        <p:nvCxnSpPr>
          <p:cNvPr id="63" name="直線矢印コネクタ 62"/>
          <p:cNvCxnSpPr/>
          <p:nvPr/>
        </p:nvCxnSpPr>
        <p:spPr>
          <a:xfrm>
            <a:off x="2349648" y="3639265"/>
            <a:ext cx="0" cy="68400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48"/>
          <p:cNvSpPr txBox="1"/>
          <p:nvPr/>
        </p:nvSpPr>
        <p:spPr>
          <a:xfrm>
            <a:off x="3540482" y="3103694"/>
            <a:ext cx="519694" cy="369332"/>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kumimoji="1" lang="en-US" altLang="ja-JP" dirty="0" smtClean="0">
                <a:solidFill>
                  <a:srgbClr val="C00000"/>
                </a:solidFill>
                <a:latin typeface="+mj-lt"/>
                <a:cs typeface="Arial" pitchFamily="34" charset="0"/>
              </a:rPr>
              <a:t>LER</a:t>
            </a:r>
            <a:endParaRPr kumimoji="1" lang="ja-JP" altLang="en-US" dirty="0">
              <a:solidFill>
                <a:srgbClr val="C00000"/>
              </a:solidFill>
              <a:latin typeface="+mj-lt"/>
              <a:cs typeface="Arial" pitchFamily="34" charset="0"/>
            </a:endParaRPr>
          </a:p>
        </p:txBody>
      </p:sp>
      <p:pic>
        <p:nvPicPr>
          <p:cNvPr id="6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145" y="2355921"/>
            <a:ext cx="1630117"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2552" y="3847877"/>
            <a:ext cx="1633437"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61" r="8483"/>
          <a:stretch/>
        </p:blipFill>
        <p:spPr bwMode="auto">
          <a:xfrm>
            <a:off x="7210425" y="5329005"/>
            <a:ext cx="1512000" cy="108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8474" y="5338894"/>
            <a:ext cx="1634253" cy="12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テキスト ボックス 52"/>
          <p:cNvSpPr txBox="1"/>
          <p:nvPr/>
        </p:nvSpPr>
        <p:spPr>
          <a:xfrm>
            <a:off x="2291898" y="3626922"/>
            <a:ext cx="785793" cy="246221"/>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kumimoji="1" lang="en-US" altLang="ja-JP" sz="1000" dirty="0" smtClean="0">
                <a:latin typeface="+mj-lt"/>
              </a:rPr>
              <a:t>Clean room</a:t>
            </a:r>
            <a:endParaRPr kumimoji="1" lang="ja-JP" altLang="en-US" sz="1000" dirty="0">
              <a:latin typeface="+mj-lt"/>
            </a:endParaRPr>
          </a:p>
        </p:txBody>
      </p:sp>
      <p:pic>
        <p:nvPicPr>
          <p:cNvPr id="4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0272" y="3790555"/>
            <a:ext cx="148605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975"/>
          <a:stretch/>
        </p:blipFill>
        <p:spPr bwMode="auto">
          <a:xfrm>
            <a:off x="7159892" y="2322171"/>
            <a:ext cx="1512000" cy="103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角丸四角形 38"/>
          <p:cNvSpPr/>
          <p:nvPr/>
        </p:nvSpPr>
        <p:spPr>
          <a:xfrm>
            <a:off x="5231038" y="2204512"/>
            <a:ext cx="1224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Clean room</a:t>
            </a:r>
            <a:endParaRPr kumimoji="1" lang="ja-JP" altLang="en-US" sz="1600" dirty="0">
              <a:solidFill>
                <a:schemeClr val="tx1"/>
              </a:solidFill>
              <a:latin typeface="+mj-lt"/>
              <a:cs typeface="Arial" panose="020B0604020202020204" pitchFamily="34" charset="0"/>
            </a:endParaRPr>
          </a:p>
        </p:txBody>
      </p:sp>
      <p:sp>
        <p:nvSpPr>
          <p:cNvPr id="42" name="角丸四角形 41"/>
          <p:cNvSpPr/>
          <p:nvPr/>
        </p:nvSpPr>
        <p:spPr>
          <a:xfrm>
            <a:off x="7477551" y="2186479"/>
            <a:ext cx="1152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Unpacking</a:t>
            </a:r>
            <a:endParaRPr kumimoji="1" lang="ja-JP" altLang="en-US" sz="1600" dirty="0">
              <a:solidFill>
                <a:schemeClr val="tx1"/>
              </a:solidFill>
              <a:latin typeface="+mj-lt"/>
              <a:cs typeface="Arial" panose="020B0604020202020204" pitchFamily="34" charset="0"/>
            </a:endParaRPr>
          </a:p>
        </p:txBody>
      </p:sp>
      <p:sp>
        <p:nvSpPr>
          <p:cNvPr id="43" name="角丸四角形 42"/>
          <p:cNvSpPr/>
          <p:nvPr/>
        </p:nvSpPr>
        <p:spPr>
          <a:xfrm>
            <a:off x="5248331" y="3662392"/>
            <a:ext cx="1224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Assembling</a:t>
            </a:r>
            <a:endParaRPr kumimoji="1" lang="ja-JP" altLang="en-US" sz="1600" dirty="0">
              <a:solidFill>
                <a:schemeClr val="tx1"/>
              </a:solidFill>
              <a:latin typeface="+mj-lt"/>
              <a:cs typeface="Arial" panose="020B0604020202020204" pitchFamily="34" charset="0"/>
            </a:endParaRPr>
          </a:p>
        </p:txBody>
      </p:sp>
      <p:sp>
        <p:nvSpPr>
          <p:cNvPr id="67" name="角丸四角形 66"/>
          <p:cNvSpPr/>
          <p:nvPr/>
        </p:nvSpPr>
        <p:spPr>
          <a:xfrm>
            <a:off x="7469968" y="3608664"/>
            <a:ext cx="1188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err="1" smtClean="0">
                <a:solidFill>
                  <a:schemeClr val="tx1"/>
                </a:solidFill>
                <a:latin typeface="+mj-lt"/>
                <a:cs typeface="Arial" panose="020B0604020202020204" pitchFamily="34" charset="0"/>
              </a:rPr>
              <a:t>TiN</a:t>
            </a:r>
            <a:r>
              <a:rPr lang="en-US" altLang="ja-JP" sz="1600" dirty="0" smtClean="0">
                <a:solidFill>
                  <a:schemeClr val="tx1"/>
                </a:solidFill>
                <a:latin typeface="+mj-lt"/>
                <a:cs typeface="Arial" panose="020B0604020202020204" pitchFamily="34" charset="0"/>
              </a:rPr>
              <a:t> coating</a:t>
            </a:r>
            <a:endParaRPr kumimoji="1" lang="ja-JP" altLang="en-US" sz="1600" dirty="0">
              <a:solidFill>
                <a:schemeClr val="tx1"/>
              </a:solidFill>
              <a:latin typeface="+mj-lt"/>
              <a:cs typeface="Arial" panose="020B0604020202020204" pitchFamily="34" charset="0"/>
            </a:endParaRPr>
          </a:p>
        </p:txBody>
      </p:sp>
      <p:sp>
        <p:nvSpPr>
          <p:cNvPr id="72" name="角丸四角形 71"/>
          <p:cNvSpPr/>
          <p:nvPr/>
        </p:nvSpPr>
        <p:spPr>
          <a:xfrm>
            <a:off x="5303077" y="5152731"/>
            <a:ext cx="936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Storage</a:t>
            </a:r>
            <a:endParaRPr kumimoji="1" lang="ja-JP" altLang="en-US" sz="1600" dirty="0">
              <a:solidFill>
                <a:schemeClr val="tx1"/>
              </a:solidFill>
              <a:latin typeface="+mj-lt"/>
              <a:cs typeface="Arial" panose="020B0604020202020204" pitchFamily="34" charset="0"/>
            </a:endParaRPr>
          </a:p>
        </p:txBody>
      </p:sp>
      <p:sp>
        <p:nvSpPr>
          <p:cNvPr id="73" name="角丸四角形 72"/>
          <p:cNvSpPr/>
          <p:nvPr/>
        </p:nvSpPr>
        <p:spPr>
          <a:xfrm>
            <a:off x="7835246" y="5142559"/>
            <a:ext cx="864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Baking</a:t>
            </a:r>
            <a:endParaRPr kumimoji="1" lang="ja-JP" altLang="en-US" sz="1600" dirty="0">
              <a:solidFill>
                <a:schemeClr val="tx1"/>
              </a:solidFill>
              <a:latin typeface="+mj-lt"/>
              <a:cs typeface="Arial" panose="020B0604020202020204" pitchFamily="34" charset="0"/>
            </a:endParaRPr>
          </a:p>
        </p:txBody>
      </p:sp>
      <p:cxnSp>
        <p:nvCxnSpPr>
          <p:cNvPr id="3" name="直線矢印コネクタ 2"/>
          <p:cNvCxnSpPr/>
          <p:nvPr/>
        </p:nvCxnSpPr>
        <p:spPr>
          <a:xfrm flipH="1">
            <a:off x="6903218" y="2723103"/>
            <a:ext cx="211015" cy="20096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6904893" y="3548743"/>
            <a:ext cx="211015" cy="20096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6936713" y="5178251"/>
            <a:ext cx="211015" cy="20096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flipH="1">
            <a:off x="6894844" y="4312417"/>
            <a:ext cx="211015" cy="20096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H="1">
            <a:off x="6946760" y="5931876"/>
            <a:ext cx="211015" cy="20096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575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200" y="37569"/>
            <a:ext cx="8229600" cy="781037"/>
          </a:xfrm>
        </p:spPr>
        <p:txBody>
          <a:bodyPr>
            <a:normAutofit/>
          </a:bodyPr>
          <a:lstStyle/>
          <a:p>
            <a:r>
              <a:rPr lang="en-US" altLang="ja-JP" sz="3600" dirty="0" smtClean="0">
                <a:solidFill>
                  <a:schemeClr val="tx1"/>
                </a:solidFill>
                <a:latin typeface="+mj-lt"/>
                <a:cs typeface="Arial" panose="020B0604020202020204" pitchFamily="34" charset="0"/>
              </a:rPr>
              <a:t>Construction</a:t>
            </a:r>
            <a:endParaRPr kumimoji="1" lang="ja-JP" altLang="en-US" sz="3600" dirty="0">
              <a:solidFill>
                <a:schemeClr val="tx1"/>
              </a:solidFill>
              <a:latin typeface="+mj-lt"/>
              <a:cs typeface="Arial" panose="020B0604020202020204" pitchFamily="34" charset="0"/>
            </a:endParaRPr>
          </a:p>
        </p:txBody>
      </p:sp>
      <p:cxnSp>
        <p:nvCxnSpPr>
          <p:cNvPr id="56" name="直線コネクタ 55"/>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6" name="Picture 2" descr="C:\Users\suetsugu\Desktop\設置_履歴_78_2015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9744"/>
          <a:stretch/>
        </p:blipFill>
        <p:spPr bwMode="auto">
          <a:xfrm>
            <a:off x="4853819" y="1111045"/>
            <a:ext cx="4071056" cy="2969342"/>
          </a:xfrm>
          <a:prstGeom prst="rect">
            <a:avLst/>
          </a:prstGeom>
          <a:noFill/>
          <a:extLst>
            <a:ext uri="{909E8E84-426E-40DD-AFC4-6F175D3DCCD1}">
              <a14:hiddenFill xmlns:a14="http://schemas.microsoft.com/office/drawing/2010/main">
                <a:solidFill>
                  <a:srgbClr val="FFFFFF"/>
                </a:solidFill>
              </a14:hiddenFill>
            </a:ext>
          </a:extLst>
        </p:spPr>
      </p:pic>
      <p:sp>
        <p:nvSpPr>
          <p:cNvPr id="8" name="コンテンツ プレースホルダ 9"/>
          <p:cNvSpPr txBox="1">
            <a:spLocks/>
          </p:cNvSpPr>
          <p:nvPr/>
        </p:nvSpPr>
        <p:spPr>
          <a:xfrm>
            <a:off x="372847" y="1639219"/>
            <a:ext cx="4267979" cy="10154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Fabrication of components finished in FY2014.</a:t>
            </a:r>
          </a:p>
        </p:txBody>
      </p:sp>
      <p:sp>
        <p:nvSpPr>
          <p:cNvPr id="10" name="コンテンツ プレースホルダ 9"/>
          <p:cNvSpPr txBox="1">
            <a:spLocks/>
          </p:cNvSpPr>
          <p:nvPr/>
        </p:nvSpPr>
        <p:spPr>
          <a:xfrm>
            <a:off x="372847" y="3409018"/>
            <a:ext cx="4494121" cy="13694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Installation of components into the tunnel completed in 2015.</a:t>
            </a:r>
          </a:p>
          <a:p>
            <a:pPr>
              <a:lnSpc>
                <a:spcPts val="2400"/>
              </a:lnSpc>
              <a:spcBef>
                <a:spcPts val="0"/>
              </a:spcBef>
              <a:buSzPct val="60000"/>
            </a:pPr>
            <a:r>
              <a:rPr lang="en-US" altLang="ja-JP" sz="2400" dirty="0">
                <a:solidFill>
                  <a:schemeClr val="accent2">
                    <a:lumMod val="50000"/>
                  </a:schemeClr>
                </a:solidFill>
                <a:latin typeface="+mj-lt"/>
                <a:cs typeface="Arial" panose="020B0604020202020204" pitchFamily="34" charset="0"/>
              </a:rPr>
              <a:t>The </a:t>
            </a:r>
            <a:r>
              <a:rPr lang="en-US" altLang="ja-JP" sz="2400" dirty="0" smtClean="0">
                <a:solidFill>
                  <a:schemeClr val="accent2">
                    <a:lumMod val="50000"/>
                  </a:schemeClr>
                </a:solidFill>
                <a:latin typeface="+mj-lt"/>
                <a:cs typeface="Arial" panose="020B0604020202020204" pitchFamily="34" charset="0"/>
              </a:rPr>
              <a:t>upgrade </a:t>
            </a:r>
            <a:r>
              <a:rPr lang="en-US" altLang="ja-JP" sz="2400" dirty="0">
                <a:solidFill>
                  <a:schemeClr val="accent2">
                    <a:lumMod val="50000"/>
                  </a:schemeClr>
                </a:solidFill>
                <a:latin typeface="+mj-lt"/>
                <a:cs typeface="Arial" panose="020B0604020202020204" pitchFamily="34" charset="0"/>
              </a:rPr>
              <a:t>of sub systems also completed</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sp>
        <p:nvSpPr>
          <p:cNvPr id="12" name="コンテンツ プレースホルダ 9"/>
          <p:cNvSpPr txBox="1">
            <a:spLocks/>
          </p:cNvSpPr>
          <p:nvPr/>
        </p:nvSpPr>
        <p:spPr>
          <a:xfrm>
            <a:off x="372847" y="2361890"/>
            <a:ext cx="4494121" cy="1040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Pre-installation work</a:t>
            </a:r>
            <a:r>
              <a:rPr lang="en-US" altLang="ja-JP" sz="2400" dirty="0">
                <a:solidFill>
                  <a:schemeClr val="accent2">
                    <a:lumMod val="50000"/>
                  </a:schemeClr>
                </a:solidFill>
                <a:latin typeface="+mj-lt"/>
                <a:cs typeface="Arial" panose="020B0604020202020204" pitchFamily="34" charset="0"/>
              </a:rPr>
              <a:t>, </a:t>
            </a:r>
            <a:r>
              <a:rPr lang="en-US" altLang="ja-JP" sz="2400" dirty="0" smtClean="0">
                <a:solidFill>
                  <a:schemeClr val="accent2">
                    <a:lumMod val="50000"/>
                  </a:schemeClr>
                </a:solidFill>
                <a:latin typeface="+mj-lt"/>
                <a:cs typeface="Arial" panose="020B0604020202020204" pitchFamily="34" charset="0"/>
              </a:rPr>
              <a:t>including </a:t>
            </a:r>
            <a:r>
              <a:rPr lang="en-US" altLang="ja-JP" sz="2400" dirty="0" err="1" smtClean="0">
                <a:solidFill>
                  <a:schemeClr val="accent2">
                    <a:lumMod val="50000"/>
                  </a:schemeClr>
                </a:solidFill>
                <a:latin typeface="+mj-lt"/>
                <a:cs typeface="Arial" panose="020B0604020202020204" pitchFamily="34" charset="0"/>
              </a:rPr>
              <a:t>TiN</a:t>
            </a:r>
            <a:r>
              <a:rPr lang="en-US" altLang="ja-JP" sz="2400" dirty="0" smtClean="0">
                <a:solidFill>
                  <a:schemeClr val="accent2">
                    <a:lumMod val="50000"/>
                  </a:schemeClr>
                </a:solidFill>
                <a:latin typeface="+mj-lt"/>
                <a:cs typeface="Arial" panose="020B0604020202020204" pitchFamily="34" charset="0"/>
              </a:rPr>
              <a:t> coating (LER) and baking, also finished in FY 2014.</a:t>
            </a:r>
          </a:p>
        </p:txBody>
      </p:sp>
      <p:sp>
        <p:nvSpPr>
          <p:cNvPr id="13" name="コンテンツ プレースホルダ 9"/>
          <p:cNvSpPr txBox="1">
            <a:spLocks/>
          </p:cNvSpPr>
          <p:nvPr/>
        </p:nvSpPr>
        <p:spPr>
          <a:xfrm>
            <a:off x="372847" y="1103361"/>
            <a:ext cx="8514329" cy="4366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ClrTx/>
              <a:buSzPct val="60000"/>
            </a:pPr>
            <a:r>
              <a:rPr lang="en-US" altLang="ja-JP" sz="2400" dirty="0" smtClean="0">
                <a:latin typeface="+mj-lt"/>
                <a:cs typeface="Arial" panose="020B0604020202020204" pitchFamily="34" charset="0"/>
              </a:rPr>
              <a:t>Achievement of construction</a:t>
            </a:r>
          </a:p>
        </p:txBody>
      </p:sp>
      <p:cxnSp>
        <p:nvCxnSpPr>
          <p:cNvPr id="14" name="曲線コネクタ 13"/>
          <p:cNvCxnSpPr/>
          <p:nvPr/>
        </p:nvCxnSpPr>
        <p:spPr>
          <a:xfrm flipV="1">
            <a:off x="4473677" y="2389239"/>
            <a:ext cx="2920181" cy="1838635"/>
          </a:xfrm>
          <a:prstGeom prst="curvedConnector3">
            <a:avLst>
              <a:gd name="adj1" fmla="val 33502"/>
            </a:avLst>
          </a:prstGeom>
          <a:ln w="19050">
            <a:solidFill>
              <a:srgbClr val="008000"/>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752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 9"/>
          <p:cNvSpPr>
            <a:spLocks noGrp="1"/>
          </p:cNvSpPr>
          <p:nvPr>
            <p:ph idx="1"/>
          </p:nvPr>
        </p:nvSpPr>
        <p:spPr>
          <a:xfrm>
            <a:off x="142652" y="1114672"/>
            <a:ext cx="9001348" cy="548431"/>
          </a:xfrm>
        </p:spPr>
        <p:txBody>
          <a:bodyPr>
            <a:normAutofit/>
          </a:bodyPr>
          <a:lstStyle/>
          <a:p>
            <a:pPr>
              <a:lnSpc>
                <a:spcPts val="2400"/>
              </a:lnSpc>
              <a:spcBef>
                <a:spcPts val="0"/>
              </a:spcBef>
            </a:pPr>
            <a:r>
              <a:rPr lang="en-US" altLang="ja-JP" sz="2400" dirty="0">
                <a:solidFill>
                  <a:schemeClr val="accent2">
                    <a:lumMod val="50000"/>
                  </a:schemeClr>
                </a:solidFill>
                <a:latin typeface="+mj-lt"/>
                <a:cs typeface="Arial" panose="020B0604020202020204" pitchFamily="34" charset="0"/>
              </a:rPr>
              <a:t>Installation </a:t>
            </a:r>
            <a:r>
              <a:rPr lang="en-US" altLang="ja-JP" sz="2400" dirty="0" smtClean="0">
                <a:solidFill>
                  <a:schemeClr val="accent2">
                    <a:lumMod val="50000"/>
                  </a:schemeClr>
                </a:solidFill>
                <a:latin typeface="+mj-lt"/>
                <a:cs typeface="Arial" panose="020B0604020202020204" pitchFamily="34" charset="0"/>
              </a:rPr>
              <a:t>of beam pipes (2013)</a:t>
            </a:r>
          </a:p>
        </p:txBody>
      </p:sp>
      <p:sp>
        <p:nvSpPr>
          <p:cNvPr id="11" name="タイトル 8"/>
          <p:cNvSpPr>
            <a:spLocks noGrp="1"/>
          </p:cNvSpPr>
          <p:nvPr>
            <p:ph type="title"/>
          </p:nvPr>
        </p:nvSpPr>
        <p:spPr>
          <a:xfrm>
            <a:off x="457199" y="48859"/>
            <a:ext cx="8527835" cy="769748"/>
          </a:xfrm>
        </p:spPr>
        <p:txBody>
          <a:bodyPr>
            <a:normAutofit/>
          </a:bodyPr>
          <a:lstStyle/>
          <a:p>
            <a:r>
              <a:rPr lang="en-US" altLang="ja-JP" sz="3600" dirty="0" smtClean="0">
                <a:solidFill>
                  <a:schemeClr val="tx1"/>
                </a:solidFill>
                <a:latin typeface="+mj-lt"/>
                <a:cs typeface="Arial" panose="020B0604020202020204" pitchFamily="34" charset="0"/>
              </a:rPr>
              <a:t>Installation into the tunnel</a:t>
            </a:r>
            <a:endParaRPr kumimoji="1" lang="ja-JP" altLang="en-US" sz="3600" dirty="0">
              <a:solidFill>
                <a:schemeClr val="tx1"/>
              </a:solidFill>
              <a:latin typeface="+mj-lt"/>
              <a:cs typeface="Arial" panose="020B0604020202020204" pitchFamily="34" charset="0"/>
            </a:endParaRPr>
          </a:p>
        </p:txBody>
      </p:sp>
      <p:grpSp>
        <p:nvGrpSpPr>
          <p:cNvPr id="2" name="グループ化 1"/>
          <p:cNvGrpSpPr/>
          <p:nvPr/>
        </p:nvGrpSpPr>
        <p:grpSpPr>
          <a:xfrm>
            <a:off x="1075175" y="1659688"/>
            <a:ext cx="3336052" cy="2277046"/>
            <a:chOff x="1075175" y="1659688"/>
            <a:chExt cx="3336052" cy="2277046"/>
          </a:xfrm>
        </p:grpSpPr>
        <p:pic>
          <p:nvPicPr>
            <p:cNvPr id="4" name="Picture 97"/>
            <p:cNvPicPr>
              <a:picLocks noChangeAspect="1" noChangeArrowheads="1"/>
            </p:cNvPicPr>
            <p:nvPr/>
          </p:nvPicPr>
          <p:blipFill rotWithShape="1">
            <a:blip r:embed="rId3">
              <a:extLst>
                <a:ext uri="{28A0092B-C50C-407E-A947-70E740481C1C}">
                  <a14:useLocalDpi xmlns:a14="http://schemas.microsoft.com/office/drawing/2010/main" val="0"/>
                </a:ext>
              </a:extLst>
            </a:blip>
            <a:srcRect r="52412" b="50457"/>
            <a:stretch/>
          </p:blipFill>
          <p:spPr bwMode="auto">
            <a:xfrm>
              <a:off x="1075175" y="1659688"/>
              <a:ext cx="3336052" cy="227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角丸四角形 11"/>
            <p:cNvSpPr/>
            <p:nvPr/>
          </p:nvSpPr>
          <p:spPr>
            <a:xfrm>
              <a:off x="2242157" y="1693702"/>
              <a:ext cx="2052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latin typeface="+mj-lt"/>
                  <a:cs typeface="Arial" panose="020B0604020202020204" pitchFamily="34" charset="0"/>
                </a:rPr>
                <a:t>Beam pipe for wiggler</a:t>
              </a:r>
              <a:endParaRPr kumimoji="1" lang="ja-JP" altLang="en-US" sz="1600" dirty="0">
                <a:solidFill>
                  <a:schemeClr val="tx1"/>
                </a:solidFill>
                <a:latin typeface="+mj-lt"/>
                <a:cs typeface="Arial" panose="020B0604020202020204" pitchFamily="34" charset="0"/>
              </a:endParaRPr>
            </a:p>
          </p:txBody>
        </p:sp>
      </p:grpSp>
      <p:grpSp>
        <p:nvGrpSpPr>
          <p:cNvPr id="5" name="グループ化 4"/>
          <p:cNvGrpSpPr/>
          <p:nvPr/>
        </p:nvGrpSpPr>
        <p:grpSpPr>
          <a:xfrm>
            <a:off x="4656573" y="1637881"/>
            <a:ext cx="3254816" cy="2441112"/>
            <a:chOff x="4656573" y="1637881"/>
            <a:chExt cx="3254816" cy="2441112"/>
          </a:xfrm>
        </p:grpSpPr>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573" y="1637881"/>
              <a:ext cx="3254816" cy="2441112"/>
            </a:xfrm>
            <a:prstGeom prst="rect">
              <a:avLst/>
            </a:prstGeom>
          </p:spPr>
        </p:pic>
        <p:sp>
          <p:nvSpPr>
            <p:cNvPr id="14" name="角丸四角形 13"/>
            <p:cNvSpPr/>
            <p:nvPr/>
          </p:nvSpPr>
          <p:spPr>
            <a:xfrm>
              <a:off x="4725774" y="1695377"/>
              <a:ext cx="1692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Gate valve at arc</a:t>
              </a:r>
              <a:endParaRPr kumimoji="1" lang="ja-JP" altLang="en-US" sz="1600" dirty="0">
                <a:solidFill>
                  <a:schemeClr val="tx1"/>
                </a:solidFill>
                <a:latin typeface="+mj-lt"/>
                <a:cs typeface="Arial" panose="020B0604020202020204" pitchFamily="34" charset="0"/>
              </a:endParaRPr>
            </a:p>
          </p:txBody>
        </p:sp>
      </p:grpSp>
      <p:grpSp>
        <p:nvGrpSpPr>
          <p:cNvPr id="8" name="グループ化 7"/>
          <p:cNvGrpSpPr/>
          <p:nvPr/>
        </p:nvGrpSpPr>
        <p:grpSpPr>
          <a:xfrm>
            <a:off x="1085223" y="4082496"/>
            <a:ext cx="3215472" cy="2314415"/>
            <a:chOff x="1085223" y="4082496"/>
            <a:chExt cx="3215472" cy="2314415"/>
          </a:xfrm>
        </p:grpSpPr>
        <p:pic>
          <p:nvPicPr>
            <p:cNvPr id="7" name="Picture 6" descr="D:\_WorkFolder\ビームパイプ設置_Q_東_20130509 photo\P50934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832" r="6045"/>
            <a:stretch/>
          </p:blipFill>
          <p:spPr bwMode="auto">
            <a:xfrm>
              <a:off x="1085223" y="4082496"/>
              <a:ext cx="3215472" cy="2314415"/>
            </a:xfrm>
            <a:prstGeom prst="rect">
              <a:avLst/>
            </a:prstGeom>
            <a:noFill/>
            <a:extLst>
              <a:ext uri="{909E8E84-426E-40DD-AFC4-6F175D3DCCD1}">
                <a14:hiddenFill xmlns:a14="http://schemas.microsoft.com/office/drawing/2010/main">
                  <a:solidFill>
                    <a:srgbClr val="FFFFFF"/>
                  </a:solidFill>
                </a14:hiddenFill>
              </a:ext>
            </a:extLst>
          </p:spPr>
        </p:pic>
        <p:sp>
          <p:nvSpPr>
            <p:cNvPr id="15" name="角丸四角形 14"/>
            <p:cNvSpPr/>
            <p:nvPr/>
          </p:nvSpPr>
          <p:spPr>
            <a:xfrm>
              <a:off x="2295742" y="4118705"/>
              <a:ext cx="1908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Beam pipe for quad</a:t>
              </a:r>
              <a:endParaRPr kumimoji="1" lang="ja-JP" altLang="en-US" sz="1600" dirty="0">
                <a:solidFill>
                  <a:schemeClr val="tx1"/>
                </a:solidFill>
                <a:latin typeface="+mj-lt"/>
                <a:cs typeface="Arial" panose="020B0604020202020204" pitchFamily="34" charset="0"/>
              </a:endParaRPr>
            </a:p>
          </p:txBody>
        </p:sp>
      </p:grpSp>
      <p:grpSp>
        <p:nvGrpSpPr>
          <p:cNvPr id="9" name="グループ化 8"/>
          <p:cNvGrpSpPr/>
          <p:nvPr/>
        </p:nvGrpSpPr>
        <p:grpSpPr>
          <a:xfrm>
            <a:off x="4682531" y="4216419"/>
            <a:ext cx="3254434" cy="2180492"/>
            <a:chOff x="4682531" y="4216419"/>
            <a:chExt cx="3254434" cy="2180492"/>
          </a:xfrm>
        </p:grpSpPr>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l="3946" t="14191"/>
            <a:stretch/>
          </p:blipFill>
          <p:spPr>
            <a:xfrm>
              <a:off x="4682531" y="4216419"/>
              <a:ext cx="3254434" cy="2180492"/>
            </a:xfrm>
            <a:prstGeom prst="rect">
              <a:avLst/>
            </a:prstGeom>
          </p:spPr>
        </p:pic>
        <p:sp>
          <p:nvSpPr>
            <p:cNvPr id="16" name="角丸四角形 15"/>
            <p:cNvSpPr/>
            <p:nvPr/>
          </p:nvSpPr>
          <p:spPr>
            <a:xfrm>
              <a:off x="4719069" y="4271105"/>
              <a:ext cx="1908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Beam pipe for bend</a:t>
              </a:r>
              <a:endParaRPr kumimoji="1" lang="ja-JP" altLang="en-US" sz="1600" dirty="0">
                <a:solidFill>
                  <a:schemeClr val="tx1"/>
                </a:solidFill>
                <a:latin typeface="+mj-lt"/>
                <a:cs typeface="Arial" panose="020B0604020202020204" pitchFamily="34" charset="0"/>
              </a:endParaRPr>
            </a:p>
          </p:txBody>
        </p:sp>
      </p:grpSp>
      <p:cxnSp>
        <p:nvCxnSpPr>
          <p:cNvPr id="17" name="直線コネクタ 16"/>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40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 9"/>
          <p:cNvSpPr>
            <a:spLocks noGrp="1"/>
          </p:cNvSpPr>
          <p:nvPr>
            <p:ph idx="1"/>
          </p:nvPr>
        </p:nvSpPr>
        <p:spPr>
          <a:xfrm>
            <a:off x="142652" y="1114672"/>
            <a:ext cx="9001348" cy="548431"/>
          </a:xfrm>
        </p:spPr>
        <p:txBody>
          <a:bodyPr>
            <a:normAutofit/>
          </a:bodyPr>
          <a:lstStyle/>
          <a:p>
            <a:pPr>
              <a:lnSpc>
                <a:spcPts val="2400"/>
              </a:lnSpc>
              <a:spcBef>
                <a:spcPts val="0"/>
              </a:spcBef>
            </a:pPr>
            <a:r>
              <a:rPr lang="en-US" altLang="ja-JP" sz="2400" dirty="0">
                <a:solidFill>
                  <a:schemeClr val="accent2">
                    <a:lumMod val="50000"/>
                  </a:schemeClr>
                </a:solidFill>
                <a:latin typeface="+mj-lt"/>
                <a:cs typeface="Arial" panose="020B0604020202020204" pitchFamily="34" charset="0"/>
              </a:rPr>
              <a:t>Installation </a:t>
            </a:r>
            <a:r>
              <a:rPr lang="en-US" altLang="ja-JP" sz="2400" dirty="0" smtClean="0">
                <a:solidFill>
                  <a:schemeClr val="accent2">
                    <a:lumMod val="50000"/>
                  </a:schemeClr>
                </a:solidFill>
                <a:latin typeface="+mj-lt"/>
                <a:cs typeface="Arial" panose="020B0604020202020204" pitchFamily="34" charset="0"/>
              </a:rPr>
              <a:t>of bellows chambers follows the beam pipes (2014)</a:t>
            </a:r>
          </a:p>
        </p:txBody>
      </p:sp>
      <p:sp>
        <p:nvSpPr>
          <p:cNvPr id="11" name="タイトル 8"/>
          <p:cNvSpPr>
            <a:spLocks noGrp="1"/>
          </p:cNvSpPr>
          <p:nvPr>
            <p:ph type="title"/>
          </p:nvPr>
        </p:nvSpPr>
        <p:spPr>
          <a:xfrm>
            <a:off x="457199" y="48859"/>
            <a:ext cx="8527835" cy="769748"/>
          </a:xfrm>
        </p:spPr>
        <p:txBody>
          <a:bodyPr>
            <a:normAutofit/>
          </a:bodyPr>
          <a:lstStyle/>
          <a:p>
            <a:r>
              <a:rPr lang="en-US" altLang="ja-JP" sz="3600" dirty="0" smtClean="0">
                <a:solidFill>
                  <a:schemeClr val="tx1"/>
                </a:solidFill>
                <a:latin typeface="+mj-lt"/>
                <a:cs typeface="Arial" panose="020B0604020202020204" pitchFamily="34" charset="0"/>
              </a:rPr>
              <a:t>Installation into the tunnel</a:t>
            </a:r>
            <a:endParaRPr kumimoji="1" lang="ja-JP" altLang="en-US" sz="3600" dirty="0">
              <a:solidFill>
                <a:schemeClr val="tx1"/>
              </a:solidFill>
              <a:latin typeface="+mj-lt"/>
              <a:cs typeface="Arial" panose="020B0604020202020204" pitchFamily="34" charset="0"/>
            </a:endParaRPr>
          </a:p>
        </p:txBody>
      </p:sp>
      <p:grpSp>
        <p:nvGrpSpPr>
          <p:cNvPr id="2" name="グループ化 1"/>
          <p:cNvGrpSpPr/>
          <p:nvPr/>
        </p:nvGrpSpPr>
        <p:grpSpPr>
          <a:xfrm>
            <a:off x="1222131" y="1648558"/>
            <a:ext cx="3120000" cy="2340000"/>
            <a:chOff x="1222131" y="1648558"/>
            <a:chExt cx="3120000" cy="234000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131" y="1648558"/>
              <a:ext cx="3120000" cy="2340000"/>
            </a:xfrm>
            <a:prstGeom prst="rect">
              <a:avLst/>
            </a:prstGeom>
          </p:spPr>
        </p:pic>
        <p:sp>
          <p:nvSpPr>
            <p:cNvPr id="17" name="角丸四角形 16"/>
            <p:cNvSpPr/>
            <p:nvPr/>
          </p:nvSpPr>
          <p:spPr>
            <a:xfrm>
              <a:off x="2382829" y="1693702"/>
              <a:ext cx="1872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latin typeface="+mj-lt"/>
                  <a:cs typeface="Arial" panose="020B0604020202020204" pitchFamily="34" charset="0"/>
                </a:rPr>
                <a:t>Al bellows chamber</a:t>
              </a:r>
              <a:endParaRPr kumimoji="1" lang="ja-JP" altLang="en-US" sz="1600" dirty="0">
                <a:solidFill>
                  <a:schemeClr val="tx1"/>
                </a:solidFill>
                <a:latin typeface="+mj-lt"/>
                <a:cs typeface="Arial" panose="020B0604020202020204" pitchFamily="34" charset="0"/>
              </a:endParaRPr>
            </a:p>
          </p:txBody>
        </p:sp>
      </p:grpSp>
      <p:grpSp>
        <p:nvGrpSpPr>
          <p:cNvPr id="4" name="グループ化 3"/>
          <p:cNvGrpSpPr/>
          <p:nvPr/>
        </p:nvGrpSpPr>
        <p:grpSpPr>
          <a:xfrm>
            <a:off x="1222131" y="4149655"/>
            <a:ext cx="3120000" cy="2340000"/>
            <a:chOff x="1222131" y="4149655"/>
            <a:chExt cx="3120000" cy="2340000"/>
          </a:xfrm>
        </p:grpSpPr>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131" y="4149655"/>
              <a:ext cx="3120000" cy="2340000"/>
            </a:xfrm>
            <a:prstGeom prst="rect">
              <a:avLst/>
            </a:prstGeom>
          </p:spPr>
        </p:pic>
        <p:sp>
          <p:nvSpPr>
            <p:cNvPr id="19" name="角丸四角形 18"/>
            <p:cNvSpPr/>
            <p:nvPr/>
          </p:nvSpPr>
          <p:spPr>
            <a:xfrm>
              <a:off x="2376127" y="4189041"/>
              <a:ext cx="1944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Cu bellows chamber</a:t>
              </a:r>
              <a:endParaRPr kumimoji="1" lang="ja-JP" altLang="en-US" sz="1600" dirty="0">
                <a:solidFill>
                  <a:schemeClr val="tx1"/>
                </a:solidFill>
                <a:latin typeface="+mj-lt"/>
                <a:cs typeface="Arial" panose="020B0604020202020204" pitchFamily="34" charset="0"/>
              </a:endParaRPr>
            </a:p>
          </p:txBody>
        </p:sp>
      </p:grpSp>
      <p:grpSp>
        <p:nvGrpSpPr>
          <p:cNvPr id="5" name="グループ化 4"/>
          <p:cNvGrpSpPr/>
          <p:nvPr/>
        </p:nvGrpSpPr>
        <p:grpSpPr>
          <a:xfrm>
            <a:off x="4716745" y="4149655"/>
            <a:ext cx="3120000" cy="2340000"/>
            <a:chOff x="4626433" y="4149655"/>
            <a:chExt cx="3120000" cy="2340000"/>
          </a:xfrm>
        </p:grpSpPr>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433" y="4149655"/>
              <a:ext cx="3120000" cy="2340000"/>
            </a:xfrm>
            <a:prstGeom prst="rect">
              <a:avLst/>
            </a:prstGeom>
          </p:spPr>
        </p:pic>
        <p:sp>
          <p:nvSpPr>
            <p:cNvPr id="20" name="角丸四角形 19"/>
            <p:cNvSpPr/>
            <p:nvPr/>
          </p:nvSpPr>
          <p:spPr>
            <a:xfrm>
              <a:off x="4709026" y="4200768"/>
              <a:ext cx="2736000" cy="288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solidFill>
                    <a:schemeClr val="tx1"/>
                  </a:solidFill>
                  <a:latin typeface="+mj-lt"/>
                  <a:cs typeface="Arial" panose="020B0604020202020204" pitchFamily="34" charset="0"/>
                </a:rPr>
                <a:t>Cu-Al bellows chamber for GV</a:t>
              </a:r>
              <a:endParaRPr kumimoji="1" lang="ja-JP" altLang="en-US" sz="1600" dirty="0">
                <a:solidFill>
                  <a:schemeClr val="tx1"/>
                </a:solidFill>
                <a:latin typeface="+mj-lt"/>
                <a:cs typeface="Arial" panose="020B0604020202020204" pitchFamily="34" charset="0"/>
              </a:endParaRPr>
            </a:p>
          </p:txBody>
        </p:sp>
      </p:grpSp>
      <p:grpSp>
        <p:nvGrpSpPr>
          <p:cNvPr id="3" name="グループ化 2"/>
          <p:cNvGrpSpPr/>
          <p:nvPr/>
        </p:nvGrpSpPr>
        <p:grpSpPr>
          <a:xfrm>
            <a:off x="4491490" y="1648558"/>
            <a:ext cx="3345255" cy="2340000"/>
            <a:chOff x="4401178" y="1648558"/>
            <a:chExt cx="3345255" cy="2340000"/>
          </a:xfrm>
        </p:grpSpPr>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433" y="1648558"/>
              <a:ext cx="3120000" cy="2340000"/>
            </a:xfrm>
            <a:prstGeom prst="rect">
              <a:avLst/>
            </a:prstGeom>
          </p:spPr>
        </p:pic>
        <p:sp>
          <p:nvSpPr>
            <p:cNvPr id="21" name="右矢印 20"/>
            <p:cNvSpPr/>
            <p:nvPr/>
          </p:nvSpPr>
          <p:spPr>
            <a:xfrm>
              <a:off x="4401178" y="2451702"/>
              <a:ext cx="150725" cy="64309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8" name="直線コネクタ 17"/>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50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200" y="37569"/>
            <a:ext cx="8229600" cy="781037"/>
          </a:xfrm>
        </p:spPr>
        <p:txBody>
          <a:bodyPr>
            <a:normAutofit/>
          </a:bodyPr>
          <a:lstStyle/>
          <a:p>
            <a:r>
              <a:rPr lang="en-US" altLang="ja-JP" sz="3600" dirty="0" smtClean="0">
                <a:solidFill>
                  <a:schemeClr val="tx1"/>
                </a:solidFill>
                <a:latin typeface="+mj-lt"/>
                <a:cs typeface="Arial" panose="020B0604020202020204" pitchFamily="34" charset="0"/>
              </a:rPr>
              <a:t>Construction</a:t>
            </a:r>
            <a:endParaRPr kumimoji="1" lang="ja-JP" altLang="en-US" sz="3600" dirty="0">
              <a:solidFill>
                <a:schemeClr val="tx1"/>
              </a:solidFill>
              <a:latin typeface="+mj-lt"/>
              <a:cs typeface="Arial" panose="020B0604020202020204" pitchFamily="34" charset="0"/>
            </a:endParaRPr>
          </a:p>
        </p:txBody>
      </p:sp>
      <p:cxnSp>
        <p:nvCxnSpPr>
          <p:cNvPr id="56" name="直線コネクタ 55"/>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6" name="Picture 2" descr="C:\Users\suetsugu\Desktop\設置_履歴_78_2015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9744"/>
          <a:stretch/>
        </p:blipFill>
        <p:spPr bwMode="auto">
          <a:xfrm>
            <a:off x="4853819" y="1111045"/>
            <a:ext cx="4071056" cy="2969342"/>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 9"/>
          <p:cNvSpPr txBox="1">
            <a:spLocks/>
          </p:cNvSpPr>
          <p:nvPr/>
        </p:nvSpPr>
        <p:spPr>
          <a:xfrm>
            <a:off x="372847" y="4701969"/>
            <a:ext cx="4494121" cy="8237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NEG activation in the tunnel finished by the end of 2015.</a:t>
            </a:r>
          </a:p>
        </p:txBody>
      </p:sp>
      <p:sp>
        <p:nvSpPr>
          <p:cNvPr id="15" name="コンテンツ プレースホルダ 9"/>
          <p:cNvSpPr txBox="1">
            <a:spLocks/>
          </p:cNvSpPr>
          <p:nvPr/>
        </p:nvSpPr>
        <p:spPr>
          <a:xfrm>
            <a:off x="372847" y="3409018"/>
            <a:ext cx="4494121" cy="13694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Installation of components into the tunnel completed in 2015.</a:t>
            </a:r>
          </a:p>
          <a:p>
            <a:pPr>
              <a:lnSpc>
                <a:spcPts val="2400"/>
              </a:lnSpc>
              <a:spcBef>
                <a:spcPts val="0"/>
              </a:spcBef>
              <a:buSzPct val="60000"/>
            </a:pPr>
            <a:r>
              <a:rPr lang="en-US" altLang="ja-JP" sz="2400" dirty="0">
                <a:solidFill>
                  <a:schemeClr val="accent2">
                    <a:lumMod val="50000"/>
                  </a:schemeClr>
                </a:solidFill>
                <a:latin typeface="+mj-lt"/>
                <a:cs typeface="Arial" panose="020B0604020202020204" pitchFamily="34" charset="0"/>
              </a:rPr>
              <a:t>The </a:t>
            </a:r>
            <a:r>
              <a:rPr lang="en-US" altLang="ja-JP" sz="2400" dirty="0" smtClean="0">
                <a:solidFill>
                  <a:schemeClr val="accent2">
                    <a:lumMod val="50000"/>
                  </a:schemeClr>
                </a:solidFill>
                <a:latin typeface="+mj-lt"/>
                <a:cs typeface="Arial" panose="020B0604020202020204" pitchFamily="34" charset="0"/>
              </a:rPr>
              <a:t>upgrade </a:t>
            </a:r>
            <a:r>
              <a:rPr lang="en-US" altLang="ja-JP" sz="2400" dirty="0">
                <a:solidFill>
                  <a:schemeClr val="accent2">
                    <a:lumMod val="50000"/>
                  </a:schemeClr>
                </a:solidFill>
                <a:latin typeface="+mj-lt"/>
                <a:cs typeface="Arial" panose="020B0604020202020204" pitchFamily="34" charset="0"/>
              </a:rPr>
              <a:t>of sub systems also completed</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sp>
        <p:nvSpPr>
          <p:cNvPr id="16" name="コンテンツ プレースホルダ 9"/>
          <p:cNvSpPr txBox="1">
            <a:spLocks/>
          </p:cNvSpPr>
          <p:nvPr/>
        </p:nvSpPr>
        <p:spPr>
          <a:xfrm>
            <a:off x="372847" y="2361890"/>
            <a:ext cx="4494121" cy="1040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Pre-installation work</a:t>
            </a:r>
            <a:r>
              <a:rPr lang="en-US" altLang="ja-JP" sz="2400" dirty="0">
                <a:solidFill>
                  <a:schemeClr val="accent2">
                    <a:lumMod val="50000"/>
                  </a:schemeClr>
                </a:solidFill>
                <a:latin typeface="+mj-lt"/>
                <a:cs typeface="Arial" panose="020B0604020202020204" pitchFamily="34" charset="0"/>
              </a:rPr>
              <a:t>, </a:t>
            </a:r>
            <a:r>
              <a:rPr lang="en-US" altLang="ja-JP" sz="2400" dirty="0" smtClean="0">
                <a:solidFill>
                  <a:schemeClr val="accent2">
                    <a:lumMod val="50000"/>
                  </a:schemeClr>
                </a:solidFill>
                <a:latin typeface="+mj-lt"/>
                <a:cs typeface="Arial" panose="020B0604020202020204" pitchFamily="34" charset="0"/>
              </a:rPr>
              <a:t>including </a:t>
            </a:r>
            <a:r>
              <a:rPr lang="en-US" altLang="ja-JP" sz="2400" dirty="0" err="1" smtClean="0">
                <a:solidFill>
                  <a:schemeClr val="accent2">
                    <a:lumMod val="50000"/>
                  </a:schemeClr>
                </a:solidFill>
                <a:latin typeface="+mj-lt"/>
                <a:cs typeface="Arial" panose="020B0604020202020204" pitchFamily="34" charset="0"/>
              </a:rPr>
              <a:t>TiN</a:t>
            </a:r>
            <a:r>
              <a:rPr lang="en-US" altLang="ja-JP" sz="2400" dirty="0" smtClean="0">
                <a:solidFill>
                  <a:schemeClr val="accent2">
                    <a:lumMod val="50000"/>
                  </a:schemeClr>
                </a:solidFill>
                <a:latin typeface="+mj-lt"/>
                <a:cs typeface="Arial" panose="020B0604020202020204" pitchFamily="34" charset="0"/>
              </a:rPr>
              <a:t> coating (LER) and baking, also finished in FY 2014.</a:t>
            </a:r>
          </a:p>
        </p:txBody>
      </p:sp>
      <p:sp>
        <p:nvSpPr>
          <p:cNvPr id="13" name="コンテンツ プレースホルダ 9"/>
          <p:cNvSpPr txBox="1">
            <a:spLocks/>
          </p:cNvSpPr>
          <p:nvPr/>
        </p:nvSpPr>
        <p:spPr>
          <a:xfrm>
            <a:off x="372847" y="1639219"/>
            <a:ext cx="4533450" cy="10154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Fabrication of main components finished in FY2014.</a:t>
            </a:r>
          </a:p>
        </p:txBody>
      </p:sp>
      <p:sp>
        <p:nvSpPr>
          <p:cNvPr id="17" name="コンテンツ プレースホルダ 9"/>
          <p:cNvSpPr txBox="1">
            <a:spLocks/>
          </p:cNvSpPr>
          <p:nvPr/>
        </p:nvSpPr>
        <p:spPr>
          <a:xfrm>
            <a:off x="372847" y="1103361"/>
            <a:ext cx="8514329" cy="4366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ClrTx/>
              <a:buSzPct val="60000"/>
            </a:pPr>
            <a:r>
              <a:rPr lang="en-US" altLang="ja-JP" sz="2400" dirty="0" smtClean="0">
                <a:latin typeface="+mj-lt"/>
                <a:cs typeface="Arial" panose="020B0604020202020204" pitchFamily="34" charset="0"/>
              </a:rPr>
              <a:t>Achievement of construction</a:t>
            </a:r>
          </a:p>
        </p:txBody>
      </p:sp>
      <p:cxnSp>
        <p:nvCxnSpPr>
          <p:cNvPr id="14" name="曲線コネクタ 13"/>
          <p:cNvCxnSpPr/>
          <p:nvPr/>
        </p:nvCxnSpPr>
        <p:spPr>
          <a:xfrm flipV="1">
            <a:off x="4591665" y="2379406"/>
            <a:ext cx="3549445" cy="2625214"/>
          </a:xfrm>
          <a:prstGeom prst="curvedConnector3">
            <a:avLst>
              <a:gd name="adj1" fmla="val 63296"/>
            </a:avLst>
          </a:prstGeom>
          <a:ln w="19050">
            <a:solidFill>
              <a:srgbClr val="00B0F0"/>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005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Activation of NEG pumps</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24505"/>
            <a:ext cx="8749075" cy="722340"/>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Regions between gate valves in the tunnel are evacuated in series.</a:t>
            </a:r>
          </a:p>
          <a:p>
            <a:pPr lvl="1">
              <a:lnSpc>
                <a:spcPts val="2300"/>
              </a:lnSpc>
              <a:spcBef>
                <a:spcPts val="0"/>
              </a:spcBef>
            </a:pPr>
            <a:r>
              <a:rPr lang="en-US" altLang="ja-JP" sz="2000" dirty="0" smtClean="0">
                <a:latin typeface="+mj-lt"/>
                <a:cs typeface="Arial" panose="020B0604020202020204" pitchFamily="34" charset="0"/>
              </a:rPr>
              <a:t>We have approximately 40 gate valves in a ring.</a:t>
            </a:r>
          </a:p>
        </p:txBody>
      </p:sp>
      <p:sp>
        <p:nvSpPr>
          <p:cNvPr id="17" name="コンテンツ プレースホルダ 9"/>
          <p:cNvSpPr txBox="1">
            <a:spLocks/>
          </p:cNvSpPr>
          <p:nvPr/>
        </p:nvSpPr>
        <p:spPr>
          <a:xfrm>
            <a:off x="394924" y="1773906"/>
            <a:ext cx="8591760" cy="10104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After rough pumping and He leak check,  ion pumps are baked for one day. NEG pumps are finally activated at the last phase of the baking. </a:t>
            </a:r>
          </a:p>
        </p:txBody>
      </p:sp>
      <p:sp>
        <p:nvSpPr>
          <p:cNvPr id="23" name="コンテンツ プレースホルダ 9"/>
          <p:cNvSpPr txBox="1">
            <a:spLocks/>
          </p:cNvSpPr>
          <p:nvPr/>
        </p:nvSpPr>
        <p:spPr>
          <a:xfrm>
            <a:off x="394924" y="2705328"/>
            <a:ext cx="8463941" cy="4854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No beam pipe baking in the tunnel</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32" name="図 31"/>
          <p:cNvPicPr>
            <a:picLocks noChangeAspect="1"/>
          </p:cNvPicPr>
          <p:nvPr/>
        </p:nvPicPr>
        <p:blipFill rotWithShape="1">
          <a:blip r:embed="rId3"/>
          <a:srcRect b="5510"/>
          <a:stretch/>
        </p:blipFill>
        <p:spPr>
          <a:xfrm>
            <a:off x="6111552" y="4084300"/>
            <a:ext cx="2883572" cy="2136711"/>
          </a:xfrm>
          <a:prstGeom prst="rect">
            <a:avLst/>
          </a:prstGeom>
        </p:spPr>
      </p:pic>
      <p:pic>
        <p:nvPicPr>
          <p:cNvPr id="33" name="図 32"/>
          <p:cNvPicPr>
            <a:picLocks noChangeAspect="1"/>
          </p:cNvPicPr>
          <p:nvPr/>
        </p:nvPicPr>
        <p:blipFill>
          <a:blip r:embed="rId4"/>
          <a:stretch>
            <a:fillRect/>
          </a:stretch>
        </p:blipFill>
        <p:spPr>
          <a:xfrm>
            <a:off x="232971" y="4066297"/>
            <a:ext cx="2841825" cy="2154714"/>
          </a:xfrm>
          <a:prstGeom prst="rect">
            <a:avLst/>
          </a:prstGeom>
        </p:spPr>
      </p:pic>
      <p:pic>
        <p:nvPicPr>
          <p:cNvPr id="34" name="図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702" y="4088533"/>
            <a:ext cx="2791325" cy="2132478"/>
          </a:xfrm>
          <a:prstGeom prst="rect">
            <a:avLst/>
          </a:prstGeom>
        </p:spPr>
      </p:pic>
      <p:cxnSp>
        <p:nvCxnSpPr>
          <p:cNvPr id="35" name="直線コネクタ 34"/>
          <p:cNvCxnSpPr/>
          <p:nvPr/>
        </p:nvCxnSpPr>
        <p:spPr>
          <a:xfrm>
            <a:off x="507871" y="5415246"/>
            <a:ext cx="2502770" cy="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3341947" y="5594362"/>
            <a:ext cx="2567106" cy="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6423946" y="5453776"/>
            <a:ext cx="2456885" cy="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479411" y="5149183"/>
            <a:ext cx="832279" cy="286232"/>
          </a:xfrm>
          <a:prstGeom prst="rect">
            <a:avLst/>
          </a:prstGeom>
          <a:noFill/>
        </p:spPr>
        <p:txBody>
          <a:bodyPr wrap="none" rtlCol="0">
            <a:spAutoFit/>
          </a:bodyPr>
          <a:lstStyle/>
          <a:p>
            <a:pPr>
              <a:lnSpc>
                <a:spcPct val="90000"/>
              </a:lnSpc>
              <a:spcBef>
                <a:spcPts val="300"/>
              </a:spcBef>
            </a:pPr>
            <a:r>
              <a:rPr kumimoji="1" lang="en-US" altLang="ja-JP" sz="1400" dirty="0" smtClean="0">
                <a:solidFill>
                  <a:srgbClr val="FF0000"/>
                </a:solidFill>
                <a:latin typeface="Arial" panose="020B0604020202020204" pitchFamily="34" charset="0"/>
                <a:cs typeface="Arial" panose="020B0604020202020204" pitchFamily="34" charset="0"/>
              </a:rPr>
              <a:t>1E-7 Pa</a:t>
            </a:r>
            <a:endParaRPr kumimoji="1" lang="ja-JP" altLang="en-US" sz="1400" dirty="0">
              <a:solidFill>
                <a:srgbClr val="FF0000"/>
              </a:solidFill>
              <a:latin typeface="Arial" panose="020B0604020202020204" pitchFamily="34" charset="0"/>
              <a:cs typeface="Arial" panose="020B0604020202020204" pitchFamily="34" charset="0"/>
            </a:endParaRPr>
          </a:p>
        </p:txBody>
      </p:sp>
      <p:sp>
        <p:nvSpPr>
          <p:cNvPr id="39" name="テキスト ボックス 38"/>
          <p:cNvSpPr txBox="1"/>
          <p:nvPr/>
        </p:nvSpPr>
        <p:spPr>
          <a:xfrm>
            <a:off x="3401778" y="5318797"/>
            <a:ext cx="832279" cy="286232"/>
          </a:xfrm>
          <a:prstGeom prst="rect">
            <a:avLst/>
          </a:prstGeom>
          <a:noFill/>
        </p:spPr>
        <p:txBody>
          <a:bodyPr wrap="none" rtlCol="0">
            <a:spAutoFit/>
          </a:bodyPr>
          <a:lstStyle/>
          <a:p>
            <a:pPr>
              <a:lnSpc>
                <a:spcPct val="90000"/>
              </a:lnSpc>
              <a:spcBef>
                <a:spcPts val="300"/>
              </a:spcBef>
            </a:pPr>
            <a:r>
              <a:rPr kumimoji="1" lang="en-US" altLang="ja-JP" sz="1400" dirty="0" smtClean="0">
                <a:solidFill>
                  <a:srgbClr val="FF0000"/>
                </a:solidFill>
                <a:latin typeface="Arial" panose="020B0604020202020204" pitchFamily="34" charset="0"/>
                <a:cs typeface="Arial" panose="020B0604020202020204" pitchFamily="34" charset="0"/>
              </a:rPr>
              <a:t>1E-7 Pa</a:t>
            </a:r>
            <a:endParaRPr kumimoji="1" lang="ja-JP" altLang="en-US" sz="1400" dirty="0">
              <a:solidFill>
                <a:srgbClr val="FF0000"/>
              </a:solidFill>
              <a:latin typeface="Arial" panose="020B0604020202020204" pitchFamily="34" charset="0"/>
              <a:cs typeface="Arial" panose="020B0604020202020204" pitchFamily="34" charset="0"/>
            </a:endParaRPr>
          </a:p>
        </p:txBody>
      </p:sp>
      <p:sp>
        <p:nvSpPr>
          <p:cNvPr id="40" name="テキスト ボックス 39"/>
          <p:cNvSpPr txBox="1"/>
          <p:nvPr/>
        </p:nvSpPr>
        <p:spPr>
          <a:xfrm>
            <a:off x="6344826" y="5143356"/>
            <a:ext cx="832279" cy="286232"/>
          </a:xfrm>
          <a:prstGeom prst="rect">
            <a:avLst/>
          </a:prstGeom>
          <a:noFill/>
        </p:spPr>
        <p:txBody>
          <a:bodyPr wrap="none" rtlCol="0">
            <a:spAutoFit/>
          </a:bodyPr>
          <a:lstStyle/>
          <a:p>
            <a:pPr>
              <a:lnSpc>
                <a:spcPct val="90000"/>
              </a:lnSpc>
              <a:spcBef>
                <a:spcPts val="300"/>
              </a:spcBef>
            </a:pPr>
            <a:r>
              <a:rPr kumimoji="1" lang="en-US" altLang="ja-JP" sz="1400" dirty="0" smtClean="0">
                <a:solidFill>
                  <a:srgbClr val="FF0000"/>
                </a:solidFill>
                <a:latin typeface="Arial" panose="020B0604020202020204" pitchFamily="34" charset="0"/>
                <a:cs typeface="Arial" panose="020B0604020202020204" pitchFamily="34" charset="0"/>
              </a:rPr>
              <a:t>1E-7 Pa</a:t>
            </a:r>
            <a:endParaRPr kumimoji="1" lang="ja-JP" altLang="en-US" sz="1400" dirty="0">
              <a:solidFill>
                <a:srgbClr val="FF0000"/>
              </a:solidFill>
              <a:latin typeface="Arial" panose="020B0604020202020204" pitchFamily="34" charset="0"/>
              <a:cs typeface="Arial" panose="020B0604020202020204" pitchFamily="34" charset="0"/>
            </a:endParaRPr>
          </a:p>
        </p:txBody>
      </p:sp>
      <p:sp>
        <p:nvSpPr>
          <p:cNvPr id="41" name="テキスト ボックス 40"/>
          <p:cNvSpPr txBox="1"/>
          <p:nvPr/>
        </p:nvSpPr>
        <p:spPr>
          <a:xfrm>
            <a:off x="811765" y="4107556"/>
            <a:ext cx="960519" cy="313932"/>
          </a:xfrm>
          <a:prstGeom prst="rect">
            <a:avLst/>
          </a:prstGeom>
          <a:noFill/>
        </p:spPr>
        <p:txBody>
          <a:bodyPr wrap="none" rtlCol="0">
            <a:spAutoFit/>
          </a:bodyPr>
          <a:lstStyle/>
          <a:p>
            <a:pPr>
              <a:lnSpc>
                <a:spcPct val="90000"/>
              </a:lnSpc>
              <a:spcBef>
                <a:spcPts val="300"/>
              </a:spcBef>
            </a:pPr>
            <a:r>
              <a:rPr kumimoji="1" lang="en-US" altLang="ja-JP" sz="1600" dirty="0" smtClean="0">
                <a:solidFill>
                  <a:schemeClr val="bg2">
                    <a:lumMod val="50000"/>
                  </a:schemeClr>
                </a:solidFill>
                <a:latin typeface="Arial" panose="020B0604020202020204" pitchFamily="34" charset="0"/>
                <a:cs typeface="Arial" panose="020B0604020202020204" pitchFamily="34" charset="0"/>
              </a:rPr>
              <a:t>NEG act</a:t>
            </a:r>
            <a:endParaRPr kumimoji="1" lang="ja-JP" altLang="en-US" sz="1600" dirty="0">
              <a:solidFill>
                <a:schemeClr val="bg2">
                  <a:lumMod val="50000"/>
                </a:schemeClr>
              </a:solidFill>
              <a:latin typeface="Arial" panose="020B0604020202020204" pitchFamily="34" charset="0"/>
              <a:cs typeface="Arial" panose="020B0604020202020204" pitchFamily="34" charset="0"/>
            </a:endParaRPr>
          </a:p>
        </p:txBody>
      </p:sp>
      <p:sp>
        <p:nvSpPr>
          <p:cNvPr id="42" name="テキスト ボックス 41"/>
          <p:cNvSpPr txBox="1"/>
          <p:nvPr/>
        </p:nvSpPr>
        <p:spPr>
          <a:xfrm>
            <a:off x="3925484" y="4103969"/>
            <a:ext cx="960519" cy="313932"/>
          </a:xfrm>
          <a:prstGeom prst="rect">
            <a:avLst/>
          </a:prstGeom>
          <a:noFill/>
        </p:spPr>
        <p:txBody>
          <a:bodyPr wrap="none" rtlCol="0">
            <a:spAutoFit/>
          </a:bodyPr>
          <a:lstStyle/>
          <a:p>
            <a:pPr>
              <a:lnSpc>
                <a:spcPct val="90000"/>
              </a:lnSpc>
              <a:spcBef>
                <a:spcPts val="300"/>
              </a:spcBef>
            </a:pPr>
            <a:r>
              <a:rPr kumimoji="1" lang="en-US" altLang="ja-JP" sz="1600" dirty="0" smtClean="0">
                <a:solidFill>
                  <a:schemeClr val="bg2">
                    <a:lumMod val="50000"/>
                  </a:schemeClr>
                </a:solidFill>
                <a:latin typeface="Arial" panose="020B0604020202020204" pitchFamily="34" charset="0"/>
                <a:cs typeface="Arial" panose="020B0604020202020204" pitchFamily="34" charset="0"/>
              </a:rPr>
              <a:t>NEG act</a:t>
            </a:r>
            <a:endParaRPr kumimoji="1" lang="ja-JP" altLang="en-US" sz="1600" dirty="0">
              <a:solidFill>
                <a:schemeClr val="bg2">
                  <a:lumMod val="50000"/>
                </a:schemeClr>
              </a:solidFill>
              <a:latin typeface="Arial" panose="020B0604020202020204" pitchFamily="34" charset="0"/>
              <a:cs typeface="Arial" panose="020B0604020202020204" pitchFamily="34" charset="0"/>
            </a:endParaRPr>
          </a:p>
        </p:txBody>
      </p:sp>
      <p:sp>
        <p:nvSpPr>
          <p:cNvPr id="43" name="テキスト ボックス 42"/>
          <p:cNvSpPr txBox="1"/>
          <p:nvPr/>
        </p:nvSpPr>
        <p:spPr>
          <a:xfrm>
            <a:off x="7277251" y="4103969"/>
            <a:ext cx="960519" cy="313932"/>
          </a:xfrm>
          <a:prstGeom prst="rect">
            <a:avLst/>
          </a:prstGeom>
          <a:noFill/>
        </p:spPr>
        <p:txBody>
          <a:bodyPr wrap="none" rtlCol="0">
            <a:spAutoFit/>
          </a:bodyPr>
          <a:lstStyle/>
          <a:p>
            <a:pPr>
              <a:lnSpc>
                <a:spcPct val="90000"/>
              </a:lnSpc>
              <a:spcBef>
                <a:spcPts val="300"/>
              </a:spcBef>
            </a:pPr>
            <a:r>
              <a:rPr kumimoji="1" lang="en-US" altLang="ja-JP" sz="1600" dirty="0" smtClean="0">
                <a:solidFill>
                  <a:schemeClr val="bg2">
                    <a:lumMod val="50000"/>
                  </a:schemeClr>
                </a:solidFill>
                <a:latin typeface="Arial" panose="020B0604020202020204" pitchFamily="34" charset="0"/>
                <a:cs typeface="Arial" panose="020B0604020202020204" pitchFamily="34" charset="0"/>
              </a:rPr>
              <a:t>NEG act</a:t>
            </a:r>
            <a:endParaRPr kumimoji="1" lang="ja-JP" altLang="en-US" sz="1600" dirty="0">
              <a:solidFill>
                <a:schemeClr val="bg2">
                  <a:lumMod val="50000"/>
                </a:schemeClr>
              </a:solidFill>
              <a:latin typeface="Arial" panose="020B0604020202020204" pitchFamily="34" charset="0"/>
              <a:cs typeface="Arial" panose="020B0604020202020204" pitchFamily="34" charset="0"/>
            </a:endParaRPr>
          </a:p>
        </p:txBody>
      </p:sp>
      <p:sp>
        <p:nvSpPr>
          <p:cNvPr id="20" name="コンテンツ プレースホルダ 9"/>
          <p:cNvSpPr txBox="1">
            <a:spLocks/>
          </p:cNvSpPr>
          <p:nvPr/>
        </p:nvSpPr>
        <p:spPr>
          <a:xfrm>
            <a:off x="394924" y="3113368"/>
            <a:ext cx="8463941" cy="7507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After </a:t>
            </a:r>
            <a:r>
              <a:rPr lang="en-US" altLang="ja-JP" sz="2400" dirty="0">
                <a:solidFill>
                  <a:schemeClr val="accent2">
                    <a:lumMod val="50000"/>
                  </a:schemeClr>
                </a:solidFill>
                <a:latin typeface="+mj-lt"/>
                <a:cs typeface="Arial" panose="020B0604020202020204" pitchFamily="34" charset="0"/>
              </a:rPr>
              <a:t>NEG activation, average pressures of </a:t>
            </a:r>
            <a:r>
              <a:rPr lang="en-US" altLang="ja-JP" sz="2400" dirty="0">
                <a:solidFill>
                  <a:srgbClr val="FF0000"/>
                </a:solidFill>
                <a:latin typeface="+mj-lt"/>
                <a:cs typeface="Arial" panose="020B0604020202020204" pitchFamily="34" charset="0"/>
              </a:rPr>
              <a:t>less than 1x10</a:t>
            </a:r>
            <a:r>
              <a:rPr lang="en-US" altLang="ja-JP" sz="2400" baseline="30000" dirty="0">
                <a:solidFill>
                  <a:srgbClr val="FF0000"/>
                </a:solidFill>
                <a:latin typeface="+mj-lt"/>
                <a:cs typeface="Arial" panose="020B0604020202020204" pitchFamily="34" charset="0"/>
              </a:rPr>
              <a:t>-7</a:t>
            </a:r>
            <a:r>
              <a:rPr lang="en-US" altLang="ja-JP" sz="2400" dirty="0">
                <a:solidFill>
                  <a:srgbClr val="FF0000"/>
                </a:solidFill>
                <a:latin typeface="+mj-lt"/>
                <a:cs typeface="Arial" panose="020B0604020202020204" pitchFamily="34" charset="0"/>
              </a:rPr>
              <a:t> </a:t>
            </a:r>
            <a:r>
              <a:rPr lang="en-US" altLang="ja-JP" sz="2400" dirty="0">
                <a:solidFill>
                  <a:schemeClr val="accent2">
                    <a:lumMod val="50000"/>
                  </a:schemeClr>
                </a:solidFill>
                <a:latin typeface="+mj-lt"/>
                <a:cs typeface="Arial" panose="020B0604020202020204" pitchFamily="34" charset="0"/>
              </a:rPr>
              <a:t>Pa were successfully obtained</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66427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200" y="37569"/>
            <a:ext cx="8229600" cy="781037"/>
          </a:xfrm>
        </p:spPr>
        <p:txBody>
          <a:bodyPr>
            <a:normAutofit/>
          </a:bodyPr>
          <a:lstStyle/>
          <a:p>
            <a:r>
              <a:rPr lang="en-US" altLang="ja-JP" sz="3600" dirty="0" smtClean="0">
                <a:solidFill>
                  <a:schemeClr val="tx1"/>
                </a:solidFill>
                <a:latin typeface="+mj-lt"/>
                <a:cs typeface="Arial" panose="020B0604020202020204" pitchFamily="34" charset="0"/>
              </a:rPr>
              <a:t>Construction</a:t>
            </a:r>
            <a:endParaRPr kumimoji="1" lang="ja-JP" altLang="en-US" sz="3600" dirty="0">
              <a:solidFill>
                <a:schemeClr val="tx1"/>
              </a:solidFill>
              <a:latin typeface="+mj-lt"/>
              <a:cs typeface="Arial" panose="020B0604020202020204" pitchFamily="34" charset="0"/>
            </a:endParaRPr>
          </a:p>
        </p:txBody>
      </p:sp>
      <p:cxnSp>
        <p:nvCxnSpPr>
          <p:cNvPr id="56" name="直線コネクタ 55"/>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6" name="Picture 2" descr="C:\Users\suetsugu\Desktop\設置_履歴_78_2015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9744"/>
          <a:stretch/>
        </p:blipFill>
        <p:spPr bwMode="auto">
          <a:xfrm>
            <a:off x="4853819" y="1111045"/>
            <a:ext cx="4071056" cy="2969342"/>
          </a:xfrm>
          <a:prstGeom prst="rect">
            <a:avLst/>
          </a:prstGeom>
          <a:noFill/>
          <a:extLst>
            <a:ext uri="{909E8E84-426E-40DD-AFC4-6F175D3DCCD1}">
              <a14:hiddenFill xmlns:a14="http://schemas.microsoft.com/office/drawing/2010/main">
                <a:solidFill>
                  <a:srgbClr val="FFFFFF"/>
                </a:solidFill>
              </a14:hiddenFill>
            </a:ext>
          </a:extLst>
        </p:spPr>
      </p:pic>
      <p:sp>
        <p:nvSpPr>
          <p:cNvPr id="13" name="コンテンツ プレースホルダ 9"/>
          <p:cNvSpPr txBox="1">
            <a:spLocks/>
          </p:cNvSpPr>
          <p:nvPr/>
        </p:nvSpPr>
        <p:spPr>
          <a:xfrm>
            <a:off x="372847" y="5466735"/>
            <a:ext cx="4415463" cy="8652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buSzPct val="60000"/>
            </a:pPr>
            <a:r>
              <a:rPr lang="en-US" altLang="ja-JP" sz="2400" dirty="0" smtClean="0">
                <a:solidFill>
                  <a:srgbClr val="FF0000"/>
                </a:solidFill>
                <a:latin typeface="+mj-lt"/>
                <a:cs typeface="Arial" panose="020B0604020202020204" pitchFamily="34" charset="0"/>
              </a:rPr>
              <a:t>Beam </a:t>
            </a:r>
            <a:r>
              <a:rPr lang="en-US" altLang="ja-JP" sz="2400" dirty="0">
                <a:solidFill>
                  <a:srgbClr val="FF0000"/>
                </a:solidFill>
                <a:latin typeface="+mj-lt"/>
                <a:cs typeface="Arial" panose="020B0604020202020204" pitchFamily="34" charset="0"/>
              </a:rPr>
              <a:t>commissioning (Phase-1) </a:t>
            </a:r>
            <a:r>
              <a:rPr lang="en-US" altLang="ja-JP" sz="2400" dirty="0" smtClean="0">
                <a:solidFill>
                  <a:srgbClr val="FF0000"/>
                </a:solidFill>
                <a:latin typeface="+mj-lt"/>
                <a:cs typeface="Arial" panose="020B0604020202020204" pitchFamily="34" charset="0"/>
              </a:rPr>
              <a:t>started in February, </a:t>
            </a:r>
            <a:r>
              <a:rPr lang="en-US" altLang="ja-JP" sz="2400" dirty="0">
                <a:solidFill>
                  <a:srgbClr val="FF0000"/>
                </a:solidFill>
                <a:latin typeface="+mj-lt"/>
                <a:cs typeface="Arial" panose="020B0604020202020204" pitchFamily="34" charset="0"/>
              </a:rPr>
              <a:t>2016</a:t>
            </a:r>
            <a:r>
              <a:rPr lang="en-US" altLang="ja-JP" sz="2400" dirty="0" smtClean="0">
                <a:solidFill>
                  <a:srgbClr val="FF0000"/>
                </a:solidFill>
                <a:latin typeface="+mj-lt"/>
                <a:cs typeface="Arial" panose="020B0604020202020204" pitchFamily="34" charset="0"/>
              </a:rPr>
              <a:t>.</a:t>
            </a:r>
            <a:endParaRPr lang="en-US" altLang="ja-JP" sz="2400" dirty="0">
              <a:solidFill>
                <a:srgbClr val="FF0000"/>
              </a:solidFill>
              <a:latin typeface="+mj-lt"/>
              <a:cs typeface="Arial" panose="020B0604020202020204" pitchFamily="34" charset="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020" y="4071830"/>
            <a:ext cx="3044876" cy="260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コンテンツ プレースホルダ 9"/>
          <p:cNvSpPr txBox="1">
            <a:spLocks/>
          </p:cNvSpPr>
          <p:nvPr/>
        </p:nvSpPr>
        <p:spPr>
          <a:xfrm>
            <a:off x="372847" y="4701969"/>
            <a:ext cx="4494121" cy="8237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NEG activation in the tunnel finished by the end of 2015.</a:t>
            </a:r>
          </a:p>
        </p:txBody>
      </p:sp>
      <p:sp>
        <p:nvSpPr>
          <p:cNvPr id="16" name="コンテンツ プレースホルダ 9"/>
          <p:cNvSpPr txBox="1">
            <a:spLocks/>
          </p:cNvSpPr>
          <p:nvPr/>
        </p:nvSpPr>
        <p:spPr>
          <a:xfrm>
            <a:off x="372847" y="3409018"/>
            <a:ext cx="4494121" cy="136945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Installation of components into the tunnel completed in 2015.</a:t>
            </a:r>
          </a:p>
          <a:p>
            <a:pPr>
              <a:lnSpc>
                <a:spcPts val="2400"/>
              </a:lnSpc>
              <a:spcBef>
                <a:spcPts val="0"/>
              </a:spcBef>
              <a:buSzPct val="60000"/>
            </a:pPr>
            <a:r>
              <a:rPr lang="en-US" altLang="ja-JP" sz="2400" dirty="0">
                <a:solidFill>
                  <a:schemeClr val="accent2">
                    <a:lumMod val="50000"/>
                  </a:schemeClr>
                </a:solidFill>
                <a:latin typeface="+mj-lt"/>
                <a:cs typeface="Arial" panose="020B0604020202020204" pitchFamily="34" charset="0"/>
              </a:rPr>
              <a:t>The update of sub systems also completed</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sp>
        <p:nvSpPr>
          <p:cNvPr id="17" name="コンテンツ プレースホルダ 9"/>
          <p:cNvSpPr txBox="1">
            <a:spLocks/>
          </p:cNvSpPr>
          <p:nvPr/>
        </p:nvSpPr>
        <p:spPr>
          <a:xfrm>
            <a:off x="372847" y="2361890"/>
            <a:ext cx="4494121" cy="1040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Pre-installation work</a:t>
            </a:r>
            <a:r>
              <a:rPr lang="en-US" altLang="ja-JP" sz="2400" dirty="0">
                <a:solidFill>
                  <a:schemeClr val="accent2">
                    <a:lumMod val="50000"/>
                  </a:schemeClr>
                </a:solidFill>
                <a:latin typeface="+mj-lt"/>
                <a:cs typeface="Arial" panose="020B0604020202020204" pitchFamily="34" charset="0"/>
              </a:rPr>
              <a:t>, </a:t>
            </a:r>
            <a:r>
              <a:rPr lang="en-US" altLang="ja-JP" sz="2400" dirty="0" smtClean="0">
                <a:solidFill>
                  <a:schemeClr val="accent2">
                    <a:lumMod val="50000"/>
                  </a:schemeClr>
                </a:solidFill>
                <a:latin typeface="+mj-lt"/>
                <a:cs typeface="Arial" panose="020B0604020202020204" pitchFamily="34" charset="0"/>
              </a:rPr>
              <a:t>including </a:t>
            </a:r>
            <a:r>
              <a:rPr lang="en-US" altLang="ja-JP" sz="2400" dirty="0" err="1" smtClean="0">
                <a:solidFill>
                  <a:schemeClr val="accent2">
                    <a:lumMod val="50000"/>
                  </a:schemeClr>
                </a:solidFill>
                <a:latin typeface="+mj-lt"/>
                <a:cs typeface="Arial" panose="020B0604020202020204" pitchFamily="34" charset="0"/>
              </a:rPr>
              <a:t>TiN</a:t>
            </a:r>
            <a:r>
              <a:rPr lang="en-US" altLang="ja-JP" sz="2400" dirty="0" smtClean="0">
                <a:solidFill>
                  <a:schemeClr val="accent2">
                    <a:lumMod val="50000"/>
                  </a:schemeClr>
                </a:solidFill>
                <a:latin typeface="+mj-lt"/>
                <a:cs typeface="Arial" panose="020B0604020202020204" pitchFamily="34" charset="0"/>
              </a:rPr>
              <a:t> coating (LER) and baking, finished in FY 2014.</a:t>
            </a:r>
          </a:p>
        </p:txBody>
      </p:sp>
      <p:sp>
        <p:nvSpPr>
          <p:cNvPr id="12" name="コンテンツ プレースホルダ 9"/>
          <p:cNvSpPr txBox="1">
            <a:spLocks/>
          </p:cNvSpPr>
          <p:nvPr/>
        </p:nvSpPr>
        <p:spPr>
          <a:xfrm>
            <a:off x="372847" y="1639219"/>
            <a:ext cx="4533450" cy="10154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Fabrication of main components finished in FY2014.</a:t>
            </a:r>
          </a:p>
        </p:txBody>
      </p:sp>
      <p:sp>
        <p:nvSpPr>
          <p:cNvPr id="18" name="コンテンツ プレースホルダ 9"/>
          <p:cNvSpPr txBox="1">
            <a:spLocks/>
          </p:cNvSpPr>
          <p:nvPr/>
        </p:nvSpPr>
        <p:spPr>
          <a:xfrm>
            <a:off x="372847" y="1103361"/>
            <a:ext cx="8514329" cy="4366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ClrTx/>
              <a:buSzPct val="60000"/>
            </a:pPr>
            <a:r>
              <a:rPr lang="en-US" altLang="ja-JP" sz="2400" dirty="0" smtClean="0">
                <a:latin typeface="+mj-lt"/>
                <a:cs typeface="Arial" panose="020B0604020202020204" pitchFamily="34" charset="0"/>
              </a:rPr>
              <a:t>Achievement of construction</a:t>
            </a:r>
          </a:p>
        </p:txBody>
      </p:sp>
      <p:cxnSp>
        <p:nvCxnSpPr>
          <p:cNvPr id="3" name="直線コネクタ 2"/>
          <p:cNvCxnSpPr/>
          <p:nvPr/>
        </p:nvCxnSpPr>
        <p:spPr>
          <a:xfrm>
            <a:off x="8632723" y="1396181"/>
            <a:ext cx="0" cy="234007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曲線コネクタ 18"/>
          <p:cNvCxnSpPr/>
          <p:nvPr/>
        </p:nvCxnSpPr>
        <p:spPr>
          <a:xfrm flipV="1">
            <a:off x="4876800" y="2536723"/>
            <a:ext cx="3618271" cy="3175820"/>
          </a:xfrm>
          <a:prstGeom prst="curvedConnector3">
            <a:avLst>
              <a:gd name="adj1" fmla="val 14130"/>
            </a:avLst>
          </a:prstGeom>
          <a:ln w="19050">
            <a:solidFill>
              <a:srgbClr val="FF66FF"/>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17545"/>
          <a:stretch/>
        </p:blipFill>
        <p:spPr>
          <a:xfrm>
            <a:off x="530944" y="4178709"/>
            <a:ext cx="5184000" cy="2347294"/>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t="16537"/>
          <a:stretch/>
        </p:blipFill>
        <p:spPr>
          <a:xfrm>
            <a:off x="491600" y="1809134"/>
            <a:ext cx="5184000" cy="2360038"/>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55681"/>
            <a:ext cx="8749075" cy="399493"/>
          </a:xfrm>
        </p:spPr>
        <p:txBody>
          <a:bodyPr>
            <a:normAutofit/>
          </a:bodyPr>
          <a:lstStyle/>
          <a:p>
            <a:pPr>
              <a:lnSpc>
                <a:spcPts val="2300"/>
              </a:lnSpc>
              <a:spcBef>
                <a:spcPts val="0"/>
              </a:spcBef>
            </a:pPr>
            <a:r>
              <a:rPr lang="en-US" altLang="ja-JP" sz="2400" dirty="0" smtClean="0">
                <a:solidFill>
                  <a:srgbClr val="FF0000"/>
                </a:solidFill>
                <a:latin typeface="+mj-lt"/>
                <a:cs typeface="Arial" panose="020B0604020202020204" pitchFamily="34" charset="0"/>
              </a:rPr>
              <a:t>Overall, the </a:t>
            </a:r>
            <a:r>
              <a:rPr lang="en-US" altLang="ja-JP" sz="2400" dirty="0">
                <a:solidFill>
                  <a:srgbClr val="FF0000"/>
                </a:solidFill>
                <a:latin typeface="+mj-lt"/>
                <a:cs typeface="Arial" panose="020B0604020202020204" pitchFamily="34" charset="0"/>
              </a:rPr>
              <a:t>vacuum system made a good start.</a:t>
            </a:r>
          </a:p>
          <a:p>
            <a:pPr>
              <a:lnSpc>
                <a:spcPts val="2300"/>
              </a:lnSpc>
              <a:spcBef>
                <a:spcPts val="0"/>
              </a:spcBef>
            </a:pPr>
            <a:endParaRPr lang="en-US" altLang="ja-JP" sz="2400" dirty="0">
              <a:solidFill>
                <a:schemeClr val="accent2">
                  <a:lumMod val="50000"/>
                </a:schemeClr>
              </a:solidFill>
              <a:latin typeface="+mj-lt"/>
              <a:cs typeface="Arial" panose="020B0604020202020204" pitchFamily="34" charset="0"/>
            </a:endParaRPr>
          </a:p>
        </p:txBody>
      </p:sp>
      <p:sp>
        <p:nvSpPr>
          <p:cNvPr id="23" name="コンテンツ プレースホルダ 9"/>
          <p:cNvSpPr txBox="1">
            <a:spLocks/>
          </p:cNvSpPr>
          <p:nvPr/>
        </p:nvSpPr>
        <p:spPr>
          <a:xfrm>
            <a:off x="394924" y="1425974"/>
            <a:ext cx="8463941" cy="4854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Beam </a:t>
            </a:r>
            <a:r>
              <a:rPr lang="en-US" altLang="ja-JP" sz="2400" dirty="0">
                <a:solidFill>
                  <a:schemeClr val="accent2">
                    <a:lumMod val="50000"/>
                  </a:schemeClr>
                </a:solidFill>
                <a:latin typeface="+mj-lt"/>
                <a:cs typeface="Arial" panose="020B0604020202020204" pitchFamily="34" charset="0"/>
              </a:rPr>
              <a:t>currents and average pressures </a:t>
            </a:r>
            <a:r>
              <a:rPr lang="en-US" altLang="ja-JP" sz="2400" dirty="0" smtClean="0">
                <a:solidFill>
                  <a:schemeClr val="accent2">
                    <a:lumMod val="50000"/>
                  </a:schemeClr>
                </a:solidFill>
                <a:latin typeface="+mj-lt"/>
                <a:cs typeface="Arial" panose="020B0604020202020204" pitchFamily="34" charset="0"/>
              </a:rPr>
              <a:t>(- 2016/6/10)</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510530" y="1942508"/>
            <a:ext cx="713657" cy="400110"/>
          </a:xfrm>
          <a:prstGeom prst="rect">
            <a:avLst/>
          </a:prstGeom>
          <a:noFill/>
        </p:spPr>
        <p:txBody>
          <a:bodyPr wrap="none" rtlCol="0">
            <a:spAutoFit/>
          </a:bodyPr>
          <a:lstStyle/>
          <a:p>
            <a:r>
              <a:rPr kumimoji="1" lang="en-US" altLang="ja-JP" sz="2000" dirty="0">
                <a:solidFill>
                  <a:schemeClr val="accent2">
                    <a:lumMod val="50000"/>
                  </a:schemeClr>
                </a:solidFill>
              </a:rPr>
              <a:t>[LER]</a:t>
            </a:r>
            <a:endParaRPr kumimoji="1" lang="ja-JP" altLang="en-US" sz="2000" dirty="0">
              <a:solidFill>
                <a:schemeClr val="accent2">
                  <a:lumMod val="50000"/>
                </a:schemeClr>
              </a:solidFill>
            </a:endParaRPr>
          </a:p>
        </p:txBody>
      </p:sp>
      <p:sp>
        <p:nvSpPr>
          <p:cNvPr id="15" name="テキスト ボックス 14"/>
          <p:cNvSpPr txBox="1"/>
          <p:nvPr/>
        </p:nvSpPr>
        <p:spPr>
          <a:xfrm>
            <a:off x="5525721" y="4290405"/>
            <a:ext cx="766557" cy="400110"/>
          </a:xfrm>
          <a:prstGeom prst="rect">
            <a:avLst/>
          </a:prstGeom>
          <a:noFill/>
        </p:spPr>
        <p:txBody>
          <a:bodyPr wrap="none" rtlCol="0">
            <a:spAutoFit/>
          </a:bodyPr>
          <a:lstStyle/>
          <a:p>
            <a:r>
              <a:rPr kumimoji="1" lang="en-US" altLang="ja-JP" sz="2000" dirty="0">
                <a:solidFill>
                  <a:schemeClr val="accent2">
                    <a:lumMod val="50000"/>
                  </a:schemeClr>
                </a:solidFill>
              </a:rPr>
              <a:t>[HER]</a:t>
            </a:r>
            <a:endParaRPr kumimoji="1" lang="ja-JP" altLang="en-US" sz="2000" dirty="0">
              <a:solidFill>
                <a:schemeClr val="accent2">
                  <a:lumMod val="50000"/>
                </a:schemeClr>
              </a:solidFill>
            </a:endParaRPr>
          </a:p>
        </p:txBody>
      </p:sp>
      <p:sp>
        <p:nvSpPr>
          <p:cNvPr id="16" name="テキスト ボックス 15"/>
          <p:cNvSpPr txBox="1"/>
          <p:nvPr/>
        </p:nvSpPr>
        <p:spPr>
          <a:xfrm>
            <a:off x="5732192" y="2325126"/>
            <a:ext cx="3427861" cy="1477328"/>
          </a:xfrm>
          <a:prstGeom prst="rect">
            <a:avLst/>
          </a:prstGeom>
          <a:noFill/>
        </p:spPr>
        <p:txBody>
          <a:bodyPr wrap="none" rtlCol="0">
            <a:spAutoFit/>
          </a:bodyPr>
          <a:lstStyle/>
          <a:p>
            <a:pPr marL="177800" indent="-177800">
              <a:buFont typeface="Arial" panose="020B0604020202020204" pitchFamily="34" charset="0"/>
              <a:buChar char="•"/>
            </a:pPr>
            <a:r>
              <a:rPr kumimoji="1" lang="en-US" altLang="ja-JP" dirty="0" smtClean="0"/>
              <a:t>Base pressure </a:t>
            </a:r>
            <a:r>
              <a:rPr kumimoji="1" lang="en-US" altLang="ja-JP" dirty="0" smtClean="0">
                <a:solidFill>
                  <a:srgbClr val="FF0000"/>
                </a:solidFill>
              </a:rPr>
              <a:t>~5</a:t>
            </a:r>
            <a:r>
              <a:rPr lang="en-US" altLang="ja-JP" dirty="0">
                <a:solidFill>
                  <a:srgbClr val="FF0000"/>
                </a:solidFill>
              </a:rPr>
              <a:t>x</a:t>
            </a:r>
            <a:r>
              <a:rPr kumimoji="1" lang="en-US" altLang="ja-JP" dirty="0" smtClean="0">
                <a:solidFill>
                  <a:srgbClr val="FF0000"/>
                </a:solidFill>
              </a:rPr>
              <a:t>10</a:t>
            </a:r>
            <a:r>
              <a:rPr kumimoji="1" lang="en-US" altLang="ja-JP" baseline="30000" dirty="0" smtClean="0">
                <a:solidFill>
                  <a:srgbClr val="FF0000"/>
                </a:solidFill>
              </a:rPr>
              <a:t>-8</a:t>
            </a:r>
            <a:r>
              <a:rPr kumimoji="1" lang="en-US" altLang="ja-JP" dirty="0" smtClean="0">
                <a:solidFill>
                  <a:srgbClr val="FF0000"/>
                </a:solidFill>
              </a:rPr>
              <a:t> Pa</a:t>
            </a:r>
          </a:p>
          <a:p>
            <a:pPr marL="177800" indent="-177800">
              <a:buFont typeface="Arial" panose="020B0604020202020204" pitchFamily="34" charset="0"/>
              <a:buChar char="•"/>
            </a:pPr>
            <a:r>
              <a:rPr kumimoji="1" lang="en-US" altLang="ja-JP" dirty="0" smtClean="0"/>
              <a:t>Max</a:t>
            </a:r>
            <a:r>
              <a:rPr kumimoji="1" lang="en-US" altLang="ja-JP" dirty="0"/>
              <a:t>. </a:t>
            </a:r>
            <a:r>
              <a:rPr lang="en-US" altLang="ja-JP" dirty="0"/>
              <a:t>Beam current: </a:t>
            </a:r>
            <a:r>
              <a:rPr lang="en-US" altLang="ja-JP" dirty="0" smtClean="0">
                <a:solidFill>
                  <a:srgbClr val="FF0000"/>
                </a:solidFill>
              </a:rPr>
              <a:t>910 </a:t>
            </a:r>
            <a:r>
              <a:rPr lang="en-US" altLang="ja-JP" dirty="0">
                <a:solidFill>
                  <a:srgbClr val="FF0000"/>
                </a:solidFill>
              </a:rPr>
              <a:t>mA</a:t>
            </a:r>
          </a:p>
          <a:p>
            <a:pPr marL="177800" indent="-177800">
              <a:buFont typeface="Arial" panose="020B0604020202020204" pitchFamily="34" charset="0"/>
              <a:buChar char="•"/>
            </a:pPr>
            <a:r>
              <a:rPr kumimoji="1" lang="en-US" altLang="ja-JP" dirty="0"/>
              <a:t>Avg. </a:t>
            </a:r>
            <a:r>
              <a:rPr lang="en-US" altLang="ja-JP" dirty="0"/>
              <a:t> </a:t>
            </a:r>
            <a:r>
              <a:rPr lang="en-US" altLang="ja-JP" dirty="0" smtClean="0"/>
              <a:t>              </a:t>
            </a:r>
            <a:r>
              <a:rPr kumimoji="1" lang="en-US" altLang="ja-JP" dirty="0" smtClean="0"/>
              <a:t> </a:t>
            </a:r>
            <a:r>
              <a:rPr kumimoji="1" lang="en-US" altLang="ja-JP" dirty="0">
                <a:solidFill>
                  <a:srgbClr val="FF0000"/>
                </a:solidFill>
              </a:rPr>
              <a:t>~ </a:t>
            </a:r>
            <a:r>
              <a:rPr kumimoji="1" lang="en-US" altLang="ja-JP" dirty="0" smtClean="0">
                <a:solidFill>
                  <a:srgbClr val="FF0000"/>
                </a:solidFill>
              </a:rPr>
              <a:t>2x10</a:t>
            </a:r>
            <a:r>
              <a:rPr kumimoji="1" lang="en-US" altLang="ja-JP" baseline="30000" dirty="0" smtClean="0">
                <a:solidFill>
                  <a:srgbClr val="FF0000"/>
                </a:solidFill>
              </a:rPr>
              <a:t>-6</a:t>
            </a:r>
            <a:r>
              <a:rPr kumimoji="1" lang="en-US" altLang="ja-JP" dirty="0" smtClean="0">
                <a:solidFill>
                  <a:srgbClr val="FF0000"/>
                </a:solidFill>
              </a:rPr>
              <a:t> </a:t>
            </a:r>
            <a:r>
              <a:rPr kumimoji="1" lang="en-US" altLang="ja-JP" dirty="0">
                <a:solidFill>
                  <a:srgbClr val="FF0000"/>
                </a:solidFill>
              </a:rPr>
              <a:t>Pa</a:t>
            </a:r>
          </a:p>
          <a:p>
            <a:pPr marL="177800" indent="-177800">
              <a:buFont typeface="Arial" panose="020B0604020202020204" pitchFamily="34" charset="0"/>
              <a:buChar char="•"/>
            </a:pPr>
            <a:r>
              <a:rPr lang="en-US" altLang="ja-JP" dirty="0"/>
              <a:t>Lifetime ~ </a:t>
            </a:r>
            <a:r>
              <a:rPr lang="en-US" altLang="ja-JP" dirty="0" smtClean="0"/>
              <a:t>75 </a:t>
            </a:r>
            <a:r>
              <a:rPr lang="en-US" altLang="ja-JP" dirty="0"/>
              <a:t>min</a:t>
            </a:r>
            <a:r>
              <a:rPr lang="en-US" altLang="ja-JP" dirty="0" smtClean="0"/>
              <a:t>. </a:t>
            </a:r>
            <a:endParaRPr lang="en-US" altLang="ja-JP" dirty="0"/>
          </a:p>
          <a:p>
            <a:r>
              <a:rPr kumimoji="1" lang="en-US" altLang="ja-JP" dirty="0" smtClean="0"/>
              <a:t>                      (with emittance knob)</a:t>
            </a:r>
            <a:endParaRPr kumimoji="1" lang="ja-JP" altLang="en-US" dirty="0"/>
          </a:p>
        </p:txBody>
      </p:sp>
      <p:sp>
        <p:nvSpPr>
          <p:cNvPr id="17" name="テキスト ボックス 16"/>
          <p:cNvSpPr txBox="1"/>
          <p:nvPr/>
        </p:nvSpPr>
        <p:spPr>
          <a:xfrm>
            <a:off x="5721630" y="4637952"/>
            <a:ext cx="3343712" cy="2031325"/>
          </a:xfrm>
          <a:prstGeom prst="rect">
            <a:avLst/>
          </a:prstGeom>
          <a:noFill/>
        </p:spPr>
        <p:txBody>
          <a:bodyPr wrap="square" rtlCol="0">
            <a:spAutoFit/>
          </a:bodyPr>
          <a:lstStyle/>
          <a:p>
            <a:pPr marL="177800" indent="-177800">
              <a:buFont typeface="Arial" panose="020B0604020202020204" pitchFamily="34" charset="0"/>
              <a:buChar char="•"/>
            </a:pPr>
            <a:r>
              <a:rPr kumimoji="1" lang="en-US" altLang="ja-JP" dirty="0" smtClean="0"/>
              <a:t>Base pressure </a:t>
            </a:r>
            <a:r>
              <a:rPr lang="en-US" altLang="ja-JP" dirty="0" smtClean="0">
                <a:solidFill>
                  <a:srgbClr val="FF0000"/>
                </a:solidFill>
              </a:rPr>
              <a:t>~3x10</a:t>
            </a:r>
            <a:r>
              <a:rPr lang="en-US" altLang="ja-JP" baseline="30000" dirty="0" smtClean="0">
                <a:solidFill>
                  <a:srgbClr val="FF0000"/>
                </a:solidFill>
              </a:rPr>
              <a:t>-8</a:t>
            </a:r>
            <a:r>
              <a:rPr lang="en-US" altLang="ja-JP" dirty="0" smtClean="0">
                <a:solidFill>
                  <a:srgbClr val="FF0000"/>
                </a:solidFill>
              </a:rPr>
              <a:t> Pa</a:t>
            </a:r>
            <a:endParaRPr kumimoji="1" lang="en-US" altLang="ja-JP" dirty="0" smtClean="0"/>
          </a:p>
          <a:p>
            <a:pPr marL="177800" indent="-177800">
              <a:buFont typeface="Arial" panose="020B0604020202020204" pitchFamily="34" charset="0"/>
              <a:buChar char="•"/>
            </a:pPr>
            <a:r>
              <a:rPr kumimoji="1" lang="en-US" altLang="ja-JP" dirty="0" smtClean="0"/>
              <a:t>Max</a:t>
            </a:r>
            <a:r>
              <a:rPr kumimoji="1" lang="en-US" altLang="ja-JP" dirty="0"/>
              <a:t>. </a:t>
            </a:r>
            <a:r>
              <a:rPr lang="en-US" altLang="ja-JP" dirty="0"/>
              <a:t>Beam current: </a:t>
            </a:r>
            <a:r>
              <a:rPr lang="en-US" altLang="ja-JP" dirty="0" smtClean="0">
                <a:solidFill>
                  <a:srgbClr val="FF0000"/>
                </a:solidFill>
              </a:rPr>
              <a:t>830 </a:t>
            </a:r>
            <a:r>
              <a:rPr lang="en-US" altLang="ja-JP" dirty="0">
                <a:solidFill>
                  <a:srgbClr val="FF0000"/>
                </a:solidFill>
              </a:rPr>
              <a:t>mA</a:t>
            </a:r>
          </a:p>
          <a:p>
            <a:pPr marL="177800" indent="-177800">
              <a:buFont typeface="Arial" panose="020B0604020202020204" pitchFamily="34" charset="0"/>
              <a:buChar char="•"/>
            </a:pPr>
            <a:r>
              <a:rPr kumimoji="1" lang="en-US" altLang="ja-JP" dirty="0"/>
              <a:t>Avg. </a:t>
            </a:r>
            <a:r>
              <a:rPr kumimoji="1" lang="en-US" altLang="ja-JP" dirty="0" smtClean="0"/>
              <a:t>                </a:t>
            </a:r>
            <a:r>
              <a:rPr kumimoji="1" lang="en-US" altLang="ja-JP" dirty="0" smtClean="0">
                <a:solidFill>
                  <a:srgbClr val="FF0000"/>
                </a:solidFill>
              </a:rPr>
              <a:t>~ 2x10</a:t>
            </a:r>
            <a:r>
              <a:rPr kumimoji="1" lang="en-US" altLang="ja-JP" baseline="30000" dirty="0" smtClean="0">
                <a:solidFill>
                  <a:srgbClr val="FF0000"/>
                </a:solidFill>
              </a:rPr>
              <a:t>-7</a:t>
            </a:r>
            <a:r>
              <a:rPr kumimoji="1" lang="en-US" altLang="ja-JP" dirty="0" smtClean="0">
                <a:solidFill>
                  <a:srgbClr val="FF0000"/>
                </a:solidFill>
              </a:rPr>
              <a:t> Pa</a:t>
            </a:r>
          </a:p>
          <a:p>
            <a:pPr algn="r"/>
            <a:r>
              <a:rPr lang="en-US" altLang="ja-JP" dirty="0" smtClean="0"/>
              <a:t>(whole ring)   </a:t>
            </a:r>
          </a:p>
          <a:p>
            <a:r>
              <a:rPr lang="en-US" altLang="ja-JP" dirty="0">
                <a:solidFill>
                  <a:srgbClr val="FF0000"/>
                </a:solidFill>
              </a:rPr>
              <a:t> </a:t>
            </a:r>
            <a:r>
              <a:rPr lang="en-US" altLang="ja-JP" dirty="0" smtClean="0">
                <a:solidFill>
                  <a:srgbClr val="FF0000"/>
                </a:solidFill>
              </a:rPr>
              <a:t>                           ~ 1x10</a:t>
            </a:r>
            <a:r>
              <a:rPr lang="en-US" altLang="ja-JP" baseline="30000" dirty="0" smtClean="0">
                <a:solidFill>
                  <a:srgbClr val="FF0000"/>
                </a:solidFill>
              </a:rPr>
              <a:t>-7</a:t>
            </a:r>
            <a:r>
              <a:rPr lang="en-US" altLang="ja-JP" dirty="0" smtClean="0">
                <a:solidFill>
                  <a:srgbClr val="FF0000"/>
                </a:solidFill>
              </a:rPr>
              <a:t> Pa</a:t>
            </a:r>
            <a:endParaRPr lang="en-US" altLang="ja-JP" dirty="0" smtClean="0"/>
          </a:p>
          <a:p>
            <a:pPr algn="r"/>
            <a:r>
              <a:rPr kumimoji="1" lang="en-US" altLang="ja-JP" dirty="0" smtClean="0"/>
              <a:t>(</a:t>
            </a:r>
            <a:r>
              <a:rPr kumimoji="1" lang="en-US" altLang="ja-JP" dirty="0"/>
              <a:t>arc sections</a:t>
            </a:r>
            <a:r>
              <a:rPr lang="en-US" altLang="ja-JP" dirty="0"/>
              <a:t>)  </a:t>
            </a:r>
            <a:endParaRPr kumimoji="1" lang="en-US" altLang="ja-JP" dirty="0"/>
          </a:p>
          <a:p>
            <a:pPr marL="177800" indent="-177800">
              <a:buFont typeface="Arial" panose="020B0604020202020204" pitchFamily="34" charset="0"/>
              <a:buChar char="•"/>
            </a:pPr>
            <a:r>
              <a:rPr lang="en-US" altLang="ja-JP" dirty="0"/>
              <a:t>Lifetime ~ 600 min.</a:t>
            </a:r>
            <a:endParaRPr kumimoji="1" lang="ja-JP" altLang="en-US" dirty="0"/>
          </a:p>
        </p:txBody>
      </p:sp>
    </p:spTree>
    <p:extLst>
      <p:ext uri="{BB962C8B-B14F-4D97-AF65-F5344CB8AC3E}">
        <p14:creationId xmlns:p14="http://schemas.microsoft.com/office/powerpoint/2010/main" val="31152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98"/>
          <a:stretch/>
        </p:blipFill>
        <p:spPr>
          <a:xfrm>
            <a:off x="93023" y="3549447"/>
            <a:ext cx="4500000" cy="3047658"/>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75345"/>
            <a:ext cx="8749075" cy="1031444"/>
          </a:xfrm>
        </p:spPr>
        <p:txBody>
          <a:bodyPr>
            <a:normAutofit/>
          </a:body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Status of new vacuum </a:t>
            </a:r>
            <a:r>
              <a:rPr lang="en-US" altLang="ja-JP" sz="2400" dirty="0" smtClean="0">
                <a:solidFill>
                  <a:schemeClr val="accent2">
                    <a:lumMod val="50000"/>
                  </a:schemeClr>
                </a:solidFill>
                <a:latin typeface="+mj-lt"/>
                <a:cs typeface="Arial" panose="020B0604020202020204" pitchFamily="34" charset="0"/>
              </a:rPr>
              <a:t>components</a:t>
            </a:r>
          </a:p>
          <a:p>
            <a:pPr lvl="1">
              <a:lnSpc>
                <a:spcPts val="2300"/>
              </a:lnSpc>
              <a:spcBef>
                <a:spcPts val="0"/>
              </a:spcBef>
            </a:pPr>
            <a:r>
              <a:rPr lang="en-US" altLang="ja-JP" sz="2000" dirty="0">
                <a:latin typeface="+mj-lt"/>
                <a:cs typeface="Arial" panose="020B0604020202020204" pitchFamily="34" charset="0"/>
              </a:rPr>
              <a:t>Confirming the stability of the new vacuum components was a major subject for the </a:t>
            </a:r>
            <a:r>
              <a:rPr lang="en-US" altLang="ja-JP" sz="2000" dirty="0" smtClean="0">
                <a:latin typeface="+mj-lt"/>
                <a:cs typeface="Arial" panose="020B0604020202020204" pitchFamily="34" charset="0"/>
              </a:rPr>
              <a:t>Phase-I </a:t>
            </a:r>
            <a:r>
              <a:rPr lang="en-US" altLang="ja-JP" sz="2000" dirty="0">
                <a:latin typeface="+mj-lt"/>
                <a:cs typeface="Arial" panose="020B0604020202020204" pitchFamily="34" charset="0"/>
              </a:rPr>
              <a:t>beam commissioning. </a:t>
            </a:r>
          </a:p>
        </p:txBody>
      </p:sp>
      <p:sp>
        <p:nvSpPr>
          <p:cNvPr id="23" name="コンテンツ プレースホルダ 9"/>
          <p:cNvSpPr txBox="1">
            <a:spLocks/>
          </p:cNvSpPr>
          <p:nvPr/>
        </p:nvSpPr>
        <p:spPr>
          <a:xfrm>
            <a:off x="411549" y="2050948"/>
            <a:ext cx="8463941" cy="7315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buSzPct val="60000"/>
            </a:pPr>
            <a:r>
              <a:rPr lang="en-US" altLang="ja-JP" sz="2000" dirty="0" smtClean="0">
                <a:latin typeface="+mj-lt"/>
                <a:cs typeface="Arial" panose="020B0604020202020204" pitchFamily="34" charset="0"/>
              </a:rPr>
              <a:t>No </a:t>
            </a:r>
            <a:r>
              <a:rPr lang="en-US" altLang="ja-JP" sz="2000" dirty="0">
                <a:latin typeface="+mj-lt"/>
                <a:cs typeface="Arial" panose="020B0604020202020204" pitchFamily="34" charset="0"/>
              </a:rPr>
              <a:t>extra heating or abnormal pressure rise in these components has been observed so far. </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445873" y="3368214"/>
            <a:ext cx="1941557" cy="369332"/>
          </a:xfrm>
          <a:prstGeom prst="rect">
            <a:avLst/>
          </a:prstGeom>
          <a:noFill/>
        </p:spPr>
        <p:txBody>
          <a:bodyPr wrap="none" rtlCol="0">
            <a:spAutoFit/>
          </a:bodyPr>
          <a:lstStyle/>
          <a:p>
            <a:r>
              <a:rPr kumimoji="1" lang="en-US" altLang="ja-JP" dirty="0"/>
              <a:t>Bellows chamber</a:t>
            </a:r>
            <a:endParaRPr kumimoji="1" lang="ja-JP" altLang="en-US" dirty="0"/>
          </a:p>
        </p:txBody>
      </p:sp>
      <p:sp>
        <p:nvSpPr>
          <p:cNvPr id="19" name="テキスト ボックス 18"/>
          <p:cNvSpPr txBox="1"/>
          <p:nvPr/>
        </p:nvSpPr>
        <p:spPr>
          <a:xfrm>
            <a:off x="6269287" y="3343060"/>
            <a:ext cx="1287532" cy="369332"/>
          </a:xfrm>
          <a:prstGeom prst="rect">
            <a:avLst/>
          </a:prstGeom>
          <a:noFill/>
        </p:spPr>
        <p:txBody>
          <a:bodyPr wrap="none" rtlCol="0">
            <a:spAutoFit/>
          </a:bodyPr>
          <a:lstStyle/>
          <a:p>
            <a:r>
              <a:rPr kumimoji="1" lang="en-US" altLang="ja-JP" dirty="0"/>
              <a:t>Gate valve</a:t>
            </a:r>
            <a:endParaRPr kumimoji="1" lang="ja-JP" altLang="en-US" dirty="0"/>
          </a:p>
        </p:txBody>
      </p:sp>
      <p:pic>
        <p:nvPicPr>
          <p:cNvPr id="3" name="図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641"/>
          <a:stretch/>
        </p:blipFill>
        <p:spPr>
          <a:xfrm>
            <a:off x="4506352" y="3569108"/>
            <a:ext cx="4500000" cy="3042229"/>
          </a:xfrm>
          <a:prstGeom prst="rect">
            <a:avLst/>
          </a:prstGeom>
        </p:spPr>
      </p:pic>
      <p:sp>
        <p:nvSpPr>
          <p:cNvPr id="10" name="コンテンツ プレースホルダ 9"/>
          <p:cNvSpPr txBox="1">
            <a:spLocks/>
          </p:cNvSpPr>
          <p:nvPr/>
        </p:nvSpPr>
        <p:spPr>
          <a:xfrm>
            <a:off x="411549" y="2645808"/>
            <a:ext cx="8463941" cy="7069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buSzPct val="60000"/>
            </a:pPr>
            <a:r>
              <a:rPr lang="en-US" altLang="ja-JP" sz="2000" dirty="0" smtClean="0">
                <a:latin typeface="+mj-lt"/>
                <a:cs typeface="Arial" panose="020B0604020202020204" pitchFamily="34" charset="0"/>
              </a:rPr>
              <a:t>The </a:t>
            </a:r>
            <a:r>
              <a:rPr lang="en-US" altLang="ja-JP" sz="2000" dirty="0">
                <a:latin typeface="+mj-lt"/>
                <a:cs typeface="Arial" panose="020B0604020202020204" pitchFamily="34" charset="0"/>
              </a:rPr>
              <a:t>temperature rises in the bellows chambers, gate valves and flanges are less than </a:t>
            </a:r>
            <a:r>
              <a:rPr lang="en-US" altLang="ja-JP" sz="2000" dirty="0" smtClean="0">
                <a:latin typeface="+mj-lt"/>
                <a:cs typeface="Arial" panose="020B0604020202020204" pitchFamily="34" charset="0"/>
              </a:rPr>
              <a:t>3-4 </a:t>
            </a:r>
            <a:r>
              <a:rPr lang="en-US" altLang="ja-JP" sz="2000" dirty="0">
                <a:latin typeface="Symbol" panose="05050102010706020507" pitchFamily="18" charset="2"/>
                <a:cs typeface="Arial" panose="020B0604020202020204" pitchFamily="34" charset="0"/>
              </a:rPr>
              <a:t></a:t>
            </a:r>
            <a:r>
              <a:rPr lang="en-US" altLang="ja-JP" sz="2000" dirty="0">
                <a:latin typeface="+mj-lt"/>
                <a:cs typeface="Arial" panose="020B0604020202020204" pitchFamily="34" charset="0"/>
              </a:rPr>
              <a:t>C at </a:t>
            </a:r>
            <a:r>
              <a:rPr lang="en-US" altLang="ja-JP" sz="2000" dirty="0" smtClean="0">
                <a:latin typeface="+mj-lt"/>
                <a:cs typeface="Arial" panose="020B0604020202020204" pitchFamily="34" charset="0"/>
              </a:rPr>
              <a:t>890 </a:t>
            </a:r>
            <a:r>
              <a:rPr lang="en-US" altLang="ja-JP" sz="2000" dirty="0">
                <a:latin typeface="+mj-lt"/>
                <a:cs typeface="Arial" panose="020B0604020202020204" pitchFamily="34" charset="0"/>
              </a:rPr>
              <a:t>mA, for example</a:t>
            </a:r>
            <a:r>
              <a:rPr lang="en-US" altLang="ja-JP" sz="2000" dirty="0" smtClean="0">
                <a:latin typeface="+mj-lt"/>
                <a:cs typeface="Arial" panose="020B0604020202020204" pitchFamily="34" charset="0"/>
              </a:rPr>
              <a:t>.</a:t>
            </a:r>
            <a:endParaRPr lang="en-US" altLang="ja-JP" sz="2000" dirty="0">
              <a:latin typeface="+mj-lt"/>
              <a:cs typeface="Arial" panose="020B0604020202020204" pitchFamily="34" charset="0"/>
            </a:endParaRPr>
          </a:p>
        </p:txBody>
      </p:sp>
    </p:spTree>
    <p:extLst>
      <p:ext uri="{BB962C8B-B14F-4D97-AF65-F5344CB8AC3E}">
        <p14:creationId xmlns:p14="http://schemas.microsoft.com/office/powerpoint/2010/main" val="371879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036"/>
          <a:stretch/>
        </p:blipFill>
        <p:spPr>
          <a:xfrm>
            <a:off x="263693" y="2889049"/>
            <a:ext cx="4284000" cy="3700922"/>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1333558"/>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Vacuum scrubbing: LER (1)</a:t>
            </a:r>
          </a:p>
          <a:p>
            <a:pPr lvl="1">
              <a:lnSpc>
                <a:spcPts val="2300"/>
              </a:lnSpc>
              <a:spcBef>
                <a:spcPts val="0"/>
              </a:spcBef>
            </a:pPr>
            <a:r>
              <a:rPr lang="en-US" altLang="ja-JP" sz="2000" dirty="0">
                <a:latin typeface="+mj-lt"/>
                <a:cs typeface="Arial" panose="020B0604020202020204" pitchFamily="34" charset="0"/>
              </a:rPr>
              <a:t>The </a:t>
            </a:r>
            <a:r>
              <a:rPr lang="en-US" altLang="ja-JP" sz="2000" i="1" dirty="0" err="1">
                <a:latin typeface="+mj-lt"/>
                <a:cs typeface="Arial" panose="020B0604020202020204" pitchFamily="34" charset="0"/>
              </a:rPr>
              <a:t>dP</a:t>
            </a:r>
            <a:r>
              <a:rPr lang="en-US" altLang="ja-JP" sz="2000" dirty="0">
                <a:latin typeface="+mj-lt"/>
                <a:cs typeface="Arial" panose="020B0604020202020204" pitchFamily="34" charset="0"/>
              </a:rPr>
              <a:t>/</a:t>
            </a:r>
            <a:r>
              <a:rPr lang="en-US" altLang="ja-JP" sz="2000" i="1" dirty="0" err="1">
                <a:latin typeface="+mj-lt"/>
                <a:cs typeface="Arial" panose="020B0604020202020204" pitchFamily="34" charset="0"/>
              </a:rPr>
              <a:t>dI</a:t>
            </a:r>
            <a:r>
              <a:rPr lang="en-US" altLang="ja-JP" sz="2000" dirty="0">
                <a:latin typeface="+mj-lt"/>
                <a:cs typeface="Arial" panose="020B0604020202020204" pitchFamily="34" charset="0"/>
              </a:rPr>
              <a:t> value for arc section, where all of the beam pipes were newly fabricated, was </a:t>
            </a:r>
            <a:r>
              <a:rPr lang="en-US" altLang="ja-JP" sz="2000" dirty="0" smtClean="0">
                <a:latin typeface="+mj-lt"/>
                <a:cs typeface="Arial" panose="020B0604020202020204" pitchFamily="34" charset="0"/>
              </a:rPr>
              <a:t>~2x10</a:t>
            </a:r>
            <a:r>
              <a:rPr lang="en-US" altLang="ja-JP" sz="2000" baseline="30000" dirty="0">
                <a:latin typeface="+mj-lt"/>
                <a:cs typeface="Arial" panose="020B0604020202020204" pitchFamily="34" charset="0"/>
              </a:rPr>
              <a:t>−6</a:t>
            </a:r>
            <a:r>
              <a:rPr lang="en-US" altLang="ja-JP" sz="2000" dirty="0">
                <a:latin typeface="+mj-lt"/>
                <a:cs typeface="Arial" panose="020B0604020202020204" pitchFamily="34" charset="0"/>
              </a:rPr>
              <a:t> Pa A</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 at the beam dose of </a:t>
            </a:r>
            <a:r>
              <a:rPr lang="en-US" altLang="ja-JP" sz="2000" dirty="0" smtClean="0">
                <a:latin typeface="+mj-lt"/>
                <a:cs typeface="Arial" panose="020B0604020202020204" pitchFamily="34" charset="0"/>
              </a:rPr>
              <a:t>500 </a:t>
            </a:r>
            <a:r>
              <a:rPr lang="en-US" altLang="ja-JP" sz="2000" dirty="0">
                <a:latin typeface="+mj-lt"/>
                <a:cs typeface="Arial" panose="020B0604020202020204" pitchFamily="34" charset="0"/>
              </a:rPr>
              <a:t>Ah. The </a:t>
            </a:r>
            <a:r>
              <a:rPr lang="en-US" altLang="ja-JP" sz="2000" i="1" dirty="0">
                <a:latin typeface="Symbol" panose="05050102010706020507" pitchFamily="18" charset="2"/>
                <a:cs typeface="Arial" panose="020B0604020202020204" pitchFamily="34" charset="0"/>
              </a:rPr>
              <a:t>h</a:t>
            </a:r>
            <a:r>
              <a:rPr lang="en-US" altLang="ja-JP" sz="2000" dirty="0">
                <a:latin typeface="+mj-lt"/>
                <a:cs typeface="Arial" panose="020B0604020202020204" pitchFamily="34" charset="0"/>
              </a:rPr>
              <a:t> was </a:t>
            </a:r>
            <a:r>
              <a:rPr lang="en-US" altLang="ja-JP" sz="2000" dirty="0" smtClean="0">
                <a:latin typeface="+mj-lt"/>
                <a:cs typeface="Arial" panose="020B0604020202020204" pitchFamily="34" charset="0"/>
              </a:rPr>
              <a:t>~1x10</a:t>
            </a:r>
            <a:r>
              <a:rPr lang="en-US" altLang="ja-JP" sz="2000" baseline="30000" dirty="0" smtClean="0">
                <a:latin typeface="+mj-lt"/>
                <a:cs typeface="Arial" panose="020B0604020202020204" pitchFamily="34" charset="0"/>
              </a:rPr>
              <a:t>-5</a:t>
            </a:r>
            <a:r>
              <a:rPr lang="en-US" altLang="ja-JP" sz="2000" dirty="0" smtClean="0">
                <a:latin typeface="+mj-lt"/>
                <a:cs typeface="Arial" panose="020B0604020202020204" pitchFamily="34" charset="0"/>
              </a:rPr>
              <a:t> </a:t>
            </a:r>
            <a:r>
              <a:rPr lang="en-US" altLang="ja-JP" sz="2000" dirty="0">
                <a:latin typeface="+mj-lt"/>
                <a:cs typeface="Arial" panose="020B0604020202020204" pitchFamily="34" charset="0"/>
              </a:rPr>
              <a:t>molecules photon</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 [for pumping speed = 0.4 m</a:t>
            </a:r>
            <a:r>
              <a:rPr lang="en-US" altLang="ja-JP" sz="2000" baseline="30000" dirty="0">
                <a:latin typeface="+mj-lt"/>
                <a:cs typeface="Arial" panose="020B0604020202020204" pitchFamily="34" charset="0"/>
              </a:rPr>
              <a:t>3</a:t>
            </a:r>
            <a:r>
              <a:rPr lang="en-US" altLang="ja-JP" sz="2000" dirty="0">
                <a:latin typeface="+mj-lt"/>
                <a:cs typeface="Arial" panose="020B0604020202020204" pitchFamily="34" charset="0"/>
              </a:rPr>
              <a:t>s</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m</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a:t>
            </a:r>
          </a:p>
        </p:txBody>
      </p:sp>
      <p:sp>
        <p:nvSpPr>
          <p:cNvPr id="23" name="コンテンツ プレースホルダ 9"/>
          <p:cNvSpPr txBox="1">
            <a:spLocks/>
          </p:cNvSpPr>
          <p:nvPr/>
        </p:nvSpPr>
        <p:spPr>
          <a:xfrm>
            <a:off x="411549" y="2217116"/>
            <a:ext cx="8732451" cy="9193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buSzPct val="60000"/>
            </a:pPr>
            <a:r>
              <a:rPr lang="en-US" altLang="ja-JP" sz="2000" dirty="0" smtClean="0">
                <a:latin typeface="+mj-lt"/>
                <a:cs typeface="Arial" panose="020B0604020202020204" pitchFamily="34" charset="0"/>
              </a:rPr>
              <a:t>The </a:t>
            </a:r>
            <a:r>
              <a:rPr lang="en-US" altLang="ja-JP" sz="2000" dirty="0">
                <a:latin typeface="+mj-lt"/>
                <a:cs typeface="Arial" panose="020B0604020202020204" pitchFamily="34" charset="0"/>
              </a:rPr>
              <a:t>decrease rate of </a:t>
            </a:r>
            <a:r>
              <a:rPr lang="en-US" altLang="ja-JP" sz="2000" i="1" dirty="0" err="1">
                <a:latin typeface="+mj-lt"/>
                <a:cs typeface="Arial" panose="020B0604020202020204" pitchFamily="34" charset="0"/>
              </a:rPr>
              <a:t>dP</a:t>
            </a:r>
            <a:r>
              <a:rPr lang="en-US" altLang="ja-JP" sz="2000" dirty="0">
                <a:latin typeface="+mj-lt"/>
                <a:cs typeface="Arial" panose="020B0604020202020204" pitchFamily="34" charset="0"/>
              </a:rPr>
              <a:t>/</a:t>
            </a:r>
            <a:r>
              <a:rPr lang="en-US" altLang="ja-JP" sz="2000" i="1" dirty="0" err="1">
                <a:latin typeface="+mj-lt"/>
                <a:cs typeface="Arial" panose="020B0604020202020204" pitchFamily="34" charset="0"/>
              </a:rPr>
              <a:t>dI</a:t>
            </a:r>
            <a:r>
              <a:rPr lang="en-US" altLang="ja-JP" sz="2000" i="1" dirty="0">
                <a:latin typeface="+mj-lt"/>
                <a:cs typeface="Arial" panose="020B0604020202020204" pitchFamily="34" charset="0"/>
              </a:rPr>
              <a:t> </a:t>
            </a:r>
            <a:r>
              <a:rPr lang="en-US" altLang="ja-JP" sz="2000" dirty="0">
                <a:latin typeface="+mj-lt"/>
                <a:cs typeface="Arial" panose="020B0604020202020204" pitchFamily="34" charset="0"/>
              </a:rPr>
              <a:t>slowed down </a:t>
            </a:r>
            <a:r>
              <a:rPr lang="en-US" altLang="ja-JP" sz="2000" dirty="0" smtClean="0">
                <a:latin typeface="+mj-lt"/>
                <a:cs typeface="Arial" panose="020B0604020202020204" pitchFamily="34" charset="0"/>
              </a:rPr>
              <a:t>from the beam dose of 100 Ah. </a:t>
            </a:r>
            <a:r>
              <a:rPr lang="en-US" altLang="ja-JP" sz="2000" dirty="0" smtClean="0">
                <a:latin typeface="Symbol" panose="05050102010706020507" pitchFamily="18" charset="2"/>
                <a:cs typeface="Arial" panose="020B0604020202020204" pitchFamily="34" charset="0"/>
              </a:rPr>
              <a:t>-&gt; </a:t>
            </a:r>
            <a:r>
              <a:rPr lang="en-US" altLang="ja-JP" sz="2000" dirty="0">
                <a:solidFill>
                  <a:srgbClr val="FF0000"/>
                </a:solidFill>
                <a:latin typeface="+mj-lt"/>
                <a:cs typeface="Arial" panose="020B0604020202020204" pitchFamily="34" charset="0"/>
              </a:rPr>
              <a:t>N</a:t>
            </a:r>
            <a:r>
              <a:rPr lang="en-US" altLang="ja-JP" sz="2000" dirty="0" smtClean="0">
                <a:solidFill>
                  <a:srgbClr val="FF0000"/>
                </a:solidFill>
                <a:latin typeface="+mj-lt"/>
                <a:cs typeface="Arial" panose="020B0604020202020204" pitchFamily="34" charset="0"/>
              </a:rPr>
              <a:t>onlinear </a:t>
            </a:r>
            <a:r>
              <a:rPr lang="en-US" altLang="ja-JP" sz="2000" dirty="0">
                <a:solidFill>
                  <a:srgbClr val="FF0000"/>
                </a:solidFill>
                <a:latin typeface="+mj-lt"/>
                <a:cs typeface="Arial" panose="020B0604020202020204" pitchFamily="34" charset="0"/>
              </a:rPr>
              <a:t>behavior of pressures against the beam current (discussed later</a:t>
            </a:r>
            <a:r>
              <a:rPr lang="en-US" altLang="ja-JP" sz="2000" dirty="0" smtClean="0">
                <a:solidFill>
                  <a:srgbClr val="FF0000"/>
                </a:solidFill>
                <a:latin typeface="+mj-lt"/>
                <a:cs typeface="Arial" panose="020B0604020202020204" pitchFamily="34" charset="0"/>
              </a:rPr>
              <a:t>).</a:t>
            </a:r>
            <a:endParaRPr lang="en-US" altLang="ja-JP" sz="2000" dirty="0">
              <a:solidFill>
                <a:srgbClr val="FF0000"/>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楕円 3"/>
          <p:cNvSpPr/>
          <p:nvPr/>
        </p:nvSpPr>
        <p:spPr>
          <a:xfrm>
            <a:off x="3382296" y="4935793"/>
            <a:ext cx="583241" cy="1033238"/>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036"/>
          <a:stretch/>
        </p:blipFill>
        <p:spPr>
          <a:xfrm>
            <a:off x="4676398" y="3224981"/>
            <a:ext cx="4140000" cy="3388070"/>
          </a:xfrm>
          <a:prstGeom prst="rect">
            <a:avLst/>
          </a:prstGeom>
        </p:spPr>
      </p:pic>
      <p:sp>
        <p:nvSpPr>
          <p:cNvPr id="6" name="テキスト ボックス 5"/>
          <p:cNvSpPr txBox="1"/>
          <p:nvPr/>
        </p:nvSpPr>
        <p:spPr>
          <a:xfrm>
            <a:off x="2851355" y="3470787"/>
            <a:ext cx="899605" cy="276999"/>
          </a:xfrm>
          <a:prstGeom prst="rect">
            <a:avLst/>
          </a:prstGeom>
          <a:noFill/>
        </p:spPr>
        <p:txBody>
          <a:bodyPr wrap="none" rtlCol="0">
            <a:spAutoFit/>
          </a:bodyPr>
          <a:lstStyle/>
          <a:p>
            <a:r>
              <a:rPr kumimoji="1" lang="en-US" altLang="ja-JP" sz="1200" dirty="0" smtClean="0"/>
              <a:t>-2016/6/10</a:t>
            </a:r>
            <a:endParaRPr kumimoji="1" lang="ja-JP" altLang="en-US" sz="1200" dirty="0"/>
          </a:p>
        </p:txBody>
      </p:sp>
      <p:sp>
        <p:nvSpPr>
          <p:cNvPr id="18" name="テキスト ボックス 17"/>
          <p:cNvSpPr txBox="1"/>
          <p:nvPr/>
        </p:nvSpPr>
        <p:spPr>
          <a:xfrm>
            <a:off x="7162800" y="3426542"/>
            <a:ext cx="899605" cy="276999"/>
          </a:xfrm>
          <a:prstGeom prst="rect">
            <a:avLst/>
          </a:prstGeom>
          <a:noFill/>
        </p:spPr>
        <p:txBody>
          <a:bodyPr wrap="none" rtlCol="0">
            <a:spAutoFit/>
          </a:bodyPr>
          <a:lstStyle/>
          <a:p>
            <a:r>
              <a:rPr kumimoji="1" lang="en-US" altLang="ja-JP" sz="1200" dirty="0" smtClean="0"/>
              <a:t>-2016/6/10</a:t>
            </a:r>
            <a:endParaRPr kumimoji="1" lang="ja-JP" altLang="en-US" sz="1200" dirty="0"/>
          </a:p>
        </p:txBody>
      </p:sp>
      <p:cxnSp>
        <p:nvCxnSpPr>
          <p:cNvPr id="12" name="曲線コネクタ 11"/>
          <p:cNvCxnSpPr/>
          <p:nvPr/>
        </p:nvCxnSpPr>
        <p:spPr>
          <a:xfrm rot="5400000">
            <a:off x="3161072" y="3524866"/>
            <a:ext cx="1858294" cy="766916"/>
          </a:xfrm>
          <a:prstGeom prst="curvedConnector3">
            <a:avLst>
              <a:gd name="adj1" fmla="val 31481"/>
            </a:avLst>
          </a:prstGeom>
          <a:ln w="19050">
            <a:solidFill>
              <a:srgbClr val="FF00FF"/>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5614219" y="3814917"/>
            <a:ext cx="902235" cy="338554"/>
          </a:xfrm>
          <a:prstGeom prst="rect">
            <a:avLst/>
          </a:prstGeom>
          <a:noFill/>
        </p:spPr>
        <p:txBody>
          <a:bodyPr wrap="none" rtlCol="0">
            <a:spAutoFit/>
          </a:bodyPr>
          <a:lstStyle/>
          <a:p>
            <a:r>
              <a:rPr kumimoji="1" lang="en-US" altLang="ja-JP" sz="1600" dirty="0" smtClean="0">
                <a:solidFill>
                  <a:srgbClr val="FF0000"/>
                </a:solidFill>
              </a:rPr>
              <a:t>Pressure</a:t>
            </a:r>
            <a:endParaRPr kumimoji="1" lang="ja-JP" altLang="en-US" sz="1600" dirty="0">
              <a:solidFill>
                <a:srgbClr val="FF0000"/>
              </a:solidFill>
            </a:endParaRPr>
          </a:p>
        </p:txBody>
      </p:sp>
      <p:sp>
        <p:nvSpPr>
          <p:cNvPr id="13" name="テキスト ボックス 12"/>
          <p:cNvSpPr txBox="1"/>
          <p:nvPr/>
        </p:nvSpPr>
        <p:spPr>
          <a:xfrm>
            <a:off x="6848165" y="3721510"/>
            <a:ext cx="516488" cy="338554"/>
          </a:xfrm>
          <a:prstGeom prst="rect">
            <a:avLst/>
          </a:prstGeom>
          <a:noFill/>
        </p:spPr>
        <p:txBody>
          <a:bodyPr wrap="none" rtlCol="0">
            <a:spAutoFit/>
          </a:bodyPr>
          <a:lstStyle/>
          <a:p>
            <a:r>
              <a:rPr kumimoji="1" lang="en-US" altLang="ja-JP" sz="1600" i="1" dirty="0" smtClean="0">
                <a:solidFill>
                  <a:srgbClr val="008000"/>
                </a:solidFill>
              </a:rPr>
              <a:t>I </a:t>
            </a:r>
            <a:r>
              <a:rPr kumimoji="1" lang="en-US" altLang="ja-JP" sz="1600" dirty="0" smtClean="0">
                <a:solidFill>
                  <a:srgbClr val="008000"/>
                </a:solidFill>
              </a:rPr>
              <a:t>x </a:t>
            </a:r>
            <a:r>
              <a:rPr kumimoji="1" lang="en-US" altLang="ja-JP" sz="1600" i="1" dirty="0" smtClean="0">
                <a:solidFill>
                  <a:srgbClr val="008000"/>
                </a:solidFill>
                <a:latin typeface="Symbol" panose="05050102010706020507" pitchFamily="18" charset="2"/>
              </a:rPr>
              <a:t>t</a:t>
            </a:r>
            <a:endParaRPr kumimoji="1" lang="ja-JP" altLang="en-US" sz="1600" i="1" dirty="0">
              <a:solidFill>
                <a:srgbClr val="008000"/>
              </a:solidFill>
              <a:latin typeface="Symbol" panose="05050102010706020507" pitchFamily="18" charset="2"/>
            </a:endParaRPr>
          </a:p>
        </p:txBody>
      </p:sp>
      <p:cxnSp>
        <p:nvCxnSpPr>
          <p:cNvPr id="10" name="直線矢印コネクタ 9"/>
          <p:cNvCxnSpPr/>
          <p:nvPr/>
        </p:nvCxnSpPr>
        <p:spPr>
          <a:xfrm>
            <a:off x="6921908" y="4031225"/>
            <a:ext cx="275303" cy="0"/>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5756830" y="4114800"/>
            <a:ext cx="275303" cy="0"/>
          </a:xfrm>
          <a:prstGeom prst="straightConnector1">
            <a:avLst/>
          </a:prstGeom>
          <a:ln w="1905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35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animBg="1"/>
      <p:bldP spid="6" grpId="0"/>
      <p:bldP spid="18" grpId="0"/>
      <p:bldP spid="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815669" y="79022"/>
            <a:ext cx="7678299" cy="739584"/>
          </a:xfrm>
        </p:spPr>
        <p:txBody>
          <a:bodyPr>
            <a:normAutofit/>
          </a:bodyPr>
          <a:lstStyle/>
          <a:p>
            <a:r>
              <a:rPr lang="en-US" altLang="ja-JP" sz="3600" dirty="0" smtClean="0">
                <a:solidFill>
                  <a:schemeClr val="tx1"/>
                </a:solidFill>
                <a:latin typeface="+mj-lt"/>
                <a:cs typeface="Arial" panose="020B0604020202020204" pitchFamily="34" charset="0"/>
              </a:rPr>
              <a:t>Outline of upgrade</a:t>
            </a:r>
            <a:endParaRPr kumimoji="1" lang="ja-JP" altLang="en-US" sz="3600" dirty="0">
              <a:solidFill>
                <a:schemeClr val="tx1"/>
              </a:solidFill>
              <a:latin typeface="+mj-lt"/>
              <a:cs typeface="Arial" panose="020B0604020202020204" pitchFamily="34" charset="0"/>
            </a:endParaRPr>
          </a:p>
        </p:txBody>
      </p:sp>
      <p:pic>
        <p:nvPicPr>
          <p:cNvPr id="46" name="図 45"/>
          <p:cNvPicPr>
            <a:picLocks noChangeAspect="1"/>
          </p:cNvPicPr>
          <p:nvPr/>
        </p:nvPicPr>
        <p:blipFill>
          <a:blip r:embed="rId3"/>
          <a:stretch>
            <a:fillRect/>
          </a:stretch>
        </p:blipFill>
        <p:spPr>
          <a:xfrm>
            <a:off x="4276706" y="1722870"/>
            <a:ext cx="4582746" cy="3625023"/>
          </a:xfrm>
          <a:prstGeom prst="rect">
            <a:avLst/>
          </a:prstGeom>
        </p:spPr>
      </p:pic>
      <p:pic>
        <p:nvPicPr>
          <p:cNvPr id="55" name="図 54"/>
          <p:cNvPicPr>
            <a:picLocks noChangeAspect="1"/>
          </p:cNvPicPr>
          <p:nvPr/>
        </p:nvPicPr>
        <p:blipFill rotWithShape="1">
          <a:blip r:embed="rId4"/>
          <a:srcRect l="4882"/>
          <a:stretch/>
        </p:blipFill>
        <p:spPr>
          <a:xfrm>
            <a:off x="327259" y="1707304"/>
            <a:ext cx="4345064" cy="3620492"/>
          </a:xfrm>
          <a:prstGeom prst="rect">
            <a:avLst/>
          </a:prstGeom>
        </p:spPr>
      </p:pic>
      <p:sp>
        <p:nvSpPr>
          <p:cNvPr id="56" name="テキスト ボックス 55"/>
          <p:cNvSpPr txBox="1"/>
          <p:nvPr/>
        </p:nvSpPr>
        <p:spPr>
          <a:xfrm>
            <a:off x="6112735" y="2778899"/>
            <a:ext cx="779381" cy="523220"/>
          </a:xfrm>
          <a:prstGeom prst="rect">
            <a:avLst/>
          </a:prstGeom>
          <a:solidFill>
            <a:schemeClr val="bg1"/>
          </a:solidFill>
        </p:spPr>
        <p:txBody>
          <a:bodyPr wrap="none" rtlCol="0">
            <a:spAutoFit/>
          </a:bodyPr>
          <a:lstStyle/>
          <a:p>
            <a:r>
              <a:rPr kumimoji="1" lang="en-US" altLang="ja-JP" sz="2800" dirty="0" smtClean="0">
                <a:latin typeface="+mj-lt"/>
              </a:rPr>
              <a:t>HER</a:t>
            </a:r>
            <a:endParaRPr kumimoji="1" lang="ja-JP" altLang="en-US" sz="2800" dirty="0">
              <a:latin typeface="+mj-lt"/>
            </a:endParaRPr>
          </a:p>
        </p:txBody>
      </p:sp>
      <p:sp>
        <p:nvSpPr>
          <p:cNvPr id="62" name="テキスト ボックス 61"/>
          <p:cNvSpPr txBox="1"/>
          <p:nvPr/>
        </p:nvSpPr>
        <p:spPr>
          <a:xfrm>
            <a:off x="2005474" y="2726522"/>
            <a:ext cx="780299" cy="523220"/>
          </a:xfrm>
          <a:prstGeom prst="rect">
            <a:avLst/>
          </a:prstGeom>
          <a:solidFill>
            <a:schemeClr val="bg1"/>
          </a:solidFill>
        </p:spPr>
        <p:txBody>
          <a:bodyPr wrap="square" rtlCol="0">
            <a:spAutoFit/>
          </a:bodyPr>
          <a:lstStyle/>
          <a:p>
            <a:r>
              <a:rPr lang="en-US" altLang="ja-JP" sz="2800" dirty="0">
                <a:latin typeface="+mj-lt"/>
              </a:rPr>
              <a:t>L</a:t>
            </a:r>
            <a:r>
              <a:rPr kumimoji="1" lang="en-US" altLang="ja-JP" sz="2800" dirty="0" smtClean="0">
                <a:latin typeface="+mj-lt"/>
              </a:rPr>
              <a:t>ER</a:t>
            </a:r>
            <a:endParaRPr kumimoji="1" lang="ja-JP" altLang="en-US" sz="2800" dirty="0">
              <a:latin typeface="+mj-lt"/>
            </a:endParaRPr>
          </a:p>
        </p:txBody>
      </p:sp>
      <p:sp>
        <p:nvSpPr>
          <p:cNvPr id="63" name="テキスト ボックス 62"/>
          <p:cNvSpPr txBox="1"/>
          <p:nvPr/>
        </p:nvSpPr>
        <p:spPr>
          <a:xfrm>
            <a:off x="1593871" y="3487563"/>
            <a:ext cx="1370393" cy="307777"/>
          </a:xfrm>
          <a:prstGeom prst="rect">
            <a:avLst/>
          </a:prstGeom>
          <a:noFill/>
        </p:spPr>
        <p:txBody>
          <a:bodyPr wrap="square" rtlCol="0">
            <a:spAutoFit/>
          </a:bodyPr>
          <a:lstStyle/>
          <a:p>
            <a:r>
              <a:rPr kumimoji="1" lang="en-US" altLang="ja-JP" sz="1400" dirty="0" smtClean="0">
                <a:solidFill>
                  <a:srgbClr val="0000FF"/>
                </a:solidFill>
                <a:latin typeface="+mj-lt"/>
              </a:rPr>
              <a:t>(2610m/2800m)</a:t>
            </a:r>
            <a:endParaRPr kumimoji="1" lang="ja-JP" altLang="en-US" sz="1400" dirty="0">
              <a:solidFill>
                <a:srgbClr val="0000FF"/>
              </a:solidFill>
              <a:latin typeface="+mj-lt"/>
            </a:endParaRPr>
          </a:p>
        </p:txBody>
      </p:sp>
      <p:sp>
        <p:nvSpPr>
          <p:cNvPr id="64" name="テキスト ボックス 63"/>
          <p:cNvSpPr txBox="1"/>
          <p:nvPr/>
        </p:nvSpPr>
        <p:spPr>
          <a:xfrm>
            <a:off x="1748787" y="3187622"/>
            <a:ext cx="1165236" cy="369332"/>
          </a:xfrm>
          <a:prstGeom prst="rect">
            <a:avLst/>
          </a:prstGeom>
          <a:noFill/>
        </p:spPr>
        <p:txBody>
          <a:bodyPr wrap="square" rtlCol="0">
            <a:spAutoFit/>
          </a:bodyPr>
          <a:lstStyle/>
          <a:p>
            <a:r>
              <a:rPr lang="en-US" altLang="ja-JP" dirty="0" smtClean="0">
                <a:solidFill>
                  <a:srgbClr val="0000FF"/>
                </a:solidFill>
                <a:latin typeface="+mj-lt"/>
              </a:rPr>
              <a:t>New</a:t>
            </a:r>
            <a:r>
              <a:rPr lang="en-US" altLang="ja-JP" dirty="0">
                <a:solidFill>
                  <a:srgbClr val="0000FF"/>
                </a:solidFill>
                <a:latin typeface="+mj-lt"/>
              </a:rPr>
              <a:t>: </a:t>
            </a:r>
            <a:r>
              <a:rPr lang="en-US" altLang="ja-JP" dirty="0" smtClean="0">
                <a:solidFill>
                  <a:srgbClr val="0000FF"/>
                </a:solidFill>
                <a:latin typeface="+mj-lt"/>
              </a:rPr>
              <a:t>93%</a:t>
            </a:r>
            <a:endParaRPr kumimoji="1" lang="ja-JP" altLang="en-US" dirty="0">
              <a:solidFill>
                <a:srgbClr val="0000FF"/>
              </a:solidFill>
              <a:latin typeface="+mj-lt"/>
            </a:endParaRPr>
          </a:p>
        </p:txBody>
      </p:sp>
      <p:sp>
        <p:nvSpPr>
          <p:cNvPr id="65" name="テキスト ボックス 64"/>
          <p:cNvSpPr txBox="1"/>
          <p:nvPr/>
        </p:nvSpPr>
        <p:spPr>
          <a:xfrm>
            <a:off x="5896901" y="3210541"/>
            <a:ext cx="1127681" cy="369332"/>
          </a:xfrm>
          <a:prstGeom prst="rect">
            <a:avLst/>
          </a:prstGeom>
          <a:noFill/>
        </p:spPr>
        <p:txBody>
          <a:bodyPr wrap="none" rtlCol="0">
            <a:spAutoFit/>
          </a:bodyPr>
          <a:lstStyle/>
          <a:p>
            <a:r>
              <a:rPr lang="en-US" altLang="ja-JP" dirty="0" smtClean="0">
                <a:solidFill>
                  <a:srgbClr val="0000FF"/>
                </a:solidFill>
                <a:latin typeface="+mj-lt"/>
              </a:rPr>
              <a:t>New</a:t>
            </a:r>
            <a:r>
              <a:rPr lang="en-US" altLang="ja-JP" dirty="0">
                <a:solidFill>
                  <a:srgbClr val="0000FF"/>
                </a:solidFill>
                <a:latin typeface="+mj-lt"/>
              </a:rPr>
              <a:t>: </a:t>
            </a:r>
            <a:r>
              <a:rPr lang="en-US" altLang="ja-JP" dirty="0" smtClean="0">
                <a:solidFill>
                  <a:srgbClr val="0000FF"/>
                </a:solidFill>
                <a:latin typeface="+mj-lt"/>
              </a:rPr>
              <a:t>18%</a:t>
            </a:r>
            <a:endParaRPr kumimoji="1" lang="ja-JP" altLang="en-US" dirty="0">
              <a:solidFill>
                <a:srgbClr val="0000FF"/>
              </a:solidFill>
              <a:latin typeface="+mj-lt"/>
            </a:endParaRPr>
          </a:p>
        </p:txBody>
      </p:sp>
      <p:sp>
        <p:nvSpPr>
          <p:cNvPr id="66" name="テキスト ボックス 65"/>
          <p:cNvSpPr txBox="1"/>
          <p:nvPr/>
        </p:nvSpPr>
        <p:spPr>
          <a:xfrm>
            <a:off x="5887753" y="3489480"/>
            <a:ext cx="1287532" cy="307777"/>
          </a:xfrm>
          <a:prstGeom prst="rect">
            <a:avLst/>
          </a:prstGeom>
          <a:noFill/>
        </p:spPr>
        <p:txBody>
          <a:bodyPr wrap="none" rtlCol="0">
            <a:spAutoFit/>
          </a:bodyPr>
          <a:lstStyle/>
          <a:p>
            <a:r>
              <a:rPr kumimoji="1" lang="en-US" altLang="ja-JP" sz="1400" dirty="0" smtClean="0">
                <a:solidFill>
                  <a:srgbClr val="0000FF"/>
                </a:solidFill>
                <a:latin typeface="+mj-lt"/>
              </a:rPr>
              <a:t>(500m/2800m)</a:t>
            </a:r>
            <a:endParaRPr kumimoji="1" lang="ja-JP" altLang="en-US" sz="1400" dirty="0">
              <a:solidFill>
                <a:srgbClr val="0000FF"/>
              </a:solidFill>
              <a:latin typeface="+mj-lt"/>
            </a:endParaRPr>
          </a:p>
        </p:txBody>
      </p:sp>
      <p:sp>
        <p:nvSpPr>
          <p:cNvPr id="67" name="コンテンツ プレースホルダー 2"/>
          <p:cNvSpPr>
            <a:spLocks noGrp="1"/>
          </p:cNvSpPr>
          <p:nvPr>
            <p:ph idx="1"/>
          </p:nvPr>
        </p:nvSpPr>
        <p:spPr>
          <a:xfrm>
            <a:off x="202131" y="1044664"/>
            <a:ext cx="8941869" cy="1272957"/>
          </a:xfrm>
        </p:spPr>
        <p:txBody>
          <a:bodyPr>
            <a:normAutofit/>
          </a:body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LER: Approximately 93% of beam pipes in length are renewed.</a:t>
            </a:r>
          </a:p>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HER:</a:t>
            </a:r>
            <a:r>
              <a:rPr lang="en-US" altLang="ja-JP" sz="2400" dirty="0">
                <a:solidFill>
                  <a:schemeClr val="accent2">
                    <a:lumMod val="50000"/>
                  </a:schemeClr>
                </a:solidFill>
                <a:latin typeface="+mj-lt"/>
                <a:cs typeface="Arial" panose="020B0604020202020204" pitchFamily="34" charset="0"/>
              </a:rPr>
              <a:t> </a:t>
            </a:r>
            <a:r>
              <a:rPr lang="en-US" altLang="ja-JP" sz="2400" dirty="0" smtClean="0">
                <a:solidFill>
                  <a:schemeClr val="accent2">
                    <a:lumMod val="50000"/>
                  </a:schemeClr>
                </a:solidFill>
                <a:latin typeface="+mj-lt"/>
                <a:cs typeface="Arial" panose="020B0604020202020204" pitchFamily="34" charset="0"/>
              </a:rPr>
              <a:t>Approximately 82 % are reused.</a:t>
            </a:r>
          </a:p>
        </p:txBody>
      </p:sp>
      <p:sp>
        <p:nvSpPr>
          <p:cNvPr id="68" name="コンテンツ プレースホルダー 2"/>
          <p:cNvSpPr txBox="1">
            <a:spLocks/>
          </p:cNvSpPr>
          <p:nvPr/>
        </p:nvSpPr>
        <p:spPr>
          <a:xfrm>
            <a:off x="202130" y="5180607"/>
            <a:ext cx="8941869" cy="11308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6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Sub systems, such as cooling water system, compressed air system, were basically reutilized, with necessary upgrades.</a:t>
            </a:r>
          </a:p>
          <a:p>
            <a:pPr>
              <a:lnSpc>
                <a:spcPts val="26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Control system </a:t>
            </a:r>
            <a:r>
              <a:rPr lang="en-US" altLang="ja-JP" sz="2400" dirty="0" smtClean="0">
                <a:solidFill>
                  <a:schemeClr val="accent2">
                    <a:lumMod val="50000"/>
                  </a:schemeClr>
                </a:solidFill>
                <a:latin typeface="+mj-lt"/>
                <a:cs typeface="Arial" panose="020B0604020202020204" pitchFamily="34" charset="0"/>
              </a:rPr>
              <a:t>was </a:t>
            </a:r>
            <a:r>
              <a:rPr lang="en-US" altLang="ja-JP" sz="2400" dirty="0" smtClean="0">
                <a:solidFill>
                  <a:schemeClr val="accent2">
                    <a:lumMod val="50000"/>
                  </a:schemeClr>
                </a:solidFill>
                <a:latin typeface="+mj-lt"/>
                <a:cs typeface="Arial" panose="020B0604020202020204" pitchFamily="34" charset="0"/>
              </a:rPr>
              <a:t>also reused, but the antique components are updated.</a:t>
            </a:r>
          </a:p>
        </p:txBody>
      </p:sp>
      <p:cxnSp>
        <p:nvCxnSpPr>
          <p:cNvPr id="13" name="直線コネクタ 12"/>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5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2"/>
            <a:ext cx="8749075" cy="1829466"/>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Vacuum scrubbing: LER (2)</a:t>
            </a:r>
          </a:p>
          <a:p>
            <a:pPr lvl="1">
              <a:lnSpc>
                <a:spcPts val="2300"/>
              </a:lnSpc>
              <a:spcBef>
                <a:spcPts val="0"/>
              </a:spcBef>
            </a:pPr>
            <a:r>
              <a:rPr lang="en-US" altLang="ja-JP" sz="2000" dirty="0">
                <a:latin typeface="+mj-lt"/>
                <a:cs typeface="Arial" panose="020B0604020202020204" pitchFamily="34" charset="0"/>
              </a:rPr>
              <a:t>Compared to the case of the KEKB, which used circular copper beam pipes without any coating, </a:t>
            </a:r>
            <a:r>
              <a:rPr lang="en-US" altLang="ja-JP" sz="2000" i="1" dirty="0" err="1">
                <a:latin typeface="+mj-lt"/>
                <a:cs typeface="Arial" panose="020B0604020202020204" pitchFamily="34" charset="0"/>
              </a:rPr>
              <a:t>dP</a:t>
            </a:r>
            <a:r>
              <a:rPr lang="en-US" altLang="ja-JP" sz="2000" dirty="0">
                <a:latin typeface="+mj-lt"/>
                <a:cs typeface="Arial" panose="020B0604020202020204" pitchFamily="34" charset="0"/>
              </a:rPr>
              <a:t>/</a:t>
            </a:r>
            <a:r>
              <a:rPr lang="en-US" altLang="ja-JP" sz="2000" i="1" dirty="0" err="1">
                <a:latin typeface="+mj-lt"/>
                <a:cs typeface="Arial" panose="020B0604020202020204" pitchFamily="34" charset="0"/>
              </a:rPr>
              <a:t>dI</a:t>
            </a:r>
            <a:r>
              <a:rPr lang="en-US" altLang="ja-JP" sz="2000" i="1" dirty="0">
                <a:latin typeface="+mj-lt"/>
                <a:cs typeface="Arial" panose="020B0604020202020204" pitchFamily="34" charset="0"/>
              </a:rPr>
              <a:t> </a:t>
            </a:r>
            <a:r>
              <a:rPr lang="en-US" altLang="ja-JP" sz="2000" dirty="0">
                <a:latin typeface="+mj-lt"/>
                <a:cs typeface="Arial" panose="020B0604020202020204" pitchFamily="34" charset="0"/>
              </a:rPr>
              <a:t>value at the initial stage was lower by several factors. Recently, however, </a:t>
            </a:r>
            <a:r>
              <a:rPr lang="en-US" altLang="ja-JP" sz="2000" i="1" dirty="0" err="1">
                <a:latin typeface="+mj-lt"/>
                <a:cs typeface="Arial" panose="020B0604020202020204" pitchFamily="34" charset="0"/>
              </a:rPr>
              <a:t>dP</a:t>
            </a:r>
            <a:r>
              <a:rPr lang="en-US" altLang="ja-JP" sz="2000" dirty="0">
                <a:latin typeface="+mj-lt"/>
                <a:cs typeface="Arial" panose="020B0604020202020204" pitchFamily="34" charset="0"/>
              </a:rPr>
              <a:t>/</a:t>
            </a:r>
            <a:r>
              <a:rPr lang="en-US" altLang="ja-JP" sz="2000" i="1" dirty="0" err="1">
                <a:latin typeface="+mj-lt"/>
                <a:cs typeface="Arial" panose="020B0604020202020204" pitchFamily="34" charset="0"/>
              </a:rPr>
              <a:t>dI</a:t>
            </a:r>
            <a:r>
              <a:rPr lang="en-US" altLang="ja-JP" sz="2000" dirty="0">
                <a:latin typeface="+mj-lt"/>
                <a:cs typeface="Arial" panose="020B0604020202020204" pitchFamily="34" charset="0"/>
              </a:rPr>
              <a:t> value is almost the same as the case of KEKB at the same beam dose. </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t="9579"/>
          <a:stretch/>
        </p:blipFill>
        <p:spPr>
          <a:xfrm>
            <a:off x="4595662" y="2861563"/>
            <a:ext cx="4284000" cy="3719704"/>
          </a:xfrm>
          <a:prstGeom prst="rect">
            <a:avLst/>
          </a:prstGeom>
        </p:spPr>
      </p:pic>
      <p:sp>
        <p:nvSpPr>
          <p:cNvPr id="13" name="テキスト ボックス 12"/>
          <p:cNvSpPr txBox="1"/>
          <p:nvPr/>
        </p:nvSpPr>
        <p:spPr>
          <a:xfrm>
            <a:off x="7137483" y="3297970"/>
            <a:ext cx="1011815" cy="400110"/>
          </a:xfrm>
          <a:prstGeom prst="rect">
            <a:avLst/>
          </a:prstGeom>
          <a:noFill/>
        </p:spPr>
        <p:txBody>
          <a:bodyPr wrap="none" rtlCol="0">
            <a:spAutoFit/>
          </a:bodyPr>
          <a:lstStyle/>
          <a:p>
            <a:r>
              <a:rPr kumimoji="1" lang="en-US" altLang="ja-JP" sz="2000" dirty="0">
                <a:solidFill>
                  <a:srgbClr val="FF0000"/>
                </a:solidFill>
              </a:rPr>
              <a:t>[KEKB]</a:t>
            </a:r>
            <a:endParaRPr kumimoji="1" lang="ja-JP" altLang="en-US" sz="2000" dirty="0">
              <a:solidFill>
                <a:srgbClr val="FF0000"/>
              </a:solidFill>
            </a:endParaRPr>
          </a:p>
        </p:txBody>
      </p:sp>
      <p:pic>
        <p:nvPicPr>
          <p:cNvPr id="8" name="図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036"/>
          <a:stretch/>
        </p:blipFill>
        <p:spPr>
          <a:xfrm>
            <a:off x="263693" y="2889049"/>
            <a:ext cx="4284000" cy="3700922"/>
          </a:xfrm>
          <a:prstGeom prst="rect">
            <a:avLst/>
          </a:prstGeom>
        </p:spPr>
      </p:pic>
      <p:sp>
        <p:nvSpPr>
          <p:cNvPr id="9" name="テキスト ボックス 8"/>
          <p:cNvSpPr txBox="1"/>
          <p:nvPr/>
        </p:nvSpPr>
        <p:spPr>
          <a:xfrm>
            <a:off x="2851355" y="3470787"/>
            <a:ext cx="899605" cy="276999"/>
          </a:xfrm>
          <a:prstGeom prst="rect">
            <a:avLst/>
          </a:prstGeom>
          <a:noFill/>
        </p:spPr>
        <p:txBody>
          <a:bodyPr wrap="none" rtlCol="0">
            <a:spAutoFit/>
          </a:bodyPr>
          <a:lstStyle/>
          <a:p>
            <a:r>
              <a:rPr kumimoji="1" lang="en-US" altLang="ja-JP" sz="1200" dirty="0" smtClean="0"/>
              <a:t>-2016/6/10</a:t>
            </a:r>
            <a:endParaRPr kumimoji="1" lang="ja-JP" altLang="en-US" sz="1200" dirty="0"/>
          </a:p>
        </p:txBody>
      </p:sp>
      <p:sp>
        <p:nvSpPr>
          <p:cNvPr id="10" name="テキスト ボックス 9"/>
          <p:cNvSpPr txBox="1"/>
          <p:nvPr/>
        </p:nvSpPr>
        <p:spPr>
          <a:xfrm>
            <a:off x="7231626" y="3652684"/>
            <a:ext cx="821059" cy="276999"/>
          </a:xfrm>
          <a:prstGeom prst="rect">
            <a:avLst/>
          </a:prstGeom>
          <a:noFill/>
        </p:spPr>
        <p:txBody>
          <a:bodyPr wrap="none" rtlCol="0">
            <a:spAutoFit/>
          </a:bodyPr>
          <a:lstStyle/>
          <a:p>
            <a:r>
              <a:rPr kumimoji="1" lang="en-US" altLang="ja-JP" sz="1200" dirty="0" smtClean="0"/>
              <a:t>-2005/7/1</a:t>
            </a:r>
            <a:endParaRPr kumimoji="1" lang="ja-JP" altLang="en-US" sz="1200" dirty="0"/>
          </a:p>
        </p:txBody>
      </p:sp>
    </p:spTree>
    <p:extLst>
      <p:ext uri="{BB962C8B-B14F-4D97-AF65-F5344CB8AC3E}">
        <p14:creationId xmlns:p14="http://schemas.microsoft.com/office/powerpoint/2010/main" val="25091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892"/>
          <a:stretch/>
        </p:blipFill>
        <p:spPr>
          <a:xfrm>
            <a:off x="4617405" y="3185654"/>
            <a:ext cx="4212000" cy="3452485"/>
          </a:xfrm>
          <a:prstGeom prst="rect">
            <a:avLst/>
          </a:prstGeom>
        </p:spPr>
      </p:pic>
      <p:pic>
        <p:nvPicPr>
          <p:cNvPr id="2" name="図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749"/>
          <a:stretch/>
        </p:blipFill>
        <p:spPr>
          <a:xfrm>
            <a:off x="275962" y="2851354"/>
            <a:ext cx="4284000" cy="3725521"/>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2"/>
            <a:ext cx="8749075" cy="1605023"/>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Vacuum scrubbing: HER (1)</a:t>
            </a:r>
          </a:p>
          <a:p>
            <a:pPr lvl="1">
              <a:lnSpc>
                <a:spcPts val="2300"/>
              </a:lnSpc>
              <a:spcBef>
                <a:spcPts val="0"/>
              </a:spcBef>
            </a:pPr>
            <a:r>
              <a:rPr lang="en-US" altLang="ja-JP" sz="2000" dirty="0" smtClean="0">
                <a:latin typeface="+mj-lt"/>
                <a:cs typeface="Arial" panose="020B0604020202020204" pitchFamily="34" charset="0"/>
              </a:rPr>
              <a:t>The </a:t>
            </a:r>
            <a:r>
              <a:rPr lang="en-US" altLang="ja-JP" sz="2000" i="1" dirty="0" err="1">
                <a:latin typeface="+mj-lt"/>
                <a:cs typeface="Arial" panose="020B0604020202020204" pitchFamily="34" charset="0"/>
              </a:rPr>
              <a:t>dP</a:t>
            </a:r>
            <a:r>
              <a:rPr lang="en-US" altLang="ja-JP" sz="2000" dirty="0">
                <a:latin typeface="+mj-lt"/>
                <a:cs typeface="Arial" panose="020B0604020202020204" pitchFamily="34" charset="0"/>
              </a:rPr>
              <a:t>/</a:t>
            </a:r>
            <a:r>
              <a:rPr lang="en-US" altLang="ja-JP" sz="2000" i="1" dirty="0" err="1">
                <a:latin typeface="+mj-lt"/>
                <a:cs typeface="Arial" panose="020B0604020202020204" pitchFamily="34" charset="0"/>
              </a:rPr>
              <a:t>dI</a:t>
            </a:r>
            <a:r>
              <a:rPr lang="en-US" altLang="ja-JP" sz="2000" i="1" dirty="0">
                <a:latin typeface="+mj-lt"/>
                <a:cs typeface="Arial" panose="020B0604020202020204" pitchFamily="34" charset="0"/>
              </a:rPr>
              <a:t> </a:t>
            </a:r>
            <a:r>
              <a:rPr lang="en-US" altLang="ja-JP" sz="2000" dirty="0">
                <a:latin typeface="+mj-lt"/>
                <a:cs typeface="Arial" panose="020B0604020202020204" pitchFamily="34" charset="0"/>
              </a:rPr>
              <a:t>value at the arc section, where most of the beam pipes was reused from KEKB, was </a:t>
            </a:r>
            <a:r>
              <a:rPr lang="en-US" altLang="ja-JP" sz="2000" dirty="0" smtClean="0">
                <a:latin typeface="+mj-lt"/>
                <a:cs typeface="Arial" panose="020B0604020202020204" pitchFamily="34" charset="0"/>
              </a:rPr>
              <a:t>~5x10</a:t>
            </a:r>
            <a:r>
              <a:rPr lang="en-US" altLang="ja-JP" sz="2000" baseline="30000" dirty="0" smtClean="0">
                <a:latin typeface="+mj-lt"/>
                <a:cs typeface="Arial" panose="020B0604020202020204" pitchFamily="34" charset="0"/>
              </a:rPr>
              <a:t>−8</a:t>
            </a:r>
            <a:r>
              <a:rPr lang="en-US" altLang="ja-JP" sz="2000" dirty="0" smtClean="0">
                <a:latin typeface="+mj-lt"/>
                <a:cs typeface="Arial" panose="020B0604020202020204" pitchFamily="34" charset="0"/>
              </a:rPr>
              <a:t> </a:t>
            </a:r>
            <a:r>
              <a:rPr lang="en-US" altLang="ja-JP" sz="2000" dirty="0">
                <a:latin typeface="+mj-lt"/>
                <a:cs typeface="Arial" panose="020B0604020202020204" pitchFamily="34" charset="0"/>
              </a:rPr>
              <a:t>Pa A</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 at the beam dose of </a:t>
            </a:r>
            <a:r>
              <a:rPr lang="en-US" altLang="ja-JP" sz="2000" dirty="0" smtClean="0">
                <a:latin typeface="+mj-lt"/>
                <a:cs typeface="Arial" panose="020B0604020202020204" pitchFamily="34" charset="0"/>
              </a:rPr>
              <a:t>500 </a:t>
            </a:r>
            <a:r>
              <a:rPr lang="en-US" altLang="ja-JP" sz="2000" dirty="0">
                <a:latin typeface="+mj-lt"/>
                <a:cs typeface="Arial" panose="020B0604020202020204" pitchFamily="34" charset="0"/>
              </a:rPr>
              <a:t>Ah.   The </a:t>
            </a:r>
            <a:r>
              <a:rPr lang="en-US" altLang="ja-JP" sz="2000" i="1" dirty="0">
                <a:latin typeface="Symbol" panose="05050102010706020507" pitchFamily="18" charset="2"/>
                <a:cs typeface="Arial" panose="020B0604020202020204" pitchFamily="34" charset="0"/>
              </a:rPr>
              <a:t>h</a:t>
            </a:r>
            <a:r>
              <a:rPr lang="en-US" altLang="ja-JP" sz="2000" dirty="0">
                <a:latin typeface="+mj-lt"/>
                <a:cs typeface="Arial" panose="020B0604020202020204" pitchFamily="34" charset="0"/>
              </a:rPr>
              <a:t> was </a:t>
            </a:r>
            <a:r>
              <a:rPr lang="en-US" altLang="ja-JP" sz="2000" dirty="0" smtClean="0">
                <a:latin typeface="+mj-lt"/>
                <a:cs typeface="Arial" panose="020B0604020202020204" pitchFamily="34" charset="0"/>
              </a:rPr>
              <a:t>~1x10</a:t>
            </a:r>
            <a:r>
              <a:rPr lang="en-US" altLang="ja-JP" sz="2000" baseline="30000" dirty="0" smtClean="0">
                <a:latin typeface="+mj-lt"/>
                <a:cs typeface="Arial" panose="020B0604020202020204" pitchFamily="34" charset="0"/>
              </a:rPr>
              <a:t>-7</a:t>
            </a:r>
            <a:r>
              <a:rPr lang="en-US" altLang="ja-JP" sz="2000" dirty="0" smtClean="0">
                <a:latin typeface="+mj-lt"/>
                <a:cs typeface="Arial" panose="020B0604020202020204" pitchFamily="34" charset="0"/>
              </a:rPr>
              <a:t> </a:t>
            </a:r>
            <a:r>
              <a:rPr lang="en-US" altLang="ja-JP" sz="2000" dirty="0">
                <a:latin typeface="+mj-lt"/>
                <a:cs typeface="Arial" panose="020B0604020202020204" pitchFamily="34" charset="0"/>
              </a:rPr>
              <a:t>molecules photon</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 [for pumping speed = 0.3 m</a:t>
            </a:r>
            <a:r>
              <a:rPr lang="en-US" altLang="ja-JP" sz="2000" baseline="30000" dirty="0">
                <a:latin typeface="+mj-lt"/>
                <a:cs typeface="Arial" panose="020B0604020202020204" pitchFamily="34" charset="0"/>
              </a:rPr>
              <a:t>3</a:t>
            </a:r>
            <a:r>
              <a:rPr lang="en-US" altLang="ja-JP" sz="2000" dirty="0">
                <a:latin typeface="+mj-lt"/>
                <a:cs typeface="Arial" panose="020B0604020202020204" pitchFamily="34" charset="0"/>
              </a:rPr>
              <a:t>s</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m</a:t>
            </a:r>
            <a:r>
              <a:rPr lang="en-US" altLang="ja-JP" sz="2000" baseline="30000" dirty="0">
                <a:latin typeface="+mj-lt"/>
                <a:cs typeface="Arial" panose="020B0604020202020204" pitchFamily="34" charset="0"/>
              </a:rPr>
              <a:t>-1</a:t>
            </a:r>
            <a:r>
              <a:rPr lang="en-US" altLang="ja-JP" sz="2000" dirty="0">
                <a:latin typeface="+mj-lt"/>
                <a:cs typeface="Arial" panose="020B0604020202020204" pitchFamily="34" charset="0"/>
              </a:rPr>
              <a:t>]. The </a:t>
            </a:r>
            <a:r>
              <a:rPr lang="en-US" altLang="ja-JP" sz="2000" i="1" dirty="0">
                <a:latin typeface="Symbol" panose="05050102010706020507" pitchFamily="18" charset="2"/>
                <a:cs typeface="Arial" panose="020B0604020202020204" pitchFamily="34" charset="0"/>
              </a:rPr>
              <a:t>h</a:t>
            </a:r>
            <a:r>
              <a:rPr lang="en-US" altLang="ja-JP" sz="2000" dirty="0">
                <a:latin typeface="+mj-lt"/>
                <a:cs typeface="Arial" panose="020B0604020202020204" pitchFamily="34" charset="0"/>
              </a:rPr>
              <a:t> is much smaller than that of LER</a:t>
            </a:r>
            <a:r>
              <a:rPr lang="en-US" altLang="ja-JP" sz="2000" dirty="0" smtClean="0">
                <a:latin typeface="+mj-lt"/>
                <a:cs typeface="Arial" panose="020B0604020202020204" pitchFamily="34" charset="0"/>
              </a:rPr>
              <a:t>.</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851355" y="3470787"/>
            <a:ext cx="899605" cy="276999"/>
          </a:xfrm>
          <a:prstGeom prst="rect">
            <a:avLst/>
          </a:prstGeom>
          <a:noFill/>
        </p:spPr>
        <p:txBody>
          <a:bodyPr wrap="none" rtlCol="0">
            <a:spAutoFit/>
          </a:bodyPr>
          <a:lstStyle/>
          <a:p>
            <a:r>
              <a:rPr kumimoji="1" lang="en-US" altLang="ja-JP" sz="1200" dirty="0" smtClean="0"/>
              <a:t>-2016/6/10</a:t>
            </a:r>
            <a:endParaRPr kumimoji="1" lang="ja-JP" altLang="en-US" sz="1200" dirty="0"/>
          </a:p>
        </p:txBody>
      </p:sp>
      <p:sp>
        <p:nvSpPr>
          <p:cNvPr id="12" name="テキスト ボックス 11"/>
          <p:cNvSpPr txBox="1"/>
          <p:nvPr/>
        </p:nvSpPr>
        <p:spPr>
          <a:xfrm>
            <a:off x="6867833" y="3387213"/>
            <a:ext cx="899605" cy="276999"/>
          </a:xfrm>
          <a:prstGeom prst="rect">
            <a:avLst/>
          </a:prstGeom>
          <a:noFill/>
        </p:spPr>
        <p:txBody>
          <a:bodyPr wrap="none" rtlCol="0">
            <a:spAutoFit/>
          </a:bodyPr>
          <a:lstStyle/>
          <a:p>
            <a:r>
              <a:rPr kumimoji="1" lang="en-US" altLang="ja-JP" sz="1200" dirty="0" smtClean="0"/>
              <a:t>-2016/6/10</a:t>
            </a:r>
            <a:endParaRPr kumimoji="1" lang="ja-JP" altLang="en-US" sz="1200" dirty="0"/>
          </a:p>
        </p:txBody>
      </p:sp>
      <p:sp>
        <p:nvSpPr>
          <p:cNvPr id="9" name="テキスト ボックス 8"/>
          <p:cNvSpPr txBox="1"/>
          <p:nvPr/>
        </p:nvSpPr>
        <p:spPr>
          <a:xfrm>
            <a:off x="5437239" y="4198375"/>
            <a:ext cx="902235" cy="338554"/>
          </a:xfrm>
          <a:prstGeom prst="rect">
            <a:avLst/>
          </a:prstGeom>
          <a:noFill/>
        </p:spPr>
        <p:txBody>
          <a:bodyPr wrap="none" rtlCol="0">
            <a:spAutoFit/>
          </a:bodyPr>
          <a:lstStyle/>
          <a:p>
            <a:r>
              <a:rPr kumimoji="1" lang="en-US" altLang="ja-JP" sz="1600" dirty="0" smtClean="0">
                <a:solidFill>
                  <a:srgbClr val="FF0000"/>
                </a:solidFill>
              </a:rPr>
              <a:t>Pressure</a:t>
            </a:r>
            <a:endParaRPr kumimoji="1" lang="ja-JP" altLang="en-US" sz="1600" dirty="0">
              <a:solidFill>
                <a:srgbClr val="FF0000"/>
              </a:solidFill>
            </a:endParaRPr>
          </a:p>
        </p:txBody>
      </p:sp>
      <p:sp>
        <p:nvSpPr>
          <p:cNvPr id="13" name="テキスト ボックス 12"/>
          <p:cNvSpPr txBox="1"/>
          <p:nvPr/>
        </p:nvSpPr>
        <p:spPr>
          <a:xfrm>
            <a:off x="7624889" y="4104968"/>
            <a:ext cx="516488" cy="338554"/>
          </a:xfrm>
          <a:prstGeom prst="rect">
            <a:avLst/>
          </a:prstGeom>
          <a:noFill/>
        </p:spPr>
        <p:txBody>
          <a:bodyPr wrap="none" rtlCol="0">
            <a:spAutoFit/>
          </a:bodyPr>
          <a:lstStyle/>
          <a:p>
            <a:r>
              <a:rPr kumimoji="1" lang="en-US" altLang="ja-JP" sz="1600" i="1" dirty="0" smtClean="0">
                <a:solidFill>
                  <a:srgbClr val="008000"/>
                </a:solidFill>
              </a:rPr>
              <a:t>I </a:t>
            </a:r>
            <a:r>
              <a:rPr kumimoji="1" lang="en-US" altLang="ja-JP" sz="1600" dirty="0" smtClean="0">
                <a:solidFill>
                  <a:srgbClr val="008000"/>
                </a:solidFill>
              </a:rPr>
              <a:t>x </a:t>
            </a:r>
            <a:r>
              <a:rPr kumimoji="1" lang="en-US" altLang="ja-JP" sz="1600" i="1" dirty="0" smtClean="0">
                <a:solidFill>
                  <a:srgbClr val="008000"/>
                </a:solidFill>
                <a:latin typeface="Symbol" panose="05050102010706020507" pitchFamily="18" charset="2"/>
              </a:rPr>
              <a:t>t</a:t>
            </a:r>
            <a:endParaRPr kumimoji="1" lang="ja-JP" altLang="en-US" sz="1600" i="1" dirty="0">
              <a:solidFill>
                <a:srgbClr val="008000"/>
              </a:solidFill>
              <a:latin typeface="Symbol" panose="05050102010706020507" pitchFamily="18" charset="2"/>
            </a:endParaRPr>
          </a:p>
        </p:txBody>
      </p:sp>
      <p:cxnSp>
        <p:nvCxnSpPr>
          <p:cNvPr id="14" name="直線矢印コネクタ 13"/>
          <p:cNvCxnSpPr/>
          <p:nvPr/>
        </p:nvCxnSpPr>
        <p:spPr>
          <a:xfrm>
            <a:off x="7698632" y="4414683"/>
            <a:ext cx="275303" cy="0"/>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5579850" y="4498258"/>
            <a:ext cx="275303" cy="0"/>
          </a:xfrm>
          <a:prstGeom prst="straightConnector1">
            <a:avLst/>
          </a:prstGeom>
          <a:ln w="1905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5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2"/>
            <a:ext cx="8749075" cy="1903829"/>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Vacuum scrubbing: HER (2)</a:t>
            </a:r>
          </a:p>
          <a:p>
            <a:pPr lvl="1">
              <a:lnSpc>
                <a:spcPts val="2300"/>
              </a:lnSpc>
              <a:spcBef>
                <a:spcPts val="0"/>
              </a:spcBef>
            </a:pPr>
            <a:r>
              <a:rPr lang="en-US" altLang="ja-JP" sz="2000" dirty="0" smtClean="0">
                <a:latin typeface="+mj-lt"/>
                <a:cs typeface="Arial" panose="020B0604020202020204" pitchFamily="34" charset="0"/>
              </a:rPr>
              <a:t>The </a:t>
            </a:r>
            <a:r>
              <a:rPr lang="en-US" altLang="ja-JP" sz="2000" i="1" dirty="0" err="1">
                <a:latin typeface="+mj-lt"/>
                <a:cs typeface="Arial" panose="020B0604020202020204" pitchFamily="34" charset="0"/>
              </a:rPr>
              <a:t>dP</a:t>
            </a:r>
            <a:r>
              <a:rPr lang="en-US" altLang="ja-JP" sz="2000" dirty="0">
                <a:latin typeface="+mj-lt"/>
                <a:cs typeface="Arial" panose="020B0604020202020204" pitchFamily="34" charset="0"/>
              </a:rPr>
              <a:t>/</a:t>
            </a:r>
            <a:r>
              <a:rPr lang="en-US" altLang="ja-JP" sz="2000" i="1" dirty="0" err="1">
                <a:latin typeface="+mj-lt"/>
                <a:cs typeface="Arial" panose="020B0604020202020204" pitchFamily="34" charset="0"/>
              </a:rPr>
              <a:t>dI</a:t>
            </a:r>
            <a:r>
              <a:rPr lang="en-US" altLang="ja-JP" sz="2000" dirty="0">
                <a:latin typeface="+mj-lt"/>
                <a:cs typeface="Arial" panose="020B0604020202020204" pitchFamily="34" charset="0"/>
              </a:rPr>
              <a:t> value is comparable to that in the case of KEKB at the final stage. This means that the surface of the reused beam pipes “</a:t>
            </a:r>
            <a:r>
              <a:rPr lang="en-US" altLang="ja-JP" sz="2000" dirty="0">
                <a:solidFill>
                  <a:srgbClr val="0000FF"/>
                </a:solidFill>
                <a:latin typeface="+mj-lt"/>
                <a:cs typeface="Arial" panose="020B0604020202020204" pitchFamily="34" charset="0"/>
              </a:rPr>
              <a:t>remembers</a:t>
            </a:r>
            <a:r>
              <a:rPr lang="en-US" altLang="ja-JP" sz="2000" dirty="0">
                <a:latin typeface="+mj-lt"/>
                <a:cs typeface="Arial" panose="020B0604020202020204" pitchFamily="34" charset="0"/>
              </a:rPr>
              <a:t>” the conditions in the KEKB, even though the beam pipes were exposed to the air for vacuum work</a:t>
            </a:r>
            <a:r>
              <a:rPr lang="en-US" altLang="ja-JP" sz="2000" dirty="0" smtClean="0">
                <a:latin typeface="+mj-lt"/>
                <a:cs typeface="Arial" panose="020B0604020202020204" pitchFamily="34" charset="0"/>
              </a:rPr>
              <a:t>.</a:t>
            </a:r>
          </a:p>
          <a:p>
            <a:pPr lvl="1">
              <a:lnSpc>
                <a:spcPts val="2300"/>
              </a:lnSpc>
              <a:spcBef>
                <a:spcPts val="0"/>
              </a:spcBef>
            </a:pPr>
            <a:r>
              <a:rPr lang="en-US" altLang="ja-JP" sz="2000" dirty="0" smtClean="0">
                <a:latin typeface="+mj-lt"/>
                <a:cs typeface="Arial" panose="020B0604020202020204" pitchFamily="34" charset="0"/>
              </a:rPr>
              <a:t>Now </a:t>
            </a:r>
            <a:r>
              <a:rPr lang="en-US" altLang="ja-JP" sz="2000" i="1" dirty="0" smtClean="0">
                <a:latin typeface="Symbol" panose="05050102010706020507" pitchFamily="18" charset="2"/>
                <a:cs typeface="Arial" panose="020B0604020202020204" pitchFamily="34" charset="0"/>
              </a:rPr>
              <a:t>h</a:t>
            </a:r>
            <a:r>
              <a:rPr lang="en-US" altLang="ja-JP" sz="2000" dirty="0" smtClean="0">
                <a:latin typeface="+mj-lt"/>
                <a:cs typeface="Arial" panose="020B0604020202020204" pitchFamily="34" charset="0"/>
              </a:rPr>
              <a:t> is almost the same value with the final value of the KEKB HER.</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t="9709"/>
          <a:stretch/>
        </p:blipFill>
        <p:spPr>
          <a:xfrm>
            <a:off x="4537229" y="2844964"/>
            <a:ext cx="4284000" cy="3714381"/>
          </a:xfrm>
          <a:prstGeom prst="rect">
            <a:avLst/>
          </a:prstGeom>
        </p:spPr>
      </p:pic>
      <p:sp>
        <p:nvSpPr>
          <p:cNvPr id="12" name="テキスト ボックス 11"/>
          <p:cNvSpPr txBox="1"/>
          <p:nvPr/>
        </p:nvSpPr>
        <p:spPr>
          <a:xfrm>
            <a:off x="7025042" y="3301260"/>
            <a:ext cx="1011815" cy="400110"/>
          </a:xfrm>
          <a:prstGeom prst="rect">
            <a:avLst/>
          </a:prstGeom>
          <a:noFill/>
        </p:spPr>
        <p:txBody>
          <a:bodyPr wrap="none" rtlCol="0">
            <a:spAutoFit/>
          </a:bodyPr>
          <a:lstStyle/>
          <a:p>
            <a:r>
              <a:rPr kumimoji="1" lang="en-US" altLang="ja-JP" sz="2000" dirty="0">
                <a:solidFill>
                  <a:srgbClr val="FF0000"/>
                </a:solidFill>
              </a:rPr>
              <a:t>[KEKB]</a:t>
            </a:r>
            <a:endParaRPr kumimoji="1" lang="ja-JP" altLang="en-US" sz="2000" dirty="0">
              <a:solidFill>
                <a:srgbClr val="FF0000"/>
              </a:solidFill>
            </a:endParaRPr>
          </a:p>
        </p:txBody>
      </p:sp>
      <p:pic>
        <p:nvPicPr>
          <p:cNvPr id="8" name="図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749"/>
          <a:stretch/>
        </p:blipFill>
        <p:spPr>
          <a:xfrm>
            <a:off x="275962" y="2851354"/>
            <a:ext cx="4284000" cy="3725521"/>
          </a:xfrm>
          <a:prstGeom prst="rect">
            <a:avLst/>
          </a:prstGeom>
        </p:spPr>
      </p:pic>
      <p:sp>
        <p:nvSpPr>
          <p:cNvPr id="9" name="テキスト ボックス 8"/>
          <p:cNvSpPr txBox="1"/>
          <p:nvPr/>
        </p:nvSpPr>
        <p:spPr>
          <a:xfrm>
            <a:off x="2871020" y="3431458"/>
            <a:ext cx="899605" cy="276999"/>
          </a:xfrm>
          <a:prstGeom prst="rect">
            <a:avLst/>
          </a:prstGeom>
          <a:noFill/>
        </p:spPr>
        <p:txBody>
          <a:bodyPr wrap="none" rtlCol="0">
            <a:spAutoFit/>
          </a:bodyPr>
          <a:lstStyle/>
          <a:p>
            <a:r>
              <a:rPr kumimoji="1" lang="en-US" altLang="ja-JP" sz="1200" dirty="0" smtClean="0"/>
              <a:t>-2016/6/10</a:t>
            </a:r>
            <a:endParaRPr kumimoji="1" lang="ja-JP" altLang="en-US" sz="1200" dirty="0"/>
          </a:p>
        </p:txBody>
      </p:sp>
      <p:sp>
        <p:nvSpPr>
          <p:cNvPr id="13" name="テキスト ボックス 12"/>
          <p:cNvSpPr txBox="1"/>
          <p:nvPr/>
        </p:nvSpPr>
        <p:spPr>
          <a:xfrm>
            <a:off x="7084142" y="3652684"/>
            <a:ext cx="821059" cy="276999"/>
          </a:xfrm>
          <a:prstGeom prst="rect">
            <a:avLst/>
          </a:prstGeom>
          <a:noFill/>
        </p:spPr>
        <p:txBody>
          <a:bodyPr wrap="none" rtlCol="0">
            <a:spAutoFit/>
          </a:bodyPr>
          <a:lstStyle/>
          <a:p>
            <a:r>
              <a:rPr kumimoji="1" lang="en-US" altLang="ja-JP" sz="1200" dirty="0" smtClean="0"/>
              <a:t>-2005/7/1</a:t>
            </a:r>
            <a:endParaRPr kumimoji="1" lang="ja-JP" altLang="en-US" sz="1200" dirty="0"/>
          </a:p>
        </p:txBody>
      </p:sp>
    </p:spTree>
    <p:extLst>
      <p:ext uri="{BB962C8B-B14F-4D97-AF65-F5344CB8AC3E}">
        <p14:creationId xmlns:p14="http://schemas.microsoft.com/office/powerpoint/2010/main" val="257344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340"/>
          <a:stretch/>
        </p:blipFill>
        <p:spPr>
          <a:xfrm>
            <a:off x="4639222" y="2576052"/>
            <a:ext cx="4356000" cy="3859908"/>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- 4</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3"/>
            <a:ext cx="8749075" cy="1322390"/>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Residual gases</a:t>
            </a:r>
          </a:p>
          <a:p>
            <a:pPr lvl="1">
              <a:lnSpc>
                <a:spcPts val="2300"/>
              </a:lnSpc>
              <a:spcBef>
                <a:spcPts val="0"/>
              </a:spcBef>
            </a:pPr>
            <a:r>
              <a:rPr lang="en-US" altLang="ja-JP" sz="2000" dirty="0" smtClean="0">
                <a:latin typeface="+mj-lt"/>
                <a:cs typeface="Arial" panose="020B0604020202020204" pitchFamily="34" charset="0"/>
              </a:rPr>
              <a:t>Residual </a:t>
            </a:r>
            <a:r>
              <a:rPr lang="en-US" altLang="ja-JP" sz="2000" dirty="0">
                <a:latin typeface="+mj-lt"/>
                <a:cs typeface="Arial" panose="020B0604020202020204" pitchFamily="34" charset="0"/>
              </a:rPr>
              <a:t>gases during the beam operation have been monitored with a quadrupole mass analyzer (QMA) at an arc section. </a:t>
            </a:r>
          </a:p>
          <a:p>
            <a:pPr lvl="1">
              <a:lnSpc>
                <a:spcPts val="2300"/>
              </a:lnSpc>
              <a:spcBef>
                <a:spcPts val="0"/>
              </a:spcBef>
            </a:pPr>
            <a:r>
              <a:rPr lang="en-US" altLang="ja-JP" sz="2000" dirty="0">
                <a:latin typeface="+mj-lt"/>
                <a:cs typeface="Arial" panose="020B0604020202020204" pitchFamily="34" charset="0"/>
              </a:rPr>
              <a:t>The QMA is located just above a sputter ion pump. </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コンテンツ プレースホルダ 9"/>
          <p:cNvSpPr txBox="1">
            <a:spLocks/>
          </p:cNvSpPr>
          <p:nvPr/>
        </p:nvSpPr>
        <p:spPr>
          <a:xfrm>
            <a:off x="394926" y="2422541"/>
            <a:ext cx="4310078" cy="38965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200" dirty="0" smtClean="0">
                <a:latin typeface="+mj-lt"/>
                <a:cs typeface="Arial" panose="020B0604020202020204" pitchFamily="34" charset="0"/>
              </a:rPr>
              <a:t>The </a:t>
            </a:r>
            <a:r>
              <a:rPr lang="en-US" altLang="ja-JP" sz="2200" dirty="0">
                <a:latin typeface="+mj-lt"/>
                <a:cs typeface="Arial" panose="020B0604020202020204" pitchFamily="34" charset="0"/>
              </a:rPr>
              <a:t>main gases are hydrogen (m/e = 2), carbon monoxide (m/e = 28), methane (m/e = 16), water (m/e = 18), and carbon dioxide (m/e = 44).</a:t>
            </a:r>
          </a:p>
          <a:p>
            <a:pPr lvl="2">
              <a:lnSpc>
                <a:spcPts val="2300"/>
              </a:lnSpc>
              <a:spcBef>
                <a:spcPts val="0"/>
              </a:spcBef>
            </a:pPr>
            <a:r>
              <a:rPr lang="en-US" altLang="ja-JP" dirty="0">
                <a:latin typeface="+mj-lt"/>
                <a:cs typeface="Arial" panose="020B0604020202020204" pitchFamily="34" charset="0"/>
              </a:rPr>
              <a:t>The high partial pressure of methane should be due to the pumping system using NEG as a main pump. </a:t>
            </a:r>
          </a:p>
          <a:p>
            <a:pPr lvl="2">
              <a:lnSpc>
                <a:spcPts val="2300"/>
              </a:lnSpc>
              <a:spcBef>
                <a:spcPts val="0"/>
              </a:spcBef>
            </a:pPr>
            <a:r>
              <a:rPr lang="en-US" altLang="ja-JP" dirty="0">
                <a:latin typeface="+mj-lt"/>
                <a:cs typeface="Arial" panose="020B0604020202020204" pitchFamily="34" charset="0"/>
              </a:rPr>
              <a:t>Because the beam pipes were not baked in the tunnel, water vapor still remains in the beam pipe. </a:t>
            </a:r>
          </a:p>
        </p:txBody>
      </p:sp>
      <p:sp>
        <p:nvSpPr>
          <p:cNvPr id="3" name="テキスト ボックス 2"/>
          <p:cNvSpPr txBox="1"/>
          <p:nvPr/>
        </p:nvSpPr>
        <p:spPr>
          <a:xfrm>
            <a:off x="8555045" y="3736258"/>
            <a:ext cx="357790" cy="307777"/>
          </a:xfrm>
          <a:prstGeom prst="rect">
            <a:avLst/>
          </a:prstGeom>
          <a:noFill/>
        </p:spPr>
        <p:txBody>
          <a:bodyPr wrap="none" rtlCol="0">
            <a:spAutoFit/>
          </a:bodyPr>
          <a:lstStyle/>
          <a:p>
            <a:r>
              <a:rPr kumimoji="1" lang="en-US" altLang="ja-JP" sz="1400" b="1" dirty="0" smtClean="0">
                <a:solidFill>
                  <a:srgbClr val="FF66FF"/>
                </a:solidFill>
              </a:rPr>
              <a:t>H</a:t>
            </a:r>
            <a:r>
              <a:rPr kumimoji="1" lang="en-US" altLang="ja-JP" sz="1400" b="1" baseline="-25000" dirty="0" smtClean="0">
                <a:solidFill>
                  <a:srgbClr val="FF66FF"/>
                </a:solidFill>
              </a:rPr>
              <a:t>2</a:t>
            </a:r>
            <a:endParaRPr kumimoji="1" lang="ja-JP" altLang="en-US" sz="1400" b="1" baseline="-25000" dirty="0">
              <a:solidFill>
                <a:srgbClr val="FF66FF"/>
              </a:solidFill>
            </a:endParaRPr>
          </a:p>
        </p:txBody>
      </p:sp>
      <p:sp>
        <p:nvSpPr>
          <p:cNvPr id="9" name="テキスト ボックス 8"/>
          <p:cNvSpPr txBox="1"/>
          <p:nvPr/>
        </p:nvSpPr>
        <p:spPr>
          <a:xfrm>
            <a:off x="8555045" y="4026742"/>
            <a:ext cx="621773" cy="307777"/>
          </a:xfrm>
          <a:prstGeom prst="rect">
            <a:avLst/>
          </a:prstGeom>
          <a:noFill/>
        </p:spPr>
        <p:txBody>
          <a:bodyPr wrap="none" rtlCol="0">
            <a:spAutoFit/>
          </a:bodyPr>
          <a:lstStyle/>
          <a:p>
            <a:r>
              <a:rPr kumimoji="1" lang="en-US" altLang="ja-JP" sz="1400" b="1" dirty="0" smtClean="0">
                <a:solidFill>
                  <a:srgbClr val="A50021"/>
                </a:solidFill>
              </a:rPr>
              <a:t>CO,N</a:t>
            </a:r>
            <a:r>
              <a:rPr kumimoji="1" lang="en-US" altLang="ja-JP" sz="1400" b="1" baseline="-25000" dirty="0" smtClean="0">
                <a:solidFill>
                  <a:srgbClr val="A50021"/>
                </a:solidFill>
              </a:rPr>
              <a:t>2</a:t>
            </a:r>
            <a:endParaRPr kumimoji="1" lang="ja-JP" altLang="en-US" sz="1400" b="1" baseline="-25000" dirty="0">
              <a:solidFill>
                <a:srgbClr val="A50021"/>
              </a:solidFill>
            </a:endParaRPr>
          </a:p>
        </p:txBody>
      </p:sp>
      <p:sp>
        <p:nvSpPr>
          <p:cNvPr id="10" name="テキスト ボックス 9"/>
          <p:cNvSpPr txBox="1"/>
          <p:nvPr/>
        </p:nvSpPr>
        <p:spPr>
          <a:xfrm>
            <a:off x="8555045" y="4226793"/>
            <a:ext cx="453970" cy="307777"/>
          </a:xfrm>
          <a:prstGeom prst="rect">
            <a:avLst/>
          </a:prstGeom>
          <a:noFill/>
        </p:spPr>
        <p:txBody>
          <a:bodyPr wrap="none" rtlCol="0">
            <a:spAutoFit/>
          </a:bodyPr>
          <a:lstStyle/>
          <a:p>
            <a:r>
              <a:rPr lang="en-US" altLang="ja-JP" sz="1400" b="1" dirty="0" smtClean="0">
                <a:solidFill>
                  <a:srgbClr val="008000"/>
                </a:solidFill>
              </a:rPr>
              <a:t>CH</a:t>
            </a:r>
            <a:r>
              <a:rPr lang="en-US" altLang="ja-JP" sz="1400" b="1" baseline="-25000" dirty="0" smtClean="0">
                <a:solidFill>
                  <a:srgbClr val="008000"/>
                </a:solidFill>
              </a:rPr>
              <a:t>4</a:t>
            </a:r>
            <a:endParaRPr kumimoji="1" lang="ja-JP" altLang="en-US" sz="1400" b="1" baseline="-25000" dirty="0">
              <a:solidFill>
                <a:srgbClr val="008000"/>
              </a:solidFill>
            </a:endParaRPr>
          </a:p>
        </p:txBody>
      </p:sp>
      <p:sp>
        <p:nvSpPr>
          <p:cNvPr id="12" name="テキスト ボックス 11"/>
          <p:cNvSpPr txBox="1"/>
          <p:nvPr/>
        </p:nvSpPr>
        <p:spPr>
          <a:xfrm>
            <a:off x="8555045" y="4489721"/>
            <a:ext cx="481222" cy="307777"/>
          </a:xfrm>
          <a:prstGeom prst="rect">
            <a:avLst/>
          </a:prstGeom>
          <a:noFill/>
        </p:spPr>
        <p:txBody>
          <a:bodyPr wrap="none" rtlCol="0">
            <a:spAutoFit/>
          </a:bodyPr>
          <a:lstStyle/>
          <a:p>
            <a:r>
              <a:rPr lang="en-US" altLang="ja-JP" sz="1400" b="1" dirty="0" smtClean="0">
                <a:solidFill>
                  <a:srgbClr val="00B0F0"/>
                </a:solidFill>
              </a:rPr>
              <a:t>H</a:t>
            </a:r>
            <a:r>
              <a:rPr lang="en-US" altLang="ja-JP" sz="1400" b="1" baseline="-25000" dirty="0" smtClean="0">
                <a:solidFill>
                  <a:srgbClr val="00B0F0"/>
                </a:solidFill>
              </a:rPr>
              <a:t>2</a:t>
            </a:r>
            <a:r>
              <a:rPr lang="en-US" altLang="ja-JP" sz="1400" b="1" dirty="0" smtClean="0">
                <a:solidFill>
                  <a:srgbClr val="00B0F0"/>
                </a:solidFill>
              </a:rPr>
              <a:t>O</a:t>
            </a:r>
            <a:endParaRPr kumimoji="1" lang="ja-JP" altLang="en-US" sz="1400" b="1" baseline="-25000" dirty="0">
              <a:solidFill>
                <a:srgbClr val="00B0F0"/>
              </a:solidFill>
            </a:endParaRPr>
          </a:p>
        </p:txBody>
      </p:sp>
      <p:sp>
        <p:nvSpPr>
          <p:cNvPr id="13" name="テキスト ボックス 12"/>
          <p:cNvSpPr txBox="1"/>
          <p:nvPr/>
        </p:nvSpPr>
        <p:spPr>
          <a:xfrm>
            <a:off x="8555045" y="4682317"/>
            <a:ext cx="458780" cy="307777"/>
          </a:xfrm>
          <a:prstGeom prst="rect">
            <a:avLst/>
          </a:prstGeom>
          <a:noFill/>
        </p:spPr>
        <p:txBody>
          <a:bodyPr wrap="none" rtlCol="0">
            <a:spAutoFit/>
          </a:bodyPr>
          <a:lstStyle/>
          <a:p>
            <a:r>
              <a:rPr lang="en-US" altLang="ja-JP" sz="1400" b="1" dirty="0" smtClean="0">
                <a:solidFill>
                  <a:srgbClr val="0000FF"/>
                </a:solidFill>
              </a:rPr>
              <a:t>CO</a:t>
            </a:r>
            <a:r>
              <a:rPr lang="en-US" altLang="ja-JP" sz="1400" b="1" baseline="-25000" dirty="0" smtClean="0">
                <a:solidFill>
                  <a:srgbClr val="0000FF"/>
                </a:solidFill>
              </a:rPr>
              <a:t>2</a:t>
            </a:r>
            <a:endParaRPr kumimoji="1" lang="ja-JP" altLang="en-US" sz="1400" b="1" baseline="-25000" dirty="0">
              <a:solidFill>
                <a:srgbClr val="0000FF"/>
              </a:solidFill>
            </a:endParaRPr>
          </a:p>
        </p:txBody>
      </p:sp>
      <p:sp>
        <p:nvSpPr>
          <p:cNvPr id="15" name="テキスト ボックス 14"/>
          <p:cNvSpPr txBox="1"/>
          <p:nvPr/>
        </p:nvSpPr>
        <p:spPr>
          <a:xfrm>
            <a:off x="8555045" y="5017265"/>
            <a:ext cx="357790" cy="307777"/>
          </a:xfrm>
          <a:prstGeom prst="rect">
            <a:avLst/>
          </a:prstGeom>
          <a:noFill/>
        </p:spPr>
        <p:txBody>
          <a:bodyPr wrap="none" rtlCol="0">
            <a:spAutoFit/>
          </a:bodyPr>
          <a:lstStyle/>
          <a:p>
            <a:r>
              <a:rPr lang="en-US" altLang="ja-JP" sz="1400" b="1" dirty="0" err="1" smtClean="0">
                <a:solidFill>
                  <a:schemeClr val="bg2">
                    <a:lumMod val="50000"/>
                  </a:schemeClr>
                </a:solidFill>
              </a:rPr>
              <a:t>Ar</a:t>
            </a:r>
            <a:endParaRPr kumimoji="1" lang="ja-JP" altLang="en-US" sz="1400" b="1" baseline="-25000" dirty="0">
              <a:solidFill>
                <a:schemeClr val="bg2">
                  <a:lumMod val="50000"/>
                </a:schemeClr>
              </a:solidFill>
            </a:endParaRPr>
          </a:p>
        </p:txBody>
      </p:sp>
      <p:sp>
        <p:nvSpPr>
          <p:cNvPr id="16" name="テキスト ボックス 15"/>
          <p:cNvSpPr txBox="1"/>
          <p:nvPr/>
        </p:nvSpPr>
        <p:spPr>
          <a:xfrm>
            <a:off x="8555045" y="5330436"/>
            <a:ext cx="364202" cy="307777"/>
          </a:xfrm>
          <a:prstGeom prst="rect">
            <a:avLst/>
          </a:prstGeom>
          <a:noFill/>
        </p:spPr>
        <p:txBody>
          <a:bodyPr wrap="none" rtlCol="0">
            <a:spAutoFit/>
          </a:bodyPr>
          <a:lstStyle/>
          <a:p>
            <a:r>
              <a:rPr lang="en-US" altLang="ja-JP" sz="1400" b="1" dirty="0" smtClean="0">
                <a:solidFill>
                  <a:srgbClr val="00CCFF"/>
                </a:solidFill>
              </a:rPr>
              <a:t>O</a:t>
            </a:r>
            <a:r>
              <a:rPr lang="en-US" altLang="ja-JP" sz="1400" b="1" baseline="-25000" dirty="0" smtClean="0">
                <a:solidFill>
                  <a:srgbClr val="00CCFF"/>
                </a:solidFill>
              </a:rPr>
              <a:t>2</a:t>
            </a:r>
            <a:endParaRPr kumimoji="1" lang="ja-JP" altLang="en-US" sz="1400" b="1" baseline="-25000" dirty="0">
              <a:solidFill>
                <a:srgbClr val="00CCFF"/>
              </a:solidFill>
            </a:endParaRPr>
          </a:p>
        </p:txBody>
      </p:sp>
    </p:spTree>
    <p:extLst>
      <p:ext uri="{BB962C8B-B14F-4D97-AF65-F5344CB8AC3E}">
        <p14:creationId xmlns:p14="http://schemas.microsoft.com/office/powerpoint/2010/main" val="2544843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- 5</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36016"/>
            <a:ext cx="8749075" cy="1864505"/>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Effect of antechamber and </a:t>
            </a:r>
            <a:r>
              <a:rPr lang="en-US" altLang="ja-JP" sz="2400" dirty="0" err="1" smtClean="0">
                <a:solidFill>
                  <a:schemeClr val="accent2">
                    <a:lumMod val="50000"/>
                  </a:schemeClr>
                </a:solidFill>
                <a:latin typeface="+mj-lt"/>
                <a:cs typeface="Arial" panose="020B0604020202020204" pitchFamily="34" charset="0"/>
              </a:rPr>
              <a:t>TiN</a:t>
            </a:r>
            <a:r>
              <a:rPr lang="en-US" altLang="ja-JP" sz="2400" dirty="0" smtClean="0">
                <a:solidFill>
                  <a:schemeClr val="accent2">
                    <a:lumMod val="50000"/>
                  </a:schemeClr>
                </a:solidFill>
                <a:latin typeface="+mj-lt"/>
                <a:cs typeface="Arial" panose="020B0604020202020204" pitchFamily="34" charset="0"/>
              </a:rPr>
              <a:t> coating (1)</a:t>
            </a:r>
          </a:p>
          <a:p>
            <a:pPr lvl="1">
              <a:lnSpc>
                <a:spcPts val="2300"/>
              </a:lnSpc>
              <a:spcBef>
                <a:spcPts val="0"/>
              </a:spcBef>
            </a:pPr>
            <a:r>
              <a:rPr lang="en-US" altLang="ja-JP" sz="2000" dirty="0">
                <a:latin typeface="+mj-lt"/>
                <a:cs typeface="Arial" panose="020B0604020202020204" pitchFamily="34" charset="0"/>
              </a:rPr>
              <a:t>In relation to the ECE, we set up two electron current monitors used in the experiment in KEKB for measuring the electron numbers around the circulating beam in the new aluminum beam pipe</a:t>
            </a:r>
          </a:p>
          <a:p>
            <a:pPr lvl="2">
              <a:lnSpc>
                <a:spcPts val="2300"/>
              </a:lnSpc>
              <a:spcBef>
                <a:spcPts val="0"/>
              </a:spcBef>
            </a:pPr>
            <a:r>
              <a:rPr lang="en-US" altLang="ja-JP" sz="2000" dirty="0">
                <a:latin typeface="+mj-lt"/>
                <a:cs typeface="Arial" panose="020B0604020202020204" pitchFamily="34" charset="0"/>
              </a:rPr>
              <a:t>The measured electron currents almost reflect the electron density around the beam orbit</a:t>
            </a:r>
            <a:r>
              <a:rPr lang="en-US" altLang="ja-JP" sz="2000" dirty="0" smtClean="0">
                <a:latin typeface="+mj-lt"/>
                <a:cs typeface="Arial" panose="020B0604020202020204" pitchFamily="34" charset="0"/>
              </a:rPr>
              <a:t>.</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2781251"/>
            <a:ext cx="8749075" cy="10828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a:latin typeface="+mj-lt"/>
                <a:cs typeface="Arial" panose="020B0604020202020204" pitchFamily="34" charset="0"/>
              </a:rPr>
              <a:t>The electron currents </a:t>
            </a:r>
            <a:r>
              <a:rPr lang="en-US" altLang="ja-JP" sz="2000" dirty="0" smtClean="0">
                <a:latin typeface="+mj-lt"/>
                <a:cs typeface="Arial" panose="020B0604020202020204" pitchFamily="34" charset="0"/>
              </a:rPr>
              <a:t>in </a:t>
            </a:r>
            <a:r>
              <a:rPr lang="en-US" altLang="ja-JP" sz="2000" dirty="0">
                <a:latin typeface="+mj-lt"/>
                <a:cs typeface="Arial" panose="020B0604020202020204" pitchFamily="34" charset="0"/>
              </a:rPr>
              <a:t>an aluminum beam pipes with and without </a:t>
            </a:r>
            <a:r>
              <a:rPr lang="en-US" altLang="ja-JP" sz="2000" dirty="0" err="1">
                <a:latin typeface="+mj-lt"/>
                <a:cs typeface="Arial" panose="020B0604020202020204" pitchFamily="34" charset="0"/>
              </a:rPr>
              <a:t>TiN</a:t>
            </a:r>
            <a:r>
              <a:rPr lang="en-US" altLang="ja-JP" sz="2000" dirty="0">
                <a:latin typeface="+mj-lt"/>
                <a:cs typeface="Arial" panose="020B0604020202020204" pitchFamily="34" charset="0"/>
              </a:rPr>
              <a:t> coating can be measured at the same </a:t>
            </a:r>
            <a:r>
              <a:rPr lang="en-US" altLang="ja-JP" sz="2000" dirty="0" smtClean="0">
                <a:latin typeface="+mj-lt"/>
                <a:cs typeface="Arial" panose="020B0604020202020204" pitchFamily="34" charset="0"/>
              </a:rPr>
              <a:t>time. </a:t>
            </a:r>
          </a:p>
          <a:p>
            <a:pPr lvl="2">
              <a:lnSpc>
                <a:spcPts val="2300"/>
              </a:lnSpc>
              <a:spcBef>
                <a:spcPts val="0"/>
              </a:spcBef>
            </a:pPr>
            <a:r>
              <a:rPr lang="en-US" altLang="ja-JP" sz="2000" dirty="0" smtClean="0">
                <a:latin typeface="+mj-lt"/>
                <a:cs typeface="Arial" panose="020B0604020202020204" pitchFamily="34" charset="0"/>
              </a:rPr>
              <a:t>Note that all of other new beam pipes were coated with </a:t>
            </a:r>
            <a:r>
              <a:rPr lang="en-US" altLang="ja-JP" sz="2000" dirty="0" err="1" smtClean="0">
                <a:latin typeface="+mj-lt"/>
                <a:cs typeface="Arial" panose="020B0604020202020204" pitchFamily="34" charset="0"/>
              </a:rPr>
              <a:t>TiN</a:t>
            </a:r>
            <a:r>
              <a:rPr lang="en-US" altLang="ja-JP" sz="2000" dirty="0" smtClean="0">
                <a:latin typeface="+mj-lt"/>
                <a:cs typeface="Arial" panose="020B0604020202020204" pitchFamily="34" charset="0"/>
              </a:rPr>
              <a:t>.</a:t>
            </a:r>
            <a:endParaRPr lang="en-US" altLang="ja-JP" sz="2000" dirty="0">
              <a:latin typeface="+mj-lt"/>
              <a:cs typeface="Arial" panose="020B0604020202020204" pitchFamily="34" charset="0"/>
            </a:endParaRPr>
          </a:p>
        </p:txBody>
      </p:sp>
      <p:pic>
        <p:nvPicPr>
          <p:cNvPr id="7" name="Picture 3" descr="E:\_Workfolder_20160210\MRトンネル_電子密度測定チェンバー_20160115 photo\Resized\IMG_0696.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74"/>
          <a:stretch/>
        </p:blipFill>
        <p:spPr bwMode="auto">
          <a:xfrm>
            <a:off x="286108" y="3784268"/>
            <a:ext cx="4342213" cy="282438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矢印コネクタ 7"/>
          <p:cNvCxnSpPr/>
          <p:nvPr/>
        </p:nvCxnSpPr>
        <p:spPr>
          <a:xfrm flipH="1" flipV="1">
            <a:off x="2932688" y="5000510"/>
            <a:ext cx="719091" cy="76347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flipV="1">
            <a:off x="2098186" y="5391127"/>
            <a:ext cx="1544716" cy="45276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3797" y="3810900"/>
            <a:ext cx="1446614" cy="338554"/>
          </a:xfrm>
          <a:prstGeom prst="rect">
            <a:avLst/>
          </a:prstGeom>
          <a:solidFill>
            <a:srgbClr val="FFFF66"/>
          </a:solidFill>
        </p:spPr>
        <p:txBody>
          <a:bodyPr wrap="none" rtlCol="0">
            <a:spAutoFit/>
          </a:bodyPr>
          <a:lstStyle/>
          <a:p>
            <a:r>
              <a:rPr kumimoji="1" lang="en-US" altLang="ja-JP" sz="1600" dirty="0"/>
              <a:t>[</a:t>
            </a:r>
            <a:r>
              <a:rPr kumimoji="1" lang="en-US" altLang="ja-JP" sz="1600" dirty="0" err="1"/>
              <a:t>Al_Ante</a:t>
            </a:r>
            <a:r>
              <a:rPr kumimoji="1" lang="en-US" altLang="ja-JP" sz="1600" dirty="0" err="1">
                <a:solidFill>
                  <a:srgbClr val="FF0000"/>
                </a:solidFill>
              </a:rPr>
              <a:t>+TiN</a:t>
            </a:r>
            <a:r>
              <a:rPr kumimoji="1" lang="en-US" altLang="ja-JP" sz="1600" dirty="0"/>
              <a:t>]</a:t>
            </a:r>
            <a:endParaRPr kumimoji="1" lang="ja-JP" altLang="en-US" sz="1600" dirty="0"/>
          </a:p>
        </p:txBody>
      </p:sp>
      <p:sp>
        <p:nvSpPr>
          <p:cNvPr id="12" name="テキスト ボックス 11"/>
          <p:cNvSpPr txBox="1"/>
          <p:nvPr/>
        </p:nvSpPr>
        <p:spPr>
          <a:xfrm>
            <a:off x="617096" y="4211876"/>
            <a:ext cx="1016625" cy="338554"/>
          </a:xfrm>
          <a:prstGeom prst="rect">
            <a:avLst/>
          </a:prstGeom>
          <a:solidFill>
            <a:srgbClr val="FF99FF"/>
          </a:solidFill>
        </p:spPr>
        <p:txBody>
          <a:bodyPr wrap="none" rtlCol="0">
            <a:spAutoFit/>
          </a:bodyPr>
          <a:lstStyle/>
          <a:p>
            <a:r>
              <a:rPr kumimoji="1" lang="en-US" altLang="ja-JP" sz="1600" dirty="0"/>
              <a:t>[</a:t>
            </a:r>
            <a:r>
              <a:rPr kumimoji="1" lang="en-US" altLang="ja-JP" sz="1600" dirty="0" err="1"/>
              <a:t>Al_Ante</a:t>
            </a:r>
            <a:r>
              <a:rPr kumimoji="1" lang="en-US" altLang="ja-JP" sz="1600" dirty="0"/>
              <a:t>]</a:t>
            </a:r>
            <a:endParaRPr kumimoji="1" lang="ja-JP" altLang="en-US" sz="1600" dirty="0"/>
          </a:p>
        </p:txBody>
      </p:sp>
      <p:cxnSp>
        <p:nvCxnSpPr>
          <p:cNvPr id="13" name="直線矢印コネクタ 12"/>
          <p:cNvCxnSpPr/>
          <p:nvPr/>
        </p:nvCxnSpPr>
        <p:spPr>
          <a:xfrm flipV="1">
            <a:off x="2151452" y="4343561"/>
            <a:ext cx="1154097" cy="328474"/>
          </a:xfrm>
          <a:prstGeom prst="straightConnector1">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722147" y="4655759"/>
            <a:ext cx="1421907" cy="404697"/>
          </a:xfrm>
          <a:prstGeom prst="straightConnector1">
            <a:avLst/>
          </a:prstGeom>
          <a:ln w="57150">
            <a:solidFill>
              <a:srgbClr val="FF66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 name="Picture 2" descr="C:\Users\suetsugu\Desktop\電子モニター_アンテチェンバー_1.jpg"/>
          <p:cNvPicPr>
            <a:picLocks noChangeAspect="1" noChangeArrowheads="1"/>
          </p:cNvPicPr>
          <p:nvPr/>
        </p:nvPicPr>
        <p:blipFill rotWithShape="1">
          <a:blip r:embed="rId4">
            <a:extLst>
              <a:ext uri="{28A0092B-C50C-407E-A947-70E740481C1C}">
                <a14:useLocalDpi xmlns:a14="http://schemas.microsoft.com/office/drawing/2010/main" val="0"/>
              </a:ext>
            </a:extLst>
          </a:blip>
          <a:srcRect l="3204" t="30108" r="55657" b="13787"/>
          <a:stretch/>
        </p:blipFill>
        <p:spPr bwMode="auto">
          <a:xfrm>
            <a:off x="5108154" y="3677209"/>
            <a:ext cx="3457826" cy="26526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PEM_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3569" y="5337913"/>
            <a:ext cx="1700378" cy="1176416"/>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6270692" y="6312118"/>
            <a:ext cx="2133918" cy="338554"/>
          </a:xfrm>
          <a:prstGeom prst="rect">
            <a:avLst/>
          </a:prstGeom>
          <a:noFill/>
        </p:spPr>
        <p:txBody>
          <a:bodyPr wrap="none" rtlCol="0">
            <a:spAutoFit/>
          </a:bodyPr>
          <a:lstStyle/>
          <a:p>
            <a:r>
              <a:rPr kumimoji="1" lang="en-US" altLang="ja-JP" sz="1600" dirty="0">
                <a:solidFill>
                  <a:srgbClr val="008000"/>
                </a:solidFill>
              </a:rPr>
              <a:t>Curtesy of </a:t>
            </a:r>
            <a:r>
              <a:rPr lang="en-US" altLang="ja-JP" sz="1600" dirty="0">
                <a:solidFill>
                  <a:srgbClr val="008000"/>
                </a:solidFill>
              </a:rPr>
              <a:t>Kanazawa</a:t>
            </a:r>
            <a:endParaRPr kumimoji="1" lang="ja-JP" altLang="en-US" sz="1600" dirty="0">
              <a:solidFill>
                <a:srgbClr val="008000"/>
              </a:solidFill>
            </a:endParaRPr>
          </a:p>
        </p:txBody>
      </p:sp>
      <p:cxnSp>
        <p:nvCxnSpPr>
          <p:cNvPr id="3" name="直線矢印コネクタ 2"/>
          <p:cNvCxnSpPr/>
          <p:nvPr/>
        </p:nvCxnSpPr>
        <p:spPr>
          <a:xfrm flipH="1" flipV="1">
            <a:off x="6607277" y="4906297"/>
            <a:ext cx="1120878" cy="8160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7344696" y="5692877"/>
            <a:ext cx="1503938" cy="369332"/>
          </a:xfrm>
          <a:prstGeom prst="rect">
            <a:avLst/>
          </a:prstGeom>
          <a:noFill/>
        </p:spPr>
        <p:txBody>
          <a:bodyPr wrap="none" rtlCol="0">
            <a:spAutoFit/>
          </a:bodyPr>
          <a:lstStyle/>
          <a:p>
            <a:r>
              <a:rPr kumimoji="1" lang="en-US" altLang="ja-JP" dirty="0" smtClean="0">
                <a:solidFill>
                  <a:srgbClr val="FF0000"/>
                </a:solidFill>
              </a:rPr>
              <a:t>Retarding grid</a:t>
            </a:r>
            <a:endParaRPr kumimoji="1" lang="ja-JP" altLang="en-US" dirty="0">
              <a:solidFill>
                <a:srgbClr val="FF0000"/>
              </a:solidFill>
            </a:endParaRPr>
          </a:p>
        </p:txBody>
      </p:sp>
    </p:spTree>
    <p:extLst>
      <p:ext uri="{BB962C8B-B14F-4D97-AF65-F5344CB8AC3E}">
        <p14:creationId xmlns:p14="http://schemas.microsoft.com/office/powerpoint/2010/main" val="1364953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17347"/>
          <a:stretch/>
        </p:blipFill>
        <p:spPr>
          <a:xfrm>
            <a:off x="4529344" y="2576064"/>
            <a:ext cx="4536000" cy="3370594"/>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- 5</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2"/>
            <a:ext cx="8749075" cy="999261"/>
          </a:xfrm>
        </p:spPr>
        <p:txBody>
          <a:bodyPr>
            <a:normAutofit/>
          </a:bodyPr>
          <a:lstStyle/>
          <a:p>
            <a:pPr>
              <a:lnSpc>
                <a:spcPts val="2300"/>
              </a:lnSpc>
              <a:spcBef>
                <a:spcPts val="0"/>
              </a:spcBef>
            </a:pPr>
            <a:r>
              <a:rPr lang="en-US" altLang="ja-JP" sz="2400" dirty="0">
                <a:solidFill>
                  <a:schemeClr val="accent2">
                    <a:lumMod val="50000"/>
                  </a:schemeClr>
                </a:solidFill>
                <a:cs typeface="Arial" panose="020B0604020202020204" pitchFamily="34" charset="0"/>
              </a:rPr>
              <a:t>Effect of antechamber and </a:t>
            </a:r>
            <a:r>
              <a:rPr lang="en-US" altLang="ja-JP" sz="2400" dirty="0" err="1">
                <a:solidFill>
                  <a:schemeClr val="accent2">
                    <a:lumMod val="50000"/>
                  </a:schemeClr>
                </a:solidFill>
                <a:cs typeface="Arial" panose="020B0604020202020204" pitchFamily="34" charset="0"/>
              </a:rPr>
              <a:t>TiN</a:t>
            </a:r>
            <a:r>
              <a:rPr lang="en-US" altLang="ja-JP" sz="2400" dirty="0">
                <a:solidFill>
                  <a:schemeClr val="accent2">
                    <a:lumMod val="50000"/>
                  </a:schemeClr>
                </a:solidFill>
                <a:cs typeface="Arial" panose="020B0604020202020204" pitchFamily="34" charset="0"/>
              </a:rPr>
              <a:t> coating </a:t>
            </a:r>
            <a:r>
              <a:rPr lang="en-US" altLang="ja-JP" sz="2400" dirty="0" smtClean="0">
                <a:solidFill>
                  <a:schemeClr val="accent2">
                    <a:lumMod val="50000"/>
                  </a:schemeClr>
                </a:solidFill>
                <a:cs typeface="Arial" panose="020B0604020202020204" pitchFamily="34" charset="0"/>
              </a:rPr>
              <a:t>(2)</a:t>
            </a:r>
            <a:endParaRPr lang="en-US" altLang="ja-JP" sz="2400" dirty="0">
              <a:solidFill>
                <a:schemeClr val="accent2">
                  <a:lumMod val="50000"/>
                </a:schemeClr>
              </a:solidFill>
              <a:cs typeface="Arial" panose="020B0604020202020204" pitchFamily="34" charset="0"/>
            </a:endParaRPr>
          </a:p>
          <a:p>
            <a:pPr lvl="1">
              <a:lnSpc>
                <a:spcPts val="2300"/>
              </a:lnSpc>
              <a:spcBef>
                <a:spcPts val="0"/>
              </a:spcBef>
            </a:pPr>
            <a:r>
              <a:rPr lang="en-US" altLang="ja-JP" sz="2000" dirty="0" smtClean="0">
                <a:latin typeface="+mj-lt"/>
                <a:cs typeface="Arial" panose="020B0604020202020204" pitchFamily="34" charset="0"/>
              </a:rPr>
              <a:t>The </a:t>
            </a:r>
            <a:r>
              <a:rPr lang="en-US" altLang="ja-JP" sz="2000" dirty="0">
                <a:latin typeface="+mj-lt"/>
                <a:cs typeface="Arial" panose="020B0604020202020204" pitchFamily="34" charset="0"/>
              </a:rPr>
              <a:t>electron currents were measured during the beam operation, and compared with the data of </a:t>
            </a:r>
            <a:r>
              <a:rPr lang="en-US" altLang="ja-JP" sz="2000" dirty="0" smtClean="0">
                <a:latin typeface="+mj-lt"/>
                <a:cs typeface="Arial" panose="020B0604020202020204" pitchFamily="34" charset="0"/>
              </a:rPr>
              <a:t>KEKB. </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171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17205"/>
          <a:stretch/>
        </p:blipFill>
        <p:spPr>
          <a:xfrm>
            <a:off x="4504016" y="2566219"/>
            <a:ext cx="4572000" cy="3403237"/>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- 5</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2"/>
            <a:ext cx="8749075" cy="999261"/>
          </a:xfrm>
        </p:spPr>
        <p:txBody>
          <a:bodyPr>
            <a:normAutofit/>
          </a:bodyPr>
          <a:lstStyle/>
          <a:p>
            <a:pPr>
              <a:lnSpc>
                <a:spcPts val="2300"/>
              </a:lnSpc>
              <a:spcBef>
                <a:spcPts val="0"/>
              </a:spcBef>
            </a:pPr>
            <a:r>
              <a:rPr lang="en-US" altLang="ja-JP" sz="2400" dirty="0">
                <a:solidFill>
                  <a:schemeClr val="accent2">
                    <a:lumMod val="50000"/>
                  </a:schemeClr>
                </a:solidFill>
                <a:cs typeface="Arial" panose="020B0604020202020204" pitchFamily="34" charset="0"/>
              </a:rPr>
              <a:t>Effect of antechamber and </a:t>
            </a:r>
            <a:r>
              <a:rPr lang="en-US" altLang="ja-JP" sz="2400" dirty="0" err="1">
                <a:solidFill>
                  <a:schemeClr val="accent2">
                    <a:lumMod val="50000"/>
                  </a:schemeClr>
                </a:solidFill>
                <a:cs typeface="Arial" panose="020B0604020202020204" pitchFamily="34" charset="0"/>
              </a:rPr>
              <a:t>TiN</a:t>
            </a:r>
            <a:r>
              <a:rPr lang="en-US" altLang="ja-JP" sz="2400" dirty="0">
                <a:solidFill>
                  <a:schemeClr val="accent2">
                    <a:lumMod val="50000"/>
                  </a:schemeClr>
                </a:solidFill>
                <a:cs typeface="Arial" panose="020B0604020202020204" pitchFamily="34" charset="0"/>
              </a:rPr>
              <a:t> coating </a:t>
            </a:r>
            <a:r>
              <a:rPr lang="en-US" altLang="ja-JP" sz="2400" dirty="0" smtClean="0">
                <a:solidFill>
                  <a:schemeClr val="accent2">
                    <a:lumMod val="50000"/>
                  </a:schemeClr>
                </a:solidFill>
                <a:cs typeface="Arial" panose="020B0604020202020204" pitchFamily="34" charset="0"/>
              </a:rPr>
              <a:t>(2)</a:t>
            </a:r>
            <a:endParaRPr lang="en-US" altLang="ja-JP" sz="2400" dirty="0">
              <a:solidFill>
                <a:schemeClr val="accent2">
                  <a:lumMod val="50000"/>
                </a:schemeClr>
              </a:solidFill>
              <a:cs typeface="Arial" panose="020B0604020202020204" pitchFamily="34" charset="0"/>
            </a:endParaRPr>
          </a:p>
          <a:p>
            <a:pPr lvl="1">
              <a:lnSpc>
                <a:spcPts val="2300"/>
              </a:lnSpc>
              <a:spcBef>
                <a:spcPts val="0"/>
              </a:spcBef>
            </a:pPr>
            <a:r>
              <a:rPr lang="en-US" altLang="ja-JP" sz="2000" dirty="0" smtClean="0">
                <a:latin typeface="+mj-lt"/>
                <a:cs typeface="Arial" panose="020B0604020202020204" pitchFamily="34" charset="0"/>
              </a:rPr>
              <a:t>The </a:t>
            </a:r>
            <a:r>
              <a:rPr lang="en-US" altLang="ja-JP" sz="2000" dirty="0">
                <a:latin typeface="+mj-lt"/>
                <a:cs typeface="Arial" panose="020B0604020202020204" pitchFamily="34" charset="0"/>
              </a:rPr>
              <a:t>electron currents were measured during the beam operation, and compared with the data of </a:t>
            </a:r>
            <a:r>
              <a:rPr lang="en-US" altLang="ja-JP" sz="2000" dirty="0" smtClean="0">
                <a:latin typeface="+mj-lt"/>
                <a:cs typeface="Arial" panose="020B0604020202020204" pitchFamily="34" charset="0"/>
              </a:rPr>
              <a:t>KEKB. </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コンテンツ プレースホルダ 9"/>
          <p:cNvSpPr txBox="1">
            <a:spLocks/>
          </p:cNvSpPr>
          <p:nvPr/>
        </p:nvSpPr>
        <p:spPr>
          <a:xfrm>
            <a:off x="394925" y="2004487"/>
            <a:ext cx="8749075" cy="9992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Low current region (</a:t>
            </a:r>
            <a:r>
              <a:rPr lang="en-US" altLang="ja-JP" sz="2400" i="1" dirty="0" err="1" smtClean="0">
                <a:solidFill>
                  <a:schemeClr val="accent2">
                    <a:lumMod val="50000"/>
                  </a:schemeClr>
                </a:solidFill>
                <a:latin typeface="+mj-lt"/>
                <a:cs typeface="Arial" panose="020B0604020202020204" pitchFamily="34" charset="0"/>
              </a:rPr>
              <a:t>I</a:t>
            </a:r>
            <a:r>
              <a:rPr lang="en-US" altLang="ja-JP" sz="2400" i="1" baseline="-25000" dirty="0" err="1" smtClean="0">
                <a:solidFill>
                  <a:schemeClr val="accent2">
                    <a:lumMod val="50000"/>
                  </a:schemeClr>
                </a:solidFill>
                <a:latin typeface="+mj-lt"/>
                <a:cs typeface="Arial" panose="020B0604020202020204" pitchFamily="34" charset="0"/>
              </a:rPr>
              <a:t>e</a:t>
            </a:r>
            <a:r>
              <a:rPr lang="en-US" altLang="ja-JP" sz="2400" dirty="0" smtClean="0">
                <a:solidFill>
                  <a:schemeClr val="accent2">
                    <a:lumMod val="50000"/>
                  </a:schemeClr>
                </a:solidFill>
                <a:latin typeface="+mj-lt"/>
                <a:cs typeface="Arial" panose="020B0604020202020204" pitchFamily="34" charset="0"/>
              </a:rPr>
              <a:t> &lt; 400 mA)</a:t>
            </a:r>
          </a:p>
        </p:txBody>
      </p:sp>
      <p:sp>
        <p:nvSpPr>
          <p:cNvPr id="3" name="円/楕円 2"/>
          <p:cNvSpPr/>
          <p:nvPr/>
        </p:nvSpPr>
        <p:spPr>
          <a:xfrm>
            <a:off x="5447071" y="4100050"/>
            <a:ext cx="1848464" cy="2153264"/>
          </a:xfrm>
          <a:prstGeom prst="ellipse">
            <a:avLst/>
          </a:prstGeom>
          <a:noFill/>
          <a:ln w="38100">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 9"/>
          <p:cNvSpPr txBox="1">
            <a:spLocks/>
          </p:cNvSpPr>
          <p:nvPr/>
        </p:nvSpPr>
        <p:spPr>
          <a:xfrm>
            <a:off x="394925" y="2383035"/>
            <a:ext cx="4424516" cy="14023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smtClean="0">
                <a:latin typeface="+mj-lt"/>
                <a:cs typeface="Arial" panose="020B0604020202020204" pitchFamily="34" charset="0"/>
              </a:rPr>
              <a:t>Electron currents of the beam pipe with antechambers are much lower than those without antechambers.</a:t>
            </a:r>
            <a:endParaRPr lang="en-US" altLang="ja-JP" sz="2000" dirty="0">
              <a:latin typeface="+mj-lt"/>
              <a:cs typeface="Arial" panose="020B0604020202020204" pitchFamily="34" charset="0"/>
            </a:endParaRPr>
          </a:p>
        </p:txBody>
      </p:sp>
      <p:sp>
        <p:nvSpPr>
          <p:cNvPr id="13" name="コンテンツ プレースホルダ 9"/>
          <p:cNvSpPr txBox="1">
            <a:spLocks/>
          </p:cNvSpPr>
          <p:nvPr/>
        </p:nvSpPr>
        <p:spPr>
          <a:xfrm>
            <a:off x="394925" y="4059434"/>
            <a:ext cx="4424516" cy="14023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smtClean="0">
                <a:solidFill>
                  <a:srgbClr val="FF0000"/>
                </a:solidFill>
                <a:latin typeface="+mj-lt"/>
                <a:cs typeface="Arial" panose="020B0604020202020204" pitchFamily="34" charset="0"/>
              </a:rPr>
              <a:t>Reduction of photoelectrons by antechamber structure was reconfirmed.</a:t>
            </a:r>
            <a:endParaRPr lang="en-US" altLang="ja-JP" sz="2000" dirty="0">
              <a:solidFill>
                <a:srgbClr val="FF0000"/>
              </a:solidFill>
              <a:latin typeface="+mj-lt"/>
              <a:cs typeface="Arial" panose="020B0604020202020204" pitchFamily="34" charset="0"/>
            </a:endParaRPr>
          </a:p>
        </p:txBody>
      </p:sp>
      <p:sp>
        <p:nvSpPr>
          <p:cNvPr id="4" name="下矢印 3"/>
          <p:cNvSpPr/>
          <p:nvPr/>
        </p:nvSpPr>
        <p:spPr>
          <a:xfrm>
            <a:off x="2281084" y="3765756"/>
            <a:ext cx="629264" cy="23597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636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p:bldP spid="1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16488"/>
          <a:stretch/>
        </p:blipFill>
        <p:spPr>
          <a:xfrm>
            <a:off x="4533514" y="2546555"/>
            <a:ext cx="4536000" cy="3405673"/>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- 5</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969764"/>
          </a:xfrm>
        </p:spPr>
        <p:txBody>
          <a:bodyPr>
            <a:normAutofit/>
          </a:bodyPr>
          <a:lstStyle/>
          <a:p>
            <a:pPr>
              <a:lnSpc>
                <a:spcPts val="2300"/>
              </a:lnSpc>
              <a:spcBef>
                <a:spcPts val="0"/>
              </a:spcBef>
            </a:pPr>
            <a:r>
              <a:rPr lang="en-US" altLang="ja-JP" sz="2400" dirty="0">
                <a:solidFill>
                  <a:schemeClr val="accent2">
                    <a:lumMod val="50000"/>
                  </a:schemeClr>
                </a:solidFill>
                <a:cs typeface="Arial" panose="020B0604020202020204" pitchFamily="34" charset="0"/>
              </a:rPr>
              <a:t>Effect of antechamber and </a:t>
            </a:r>
            <a:r>
              <a:rPr lang="en-US" altLang="ja-JP" sz="2400" dirty="0" err="1">
                <a:solidFill>
                  <a:schemeClr val="accent2">
                    <a:lumMod val="50000"/>
                  </a:schemeClr>
                </a:solidFill>
                <a:cs typeface="Arial" panose="020B0604020202020204" pitchFamily="34" charset="0"/>
              </a:rPr>
              <a:t>TiN</a:t>
            </a:r>
            <a:r>
              <a:rPr lang="en-US" altLang="ja-JP" sz="2400" dirty="0">
                <a:solidFill>
                  <a:schemeClr val="accent2">
                    <a:lumMod val="50000"/>
                  </a:schemeClr>
                </a:solidFill>
                <a:cs typeface="Arial" panose="020B0604020202020204" pitchFamily="34" charset="0"/>
              </a:rPr>
              <a:t> coating </a:t>
            </a:r>
            <a:r>
              <a:rPr lang="en-US" altLang="ja-JP" sz="2400" dirty="0" smtClean="0">
                <a:solidFill>
                  <a:schemeClr val="accent2">
                    <a:lumMod val="50000"/>
                  </a:schemeClr>
                </a:solidFill>
                <a:cs typeface="Arial" panose="020B0604020202020204" pitchFamily="34" charset="0"/>
              </a:rPr>
              <a:t>(3)</a:t>
            </a:r>
            <a:endParaRPr lang="en-US" altLang="ja-JP" sz="2400" dirty="0">
              <a:solidFill>
                <a:schemeClr val="accent2">
                  <a:lumMod val="50000"/>
                </a:schemeClr>
              </a:solidFill>
              <a:cs typeface="Arial" panose="020B0604020202020204" pitchFamily="34" charset="0"/>
            </a:endParaRPr>
          </a:p>
          <a:p>
            <a:pPr lvl="1">
              <a:lnSpc>
                <a:spcPts val="2300"/>
              </a:lnSpc>
              <a:spcBef>
                <a:spcPts val="0"/>
              </a:spcBef>
            </a:pPr>
            <a:r>
              <a:rPr lang="en-US" altLang="ja-JP" sz="2000" dirty="0" smtClean="0">
                <a:latin typeface="+mj-lt"/>
                <a:cs typeface="Arial" panose="020B0604020202020204" pitchFamily="34" charset="0"/>
              </a:rPr>
              <a:t>The </a:t>
            </a:r>
            <a:r>
              <a:rPr lang="en-US" altLang="ja-JP" sz="2000" dirty="0">
                <a:latin typeface="+mj-lt"/>
                <a:cs typeface="Arial" panose="020B0604020202020204" pitchFamily="34" charset="0"/>
              </a:rPr>
              <a:t>electron currents were measured during the beam operation, and compared with the data of </a:t>
            </a:r>
            <a:r>
              <a:rPr lang="en-US" altLang="ja-JP" sz="2000" dirty="0" smtClean="0">
                <a:latin typeface="+mj-lt"/>
                <a:cs typeface="Arial" panose="020B0604020202020204" pitchFamily="34" charset="0"/>
              </a:rPr>
              <a:t>KEKB. </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6" y="2309309"/>
            <a:ext cx="4324558" cy="200705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smtClean="0">
                <a:latin typeface="+mj-lt"/>
                <a:cs typeface="Arial" panose="020B0604020202020204" pitchFamily="34" charset="0"/>
              </a:rPr>
              <a:t>Electron current at aluminum with </a:t>
            </a:r>
            <a:r>
              <a:rPr lang="en-US" altLang="ja-JP" sz="2000" dirty="0" err="1" smtClean="0">
                <a:latin typeface="+mj-lt"/>
                <a:cs typeface="Arial" panose="020B0604020202020204" pitchFamily="34" charset="0"/>
              </a:rPr>
              <a:t>TiN</a:t>
            </a:r>
            <a:r>
              <a:rPr lang="en-US" altLang="ja-JP" sz="2000" dirty="0" smtClean="0">
                <a:latin typeface="+mj-lt"/>
                <a:cs typeface="Arial" panose="020B0604020202020204" pitchFamily="34" charset="0"/>
              </a:rPr>
              <a:t> coating is much lower than that without it, and is comparable with copper antechamber taking into account the difference of photon flux.</a:t>
            </a:r>
            <a:endParaRPr lang="en-US" altLang="ja-JP" sz="2000" dirty="0">
              <a:latin typeface="+mj-lt"/>
              <a:cs typeface="Arial" panose="020B0604020202020204" pitchFamily="34" charset="0"/>
            </a:endParaRPr>
          </a:p>
        </p:txBody>
      </p:sp>
      <p:sp>
        <p:nvSpPr>
          <p:cNvPr id="8" name="コンテンツ プレースホルダ 9"/>
          <p:cNvSpPr txBox="1">
            <a:spLocks/>
          </p:cNvSpPr>
          <p:nvPr/>
        </p:nvSpPr>
        <p:spPr>
          <a:xfrm>
            <a:off x="394925" y="1984824"/>
            <a:ext cx="8749075" cy="4437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High current region (</a:t>
            </a:r>
            <a:r>
              <a:rPr lang="en-US" altLang="ja-JP" sz="2400" i="1" dirty="0" err="1" smtClean="0">
                <a:solidFill>
                  <a:schemeClr val="accent2">
                    <a:lumMod val="50000"/>
                  </a:schemeClr>
                </a:solidFill>
                <a:latin typeface="+mj-lt"/>
                <a:cs typeface="Arial" panose="020B0604020202020204" pitchFamily="34" charset="0"/>
              </a:rPr>
              <a:t>I</a:t>
            </a:r>
            <a:r>
              <a:rPr lang="en-US" altLang="ja-JP" sz="2400" i="1" baseline="-25000" dirty="0" err="1" smtClean="0">
                <a:solidFill>
                  <a:schemeClr val="accent2">
                    <a:lumMod val="50000"/>
                  </a:schemeClr>
                </a:solidFill>
                <a:latin typeface="+mj-lt"/>
                <a:cs typeface="Arial" panose="020B0604020202020204" pitchFamily="34" charset="0"/>
              </a:rPr>
              <a:t>e</a:t>
            </a:r>
            <a:r>
              <a:rPr lang="en-US" altLang="ja-JP" sz="2400" dirty="0" smtClean="0">
                <a:solidFill>
                  <a:schemeClr val="accent2">
                    <a:lumMod val="50000"/>
                  </a:schemeClr>
                </a:solidFill>
                <a:latin typeface="+mj-lt"/>
                <a:cs typeface="Arial" panose="020B0604020202020204" pitchFamily="34" charset="0"/>
              </a:rPr>
              <a:t> &gt; 500 mA) (1)</a:t>
            </a:r>
          </a:p>
        </p:txBody>
      </p:sp>
      <p:sp>
        <p:nvSpPr>
          <p:cNvPr id="10" name="円/楕円 9"/>
          <p:cNvSpPr/>
          <p:nvPr/>
        </p:nvSpPr>
        <p:spPr>
          <a:xfrm>
            <a:off x="7069391" y="2418734"/>
            <a:ext cx="1582996" cy="3382299"/>
          </a:xfrm>
          <a:prstGeom prst="ellipse">
            <a:avLst/>
          </a:prstGeom>
          <a:noFill/>
          <a:ln w="38100">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 9"/>
          <p:cNvSpPr txBox="1">
            <a:spLocks/>
          </p:cNvSpPr>
          <p:nvPr/>
        </p:nvSpPr>
        <p:spPr>
          <a:xfrm>
            <a:off x="394926" y="4290517"/>
            <a:ext cx="4491705" cy="24445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err="1" smtClean="0">
                <a:solidFill>
                  <a:srgbClr val="FF0000"/>
                </a:solidFill>
                <a:latin typeface="+mj-lt"/>
                <a:cs typeface="Arial" panose="020B0604020202020204" pitchFamily="34" charset="0"/>
              </a:rPr>
              <a:t>TiN</a:t>
            </a:r>
            <a:r>
              <a:rPr lang="en-US" altLang="ja-JP" sz="2000" dirty="0" smtClean="0">
                <a:solidFill>
                  <a:srgbClr val="FF0000"/>
                </a:solidFill>
                <a:latin typeface="+mj-lt"/>
                <a:cs typeface="Arial" panose="020B0604020202020204" pitchFamily="34" charset="0"/>
              </a:rPr>
              <a:t> coating on aluminum is working well.</a:t>
            </a:r>
          </a:p>
          <a:p>
            <a:pPr lvl="1">
              <a:lnSpc>
                <a:spcPts val="2300"/>
              </a:lnSpc>
              <a:spcBef>
                <a:spcPts val="0"/>
              </a:spcBef>
            </a:pPr>
            <a:r>
              <a:rPr lang="en-US" altLang="ja-JP" sz="2000" dirty="0">
                <a:latin typeface="+mj-lt"/>
                <a:cs typeface="Arial" panose="020B0604020202020204" pitchFamily="34" charset="0"/>
              </a:rPr>
              <a:t>T</a:t>
            </a:r>
            <a:r>
              <a:rPr lang="en-US" altLang="ja-JP" sz="2000" dirty="0" smtClean="0">
                <a:latin typeface="+mj-lt"/>
                <a:cs typeface="Arial" panose="020B0604020202020204" pitchFamily="34" charset="0"/>
              </a:rPr>
              <a:t>he estimation of SEY is in progress. </a:t>
            </a:r>
            <a:r>
              <a:rPr lang="en-US" altLang="ja-JP" sz="2000" dirty="0" smtClean="0">
                <a:latin typeface="+mj-lt"/>
                <a:cs typeface="Arial" panose="020B0604020202020204" pitchFamily="34" charset="0"/>
              </a:rPr>
              <a:t>Furthermore, </a:t>
            </a:r>
            <a:r>
              <a:rPr lang="en-US" altLang="ja-JP" sz="2000" dirty="0">
                <a:latin typeface="+mj-lt"/>
                <a:cs typeface="Arial" panose="020B0604020202020204" pitchFamily="34" charset="0"/>
              </a:rPr>
              <a:t>c</a:t>
            </a:r>
            <a:r>
              <a:rPr lang="en-US" altLang="ja-JP" sz="2000" dirty="0" smtClean="0">
                <a:latin typeface="+mj-lt"/>
                <a:cs typeface="Arial" panose="020B0604020202020204" pitchFamily="34" charset="0"/>
              </a:rPr>
              <a:t>hange </a:t>
            </a:r>
            <a:r>
              <a:rPr lang="en-US" altLang="ja-JP" sz="2000" dirty="0" smtClean="0">
                <a:latin typeface="+mj-lt"/>
                <a:cs typeface="Arial" panose="020B0604020202020204" pitchFamily="34" charset="0"/>
              </a:rPr>
              <a:t>in SEY of the </a:t>
            </a:r>
            <a:r>
              <a:rPr lang="en-US" altLang="ja-JP" sz="2000" dirty="0" err="1" smtClean="0">
                <a:latin typeface="+mj-lt"/>
                <a:cs typeface="Arial" panose="020B0604020202020204" pitchFamily="34" charset="0"/>
              </a:rPr>
              <a:t>TiN</a:t>
            </a:r>
            <a:r>
              <a:rPr lang="en-US" altLang="ja-JP" sz="2000" dirty="0" smtClean="0">
                <a:latin typeface="+mj-lt"/>
                <a:cs typeface="Arial" panose="020B0604020202020204" pitchFamily="34" charset="0"/>
              </a:rPr>
              <a:t>-coated surface after long time storage is now investigated in the laboratory.</a:t>
            </a:r>
          </a:p>
        </p:txBody>
      </p:sp>
      <p:sp>
        <p:nvSpPr>
          <p:cNvPr id="15" name="下矢印 14"/>
          <p:cNvSpPr/>
          <p:nvPr/>
        </p:nvSpPr>
        <p:spPr>
          <a:xfrm>
            <a:off x="2487561" y="4031216"/>
            <a:ext cx="629264" cy="23597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709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- 6</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0"/>
            <a:ext cx="8749075" cy="2562592"/>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Clearing electrode (</a:t>
            </a:r>
            <a:r>
              <a:rPr lang="en-US" altLang="ja-JP" sz="2400" dirty="0">
                <a:solidFill>
                  <a:schemeClr val="accent2">
                    <a:lumMod val="50000"/>
                  </a:schemeClr>
                </a:solidFill>
                <a:latin typeface="+mj-lt"/>
                <a:cs typeface="Arial" panose="020B0604020202020204" pitchFamily="34" charset="0"/>
              </a:rPr>
              <a:t>p</a:t>
            </a:r>
            <a:r>
              <a:rPr lang="en-US" altLang="ja-JP" sz="2400" dirty="0" smtClean="0">
                <a:solidFill>
                  <a:schemeClr val="accent2">
                    <a:lumMod val="50000"/>
                  </a:schemeClr>
                </a:solidFill>
                <a:latin typeface="+mj-lt"/>
                <a:cs typeface="Arial" panose="020B0604020202020204" pitchFamily="34" charset="0"/>
              </a:rPr>
              <a:t>reliminary results)</a:t>
            </a:r>
          </a:p>
          <a:p>
            <a:pPr lvl="1">
              <a:lnSpc>
                <a:spcPts val="2300"/>
              </a:lnSpc>
              <a:spcBef>
                <a:spcPts val="0"/>
              </a:spcBef>
            </a:pPr>
            <a:r>
              <a:rPr lang="en-US" altLang="ja-JP" sz="2000" dirty="0" smtClean="0">
                <a:latin typeface="+mj-lt"/>
                <a:cs typeface="Arial" panose="020B0604020202020204" pitchFamily="34" charset="0"/>
              </a:rPr>
              <a:t>Clearing electrodes were prepared in the LER wiggler magnets to absorb electrons, as a countermeasure against ECE.</a:t>
            </a:r>
          </a:p>
          <a:p>
            <a:pPr lvl="1">
              <a:lnSpc>
                <a:spcPts val="2300"/>
              </a:lnSpc>
              <a:spcBef>
                <a:spcPts val="0"/>
              </a:spcBef>
            </a:pPr>
            <a:r>
              <a:rPr lang="en-US" altLang="ja-JP" sz="2000" dirty="0" smtClean="0">
                <a:latin typeface="+mj-lt"/>
                <a:cs typeface="Arial" panose="020B0604020202020204" pitchFamily="34" charset="0"/>
              </a:rPr>
              <a:t>A DC voltage of 300 V were applied during the beam operation. </a:t>
            </a:r>
            <a:endParaRPr lang="en-US" altLang="ja-JP" sz="2000" dirty="0">
              <a:latin typeface="+mj-lt"/>
              <a:cs typeface="Arial" panose="020B0604020202020204" pitchFamily="34" charset="0"/>
            </a:endParaRPr>
          </a:p>
          <a:p>
            <a:pPr lvl="2">
              <a:lnSpc>
                <a:spcPts val="2300"/>
              </a:lnSpc>
              <a:spcBef>
                <a:spcPts val="0"/>
              </a:spcBef>
            </a:pPr>
            <a:r>
              <a:rPr lang="en-US" altLang="ja-JP" sz="2000" dirty="0">
                <a:latin typeface="+mj-lt"/>
                <a:cs typeface="Arial" panose="020B0604020202020204" pitchFamily="34" charset="0"/>
              </a:rPr>
              <a:t>The voltage was stably kept at a beam current of </a:t>
            </a:r>
            <a:r>
              <a:rPr lang="en-US" altLang="ja-JP" sz="2000" dirty="0" smtClean="0">
                <a:latin typeface="+mj-lt"/>
                <a:cs typeface="Arial" panose="020B0604020202020204" pitchFamily="34" charset="0"/>
              </a:rPr>
              <a:t>91</a:t>
            </a:r>
            <a:r>
              <a:rPr lang="en-US" altLang="ja-JP" sz="2000" dirty="0" smtClean="0">
                <a:latin typeface="+mj-lt"/>
                <a:cs typeface="Arial" panose="020B0604020202020204" pitchFamily="34" charset="0"/>
              </a:rPr>
              <a:t>0 </a:t>
            </a:r>
            <a:r>
              <a:rPr lang="en-US" altLang="ja-JP" sz="2000" dirty="0">
                <a:latin typeface="+mj-lt"/>
                <a:cs typeface="Arial" panose="020B0604020202020204" pitchFamily="34" charset="0"/>
              </a:rPr>
              <a:t>mA.</a:t>
            </a:r>
          </a:p>
          <a:p>
            <a:pPr lvl="1">
              <a:lnSpc>
                <a:spcPts val="2300"/>
              </a:lnSpc>
              <a:spcBef>
                <a:spcPts val="0"/>
              </a:spcBef>
            </a:pPr>
            <a:r>
              <a:rPr lang="en-US" altLang="ja-JP" sz="2000" dirty="0" smtClean="0">
                <a:latin typeface="+mj-lt"/>
                <a:cs typeface="Arial" panose="020B0604020202020204" pitchFamily="34" charset="0"/>
              </a:rPr>
              <a:t>Electron current saturates at approximately 100 V.</a:t>
            </a:r>
          </a:p>
          <a:p>
            <a:pPr lvl="1">
              <a:lnSpc>
                <a:spcPts val="2300"/>
              </a:lnSpc>
              <a:spcBef>
                <a:spcPts val="0"/>
              </a:spcBef>
            </a:pPr>
            <a:r>
              <a:rPr lang="en-US" altLang="ja-JP" sz="2000" dirty="0" smtClean="0">
                <a:latin typeface="+mj-lt"/>
                <a:cs typeface="Arial" panose="020B0604020202020204" pitchFamily="34" charset="0"/>
              </a:rPr>
              <a:t>Electron currents is still independent of the bunch fill pattern -&gt; photoelectrons?</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102"/>
          <a:stretch/>
        </p:blipFill>
        <p:spPr>
          <a:xfrm>
            <a:off x="4440001" y="3423580"/>
            <a:ext cx="3858426" cy="3298878"/>
          </a:xfrm>
          <a:prstGeom prst="rect">
            <a:avLst/>
          </a:prstGeom>
        </p:spPr>
      </p:pic>
      <p:pic>
        <p:nvPicPr>
          <p:cNvPr id="7" name="Picture 2" descr="E:\_Workfolder\クリアリング電極_Clearing_Electrode\Electrode_A_Current_Velc_20160521.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158"/>
          <a:stretch/>
        </p:blipFill>
        <p:spPr bwMode="auto">
          <a:xfrm>
            <a:off x="779123" y="3404613"/>
            <a:ext cx="3674890" cy="320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53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- 7</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55680"/>
            <a:ext cx="8749075" cy="1913662"/>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Beam collimator (1)</a:t>
            </a:r>
          </a:p>
          <a:p>
            <a:pPr lvl="1">
              <a:lnSpc>
                <a:spcPts val="2300"/>
              </a:lnSpc>
              <a:spcBef>
                <a:spcPts val="0"/>
              </a:spcBef>
            </a:pPr>
            <a:r>
              <a:rPr lang="en-US" altLang="ja-JP" sz="2000" dirty="0">
                <a:latin typeface="+mj-lt"/>
                <a:cs typeface="Arial" panose="020B0604020202020204" pitchFamily="34" charset="0"/>
              </a:rPr>
              <a:t>Two horizontal-type collimators were </a:t>
            </a:r>
            <a:r>
              <a:rPr lang="en-US" altLang="ja-JP" sz="2000" dirty="0" smtClean="0">
                <a:latin typeface="+mj-lt"/>
                <a:cs typeface="Arial" panose="020B0604020202020204" pitchFamily="34" charset="0"/>
              </a:rPr>
              <a:t>manufactured for test. </a:t>
            </a:r>
          </a:p>
          <a:p>
            <a:pPr lvl="1">
              <a:lnSpc>
                <a:spcPts val="2300"/>
              </a:lnSpc>
              <a:spcBef>
                <a:spcPts val="0"/>
              </a:spcBef>
            </a:pPr>
            <a:r>
              <a:rPr lang="en-US" altLang="ja-JP" sz="2000" dirty="0" smtClean="0">
                <a:latin typeface="+mj-lt"/>
                <a:cs typeface="Arial" panose="020B0604020202020204" pitchFamily="34" charset="0"/>
              </a:rPr>
              <a:t>The </a:t>
            </a:r>
            <a:r>
              <a:rPr lang="en-US" altLang="ja-JP" sz="2000" dirty="0">
                <a:latin typeface="+mj-lt"/>
                <a:cs typeface="Arial" panose="020B0604020202020204" pitchFamily="34" charset="0"/>
              </a:rPr>
              <a:t>collimators were </a:t>
            </a:r>
            <a:r>
              <a:rPr lang="en-US" altLang="ja-JP" sz="2000" dirty="0" smtClean="0">
                <a:latin typeface="+mj-lt"/>
                <a:cs typeface="Arial" panose="020B0604020202020204" pitchFamily="34" charset="0"/>
              </a:rPr>
              <a:t>installed at an arc section in the ring, </a:t>
            </a:r>
            <a:r>
              <a:rPr lang="en-US" altLang="ja-JP" sz="2000" dirty="0">
                <a:latin typeface="+mj-lt"/>
                <a:cs typeface="Arial" panose="020B0604020202020204" pitchFamily="34" charset="0"/>
              </a:rPr>
              <a:t>and the performance </a:t>
            </a:r>
            <a:r>
              <a:rPr lang="en-US" altLang="ja-JP" sz="2000" dirty="0" smtClean="0">
                <a:latin typeface="+mj-lt"/>
                <a:cs typeface="Arial" panose="020B0604020202020204" pitchFamily="34" charset="0"/>
              </a:rPr>
              <a:t>was tested </a:t>
            </a:r>
            <a:r>
              <a:rPr lang="en-US" altLang="ja-JP" sz="2000" dirty="0">
                <a:latin typeface="+mj-lt"/>
                <a:cs typeface="Arial" panose="020B0604020202020204" pitchFamily="34" charset="0"/>
              </a:rPr>
              <a:t>with </a:t>
            </a:r>
            <a:r>
              <a:rPr lang="en-US" altLang="ja-JP" sz="2000" dirty="0" smtClean="0">
                <a:latin typeface="+mj-lt"/>
                <a:cs typeface="Arial" panose="020B0604020202020204" pitchFamily="34" charset="0"/>
              </a:rPr>
              <a:t>beams.</a:t>
            </a:r>
          </a:p>
          <a:p>
            <a:pPr lvl="1">
              <a:lnSpc>
                <a:spcPts val="2300"/>
              </a:lnSpc>
              <a:spcBef>
                <a:spcPts val="0"/>
              </a:spcBef>
            </a:pPr>
            <a:r>
              <a:rPr lang="en-US" altLang="ja-JP" sz="2000" dirty="0">
                <a:latin typeface="+mj-lt"/>
                <a:cs typeface="Arial" panose="020B0604020202020204" pitchFamily="34" charset="0"/>
              </a:rPr>
              <a:t>No excess heating at bellows behind the jaw.</a:t>
            </a:r>
          </a:p>
          <a:p>
            <a:pPr lvl="1">
              <a:lnSpc>
                <a:spcPts val="2300"/>
              </a:lnSpc>
              <a:spcBef>
                <a:spcPts val="0"/>
              </a:spcBef>
            </a:pPr>
            <a:r>
              <a:rPr lang="en-US" altLang="ja-JP" sz="2000" dirty="0">
                <a:latin typeface="+mj-lt"/>
                <a:cs typeface="Arial" panose="020B0604020202020204" pitchFamily="34" charset="0"/>
              </a:rPr>
              <a:t>Transverse impedance is almost coincident with the simulation result</a:t>
            </a:r>
            <a:r>
              <a:rPr lang="en-US" altLang="ja-JP" sz="2000" dirty="0" smtClean="0">
                <a:latin typeface="+mj-lt"/>
                <a:cs typeface="Arial" panose="020B0604020202020204" pitchFamily="34" charset="0"/>
              </a:rPr>
              <a:t>.</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2" descr="C:\Users\suetsugu\Desktop\MRトンネル_コリメータ_20160115 photo\Resized\IMG_071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114" r="4514"/>
          <a:stretch/>
        </p:blipFill>
        <p:spPr bwMode="auto">
          <a:xfrm>
            <a:off x="4767443" y="3360060"/>
            <a:ext cx="4000476" cy="28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9892" r="21199" b="19486"/>
          <a:stretch/>
        </p:blipFill>
        <p:spPr>
          <a:xfrm>
            <a:off x="536110" y="3366453"/>
            <a:ext cx="3925320" cy="2880000"/>
          </a:xfrm>
          <a:prstGeom prst="rect">
            <a:avLst/>
          </a:prstGeom>
        </p:spPr>
      </p:pic>
      <p:sp>
        <p:nvSpPr>
          <p:cNvPr id="8" name="テキスト ボックス 7"/>
          <p:cNvSpPr txBox="1"/>
          <p:nvPr/>
        </p:nvSpPr>
        <p:spPr>
          <a:xfrm>
            <a:off x="548362" y="3025273"/>
            <a:ext cx="4056283" cy="369332"/>
          </a:xfrm>
          <a:prstGeom prst="rect">
            <a:avLst/>
          </a:prstGeom>
          <a:noFill/>
        </p:spPr>
        <p:txBody>
          <a:bodyPr wrap="square" rtlCol="0">
            <a:spAutoFit/>
          </a:bodyPr>
          <a:lstStyle/>
          <a:p>
            <a:r>
              <a:rPr kumimoji="1" lang="en-US" altLang="ja-JP" dirty="0" smtClean="0">
                <a:solidFill>
                  <a:schemeClr val="accent6">
                    <a:lumMod val="50000"/>
                  </a:schemeClr>
                </a:solidFill>
              </a:rPr>
              <a:t>Schematic of a horizontal-type collimator</a:t>
            </a:r>
            <a:endParaRPr kumimoji="1" lang="ja-JP" altLang="en-US" dirty="0">
              <a:solidFill>
                <a:schemeClr val="accent6">
                  <a:lumMod val="50000"/>
                </a:schemeClr>
              </a:solidFill>
            </a:endParaRPr>
          </a:p>
        </p:txBody>
      </p:sp>
      <p:sp>
        <p:nvSpPr>
          <p:cNvPr id="9" name="テキスト ボックス 8"/>
          <p:cNvSpPr txBox="1"/>
          <p:nvPr/>
        </p:nvSpPr>
        <p:spPr>
          <a:xfrm>
            <a:off x="4899137" y="3069518"/>
            <a:ext cx="3566438" cy="369332"/>
          </a:xfrm>
          <a:prstGeom prst="rect">
            <a:avLst/>
          </a:prstGeom>
          <a:noFill/>
        </p:spPr>
        <p:txBody>
          <a:bodyPr wrap="square" rtlCol="0">
            <a:spAutoFit/>
          </a:bodyPr>
          <a:lstStyle/>
          <a:p>
            <a:r>
              <a:rPr kumimoji="1" lang="en-US" altLang="ja-JP" dirty="0" smtClean="0">
                <a:solidFill>
                  <a:schemeClr val="accent6">
                    <a:lumMod val="50000"/>
                  </a:schemeClr>
                </a:solidFill>
              </a:rPr>
              <a:t>Collimator installed in the tunnel</a:t>
            </a:r>
            <a:endParaRPr kumimoji="1" lang="ja-JP" altLang="en-US" dirty="0">
              <a:solidFill>
                <a:schemeClr val="accent6">
                  <a:lumMod val="50000"/>
                </a:schemeClr>
              </a:solidFill>
            </a:endParaRPr>
          </a:p>
        </p:txBody>
      </p:sp>
    </p:spTree>
    <p:extLst>
      <p:ext uri="{BB962C8B-B14F-4D97-AF65-F5344CB8AC3E}">
        <p14:creationId xmlns:p14="http://schemas.microsoft.com/office/powerpoint/2010/main" val="269118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7157" y="1044664"/>
            <a:ext cx="8690589" cy="1032045"/>
          </a:xfrm>
        </p:spPr>
        <p:txBody>
          <a:bodyPr>
            <a:normAutofit/>
          </a:bodyPr>
          <a:lstStyle/>
          <a:p>
            <a:pPr>
              <a:lnSpc>
                <a:spcPts val="2400"/>
              </a:lnSpc>
              <a:spcBef>
                <a:spcPts val="0"/>
              </a:spcBef>
            </a:pPr>
            <a:r>
              <a:rPr lang="en-US" altLang="ja-JP" sz="2400" dirty="0" smtClean="0">
                <a:solidFill>
                  <a:srgbClr val="FF0000"/>
                </a:solidFill>
                <a:latin typeface="+mj-lt"/>
                <a:cs typeface="Arial" panose="020B0604020202020204" pitchFamily="34" charset="0"/>
              </a:rPr>
              <a:t>Ultra-high </a:t>
            </a:r>
            <a:r>
              <a:rPr lang="en-US" altLang="ja-JP" sz="2400" dirty="0">
                <a:solidFill>
                  <a:srgbClr val="FF0000"/>
                </a:solidFill>
                <a:latin typeface="+mj-lt"/>
                <a:cs typeface="Arial" panose="020B0604020202020204" pitchFamily="34" charset="0"/>
              </a:rPr>
              <a:t>vacuum </a:t>
            </a:r>
            <a:r>
              <a:rPr lang="en-US" altLang="ja-JP" sz="2400" dirty="0">
                <a:solidFill>
                  <a:schemeClr val="accent2">
                    <a:lumMod val="50000"/>
                  </a:schemeClr>
                </a:solidFill>
                <a:latin typeface="+mj-lt"/>
                <a:cs typeface="Arial" panose="020B0604020202020204" pitchFamily="34" charset="0"/>
              </a:rPr>
              <a:t>to keep small beam emittance, </a:t>
            </a:r>
            <a:r>
              <a:rPr lang="en-US" altLang="ja-JP" sz="2400" dirty="0" smtClean="0">
                <a:solidFill>
                  <a:schemeClr val="accent2">
                    <a:lumMod val="50000"/>
                  </a:schemeClr>
                </a:solidFill>
                <a:latin typeface="+mj-lt"/>
                <a:cs typeface="Arial" panose="020B0604020202020204" pitchFamily="34" charset="0"/>
              </a:rPr>
              <a:t>to reduce </a:t>
            </a:r>
            <a:r>
              <a:rPr lang="en-US" altLang="ja-JP" sz="2400" dirty="0">
                <a:solidFill>
                  <a:schemeClr val="accent2">
                    <a:lumMod val="50000"/>
                  </a:schemeClr>
                </a:solidFill>
                <a:latin typeface="+mj-lt"/>
                <a:cs typeface="Arial" panose="020B0604020202020204" pitchFamily="34" charset="0"/>
              </a:rPr>
              <a:t>background noise </a:t>
            </a:r>
            <a:r>
              <a:rPr lang="en-US" altLang="ja-JP" sz="2400" dirty="0" smtClean="0">
                <a:solidFill>
                  <a:schemeClr val="accent2">
                    <a:lumMod val="50000"/>
                  </a:schemeClr>
                </a:solidFill>
                <a:latin typeface="+mj-lt"/>
                <a:cs typeface="Arial" panose="020B0604020202020204" pitchFamily="34" charset="0"/>
              </a:rPr>
              <a:t>of </a:t>
            </a:r>
            <a:r>
              <a:rPr lang="en-US" altLang="ja-JP" sz="2400" dirty="0">
                <a:solidFill>
                  <a:schemeClr val="accent2">
                    <a:lumMod val="50000"/>
                  </a:schemeClr>
                </a:solidFill>
                <a:latin typeface="+mj-lt"/>
                <a:cs typeface="Arial" panose="020B0604020202020204" pitchFamily="34" charset="0"/>
              </a:rPr>
              <a:t>detector, </a:t>
            </a:r>
            <a:r>
              <a:rPr lang="en-US" altLang="ja-JP" sz="2400" dirty="0" smtClean="0">
                <a:solidFill>
                  <a:schemeClr val="accent2">
                    <a:lumMod val="50000"/>
                  </a:schemeClr>
                </a:solidFill>
                <a:latin typeface="+mj-lt"/>
                <a:cs typeface="Arial" panose="020B0604020202020204" pitchFamily="34" charset="0"/>
              </a:rPr>
              <a:t>to avoid </a:t>
            </a:r>
            <a:r>
              <a:rPr lang="en-US" altLang="ja-JP" sz="2400" dirty="0">
                <a:solidFill>
                  <a:schemeClr val="accent2">
                    <a:lumMod val="50000"/>
                  </a:schemeClr>
                </a:solidFill>
                <a:latin typeface="+mj-lt"/>
                <a:cs typeface="Arial" panose="020B0604020202020204" pitchFamily="34" charset="0"/>
              </a:rPr>
              <a:t>ion instability (HER</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a:p>
            <a:pPr lvl="1">
              <a:lnSpc>
                <a:spcPts val="2400"/>
              </a:lnSpc>
              <a:spcBef>
                <a:spcPts val="0"/>
              </a:spcBef>
            </a:pPr>
            <a:r>
              <a:rPr lang="en-US" altLang="ja-JP" sz="2200" dirty="0">
                <a:latin typeface="+mj-lt"/>
                <a:cs typeface="Arial" panose="020B0604020202020204" pitchFamily="34" charset="0"/>
              </a:rPr>
              <a:t>Target pressure : </a:t>
            </a:r>
            <a:r>
              <a:rPr lang="en-US" altLang="ja-JP" sz="2200" dirty="0" smtClean="0">
                <a:latin typeface="+mj-lt"/>
                <a:cs typeface="Arial" panose="020B0604020202020204" pitchFamily="34" charset="0"/>
              </a:rPr>
              <a:t>~ </a:t>
            </a:r>
            <a:r>
              <a:rPr lang="en-US" altLang="ja-JP" sz="2200" dirty="0">
                <a:latin typeface="+mj-lt"/>
                <a:cs typeface="Arial" panose="020B0604020202020204" pitchFamily="34" charset="0"/>
              </a:rPr>
              <a:t>10</a:t>
            </a:r>
            <a:r>
              <a:rPr lang="en-US" altLang="ja-JP" sz="2200" baseline="30000" dirty="0">
                <a:latin typeface="+mj-lt"/>
                <a:cs typeface="Arial" panose="020B0604020202020204" pitchFamily="34" charset="0"/>
              </a:rPr>
              <a:t>-7</a:t>
            </a:r>
            <a:r>
              <a:rPr lang="en-US" altLang="ja-JP" sz="2200" dirty="0">
                <a:latin typeface="+mj-lt"/>
                <a:cs typeface="Arial" panose="020B0604020202020204" pitchFamily="34" charset="0"/>
              </a:rPr>
              <a:t> Pa with </a:t>
            </a:r>
            <a:r>
              <a:rPr lang="en-US" altLang="ja-JP" sz="2200" dirty="0" smtClean="0">
                <a:latin typeface="+mj-lt"/>
                <a:cs typeface="Arial" panose="020B0604020202020204" pitchFamily="34" charset="0"/>
              </a:rPr>
              <a:t>beams</a:t>
            </a:r>
            <a:endParaRPr lang="en-US" altLang="ja-JP" sz="2200" dirty="0">
              <a:latin typeface="+mj-lt"/>
              <a:cs typeface="Arial" panose="020B0604020202020204" pitchFamily="34" charset="0"/>
            </a:endParaRPr>
          </a:p>
        </p:txBody>
      </p:sp>
      <p:sp>
        <p:nvSpPr>
          <p:cNvPr id="4" name="タイトル 8"/>
          <p:cNvSpPr>
            <a:spLocks noGrp="1"/>
          </p:cNvSpPr>
          <p:nvPr>
            <p:ph type="title"/>
          </p:nvPr>
        </p:nvSpPr>
        <p:spPr>
          <a:xfrm>
            <a:off x="457199" y="82727"/>
            <a:ext cx="8527835" cy="718462"/>
          </a:xfrm>
        </p:spPr>
        <p:txBody>
          <a:bodyPr>
            <a:normAutofit/>
          </a:bodyPr>
          <a:lstStyle/>
          <a:p>
            <a:r>
              <a:rPr lang="en-US" altLang="ja-JP" sz="3600" dirty="0" smtClean="0">
                <a:solidFill>
                  <a:schemeClr val="tx1"/>
                </a:solidFill>
                <a:latin typeface="+mj-lt"/>
                <a:cs typeface="Arial" panose="020B0604020202020204" pitchFamily="34" charset="0"/>
              </a:rPr>
              <a:t>Requirements to vacuum system</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ー 2"/>
          <p:cNvSpPr txBox="1">
            <a:spLocks/>
          </p:cNvSpPr>
          <p:nvPr/>
        </p:nvSpPr>
        <p:spPr>
          <a:xfrm>
            <a:off x="357157" y="2844784"/>
            <a:ext cx="8690589" cy="13323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rgbClr val="FF0000"/>
                </a:solidFill>
                <a:latin typeface="+mj-lt"/>
                <a:cs typeface="Arial" panose="020B0604020202020204" pitchFamily="34" charset="0"/>
              </a:rPr>
              <a:t>Low beam impedance </a:t>
            </a:r>
            <a:r>
              <a:rPr lang="en-US" altLang="ja-JP" sz="2400" dirty="0" smtClean="0">
                <a:solidFill>
                  <a:schemeClr val="accent2">
                    <a:lumMod val="50000"/>
                  </a:schemeClr>
                </a:solidFill>
                <a:latin typeface="+mj-lt"/>
                <a:cs typeface="Arial" panose="020B0604020202020204" pitchFamily="34" charset="0"/>
              </a:rPr>
              <a:t>to keep small beam </a:t>
            </a:r>
            <a:r>
              <a:rPr lang="en-US" altLang="ja-JP" sz="2400" dirty="0" err="1" smtClean="0">
                <a:solidFill>
                  <a:schemeClr val="accent2">
                    <a:lumMod val="50000"/>
                  </a:schemeClr>
                </a:solidFill>
                <a:latin typeface="+mj-lt"/>
                <a:cs typeface="Arial" panose="020B0604020202020204" pitchFamily="34" charset="0"/>
              </a:rPr>
              <a:t>emittance</a:t>
            </a:r>
            <a:r>
              <a:rPr lang="en-US" altLang="ja-JP" sz="2400" dirty="0" smtClean="0">
                <a:solidFill>
                  <a:schemeClr val="accent2">
                    <a:lumMod val="50000"/>
                  </a:schemeClr>
                </a:solidFill>
                <a:latin typeface="+mj-lt"/>
                <a:cs typeface="Arial" panose="020B0604020202020204" pitchFamily="34" charset="0"/>
              </a:rPr>
              <a:t> and short bunch length, and to avoid beam instabilities</a:t>
            </a:r>
          </a:p>
          <a:p>
            <a:pPr lvl="1">
              <a:lnSpc>
                <a:spcPts val="2400"/>
              </a:lnSpc>
              <a:spcBef>
                <a:spcPts val="0"/>
              </a:spcBef>
              <a:buSzPct val="60000"/>
            </a:pPr>
            <a:r>
              <a:rPr lang="en-US" altLang="ja-JP" sz="2200" dirty="0" smtClean="0">
                <a:latin typeface="+mj-lt"/>
                <a:cs typeface="Arial" panose="020B0604020202020204" pitchFamily="34" charset="0"/>
              </a:rPr>
              <a:t>Beam pipe with antechamber, step-less (MO-type) connection flange, new collimators with low impedance</a:t>
            </a:r>
          </a:p>
        </p:txBody>
      </p:sp>
      <p:sp>
        <p:nvSpPr>
          <p:cNvPr id="6" name="コンテンツ プレースホルダー 2"/>
          <p:cNvSpPr txBox="1">
            <a:spLocks/>
          </p:cNvSpPr>
          <p:nvPr/>
        </p:nvSpPr>
        <p:spPr>
          <a:xfrm>
            <a:off x="357157" y="4196772"/>
            <a:ext cx="8690589" cy="10938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rgbClr val="FF0000"/>
                </a:solidFill>
                <a:latin typeface="+mj-lt"/>
                <a:cs typeface="Arial" panose="020B0604020202020204" pitchFamily="34" charset="0"/>
              </a:rPr>
              <a:t>Suppression of electron cloud effect (ECE) </a:t>
            </a:r>
            <a:r>
              <a:rPr lang="en-US" altLang="ja-JP" sz="2400" dirty="0" smtClean="0">
                <a:solidFill>
                  <a:schemeClr val="accent2">
                    <a:lumMod val="50000"/>
                  </a:schemeClr>
                </a:solidFill>
                <a:latin typeface="+mj-lt"/>
                <a:cs typeface="Arial" panose="020B0604020202020204" pitchFamily="34" charset="0"/>
              </a:rPr>
              <a:t>to avoid beam size blow up (LER)</a:t>
            </a:r>
          </a:p>
          <a:p>
            <a:pPr lvl="1">
              <a:lnSpc>
                <a:spcPts val="2400"/>
              </a:lnSpc>
              <a:spcBef>
                <a:spcPts val="0"/>
              </a:spcBef>
              <a:buSzPct val="60000"/>
            </a:pPr>
            <a:r>
              <a:rPr lang="en-US" altLang="ja-JP" sz="2200" dirty="0" smtClean="0">
                <a:latin typeface="+mj-lt"/>
                <a:cs typeface="Arial" panose="020B0604020202020204" pitchFamily="34" charset="0"/>
              </a:rPr>
              <a:t>Beam pipe with antechamber, solenoid field, coating of </a:t>
            </a:r>
            <a:r>
              <a:rPr lang="en-US" altLang="ja-JP" sz="2200" dirty="0" err="1" smtClean="0">
                <a:latin typeface="+mj-lt"/>
                <a:cs typeface="Arial" panose="020B0604020202020204" pitchFamily="34" charset="0"/>
              </a:rPr>
              <a:t>TiN</a:t>
            </a:r>
            <a:r>
              <a:rPr lang="en-US" altLang="ja-JP" sz="2200" dirty="0" smtClean="0">
                <a:latin typeface="+mj-lt"/>
                <a:cs typeface="Arial" panose="020B0604020202020204" pitchFamily="34" charset="0"/>
              </a:rPr>
              <a:t> film, etc.</a:t>
            </a:r>
          </a:p>
        </p:txBody>
      </p:sp>
      <p:sp>
        <p:nvSpPr>
          <p:cNvPr id="7" name="コンテンツ プレースホルダー 2"/>
          <p:cNvSpPr txBox="1">
            <a:spLocks/>
          </p:cNvSpPr>
          <p:nvPr/>
        </p:nvSpPr>
        <p:spPr>
          <a:xfrm>
            <a:off x="357157" y="5310295"/>
            <a:ext cx="8690589" cy="10632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rgbClr val="FF0000"/>
                </a:solidFill>
                <a:latin typeface="+mj-lt"/>
                <a:cs typeface="Arial" panose="020B0604020202020204" pitchFamily="34" charset="0"/>
              </a:rPr>
              <a:t>Efficient use of KEKB resources </a:t>
            </a:r>
            <a:r>
              <a:rPr lang="en-US" altLang="ja-JP" sz="2400" dirty="0" smtClean="0">
                <a:solidFill>
                  <a:schemeClr val="accent2">
                    <a:lumMod val="50000"/>
                  </a:schemeClr>
                </a:solidFill>
                <a:latin typeface="+mj-lt"/>
                <a:cs typeface="Arial" panose="020B0604020202020204" pitchFamily="34" charset="0"/>
              </a:rPr>
              <a:t>as much as possible</a:t>
            </a:r>
          </a:p>
          <a:p>
            <a:pPr lvl="1">
              <a:lnSpc>
                <a:spcPts val="2400"/>
              </a:lnSpc>
              <a:spcBef>
                <a:spcPts val="0"/>
              </a:spcBef>
              <a:buSzPct val="60000"/>
            </a:pPr>
            <a:r>
              <a:rPr lang="en-US" altLang="ja-JP" sz="2200" dirty="0" smtClean="0">
                <a:latin typeface="+mj-lt"/>
                <a:cs typeface="Arial" panose="020B0604020202020204" pitchFamily="34" charset="0"/>
              </a:rPr>
              <a:t>82% of HER beam pipes are reutilized.</a:t>
            </a:r>
          </a:p>
          <a:p>
            <a:pPr lvl="1">
              <a:lnSpc>
                <a:spcPts val="2400"/>
              </a:lnSpc>
              <a:spcBef>
                <a:spcPts val="0"/>
              </a:spcBef>
              <a:buSzPct val="60000"/>
            </a:pPr>
            <a:r>
              <a:rPr lang="en-US" altLang="ja-JP" sz="2200" dirty="0" smtClean="0">
                <a:latin typeface="+mj-lt"/>
                <a:cs typeface="Arial" panose="020B0604020202020204" pitchFamily="34" charset="0"/>
              </a:rPr>
              <a:t>Cooling water system , control system, etc. are also basically reused.</a:t>
            </a:r>
            <a:endParaRPr lang="en-US" altLang="ja-JP" sz="2200" dirty="0">
              <a:latin typeface="+mj-lt"/>
              <a:cs typeface="Arial" panose="020B0604020202020204" pitchFamily="34" charset="0"/>
            </a:endParaRPr>
          </a:p>
        </p:txBody>
      </p:sp>
      <p:sp>
        <p:nvSpPr>
          <p:cNvPr id="8" name="コンテンツ プレースホルダー 2"/>
          <p:cNvSpPr txBox="1">
            <a:spLocks/>
          </p:cNvSpPr>
          <p:nvPr/>
        </p:nvSpPr>
        <p:spPr>
          <a:xfrm>
            <a:off x="357157" y="2096384"/>
            <a:ext cx="8690589" cy="7287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rgbClr val="FF0000"/>
                </a:solidFill>
                <a:latin typeface="+mj-lt"/>
                <a:cs typeface="Arial" panose="020B0604020202020204" pitchFamily="34" charset="0"/>
              </a:rPr>
              <a:t>High tolerance </a:t>
            </a:r>
            <a:r>
              <a:rPr lang="en-US" altLang="ja-JP" sz="2400" dirty="0" smtClean="0">
                <a:solidFill>
                  <a:schemeClr val="accent2">
                    <a:lumMod val="50000"/>
                  </a:schemeClr>
                </a:solidFill>
                <a:latin typeface="+mj-lt"/>
                <a:cs typeface="Arial" panose="020B0604020202020204" pitchFamily="34" charset="0"/>
              </a:rPr>
              <a:t>against high current beams for stable operation</a:t>
            </a:r>
          </a:p>
          <a:p>
            <a:pPr lvl="1">
              <a:lnSpc>
                <a:spcPts val="2400"/>
              </a:lnSpc>
              <a:spcBef>
                <a:spcPts val="0"/>
              </a:spcBef>
              <a:buSzPct val="60000"/>
            </a:pPr>
            <a:r>
              <a:rPr lang="en-US" altLang="ja-JP" sz="2200" dirty="0" smtClean="0">
                <a:latin typeface="+mj-lt"/>
                <a:cs typeface="Arial" panose="020B0604020202020204" pitchFamily="34" charset="0"/>
              </a:rPr>
              <a:t>New RF shields for bellows chambers and gate valves</a:t>
            </a:r>
            <a:endParaRPr lang="en-US" altLang="ja-JP" sz="2200" dirty="0">
              <a:latin typeface="+mj-lt"/>
              <a:cs typeface="Arial" panose="020B0604020202020204" pitchFamily="34" charset="0"/>
            </a:endParaRPr>
          </a:p>
        </p:txBody>
      </p:sp>
      <p:cxnSp>
        <p:nvCxnSpPr>
          <p:cNvPr id="9" name="直線コネクタ 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0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nakayama\Dropbox\BG Beast\20160518\LERcolStudy_20160518_com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575" y="1756204"/>
            <a:ext cx="7533845" cy="2852786"/>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- 7</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75344"/>
            <a:ext cx="8749075" cy="832115"/>
          </a:xfrm>
        </p:spPr>
        <p:txBody>
          <a:bodyPr>
            <a:normAutofit/>
          </a:body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Beam </a:t>
            </a:r>
            <a:r>
              <a:rPr lang="en-US" altLang="ja-JP" sz="2400" dirty="0" smtClean="0">
                <a:solidFill>
                  <a:schemeClr val="accent2">
                    <a:lumMod val="50000"/>
                  </a:schemeClr>
                </a:solidFill>
                <a:latin typeface="+mj-lt"/>
                <a:cs typeface="Arial" panose="020B0604020202020204" pitchFamily="34" charset="0"/>
              </a:rPr>
              <a:t>collimator(2)</a:t>
            </a:r>
          </a:p>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 </a:t>
            </a:r>
            <a:r>
              <a:rPr lang="en-US" altLang="ja-JP" sz="2400" dirty="0">
                <a:solidFill>
                  <a:schemeClr val="accent2">
                    <a:lumMod val="50000"/>
                  </a:schemeClr>
                </a:solidFill>
                <a:latin typeface="+mj-lt"/>
                <a:cs typeface="Arial" panose="020B0604020202020204" pitchFamily="34" charset="0"/>
              </a:rPr>
              <a:t>result in the BEASTII study (by Nakayama-san</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841143" y="4803160"/>
            <a:ext cx="8125876" cy="1015663"/>
          </a:xfrm>
          <a:prstGeom prst="rect">
            <a:avLst/>
          </a:prstGeom>
        </p:spPr>
        <p:txBody>
          <a:bodyPr wrap="square">
            <a:spAutoFit/>
          </a:bodyPr>
          <a:lstStyle/>
          <a:p>
            <a:r>
              <a:rPr lang="en-US" altLang="ja-JP" dirty="0" smtClean="0"/>
              <a:t>As </a:t>
            </a:r>
            <a:r>
              <a:rPr lang="en-US" altLang="ja-JP" dirty="0"/>
              <a:t>we change D06H3OUT width from 24mm to 17mm,</a:t>
            </a:r>
            <a:br>
              <a:rPr lang="en-US" altLang="ja-JP" dirty="0"/>
            </a:br>
            <a:r>
              <a:rPr lang="en-US" altLang="ja-JP" dirty="0"/>
              <a:t>LYSO/</a:t>
            </a:r>
            <a:r>
              <a:rPr lang="en-US" altLang="ja-JP" dirty="0" err="1"/>
              <a:t>CsI</a:t>
            </a:r>
            <a:r>
              <a:rPr lang="en-US" altLang="ja-JP" dirty="0"/>
              <a:t> BG shows step-like decrease at every time collimator get narrower.</a:t>
            </a:r>
            <a:br>
              <a:rPr lang="en-US" altLang="ja-JP" dirty="0"/>
            </a:br>
            <a:r>
              <a:rPr lang="en-US" altLang="ja-JP" sz="2400" b="1" u="sng" dirty="0"/>
              <a:t>This is the clear evidence of BG suppression by the </a:t>
            </a:r>
            <a:r>
              <a:rPr lang="en-US" altLang="ja-JP" sz="2400" b="1" u="sng" dirty="0" smtClean="0"/>
              <a:t>collimator!</a:t>
            </a:r>
            <a:endParaRPr lang="ja-JP" altLang="en-US" dirty="0"/>
          </a:p>
        </p:txBody>
      </p:sp>
    </p:spTree>
    <p:extLst>
      <p:ext uri="{BB962C8B-B14F-4D97-AF65-F5344CB8AC3E}">
        <p14:creationId xmlns:p14="http://schemas.microsoft.com/office/powerpoint/2010/main" val="4209953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Present status - 8</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7" y="1083665"/>
            <a:ext cx="4428282" cy="208286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Control system</a:t>
            </a:r>
          </a:p>
          <a:p>
            <a:pPr lvl="1">
              <a:lnSpc>
                <a:spcPts val="2300"/>
              </a:lnSpc>
              <a:spcBef>
                <a:spcPts val="0"/>
              </a:spcBef>
            </a:pPr>
            <a:r>
              <a:rPr lang="en-US" altLang="ja-JP" sz="2000" dirty="0">
                <a:latin typeface="+mj-lt"/>
                <a:cs typeface="Arial" panose="020B0604020202020204" pitchFamily="34" charset="0"/>
              </a:rPr>
              <a:t>The control system </a:t>
            </a:r>
            <a:r>
              <a:rPr lang="en-US" altLang="ja-JP" sz="2000" dirty="0" smtClean="0">
                <a:latin typeface="+mj-lt"/>
                <a:cs typeface="Arial" panose="020B0604020202020204" pitchFamily="34" charset="0"/>
              </a:rPr>
              <a:t>were updated.</a:t>
            </a:r>
          </a:p>
          <a:p>
            <a:pPr lvl="1">
              <a:lnSpc>
                <a:spcPts val="2300"/>
              </a:lnSpc>
              <a:spcBef>
                <a:spcPts val="0"/>
              </a:spcBef>
            </a:pPr>
            <a:r>
              <a:rPr lang="en-US" altLang="ja-JP" sz="2000" dirty="0" smtClean="0">
                <a:latin typeface="+mj-lt"/>
                <a:cs typeface="Arial" panose="020B0604020202020204" pitchFamily="34" charset="0"/>
              </a:rPr>
              <a:t>For example, a CAMAC </a:t>
            </a:r>
            <a:r>
              <a:rPr lang="en-US" altLang="ja-JP" sz="2000" dirty="0">
                <a:cs typeface="Arial" panose="020B0604020202020204" pitchFamily="34" charset="0"/>
              </a:rPr>
              <a:t>data logger </a:t>
            </a:r>
            <a:r>
              <a:rPr lang="en-US" altLang="ja-JP" sz="2000" dirty="0" smtClean="0">
                <a:latin typeface="+mj-lt"/>
                <a:cs typeface="Arial" panose="020B0604020202020204" pitchFamily="34" charset="0"/>
              </a:rPr>
              <a:t>system were replaced with a </a:t>
            </a:r>
            <a:r>
              <a:rPr lang="en-US" altLang="ja-JP" sz="2000" dirty="0" err="1">
                <a:cs typeface="Arial" panose="020B0604020202020204" pitchFamily="34" charset="0"/>
              </a:rPr>
              <a:t>CompactRIO</a:t>
            </a:r>
            <a:r>
              <a:rPr lang="en-US" altLang="ja-JP" sz="2000" dirty="0">
                <a:cs typeface="Arial" panose="020B0604020202020204" pitchFamily="34" charset="0"/>
              </a:rPr>
              <a:t> (</a:t>
            </a:r>
            <a:r>
              <a:rPr lang="en-US" altLang="ja-JP" sz="2000" dirty="0" err="1">
                <a:cs typeface="Arial" panose="020B0604020202020204" pitchFamily="34" charset="0"/>
              </a:rPr>
              <a:t>cRIO</a:t>
            </a:r>
            <a:r>
              <a:rPr lang="en-US" altLang="ja-JP" sz="2000" dirty="0" smtClean="0">
                <a:cs typeface="Arial" panose="020B0604020202020204" pitchFamily="34" charset="0"/>
              </a:rPr>
              <a:t>) system.</a:t>
            </a:r>
          </a:p>
        </p:txBody>
      </p:sp>
      <p:cxnSp>
        <p:nvCxnSpPr>
          <p:cNvPr id="29" name="直線コネクタ 28"/>
          <p:cNvCxnSpPr/>
          <p:nvPr/>
        </p:nvCxnSpPr>
        <p:spPr>
          <a:xfrm>
            <a:off x="0" y="948133"/>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8" name="Picture 4" descr="C:\Users\suetsugu\Desktop\LER_Ring_Panel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7086" y="3122161"/>
            <a:ext cx="3158424" cy="3341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uetsugu\Desktop\Control_System_3.jpg"/>
          <p:cNvPicPr>
            <a:picLocks noChangeAspect="1" noChangeArrowheads="1"/>
          </p:cNvPicPr>
          <p:nvPr/>
        </p:nvPicPr>
        <p:blipFill rotWithShape="1">
          <a:blip r:embed="rId4">
            <a:extLst>
              <a:ext uri="{28A0092B-C50C-407E-A947-70E740481C1C}">
                <a14:useLocalDpi xmlns:a14="http://schemas.microsoft.com/office/drawing/2010/main" val="0"/>
              </a:ext>
            </a:extLst>
          </a:blip>
          <a:srcRect l="972" t="31997" r="5511" b="17600"/>
          <a:stretch/>
        </p:blipFill>
        <p:spPr bwMode="auto">
          <a:xfrm>
            <a:off x="4953835" y="1374402"/>
            <a:ext cx="4119151" cy="1628802"/>
          </a:xfrm>
          <a:prstGeom prst="rect">
            <a:avLst/>
          </a:prstGeom>
          <a:noFill/>
          <a:extLst>
            <a:ext uri="{909E8E84-426E-40DD-AFC4-6F175D3DCCD1}">
              <a14:hiddenFill xmlns:a14="http://schemas.microsoft.com/office/drawing/2010/main">
                <a:solidFill>
                  <a:srgbClr val="FFFFFF"/>
                </a:solidFill>
              </a14:hiddenFill>
            </a:ext>
          </a:extLst>
        </p:spPr>
      </p:pic>
      <p:sp>
        <p:nvSpPr>
          <p:cNvPr id="8" name="コンテンツ プレースホルダ 9"/>
          <p:cNvSpPr txBox="1">
            <a:spLocks/>
          </p:cNvSpPr>
          <p:nvPr/>
        </p:nvSpPr>
        <p:spPr>
          <a:xfrm>
            <a:off x="364780" y="2682818"/>
            <a:ext cx="4729733" cy="17797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smtClean="0">
                <a:latin typeface="+mj-lt"/>
                <a:cs typeface="Arial" panose="020B0604020202020204" pitchFamily="34" charset="0"/>
              </a:rPr>
              <a:t>Control </a:t>
            </a:r>
            <a:r>
              <a:rPr lang="en-US" altLang="ja-JP" sz="2000" dirty="0">
                <a:latin typeface="+mj-lt"/>
                <a:cs typeface="Arial" panose="020B0604020202020204" pitchFamily="34" charset="0"/>
              </a:rPr>
              <a:t>System Studio (CSS</a:t>
            </a:r>
            <a:r>
              <a:rPr lang="en-US" altLang="ja-JP" sz="2000" dirty="0" smtClean="0">
                <a:latin typeface="+mj-lt"/>
                <a:cs typeface="Arial" panose="020B0604020202020204" pitchFamily="34" charset="0"/>
              </a:rPr>
              <a:t>) is </a:t>
            </a:r>
            <a:r>
              <a:rPr lang="en-US" altLang="ja-JP" sz="2000" dirty="0">
                <a:latin typeface="+mj-lt"/>
                <a:cs typeface="Arial" panose="020B0604020202020204" pitchFamily="34" charset="0"/>
              </a:rPr>
              <a:t>used </a:t>
            </a:r>
            <a:r>
              <a:rPr lang="en-US" altLang="ja-JP" sz="2000" dirty="0" smtClean="0">
                <a:latin typeface="+mj-lt"/>
                <a:cs typeface="Arial" panose="020B0604020202020204" pitchFamily="34" charset="0"/>
              </a:rPr>
              <a:t>as GUI </a:t>
            </a:r>
            <a:r>
              <a:rPr lang="en-US" altLang="ja-JP" sz="2000" dirty="0">
                <a:latin typeface="+mj-lt"/>
                <a:cs typeface="Arial" panose="020B0604020202020204" pitchFamily="34" charset="0"/>
              </a:rPr>
              <a:t>of the control panel on </a:t>
            </a:r>
            <a:r>
              <a:rPr lang="en-US" altLang="ja-JP" sz="2000" dirty="0" smtClean="0">
                <a:latin typeface="+mj-lt"/>
                <a:cs typeface="Arial" panose="020B0604020202020204" pitchFamily="34" charset="0"/>
              </a:rPr>
              <a:t>X terminals.  NEG activation, for example, can be remotely controlled from control panels.</a:t>
            </a:r>
            <a:endParaRPr lang="en-US" altLang="ja-JP" sz="2000" dirty="0" smtClean="0">
              <a:cs typeface="Arial" panose="020B0604020202020204" pitchFamily="34" charset="0"/>
            </a:endParaRPr>
          </a:p>
        </p:txBody>
      </p:sp>
      <p:sp>
        <p:nvSpPr>
          <p:cNvPr id="9" name="コンテンツ プレースホルダ 9"/>
          <p:cNvSpPr txBox="1">
            <a:spLocks/>
          </p:cNvSpPr>
          <p:nvPr/>
        </p:nvSpPr>
        <p:spPr>
          <a:xfrm>
            <a:off x="364780" y="4232303"/>
            <a:ext cx="5242200" cy="11354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a:latin typeface="+mj-lt"/>
                <a:cs typeface="Arial" panose="020B0604020202020204" pitchFamily="34" charset="0"/>
              </a:rPr>
              <a:t>I</a:t>
            </a:r>
            <a:r>
              <a:rPr lang="en-US" altLang="ja-JP" sz="2000" dirty="0" smtClean="0">
                <a:latin typeface="+mj-lt"/>
                <a:cs typeface="Arial" panose="020B0604020202020204" pitchFamily="34" charset="0"/>
              </a:rPr>
              <a:t>nterlock </a:t>
            </a:r>
            <a:r>
              <a:rPr lang="en-US" altLang="ja-JP" sz="2000" dirty="0">
                <a:latin typeface="+mj-lt"/>
                <a:cs typeface="Arial" panose="020B0604020202020204" pitchFamily="34" charset="0"/>
              </a:rPr>
              <a:t>logic </a:t>
            </a:r>
            <a:r>
              <a:rPr lang="en-US" altLang="ja-JP" sz="2000" dirty="0" smtClean="0">
                <a:latin typeface="+mj-lt"/>
                <a:cs typeface="Arial" panose="020B0604020202020204" pitchFamily="34" charset="0"/>
              </a:rPr>
              <a:t>with a </a:t>
            </a:r>
            <a:r>
              <a:rPr lang="en-US" altLang="ja-JP" sz="2000" dirty="0">
                <a:latin typeface="+mj-lt"/>
                <a:cs typeface="Arial" panose="020B0604020202020204" pitchFamily="34" charset="0"/>
              </a:rPr>
              <a:t>PLC </a:t>
            </a:r>
            <a:r>
              <a:rPr lang="en-US" altLang="ja-JP" sz="2000" dirty="0" smtClean="0">
                <a:latin typeface="+mj-lt"/>
                <a:cs typeface="Arial" panose="020B0604020202020204" pitchFamily="34" charset="0"/>
              </a:rPr>
              <a:t>and beam </a:t>
            </a:r>
            <a:r>
              <a:rPr lang="en-US" altLang="ja-JP" sz="2000" dirty="0">
                <a:latin typeface="+mj-lt"/>
                <a:cs typeface="Arial" panose="020B0604020202020204" pitchFamily="34" charset="0"/>
              </a:rPr>
              <a:t>abort logic </a:t>
            </a:r>
            <a:r>
              <a:rPr lang="en-US" altLang="ja-JP" sz="2000" dirty="0" smtClean="0">
                <a:latin typeface="+mj-lt"/>
                <a:cs typeface="Arial" panose="020B0604020202020204" pitchFamily="34" charset="0"/>
              </a:rPr>
              <a:t>with </a:t>
            </a:r>
            <a:r>
              <a:rPr lang="en-US" altLang="ja-JP" sz="2000" dirty="0">
                <a:latin typeface="+mj-lt"/>
                <a:cs typeface="Arial" panose="020B0604020202020204" pitchFamily="34" charset="0"/>
              </a:rPr>
              <a:t>a ladder sequence </a:t>
            </a:r>
            <a:r>
              <a:rPr lang="en-US" altLang="ja-JP" sz="2000" dirty="0" smtClean="0">
                <a:latin typeface="+mj-lt"/>
                <a:cs typeface="Arial" panose="020B0604020202020204" pitchFamily="34" charset="0"/>
              </a:rPr>
              <a:t>program</a:t>
            </a:r>
            <a:r>
              <a:rPr lang="en-US" altLang="ja-JP" sz="2000" dirty="0">
                <a:latin typeface="+mj-lt"/>
                <a:cs typeface="Arial" panose="020B0604020202020204" pitchFamily="34" charset="0"/>
              </a:rPr>
              <a:t> </a:t>
            </a:r>
            <a:r>
              <a:rPr lang="en-US" altLang="ja-JP" sz="2000" dirty="0" smtClean="0">
                <a:latin typeface="+mj-lt"/>
                <a:cs typeface="Arial" panose="020B0604020202020204" pitchFamily="34" charset="0"/>
              </a:rPr>
              <a:t>are working well so far.</a:t>
            </a:r>
            <a:endParaRPr lang="en-US" altLang="ja-JP" sz="2000" dirty="0" smtClean="0">
              <a:cs typeface="Arial" panose="020B0604020202020204" pitchFamily="34" charset="0"/>
            </a:endParaRPr>
          </a:p>
        </p:txBody>
      </p:sp>
      <p:pic>
        <p:nvPicPr>
          <p:cNvPr id="1027" name="Picture 3" descr="E:\_Workfolder\KEKB_Review_2016\LER_CCG_Panel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58" y="5295483"/>
            <a:ext cx="4879549" cy="123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2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17583"/>
          <a:stretch/>
        </p:blipFill>
        <p:spPr>
          <a:xfrm>
            <a:off x="552667" y="3079434"/>
            <a:ext cx="4099728" cy="3516924"/>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3"/>
            <a:ext cx="8749075" cy="1068092"/>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Non-linear pressure rise against the beam current in LER -1 </a:t>
            </a:r>
          </a:p>
          <a:p>
            <a:pPr lvl="1">
              <a:lnSpc>
                <a:spcPts val="2300"/>
              </a:lnSpc>
              <a:spcBef>
                <a:spcPts val="0"/>
              </a:spcBef>
            </a:pPr>
            <a:r>
              <a:rPr lang="en-US" altLang="ja-JP" sz="2000" dirty="0" smtClean="0">
                <a:latin typeface="+mj-lt"/>
                <a:cs typeface="Arial" panose="020B0604020202020204" pitchFamily="34" charset="0"/>
              </a:rPr>
              <a:t>The pressures at whole LER ring showed a nonlinear behavior against the beam current over ~500 mA.</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2083155"/>
            <a:ext cx="8749075" cy="11319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The behavior is quite similar to that of electron currents measured at aluminum </a:t>
            </a:r>
            <a:r>
              <a:rPr lang="en-US" altLang="ja-JP" sz="2400" dirty="0" smtClean="0">
                <a:solidFill>
                  <a:schemeClr val="accent2">
                    <a:lumMod val="50000"/>
                  </a:schemeClr>
                </a:solidFill>
                <a:latin typeface="+mj-lt"/>
                <a:cs typeface="Arial" panose="020B0604020202020204" pitchFamily="34" charset="0"/>
              </a:rPr>
              <a:t>region </a:t>
            </a:r>
            <a:r>
              <a:rPr lang="en-US" altLang="ja-JP" sz="2400" dirty="0">
                <a:solidFill>
                  <a:schemeClr val="accent2">
                    <a:lumMod val="50000"/>
                  </a:schemeClr>
                </a:solidFill>
                <a:latin typeface="+mj-lt"/>
                <a:cs typeface="Arial" panose="020B0604020202020204" pitchFamily="34" charset="0"/>
              </a:rPr>
              <a:t>without </a:t>
            </a:r>
            <a:r>
              <a:rPr lang="en-US" altLang="ja-JP" sz="2400" dirty="0" err="1">
                <a:solidFill>
                  <a:schemeClr val="accent2">
                    <a:lumMod val="50000"/>
                  </a:schemeClr>
                </a:solidFill>
                <a:latin typeface="+mj-lt"/>
                <a:cs typeface="Arial" panose="020B0604020202020204" pitchFamily="34" charset="0"/>
              </a:rPr>
              <a:t>TiN</a:t>
            </a:r>
            <a:r>
              <a:rPr lang="en-US" altLang="ja-JP" sz="2400" dirty="0">
                <a:solidFill>
                  <a:schemeClr val="accent2">
                    <a:lumMod val="50000"/>
                  </a:schemeClr>
                </a:solidFill>
                <a:latin typeface="+mj-lt"/>
                <a:cs typeface="Arial" panose="020B0604020202020204" pitchFamily="34" charset="0"/>
              </a:rPr>
              <a:t> coating</a:t>
            </a:r>
            <a:r>
              <a:rPr lang="en-US" altLang="ja-JP" sz="2400" dirty="0" smtClean="0">
                <a:solidFill>
                  <a:schemeClr val="accent2">
                    <a:lumMod val="50000"/>
                  </a:schemeClr>
                </a:solidFill>
                <a:latin typeface="+mj-lt"/>
                <a:cs typeface="Arial" panose="020B0604020202020204" pitchFamily="34" charset="0"/>
              </a:rPr>
              <a:t>.</a:t>
            </a:r>
          </a:p>
          <a:p>
            <a:pPr lvl="1">
              <a:lnSpc>
                <a:spcPts val="2300"/>
              </a:lnSpc>
              <a:spcBef>
                <a:spcPts val="0"/>
              </a:spcBef>
            </a:pPr>
            <a:r>
              <a:rPr lang="en-US" altLang="ja-JP" sz="2200" dirty="0">
                <a:latin typeface="+mj-lt"/>
                <a:cs typeface="Arial" panose="020B0604020202020204" pitchFamily="34" charset="0"/>
              </a:rPr>
              <a:t>Electron current </a:t>
            </a:r>
            <a:r>
              <a:rPr lang="en-US" altLang="ja-JP" sz="2200" dirty="0" smtClean="0">
                <a:latin typeface="+mj-lt"/>
                <a:cs typeface="Arial" panose="020B0604020202020204" pitchFamily="34" charset="0"/>
              </a:rPr>
              <a:t>in </a:t>
            </a:r>
            <a:r>
              <a:rPr lang="en-US" altLang="ja-JP" sz="2200" dirty="0">
                <a:latin typeface="+mj-lt"/>
                <a:cs typeface="Arial" panose="020B0604020202020204" pitchFamily="34" charset="0"/>
              </a:rPr>
              <a:t>Al </a:t>
            </a:r>
            <a:r>
              <a:rPr lang="en-US" altLang="ja-JP" sz="2200" dirty="0" smtClean="0">
                <a:latin typeface="+mj-lt"/>
                <a:cs typeface="Arial" panose="020B0604020202020204" pitchFamily="34" charset="0"/>
              </a:rPr>
              <a:t>is much large that that in </a:t>
            </a:r>
            <a:r>
              <a:rPr lang="en-US" altLang="ja-JP" sz="2200" dirty="0" err="1">
                <a:latin typeface="+mj-lt"/>
                <a:cs typeface="Arial" panose="020B0604020202020204" pitchFamily="34" charset="0"/>
              </a:rPr>
              <a:t>TiN</a:t>
            </a:r>
            <a:r>
              <a:rPr lang="en-US" altLang="ja-JP" sz="2200" dirty="0">
                <a:latin typeface="+mj-lt"/>
                <a:cs typeface="Arial" panose="020B0604020202020204" pitchFamily="34" charset="0"/>
              </a:rPr>
              <a:t>, </a:t>
            </a:r>
            <a:r>
              <a:rPr lang="en-US" altLang="ja-JP" sz="2200" dirty="0">
                <a:solidFill>
                  <a:srgbClr val="FF0000"/>
                </a:solidFill>
                <a:latin typeface="+mj-lt"/>
                <a:cs typeface="Arial" panose="020B0604020202020204" pitchFamily="34" charset="0"/>
              </a:rPr>
              <a:t>over 20 times</a:t>
            </a:r>
            <a:r>
              <a:rPr lang="en-US" altLang="ja-JP" sz="2200" dirty="0" smtClean="0">
                <a:solidFill>
                  <a:srgbClr val="FF0000"/>
                </a:solidFill>
                <a:latin typeface="+mj-lt"/>
                <a:cs typeface="Arial" panose="020B0604020202020204" pitchFamily="34" charset="0"/>
              </a:rPr>
              <a:t>!</a:t>
            </a:r>
            <a:endParaRPr lang="en-US" altLang="ja-JP" sz="2200" dirty="0">
              <a:solidFill>
                <a:srgbClr val="FF0000"/>
              </a:solidFill>
              <a:latin typeface="+mj-lt"/>
              <a:cs typeface="Arial" panose="020B0604020202020204" pitchFamily="34" charset="0"/>
            </a:endParaRPr>
          </a:p>
        </p:txBody>
      </p:sp>
      <p:sp>
        <p:nvSpPr>
          <p:cNvPr id="8" name="下矢印 7"/>
          <p:cNvSpPr/>
          <p:nvPr/>
        </p:nvSpPr>
        <p:spPr>
          <a:xfrm rot="3609327">
            <a:off x="3905980" y="3950581"/>
            <a:ext cx="283618" cy="422031"/>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t="22079"/>
          <a:stretch/>
        </p:blipFill>
        <p:spPr>
          <a:xfrm>
            <a:off x="4731241" y="3028330"/>
            <a:ext cx="4219688" cy="3642852"/>
          </a:xfrm>
          <a:prstGeom prst="rect">
            <a:avLst/>
          </a:prstGeom>
        </p:spPr>
      </p:pic>
      <p:sp>
        <p:nvSpPr>
          <p:cNvPr id="2" name="テキスト ボックス 1"/>
          <p:cNvSpPr txBox="1"/>
          <p:nvPr/>
        </p:nvSpPr>
        <p:spPr>
          <a:xfrm>
            <a:off x="5589266" y="3536797"/>
            <a:ext cx="2417330" cy="512320"/>
          </a:xfrm>
          <a:prstGeom prst="rect">
            <a:avLst/>
          </a:prstGeom>
          <a:solidFill>
            <a:schemeClr val="bg1"/>
          </a:solidFill>
        </p:spPr>
        <p:txBody>
          <a:bodyPr wrap="square" rtlCol="0">
            <a:spAutoFit/>
          </a:bodyPr>
          <a:lstStyle/>
          <a:p>
            <a:pPr>
              <a:lnSpc>
                <a:spcPts val="1600"/>
              </a:lnSpc>
            </a:pPr>
            <a:r>
              <a:rPr kumimoji="1" lang="en-US" altLang="ja-JP" dirty="0" smtClean="0"/>
              <a:t>Pressures of 9 gauges in arc sections</a:t>
            </a:r>
            <a:endParaRPr kumimoji="1" lang="ja-JP" altLang="en-US" dirty="0"/>
          </a:p>
        </p:txBody>
      </p:sp>
      <p:sp>
        <p:nvSpPr>
          <p:cNvPr id="3" name="テキスト ボックス 2"/>
          <p:cNvSpPr txBox="1"/>
          <p:nvPr/>
        </p:nvSpPr>
        <p:spPr>
          <a:xfrm rot="16200000">
            <a:off x="3692040" y="4365623"/>
            <a:ext cx="2360198" cy="369332"/>
          </a:xfrm>
          <a:prstGeom prst="rect">
            <a:avLst/>
          </a:prstGeom>
          <a:solidFill>
            <a:schemeClr val="bg1"/>
          </a:solidFill>
        </p:spPr>
        <p:txBody>
          <a:bodyPr wrap="none" rtlCol="0">
            <a:spAutoFit/>
          </a:bodyPr>
          <a:lstStyle/>
          <a:p>
            <a:r>
              <a:rPr kumimoji="1" lang="en-US" altLang="ja-JP" dirty="0" smtClean="0">
                <a:latin typeface="+mj-lt"/>
                <a:ea typeface="+mj-ea"/>
              </a:rPr>
              <a:t>         Pressure [Pa]         </a:t>
            </a:r>
            <a:endParaRPr kumimoji="1" lang="ja-JP" altLang="en-US" dirty="0">
              <a:latin typeface="+mj-lt"/>
              <a:ea typeface="+mj-ea"/>
            </a:endParaRPr>
          </a:p>
        </p:txBody>
      </p:sp>
      <p:sp>
        <p:nvSpPr>
          <p:cNvPr id="13" name="テキスト ボックス 12"/>
          <p:cNvSpPr txBox="1"/>
          <p:nvPr/>
        </p:nvSpPr>
        <p:spPr>
          <a:xfrm>
            <a:off x="5928145" y="6336775"/>
            <a:ext cx="2713884" cy="369332"/>
          </a:xfrm>
          <a:prstGeom prst="rect">
            <a:avLst/>
          </a:prstGeom>
          <a:solidFill>
            <a:schemeClr val="bg1"/>
          </a:solidFill>
        </p:spPr>
        <p:txBody>
          <a:bodyPr wrap="none" rtlCol="0">
            <a:spAutoFit/>
          </a:bodyPr>
          <a:lstStyle/>
          <a:p>
            <a:r>
              <a:rPr kumimoji="1" lang="en-US" altLang="ja-JP" dirty="0" smtClean="0">
                <a:latin typeface="+mj-lt"/>
                <a:ea typeface="+mj-ea"/>
              </a:rPr>
              <a:t>         Beam current [mA]     </a:t>
            </a:r>
            <a:endParaRPr kumimoji="1" lang="ja-JP" altLang="en-US" dirty="0">
              <a:latin typeface="+mj-lt"/>
              <a:ea typeface="+mj-ea"/>
            </a:endParaRPr>
          </a:p>
        </p:txBody>
      </p:sp>
    </p:spTree>
    <p:extLst>
      <p:ext uri="{BB962C8B-B14F-4D97-AF65-F5344CB8AC3E}">
        <p14:creationId xmlns:p14="http://schemas.microsoft.com/office/powerpoint/2010/main" val="119003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3"/>
            <a:ext cx="8749075" cy="1068092"/>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Non-linear pressure rise against the beam current in LER - 2</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512886"/>
            <a:ext cx="8749075" cy="7190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The behavior is quite similar to that of electron currents measured at aluminum parts without </a:t>
            </a:r>
            <a:r>
              <a:rPr lang="en-US" altLang="ja-JP" sz="2400" dirty="0" err="1">
                <a:solidFill>
                  <a:schemeClr val="accent2">
                    <a:lumMod val="50000"/>
                  </a:schemeClr>
                </a:solidFill>
                <a:latin typeface="+mj-lt"/>
                <a:cs typeface="Arial" panose="020B0604020202020204" pitchFamily="34" charset="0"/>
              </a:rPr>
              <a:t>TiN</a:t>
            </a:r>
            <a:r>
              <a:rPr lang="en-US" altLang="ja-JP" sz="2400" dirty="0">
                <a:solidFill>
                  <a:schemeClr val="accent2">
                    <a:lumMod val="50000"/>
                  </a:schemeClr>
                </a:solidFill>
                <a:latin typeface="+mj-lt"/>
                <a:cs typeface="Arial" panose="020B0604020202020204" pitchFamily="34" charset="0"/>
              </a:rPr>
              <a:t> coating</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grpSp>
        <p:nvGrpSpPr>
          <p:cNvPr id="18" name="グループ化 17"/>
          <p:cNvGrpSpPr/>
          <p:nvPr/>
        </p:nvGrpSpPr>
        <p:grpSpPr>
          <a:xfrm>
            <a:off x="776748" y="4070554"/>
            <a:ext cx="3854245" cy="2478717"/>
            <a:chOff x="1076398" y="4278085"/>
            <a:chExt cx="3618470" cy="2383972"/>
          </a:xfrm>
        </p:grpSpPr>
        <p:pic>
          <p:nvPicPr>
            <p:cNvPr id="19" name="Picture 2" descr="C:\Users\suetsugu\Desktop\P8170015.jpg"/>
            <p:cNvPicPr>
              <a:picLocks noChangeAspect="1" noChangeArrowheads="1"/>
            </p:cNvPicPr>
            <p:nvPr/>
          </p:nvPicPr>
          <p:blipFill rotWithShape="1">
            <a:blip r:embed="rId3">
              <a:extLst>
                <a:ext uri="{28A0092B-C50C-407E-A947-70E740481C1C}">
                  <a14:useLocalDpi xmlns:a14="http://schemas.microsoft.com/office/drawing/2010/main" val="0"/>
                </a:ext>
              </a:extLst>
            </a:blip>
            <a:srcRect l="5753" t="19626" r="831" b="-1687"/>
            <a:stretch/>
          </p:blipFill>
          <p:spPr bwMode="auto">
            <a:xfrm>
              <a:off x="1076398" y="4278085"/>
              <a:ext cx="3618470" cy="2383972"/>
            </a:xfrm>
            <a:prstGeom prst="rect">
              <a:avLst/>
            </a:prstGeom>
            <a:noFill/>
            <a:extLst>
              <a:ext uri="{909E8E84-426E-40DD-AFC4-6F175D3DCCD1}">
                <a14:hiddenFill xmlns:a14="http://schemas.microsoft.com/office/drawing/2010/main">
                  <a:solidFill>
                    <a:srgbClr val="FFFFFF"/>
                  </a:solidFill>
                </a14:hiddenFill>
              </a:ext>
            </a:extLst>
          </p:spPr>
        </p:pic>
        <p:sp>
          <p:nvSpPr>
            <p:cNvPr id="20" name="下矢印 19"/>
            <p:cNvSpPr/>
            <p:nvPr/>
          </p:nvSpPr>
          <p:spPr>
            <a:xfrm rot="3609327">
              <a:off x="3464170" y="5073970"/>
              <a:ext cx="184638" cy="422031"/>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rot="3609327">
              <a:off x="2164116" y="4292865"/>
              <a:ext cx="158778" cy="261166"/>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コンテンツ プレースホルダ 9"/>
          <p:cNvSpPr txBox="1">
            <a:spLocks/>
          </p:cNvSpPr>
          <p:nvPr/>
        </p:nvSpPr>
        <p:spPr>
          <a:xfrm>
            <a:off x="394927" y="2215894"/>
            <a:ext cx="4481873" cy="19628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Actually, we have aluminum bellows chambers without </a:t>
            </a:r>
            <a:r>
              <a:rPr lang="en-US" altLang="ja-JP" sz="2400" dirty="0" err="1">
                <a:solidFill>
                  <a:schemeClr val="accent2">
                    <a:lumMod val="50000"/>
                  </a:schemeClr>
                </a:solidFill>
                <a:latin typeface="+mj-lt"/>
                <a:cs typeface="Arial" panose="020B0604020202020204" pitchFamily="34" charset="0"/>
              </a:rPr>
              <a:t>TiN</a:t>
            </a:r>
            <a:r>
              <a:rPr lang="en-US" altLang="ja-JP" sz="2400" dirty="0">
                <a:solidFill>
                  <a:schemeClr val="accent2">
                    <a:lumMod val="50000"/>
                  </a:schemeClr>
                </a:solidFill>
                <a:latin typeface="+mj-lt"/>
                <a:cs typeface="Arial" panose="020B0604020202020204" pitchFamily="34" charset="0"/>
              </a:rPr>
              <a:t> coating along the ring. The bellows chamber has a length of 0.2 m and located every 3 m on average</a:t>
            </a:r>
            <a:r>
              <a:rPr lang="en-US" altLang="ja-JP" sz="2400" dirty="0" smtClean="0">
                <a:solidFill>
                  <a:schemeClr val="accent2">
                    <a:lumMod val="50000"/>
                  </a:schemeClr>
                </a:solidFill>
                <a:latin typeface="+mj-lt"/>
                <a:cs typeface="Arial" panose="020B0604020202020204" pitchFamily="34" charset="0"/>
              </a:rPr>
              <a:t>. ~5 % in the ring.</a:t>
            </a:r>
            <a:endParaRPr lang="en-US" altLang="ja-JP" sz="2400" dirty="0">
              <a:solidFill>
                <a:schemeClr val="accent2">
                  <a:lumMod val="50000"/>
                </a:schemeClr>
              </a:solidFill>
              <a:latin typeface="+mj-lt"/>
              <a:cs typeface="Arial" panose="020B0604020202020204" pitchFamily="34" charset="0"/>
            </a:endParaRPr>
          </a:p>
        </p:txBody>
      </p:sp>
      <p:pic>
        <p:nvPicPr>
          <p:cNvPr id="15" name="図 14"/>
          <p:cNvPicPr>
            <a:picLocks noChangeAspect="1"/>
          </p:cNvPicPr>
          <p:nvPr/>
        </p:nvPicPr>
        <p:blipFill rotWithShape="1">
          <a:blip r:embed="rId4">
            <a:extLst>
              <a:ext uri="{28A0092B-C50C-407E-A947-70E740481C1C}">
                <a14:useLocalDpi xmlns:a14="http://schemas.microsoft.com/office/drawing/2010/main" val="0"/>
              </a:ext>
            </a:extLst>
          </a:blip>
          <a:srcRect t="22079"/>
          <a:stretch/>
        </p:blipFill>
        <p:spPr>
          <a:xfrm>
            <a:off x="4731241" y="3028330"/>
            <a:ext cx="4219688" cy="3642852"/>
          </a:xfrm>
          <a:prstGeom prst="rect">
            <a:avLst/>
          </a:prstGeom>
        </p:spPr>
      </p:pic>
      <p:sp>
        <p:nvSpPr>
          <p:cNvPr id="16" name="テキスト ボックス 15"/>
          <p:cNvSpPr txBox="1"/>
          <p:nvPr/>
        </p:nvSpPr>
        <p:spPr>
          <a:xfrm>
            <a:off x="5589266" y="3536797"/>
            <a:ext cx="2417330" cy="512320"/>
          </a:xfrm>
          <a:prstGeom prst="rect">
            <a:avLst/>
          </a:prstGeom>
          <a:solidFill>
            <a:schemeClr val="bg1"/>
          </a:solidFill>
        </p:spPr>
        <p:txBody>
          <a:bodyPr wrap="square" rtlCol="0">
            <a:spAutoFit/>
          </a:bodyPr>
          <a:lstStyle/>
          <a:p>
            <a:pPr>
              <a:lnSpc>
                <a:spcPts val="1600"/>
              </a:lnSpc>
            </a:pPr>
            <a:r>
              <a:rPr kumimoji="1" lang="en-US" altLang="ja-JP" dirty="0" smtClean="0"/>
              <a:t>Pressures of 9 gauges in arc sections</a:t>
            </a:r>
            <a:endParaRPr kumimoji="1" lang="ja-JP" altLang="en-US" dirty="0"/>
          </a:p>
        </p:txBody>
      </p:sp>
      <p:sp>
        <p:nvSpPr>
          <p:cNvPr id="26" name="テキスト ボックス 25"/>
          <p:cNvSpPr txBox="1"/>
          <p:nvPr/>
        </p:nvSpPr>
        <p:spPr>
          <a:xfrm rot="16200000">
            <a:off x="3692040" y="4365623"/>
            <a:ext cx="2360198" cy="369332"/>
          </a:xfrm>
          <a:prstGeom prst="rect">
            <a:avLst/>
          </a:prstGeom>
          <a:solidFill>
            <a:schemeClr val="bg1"/>
          </a:solidFill>
        </p:spPr>
        <p:txBody>
          <a:bodyPr wrap="none" rtlCol="0">
            <a:spAutoFit/>
          </a:bodyPr>
          <a:lstStyle/>
          <a:p>
            <a:r>
              <a:rPr kumimoji="1" lang="en-US" altLang="ja-JP" dirty="0" smtClean="0">
                <a:latin typeface="+mj-lt"/>
                <a:ea typeface="+mj-ea"/>
              </a:rPr>
              <a:t>         Pressure [Pa]         </a:t>
            </a:r>
            <a:endParaRPr kumimoji="1" lang="ja-JP" altLang="en-US" dirty="0">
              <a:latin typeface="+mj-lt"/>
              <a:ea typeface="+mj-ea"/>
            </a:endParaRPr>
          </a:p>
        </p:txBody>
      </p:sp>
      <p:sp>
        <p:nvSpPr>
          <p:cNvPr id="27" name="テキスト ボックス 26"/>
          <p:cNvSpPr txBox="1"/>
          <p:nvPr/>
        </p:nvSpPr>
        <p:spPr>
          <a:xfrm>
            <a:off x="5928145" y="6336775"/>
            <a:ext cx="2713884" cy="369332"/>
          </a:xfrm>
          <a:prstGeom prst="rect">
            <a:avLst/>
          </a:prstGeom>
          <a:solidFill>
            <a:schemeClr val="bg1"/>
          </a:solidFill>
        </p:spPr>
        <p:txBody>
          <a:bodyPr wrap="none" rtlCol="0">
            <a:spAutoFit/>
          </a:bodyPr>
          <a:lstStyle/>
          <a:p>
            <a:r>
              <a:rPr kumimoji="1" lang="en-US" altLang="ja-JP" dirty="0" smtClean="0">
                <a:latin typeface="+mj-lt"/>
                <a:ea typeface="+mj-ea"/>
              </a:rPr>
              <a:t>         Beam current [mA]     </a:t>
            </a:r>
            <a:endParaRPr kumimoji="1" lang="ja-JP" altLang="en-US" dirty="0">
              <a:latin typeface="+mj-lt"/>
              <a:ea typeface="+mj-ea"/>
            </a:endParaRPr>
          </a:p>
        </p:txBody>
      </p:sp>
    </p:spTree>
    <p:extLst>
      <p:ext uri="{BB962C8B-B14F-4D97-AF65-F5344CB8AC3E}">
        <p14:creationId xmlns:p14="http://schemas.microsoft.com/office/powerpoint/2010/main" val="4903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3"/>
            <a:ext cx="8749075" cy="1068092"/>
          </a:xfrm>
        </p:spPr>
        <p:txBody>
          <a:bodyPr>
            <a:normAutofit/>
          </a:bodyPr>
          <a:lstStyle/>
          <a:p>
            <a:pPr>
              <a:lnSpc>
                <a:spcPts val="2300"/>
              </a:lnSpc>
              <a:spcBef>
                <a:spcPts val="0"/>
              </a:spcBef>
              <a:buClrTx/>
            </a:pPr>
            <a:r>
              <a:rPr lang="en-US" altLang="ja-JP" sz="2400" dirty="0" smtClean="0">
                <a:solidFill>
                  <a:schemeClr val="accent2">
                    <a:lumMod val="50000"/>
                  </a:schemeClr>
                </a:solidFill>
                <a:latin typeface="+mj-lt"/>
                <a:cs typeface="Arial" panose="020B0604020202020204" pitchFamily="34" charset="0"/>
              </a:rPr>
              <a:t>Non-linear pressure rise against the beam current in LER - 3</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512886"/>
            <a:ext cx="8749075" cy="7190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The behavior is quite similar to that of electron currents measured at aluminum parts without </a:t>
            </a:r>
            <a:r>
              <a:rPr lang="en-US" altLang="ja-JP" sz="2400" dirty="0" err="1">
                <a:solidFill>
                  <a:schemeClr val="accent2">
                    <a:lumMod val="50000"/>
                  </a:schemeClr>
                </a:solidFill>
                <a:latin typeface="+mj-lt"/>
                <a:cs typeface="Arial" panose="020B0604020202020204" pitchFamily="34" charset="0"/>
              </a:rPr>
              <a:t>TiN</a:t>
            </a:r>
            <a:r>
              <a:rPr lang="en-US" altLang="ja-JP" sz="2400" dirty="0">
                <a:solidFill>
                  <a:schemeClr val="accent2">
                    <a:lumMod val="50000"/>
                  </a:schemeClr>
                </a:solidFill>
                <a:latin typeface="+mj-lt"/>
                <a:cs typeface="Arial" panose="020B0604020202020204" pitchFamily="34" charset="0"/>
              </a:rPr>
              <a:t> coating</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sp>
        <p:nvSpPr>
          <p:cNvPr id="22" name="コンテンツ プレースホルダ 9"/>
          <p:cNvSpPr txBox="1">
            <a:spLocks/>
          </p:cNvSpPr>
          <p:nvPr/>
        </p:nvSpPr>
        <p:spPr>
          <a:xfrm>
            <a:off x="394927" y="2215894"/>
            <a:ext cx="4383550" cy="19628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Actually, we have aluminum bellows chambers without </a:t>
            </a:r>
            <a:r>
              <a:rPr lang="en-US" altLang="ja-JP" sz="2400" dirty="0" err="1">
                <a:solidFill>
                  <a:schemeClr val="accent2">
                    <a:lumMod val="50000"/>
                  </a:schemeClr>
                </a:solidFill>
                <a:latin typeface="+mj-lt"/>
                <a:cs typeface="Arial" panose="020B0604020202020204" pitchFamily="34" charset="0"/>
              </a:rPr>
              <a:t>TiN</a:t>
            </a:r>
            <a:r>
              <a:rPr lang="en-US" altLang="ja-JP" sz="2400" dirty="0">
                <a:solidFill>
                  <a:schemeClr val="accent2">
                    <a:lumMod val="50000"/>
                  </a:schemeClr>
                </a:solidFill>
                <a:latin typeface="+mj-lt"/>
                <a:cs typeface="Arial" panose="020B0604020202020204" pitchFamily="34" charset="0"/>
              </a:rPr>
              <a:t> coating along the ring. The bellows chamber has a length of 0.2 m and located every 3 m on average</a:t>
            </a:r>
            <a:r>
              <a:rPr lang="en-US" altLang="ja-JP" sz="2400" dirty="0" smtClean="0">
                <a:solidFill>
                  <a:schemeClr val="accent2">
                    <a:lumMod val="50000"/>
                  </a:schemeClr>
                </a:solidFill>
                <a:latin typeface="+mj-lt"/>
                <a:cs typeface="Arial" panose="020B0604020202020204" pitchFamily="34" charset="0"/>
              </a:rPr>
              <a:t>.</a:t>
            </a:r>
            <a:r>
              <a:rPr lang="en-US" altLang="ja-JP" sz="2400" dirty="0">
                <a:solidFill>
                  <a:schemeClr val="accent2">
                    <a:lumMod val="50000"/>
                  </a:schemeClr>
                </a:solidFill>
                <a:latin typeface="+mj-lt"/>
                <a:cs typeface="Arial" panose="020B0604020202020204" pitchFamily="34" charset="0"/>
              </a:rPr>
              <a:t> ~5 % in the ring</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sp>
        <p:nvSpPr>
          <p:cNvPr id="14" name="下矢印 13"/>
          <p:cNvSpPr/>
          <p:nvPr/>
        </p:nvSpPr>
        <p:spPr>
          <a:xfrm>
            <a:off x="2163097" y="4306528"/>
            <a:ext cx="629264" cy="23597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 9"/>
          <p:cNvSpPr txBox="1">
            <a:spLocks/>
          </p:cNvSpPr>
          <p:nvPr/>
        </p:nvSpPr>
        <p:spPr>
          <a:xfrm>
            <a:off x="449004" y="4739147"/>
            <a:ext cx="4634273" cy="19271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rgbClr val="FF0000"/>
                </a:solidFill>
                <a:latin typeface="+mj-lt"/>
                <a:cs typeface="Arial" panose="020B0604020202020204" pitchFamily="34" charset="0"/>
              </a:rPr>
              <a:t>Electron stimulated desorption (ESD) in the aluminum bellows chambers by electrons (electron cloud)?</a:t>
            </a:r>
          </a:p>
          <a:p>
            <a:pPr>
              <a:lnSpc>
                <a:spcPts val="2300"/>
              </a:lnSpc>
              <a:spcBef>
                <a:spcPts val="0"/>
              </a:spcBef>
            </a:pPr>
            <a:r>
              <a:rPr lang="en-US" altLang="ja-JP" sz="2400" dirty="0" smtClean="0">
                <a:solidFill>
                  <a:srgbClr val="FF0000"/>
                </a:solidFill>
                <a:latin typeface="+mj-lt"/>
                <a:cs typeface="Arial" panose="020B0604020202020204" pitchFamily="34" charset="0"/>
              </a:rPr>
              <a:t>Actually, beam size blow up was also observed at the same time.</a:t>
            </a:r>
            <a:endParaRPr lang="en-US" altLang="ja-JP" sz="2400" dirty="0">
              <a:solidFill>
                <a:srgbClr val="FF0000"/>
              </a:solidFill>
              <a:latin typeface="+mj-lt"/>
              <a:cs typeface="Arial" panose="020B0604020202020204" pitchFamily="34" charset="0"/>
            </a:endParaRPr>
          </a:p>
        </p:txBody>
      </p:sp>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t="22079"/>
          <a:stretch/>
        </p:blipFill>
        <p:spPr>
          <a:xfrm>
            <a:off x="4731241" y="3028330"/>
            <a:ext cx="4219688" cy="3642852"/>
          </a:xfrm>
          <a:prstGeom prst="rect">
            <a:avLst/>
          </a:prstGeom>
        </p:spPr>
      </p:pic>
      <p:sp>
        <p:nvSpPr>
          <p:cNvPr id="19" name="テキスト ボックス 18"/>
          <p:cNvSpPr txBox="1"/>
          <p:nvPr/>
        </p:nvSpPr>
        <p:spPr>
          <a:xfrm>
            <a:off x="5589266" y="3536797"/>
            <a:ext cx="2417330" cy="512320"/>
          </a:xfrm>
          <a:prstGeom prst="rect">
            <a:avLst/>
          </a:prstGeom>
          <a:solidFill>
            <a:schemeClr val="bg1"/>
          </a:solidFill>
        </p:spPr>
        <p:txBody>
          <a:bodyPr wrap="square" rtlCol="0">
            <a:spAutoFit/>
          </a:bodyPr>
          <a:lstStyle/>
          <a:p>
            <a:pPr>
              <a:lnSpc>
                <a:spcPts val="1600"/>
              </a:lnSpc>
            </a:pPr>
            <a:r>
              <a:rPr kumimoji="1" lang="en-US" altLang="ja-JP" dirty="0" smtClean="0"/>
              <a:t>Pressures of 9 gauges in arc sections</a:t>
            </a:r>
            <a:endParaRPr kumimoji="1" lang="ja-JP" altLang="en-US" dirty="0"/>
          </a:p>
        </p:txBody>
      </p:sp>
      <p:sp>
        <p:nvSpPr>
          <p:cNvPr id="20" name="テキスト ボックス 19"/>
          <p:cNvSpPr txBox="1"/>
          <p:nvPr/>
        </p:nvSpPr>
        <p:spPr>
          <a:xfrm rot="16200000">
            <a:off x="3692040" y="4365623"/>
            <a:ext cx="2360198" cy="369332"/>
          </a:xfrm>
          <a:prstGeom prst="rect">
            <a:avLst/>
          </a:prstGeom>
          <a:solidFill>
            <a:schemeClr val="bg1"/>
          </a:solidFill>
        </p:spPr>
        <p:txBody>
          <a:bodyPr wrap="none" rtlCol="0">
            <a:spAutoFit/>
          </a:bodyPr>
          <a:lstStyle/>
          <a:p>
            <a:r>
              <a:rPr kumimoji="1" lang="en-US" altLang="ja-JP" dirty="0" smtClean="0">
                <a:latin typeface="+mj-lt"/>
                <a:ea typeface="+mj-ea"/>
              </a:rPr>
              <a:t>         Pressure [Pa]         </a:t>
            </a:r>
            <a:endParaRPr kumimoji="1" lang="ja-JP" altLang="en-US" dirty="0">
              <a:latin typeface="+mj-lt"/>
              <a:ea typeface="+mj-ea"/>
            </a:endParaRPr>
          </a:p>
        </p:txBody>
      </p:sp>
      <p:sp>
        <p:nvSpPr>
          <p:cNvPr id="21" name="テキスト ボックス 20"/>
          <p:cNvSpPr txBox="1"/>
          <p:nvPr/>
        </p:nvSpPr>
        <p:spPr>
          <a:xfrm>
            <a:off x="5928145" y="6336775"/>
            <a:ext cx="2713884" cy="369332"/>
          </a:xfrm>
          <a:prstGeom prst="rect">
            <a:avLst/>
          </a:prstGeom>
          <a:solidFill>
            <a:schemeClr val="bg1"/>
          </a:solidFill>
        </p:spPr>
        <p:txBody>
          <a:bodyPr wrap="none" rtlCol="0">
            <a:spAutoFit/>
          </a:bodyPr>
          <a:lstStyle/>
          <a:p>
            <a:r>
              <a:rPr kumimoji="1" lang="en-US" altLang="ja-JP" dirty="0" smtClean="0">
                <a:latin typeface="+mj-lt"/>
                <a:ea typeface="+mj-ea"/>
              </a:rPr>
              <a:t>         Beam current [mA]     </a:t>
            </a:r>
            <a:endParaRPr kumimoji="1" lang="ja-JP" altLang="en-US" dirty="0">
              <a:latin typeface="+mj-lt"/>
              <a:ea typeface="+mj-ea"/>
            </a:endParaRPr>
          </a:p>
        </p:txBody>
      </p:sp>
    </p:spTree>
    <p:extLst>
      <p:ext uri="{BB962C8B-B14F-4D97-AF65-F5344CB8AC3E}">
        <p14:creationId xmlns:p14="http://schemas.microsoft.com/office/powerpoint/2010/main" val="1782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22939"/>
          <a:stretch/>
        </p:blipFill>
        <p:spPr>
          <a:xfrm>
            <a:off x="4663827" y="3185652"/>
            <a:ext cx="4480174" cy="3441291"/>
          </a:xfrm>
          <a:prstGeom prst="rect">
            <a:avLst/>
          </a:prstGeom>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3"/>
            <a:ext cx="8749075" cy="428994"/>
          </a:xfrm>
        </p:spPr>
        <p:txBody>
          <a:bodyPr>
            <a:normAutofit/>
          </a:bodyPr>
          <a:lstStyle/>
          <a:p>
            <a:pPr>
              <a:lnSpc>
                <a:spcPts val="2300"/>
              </a:lnSpc>
              <a:spcBef>
                <a:spcPts val="0"/>
              </a:spcBef>
              <a:buClrTx/>
            </a:pPr>
            <a:r>
              <a:rPr lang="en-US" altLang="ja-JP" sz="2400" dirty="0" smtClean="0">
                <a:solidFill>
                  <a:schemeClr val="accent2">
                    <a:lumMod val="50000"/>
                  </a:schemeClr>
                </a:solidFill>
                <a:latin typeface="+mj-lt"/>
                <a:cs typeface="Arial" panose="020B0604020202020204" pitchFamily="34" charset="0"/>
              </a:rPr>
              <a:t>Non-linear pressure rise against the beam current in LER - 4</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504337"/>
            <a:ext cx="8749075" cy="139617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As </a:t>
            </a:r>
            <a:r>
              <a:rPr lang="en-US" altLang="ja-JP" sz="2400" dirty="0">
                <a:solidFill>
                  <a:schemeClr val="accent2">
                    <a:lumMod val="50000"/>
                  </a:schemeClr>
                </a:solidFill>
                <a:latin typeface="+mj-lt"/>
                <a:cs typeface="Arial" panose="020B0604020202020204" pitchFamily="34" charset="0"/>
              </a:rPr>
              <a:t>a test, we applied </a:t>
            </a:r>
            <a:r>
              <a:rPr lang="en-US" altLang="ja-JP" sz="2400" dirty="0" smtClean="0">
                <a:solidFill>
                  <a:srgbClr val="FF0000"/>
                </a:solidFill>
                <a:latin typeface="+mj-lt"/>
                <a:cs typeface="Arial" panose="020B0604020202020204" pitchFamily="34" charset="0"/>
              </a:rPr>
              <a:t>a magnetic </a:t>
            </a:r>
            <a:r>
              <a:rPr lang="en-US" altLang="ja-JP" sz="2400" dirty="0">
                <a:solidFill>
                  <a:srgbClr val="FF0000"/>
                </a:solidFill>
                <a:latin typeface="+mj-lt"/>
                <a:cs typeface="Arial" panose="020B0604020202020204" pitchFamily="34" charset="0"/>
              </a:rPr>
              <a:t>field </a:t>
            </a:r>
            <a:r>
              <a:rPr lang="en-US" altLang="ja-JP" sz="2400" dirty="0" smtClean="0">
                <a:solidFill>
                  <a:srgbClr val="FF0000"/>
                </a:solidFill>
                <a:latin typeface="+mj-lt"/>
                <a:cs typeface="Arial" panose="020B0604020202020204" pitchFamily="34" charset="0"/>
              </a:rPr>
              <a:t>of axial direction </a:t>
            </a:r>
            <a:r>
              <a:rPr lang="en-US" altLang="ja-JP" sz="2400" dirty="0" smtClean="0">
                <a:solidFill>
                  <a:schemeClr val="accent2">
                    <a:lumMod val="50000"/>
                  </a:schemeClr>
                </a:solidFill>
                <a:latin typeface="+mj-lt"/>
                <a:cs typeface="Arial" panose="020B0604020202020204" pitchFamily="34" charset="0"/>
              </a:rPr>
              <a:t>by </a:t>
            </a:r>
            <a:r>
              <a:rPr lang="en-US" altLang="ja-JP" sz="2400" dirty="0">
                <a:solidFill>
                  <a:schemeClr val="accent2">
                    <a:lumMod val="50000"/>
                  </a:schemeClr>
                </a:solidFill>
                <a:latin typeface="+mj-lt"/>
                <a:cs typeface="Arial" panose="020B0604020202020204" pitchFamily="34" charset="0"/>
              </a:rPr>
              <a:t>solenoids </a:t>
            </a:r>
            <a:r>
              <a:rPr lang="en-US" altLang="ja-JP" sz="2400" dirty="0" smtClean="0">
                <a:solidFill>
                  <a:schemeClr val="accent2">
                    <a:lumMod val="50000"/>
                  </a:schemeClr>
                </a:solidFill>
                <a:latin typeface="+mj-lt"/>
                <a:cs typeface="Arial" panose="020B0604020202020204" pitchFamily="34" charset="0"/>
              </a:rPr>
              <a:t>or </a:t>
            </a:r>
            <a:r>
              <a:rPr lang="en-US" altLang="ja-JP" sz="2400" dirty="0">
                <a:solidFill>
                  <a:schemeClr val="accent2">
                    <a:lumMod val="50000"/>
                  </a:schemeClr>
                </a:solidFill>
                <a:latin typeface="+mj-lt"/>
                <a:cs typeface="Arial" panose="020B0604020202020204" pitchFamily="34" charset="0"/>
              </a:rPr>
              <a:t>permanent magnets at nine aluminum bellows chambers (~30 m section). The strength is 40 ~ 100 G </a:t>
            </a:r>
            <a:r>
              <a:rPr lang="en-US" altLang="ja-JP" sz="2400" dirty="0" smtClean="0">
                <a:solidFill>
                  <a:schemeClr val="accent2">
                    <a:lumMod val="50000"/>
                  </a:schemeClr>
                </a:solidFill>
                <a:latin typeface="+mj-lt"/>
                <a:cs typeface="Arial" panose="020B0604020202020204" pitchFamily="34" charset="0"/>
              </a:rPr>
              <a:t>near the inner wall at </a:t>
            </a:r>
            <a:r>
              <a:rPr lang="en-US" altLang="ja-JP" sz="2400" dirty="0">
                <a:solidFill>
                  <a:schemeClr val="accent2">
                    <a:lumMod val="50000"/>
                  </a:schemeClr>
                </a:solidFill>
                <a:latin typeface="+mj-lt"/>
                <a:cs typeface="Arial" panose="020B0604020202020204" pitchFamily="34" charset="0"/>
              </a:rPr>
              <a:t>the </a:t>
            </a:r>
            <a:r>
              <a:rPr lang="en-US" altLang="ja-JP" sz="2400" dirty="0" smtClean="0">
                <a:solidFill>
                  <a:schemeClr val="accent2">
                    <a:lumMod val="50000"/>
                  </a:schemeClr>
                </a:solidFill>
                <a:latin typeface="+mj-lt"/>
                <a:cs typeface="Arial" panose="020B0604020202020204" pitchFamily="34" charset="0"/>
              </a:rPr>
              <a:t>center of bellows.</a:t>
            </a:r>
            <a:endParaRPr lang="en-US" altLang="ja-JP" sz="2400" dirty="0">
              <a:solidFill>
                <a:schemeClr val="accent2">
                  <a:lumMod val="50000"/>
                </a:schemeClr>
              </a:solidFill>
              <a:latin typeface="+mj-lt"/>
              <a:cs typeface="Arial" panose="020B0604020202020204" pitchFamily="34" charset="0"/>
            </a:endParaRPr>
          </a:p>
        </p:txBody>
      </p:sp>
      <p:sp>
        <p:nvSpPr>
          <p:cNvPr id="22" name="コンテンツ プレースホルダ 9"/>
          <p:cNvSpPr txBox="1">
            <a:spLocks/>
          </p:cNvSpPr>
          <p:nvPr/>
        </p:nvSpPr>
        <p:spPr>
          <a:xfrm>
            <a:off x="394926" y="2776331"/>
            <a:ext cx="8749074" cy="409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As </a:t>
            </a:r>
            <a:r>
              <a:rPr lang="en-US" altLang="ja-JP" sz="2400" dirty="0">
                <a:solidFill>
                  <a:schemeClr val="accent2">
                    <a:lumMod val="50000"/>
                  </a:schemeClr>
                </a:solidFill>
                <a:latin typeface="+mj-lt"/>
                <a:cs typeface="Arial" panose="020B0604020202020204" pitchFamily="34" charset="0"/>
              </a:rPr>
              <a:t>a result, </a:t>
            </a:r>
            <a:r>
              <a:rPr lang="en-US" altLang="ja-JP" sz="2400" dirty="0">
                <a:solidFill>
                  <a:srgbClr val="FF0000"/>
                </a:solidFill>
                <a:latin typeface="+mj-lt"/>
                <a:cs typeface="Arial" panose="020B0604020202020204" pitchFamily="34" charset="0"/>
              </a:rPr>
              <a:t>the rate of pressure rise at this section relaxed</a:t>
            </a:r>
            <a:r>
              <a:rPr lang="en-US" altLang="ja-JP" sz="2400" dirty="0" smtClean="0">
                <a:solidFill>
                  <a:schemeClr val="accent2">
                    <a:lumMod val="50000"/>
                  </a:schemeClr>
                </a:solidFill>
                <a:latin typeface="+mj-lt"/>
                <a:cs typeface="Arial" panose="020B0604020202020204" pitchFamily="34" charset="0"/>
              </a:rPr>
              <a:t>!</a:t>
            </a:r>
            <a:endParaRPr lang="en-US" altLang="ja-JP" sz="2400" dirty="0">
              <a:solidFill>
                <a:schemeClr val="accent2">
                  <a:lumMod val="50000"/>
                </a:schemeClr>
              </a:solidFill>
              <a:latin typeface="+mj-lt"/>
              <a:cs typeface="Arial" panose="020B0604020202020204" pitchFamily="34" charset="0"/>
            </a:endParaRPr>
          </a:p>
        </p:txBody>
      </p:sp>
      <p:pic>
        <p:nvPicPr>
          <p:cNvPr id="12" name="Picture 3" descr="E:\_Workfolder\ベローズ_永久磁石_20160428 photo\Resized\P42800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29" y="3337139"/>
            <a:ext cx="2351724" cy="17637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_Workfolder\ベローズ_永久磁石_20160423_1 photo\Resized\P42300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77" y="4422472"/>
            <a:ext cx="1195706" cy="896779"/>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p:cNvPicPr>
            <a:picLocks noChangeAspect="1"/>
          </p:cNvPicPr>
          <p:nvPr/>
        </p:nvPicPr>
        <p:blipFill rotWithShape="1">
          <a:blip r:embed="rId6">
            <a:extLst>
              <a:ext uri="{28A0092B-C50C-407E-A947-70E740481C1C}">
                <a14:useLocalDpi xmlns:a14="http://schemas.microsoft.com/office/drawing/2010/main" val="0"/>
              </a:ext>
            </a:extLst>
          </a:blip>
          <a:srcRect l="16545" t="22355" r="24636" b="10716"/>
          <a:stretch/>
        </p:blipFill>
        <p:spPr>
          <a:xfrm>
            <a:off x="2178847" y="4599585"/>
            <a:ext cx="2290439" cy="1954668"/>
          </a:xfrm>
          <a:prstGeom prst="rect">
            <a:avLst/>
          </a:prstGeom>
        </p:spPr>
      </p:pic>
      <p:sp>
        <p:nvSpPr>
          <p:cNvPr id="16" name="左カーブ矢印 15"/>
          <p:cNvSpPr/>
          <p:nvPr/>
        </p:nvSpPr>
        <p:spPr>
          <a:xfrm flipH="1">
            <a:off x="7395766" y="4139377"/>
            <a:ext cx="520213" cy="1364961"/>
          </a:xfrm>
          <a:prstGeom prst="curved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2454056" y="3331698"/>
            <a:ext cx="2032929" cy="338554"/>
          </a:xfrm>
          <a:prstGeom prst="rect">
            <a:avLst/>
          </a:prstGeom>
          <a:solidFill>
            <a:schemeClr val="bg1"/>
          </a:solidFill>
          <a:ln>
            <a:solidFill>
              <a:schemeClr val="tx1"/>
            </a:solidFill>
          </a:ln>
        </p:spPr>
        <p:txBody>
          <a:bodyPr wrap="none" rtlCol="0">
            <a:spAutoFit/>
          </a:bodyPr>
          <a:lstStyle/>
          <a:p>
            <a:r>
              <a:rPr kumimoji="1" lang="en-US" altLang="ja-JP" sz="1600" dirty="0"/>
              <a:t>Permanent magnets</a:t>
            </a:r>
            <a:endParaRPr kumimoji="1" lang="ja-JP" altLang="en-US" sz="1600" dirty="0"/>
          </a:p>
        </p:txBody>
      </p:sp>
      <p:sp>
        <p:nvSpPr>
          <p:cNvPr id="24" name="テキスト ボックス 23"/>
          <p:cNvSpPr txBox="1"/>
          <p:nvPr/>
        </p:nvSpPr>
        <p:spPr>
          <a:xfrm>
            <a:off x="1079496" y="5781795"/>
            <a:ext cx="1446230" cy="338554"/>
          </a:xfrm>
          <a:prstGeom prst="rect">
            <a:avLst/>
          </a:prstGeom>
          <a:solidFill>
            <a:schemeClr val="bg1"/>
          </a:solidFill>
          <a:ln>
            <a:solidFill>
              <a:schemeClr val="tx1"/>
            </a:solidFill>
          </a:ln>
        </p:spPr>
        <p:txBody>
          <a:bodyPr wrap="none" rtlCol="0">
            <a:spAutoFit/>
          </a:bodyPr>
          <a:lstStyle/>
          <a:p>
            <a:r>
              <a:rPr kumimoji="1" lang="en-US" altLang="ja-JP" sz="1600" dirty="0"/>
              <a:t>Solenoid coils</a:t>
            </a:r>
            <a:endParaRPr kumimoji="1" lang="ja-JP" altLang="en-US" sz="1600" dirty="0"/>
          </a:p>
        </p:txBody>
      </p:sp>
      <p:sp>
        <p:nvSpPr>
          <p:cNvPr id="14" name="テキスト ボックス 13"/>
          <p:cNvSpPr txBox="1"/>
          <p:nvPr/>
        </p:nvSpPr>
        <p:spPr>
          <a:xfrm>
            <a:off x="5481110" y="3723617"/>
            <a:ext cx="2089728" cy="502702"/>
          </a:xfrm>
          <a:prstGeom prst="rect">
            <a:avLst/>
          </a:prstGeom>
          <a:solidFill>
            <a:schemeClr val="bg1"/>
          </a:solidFill>
        </p:spPr>
        <p:txBody>
          <a:bodyPr wrap="square" rtlCol="0">
            <a:spAutoFit/>
          </a:bodyPr>
          <a:lstStyle/>
          <a:p>
            <a:pPr>
              <a:lnSpc>
                <a:spcPts val="1600"/>
              </a:lnSpc>
            </a:pPr>
            <a:r>
              <a:rPr kumimoji="1" lang="en-US" altLang="ja-JP" sz="1600" dirty="0" smtClean="0"/>
              <a:t>Pressures of 9 gauges in arc sections</a:t>
            </a:r>
            <a:endParaRPr kumimoji="1" lang="ja-JP" altLang="en-US" sz="1600" dirty="0"/>
          </a:p>
        </p:txBody>
      </p:sp>
      <p:sp>
        <p:nvSpPr>
          <p:cNvPr id="18" name="テキスト ボックス 17"/>
          <p:cNvSpPr txBox="1"/>
          <p:nvPr/>
        </p:nvSpPr>
        <p:spPr>
          <a:xfrm rot="16200000">
            <a:off x="4036400" y="4520704"/>
            <a:ext cx="1533829" cy="338554"/>
          </a:xfrm>
          <a:prstGeom prst="rect">
            <a:avLst/>
          </a:prstGeom>
          <a:solidFill>
            <a:schemeClr val="bg1"/>
          </a:solidFill>
        </p:spPr>
        <p:txBody>
          <a:bodyPr wrap="square" rtlCol="0">
            <a:spAutoFit/>
          </a:bodyPr>
          <a:lstStyle/>
          <a:p>
            <a:r>
              <a:rPr kumimoji="1" lang="en-US" altLang="ja-JP" sz="1600" dirty="0" smtClean="0">
                <a:latin typeface="+mj-lt"/>
                <a:ea typeface="+mj-ea"/>
              </a:rPr>
              <a:t>    Pressure [Pa]        </a:t>
            </a:r>
            <a:endParaRPr kumimoji="1" lang="ja-JP" altLang="en-US" sz="1600" dirty="0">
              <a:latin typeface="+mj-lt"/>
              <a:ea typeface="+mj-ea"/>
            </a:endParaRPr>
          </a:p>
        </p:txBody>
      </p:sp>
      <p:sp>
        <p:nvSpPr>
          <p:cNvPr id="19" name="テキスト ボックス 18"/>
          <p:cNvSpPr txBox="1"/>
          <p:nvPr/>
        </p:nvSpPr>
        <p:spPr>
          <a:xfrm>
            <a:off x="5839655" y="6283478"/>
            <a:ext cx="2424253" cy="338554"/>
          </a:xfrm>
          <a:prstGeom prst="rect">
            <a:avLst/>
          </a:prstGeom>
          <a:solidFill>
            <a:schemeClr val="bg1"/>
          </a:solidFill>
        </p:spPr>
        <p:txBody>
          <a:bodyPr wrap="none" rtlCol="0">
            <a:spAutoFit/>
          </a:bodyPr>
          <a:lstStyle/>
          <a:p>
            <a:r>
              <a:rPr kumimoji="1" lang="en-US" altLang="ja-JP" sz="1600" dirty="0" smtClean="0">
                <a:latin typeface="+mj-lt"/>
                <a:ea typeface="+mj-ea"/>
              </a:rPr>
              <a:t>         Beam current [mA]     </a:t>
            </a:r>
            <a:endParaRPr kumimoji="1" lang="ja-JP" altLang="en-US" sz="1600" dirty="0">
              <a:latin typeface="+mj-lt"/>
              <a:ea typeface="+mj-ea"/>
            </a:endParaRPr>
          </a:p>
        </p:txBody>
      </p:sp>
    </p:spTree>
    <p:extLst>
      <p:ext uri="{BB962C8B-B14F-4D97-AF65-F5344CB8AC3E}">
        <p14:creationId xmlns:p14="http://schemas.microsoft.com/office/powerpoint/2010/main" val="1694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animBg="1"/>
      <p:bldP spid="14"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_Workfolder\ベローズ_永久磁石_ソレノイド_20160602 photo\Resized\P602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41" y="2831687"/>
            <a:ext cx="3093884" cy="2320413"/>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95009"/>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Non-linear pressure rise against the beam current in LER - 5</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474842"/>
            <a:ext cx="8749075" cy="786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We put permanent magnets on most of aluminum bellows chambers (~800) all around the ring (arcs) on 2 - 4, June.</a:t>
            </a:r>
            <a:endParaRPr lang="en-US" altLang="ja-JP" sz="2400" dirty="0">
              <a:solidFill>
                <a:schemeClr val="accent2">
                  <a:lumMod val="50000"/>
                </a:schemeClr>
              </a:solidFill>
              <a:latin typeface="+mj-lt"/>
              <a:cs typeface="Arial" panose="020B0604020202020204" pitchFamily="34" charset="0"/>
            </a:endParaRPr>
          </a:p>
        </p:txBody>
      </p:sp>
      <p:sp>
        <p:nvSpPr>
          <p:cNvPr id="18" name="コンテンツ プレースホルダ 9"/>
          <p:cNvSpPr txBox="1">
            <a:spLocks/>
          </p:cNvSpPr>
          <p:nvPr/>
        </p:nvSpPr>
        <p:spPr>
          <a:xfrm>
            <a:off x="394926" y="2137237"/>
            <a:ext cx="8749074" cy="409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rgbClr val="FF0000"/>
                </a:solidFill>
                <a:latin typeface="+mj-lt"/>
                <a:cs typeface="Arial" panose="020B0604020202020204" pitchFamily="34" charset="0"/>
              </a:rPr>
              <a:t>As </a:t>
            </a:r>
            <a:r>
              <a:rPr lang="en-US" altLang="ja-JP" sz="2400" dirty="0">
                <a:solidFill>
                  <a:srgbClr val="FF0000"/>
                </a:solidFill>
                <a:latin typeface="+mj-lt"/>
                <a:cs typeface="Arial" panose="020B0604020202020204" pitchFamily="34" charset="0"/>
              </a:rPr>
              <a:t>a result, the rate of pressure rise </a:t>
            </a:r>
            <a:r>
              <a:rPr lang="en-US" altLang="ja-JP" sz="2400" dirty="0" smtClean="0">
                <a:solidFill>
                  <a:srgbClr val="FF0000"/>
                </a:solidFill>
                <a:latin typeface="+mj-lt"/>
                <a:cs typeface="Arial" panose="020B0604020202020204" pitchFamily="34" charset="0"/>
              </a:rPr>
              <a:t>relaxed in whole ring!</a:t>
            </a:r>
            <a:endParaRPr lang="en-US" altLang="ja-JP" sz="2400" dirty="0">
              <a:solidFill>
                <a:srgbClr val="FF0000"/>
              </a:solidFill>
              <a:latin typeface="+mj-lt"/>
              <a:cs typeface="Arial" panose="020B0604020202020204" pitchFamily="34" charset="0"/>
            </a:endParaRPr>
          </a:p>
        </p:txBody>
      </p:sp>
      <p:sp>
        <p:nvSpPr>
          <p:cNvPr id="10" name="テキスト ボックス 9"/>
          <p:cNvSpPr txBox="1"/>
          <p:nvPr/>
        </p:nvSpPr>
        <p:spPr>
          <a:xfrm>
            <a:off x="2011595" y="2653279"/>
            <a:ext cx="2032929" cy="338554"/>
          </a:xfrm>
          <a:prstGeom prst="rect">
            <a:avLst/>
          </a:prstGeom>
          <a:solidFill>
            <a:schemeClr val="bg1"/>
          </a:solidFill>
          <a:ln>
            <a:solidFill>
              <a:schemeClr val="tx1"/>
            </a:solidFill>
          </a:ln>
        </p:spPr>
        <p:txBody>
          <a:bodyPr wrap="none" rtlCol="0">
            <a:spAutoFit/>
          </a:bodyPr>
          <a:lstStyle/>
          <a:p>
            <a:r>
              <a:rPr kumimoji="1" lang="en-US" altLang="ja-JP" sz="1600" dirty="0"/>
              <a:t>Permanent magnets</a:t>
            </a:r>
            <a:endParaRPr kumimoji="1" lang="ja-JP" altLang="en-US" sz="1600" dirty="0"/>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t="16057"/>
          <a:stretch/>
        </p:blipFill>
        <p:spPr>
          <a:xfrm>
            <a:off x="4478634" y="2556390"/>
            <a:ext cx="4350721" cy="3625931"/>
          </a:xfrm>
          <a:prstGeom prst="rect">
            <a:avLst/>
          </a:prstGeom>
        </p:spPr>
      </p:pic>
      <p:sp>
        <p:nvSpPr>
          <p:cNvPr id="12" name="左カーブ矢印 11"/>
          <p:cNvSpPr/>
          <p:nvPr/>
        </p:nvSpPr>
        <p:spPr>
          <a:xfrm>
            <a:off x="8348584" y="3254481"/>
            <a:ext cx="431609" cy="1364961"/>
          </a:xfrm>
          <a:prstGeom prst="curved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5378237" y="3264308"/>
            <a:ext cx="2054949" cy="646331"/>
          </a:xfrm>
          <a:prstGeom prst="rect">
            <a:avLst/>
          </a:prstGeom>
          <a:noFill/>
        </p:spPr>
        <p:txBody>
          <a:bodyPr wrap="square" rtlCol="0">
            <a:spAutoFit/>
          </a:bodyPr>
          <a:lstStyle/>
          <a:p>
            <a:r>
              <a:rPr kumimoji="1" lang="en-US" altLang="ja-JP" dirty="0" smtClean="0"/>
              <a:t>Average pressures in two arcs</a:t>
            </a:r>
            <a:endParaRPr kumimoji="1" lang="ja-JP" altLang="en-US" dirty="0"/>
          </a:p>
        </p:txBody>
      </p:sp>
      <p:sp>
        <p:nvSpPr>
          <p:cNvPr id="13" name="テキスト ボックス 12"/>
          <p:cNvSpPr txBox="1"/>
          <p:nvPr/>
        </p:nvSpPr>
        <p:spPr>
          <a:xfrm rot="16200000">
            <a:off x="3156412" y="4073339"/>
            <a:ext cx="2920181" cy="338554"/>
          </a:xfrm>
          <a:prstGeom prst="rect">
            <a:avLst/>
          </a:prstGeom>
          <a:solidFill>
            <a:schemeClr val="bg1"/>
          </a:solidFill>
        </p:spPr>
        <p:txBody>
          <a:bodyPr wrap="square" rtlCol="0">
            <a:spAutoFit/>
          </a:bodyPr>
          <a:lstStyle/>
          <a:p>
            <a:r>
              <a:rPr kumimoji="1" lang="en-US" altLang="ja-JP" sz="1600" dirty="0" smtClean="0">
                <a:latin typeface="+mj-lt"/>
                <a:ea typeface="+mj-ea"/>
              </a:rPr>
              <a:t>                  Pressure [Pa]        </a:t>
            </a:r>
            <a:endParaRPr kumimoji="1" lang="ja-JP" altLang="en-US" sz="1600" dirty="0">
              <a:latin typeface="+mj-lt"/>
              <a:ea typeface="+mj-ea"/>
            </a:endParaRPr>
          </a:p>
        </p:txBody>
      </p:sp>
      <p:sp>
        <p:nvSpPr>
          <p:cNvPr id="14" name="テキスト ボックス 13"/>
          <p:cNvSpPr txBox="1"/>
          <p:nvPr/>
        </p:nvSpPr>
        <p:spPr>
          <a:xfrm>
            <a:off x="5819990" y="5959012"/>
            <a:ext cx="2424253" cy="338554"/>
          </a:xfrm>
          <a:prstGeom prst="rect">
            <a:avLst/>
          </a:prstGeom>
          <a:solidFill>
            <a:schemeClr val="bg1"/>
          </a:solidFill>
        </p:spPr>
        <p:txBody>
          <a:bodyPr wrap="none" rtlCol="0">
            <a:spAutoFit/>
          </a:bodyPr>
          <a:lstStyle/>
          <a:p>
            <a:r>
              <a:rPr kumimoji="1" lang="en-US" altLang="ja-JP" sz="1600" dirty="0" smtClean="0">
                <a:latin typeface="+mj-lt"/>
                <a:ea typeface="+mj-ea"/>
              </a:rPr>
              <a:t>         Beam current [mA]     </a:t>
            </a:r>
            <a:endParaRPr kumimoji="1" lang="ja-JP" altLang="en-US" sz="1600" dirty="0">
              <a:latin typeface="+mj-lt"/>
              <a:ea typeface="+mj-ea"/>
            </a:endParaRPr>
          </a:p>
        </p:txBody>
      </p:sp>
    </p:spTree>
    <p:extLst>
      <p:ext uri="{BB962C8B-B14F-4D97-AF65-F5344CB8AC3E}">
        <p14:creationId xmlns:p14="http://schemas.microsoft.com/office/powerpoint/2010/main" val="31587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P spid="3"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- 1</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95009"/>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Non-linear pressure rise against the beam current in LER - 6</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474842"/>
            <a:ext cx="8749075" cy="7865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We put permanent magnets on most of aluminum bellows chambers (~800) all around the ring (arcs) on 2 - 4, June.</a:t>
            </a:r>
            <a:endParaRPr lang="en-US" altLang="ja-JP" sz="2400" dirty="0">
              <a:solidFill>
                <a:schemeClr val="accent2">
                  <a:lumMod val="50000"/>
                </a:schemeClr>
              </a:solidFill>
              <a:latin typeface="+mj-lt"/>
              <a:cs typeface="Arial" panose="020B0604020202020204" pitchFamily="34" charset="0"/>
            </a:endParaRPr>
          </a:p>
        </p:txBody>
      </p:sp>
      <p:sp>
        <p:nvSpPr>
          <p:cNvPr id="18" name="コンテンツ プレースホルダ 9"/>
          <p:cNvSpPr txBox="1">
            <a:spLocks/>
          </p:cNvSpPr>
          <p:nvPr/>
        </p:nvSpPr>
        <p:spPr>
          <a:xfrm>
            <a:off x="394926" y="2137237"/>
            <a:ext cx="8749074" cy="409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As a result, the rate </a:t>
            </a:r>
            <a:r>
              <a:rPr lang="en-US" altLang="ja-JP" sz="2400" dirty="0">
                <a:solidFill>
                  <a:schemeClr val="accent2">
                    <a:lumMod val="50000"/>
                  </a:schemeClr>
                </a:solidFill>
                <a:latin typeface="+mj-lt"/>
                <a:cs typeface="Arial" panose="020B0604020202020204" pitchFamily="34" charset="0"/>
              </a:rPr>
              <a:t>of pressure rise </a:t>
            </a:r>
            <a:r>
              <a:rPr lang="en-US" altLang="ja-JP" sz="2400" dirty="0" smtClean="0">
                <a:solidFill>
                  <a:schemeClr val="accent2">
                    <a:lumMod val="50000"/>
                  </a:schemeClr>
                </a:solidFill>
                <a:latin typeface="+mj-lt"/>
                <a:cs typeface="Arial" panose="020B0604020202020204" pitchFamily="34" charset="0"/>
              </a:rPr>
              <a:t>relaxed in whole ring!</a:t>
            </a:r>
            <a:endParaRPr lang="en-US" altLang="ja-JP" sz="2400" dirty="0">
              <a:solidFill>
                <a:schemeClr val="accent2">
                  <a:lumMod val="50000"/>
                </a:schemeClr>
              </a:solidFill>
              <a:latin typeface="+mj-lt"/>
              <a:cs typeface="Arial" panose="020B0604020202020204" pitchFamily="34" charset="0"/>
            </a:endParaRPr>
          </a:p>
        </p:txBody>
      </p:sp>
      <p:sp>
        <p:nvSpPr>
          <p:cNvPr id="13" name="コンテンツ プレースホルダ 9"/>
          <p:cNvSpPr txBox="1">
            <a:spLocks/>
          </p:cNvSpPr>
          <p:nvPr/>
        </p:nvSpPr>
        <p:spPr>
          <a:xfrm>
            <a:off x="394926" y="2766501"/>
            <a:ext cx="4334389" cy="11270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rgbClr val="FF0000"/>
                </a:solidFill>
                <a:latin typeface="+mj-lt"/>
                <a:cs typeface="Arial" panose="020B0604020202020204" pitchFamily="34" charset="0"/>
              </a:rPr>
              <a:t>However, the non-linear pressure rise is still seen at high beam current &gt; 700 mA.</a:t>
            </a:r>
            <a:endParaRPr lang="en-US" altLang="ja-JP" sz="2400" dirty="0">
              <a:solidFill>
                <a:srgbClr val="FF0000"/>
              </a:solidFill>
              <a:latin typeface="+mj-lt"/>
              <a:cs typeface="Arial" panose="020B0604020202020204" pitchFamily="34" charset="0"/>
            </a:endParaRPr>
          </a:p>
        </p:txBody>
      </p:sp>
      <p:sp>
        <p:nvSpPr>
          <p:cNvPr id="14" name="下矢印 13"/>
          <p:cNvSpPr/>
          <p:nvPr/>
        </p:nvSpPr>
        <p:spPr>
          <a:xfrm>
            <a:off x="2135236" y="3864077"/>
            <a:ext cx="629264" cy="23597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 9"/>
          <p:cNvSpPr txBox="1">
            <a:spLocks/>
          </p:cNvSpPr>
          <p:nvPr/>
        </p:nvSpPr>
        <p:spPr>
          <a:xfrm>
            <a:off x="394926" y="4188538"/>
            <a:ext cx="4334389" cy="13765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rgbClr val="FF0000"/>
                </a:solidFill>
                <a:latin typeface="+mj-lt"/>
                <a:cs typeface="Arial" panose="020B0604020202020204" pitchFamily="34" charset="0"/>
              </a:rPr>
              <a:t>Electron cloud still remains!</a:t>
            </a:r>
          </a:p>
          <a:p>
            <a:pPr>
              <a:lnSpc>
                <a:spcPts val="2300"/>
              </a:lnSpc>
              <a:spcBef>
                <a:spcPts val="0"/>
              </a:spcBef>
            </a:pPr>
            <a:r>
              <a:rPr lang="en-US" altLang="ja-JP" sz="2400" dirty="0" smtClean="0">
                <a:solidFill>
                  <a:srgbClr val="FF0000"/>
                </a:solidFill>
                <a:latin typeface="+mj-lt"/>
                <a:cs typeface="Arial" panose="020B0604020202020204" pitchFamily="34" charset="0"/>
              </a:rPr>
              <a:t>We will put permanent magnets at a part of drift region for test soon.</a:t>
            </a:r>
            <a:endParaRPr lang="en-US" altLang="ja-JP" sz="2400" dirty="0">
              <a:solidFill>
                <a:srgbClr val="FF0000"/>
              </a:solidFill>
              <a:latin typeface="+mj-lt"/>
              <a:cs typeface="Arial" panose="020B0604020202020204" pitchFamily="34" charset="0"/>
            </a:endParaRPr>
          </a:p>
        </p:txBody>
      </p:sp>
      <p:sp>
        <p:nvSpPr>
          <p:cNvPr id="17" name="コンテンツ プレースホルダ 9"/>
          <p:cNvSpPr txBox="1">
            <a:spLocks/>
          </p:cNvSpPr>
          <p:nvPr/>
        </p:nvSpPr>
        <p:spPr>
          <a:xfrm>
            <a:off x="807881" y="5717434"/>
            <a:ext cx="3410157" cy="683344"/>
          </a:xfrm>
          <a:prstGeom prst="rect">
            <a:avLst/>
          </a:prstGeom>
          <a:ln>
            <a:solidFill>
              <a:srgbClr val="0000FF"/>
            </a:solidFill>
          </a:ln>
        </p:spPr>
        <p:txBody>
          <a:bodyPr vert="horz" lIns="91440" tIns="45720" rIns="91440" bIns="45720" rtlCol="0">
            <a:normAutofit fontScale="92500"/>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2300"/>
              </a:lnSpc>
              <a:spcBef>
                <a:spcPts val="0"/>
              </a:spcBef>
              <a:buNone/>
            </a:pPr>
            <a:r>
              <a:rPr lang="en-US" altLang="ja-JP" sz="2400" dirty="0" smtClean="0">
                <a:solidFill>
                  <a:schemeClr val="tx2"/>
                </a:solidFill>
                <a:latin typeface="+mj-lt"/>
                <a:cs typeface="Arial" panose="020B0604020202020204" pitchFamily="34" charset="0"/>
              </a:rPr>
              <a:t>The ECE problem will be discussed later by </a:t>
            </a:r>
            <a:r>
              <a:rPr lang="en-US" altLang="ja-JP" sz="2400" dirty="0" err="1" smtClean="0">
                <a:solidFill>
                  <a:schemeClr val="tx2"/>
                </a:solidFill>
                <a:latin typeface="+mj-lt"/>
                <a:cs typeface="Arial" panose="020B0604020202020204" pitchFamily="34" charset="0"/>
              </a:rPr>
              <a:t>Ohmi</a:t>
            </a:r>
            <a:r>
              <a:rPr lang="en-US" altLang="ja-JP" sz="2400" dirty="0" smtClean="0">
                <a:solidFill>
                  <a:schemeClr val="tx2"/>
                </a:solidFill>
                <a:latin typeface="+mj-lt"/>
                <a:cs typeface="Arial" panose="020B0604020202020204" pitchFamily="34" charset="0"/>
              </a:rPr>
              <a:t>-san</a:t>
            </a:r>
            <a:endParaRPr lang="en-US" altLang="ja-JP" sz="2400" dirty="0">
              <a:solidFill>
                <a:schemeClr val="tx2"/>
              </a:solidFill>
              <a:latin typeface="+mj-lt"/>
              <a:cs typeface="Arial" panose="020B0604020202020204" pitchFamily="34" charset="0"/>
            </a:endParaRPr>
          </a:p>
        </p:txBody>
      </p:sp>
      <p:pic>
        <p:nvPicPr>
          <p:cNvPr id="16" name="図 15"/>
          <p:cNvPicPr>
            <a:picLocks noChangeAspect="1"/>
          </p:cNvPicPr>
          <p:nvPr/>
        </p:nvPicPr>
        <p:blipFill rotWithShape="1">
          <a:blip r:embed="rId3">
            <a:extLst>
              <a:ext uri="{28A0092B-C50C-407E-A947-70E740481C1C}">
                <a14:useLocalDpi xmlns:a14="http://schemas.microsoft.com/office/drawing/2010/main" val="0"/>
              </a:ext>
            </a:extLst>
          </a:blip>
          <a:srcRect t="16057"/>
          <a:stretch/>
        </p:blipFill>
        <p:spPr>
          <a:xfrm>
            <a:off x="4478634" y="2556390"/>
            <a:ext cx="4350721" cy="3625931"/>
          </a:xfrm>
          <a:prstGeom prst="rect">
            <a:avLst/>
          </a:prstGeom>
        </p:spPr>
      </p:pic>
      <p:sp>
        <p:nvSpPr>
          <p:cNvPr id="19" name="左カーブ矢印 18"/>
          <p:cNvSpPr/>
          <p:nvPr/>
        </p:nvSpPr>
        <p:spPr>
          <a:xfrm>
            <a:off x="8348584" y="3254481"/>
            <a:ext cx="431609" cy="1364961"/>
          </a:xfrm>
          <a:prstGeom prst="curved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p:cNvSpPr txBox="1"/>
          <p:nvPr/>
        </p:nvSpPr>
        <p:spPr>
          <a:xfrm>
            <a:off x="5378237" y="3264308"/>
            <a:ext cx="2054949" cy="646331"/>
          </a:xfrm>
          <a:prstGeom prst="rect">
            <a:avLst/>
          </a:prstGeom>
          <a:noFill/>
        </p:spPr>
        <p:txBody>
          <a:bodyPr wrap="square" rtlCol="0">
            <a:spAutoFit/>
          </a:bodyPr>
          <a:lstStyle/>
          <a:p>
            <a:r>
              <a:rPr kumimoji="1" lang="en-US" altLang="ja-JP" dirty="0" smtClean="0"/>
              <a:t>Average pressures in two arcs</a:t>
            </a:r>
            <a:endParaRPr kumimoji="1" lang="ja-JP" altLang="en-US" dirty="0"/>
          </a:p>
        </p:txBody>
      </p:sp>
      <p:sp>
        <p:nvSpPr>
          <p:cNvPr id="21" name="テキスト ボックス 20"/>
          <p:cNvSpPr txBox="1"/>
          <p:nvPr/>
        </p:nvSpPr>
        <p:spPr>
          <a:xfrm rot="16200000">
            <a:off x="3156412" y="4073339"/>
            <a:ext cx="2920181" cy="338554"/>
          </a:xfrm>
          <a:prstGeom prst="rect">
            <a:avLst/>
          </a:prstGeom>
          <a:solidFill>
            <a:schemeClr val="bg1"/>
          </a:solidFill>
        </p:spPr>
        <p:txBody>
          <a:bodyPr wrap="square" rtlCol="0">
            <a:spAutoFit/>
          </a:bodyPr>
          <a:lstStyle/>
          <a:p>
            <a:r>
              <a:rPr kumimoji="1" lang="en-US" altLang="ja-JP" sz="1600" dirty="0" smtClean="0">
                <a:latin typeface="+mj-lt"/>
                <a:ea typeface="+mj-ea"/>
              </a:rPr>
              <a:t>                  Pressure [Pa]        </a:t>
            </a:r>
            <a:endParaRPr kumimoji="1" lang="ja-JP" altLang="en-US" sz="1600" dirty="0">
              <a:latin typeface="+mj-lt"/>
              <a:ea typeface="+mj-ea"/>
            </a:endParaRPr>
          </a:p>
        </p:txBody>
      </p:sp>
      <p:sp>
        <p:nvSpPr>
          <p:cNvPr id="22" name="テキスト ボックス 21"/>
          <p:cNvSpPr txBox="1"/>
          <p:nvPr/>
        </p:nvSpPr>
        <p:spPr>
          <a:xfrm>
            <a:off x="5819990" y="5959012"/>
            <a:ext cx="2424253" cy="338554"/>
          </a:xfrm>
          <a:prstGeom prst="rect">
            <a:avLst/>
          </a:prstGeom>
          <a:solidFill>
            <a:schemeClr val="bg1"/>
          </a:solidFill>
        </p:spPr>
        <p:txBody>
          <a:bodyPr wrap="none" rtlCol="0">
            <a:spAutoFit/>
          </a:bodyPr>
          <a:lstStyle/>
          <a:p>
            <a:r>
              <a:rPr kumimoji="1" lang="en-US" altLang="ja-JP" sz="1600" dirty="0" smtClean="0">
                <a:latin typeface="+mj-lt"/>
                <a:ea typeface="+mj-ea"/>
              </a:rPr>
              <a:t>         Beam current [mA]     </a:t>
            </a:r>
            <a:endParaRPr kumimoji="1" lang="ja-JP" altLang="en-US" sz="1600" dirty="0">
              <a:latin typeface="+mj-lt"/>
              <a:ea typeface="+mj-ea"/>
            </a:endParaRPr>
          </a:p>
        </p:txBody>
      </p:sp>
      <p:cxnSp>
        <p:nvCxnSpPr>
          <p:cNvPr id="23" name="曲線コネクタ 22"/>
          <p:cNvCxnSpPr/>
          <p:nvPr/>
        </p:nvCxnSpPr>
        <p:spPr>
          <a:xfrm>
            <a:off x="4414684" y="3048000"/>
            <a:ext cx="2772697" cy="1415845"/>
          </a:xfrm>
          <a:prstGeom prst="curvedConnector3">
            <a:avLst>
              <a:gd name="adj1" fmla="val 50000"/>
            </a:avLst>
          </a:prstGeom>
          <a:ln w="19050">
            <a:solidFill>
              <a:srgbClr val="FF00FF"/>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7148050" y="4080387"/>
            <a:ext cx="1582996" cy="1032387"/>
          </a:xfrm>
          <a:prstGeom prst="ellipse">
            <a:avLst/>
          </a:prstGeom>
          <a:noFill/>
          <a:ln w="38100">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6206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7"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-1 </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415849"/>
            <a:ext cx="8749075" cy="15829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Beam </a:t>
            </a:r>
            <a:r>
              <a:rPr lang="en-US" altLang="ja-JP" sz="2400" dirty="0">
                <a:solidFill>
                  <a:schemeClr val="accent2">
                    <a:lumMod val="50000"/>
                  </a:schemeClr>
                </a:solidFill>
                <a:latin typeface="+mj-lt"/>
                <a:cs typeface="Arial" panose="020B0604020202020204" pitchFamily="34" charset="0"/>
              </a:rPr>
              <a:t>aborts accompanied by </a:t>
            </a:r>
            <a:r>
              <a:rPr lang="en-US" altLang="ja-JP" sz="2400" dirty="0" smtClean="0">
                <a:solidFill>
                  <a:schemeClr val="accent2">
                    <a:lumMod val="50000"/>
                  </a:schemeClr>
                </a:solidFill>
                <a:latin typeface="+mj-lt"/>
                <a:cs typeface="Arial" panose="020B0604020202020204" pitchFamily="34" charset="0"/>
              </a:rPr>
              <a:t>local </a:t>
            </a:r>
            <a:r>
              <a:rPr lang="en-US" altLang="ja-JP" sz="2400" dirty="0">
                <a:solidFill>
                  <a:schemeClr val="accent2">
                    <a:lumMod val="50000"/>
                  </a:schemeClr>
                </a:solidFill>
                <a:latin typeface="+mj-lt"/>
                <a:cs typeface="Arial" panose="020B0604020202020204" pitchFamily="34" charset="0"/>
              </a:rPr>
              <a:t>pressure bursts have been frequently observed in the LER. </a:t>
            </a:r>
          </a:p>
          <a:p>
            <a:pPr lvl="1">
              <a:lnSpc>
                <a:spcPts val="2300"/>
              </a:lnSpc>
              <a:spcBef>
                <a:spcPts val="0"/>
              </a:spcBef>
            </a:pPr>
            <a:r>
              <a:rPr lang="en-US" altLang="ja-JP" sz="2200" dirty="0">
                <a:latin typeface="+mj-lt"/>
                <a:cs typeface="Arial" panose="020B0604020202020204" pitchFamily="34" charset="0"/>
              </a:rPr>
              <a:t>The beam loss monitors trigger the beam </a:t>
            </a:r>
            <a:r>
              <a:rPr lang="en-US" altLang="ja-JP" sz="2200" dirty="0" smtClean="0">
                <a:latin typeface="+mj-lt"/>
                <a:cs typeface="Arial" panose="020B0604020202020204" pitchFamily="34" charset="0"/>
              </a:rPr>
              <a:t>aborts</a:t>
            </a:r>
          </a:p>
          <a:p>
            <a:pPr lvl="1">
              <a:lnSpc>
                <a:spcPts val="2300"/>
              </a:lnSpc>
              <a:spcBef>
                <a:spcPts val="0"/>
              </a:spcBef>
            </a:pPr>
            <a:r>
              <a:rPr lang="en-US" altLang="ja-JP" sz="2200" dirty="0" smtClean="0">
                <a:latin typeface="+mj-lt"/>
                <a:cs typeface="Arial" panose="020B0604020202020204" pitchFamily="34" charset="0"/>
              </a:rPr>
              <a:t>Beam loss started at several hundreds microseconds before the beam abort. </a:t>
            </a:r>
            <a:endParaRPr lang="en-US" altLang="ja-JP" sz="2200" dirty="0">
              <a:latin typeface="+mj-lt"/>
              <a:cs typeface="Arial" panose="020B0604020202020204" pitchFamily="34" charset="0"/>
            </a:endParaRPr>
          </a:p>
        </p:txBody>
      </p:sp>
      <p:pic>
        <p:nvPicPr>
          <p:cNvPr id="9" name="図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535"/>
          <a:stretch/>
        </p:blipFill>
        <p:spPr>
          <a:xfrm>
            <a:off x="327378" y="2890682"/>
            <a:ext cx="4582423" cy="3352806"/>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1768" y="2998838"/>
            <a:ext cx="3405464" cy="278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506064" y="4159045"/>
            <a:ext cx="1461939" cy="369332"/>
          </a:xfrm>
          <a:prstGeom prst="rect">
            <a:avLst/>
          </a:prstGeom>
          <a:noFill/>
        </p:spPr>
        <p:txBody>
          <a:bodyPr wrap="none" rtlCol="0">
            <a:spAutoFit/>
          </a:bodyPr>
          <a:lstStyle/>
          <a:p>
            <a:r>
              <a:rPr lang="en-US" altLang="ja-JP" dirty="0">
                <a:solidFill>
                  <a:srgbClr val="66FF99"/>
                </a:solidFill>
              </a:rPr>
              <a:t>B</a:t>
            </a:r>
            <a:r>
              <a:rPr lang="en-US" altLang="ja-JP" dirty="0" smtClean="0">
                <a:solidFill>
                  <a:srgbClr val="66FF99"/>
                </a:solidFill>
              </a:rPr>
              <a:t>eam</a:t>
            </a:r>
            <a:r>
              <a:rPr kumimoji="1" lang="en-US" altLang="ja-JP" dirty="0" smtClean="0">
                <a:solidFill>
                  <a:srgbClr val="66FF99"/>
                </a:solidFill>
              </a:rPr>
              <a:t> current</a:t>
            </a:r>
            <a:endParaRPr kumimoji="1" lang="ja-JP" altLang="en-US" dirty="0">
              <a:solidFill>
                <a:srgbClr val="66FF99"/>
              </a:solidFill>
            </a:endParaRPr>
          </a:p>
        </p:txBody>
      </p:sp>
      <p:sp>
        <p:nvSpPr>
          <p:cNvPr id="10" name="テキスト ボックス 9"/>
          <p:cNvSpPr txBox="1"/>
          <p:nvPr/>
        </p:nvSpPr>
        <p:spPr>
          <a:xfrm>
            <a:off x="5805947" y="5845277"/>
            <a:ext cx="1271823" cy="369332"/>
          </a:xfrm>
          <a:prstGeom prst="rect">
            <a:avLst/>
          </a:prstGeom>
          <a:noFill/>
        </p:spPr>
        <p:txBody>
          <a:bodyPr wrap="none" rtlCol="0">
            <a:spAutoFit/>
          </a:bodyPr>
          <a:lstStyle/>
          <a:p>
            <a:r>
              <a:rPr lang="en-US" altLang="ja-JP" dirty="0" smtClean="0"/>
              <a:t>400 </a:t>
            </a:r>
            <a:r>
              <a:rPr lang="en-US" altLang="ja-JP" dirty="0" err="1" smtClean="0">
                <a:latin typeface="Symbol" panose="05050102010706020507" pitchFamily="18" charset="2"/>
              </a:rPr>
              <a:t>m</a:t>
            </a:r>
            <a:r>
              <a:rPr lang="en-US" altLang="ja-JP" dirty="0" err="1"/>
              <a:t>s</a:t>
            </a:r>
            <a:r>
              <a:rPr lang="en-US" altLang="ja-JP" dirty="0" smtClean="0"/>
              <a:t> /div.</a:t>
            </a:r>
            <a:endParaRPr kumimoji="1" lang="ja-JP" altLang="en-US" dirty="0"/>
          </a:p>
        </p:txBody>
      </p:sp>
      <p:sp>
        <p:nvSpPr>
          <p:cNvPr id="12" name="円/楕円 11"/>
          <p:cNvSpPr/>
          <p:nvPr/>
        </p:nvSpPr>
        <p:spPr>
          <a:xfrm>
            <a:off x="6331974" y="3893573"/>
            <a:ext cx="1258530" cy="619432"/>
          </a:xfrm>
          <a:prstGeom prst="ellipse">
            <a:avLst/>
          </a:prstGeom>
          <a:noFill/>
          <a:ln w="38100">
            <a:solidFill>
              <a:srgbClr val="E46C0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843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- 2</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356857"/>
            <a:ext cx="8749075"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Features</a:t>
            </a:r>
            <a:endParaRPr lang="en-US" altLang="ja-JP" sz="2400" dirty="0">
              <a:solidFill>
                <a:schemeClr val="accent2">
                  <a:lumMod val="50000"/>
                </a:schemeClr>
              </a:solidFill>
              <a:latin typeface="+mj-lt"/>
              <a:cs typeface="Arial" panose="020B0604020202020204" pitchFamily="34" charset="0"/>
            </a:endParaRPr>
          </a:p>
          <a:p>
            <a:pPr lvl="1">
              <a:lnSpc>
                <a:spcPts val="2300"/>
              </a:lnSpc>
              <a:spcBef>
                <a:spcPts val="0"/>
              </a:spcBef>
            </a:pPr>
            <a:r>
              <a:rPr lang="en-US" altLang="ja-JP" sz="2000" dirty="0">
                <a:latin typeface="+mj-lt"/>
                <a:cs typeface="Arial" panose="020B0604020202020204" pitchFamily="34" charset="0"/>
              </a:rPr>
              <a:t>The locations of the pressure bursts have spread to more than </a:t>
            </a:r>
            <a:r>
              <a:rPr lang="en-US" altLang="ja-JP" sz="2000" dirty="0" smtClean="0">
                <a:latin typeface="+mj-lt"/>
                <a:cs typeface="Arial" panose="020B0604020202020204" pitchFamily="34" charset="0"/>
              </a:rPr>
              <a:t>20 </a:t>
            </a:r>
            <a:r>
              <a:rPr lang="en-US" altLang="ja-JP" sz="2000" dirty="0">
                <a:latin typeface="+mj-lt"/>
                <a:cs typeface="Arial" panose="020B0604020202020204" pitchFamily="34" charset="0"/>
              </a:rPr>
              <a:t>points </a:t>
            </a:r>
            <a:r>
              <a:rPr lang="en-US" altLang="ja-JP" sz="2000" dirty="0" smtClean="0">
                <a:latin typeface="+mj-lt"/>
                <a:cs typeface="Arial" panose="020B0604020202020204" pitchFamily="34" charset="0"/>
              </a:rPr>
              <a:t>along the ring. </a:t>
            </a:r>
          </a:p>
          <a:p>
            <a:pPr lvl="1">
              <a:lnSpc>
                <a:spcPts val="2300"/>
              </a:lnSpc>
              <a:spcBef>
                <a:spcPts val="0"/>
              </a:spcBef>
            </a:pPr>
            <a:r>
              <a:rPr lang="en-US" altLang="ja-JP" sz="2000" dirty="0" smtClean="0">
                <a:latin typeface="+mj-lt"/>
                <a:cs typeface="Arial" panose="020B0604020202020204" pitchFamily="34" charset="0"/>
              </a:rPr>
              <a:t>More frequent in the Tsukuba straight section.</a:t>
            </a:r>
            <a:endParaRPr lang="en-US" altLang="ja-JP" sz="2000" dirty="0">
              <a:latin typeface="+mj-lt"/>
              <a:cs typeface="Arial" panose="020B0604020202020204" pitchFamily="34" charset="0"/>
            </a:endParaRPr>
          </a:p>
        </p:txBody>
      </p:sp>
      <p:pic>
        <p:nvPicPr>
          <p:cNvPr id="3074" name="Picture 2" descr="E:\_Workfolder\SKEKB_LER_HER_圧力バースト問題\Burst_History_LER_OPtime_2016060212_rev_4.jpg"/>
          <p:cNvPicPr>
            <a:picLocks noChangeAspect="1" noChangeArrowheads="1"/>
          </p:cNvPicPr>
          <p:nvPr/>
        </p:nvPicPr>
        <p:blipFill rotWithShape="1">
          <a:blip r:embed="rId3">
            <a:extLst>
              <a:ext uri="{28A0092B-C50C-407E-A947-70E740481C1C}">
                <a14:useLocalDpi xmlns:a14="http://schemas.microsoft.com/office/drawing/2010/main" val="0"/>
              </a:ext>
            </a:extLst>
          </a:blip>
          <a:srcRect l="4185" t="19425"/>
          <a:stretch/>
        </p:blipFill>
        <p:spPr bwMode="auto">
          <a:xfrm>
            <a:off x="2782529" y="2847510"/>
            <a:ext cx="6341807" cy="372927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271236" y="4345864"/>
            <a:ext cx="796052" cy="276999"/>
          </a:xfrm>
          <a:prstGeom prst="rect">
            <a:avLst/>
          </a:prstGeom>
          <a:noFill/>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8" name="テキスト ボックス 7"/>
          <p:cNvSpPr txBox="1"/>
          <p:nvPr/>
        </p:nvSpPr>
        <p:spPr>
          <a:xfrm>
            <a:off x="2500524" y="5068529"/>
            <a:ext cx="490840" cy="276999"/>
          </a:xfrm>
          <a:prstGeom prst="rect">
            <a:avLst/>
          </a:prstGeom>
          <a:noFill/>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9" name="テキスト ボックス 8"/>
          <p:cNvSpPr txBox="1"/>
          <p:nvPr/>
        </p:nvSpPr>
        <p:spPr>
          <a:xfrm>
            <a:off x="2380470" y="3578942"/>
            <a:ext cx="594715" cy="276999"/>
          </a:xfrm>
          <a:prstGeom prst="rect">
            <a:avLst/>
          </a:prstGeom>
          <a:noFill/>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10" name="テキスト ボックス 9"/>
          <p:cNvSpPr txBox="1"/>
          <p:nvPr/>
        </p:nvSpPr>
        <p:spPr>
          <a:xfrm>
            <a:off x="2588797" y="2826775"/>
            <a:ext cx="446725" cy="276999"/>
          </a:xfrm>
          <a:prstGeom prst="rect">
            <a:avLst/>
          </a:prstGeom>
          <a:noFill/>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12" name="テキスト ボックス 11"/>
          <p:cNvSpPr txBox="1"/>
          <p:nvPr/>
        </p:nvSpPr>
        <p:spPr>
          <a:xfrm>
            <a:off x="2588797" y="5820703"/>
            <a:ext cx="446725" cy="276999"/>
          </a:xfrm>
          <a:prstGeom prst="rect">
            <a:avLst/>
          </a:prstGeom>
          <a:noFill/>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pic>
        <p:nvPicPr>
          <p:cNvPr id="13" name="図 12" descr="Arc_Total.JPG"/>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10866" r="9884"/>
          <a:stretch/>
        </p:blipFill>
        <p:spPr>
          <a:xfrm>
            <a:off x="108155" y="3716795"/>
            <a:ext cx="2291726" cy="2304000"/>
          </a:xfrm>
          <a:prstGeom prst="rect">
            <a:avLst/>
          </a:prstGeom>
        </p:spPr>
      </p:pic>
      <p:sp>
        <p:nvSpPr>
          <p:cNvPr id="40" name="テキスト ボックス 39"/>
          <p:cNvSpPr txBox="1"/>
          <p:nvPr/>
        </p:nvSpPr>
        <p:spPr>
          <a:xfrm>
            <a:off x="820976" y="3524869"/>
            <a:ext cx="796052"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41" name="テキスト ボックス 40"/>
          <p:cNvSpPr txBox="1"/>
          <p:nvPr/>
        </p:nvSpPr>
        <p:spPr>
          <a:xfrm>
            <a:off x="1669695" y="4709652"/>
            <a:ext cx="490840"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42" name="テキスト ボックス 41"/>
          <p:cNvSpPr txBox="1"/>
          <p:nvPr/>
        </p:nvSpPr>
        <p:spPr>
          <a:xfrm>
            <a:off x="232123" y="4704735"/>
            <a:ext cx="59471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43" name="テキスト ボックス 42"/>
          <p:cNvSpPr txBox="1"/>
          <p:nvPr/>
        </p:nvSpPr>
        <p:spPr>
          <a:xfrm>
            <a:off x="961558" y="5899356"/>
            <a:ext cx="44672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3" name="テキスト ボックス 2"/>
          <p:cNvSpPr txBox="1"/>
          <p:nvPr/>
        </p:nvSpPr>
        <p:spPr>
          <a:xfrm>
            <a:off x="717755" y="3814917"/>
            <a:ext cx="478016" cy="307777"/>
          </a:xfrm>
          <a:prstGeom prst="rect">
            <a:avLst/>
          </a:prstGeom>
          <a:noFill/>
        </p:spPr>
        <p:txBody>
          <a:bodyPr wrap="none" rtlCol="0">
            <a:spAutoFit/>
          </a:bodyPr>
          <a:lstStyle/>
          <a:p>
            <a:r>
              <a:rPr kumimoji="1" lang="en-US" altLang="ja-JP" sz="1400" b="1" dirty="0" smtClean="0"/>
              <a:t>D01</a:t>
            </a:r>
            <a:endParaRPr kumimoji="1" lang="ja-JP" altLang="en-US" sz="1400" b="1" dirty="0"/>
          </a:p>
        </p:txBody>
      </p:sp>
      <p:sp>
        <p:nvSpPr>
          <p:cNvPr id="18" name="テキスト ボックス 17"/>
          <p:cNvSpPr txBox="1"/>
          <p:nvPr/>
        </p:nvSpPr>
        <p:spPr>
          <a:xfrm>
            <a:off x="1184779" y="3819837"/>
            <a:ext cx="481222" cy="307777"/>
          </a:xfrm>
          <a:prstGeom prst="rect">
            <a:avLst/>
          </a:prstGeom>
          <a:noFill/>
        </p:spPr>
        <p:txBody>
          <a:bodyPr wrap="none" rtlCol="0">
            <a:spAutoFit/>
          </a:bodyPr>
          <a:lstStyle/>
          <a:p>
            <a:r>
              <a:rPr kumimoji="1" lang="en-US" altLang="ja-JP" sz="1400" b="1" dirty="0" smtClean="0"/>
              <a:t>D02</a:t>
            </a:r>
            <a:endParaRPr kumimoji="1" lang="ja-JP" altLang="en-US" sz="1400" b="1" dirty="0"/>
          </a:p>
        </p:txBody>
      </p:sp>
      <p:sp>
        <p:nvSpPr>
          <p:cNvPr id="19" name="テキスト ボックス 18"/>
          <p:cNvSpPr txBox="1"/>
          <p:nvPr/>
        </p:nvSpPr>
        <p:spPr>
          <a:xfrm>
            <a:off x="1592817" y="4070559"/>
            <a:ext cx="481222" cy="307777"/>
          </a:xfrm>
          <a:prstGeom prst="rect">
            <a:avLst/>
          </a:prstGeom>
          <a:noFill/>
        </p:spPr>
        <p:txBody>
          <a:bodyPr wrap="none" rtlCol="0">
            <a:spAutoFit/>
          </a:bodyPr>
          <a:lstStyle/>
          <a:p>
            <a:r>
              <a:rPr kumimoji="1" lang="en-US" altLang="ja-JP" sz="1400" b="1" dirty="0" smtClean="0"/>
              <a:t>D03</a:t>
            </a:r>
            <a:endParaRPr kumimoji="1" lang="ja-JP" altLang="en-US" sz="1400" b="1" dirty="0"/>
          </a:p>
        </p:txBody>
      </p:sp>
      <p:sp>
        <p:nvSpPr>
          <p:cNvPr id="20" name="テキスト ボックス 19"/>
          <p:cNvSpPr txBox="1"/>
          <p:nvPr/>
        </p:nvSpPr>
        <p:spPr>
          <a:xfrm>
            <a:off x="1750133" y="4454016"/>
            <a:ext cx="481222" cy="307777"/>
          </a:xfrm>
          <a:prstGeom prst="rect">
            <a:avLst/>
          </a:prstGeom>
          <a:noFill/>
        </p:spPr>
        <p:txBody>
          <a:bodyPr wrap="none" rtlCol="0">
            <a:spAutoFit/>
          </a:bodyPr>
          <a:lstStyle/>
          <a:p>
            <a:r>
              <a:rPr kumimoji="1" lang="en-US" altLang="ja-JP" sz="1400" b="1" dirty="0" smtClean="0"/>
              <a:t>D04</a:t>
            </a:r>
            <a:endParaRPr kumimoji="1" lang="ja-JP" altLang="en-US" sz="1400" b="1" dirty="0"/>
          </a:p>
        </p:txBody>
      </p:sp>
      <p:sp>
        <p:nvSpPr>
          <p:cNvPr id="21" name="テキスト ボックス 20"/>
          <p:cNvSpPr txBox="1"/>
          <p:nvPr/>
        </p:nvSpPr>
        <p:spPr>
          <a:xfrm>
            <a:off x="1755049" y="4950545"/>
            <a:ext cx="481222" cy="307777"/>
          </a:xfrm>
          <a:prstGeom prst="rect">
            <a:avLst/>
          </a:prstGeom>
          <a:noFill/>
        </p:spPr>
        <p:txBody>
          <a:bodyPr wrap="none" rtlCol="0">
            <a:spAutoFit/>
          </a:bodyPr>
          <a:lstStyle/>
          <a:p>
            <a:r>
              <a:rPr kumimoji="1" lang="en-US" altLang="ja-JP" sz="1400" b="1" dirty="0" smtClean="0"/>
              <a:t>D05</a:t>
            </a:r>
            <a:endParaRPr kumimoji="1" lang="ja-JP" altLang="en-US" sz="1400" b="1" dirty="0"/>
          </a:p>
        </p:txBody>
      </p:sp>
      <p:sp>
        <p:nvSpPr>
          <p:cNvPr id="22" name="テキスト ボックス 21"/>
          <p:cNvSpPr txBox="1"/>
          <p:nvPr/>
        </p:nvSpPr>
        <p:spPr>
          <a:xfrm>
            <a:off x="1592818" y="5299592"/>
            <a:ext cx="481222" cy="307777"/>
          </a:xfrm>
          <a:prstGeom prst="rect">
            <a:avLst/>
          </a:prstGeom>
          <a:noFill/>
        </p:spPr>
        <p:txBody>
          <a:bodyPr wrap="none" rtlCol="0">
            <a:spAutoFit/>
          </a:bodyPr>
          <a:lstStyle/>
          <a:p>
            <a:r>
              <a:rPr kumimoji="1" lang="en-US" altLang="ja-JP" sz="1400" b="1" dirty="0" smtClean="0"/>
              <a:t>D06</a:t>
            </a:r>
            <a:endParaRPr kumimoji="1" lang="ja-JP" altLang="en-US" sz="1400" b="1" dirty="0"/>
          </a:p>
        </p:txBody>
      </p:sp>
      <p:sp>
        <p:nvSpPr>
          <p:cNvPr id="23" name="テキスト ボックス 22"/>
          <p:cNvSpPr txBox="1"/>
          <p:nvPr/>
        </p:nvSpPr>
        <p:spPr>
          <a:xfrm>
            <a:off x="1268353" y="5574895"/>
            <a:ext cx="481222" cy="307777"/>
          </a:xfrm>
          <a:prstGeom prst="rect">
            <a:avLst/>
          </a:prstGeom>
          <a:noFill/>
        </p:spPr>
        <p:txBody>
          <a:bodyPr wrap="none" rtlCol="0">
            <a:spAutoFit/>
          </a:bodyPr>
          <a:lstStyle/>
          <a:p>
            <a:r>
              <a:rPr kumimoji="1" lang="en-US" altLang="ja-JP" sz="1400" b="1" dirty="0" smtClean="0"/>
              <a:t>D07</a:t>
            </a:r>
            <a:endParaRPr kumimoji="1" lang="ja-JP" altLang="en-US" sz="1400" b="1" dirty="0"/>
          </a:p>
        </p:txBody>
      </p:sp>
      <p:sp>
        <p:nvSpPr>
          <p:cNvPr id="24" name="テキスト ボックス 23"/>
          <p:cNvSpPr txBox="1"/>
          <p:nvPr/>
        </p:nvSpPr>
        <p:spPr>
          <a:xfrm>
            <a:off x="648919" y="5565062"/>
            <a:ext cx="481222" cy="307777"/>
          </a:xfrm>
          <a:prstGeom prst="rect">
            <a:avLst/>
          </a:prstGeom>
          <a:noFill/>
        </p:spPr>
        <p:txBody>
          <a:bodyPr wrap="none" rtlCol="0">
            <a:spAutoFit/>
          </a:bodyPr>
          <a:lstStyle/>
          <a:p>
            <a:r>
              <a:rPr kumimoji="1" lang="en-US" altLang="ja-JP" sz="1400" b="1" dirty="0" smtClean="0"/>
              <a:t>D08</a:t>
            </a:r>
            <a:endParaRPr kumimoji="1" lang="ja-JP" altLang="en-US" sz="1400" b="1" dirty="0"/>
          </a:p>
        </p:txBody>
      </p:sp>
      <p:sp>
        <p:nvSpPr>
          <p:cNvPr id="25" name="テキスト ボックス 24"/>
          <p:cNvSpPr txBox="1"/>
          <p:nvPr/>
        </p:nvSpPr>
        <p:spPr>
          <a:xfrm>
            <a:off x="304792" y="5270093"/>
            <a:ext cx="481222" cy="307777"/>
          </a:xfrm>
          <a:prstGeom prst="rect">
            <a:avLst/>
          </a:prstGeom>
          <a:noFill/>
        </p:spPr>
        <p:txBody>
          <a:bodyPr wrap="none" rtlCol="0">
            <a:spAutoFit/>
          </a:bodyPr>
          <a:lstStyle/>
          <a:p>
            <a:r>
              <a:rPr kumimoji="1" lang="en-US" altLang="ja-JP" sz="1400" b="1" dirty="0" smtClean="0"/>
              <a:t>D09</a:t>
            </a:r>
            <a:endParaRPr kumimoji="1" lang="ja-JP" altLang="en-US" sz="1400" b="1" dirty="0"/>
          </a:p>
        </p:txBody>
      </p:sp>
      <p:sp>
        <p:nvSpPr>
          <p:cNvPr id="26" name="テキスト ボックス 25"/>
          <p:cNvSpPr txBox="1"/>
          <p:nvPr/>
        </p:nvSpPr>
        <p:spPr>
          <a:xfrm>
            <a:off x="176972" y="4906301"/>
            <a:ext cx="481222" cy="307777"/>
          </a:xfrm>
          <a:prstGeom prst="rect">
            <a:avLst/>
          </a:prstGeom>
          <a:noFill/>
        </p:spPr>
        <p:txBody>
          <a:bodyPr wrap="none" rtlCol="0">
            <a:spAutoFit/>
          </a:bodyPr>
          <a:lstStyle/>
          <a:p>
            <a:r>
              <a:rPr kumimoji="1" lang="en-US" altLang="ja-JP" sz="1400" b="1" dirty="0" smtClean="0"/>
              <a:t>D10</a:t>
            </a:r>
            <a:endParaRPr kumimoji="1" lang="ja-JP" altLang="en-US" sz="1400" b="1" dirty="0"/>
          </a:p>
        </p:txBody>
      </p:sp>
      <p:sp>
        <p:nvSpPr>
          <p:cNvPr id="27" name="テキスト ボックス 26"/>
          <p:cNvSpPr txBox="1"/>
          <p:nvPr/>
        </p:nvSpPr>
        <p:spPr>
          <a:xfrm>
            <a:off x="186805" y="4454018"/>
            <a:ext cx="481222" cy="307777"/>
          </a:xfrm>
          <a:prstGeom prst="rect">
            <a:avLst/>
          </a:prstGeom>
          <a:noFill/>
        </p:spPr>
        <p:txBody>
          <a:bodyPr wrap="none" rtlCol="0">
            <a:spAutoFit/>
          </a:bodyPr>
          <a:lstStyle/>
          <a:p>
            <a:r>
              <a:rPr kumimoji="1" lang="en-US" altLang="ja-JP" sz="1400" b="1" dirty="0" smtClean="0"/>
              <a:t>D11</a:t>
            </a:r>
            <a:endParaRPr kumimoji="1" lang="ja-JP" altLang="en-US" sz="1400" b="1" dirty="0"/>
          </a:p>
        </p:txBody>
      </p:sp>
      <p:sp>
        <p:nvSpPr>
          <p:cNvPr id="28" name="テキスト ボックス 27"/>
          <p:cNvSpPr txBox="1"/>
          <p:nvPr/>
        </p:nvSpPr>
        <p:spPr>
          <a:xfrm>
            <a:off x="314646" y="4060726"/>
            <a:ext cx="481222" cy="307777"/>
          </a:xfrm>
          <a:prstGeom prst="rect">
            <a:avLst/>
          </a:prstGeom>
          <a:noFill/>
        </p:spPr>
        <p:txBody>
          <a:bodyPr wrap="none" rtlCol="0">
            <a:spAutoFit/>
          </a:bodyPr>
          <a:lstStyle/>
          <a:p>
            <a:r>
              <a:rPr kumimoji="1" lang="en-US" altLang="ja-JP" sz="1400" b="1" dirty="0" smtClean="0"/>
              <a:t>D12</a:t>
            </a:r>
            <a:endParaRPr kumimoji="1" lang="ja-JP" altLang="en-US" sz="1400" b="1" dirty="0"/>
          </a:p>
        </p:txBody>
      </p:sp>
      <p:sp>
        <p:nvSpPr>
          <p:cNvPr id="4" name="テキスト ボックス 3"/>
          <p:cNvSpPr txBox="1"/>
          <p:nvPr/>
        </p:nvSpPr>
        <p:spPr>
          <a:xfrm>
            <a:off x="7334864" y="2674375"/>
            <a:ext cx="1016625" cy="307777"/>
          </a:xfrm>
          <a:prstGeom prst="rect">
            <a:avLst/>
          </a:prstGeom>
          <a:noFill/>
        </p:spPr>
        <p:txBody>
          <a:bodyPr wrap="none" rtlCol="0">
            <a:spAutoFit/>
          </a:bodyPr>
          <a:lstStyle/>
          <a:p>
            <a:r>
              <a:rPr kumimoji="1" lang="en-US" altLang="ja-JP" sz="1400" dirty="0" smtClean="0"/>
              <a:t>-2016/6/10</a:t>
            </a:r>
            <a:endParaRPr kumimoji="1" lang="ja-JP" altLang="en-US" sz="1400" dirty="0"/>
          </a:p>
        </p:txBody>
      </p:sp>
    </p:spTree>
    <p:extLst>
      <p:ext uri="{BB962C8B-B14F-4D97-AF65-F5344CB8AC3E}">
        <p14:creationId xmlns:p14="http://schemas.microsoft.com/office/powerpoint/2010/main" val="2677046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200" y="37569"/>
            <a:ext cx="8229600" cy="789745"/>
          </a:xfrm>
        </p:spPr>
        <p:txBody>
          <a:bodyPr>
            <a:normAutofit/>
          </a:bodyPr>
          <a:lstStyle/>
          <a:p>
            <a:r>
              <a:rPr lang="en-US" altLang="ja-JP" sz="3600" dirty="0" smtClean="0">
                <a:solidFill>
                  <a:schemeClr val="tx1"/>
                </a:solidFill>
                <a:latin typeface="+mj-lt"/>
                <a:cs typeface="Arial" panose="020B0604020202020204" pitchFamily="34" charset="0"/>
              </a:rPr>
              <a:t>Beam Pipe</a:t>
            </a:r>
            <a:endParaRPr kumimoji="1" lang="ja-JP" altLang="en-US" sz="3600" dirty="0">
              <a:solidFill>
                <a:schemeClr val="tx1"/>
              </a:solidFill>
              <a:latin typeface="+mj-lt"/>
              <a:cs typeface="Arial" panose="020B0604020202020204" pitchFamily="34" charset="0"/>
            </a:endParaRPr>
          </a:p>
        </p:txBody>
      </p:sp>
      <p:sp>
        <p:nvSpPr>
          <p:cNvPr id="3" name="コンテンツ プレースホルダー 2"/>
          <p:cNvSpPr>
            <a:spLocks noGrp="1"/>
          </p:cNvSpPr>
          <p:nvPr>
            <p:ph idx="1"/>
          </p:nvPr>
        </p:nvSpPr>
        <p:spPr>
          <a:xfrm>
            <a:off x="357157" y="1044663"/>
            <a:ext cx="8536585" cy="2839079"/>
          </a:xfrm>
        </p:spPr>
        <p:txBody>
          <a:bodyPr>
            <a:normAutofit/>
          </a:body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New beam pipes with antechambers</a:t>
            </a:r>
            <a:endParaRPr lang="ja-JP" altLang="en-US" sz="2400" dirty="0">
              <a:solidFill>
                <a:schemeClr val="accent2">
                  <a:lumMod val="50000"/>
                </a:schemeClr>
              </a:solidFill>
              <a:latin typeface="+mj-lt"/>
              <a:cs typeface="Arial" panose="020B0604020202020204" pitchFamily="34" charset="0"/>
            </a:endParaRPr>
          </a:p>
          <a:p>
            <a:pPr lvl="1">
              <a:lnSpc>
                <a:spcPts val="2400"/>
              </a:lnSpc>
              <a:spcBef>
                <a:spcPts val="0"/>
              </a:spcBef>
            </a:pPr>
            <a:r>
              <a:rPr lang="en-US" altLang="ja-JP" sz="2200" dirty="0">
                <a:latin typeface="+mj-lt"/>
                <a:cs typeface="Arial" panose="020B0604020202020204" pitchFamily="34" charset="0"/>
              </a:rPr>
              <a:t>Realize </a:t>
            </a:r>
            <a:r>
              <a:rPr lang="en-US" altLang="ja-JP" sz="2200" dirty="0" smtClean="0">
                <a:latin typeface="+mj-lt"/>
                <a:cs typeface="Arial" panose="020B0604020202020204" pitchFamily="34" charset="0"/>
              </a:rPr>
              <a:t>low </a:t>
            </a:r>
            <a:r>
              <a:rPr lang="en-US" altLang="ja-JP" sz="2200" dirty="0">
                <a:latin typeface="+mj-lt"/>
                <a:cs typeface="Arial" panose="020B0604020202020204" pitchFamily="34" charset="0"/>
              </a:rPr>
              <a:t>beam impedance by putting SR mask and pump ports in antechambers </a:t>
            </a:r>
          </a:p>
          <a:p>
            <a:pPr lvl="1">
              <a:lnSpc>
                <a:spcPts val="2400"/>
              </a:lnSpc>
              <a:spcBef>
                <a:spcPts val="0"/>
              </a:spcBef>
            </a:pPr>
            <a:r>
              <a:rPr lang="en-US" altLang="ja-JP" sz="2200" dirty="0" smtClean="0">
                <a:latin typeface="+mj-lt"/>
                <a:cs typeface="Arial" panose="020B0604020202020204" pitchFamily="34" charset="0"/>
              </a:rPr>
              <a:t>Effective to reduce photo electron effect</a:t>
            </a:r>
          </a:p>
          <a:p>
            <a:pPr lvl="1">
              <a:lnSpc>
                <a:spcPts val="2400"/>
              </a:lnSpc>
              <a:spcBef>
                <a:spcPts val="0"/>
              </a:spcBef>
            </a:pPr>
            <a:r>
              <a:rPr lang="en-US" altLang="ja-JP" sz="2200" dirty="0" smtClean="0">
                <a:latin typeface="+mj-lt"/>
                <a:cs typeface="Arial" panose="020B0604020202020204" pitchFamily="34" charset="0"/>
              </a:rPr>
              <a:t>LER arcs: Aluminum alloy (A6063)</a:t>
            </a:r>
          </a:p>
          <a:p>
            <a:pPr lvl="2">
              <a:lnSpc>
                <a:spcPts val="2000"/>
              </a:lnSpc>
              <a:spcBef>
                <a:spcPts val="0"/>
              </a:spcBef>
            </a:pPr>
            <a:r>
              <a:rPr lang="en-US" altLang="ja-JP" sz="2000" dirty="0" smtClean="0">
                <a:latin typeface="+mj-lt"/>
                <a:cs typeface="Arial" panose="020B0604020202020204" pitchFamily="34" charset="0"/>
              </a:rPr>
              <a:t>Formed by extrusion method</a:t>
            </a:r>
            <a:endParaRPr lang="ja-JP" altLang="en-US" sz="2200" dirty="0">
              <a:latin typeface="+mj-lt"/>
              <a:cs typeface="Arial" panose="020B0604020202020204" pitchFamily="34" charset="0"/>
            </a:endParaRPr>
          </a:p>
          <a:p>
            <a:pPr lvl="1">
              <a:lnSpc>
                <a:spcPts val="2400"/>
              </a:lnSpc>
              <a:spcBef>
                <a:spcPts val="0"/>
              </a:spcBef>
            </a:pPr>
            <a:r>
              <a:rPr lang="en-US" altLang="ja-JP" sz="2200" dirty="0" smtClean="0">
                <a:latin typeface="+mj-lt"/>
                <a:cs typeface="Arial" panose="020B0604020202020204" pitchFamily="34" charset="0"/>
              </a:rPr>
              <a:t>HER and Wigglers: OFC (C1011)</a:t>
            </a:r>
          </a:p>
          <a:p>
            <a:pPr lvl="2">
              <a:lnSpc>
                <a:spcPts val="2000"/>
              </a:lnSpc>
              <a:spcBef>
                <a:spcPts val="0"/>
              </a:spcBef>
            </a:pPr>
            <a:r>
              <a:rPr lang="en-US" altLang="ja-JP" sz="2000" dirty="0" smtClean="0">
                <a:latin typeface="+mj-lt"/>
                <a:cs typeface="Arial" panose="020B0604020202020204" pitchFamily="34" charset="0"/>
              </a:rPr>
              <a:t>Formed by cold-drawing method</a:t>
            </a:r>
          </a:p>
          <a:p>
            <a:pPr lvl="1">
              <a:lnSpc>
                <a:spcPts val="2400"/>
              </a:lnSpc>
              <a:spcBef>
                <a:spcPts val="0"/>
              </a:spcBef>
            </a:pPr>
            <a:r>
              <a:rPr lang="en-US" altLang="ja-JP" sz="2200" dirty="0" smtClean="0">
                <a:latin typeface="+mj-lt"/>
                <a:cs typeface="Arial" panose="020B0604020202020204" pitchFamily="34" charset="0"/>
              </a:rPr>
              <a:t>~1230 pipes in total</a:t>
            </a:r>
            <a:endParaRPr lang="en-US" altLang="ja-JP" sz="2200" dirty="0">
              <a:latin typeface="+mj-lt"/>
              <a:cs typeface="Arial" panose="020B0604020202020204" pitchFamily="34" charset="0"/>
            </a:endParaRPr>
          </a:p>
        </p:txBody>
      </p:sp>
      <p:pic>
        <p:nvPicPr>
          <p:cNvPr id="5" name="図 4"/>
          <p:cNvPicPr>
            <a:picLocks noChangeAspect="1"/>
          </p:cNvPicPr>
          <p:nvPr/>
        </p:nvPicPr>
        <p:blipFill>
          <a:blip r:embed="rId3"/>
          <a:stretch>
            <a:fillRect/>
          </a:stretch>
        </p:blipFill>
        <p:spPr>
          <a:xfrm>
            <a:off x="5807946" y="2377438"/>
            <a:ext cx="3168791" cy="1764138"/>
          </a:xfrm>
          <a:prstGeom prst="rect">
            <a:avLst/>
          </a:prstGeom>
        </p:spPr>
      </p:pic>
      <p:grpSp>
        <p:nvGrpSpPr>
          <p:cNvPr id="2" name="グループ化 1"/>
          <p:cNvGrpSpPr/>
          <p:nvPr/>
        </p:nvGrpSpPr>
        <p:grpSpPr>
          <a:xfrm>
            <a:off x="550968" y="3863909"/>
            <a:ext cx="2774493" cy="2373262"/>
            <a:chOff x="550968" y="3863909"/>
            <a:chExt cx="2774493" cy="2373262"/>
          </a:xfrm>
        </p:grpSpPr>
        <p:pic>
          <p:nvPicPr>
            <p:cNvPr id="25" name="図 5" descr="Nikko_wigger_antechamber.jpg"/>
            <p:cNvPicPr>
              <a:picLocks noChangeAspect="1"/>
            </p:cNvPicPr>
            <p:nvPr/>
          </p:nvPicPr>
          <p:blipFill>
            <a:blip r:embed="rId4" cstate="print"/>
            <a:srcRect l="2345" t="6250" r="17902" b="2890"/>
            <a:stretch>
              <a:fillRect/>
            </a:stretch>
          </p:blipFill>
          <p:spPr bwMode="auto">
            <a:xfrm>
              <a:off x="550968" y="3863909"/>
              <a:ext cx="2774493" cy="2373262"/>
            </a:xfrm>
            <a:prstGeom prst="rect">
              <a:avLst/>
            </a:prstGeom>
            <a:noFill/>
            <a:ln w="28575">
              <a:solidFill>
                <a:schemeClr val="bg1"/>
              </a:solidFill>
              <a:miter lim="800000"/>
              <a:headEnd/>
              <a:tailEnd/>
            </a:ln>
          </p:spPr>
        </p:pic>
        <p:sp>
          <p:nvSpPr>
            <p:cNvPr id="8" name="角丸四角形 7"/>
            <p:cNvSpPr/>
            <p:nvPr/>
          </p:nvSpPr>
          <p:spPr>
            <a:xfrm>
              <a:off x="585449" y="3946104"/>
              <a:ext cx="1980000" cy="216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400" dirty="0" smtClean="0">
                  <a:solidFill>
                    <a:schemeClr val="tx1"/>
                  </a:solidFill>
                  <a:latin typeface="+mj-lt"/>
                  <a:cs typeface="Arial" pitchFamily="34" charset="0"/>
                </a:rPr>
                <a:t>Beam pipes for wigglers</a:t>
              </a:r>
              <a:endParaRPr kumimoji="1" lang="ja-JP" altLang="en-US" sz="1400" dirty="0">
                <a:solidFill>
                  <a:schemeClr val="tx1"/>
                </a:solidFill>
                <a:latin typeface="+mj-lt"/>
                <a:cs typeface="Arial" pitchFamily="34" charset="0"/>
              </a:endParaRPr>
            </a:p>
          </p:txBody>
        </p:sp>
      </p:grpSp>
      <p:grpSp>
        <p:nvGrpSpPr>
          <p:cNvPr id="4" name="グループ化 3"/>
          <p:cNvGrpSpPr/>
          <p:nvPr/>
        </p:nvGrpSpPr>
        <p:grpSpPr>
          <a:xfrm>
            <a:off x="3425663" y="3869355"/>
            <a:ext cx="2288232" cy="2348884"/>
            <a:chOff x="3425663" y="3869355"/>
            <a:chExt cx="2288232" cy="2348884"/>
          </a:xfrm>
        </p:grpSpPr>
        <p:pic>
          <p:nvPicPr>
            <p:cNvPr id="67" name="Picture 4" descr="D:\_WorkFolder_20120814\SKEKB_BeamPipe_BINP_Bend_20120706 photo\result\IMG_2877.jpg"/>
            <p:cNvPicPr>
              <a:picLocks noChangeAspect="1" noChangeArrowheads="1"/>
            </p:cNvPicPr>
            <p:nvPr/>
          </p:nvPicPr>
          <p:blipFill rotWithShape="1">
            <a:blip r:embed="rId5">
              <a:extLst>
                <a:ext uri="{28A0092B-C50C-407E-A947-70E740481C1C}">
                  <a14:useLocalDpi xmlns:a14="http://schemas.microsoft.com/office/drawing/2010/main" val="0"/>
                </a:ext>
              </a:extLst>
            </a:blip>
            <a:srcRect l="8642" t="14069" r="28575"/>
            <a:stretch/>
          </p:blipFill>
          <p:spPr bwMode="auto">
            <a:xfrm>
              <a:off x="3425663" y="3869355"/>
              <a:ext cx="2288232" cy="2348884"/>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3501145" y="3907585"/>
              <a:ext cx="1548000" cy="43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400"/>
                </a:lnSpc>
              </a:pPr>
              <a:r>
                <a:rPr lang="en-US" altLang="ja-JP" sz="1400" dirty="0" smtClean="0">
                  <a:solidFill>
                    <a:schemeClr val="tx1"/>
                  </a:solidFill>
                  <a:latin typeface="+mj-lt"/>
                  <a:cs typeface="Arial" pitchFamily="34" charset="0"/>
                </a:rPr>
                <a:t>Beam pipes for bending magnets</a:t>
              </a:r>
              <a:endParaRPr kumimoji="1" lang="ja-JP" altLang="en-US" sz="1400" dirty="0">
                <a:solidFill>
                  <a:schemeClr val="tx1"/>
                </a:solidFill>
                <a:latin typeface="+mj-lt"/>
                <a:cs typeface="Arial" pitchFamily="34" charset="0"/>
              </a:endParaRPr>
            </a:p>
          </p:txBody>
        </p:sp>
      </p:grpSp>
      <p:grpSp>
        <p:nvGrpSpPr>
          <p:cNvPr id="6" name="グループ化 5"/>
          <p:cNvGrpSpPr/>
          <p:nvPr/>
        </p:nvGrpSpPr>
        <p:grpSpPr>
          <a:xfrm>
            <a:off x="5794492" y="4342054"/>
            <a:ext cx="3176254" cy="1808490"/>
            <a:chOff x="5794492" y="4342054"/>
            <a:chExt cx="3176254" cy="1808490"/>
          </a:xfrm>
        </p:grpSpPr>
        <p:pic>
          <p:nvPicPr>
            <p:cNvPr id="27" name="Picture 3" descr="D:\_WorkFolder\AVS2011_BINP\DSC02605.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4540" t="21983" r="23125" b="22987"/>
            <a:stretch/>
          </p:blipFill>
          <p:spPr bwMode="auto">
            <a:xfrm>
              <a:off x="5794492" y="4342054"/>
              <a:ext cx="3176254" cy="1808490"/>
            </a:xfrm>
            <a:prstGeom prst="rect">
              <a:avLst/>
            </a:prstGeom>
            <a:noFill/>
            <a:extLst>
              <a:ext uri="{909E8E84-426E-40DD-AFC4-6F175D3DCCD1}">
                <a14:hiddenFill xmlns:a14="http://schemas.microsoft.com/office/drawing/2010/main">
                  <a:solidFill>
                    <a:srgbClr val="FFFFFF"/>
                  </a:solidFill>
                </a14:hiddenFill>
              </a:ext>
            </a:extLst>
          </p:spPr>
        </p:pic>
        <p:sp>
          <p:nvSpPr>
            <p:cNvPr id="10" name="角丸四角形 9"/>
            <p:cNvSpPr/>
            <p:nvPr/>
          </p:nvSpPr>
          <p:spPr>
            <a:xfrm>
              <a:off x="7552298" y="5637577"/>
              <a:ext cx="1368000" cy="43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400"/>
                </a:lnSpc>
              </a:pPr>
              <a:r>
                <a:rPr lang="en-US" altLang="ja-JP" sz="1400" dirty="0" smtClean="0">
                  <a:solidFill>
                    <a:schemeClr val="tx1"/>
                  </a:solidFill>
                  <a:latin typeface="+mj-lt"/>
                  <a:cs typeface="Arial" pitchFamily="34" charset="0"/>
                </a:rPr>
                <a:t>Beam pipes for quad magnets</a:t>
              </a:r>
              <a:endParaRPr kumimoji="1" lang="ja-JP" altLang="en-US" sz="1400" dirty="0">
                <a:solidFill>
                  <a:schemeClr val="tx1"/>
                </a:solidFill>
                <a:latin typeface="+mj-lt"/>
                <a:cs typeface="Arial" pitchFamily="34" charset="0"/>
              </a:endParaRPr>
            </a:p>
          </p:txBody>
        </p:sp>
      </p:grpSp>
      <p:cxnSp>
        <p:nvCxnSpPr>
          <p:cNvPr id="14" name="直線コネクタ 13"/>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302478" y="2084438"/>
            <a:ext cx="2412905" cy="369332"/>
          </a:xfrm>
          <a:prstGeom prst="rect">
            <a:avLst/>
          </a:prstGeom>
          <a:noFill/>
        </p:spPr>
        <p:txBody>
          <a:bodyPr wrap="none" rtlCol="0">
            <a:spAutoFit/>
          </a:bodyPr>
          <a:lstStyle/>
          <a:p>
            <a:r>
              <a:rPr kumimoji="1" lang="en-US" altLang="ja-JP" dirty="0" smtClean="0"/>
              <a:t>Typical size: </a:t>
            </a:r>
            <a:r>
              <a:rPr kumimoji="1" lang="en-US" altLang="ja-JP" dirty="0" smtClean="0">
                <a:latin typeface="Symbol" panose="05050102010706020507" pitchFamily="18" charset="2"/>
              </a:rPr>
              <a:t>f</a:t>
            </a:r>
            <a:r>
              <a:rPr kumimoji="1" lang="en-US" altLang="ja-JP" dirty="0" smtClean="0"/>
              <a:t>90 x </a:t>
            </a:r>
            <a:r>
              <a:rPr kumimoji="1" lang="en-US" altLang="ja-JP" baseline="30000" dirty="0" smtClean="0"/>
              <a:t>w</a:t>
            </a:r>
            <a:r>
              <a:rPr kumimoji="1" lang="en-US" altLang="ja-JP" dirty="0" smtClean="0"/>
              <a:t>220</a:t>
            </a:r>
            <a:endParaRPr kumimoji="1" lang="ja-JP" altLang="en-US" dirty="0"/>
          </a:p>
        </p:txBody>
      </p:sp>
    </p:spTree>
    <p:extLst>
      <p:ext uri="{BB962C8B-B14F-4D97-AF65-F5344CB8AC3E}">
        <p14:creationId xmlns:p14="http://schemas.microsoft.com/office/powerpoint/2010/main" val="21353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- 3</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356857"/>
            <a:ext cx="8749075"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Features</a:t>
            </a:r>
            <a:endParaRPr lang="en-US" altLang="ja-JP" sz="2400" dirty="0">
              <a:solidFill>
                <a:schemeClr val="accent2">
                  <a:lumMod val="50000"/>
                </a:schemeClr>
              </a:solidFill>
              <a:latin typeface="+mj-lt"/>
              <a:cs typeface="Arial" panose="020B0604020202020204" pitchFamily="34" charset="0"/>
            </a:endParaRPr>
          </a:p>
          <a:p>
            <a:pPr lvl="1">
              <a:lnSpc>
                <a:spcPts val="2300"/>
              </a:lnSpc>
              <a:spcBef>
                <a:spcPts val="0"/>
              </a:spcBef>
            </a:pPr>
            <a:r>
              <a:rPr lang="en-US" altLang="ja-JP" sz="2000" dirty="0" smtClean="0">
                <a:latin typeface="+mj-lt"/>
                <a:cs typeface="Arial" panose="020B0604020202020204" pitchFamily="34" charset="0"/>
              </a:rPr>
              <a:t>The locations of the pressure bursts have spread to more than 20 points along the ring.</a:t>
            </a:r>
            <a:r>
              <a:rPr lang="en-US" altLang="ja-JP" sz="2000" dirty="0">
                <a:latin typeface="+mj-lt"/>
                <a:cs typeface="Arial" panose="020B0604020202020204" pitchFamily="34" charset="0"/>
              </a:rPr>
              <a:t> </a:t>
            </a:r>
            <a:r>
              <a:rPr lang="en-US" altLang="ja-JP" sz="2000" dirty="0" smtClean="0">
                <a:latin typeface="+mj-lt"/>
                <a:cs typeface="Arial" panose="020B0604020202020204" pitchFamily="34" charset="0"/>
              </a:rPr>
              <a:t>More frequent in the Tsukuba straight section.</a:t>
            </a:r>
          </a:p>
          <a:p>
            <a:pPr lvl="1">
              <a:lnSpc>
                <a:spcPts val="2300"/>
              </a:lnSpc>
              <a:spcBef>
                <a:spcPts val="0"/>
              </a:spcBef>
            </a:pPr>
            <a:r>
              <a:rPr lang="en-US" altLang="ja-JP" sz="2000" dirty="0">
                <a:cs typeface="Arial" panose="020B0604020202020204" pitchFamily="34" charset="0"/>
              </a:rPr>
              <a:t>I</a:t>
            </a:r>
            <a:r>
              <a:rPr lang="en-US" altLang="ja-JP" sz="2000" dirty="0" smtClean="0">
                <a:cs typeface="Arial" panose="020B0604020202020204" pitchFamily="34" charset="0"/>
              </a:rPr>
              <a:t>n </a:t>
            </a:r>
            <a:r>
              <a:rPr lang="en-US" altLang="ja-JP" sz="2000" dirty="0">
                <a:cs typeface="Arial" panose="020B0604020202020204" pitchFamily="34" charset="0"/>
              </a:rPr>
              <a:t>most cases, the bursts were observed </a:t>
            </a:r>
            <a:r>
              <a:rPr lang="en-US" altLang="ja-JP" sz="2000" dirty="0">
                <a:solidFill>
                  <a:srgbClr val="FF0000"/>
                </a:solidFill>
                <a:cs typeface="Arial" panose="020B0604020202020204" pitchFamily="34" charset="0"/>
              </a:rPr>
              <a:t>near aluminum beam pipes </a:t>
            </a:r>
            <a:r>
              <a:rPr lang="en-US" altLang="ja-JP" sz="2000" dirty="0" smtClean="0">
                <a:solidFill>
                  <a:srgbClr val="FF0000"/>
                </a:solidFill>
                <a:cs typeface="Arial" panose="020B0604020202020204" pitchFamily="34" charset="0"/>
              </a:rPr>
              <a:t>in </a:t>
            </a:r>
            <a:r>
              <a:rPr lang="en-US" altLang="ja-JP" sz="2000" dirty="0">
                <a:solidFill>
                  <a:srgbClr val="FF0000"/>
                </a:solidFill>
                <a:cs typeface="Arial" panose="020B0604020202020204" pitchFamily="34" charset="0"/>
              </a:rPr>
              <a:t>dipole magnets,</a:t>
            </a:r>
            <a:r>
              <a:rPr lang="en-US" altLang="ja-JP" sz="2000" dirty="0">
                <a:cs typeface="Arial" panose="020B0604020202020204" pitchFamily="34" charset="0"/>
              </a:rPr>
              <a:t> with groove structure</a:t>
            </a:r>
            <a:r>
              <a:rPr lang="en-US" altLang="ja-JP" sz="2000" dirty="0" smtClean="0">
                <a:cs typeface="Arial" panose="020B0604020202020204" pitchFamily="34" charset="0"/>
              </a:rPr>
              <a:t>. (except for wiggler section)</a:t>
            </a:r>
            <a:endParaRPr lang="en-US" altLang="ja-JP" sz="2000" dirty="0">
              <a:cs typeface="Arial" panose="020B0604020202020204" pitchFamily="34" charset="0"/>
            </a:endParaRPr>
          </a:p>
        </p:txBody>
      </p:sp>
      <p:sp>
        <p:nvSpPr>
          <p:cNvPr id="2" name="テキスト ボックス 1"/>
          <p:cNvSpPr txBox="1"/>
          <p:nvPr/>
        </p:nvSpPr>
        <p:spPr>
          <a:xfrm>
            <a:off x="249697" y="2948922"/>
            <a:ext cx="2361362" cy="1477328"/>
          </a:xfrm>
          <a:prstGeom prst="rect">
            <a:avLst/>
          </a:prstGeom>
          <a:noFill/>
        </p:spPr>
        <p:txBody>
          <a:bodyPr wrap="square" rtlCol="0">
            <a:spAutoFit/>
          </a:bodyPr>
          <a:lstStyle/>
          <a:p>
            <a:r>
              <a:rPr lang="en-US" altLang="ja-JP" dirty="0" smtClean="0">
                <a:solidFill>
                  <a:schemeClr val="accent3">
                    <a:lumMod val="50000"/>
                  </a:schemeClr>
                </a:solidFill>
              </a:rPr>
              <a:t>Position of pressure burst estimated by the distribution of pressures observed in several vacuum gauges</a:t>
            </a:r>
            <a:endParaRPr kumimoji="1" lang="ja-JP" altLang="en-US" dirty="0">
              <a:solidFill>
                <a:schemeClr val="accent3">
                  <a:lumMod val="50000"/>
                </a:schemeClr>
              </a:solidFill>
            </a:endParaRPr>
          </a:p>
        </p:txBody>
      </p:sp>
      <p:pic>
        <p:nvPicPr>
          <p:cNvPr id="7" name="図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497"/>
          <a:stretch/>
        </p:blipFill>
        <p:spPr>
          <a:xfrm>
            <a:off x="2437355" y="3117891"/>
            <a:ext cx="6106878" cy="3611965"/>
          </a:xfrm>
          <a:prstGeom prst="rect">
            <a:avLst/>
          </a:prstGeom>
        </p:spPr>
      </p:pic>
      <p:sp>
        <p:nvSpPr>
          <p:cNvPr id="3" name="テキスト ボックス 2"/>
          <p:cNvSpPr txBox="1"/>
          <p:nvPr/>
        </p:nvSpPr>
        <p:spPr>
          <a:xfrm>
            <a:off x="3883744" y="2812027"/>
            <a:ext cx="1398140" cy="369332"/>
          </a:xfrm>
          <a:prstGeom prst="rect">
            <a:avLst/>
          </a:prstGeom>
          <a:noFill/>
        </p:spPr>
        <p:txBody>
          <a:bodyPr wrap="none" rtlCol="0">
            <a:spAutoFit/>
          </a:bodyPr>
          <a:lstStyle/>
          <a:p>
            <a:r>
              <a:rPr kumimoji="1" lang="en-US" altLang="ja-JP" dirty="0" smtClean="0">
                <a:solidFill>
                  <a:srgbClr val="00B050"/>
                </a:solidFill>
              </a:rPr>
              <a:t>Quadrupoles</a:t>
            </a:r>
            <a:endParaRPr kumimoji="1" lang="ja-JP" altLang="en-US" dirty="0">
              <a:solidFill>
                <a:srgbClr val="00B050"/>
              </a:solidFill>
            </a:endParaRPr>
          </a:p>
        </p:txBody>
      </p:sp>
      <p:sp>
        <p:nvSpPr>
          <p:cNvPr id="4" name="正方形/長方形 3"/>
          <p:cNvSpPr/>
          <p:nvPr/>
        </p:nvSpPr>
        <p:spPr>
          <a:xfrm>
            <a:off x="5767385" y="3157538"/>
            <a:ext cx="72000" cy="133350"/>
          </a:xfrm>
          <a:prstGeom prst="rect">
            <a:avLst/>
          </a:prstGeom>
          <a:solidFill>
            <a:srgbClr val="66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224599" y="3157538"/>
            <a:ext cx="72000" cy="133350"/>
          </a:xfrm>
          <a:prstGeom prst="rect">
            <a:avLst/>
          </a:prstGeom>
          <a:solidFill>
            <a:srgbClr val="66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738685" y="3157538"/>
            <a:ext cx="72000" cy="133350"/>
          </a:xfrm>
          <a:prstGeom prst="rect">
            <a:avLst/>
          </a:prstGeom>
          <a:solidFill>
            <a:srgbClr val="66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957760" y="3157538"/>
            <a:ext cx="72000" cy="133350"/>
          </a:xfrm>
          <a:prstGeom prst="rect">
            <a:avLst/>
          </a:prstGeom>
          <a:solidFill>
            <a:srgbClr val="66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281485" y="3157538"/>
            <a:ext cx="72000" cy="133350"/>
          </a:xfrm>
          <a:prstGeom prst="rect">
            <a:avLst/>
          </a:prstGeom>
          <a:solidFill>
            <a:srgbClr val="66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538523" y="3195636"/>
            <a:ext cx="157163" cy="54000"/>
          </a:xfrm>
          <a:prstGeom prst="rect">
            <a:avLst/>
          </a:prstGeom>
          <a:solidFill>
            <a:srgbClr val="9900FF"/>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195053" y="3157538"/>
            <a:ext cx="72000" cy="133350"/>
          </a:xfrm>
          <a:prstGeom prst="rect">
            <a:avLst/>
          </a:prstGeom>
          <a:solidFill>
            <a:srgbClr val="66FF9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265176" y="2846439"/>
            <a:ext cx="1812099" cy="369332"/>
          </a:xfrm>
          <a:prstGeom prst="rect">
            <a:avLst/>
          </a:prstGeom>
          <a:noFill/>
        </p:spPr>
        <p:txBody>
          <a:bodyPr wrap="none" rtlCol="0">
            <a:spAutoFit/>
          </a:bodyPr>
          <a:lstStyle/>
          <a:p>
            <a:r>
              <a:rPr kumimoji="1" lang="en-US" altLang="ja-JP" dirty="0" smtClean="0">
                <a:solidFill>
                  <a:srgbClr val="7030A0"/>
                </a:solidFill>
              </a:rPr>
              <a:t>Bending magnets</a:t>
            </a:r>
            <a:endParaRPr kumimoji="1" lang="ja-JP" altLang="en-US" dirty="0">
              <a:solidFill>
                <a:srgbClr val="7030A0"/>
              </a:solidFill>
            </a:endParaRPr>
          </a:p>
        </p:txBody>
      </p:sp>
      <p:pic>
        <p:nvPicPr>
          <p:cNvPr id="38" name="図 37" descr="Arc_Total.JPG"/>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10866" r="9884"/>
          <a:stretch/>
        </p:blipFill>
        <p:spPr>
          <a:xfrm>
            <a:off x="432619" y="4503173"/>
            <a:ext cx="2037650" cy="2048563"/>
          </a:xfrm>
          <a:prstGeom prst="rect">
            <a:avLst/>
          </a:prstGeom>
        </p:spPr>
      </p:pic>
      <p:sp>
        <p:nvSpPr>
          <p:cNvPr id="9" name="円/楕円 8"/>
          <p:cNvSpPr/>
          <p:nvPr/>
        </p:nvSpPr>
        <p:spPr>
          <a:xfrm>
            <a:off x="1553498" y="4562168"/>
            <a:ext cx="157316" cy="1474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193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- 4</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5" y="1356856"/>
            <a:ext cx="8749075" cy="1681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Features</a:t>
            </a:r>
            <a:endParaRPr lang="en-US" altLang="ja-JP" sz="2400" dirty="0">
              <a:solidFill>
                <a:schemeClr val="accent2">
                  <a:lumMod val="50000"/>
                </a:schemeClr>
              </a:solidFill>
              <a:latin typeface="+mj-lt"/>
              <a:cs typeface="Arial" panose="020B0604020202020204" pitchFamily="34" charset="0"/>
            </a:endParaRPr>
          </a:p>
          <a:p>
            <a:pPr lvl="1">
              <a:lnSpc>
                <a:spcPts val="2300"/>
              </a:lnSpc>
              <a:spcBef>
                <a:spcPts val="0"/>
              </a:spcBef>
            </a:pPr>
            <a:r>
              <a:rPr lang="en-US" altLang="ja-JP" sz="2000" dirty="0" smtClean="0">
                <a:latin typeface="+mj-lt"/>
                <a:cs typeface="Arial" panose="020B0604020202020204" pitchFamily="34" charset="0"/>
              </a:rPr>
              <a:t>The bursts seems likely to occur when the maximum beam current is increased.</a:t>
            </a:r>
          </a:p>
          <a:p>
            <a:pPr lvl="1">
              <a:lnSpc>
                <a:spcPts val="2300"/>
              </a:lnSpc>
              <a:spcBef>
                <a:spcPts val="0"/>
              </a:spcBef>
            </a:pPr>
            <a:r>
              <a:rPr lang="en-US" altLang="ja-JP" sz="2000" dirty="0" smtClean="0">
                <a:latin typeface="+mj-lt"/>
                <a:cs typeface="Arial" panose="020B0604020202020204" pitchFamily="34" charset="0"/>
              </a:rPr>
              <a:t>The locations spreads for high beam current, but still near bending magnets.</a:t>
            </a:r>
          </a:p>
          <a:p>
            <a:pPr lvl="1">
              <a:lnSpc>
                <a:spcPts val="2300"/>
              </a:lnSpc>
              <a:spcBef>
                <a:spcPts val="0"/>
              </a:spcBef>
            </a:pPr>
            <a:r>
              <a:rPr lang="en-US" altLang="ja-JP" sz="2000" dirty="0" smtClean="0">
                <a:latin typeface="+mj-lt"/>
                <a:cs typeface="Arial" panose="020B0604020202020204" pitchFamily="34" charset="0"/>
              </a:rPr>
              <a:t>Beam orbits (horizontal) and bunch fill patters had no effect.</a:t>
            </a:r>
          </a:p>
        </p:txBody>
      </p:sp>
      <p:pic>
        <p:nvPicPr>
          <p:cNvPr id="8" name="Picture 2" descr="E:\_Workfolder\SKEKB_LER_HER_圧力バースト問題\Burst_History_LER_OPtime_2016060212_rev_4.jpg"/>
          <p:cNvPicPr>
            <a:picLocks noChangeAspect="1" noChangeArrowheads="1"/>
          </p:cNvPicPr>
          <p:nvPr/>
        </p:nvPicPr>
        <p:blipFill rotWithShape="1">
          <a:blip r:embed="rId3">
            <a:extLst>
              <a:ext uri="{28A0092B-C50C-407E-A947-70E740481C1C}">
                <a14:useLocalDpi xmlns:a14="http://schemas.microsoft.com/office/drawing/2010/main" val="0"/>
              </a:ext>
            </a:extLst>
          </a:blip>
          <a:srcRect l="4185" t="19425"/>
          <a:stretch/>
        </p:blipFill>
        <p:spPr bwMode="auto">
          <a:xfrm>
            <a:off x="2782529" y="2935998"/>
            <a:ext cx="6341807" cy="372927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271236" y="4434352"/>
            <a:ext cx="796052" cy="276999"/>
          </a:xfrm>
          <a:prstGeom prst="rect">
            <a:avLst/>
          </a:prstGeom>
          <a:noFill/>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10" name="テキスト ボックス 9"/>
          <p:cNvSpPr txBox="1"/>
          <p:nvPr/>
        </p:nvSpPr>
        <p:spPr>
          <a:xfrm>
            <a:off x="2500524" y="5157017"/>
            <a:ext cx="490840" cy="276999"/>
          </a:xfrm>
          <a:prstGeom prst="rect">
            <a:avLst/>
          </a:prstGeom>
          <a:noFill/>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12" name="テキスト ボックス 11"/>
          <p:cNvSpPr txBox="1"/>
          <p:nvPr/>
        </p:nvSpPr>
        <p:spPr>
          <a:xfrm>
            <a:off x="2380470" y="3667430"/>
            <a:ext cx="594715" cy="276999"/>
          </a:xfrm>
          <a:prstGeom prst="rect">
            <a:avLst/>
          </a:prstGeom>
          <a:noFill/>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13" name="テキスト ボックス 12"/>
          <p:cNvSpPr txBox="1"/>
          <p:nvPr/>
        </p:nvSpPr>
        <p:spPr>
          <a:xfrm>
            <a:off x="2588797" y="2915263"/>
            <a:ext cx="446725" cy="276999"/>
          </a:xfrm>
          <a:prstGeom prst="rect">
            <a:avLst/>
          </a:prstGeom>
          <a:noFill/>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14" name="テキスト ボックス 13"/>
          <p:cNvSpPr txBox="1"/>
          <p:nvPr/>
        </p:nvSpPr>
        <p:spPr>
          <a:xfrm>
            <a:off x="2588797" y="5909191"/>
            <a:ext cx="446725" cy="276999"/>
          </a:xfrm>
          <a:prstGeom prst="rect">
            <a:avLst/>
          </a:prstGeom>
          <a:noFill/>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20" name="テキスト ボックス 19"/>
          <p:cNvSpPr txBox="1"/>
          <p:nvPr/>
        </p:nvSpPr>
        <p:spPr>
          <a:xfrm>
            <a:off x="7334864" y="2762863"/>
            <a:ext cx="1016625" cy="307777"/>
          </a:xfrm>
          <a:prstGeom prst="rect">
            <a:avLst/>
          </a:prstGeom>
          <a:noFill/>
        </p:spPr>
        <p:txBody>
          <a:bodyPr wrap="none" rtlCol="0">
            <a:spAutoFit/>
          </a:bodyPr>
          <a:lstStyle/>
          <a:p>
            <a:r>
              <a:rPr kumimoji="1" lang="en-US" altLang="ja-JP" sz="1400" dirty="0" smtClean="0"/>
              <a:t>-2016/6/10</a:t>
            </a:r>
            <a:endParaRPr kumimoji="1" lang="ja-JP" altLang="en-US" sz="1400" dirty="0"/>
          </a:p>
        </p:txBody>
      </p:sp>
      <p:pic>
        <p:nvPicPr>
          <p:cNvPr id="21" name="図 20" descr="Arc_Total.JPG"/>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10866" r="9884"/>
          <a:stretch/>
        </p:blipFill>
        <p:spPr>
          <a:xfrm>
            <a:off x="108155" y="3716795"/>
            <a:ext cx="2291726" cy="2304000"/>
          </a:xfrm>
          <a:prstGeom prst="rect">
            <a:avLst/>
          </a:prstGeom>
        </p:spPr>
      </p:pic>
      <p:sp>
        <p:nvSpPr>
          <p:cNvPr id="22" name="テキスト ボックス 21"/>
          <p:cNvSpPr txBox="1"/>
          <p:nvPr/>
        </p:nvSpPr>
        <p:spPr>
          <a:xfrm>
            <a:off x="820976" y="3524869"/>
            <a:ext cx="796052"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23" name="テキスト ボックス 22"/>
          <p:cNvSpPr txBox="1"/>
          <p:nvPr/>
        </p:nvSpPr>
        <p:spPr>
          <a:xfrm>
            <a:off x="1669695" y="4709652"/>
            <a:ext cx="490840"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24" name="テキスト ボックス 23"/>
          <p:cNvSpPr txBox="1"/>
          <p:nvPr/>
        </p:nvSpPr>
        <p:spPr>
          <a:xfrm>
            <a:off x="232123" y="4704735"/>
            <a:ext cx="59471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25" name="テキスト ボックス 24"/>
          <p:cNvSpPr txBox="1"/>
          <p:nvPr/>
        </p:nvSpPr>
        <p:spPr>
          <a:xfrm>
            <a:off x="961558" y="5899356"/>
            <a:ext cx="44672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26" name="テキスト ボックス 25"/>
          <p:cNvSpPr txBox="1"/>
          <p:nvPr/>
        </p:nvSpPr>
        <p:spPr>
          <a:xfrm>
            <a:off x="717755" y="3814917"/>
            <a:ext cx="478016" cy="307777"/>
          </a:xfrm>
          <a:prstGeom prst="rect">
            <a:avLst/>
          </a:prstGeom>
          <a:noFill/>
        </p:spPr>
        <p:txBody>
          <a:bodyPr wrap="none" rtlCol="0">
            <a:spAutoFit/>
          </a:bodyPr>
          <a:lstStyle/>
          <a:p>
            <a:r>
              <a:rPr kumimoji="1" lang="en-US" altLang="ja-JP" sz="1400" b="1" dirty="0" smtClean="0"/>
              <a:t>D01</a:t>
            </a:r>
            <a:endParaRPr kumimoji="1" lang="ja-JP" altLang="en-US" sz="1400" b="1" dirty="0"/>
          </a:p>
        </p:txBody>
      </p:sp>
      <p:sp>
        <p:nvSpPr>
          <p:cNvPr id="27" name="テキスト ボックス 26"/>
          <p:cNvSpPr txBox="1"/>
          <p:nvPr/>
        </p:nvSpPr>
        <p:spPr>
          <a:xfrm>
            <a:off x="1184779" y="3819837"/>
            <a:ext cx="481222" cy="307777"/>
          </a:xfrm>
          <a:prstGeom prst="rect">
            <a:avLst/>
          </a:prstGeom>
          <a:noFill/>
        </p:spPr>
        <p:txBody>
          <a:bodyPr wrap="none" rtlCol="0">
            <a:spAutoFit/>
          </a:bodyPr>
          <a:lstStyle/>
          <a:p>
            <a:r>
              <a:rPr kumimoji="1" lang="en-US" altLang="ja-JP" sz="1400" b="1" dirty="0" smtClean="0"/>
              <a:t>D02</a:t>
            </a:r>
            <a:endParaRPr kumimoji="1" lang="ja-JP" altLang="en-US" sz="1400" b="1" dirty="0"/>
          </a:p>
        </p:txBody>
      </p:sp>
      <p:sp>
        <p:nvSpPr>
          <p:cNvPr id="28" name="テキスト ボックス 27"/>
          <p:cNvSpPr txBox="1"/>
          <p:nvPr/>
        </p:nvSpPr>
        <p:spPr>
          <a:xfrm>
            <a:off x="1592817" y="4070559"/>
            <a:ext cx="481222" cy="307777"/>
          </a:xfrm>
          <a:prstGeom prst="rect">
            <a:avLst/>
          </a:prstGeom>
          <a:noFill/>
        </p:spPr>
        <p:txBody>
          <a:bodyPr wrap="none" rtlCol="0">
            <a:spAutoFit/>
          </a:bodyPr>
          <a:lstStyle/>
          <a:p>
            <a:r>
              <a:rPr kumimoji="1" lang="en-US" altLang="ja-JP" sz="1400" b="1" dirty="0" smtClean="0"/>
              <a:t>D03</a:t>
            </a:r>
            <a:endParaRPr kumimoji="1" lang="ja-JP" altLang="en-US" sz="1400" b="1" dirty="0"/>
          </a:p>
        </p:txBody>
      </p:sp>
      <p:sp>
        <p:nvSpPr>
          <p:cNvPr id="30" name="テキスト ボックス 29"/>
          <p:cNvSpPr txBox="1"/>
          <p:nvPr/>
        </p:nvSpPr>
        <p:spPr>
          <a:xfrm>
            <a:off x="1750133" y="4454016"/>
            <a:ext cx="481222" cy="307777"/>
          </a:xfrm>
          <a:prstGeom prst="rect">
            <a:avLst/>
          </a:prstGeom>
          <a:noFill/>
        </p:spPr>
        <p:txBody>
          <a:bodyPr wrap="none" rtlCol="0">
            <a:spAutoFit/>
          </a:bodyPr>
          <a:lstStyle/>
          <a:p>
            <a:r>
              <a:rPr kumimoji="1" lang="en-US" altLang="ja-JP" sz="1400" b="1" dirty="0" smtClean="0"/>
              <a:t>D04</a:t>
            </a:r>
            <a:endParaRPr kumimoji="1" lang="ja-JP" altLang="en-US" sz="1400" b="1" dirty="0"/>
          </a:p>
        </p:txBody>
      </p:sp>
      <p:sp>
        <p:nvSpPr>
          <p:cNvPr id="31" name="テキスト ボックス 30"/>
          <p:cNvSpPr txBox="1"/>
          <p:nvPr/>
        </p:nvSpPr>
        <p:spPr>
          <a:xfrm>
            <a:off x="1755049" y="4950545"/>
            <a:ext cx="481222" cy="307777"/>
          </a:xfrm>
          <a:prstGeom prst="rect">
            <a:avLst/>
          </a:prstGeom>
          <a:noFill/>
        </p:spPr>
        <p:txBody>
          <a:bodyPr wrap="none" rtlCol="0">
            <a:spAutoFit/>
          </a:bodyPr>
          <a:lstStyle/>
          <a:p>
            <a:r>
              <a:rPr kumimoji="1" lang="en-US" altLang="ja-JP" sz="1400" b="1" dirty="0" smtClean="0"/>
              <a:t>D05</a:t>
            </a:r>
            <a:endParaRPr kumimoji="1" lang="ja-JP" altLang="en-US" sz="1400" b="1" dirty="0"/>
          </a:p>
        </p:txBody>
      </p:sp>
      <p:sp>
        <p:nvSpPr>
          <p:cNvPr id="32" name="テキスト ボックス 31"/>
          <p:cNvSpPr txBox="1"/>
          <p:nvPr/>
        </p:nvSpPr>
        <p:spPr>
          <a:xfrm>
            <a:off x="1592818" y="5299592"/>
            <a:ext cx="481222" cy="307777"/>
          </a:xfrm>
          <a:prstGeom prst="rect">
            <a:avLst/>
          </a:prstGeom>
          <a:noFill/>
        </p:spPr>
        <p:txBody>
          <a:bodyPr wrap="none" rtlCol="0">
            <a:spAutoFit/>
          </a:bodyPr>
          <a:lstStyle/>
          <a:p>
            <a:r>
              <a:rPr kumimoji="1" lang="en-US" altLang="ja-JP" sz="1400" b="1" dirty="0" smtClean="0"/>
              <a:t>D06</a:t>
            </a:r>
            <a:endParaRPr kumimoji="1" lang="ja-JP" altLang="en-US" sz="1400" b="1" dirty="0"/>
          </a:p>
        </p:txBody>
      </p:sp>
      <p:sp>
        <p:nvSpPr>
          <p:cNvPr id="33" name="テキスト ボックス 32"/>
          <p:cNvSpPr txBox="1"/>
          <p:nvPr/>
        </p:nvSpPr>
        <p:spPr>
          <a:xfrm>
            <a:off x="1268353" y="5574895"/>
            <a:ext cx="481222" cy="307777"/>
          </a:xfrm>
          <a:prstGeom prst="rect">
            <a:avLst/>
          </a:prstGeom>
          <a:noFill/>
        </p:spPr>
        <p:txBody>
          <a:bodyPr wrap="none" rtlCol="0">
            <a:spAutoFit/>
          </a:bodyPr>
          <a:lstStyle/>
          <a:p>
            <a:r>
              <a:rPr kumimoji="1" lang="en-US" altLang="ja-JP" sz="1400" b="1" dirty="0" smtClean="0"/>
              <a:t>D07</a:t>
            </a:r>
            <a:endParaRPr kumimoji="1" lang="ja-JP" altLang="en-US" sz="1400" b="1" dirty="0"/>
          </a:p>
        </p:txBody>
      </p:sp>
      <p:sp>
        <p:nvSpPr>
          <p:cNvPr id="34" name="テキスト ボックス 33"/>
          <p:cNvSpPr txBox="1"/>
          <p:nvPr/>
        </p:nvSpPr>
        <p:spPr>
          <a:xfrm>
            <a:off x="648919" y="5565062"/>
            <a:ext cx="481222" cy="307777"/>
          </a:xfrm>
          <a:prstGeom prst="rect">
            <a:avLst/>
          </a:prstGeom>
          <a:noFill/>
        </p:spPr>
        <p:txBody>
          <a:bodyPr wrap="none" rtlCol="0">
            <a:spAutoFit/>
          </a:bodyPr>
          <a:lstStyle/>
          <a:p>
            <a:r>
              <a:rPr kumimoji="1" lang="en-US" altLang="ja-JP" sz="1400" b="1" dirty="0" smtClean="0"/>
              <a:t>D08</a:t>
            </a:r>
            <a:endParaRPr kumimoji="1" lang="ja-JP" altLang="en-US" sz="1400" b="1" dirty="0"/>
          </a:p>
        </p:txBody>
      </p:sp>
      <p:sp>
        <p:nvSpPr>
          <p:cNvPr id="35" name="テキスト ボックス 34"/>
          <p:cNvSpPr txBox="1"/>
          <p:nvPr/>
        </p:nvSpPr>
        <p:spPr>
          <a:xfrm>
            <a:off x="304792" y="5270093"/>
            <a:ext cx="481222" cy="307777"/>
          </a:xfrm>
          <a:prstGeom prst="rect">
            <a:avLst/>
          </a:prstGeom>
          <a:noFill/>
        </p:spPr>
        <p:txBody>
          <a:bodyPr wrap="none" rtlCol="0">
            <a:spAutoFit/>
          </a:bodyPr>
          <a:lstStyle/>
          <a:p>
            <a:r>
              <a:rPr kumimoji="1" lang="en-US" altLang="ja-JP" sz="1400" b="1" dirty="0" smtClean="0"/>
              <a:t>D09</a:t>
            </a:r>
            <a:endParaRPr kumimoji="1" lang="ja-JP" altLang="en-US" sz="1400" b="1" dirty="0"/>
          </a:p>
        </p:txBody>
      </p:sp>
      <p:sp>
        <p:nvSpPr>
          <p:cNvPr id="36" name="テキスト ボックス 35"/>
          <p:cNvSpPr txBox="1"/>
          <p:nvPr/>
        </p:nvSpPr>
        <p:spPr>
          <a:xfrm>
            <a:off x="176972" y="4906301"/>
            <a:ext cx="481222" cy="307777"/>
          </a:xfrm>
          <a:prstGeom prst="rect">
            <a:avLst/>
          </a:prstGeom>
          <a:noFill/>
        </p:spPr>
        <p:txBody>
          <a:bodyPr wrap="none" rtlCol="0">
            <a:spAutoFit/>
          </a:bodyPr>
          <a:lstStyle/>
          <a:p>
            <a:r>
              <a:rPr kumimoji="1" lang="en-US" altLang="ja-JP" sz="1400" b="1" dirty="0" smtClean="0"/>
              <a:t>D10</a:t>
            </a:r>
            <a:endParaRPr kumimoji="1" lang="ja-JP" altLang="en-US" sz="1400" b="1" dirty="0"/>
          </a:p>
        </p:txBody>
      </p:sp>
      <p:sp>
        <p:nvSpPr>
          <p:cNvPr id="37" name="テキスト ボックス 36"/>
          <p:cNvSpPr txBox="1"/>
          <p:nvPr/>
        </p:nvSpPr>
        <p:spPr>
          <a:xfrm>
            <a:off x="186805" y="4454018"/>
            <a:ext cx="481222" cy="307777"/>
          </a:xfrm>
          <a:prstGeom prst="rect">
            <a:avLst/>
          </a:prstGeom>
          <a:noFill/>
        </p:spPr>
        <p:txBody>
          <a:bodyPr wrap="none" rtlCol="0">
            <a:spAutoFit/>
          </a:bodyPr>
          <a:lstStyle/>
          <a:p>
            <a:r>
              <a:rPr kumimoji="1" lang="en-US" altLang="ja-JP" sz="1400" b="1" dirty="0" smtClean="0"/>
              <a:t>D11</a:t>
            </a:r>
            <a:endParaRPr kumimoji="1" lang="ja-JP" altLang="en-US" sz="1400" b="1" dirty="0"/>
          </a:p>
        </p:txBody>
      </p:sp>
      <p:sp>
        <p:nvSpPr>
          <p:cNvPr id="38" name="テキスト ボックス 37"/>
          <p:cNvSpPr txBox="1"/>
          <p:nvPr/>
        </p:nvSpPr>
        <p:spPr>
          <a:xfrm>
            <a:off x="314646" y="4060726"/>
            <a:ext cx="481222" cy="307777"/>
          </a:xfrm>
          <a:prstGeom prst="rect">
            <a:avLst/>
          </a:prstGeom>
          <a:noFill/>
        </p:spPr>
        <p:txBody>
          <a:bodyPr wrap="none" rtlCol="0">
            <a:spAutoFit/>
          </a:bodyPr>
          <a:lstStyle/>
          <a:p>
            <a:r>
              <a:rPr kumimoji="1" lang="en-US" altLang="ja-JP" sz="1400" b="1" dirty="0" smtClean="0"/>
              <a:t>D12</a:t>
            </a:r>
            <a:endParaRPr kumimoji="1" lang="ja-JP" altLang="en-US" sz="1400" b="1" dirty="0"/>
          </a:p>
        </p:txBody>
      </p:sp>
    </p:spTree>
    <p:extLst>
      <p:ext uri="{BB962C8B-B14F-4D97-AF65-F5344CB8AC3E}">
        <p14:creationId xmlns:p14="http://schemas.microsoft.com/office/powerpoint/2010/main" val="1076340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- 5</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 9"/>
          <p:cNvSpPr txBox="1">
            <a:spLocks/>
          </p:cNvSpPr>
          <p:nvPr/>
        </p:nvSpPr>
        <p:spPr>
          <a:xfrm>
            <a:off x="394925" y="1371601"/>
            <a:ext cx="8749075" cy="21581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a:solidFill>
                  <a:schemeClr val="accent2">
                    <a:lumMod val="50000"/>
                  </a:schemeClr>
                </a:solidFill>
                <a:latin typeface="+mj-lt"/>
                <a:cs typeface="Arial" panose="020B0604020202020204" pitchFamily="34" charset="0"/>
              </a:rPr>
              <a:t>One possibility was discharges by wall current at inner wall of beam pipes, but….</a:t>
            </a:r>
          </a:p>
          <a:p>
            <a:pPr lvl="1">
              <a:lnSpc>
                <a:spcPts val="2300"/>
              </a:lnSpc>
              <a:spcBef>
                <a:spcPts val="0"/>
              </a:spcBef>
            </a:pPr>
            <a:r>
              <a:rPr lang="en-US" altLang="ja-JP" sz="2200" dirty="0" smtClean="0">
                <a:latin typeface="+mj-lt"/>
                <a:cs typeface="Arial" panose="020B0604020202020204" pitchFamily="34" charset="0"/>
              </a:rPr>
              <a:t>No extra heating around these points.</a:t>
            </a:r>
          </a:p>
          <a:p>
            <a:pPr lvl="1">
              <a:lnSpc>
                <a:spcPts val="2300"/>
              </a:lnSpc>
              <a:spcBef>
                <a:spcPts val="0"/>
              </a:spcBef>
            </a:pPr>
            <a:r>
              <a:rPr lang="en-US" altLang="ja-JP" sz="2200" dirty="0" smtClean="0">
                <a:latin typeface="+mj-lt"/>
                <a:cs typeface="Arial" panose="020B0604020202020204" pitchFamily="34" charset="0"/>
              </a:rPr>
              <a:t>Almost no small pressure bursts, which should be likely observed in discharging phenomena.</a:t>
            </a:r>
            <a:endParaRPr lang="en-US" altLang="ja-JP" sz="2200" dirty="0">
              <a:latin typeface="+mj-lt"/>
              <a:cs typeface="Arial" panose="020B0604020202020204" pitchFamily="34" charset="0"/>
            </a:endParaRPr>
          </a:p>
          <a:p>
            <a:pPr lvl="1">
              <a:lnSpc>
                <a:spcPts val="2300"/>
              </a:lnSpc>
              <a:spcBef>
                <a:spcPts val="0"/>
              </a:spcBef>
            </a:pPr>
            <a:r>
              <a:rPr lang="en-US" altLang="ja-JP" sz="2200" dirty="0" smtClean="0">
                <a:latin typeface="+mj-lt"/>
                <a:cs typeface="Arial" panose="020B0604020202020204" pitchFamily="34" charset="0"/>
              </a:rPr>
              <a:t>Do discharges emit heavy materials </a:t>
            </a:r>
            <a:r>
              <a:rPr lang="en-US" altLang="ja-JP" sz="2200" dirty="0" smtClean="0">
                <a:latin typeface="+mj-lt"/>
                <a:cs typeface="Arial" panose="020B0604020202020204" pitchFamily="34" charset="0"/>
              </a:rPr>
              <a:t>leading </a:t>
            </a:r>
            <a:r>
              <a:rPr lang="en-US" altLang="ja-JP" sz="2200" dirty="0" smtClean="0">
                <a:latin typeface="+mj-lt"/>
                <a:cs typeface="Arial" panose="020B0604020202020204" pitchFamily="34" charset="0"/>
              </a:rPr>
              <a:t>to the beam </a:t>
            </a:r>
            <a:r>
              <a:rPr lang="en-US" altLang="ja-JP" sz="2200" dirty="0" smtClean="0">
                <a:latin typeface="+mj-lt"/>
                <a:cs typeface="Arial" panose="020B0604020202020204" pitchFamily="34" charset="0"/>
              </a:rPr>
              <a:t>loss</a:t>
            </a:r>
            <a:r>
              <a:rPr lang="en-US" altLang="ja-JP" sz="2200" dirty="0">
                <a:cs typeface="Arial" panose="020B0604020202020204" pitchFamily="34" charset="0"/>
              </a:rPr>
              <a:t> toward beam </a:t>
            </a:r>
            <a:r>
              <a:rPr lang="en-US" altLang="ja-JP" sz="2200" dirty="0" smtClean="0">
                <a:cs typeface="Arial" panose="020B0604020202020204" pitchFamily="34" charset="0"/>
              </a:rPr>
              <a:t>orbit direction</a:t>
            </a:r>
            <a:r>
              <a:rPr lang="en-US" altLang="ja-JP" sz="2200" dirty="0" smtClean="0">
                <a:latin typeface="+mj-lt"/>
                <a:cs typeface="Arial" panose="020B0604020202020204" pitchFamily="34" charset="0"/>
              </a:rPr>
              <a:t>?</a:t>
            </a:r>
            <a:endParaRPr lang="en-US" altLang="ja-JP" sz="2200" dirty="0">
              <a:latin typeface="+mj-lt"/>
              <a:cs typeface="Arial" panose="020B0604020202020204" pitchFamily="34" charset="0"/>
            </a:endParaRPr>
          </a:p>
        </p:txBody>
      </p:sp>
      <p:sp>
        <p:nvSpPr>
          <p:cNvPr id="10" name="Rectangle 28"/>
          <p:cNvSpPr>
            <a:spLocks noChangeArrowheads="1"/>
          </p:cNvSpPr>
          <p:nvPr/>
        </p:nvSpPr>
        <p:spPr bwMode="auto">
          <a:xfrm>
            <a:off x="4076140" y="5198275"/>
            <a:ext cx="2806440" cy="642086"/>
          </a:xfrm>
          <a:prstGeom prst="rect">
            <a:avLst/>
          </a:prstGeom>
          <a:noFill/>
          <a:ln w="9525">
            <a:noFill/>
            <a:miter lim="800000"/>
            <a:headEnd/>
            <a:tailEnd/>
          </a:ln>
          <a:effectLst/>
        </p:spPr>
        <p:txBody>
          <a:bodyPr/>
          <a:lstStyle/>
          <a:p>
            <a:pPr marL="342900">
              <a:buClr>
                <a:schemeClr val="hlink"/>
              </a:buClr>
            </a:pPr>
            <a:r>
              <a:rPr lang="en-US" altLang="ja-JP" sz="2000" dirty="0" smtClean="0">
                <a:solidFill>
                  <a:srgbClr val="FF0000"/>
                </a:solidFill>
              </a:rPr>
              <a:t>Discharging at small gaps, dusts, whiskers or poor electrical contacts</a:t>
            </a:r>
            <a:endParaRPr lang="ja-JP" altLang="en-US" sz="2000" dirty="0">
              <a:solidFill>
                <a:srgbClr val="FF0000"/>
              </a:solidFill>
            </a:endParaRPr>
          </a:p>
        </p:txBody>
      </p:sp>
      <p:sp>
        <p:nvSpPr>
          <p:cNvPr id="12" name="Line 29"/>
          <p:cNvSpPr>
            <a:spLocks noChangeShapeType="1"/>
          </p:cNvSpPr>
          <p:nvPr/>
        </p:nvSpPr>
        <p:spPr bwMode="auto">
          <a:xfrm>
            <a:off x="5119642" y="4914017"/>
            <a:ext cx="327429" cy="306912"/>
          </a:xfrm>
          <a:prstGeom prst="line">
            <a:avLst/>
          </a:prstGeom>
          <a:noFill/>
          <a:ln w="19050">
            <a:solidFill>
              <a:srgbClr val="FF0000"/>
            </a:solidFill>
            <a:round/>
            <a:headEnd type="triangle" w="med" len="med"/>
            <a:tailEnd/>
          </a:ln>
          <a:effectLst/>
        </p:spPr>
        <p:txBody>
          <a:bodyPr/>
          <a:lstStyle/>
          <a:p>
            <a:endParaRPr lang="ja-JP" altLang="en-US">
              <a:solidFill>
                <a:srgbClr val="FF0000"/>
              </a:solidFill>
            </a:endParaRPr>
          </a:p>
        </p:txBody>
      </p:sp>
      <p:sp>
        <p:nvSpPr>
          <p:cNvPr id="13" name="Line 7"/>
          <p:cNvSpPr>
            <a:spLocks noChangeShapeType="1"/>
          </p:cNvSpPr>
          <p:nvPr/>
        </p:nvSpPr>
        <p:spPr bwMode="auto">
          <a:xfrm>
            <a:off x="1802710" y="4071419"/>
            <a:ext cx="5040000" cy="0"/>
          </a:xfrm>
          <a:prstGeom prst="line">
            <a:avLst/>
          </a:prstGeom>
          <a:noFill/>
          <a:ln w="38100">
            <a:solidFill>
              <a:schemeClr val="tx1"/>
            </a:solidFill>
            <a:round/>
            <a:headEnd/>
            <a:tailEnd/>
          </a:ln>
          <a:effectLst/>
        </p:spPr>
        <p:txBody>
          <a:bodyPr/>
          <a:lstStyle/>
          <a:p>
            <a:endParaRPr lang="ja-JP" altLang="en-US"/>
          </a:p>
        </p:txBody>
      </p:sp>
      <p:sp>
        <p:nvSpPr>
          <p:cNvPr id="14" name="Line 17"/>
          <p:cNvSpPr>
            <a:spLocks noChangeShapeType="1"/>
          </p:cNvSpPr>
          <p:nvPr/>
        </p:nvSpPr>
        <p:spPr bwMode="auto">
          <a:xfrm>
            <a:off x="1802710" y="4454360"/>
            <a:ext cx="5040000" cy="0"/>
          </a:xfrm>
          <a:prstGeom prst="line">
            <a:avLst/>
          </a:prstGeom>
          <a:noFill/>
          <a:ln w="19050">
            <a:solidFill>
              <a:schemeClr val="tx1"/>
            </a:solidFill>
            <a:prstDash val="lgDash"/>
            <a:round/>
            <a:headEnd/>
            <a:tailEnd/>
          </a:ln>
          <a:effectLst/>
        </p:spPr>
        <p:txBody>
          <a:bodyPr/>
          <a:lstStyle/>
          <a:p>
            <a:endParaRPr lang="ja-JP" altLang="en-US"/>
          </a:p>
        </p:txBody>
      </p:sp>
      <p:sp>
        <p:nvSpPr>
          <p:cNvPr id="15" name="Line 7"/>
          <p:cNvSpPr>
            <a:spLocks noChangeShapeType="1"/>
          </p:cNvSpPr>
          <p:nvPr/>
        </p:nvSpPr>
        <p:spPr bwMode="auto">
          <a:xfrm>
            <a:off x="1802710" y="4825159"/>
            <a:ext cx="5040000" cy="0"/>
          </a:xfrm>
          <a:prstGeom prst="line">
            <a:avLst/>
          </a:prstGeom>
          <a:noFill/>
          <a:ln w="38100">
            <a:solidFill>
              <a:schemeClr val="tx1"/>
            </a:solidFill>
            <a:round/>
            <a:headEnd/>
            <a:tailEnd/>
          </a:ln>
          <a:effectLst/>
        </p:spPr>
        <p:txBody>
          <a:bodyPr/>
          <a:lstStyle/>
          <a:p>
            <a:endParaRPr lang="ja-JP" altLang="en-US"/>
          </a:p>
        </p:txBody>
      </p:sp>
      <p:grpSp>
        <p:nvGrpSpPr>
          <p:cNvPr id="16" name="グループ化 15"/>
          <p:cNvGrpSpPr/>
          <p:nvPr/>
        </p:nvGrpSpPr>
        <p:grpSpPr>
          <a:xfrm>
            <a:off x="2539082" y="4127499"/>
            <a:ext cx="754724" cy="659626"/>
            <a:chOff x="1541421" y="4966650"/>
            <a:chExt cx="914400" cy="799182"/>
          </a:xfrm>
        </p:grpSpPr>
        <p:cxnSp>
          <p:nvCxnSpPr>
            <p:cNvPr id="17" name="直線矢印コネクタ 16"/>
            <p:cNvCxnSpPr/>
            <p:nvPr/>
          </p:nvCxnSpPr>
          <p:spPr>
            <a:xfrm rot="5400000" flipH="1" flipV="1">
              <a:off x="1855410" y="5109861"/>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5400000" flipH="1" flipV="1">
              <a:off x="1982418"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H="1" flipV="1">
              <a:off x="2163426" y="5201913"/>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5400000" flipH="1" flipV="1">
              <a:off x="1633197" y="5197809"/>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5400000" flipH="1" flipV="1">
              <a:off x="1725249"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16200000" flipH="1">
              <a:off x="1856988" y="5621043"/>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16200000" flipH="1">
              <a:off x="1983996"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16200000" flipH="1">
              <a:off x="2165004"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6200000" flipH="1">
              <a:off x="1634775"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rot="16200000" flipH="1">
              <a:off x="1726827"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7" name="Oval 20"/>
            <p:cNvSpPr>
              <a:spLocks noChangeArrowheads="1"/>
            </p:cNvSpPr>
            <p:nvPr/>
          </p:nvSpPr>
          <p:spPr bwMode="auto">
            <a:xfrm>
              <a:off x="1541421" y="5254650"/>
              <a:ext cx="914400" cy="228600"/>
            </a:xfrm>
            <a:prstGeom prst="ellipse">
              <a:avLst/>
            </a:prstGeom>
            <a:gradFill flip="none" rotWithShape="1">
              <a:gsLst>
                <a:gs pos="0">
                  <a:srgbClr val="FF0000"/>
                </a:gs>
                <a:gs pos="50000">
                  <a:srgbClr val="E46C0A"/>
                </a:gs>
                <a:gs pos="100000">
                  <a:srgbClr val="FFFF00"/>
                </a:gs>
              </a:gsLst>
              <a:path path="circle">
                <a:fillToRect l="50000" t="50000" r="50000" b="50000"/>
              </a:path>
              <a:tileRect/>
            </a:gradFill>
            <a:ln w="9525">
              <a:noFill/>
              <a:round/>
              <a:headEnd/>
              <a:tailEnd/>
            </a:ln>
            <a:effectLst/>
          </p:spPr>
          <p:txBody>
            <a:bodyPr wrap="none" anchor="ctr"/>
            <a:lstStyle/>
            <a:p>
              <a:endParaRPr lang="ja-JP" altLang="en-US"/>
            </a:p>
          </p:txBody>
        </p:sp>
      </p:grpSp>
      <p:sp>
        <p:nvSpPr>
          <p:cNvPr id="28" name="Line 35"/>
          <p:cNvSpPr>
            <a:spLocks noChangeShapeType="1"/>
          </p:cNvSpPr>
          <p:nvPr/>
        </p:nvSpPr>
        <p:spPr bwMode="auto">
          <a:xfrm>
            <a:off x="5595239" y="4452401"/>
            <a:ext cx="762000" cy="0"/>
          </a:xfrm>
          <a:prstGeom prst="line">
            <a:avLst/>
          </a:prstGeom>
          <a:noFill/>
          <a:ln w="57150">
            <a:solidFill>
              <a:schemeClr val="accent6">
                <a:lumMod val="50000"/>
              </a:schemeClr>
            </a:solidFill>
            <a:round/>
            <a:headEnd/>
            <a:tailEnd type="triangle" w="med" len="med"/>
          </a:ln>
          <a:effectLst/>
        </p:spPr>
        <p:txBody>
          <a:bodyPr/>
          <a:lstStyle/>
          <a:p>
            <a:endParaRPr lang="ja-JP" altLang="en-US"/>
          </a:p>
        </p:txBody>
      </p:sp>
      <p:sp>
        <p:nvSpPr>
          <p:cNvPr id="92" name="Line 7"/>
          <p:cNvSpPr>
            <a:spLocks noChangeShapeType="1"/>
          </p:cNvSpPr>
          <p:nvPr/>
        </p:nvSpPr>
        <p:spPr bwMode="auto">
          <a:xfrm flipH="1">
            <a:off x="4906516" y="4996888"/>
            <a:ext cx="155595" cy="0"/>
          </a:xfrm>
          <a:prstGeom prst="line">
            <a:avLst/>
          </a:prstGeom>
          <a:noFill/>
          <a:ln w="38100">
            <a:solidFill>
              <a:schemeClr val="tx1"/>
            </a:solidFill>
            <a:round/>
            <a:headEnd/>
            <a:tailEnd/>
          </a:ln>
          <a:effectLst/>
        </p:spPr>
        <p:txBody>
          <a:bodyPr/>
          <a:lstStyle/>
          <a:p>
            <a:endParaRPr lang="ja-JP" altLang="en-US"/>
          </a:p>
        </p:txBody>
      </p:sp>
      <p:sp>
        <p:nvSpPr>
          <p:cNvPr id="93" name="Line 7"/>
          <p:cNvSpPr>
            <a:spLocks noChangeShapeType="1"/>
          </p:cNvSpPr>
          <p:nvPr/>
        </p:nvSpPr>
        <p:spPr bwMode="auto">
          <a:xfrm>
            <a:off x="4906516" y="4816531"/>
            <a:ext cx="0" cy="180000"/>
          </a:xfrm>
          <a:prstGeom prst="line">
            <a:avLst/>
          </a:prstGeom>
          <a:noFill/>
          <a:ln w="38100">
            <a:solidFill>
              <a:schemeClr val="tx1"/>
            </a:solidFill>
            <a:round/>
            <a:headEnd/>
            <a:tailEnd/>
          </a:ln>
          <a:effectLst/>
        </p:spPr>
        <p:txBody>
          <a:bodyPr/>
          <a:lstStyle/>
          <a:p>
            <a:endParaRPr lang="ja-JP" altLang="en-US"/>
          </a:p>
        </p:txBody>
      </p:sp>
      <p:sp>
        <p:nvSpPr>
          <p:cNvPr id="94" name="Line 7"/>
          <p:cNvSpPr>
            <a:spLocks noChangeShapeType="1"/>
          </p:cNvSpPr>
          <p:nvPr/>
        </p:nvSpPr>
        <p:spPr bwMode="auto">
          <a:xfrm>
            <a:off x="5058916" y="4826041"/>
            <a:ext cx="0" cy="180000"/>
          </a:xfrm>
          <a:prstGeom prst="line">
            <a:avLst/>
          </a:prstGeom>
          <a:noFill/>
          <a:ln w="38100">
            <a:solidFill>
              <a:schemeClr val="tx1"/>
            </a:solidFill>
            <a:round/>
            <a:headEnd/>
            <a:tailEnd/>
          </a:ln>
          <a:effectLst/>
        </p:spPr>
        <p:txBody>
          <a:bodyPr/>
          <a:lstStyle/>
          <a:p>
            <a:endParaRPr lang="ja-JP" altLang="en-US"/>
          </a:p>
        </p:txBody>
      </p:sp>
      <p:grpSp>
        <p:nvGrpSpPr>
          <p:cNvPr id="95" name="グループ化 94"/>
          <p:cNvGrpSpPr/>
          <p:nvPr/>
        </p:nvGrpSpPr>
        <p:grpSpPr>
          <a:xfrm>
            <a:off x="4714447" y="4568286"/>
            <a:ext cx="523875" cy="457330"/>
            <a:chOff x="3838579" y="5591176"/>
            <a:chExt cx="323824" cy="276354"/>
          </a:xfrm>
        </p:grpSpPr>
        <p:sp>
          <p:nvSpPr>
            <p:cNvPr id="96" name="爆発 1 95"/>
            <p:cNvSpPr/>
            <p:nvPr/>
          </p:nvSpPr>
          <p:spPr>
            <a:xfrm>
              <a:off x="3838579" y="5591176"/>
              <a:ext cx="323824" cy="276354"/>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爆発 1 96"/>
            <p:cNvSpPr/>
            <p:nvPr/>
          </p:nvSpPr>
          <p:spPr>
            <a:xfrm>
              <a:off x="3952848" y="5676875"/>
              <a:ext cx="109515" cy="119194"/>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Text Box 35"/>
          <p:cNvSpPr txBox="1">
            <a:spLocks noChangeArrowheads="1"/>
          </p:cNvSpPr>
          <p:nvPr/>
        </p:nvSpPr>
        <p:spPr bwMode="auto">
          <a:xfrm>
            <a:off x="2570704" y="4782565"/>
            <a:ext cx="772969" cy="369332"/>
          </a:xfrm>
          <a:prstGeom prst="rect">
            <a:avLst/>
          </a:prstGeom>
          <a:noFill/>
          <a:ln w="9525">
            <a:noFill/>
            <a:miter lim="800000"/>
            <a:headEnd/>
            <a:tailEnd/>
          </a:ln>
          <a:effectLst/>
        </p:spPr>
        <p:txBody>
          <a:bodyPr wrap="none">
            <a:spAutoFit/>
          </a:bodyPr>
          <a:lstStyle/>
          <a:p>
            <a:r>
              <a:rPr lang="en-US" altLang="ja-JP" dirty="0" smtClean="0">
                <a:solidFill>
                  <a:schemeClr val="tx1"/>
                </a:solidFill>
              </a:rPr>
              <a:t>Bunch</a:t>
            </a:r>
            <a:endParaRPr lang="en-US" altLang="ja-JP" dirty="0">
              <a:solidFill>
                <a:schemeClr val="tx1"/>
              </a:solidFill>
            </a:endParaRPr>
          </a:p>
        </p:txBody>
      </p:sp>
      <p:grpSp>
        <p:nvGrpSpPr>
          <p:cNvPr id="99" name="グループ化 98"/>
          <p:cNvGrpSpPr/>
          <p:nvPr/>
        </p:nvGrpSpPr>
        <p:grpSpPr>
          <a:xfrm>
            <a:off x="4903740" y="4102918"/>
            <a:ext cx="754724" cy="659626"/>
            <a:chOff x="1541421" y="4966650"/>
            <a:chExt cx="914400" cy="799182"/>
          </a:xfrm>
        </p:grpSpPr>
        <p:cxnSp>
          <p:nvCxnSpPr>
            <p:cNvPr id="100" name="直線矢印コネクタ 99"/>
            <p:cNvCxnSpPr/>
            <p:nvPr/>
          </p:nvCxnSpPr>
          <p:spPr>
            <a:xfrm rot="5400000" flipH="1" flipV="1">
              <a:off x="1855410" y="5109861"/>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rot="5400000" flipH="1" flipV="1">
              <a:off x="1982418"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rot="5400000" flipH="1" flipV="1">
              <a:off x="2163426" y="5201913"/>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rot="5400000" flipH="1" flipV="1">
              <a:off x="1633197" y="5197809"/>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rot="5400000" flipH="1" flipV="1">
              <a:off x="1725249"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rot="16200000" flipH="1">
              <a:off x="1856988" y="5621043"/>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rot="16200000" flipH="1">
              <a:off x="1983996"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rot="16200000" flipH="1">
              <a:off x="2165004"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rot="16200000" flipH="1">
              <a:off x="1634775"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p:nvPr/>
          </p:nvCxnSpPr>
          <p:spPr>
            <a:xfrm rot="16200000" flipH="1">
              <a:off x="1726827"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10" name="Oval 20"/>
            <p:cNvSpPr>
              <a:spLocks noChangeArrowheads="1"/>
            </p:cNvSpPr>
            <p:nvPr/>
          </p:nvSpPr>
          <p:spPr bwMode="auto">
            <a:xfrm>
              <a:off x="1541421" y="5254650"/>
              <a:ext cx="914400" cy="228600"/>
            </a:xfrm>
            <a:prstGeom prst="ellipse">
              <a:avLst/>
            </a:prstGeom>
            <a:gradFill flip="none" rotWithShape="1">
              <a:gsLst>
                <a:gs pos="0">
                  <a:srgbClr val="FF0000"/>
                </a:gs>
                <a:gs pos="50000">
                  <a:srgbClr val="E46C0A"/>
                </a:gs>
                <a:gs pos="100000">
                  <a:srgbClr val="FFFF00"/>
                </a:gs>
              </a:gsLst>
              <a:path path="circle">
                <a:fillToRect l="50000" t="50000" r="50000" b="50000"/>
              </a:path>
              <a:tileRect/>
            </a:gradFill>
            <a:ln w="9525">
              <a:noFill/>
              <a:round/>
              <a:headEnd/>
              <a:tailEnd/>
            </a:ln>
            <a:effectLst/>
          </p:spPr>
          <p:txBody>
            <a:bodyPr wrap="none" anchor="ctr"/>
            <a:lstStyle/>
            <a:p>
              <a:endParaRPr lang="ja-JP" altLang="en-US"/>
            </a:p>
          </p:txBody>
        </p:sp>
      </p:grpSp>
      <p:sp>
        <p:nvSpPr>
          <p:cNvPr id="43" name="フリーフォーム 42"/>
          <p:cNvSpPr/>
          <p:nvPr/>
        </p:nvSpPr>
        <p:spPr>
          <a:xfrm rot="9000000" flipV="1">
            <a:off x="4635915" y="4458928"/>
            <a:ext cx="39329" cy="265471"/>
          </a:xfrm>
          <a:custGeom>
            <a:avLst/>
            <a:gdLst>
              <a:gd name="connsiteX0" fmla="*/ 0 w 39329"/>
              <a:gd name="connsiteY0" fmla="*/ 0 h 265471"/>
              <a:gd name="connsiteX1" fmla="*/ 19665 w 39329"/>
              <a:gd name="connsiteY1" fmla="*/ 98323 h 265471"/>
              <a:gd name="connsiteX2" fmla="*/ 29497 w 39329"/>
              <a:gd name="connsiteY2" fmla="*/ 127820 h 265471"/>
              <a:gd name="connsiteX3" fmla="*/ 39329 w 39329"/>
              <a:gd name="connsiteY3" fmla="*/ 216310 h 265471"/>
              <a:gd name="connsiteX4" fmla="*/ 9832 w 39329"/>
              <a:gd name="connsiteY4" fmla="*/ 265471 h 26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9" h="265471">
                <a:moveTo>
                  <a:pt x="0" y="0"/>
                </a:moveTo>
                <a:cubicBezTo>
                  <a:pt x="6555" y="32774"/>
                  <a:pt x="12149" y="65756"/>
                  <a:pt x="19665" y="98323"/>
                </a:cubicBezTo>
                <a:cubicBezTo>
                  <a:pt x="21995" y="108422"/>
                  <a:pt x="27793" y="117597"/>
                  <a:pt x="29497" y="127820"/>
                </a:cubicBezTo>
                <a:cubicBezTo>
                  <a:pt x="34376" y="157094"/>
                  <a:pt x="36052" y="186813"/>
                  <a:pt x="39329" y="216310"/>
                </a:cubicBezTo>
                <a:cubicBezTo>
                  <a:pt x="-2605" y="230288"/>
                  <a:pt x="9832" y="215778"/>
                  <a:pt x="9832" y="265471"/>
                </a:cubicBezTo>
              </a:path>
            </a:pathLst>
          </a:custGeom>
          <a:noFill/>
          <a:ln w="19050">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rot="9660000" flipV="1">
            <a:off x="4827643" y="4404856"/>
            <a:ext cx="39329" cy="265471"/>
          </a:xfrm>
          <a:custGeom>
            <a:avLst/>
            <a:gdLst>
              <a:gd name="connsiteX0" fmla="*/ 0 w 39329"/>
              <a:gd name="connsiteY0" fmla="*/ 0 h 265471"/>
              <a:gd name="connsiteX1" fmla="*/ 19665 w 39329"/>
              <a:gd name="connsiteY1" fmla="*/ 98323 h 265471"/>
              <a:gd name="connsiteX2" fmla="*/ 29497 w 39329"/>
              <a:gd name="connsiteY2" fmla="*/ 127820 h 265471"/>
              <a:gd name="connsiteX3" fmla="*/ 39329 w 39329"/>
              <a:gd name="connsiteY3" fmla="*/ 216310 h 265471"/>
              <a:gd name="connsiteX4" fmla="*/ 9832 w 39329"/>
              <a:gd name="connsiteY4" fmla="*/ 265471 h 26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9" h="265471">
                <a:moveTo>
                  <a:pt x="0" y="0"/>
                </a:moveTo>
                <a:cubicBezTo>
                  <a:pt x="6555" y="32774"/>
                  <a:pt x="12149" y="65756"/>
                  <a:pt x="19665" y="98323"/>
                </a:cubicBezTo>
                <a:cubicBezTo>
                  <a:pt x="21995" y="108422"/>
                  <a:pt x="27793" y="117597"/>
                  <a:pt x="29497" y="127820"/>
                </a:cubicBezTo>
                <a:cubicBezTo>
                  <a:pt x="34376" y="157094"/>
                  <a:pt x="36052" y="186813"/>
                  <a:pt x="39329" y="216310"/>
                </a:cubicBezTo>
                <a:cubicBezTo>
                  <a:pt x="-2605" y="230288"/>
                  <a:pt x="9832" y="215778"/>
                  <a:pt x="9832" y="265471"/>
                </a:cubicBezTo>
              </a:path>
            </a:pathLst>
          </a:custGeom>
          <a:noFill/>
          <a:ln w="19050">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7310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- 6</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 9"/>
          <p:cNvSpPr txBox="1">
            <a:spLocks/>
          </p:cNvSpPr>
          <p:nvPr/>
        </p:nvSpPr>
        <p:spPr>
          <a:xfrm>
            <a:off x="394925" y="1371601"/>
            <a:ext cx="8749075" cy="21581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One possibility was discharges by wall current at inner wall of beam </a:t>
            </a:r>
            <a:r>
              <a:rPr lang="en-US" altLang="ja-JP" sz="2400" dirty="0">
                <a:solidFill>
                  <a:schemeClr val="accent2">
                    <a:lumMod val="50000"/>
                  </a:schemeClr>
                </a:solidFill>
                <a:latin typeface="+mj-lt"/>
                <a:cs typeface="Arial" panose="020B0604020202020204" pitchFamily="34" charset="0"/>
              </a:rPr>
              <a:t>pipes, </a:t>
            </a:r>
            <a:r>
              <a:rPr lang="en-US" altLang="ja-JP" sz="2400" dirty="0" smtClean="0">
                <a:solidFill>
                  <a:schemeClr val="accent2">
                    <a:lumMod val="50000"/>
                  </a:schemeClr>
                </a:solidFill>
                <a:latin typeface="+mj-lt"/>
                <a:cs typeface="Arial" panose="020B0604020202020204" pitchFamily="34" charset="0"/>
              </a:rPr>
              <a:t>but….</a:t>
            </a:r>
            <a:endParaRPr lang="en-US" altLang="ja-JP" sz="2400" dirty="0">
              <a:solidFill>
                <a:schemeClr val="accent2">
                  <a:lumMod val="50000"/>
                </a:schemeClr>
              </a:solidFill>
              <a:latin typeface="+mj-lt"/>
              <a:cs typeface="Arial" panose="020B0604020202020204" pitchFamily="34" charset="0"/>
            </a:endParaRPr>
          </a:p>
          <a:p>
            <a:pPr lvl="1">
              <a:lnSpc>
                <a:spcPts val="2300"/>
              </a:lnSpc>
              <a:spcBef>
                <a:spcPts val="0"/>
              </a:spcBef>
            </a:pPr>
            <a:r>
              <a:rPr lang="en-US" altLang="ja-JP" sz="2200" dirty="0" smtClean="0">
                <a:latin typeface="+mj-lt"/>
                <a:cs typeface="Arial" panose="020B0604020202020204" pitchFamily="34" charset="0"/>
              </a:rPr>
              <a:t>No extra heating around these points.</a:t>
            </a:r>
          </a:p>
          <a:p>
            <a:pPr lvl="1">
              <a:lnSpc>
                <a:spcPts val="2300"/>
              </a:lnSpc>
              <a:spcBef>
                <a:spcPts val="0"/>
              </a:spcBef>
            </a:pPr>
            <a:r>
              <a:rPr lang="en-US" altLang="ja-JP" sz="2200" dirty="0" smtClean="0">
                <a:latin typeface="+mj-lt"/>
                <a:cs typeface="Arial" panose="020B0604020202020204" pitchFamily="34" charset="0"/>
              </a:rPr>
              <a:t>Almost no small pressure bursts, which should be likely observed in discharging phenomena.</a:t>
            </a:r>
            <a:endParaRPr lang="en-US" altLang="ja-JP" sz="2200" dirty="0">
              <a:latin typeface="+mj-lt"/>
              <a:cs typeface="Arial" panose="020B0604020202020204" pitchFamily="34" charset="0"/>
            </a:endParaRPr>
          </a:p>
          <a:p>
            <a:pPr lvl="1">
              <a:lnSpc>
                <a:spcPts val="2300"/>
              </a:lnSpc>
              <a:spcBef>
                <a:spcPts val="0"/>
              </a:spcBef>
            </a:pPr>
            <a:r>
              <a:rPr lang="en-US" altLang="ja-JP" sz="2200" dirty="0">
                <a:latin typeface="+mj-lt"/>
                <a:cs typeface="Arial" panose="020B0604020202020204" pitchFamily="34" charset="0"/>
              </a:rPr>
              <a:t>Do discharges emit heavy materials leading to the beam loss</a:t>
            </a:r>
            <a:r>
              <a:rPr lang="en-US" altLang="ja-JP" sz="2200" dirty="0">
                <a:latin typeface="+mj-lt"/>
                <a:cs typeface="Arial" panose="020B0604020202020204" pitchFamily="34" charset="0"/>
              </a:rPr>
              <a:t> toward beam orbit direction</a:t>
            </a:r>
            <a:r>
              <a:rPr lang="en-US" altLang="ja-JP" sz="2200" dirty="0" smtClean="0">
                <a:latin typeface="+mj-lt"/>
                <a:cs typeface="Arial" panose="020B0604020202020204" pitchFamily="34" charset="0"/>
              </a:rPr>
              <a:t>?</a:t>
            </a:r>
            <a:endParaRPr lang="en-US" altLang="ja-JP" sz="2200" dirty="0">
              <a:latin typeface="+mj-lt"/>
              <a:cs typeface="Arial" panose="020B0604020202020204" pitchFamily="34" charset="0"/>
            </a:endParaRPr>
          </a:p>
          <a:p>
            <a:pPr lvl="1">
              <a:lnSpc>
                <a:spcPts val="2300"/>
              </a:lnSpc>
              <a:spcBef>
                <a:spcPts val="0"/>
              </a:spcBef>
            </a:pPr>
            <a:endParaRPr lang="en-US" altLang="ja-JP" sz="2200" dirty="0">
              <a:latin typeface="+mj-lt"/>
              <a:cs typeface="Arial" panose="020B0604020202020204" pitchFamily="34" charset="0"/>
            </a:endParaRPr>
          </a:p>
        </p:txBody>
      </p:sp>
      <p:sp>
        <p:nvSpPr>
          <p:cNvPr id="8" name="コンテンツ プレースホルダ 9"/>
          <p:cNvSpPr txBox="1">
            <a:spLocks/>
          </p:cNvSpPr>
          <p:nvPr/>
        </p:nvSpPr>
        <p:spPr>
          <a:xfrm>
            <a:off x="394925" y="3431459"/>
            <a:ext cx="8749075" cy="19369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Another possibility: Collision of “dusts” with circulating beams.</a:t>
            </a:r>
          </a:p>
          <a:p>
            <a:pPr lvl="1">
              <a:lnSpc>
                <a:spcPts val="2300"/>
              </a:lnSpc>
              <a:spcBef>
                <a:spcPts val="0"/>
              </a:spcBef>
            </a:pPr>
            <a:r>
              <a:rPr lang="en-US" altLang="ja-JP" sz="2000" dirty="0" smtClean="0">
                <a:latin typeface="+mj-lt"/>
                <a:cs typeface="Arial" panose="020B0604020202020204" pitchFamily="34" charset="0"/>
              </a:rPr>
              <a:t>Groove structure is likely to catch the dusts.</a:t>
            </a:r>
          </a:p>
          <a:p>
            <a:pPr lvl="1">
              <a:lnSpc>
                <a:spcPts val="2300"/>
              </a:lnSpc>
              <a:spcBef>
                <a:spcPts val="0"/>
              </a:spcBef>
            </a:pPr>
            <a:r>
              <a:rPr lang="en-US" altLang="ja-JP" sz="2000" dirty="0" smtClean="0">
                <a:latin typeface="+mj-lt"/>
                <a:cs typeface="Arial" panose="020B0604020202020204" pitchFamily="34" charset="0"/>
              </a:rPr>
              <a:t>Aluminum grooves were formed by extrusion process, at the first stage of beam pipe fabrication.</a:t>
            </a:r>
          </a:p>
          <a:p>
            <a:pPr lvl="1">
              <a:lnSpc>
                <a:spcPts val="2300"/>
              </a:lnSpc>
              <a:spcBef>
                <a:spcPts val="0"/>
              </a:spcBef>
            </a:pPr>
            <a:r>
              <a:rPr lang="en-US" altLang="ja-JP" sz="2000" dirty="0">
                <a:cs typeface="Arial" panose="020B0604020202020204" pitchFamily="34" charset="0"/>
              </a:rPr>
              <a:t>Beam pipes in wiggler sections have clearing electrodes at the top side</a:t>
            </a:r>
            <a:r>
              <a:rPr lang="en-US" altLang="ja-JP" sz="2000" dirty="0" smtClean="0">
                <a:cs typeface="Arial" panose="020B0604020202020204" pitchFamily="34" charset="0"/>
              </a:rPr>
              <a:t>.</a:t>
            </a:r>
            <a:endParaRPr lang="en-US" altLang="ja-JP" sz="2000" dirty="0">
              <a:cs typeface="Arial" panose="020B0604020202020204" pitchFamily="34" charset="0"/>
            </a:endParaRPr>
          </a:p>
        </p:txBody>
      </p:sp>
      <p:sp>
        <p:nvSpPr>
          <p:cNvPr id="12" name="Line 7"/>
          <p:cNvSpPr>
            <a:spLocks noChangeShapeType="1"/>
          </p:cNvSpPr>
          <p:nvPr/>
        </p:nvSpPr>
        <p:spPr bwMode="auto">
          <a:xfrm>
            <a:off x="1606071" y="5388932"/>
            <a:ext cx="5040000" cy="0"/>
          </a:xfrm>
          <a:prstGeom prst="line">
            <a:avLst/>
          </a:prstGeom>
          <a:noFill/>
          <a:ln w="38100">
            <a:solidFill>
              <a:schemeClr val="tx1"/>
            </a:solidFill>
            <a:round/>
            <a:headEnd/>
            <a:tailEnd/>
          </a:ln>
          <a:effectLst/>
        </p:spPr>
        <p:txBody>
          <a:bodyPr/>
          <a:lstStyle/>
          <a:p>
            <a:endParaRPr lang="ja-JP" altLang="en-US"/>
          </a:p>
        </p:txBody>
      </p:sp>
      <p:sp>
        <p:nvSpPr>
          <p:cNvPr id="13" name="Line 17"/>
          <p:cNvSpPr>
            <a:spLocks noChangeShapeType="1"/>
          </p:cNvSpPr>
          <p:nvPr/>
        </p:nvSpPr>
        <p:spPr bwMode="auto">
          <a:xfrm>
            <a:off x="1606071" y="5771873"/>
            <a:ext cx="5040000" cy="0"/>
          </a:xfrm>
          <a:prstGeom prst="line">
            <a:avLst/>
          </a:prstGeom>
          <a:noFill/>
          <a:ln w="19050">
            <a:solidFill>
              <a:schemeClr val="tx1"/>
            </a:solidFill>
            <a:prstDash val="lgDash"/>
            <a:round/>
            <a:headEnd/>
            <a:tailEnd/>
          </a:ln>
          <a:effectLst/>
        </p:spPr>
        <p:txBody>
          <a:bodyPr/>
          <a:lstStyle/>
          <a:p>
            <a:endParaRPr lang="ja-JP" altLang="en-US"/>
          </a:p>
        </p:txBody>
      </p:sp>
      <p:sp>
        <p:nvSpPr>
          <p:cNvPr id="14" name="Line 7"/>
          <p:cNvSpPr>
            <a:spLocks noChangeShapeType="1"/>
          </p:cNvSpPr>
          <p:nvPr/>
        </p:nvSpPr>
        <p:spPr bwMode="auto">
          <a:xfrm>
            <a:off x="1606071" y="6142672"/>
            <a:ext cx="5040000" cy="0"/>
          </a:xfrm>
          <a:prstGeom prst="line">
            <a:avLst/>
          </a:prstGeom>
          <a:noFill/>
          <a:ln w="38100">
            <a:solidFill>
              <a:schemeClr val="tx1"/>
            </a:solidFill>
            <a:round/>
            <a:headEnd/>
            <a:tailEnd/>
          </a:ln>
          <a:effectLst/>
        </p:spPr>
        <p:txBody>
          <a:bodyPr/>
          <a:lstStyle/>
          <a:p>
            <a:endParaRPr lang="ja-JP" altLang="en-US"/>
          </a:p>
        </p:txBody>
      </p:sp>
      <p:grpSp>
        <p:nvGrpSpPr>
          <p:cNvPr id="15" name="グループ化 14"/>
          <p:cNvGrpSpPr/>
          <p:nvPr/>
        </p:nvGrpSpPr>
        <p:grpSpPr>
          <a:xfrm>
            <a:off x="2342443" y="5445012"/>
            <a:ext cx="754724" cy="659626"/>
            <a:chOff x="1541421" y="4966650"/>
            <a:chExt cx="914400" cy="799182"/>
          </a:xfrm>
        </p:grpSpPr>
        <p:cxnSp>
          <p:nvCxnSpPr>
            <p:cNvPr id="16" name="直線矢印コネクタ 15"/>
            <p:cNvCxnSpPr/>
            <p:nvPr/>
          </p:nvCxnSpPr>
          <p:spPr>
            <a:xfrm rot="5400000" flipH="1" flipV="1">
              <a:off x="1855410" y="5109861"/>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5400000" flipH="1" flipV="1">
              <a:off x="1982418"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5400000" flipH="1" flipV="1">
              <a:off x="2163426" y="5201913"/>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H="1" flipV="1">
              <a:off x="1633197" y="5197809"/>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5400000" flipH="1" flipV="1">
              <a:off x="1725249"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16200000" flipH="1">
              <a:off x="1856988" y="5621043"/>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rot="16200000" flipH="1">
              <a:off x="1983996"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16200000" flipH="1">
              <a:off x="2165004"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16200000" flipH="1">
              <a:off x="1634775"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rot="16200000" flipH="1">
              <a:off x="1726827"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6" name="Oval 20"/>
            <p:cNvSpPr>
              <a:spLocks noChangeArrowheads="1"/>
            </p:cNvSpPr>
            <p:nvPr/>
          </p:nvSpPr>
          <p:spPr bwMode="auto">
            <a:xfrm>
              <a:off x="1541421" y="5254650"/>
              <a:ext cx="914400" cy="228600"/>
            </a:xfrm>
            <a:prstGeom prst="ellipse">
              <a:avLst/>
            </a:prstGeom>
            <a:gradFill flip="none" rotWithShape="1">
              <a:gsLst>
                <a:gs pos="0">
                  <a:srgbClr val="FF0000"/>
                </a:gs>
                <a:gs pos="50000">
                  <a:srgbClr val="E46C0A"/>
                </a:gs>
                <a:gs pos="100000">
                  <a:srgbClr val="FFFF00"/>
                </a:gs>
              </a:gsLst>
              <a:path path="circle">
                <a:fillToRect l="50000" t="50000" r="50000" b="50000"/>
              </a:path>
              <a:tileRect/>
            </a:gradFill>
            <a:ln w="9525">
              <a:noFill/>
              <a:round/>
              <a:headEnd/>
              <a:tailEnd/>
            </a:ln>
            <a:effectLst/>
          </p:spPr>
          <p:txBody>
            <a:bodyPr wrap="none" anchor="ctr"/>
            <a:lstStyle/>
            <a:p>
              <a:endParaRPr lang="ja-JP" altLang="en-US"/>
            </a:p>
          </p:txBody>
        </p:sp>
      </p:grpSp>
      <p:sp>
        <p:nvSpPr>
          <p:cNvPr id="27" name="Line 35"/>
          <p:cNvSpPr>
            <a:spLocks noChangeShapeType="1"/>
          </p:cNvSpPr>
          <p:nvPr/>
        </p:nvSpPr>
        <p:spPr bwMode="auto">
          <a:xfrm>
            <a:off x="5398600" y="5769914"/>
            <a:ext cx="762000" cy="0"/>
          </a:xfrm>
          <a:prstGeom prst="line">
            <a:avLst/>
          </a:prstGeom>
          <a:noFill/>
          <a:ln w="57150">
            <a:solidFill>
              <a:schemeClr val="accent6">
                <a:lumMod val="50000"/>
              </a:schemeClr>
            </a:solidFill>
            <a:round/>
            <a:headEnd/>
            <a:tailEnd type="triangle" w="med" len="med"/>
          </a:ln>
          <a:effectLst/>
        </p:spPr>
        <p:txBody>
          <a:bodyPr/>
          <a:lstStyle/>
          <a:p>
            <a:endParaRPr lang="ja-JP" altLang="en-US"/>
          </a:p>
        </p:txBody>
      </p:sp>
      <p:grpSp>
        <p:nvGrpSpPr>
          <p:cNvPr id="32" name="グループ化 31"/>
          <p:cNvGrpSpPr/>
          <p:nvPr/>
        </p:nvGrpSpPr>
        <p:grpSpPr>
          <a:xfrm>
            <a:off x="5560029" y="5630159"/>
            <a:ext cx="342144" cy="298683"/>
            <a:chOff x="3838579" y="5591176"/>
            <a:chExt cx="323824" cy="276354"/>
          </a:xfrm>
        </p:grpSpPr>
        <p:sp>
          <p:nvSpPr>
            <p:cNvPr id="33" name="爆発 1 32"/>
            <p:cNvSpPr/>
            <p:nvPr/>
          </p:nvSpPr>
          <p:spPr>
            <a:xfrm>
              <a:off x="3838579" y="5591176"/>
              <a:ext cx="323824" cy="276354"/>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爆発 1 33"/>
            <p:cNvSpPr/>
            <p:nvPr/>
          </p:nvSpPr>
          <p:spPr>
            <a:xfrm>
              <a:off x="3952848" y="5676875"/>
              <a:ext cx="109515" cy="119194"/>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Text Box 35"/>
          <p:cNvSpPr txBox="1">
            <a:spLocks noChangeArrowheads="1"/>
          </p:cNvSpPr>
          <p:nvPr/>
        </p:nvSpPr>
        <p:spPr bwMode="auto">
          <a:xfrm>
            <a:off x="2374065" y="6100078"/>
            <a:ext cx="772969" cy="369332"/>
          </a:xfrm>
          <a:prstGeom prst="rect">
            <a:avLst/>
          </a:prstGeom>
          <a:noFill/>
          <a:ln w="9525">
            <a:noFill/>
            <a:miter lim="800000"/>
            <a:headEnd/>
            <a:tailEnd/>
          </a:ln>
          <a:effectLst/>
        </p:spPr>
        <p:txBody>
          <a:bodyPr wrap="none">
            <a:spAutoFit/>
          </a:bodyPr>
          <a:lstStyle/>
          <a:p>
            <a:r>
              <a:rPr lang="en-US" altLang="ja-JP" dirty="0" smtClean="0">
                <a:solidFill>
                  <a:schemeClr val="tx1"/>
                </a:solidFill>
              </a:rPr>
              <a:t>Bunch</a:t>
            </a:r>
            <a:endParaRPr lang="en-US" altLang="ja-JP" dirty="0">
              <a:solidFill>
                <a:schemeClr val="tx1"/>
              </a:solidFill>
            </a:endParaRPr>
          </a:p>
        </p:txBody>
      </p:sp>
      <p:grpSp>
        <p:nvGrpSpPr>
          <p:cNvPr id="36" name="グループ化 35"/>
          <p:cNvGrpSpPr/>
          <p:nvPr/>
        </p:nvGrpSpPr>
        <p:grpSpPr>
          <a:xfrm>
            <a:off x="4707101" y="5420431"/>
            <a:ext cx="754724" cy="659626"/>
            <a:chOff x="1541421" y="4966650"/>
            <a:chExt cx="914400" cy="799182"/>
          </a:xfrm>
        </p:grpSpPr>
        <p:cxnSp>
          <p:nvCxnSpPr>
            <p:cNvPr id="37" name="直線矢印コネクタ 36"/>
            <p:cNvCxnSpPr/>
            <p:nvPr/>
          </p:nvCxnSpPr>
          <p:spPr>
            <a:xfrm rot="5400000" flipH="1" flipV="1">
              <a:off x="1855410" y="5109861"/>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rot="5400000" flipH="1" flipV="1">
              <a:off x="1982418"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rot="5400000" flipH="1" flipV="1">
              <a:off x="2163426" y="5201913"/>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rot="5400000" flipH="1" flipV="1">
              <a:off x="1633197" y="5197809"/>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5400000" flipH="1" flipV="1">
              <a:off x="1725249" y="514227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rot="16200000" flipH="1">
              <a:off x="1856988" y="5621043"/>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rot="16200000" flipH="1">
              <a:off x="1983996"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rot="16200000" flipH="1">
              <a:off x="2165004"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16200000" flipH="1">
              <a:off x="1634775" y="5526426"/>
              <a:ext cx="180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6200000" flipH="1">
              <a:off x="1726827" y="5584530"/>
              <a:ext cx="288000" cy="1578"/>
            </a:xfrm>
            <a:prstGeom prst="straightConnector1">
              <a:avLst/>
            </a:prstGeom>
            <a:ln w="25400">
              <a:solidFill>
                <a:srgbClr val="008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47" name="Oval 20"/>
            <p:cNvSpPr>
              <a:spLocks noChangeArrowheads="1"/>
            </p:cNvSpPr>
            <p:nvPr/>
          </p:nvSpPr>
          <p:spPr bwMode="auto">
            <a:xfrm>
              <a:off x="1541421" y="5254650"/>
              <a:ext cx="914400" cy="228600"/>
            </a:xfrm>
            <a:prstGeom prst="ellipse">
              <a:avLst/>
            </a:prstGeom>
            <a:gradFill flip="none" rotWithShape="1">
              <a:gsLst>
                <a:gs pos="0">
                  <a:srgbClr val="FF0000"/>
                </a:gs>
                <a:gs pos="50000">
                  <a:srgbClr val="E46C0A"/>
                </a:gs>
                <a:gs pos="100000">
                  <a:srgbClr val="FFFF00"/>
                </a:gs>
              </a:gsLst>
              <a:path path="circle">
                <a:fillToRect l="50000" t="50000" r="50000" b="50000"/>
              </a:path>
              <a:tileRect/>
            </a:gradFill>
            <a:ln w="9525">
              <a:noFill/>
              <a:round/>
              <a:headEnd/>
              <a:tailEnd/>
            </a:ln>
            <a:effectLst/>
          </p:spPr>
          <p:txBody>
            <a:bodyPr wrap="none" anchor="ctr"/>
            <a:lstStyle/>
            <a:p>
              <a:endParaRPr lang="ja-JP" altLang="en-US"/>
            </a:p>
          </p:txBody>
        </p:sp>
      </p:grpSp>
      <p:sp>
        <p:nvSpPr>
          <p:cNvPr id="2" name="星 7 1"/>
          <p:cNvSpPr/>
          <p:nvPr/>
        </p:nvSpPr>
        <p:spPr>
          <a:xfrm>
            <a:off x="5604394" y="5683036"/>
            <a:ext cx="196645" cy="167148"/>
          </a:xfrm>
          <a:prstGeom prst="star7">
            <a:avLst/>
          </a:prstGeom>
          <a:solidFill>
            <a:srgbClr val="FF0000"/>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リーフォーム 3"/>
          <p:cNvSpPr/>
          <p:nvPr/>
        </p:nvSpPr>
        <p:spPr>
          <a:xfrm flipV="1">
            <a:off x="5712549" y="5397901"/>
            <a:ext cx="39329" cy="265471"/>
          </a:xfrm>
          <a:custGeom>
            <a:avLst/>
            <a:gdLst>
              <a:gd name="connsiteX0" fmla="*/ 0 w 39329"/>
              <a:gd name="connsiteY0" fmla="*/ 0 h 265471"/>
              <a:gd name="connsiteX1" fmla="*/ 19665 w 39329"/>
              <a:gd name="connsiteY1" fmla="*/ 98323 h 265471"/>
              <a:gd name="connsiteX2" fmla="*/ 29497 w 39329"/>
              <a:gd name="connsiteY2" fmla="*/ 127820 h 265471"/>
              <a:gd name="connsiteX3" fmla="*/ 39329 w 39329"/>
              <a:gd name="connsiteY3" fmla="*/ 216310 h 265471"/>
              <a:gd name="connsiteX4" fmla="*/ 9832 w 39329"/>
              <a:gd name="connsiteY4" fmla="*/ 265471 h 26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9" h="265471">
                <a:moveTo>
                  <a:pt x="0" y="0"/>
                </a:moveTo>
                <a:cubicBezTo>
                  <a:pt x="6555" y="32774"/>
                  <a:pt x="12149" y="65756"/>
                  <a:pt x="19665" y="98323"/>
                </a:cubicBezTo>
                <a:cubicBezTo>
                  <a:pt x="21995" y="108422"/>
                  <a:pt x="27793" y="117597"/>
                  <a:pt x="29497" y="127820"/>
                </a:cubicBezTo>
                <a:cubicBezTo>
                  <a:pt x="34376" y="157094"/>
                  <a:pt x="36052" y="186813"/>
                  <a:pt x="39329" y="216310"/>
                </a:cubicBezTo>
                <a:cubicBezTo>
                  <a:pt x="-2605" y="230288"/>
                  <a:pt x="9832" y="215778"/>
                  <a:pt x="9832" y="265471"/>
                </a:cubicBezTo>
              </a:path>
            </a:pathLst>
          </a:custGeom>
          <a:noFill/>
          <a:ln w="19050">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Picture 2" descr="C:\Users\suetsugu\Desktop\groove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135" y="5220919"/>
            <a:ext cx="1838819" cy="116020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グループ化 48"/>
          <p:cNvGrpSpPr/>
          <p:nvPr/>
        </p:nvGrpSpPr>
        <p:grpSpPr>
          <a:xfrm rot="10800000">
            <a:off x="3195371" y="5605578"/>
            <a:ext cx="342144" cy="298683"/>
            <a:chOff x="3838579" y="5591176"/>
            <a:chExt cx="323824" cy="276354"/>
          </a:xfrm>
        </p:grpSpPr>
        <p:sp>
          <p:nvSpPr>
            <p:cNvPr id="50" name="爆発 1 49"/>
            <p:cNvSpPr/>
            <p:nvPr/>
          </p:nvSpPr>
          <p:spPr>
            <a:xfrm>
              <a:off x="3838579" y="5591176"/>
              <a:ext cx="323824" cy="276354"/>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爆発 1 50"/>
            <p:cNvSpPr/>
            <p:nvPr/>
          </p:nvSpPr>
          <p:spPr>
            <a:xfrm>
              <a:off x="3952848" y="5676875"/>
              <a:ext cx="109515" cy="119194"/>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星 7 51"/>
          <p:cNvSpPr/>
          <p:nvPr/>
        </p:nvSpPr>
        <p:spPr>
          <a:xfrm rot="10800000">
            <a:off x="3239736" y="5658455"/>
            <a:ext cx="196645" cy="167148"/>
          </a:xfrm>
          <a:prstGeom prst="star7">
            <a:avLst/>
          </a:prstGeom>
          <a:solidFill>
            <a:srgbClr val="FF0000"/>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rot="10800000" flipV="1">
            <a:off x="3318394" y="5864931"/>
            <a:ext cx="39329" cy="265471"/>
          </a:xfrm>
          <a:custGeom>
            <a:avLst/>
            <a:gdLst>
              <a:gd name="connsiteX0" fmla="*/ 0 w 39329"/>
              <a:gd name="connsiteY0" fmla="*/ 0 h 265471"/>
              <a:gd name="connsiteX1" fmla="*/ 19665 w 39329"/>
              <a:gd name="connsiteY1" fmla="*/ 98323 h 265471"/>
              <a:gd name="connsiteX2" fmla="*/ 29497 w 39329"/>
              <a:gd name="connsiteY2" fmla="*/ 127820 h 265471"/>
              <a:gd name="connsiteX3" fmla="*/ 39329 w 39329"/>
              <a:gd name="connsiteY3" fmla="*/ 216310 h 265471"/>
              <a:gd name="connsiteX4" fmla="*/ 9832 w 39329"/>
              <a:gd name="connsiteY4" fmla="*/ 265471 h 26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9" h="265471">
                <a:moveTo>
                  <a:pt x="0" y="0"/>
                </a:moveTo>
                <a:cubicBezTo>
                  <a:pt x="6555" y="32774"/>
                  <a:pt x="12149" y="65756"/>
                  <a:pt x="19665" y="98323"/>
                </a:cubicBezTo>
                <a:cubicBezTo>
                  <a:pt x="21995" y="108422"/>
                  <a:pt x="27793" y="117597"/>
                  <a:pt x="29497" y="127820"/>
                </a:cubicBezTo>
                <a:cubicBezTo>
                  <a:pt x="34376" y="157094"/>
                  <a:pt x="36052" y="186813"/>
                  <a:pt x="39329" y="216310"/>
                </a:cubicBezTo>
                <a:cubicBezTo>
                  <a:pt x="-2605" y="230288"/>
                  <a:pt x="9832" y="215778"/>
                  <a:pt x="9832" y="265471"/>
                </a:cubicBezTo>
              </a:path>
            </a:pathLst>
          </a:custGeom>
          <a:noFill/>
          <a:ln w="19050">
            <a:solidFill>
              <a:srgbClr val="FF000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962408" y="5761694"/>
            <a:ext cx="417102" cy="369332"/>
          </a:xfrm>
          <a:prstGeom prst="rect">
            <a:avLst/>
          </a:prstGeom>
          <a:noFill/>
        </p:spPr>
        <p:txBody>
          <a:bodyPr wrap="none" rtlCol="0">
            <a:spAutoFit/>
          </a:bodyPr>
          <a:lstStyle/>
          <a:p>
            <a:r>
              <a:rPr kumimoji="1" lang="en-US" altLang="ja-JP" dirty="0" smtClean="0"/>
              <a:t>Or</a:t>
            </a:r>
            <a:endParaRPr kumimoji="1" lang="ja-JP" altLang="en-US" dirty="0"/>
          </a:p>
        </p:txBody>
      </p:sp>
      <p:sp>
        <p:nvSpPr>
          <p:cNvPr id="3" name="テキスト ボックス 2"/>
          <p:cNvSpPr txBox="1"/>
          <p:nvPr/>
        </p:nvSpPr>
        <p:spPr>
          <a:xfrm>
            <a:off x="137651" y="4994787"/>
            <a:ext cx="1510991" cy="369332"/>
          </a:xfrm>
          <a:prstGeom prst="rect">
            <a:avLst/>
          </a:prstGeom>
          <a:noFill/>
        </p:spPr>
        <p:txBody>
          <a:bodyPr wrap="none" rtlCol="0">
            <a:spAutoFit/>
          </a:bodyPr>
          <a:lstStyle/>
          <a:p>
            <a:r>
              <a:rPr kumimoji="1" lang="en-US" altLang="ja-JP" dirty="0" smtClean="0">
                <a:solidFill>
                  <a:srgbClr val="0000FF"/>
                </a:solidFill>
              </a:rPr>
              <a:t>UFO problem!</a:t>
            </a:r>
            <a:endParaRPr kumimoji="1" lang="ja-JP" altLang="en-US" dirty="0">
              <a:solidFill>
                <a:srgbClr val="0000FF"/>
              </a:solidFill>
            </a:endParaRPr>
          </a:p>
        </p:txBody>
      </p:sp>
    </p:spTree>
    <p:extLst>
      <p:ext uri="{BB962C8B-B14F-4D97-AF65-F5344CB8AC3E}">
        <p14:creationId xmlns:p14="http://schemas.microsoft.com/office/powerpoint/2010/main" val="3999154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- 7</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6" y="1356859"/>
            <a:ext cx="8267294" cy="9844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Knocking test</a:t>
            </a:r>
            <a:endParaRPr lang="en-US" altLang="ja-JP" sz="2400" dirty="0">
              <a:solidFill>
                <a:schemeClr val="accent2">
                  <a:lumMod val="50000"/>
                </a:schemeClr>
              </a:solidFill>
              <a:latin typeface="+mj-lt"/>
              <a:cs typeface="Arial" panose="020B0604020202020204" pitchFamily="34" charset="0"/>
            </a:endParaRPr>
          </a:p>
          <a:p>
            <a:pPr lvl="1">
              <a:lnSpc>
                <a:spcPts val="2300"/>
              </a:lnSpc>
              <a:spcBef>
                <a:spcPts val="0"/>
              </a:spcBef>
            </a:pPr>
            <a:r>
              <a:rPr lang="en-US" altLang="ja-JP" sz="2200" dirty="0" smtClean="0">
                <a:latin typeface="+mj-lt"/>
                <a:cs typeface="Arial" panose="020B0604020202020204" pitchFamily="34" charset="0"/>
              </a:rPr>
              <a:t>A </a:t>
            </a:r>
            <a:r>
              <a:rPr lang="en-US" altLang="ja-JP" sz="2200" dirty="0" smtClean="0">
                <a:solidFill>
                  <a:srgbClr val="FF0000"/>
                </a:solidFill>
                <a:latin typeface="+mj-lt"/>
                <a:cs typeface="Arial" panose="020B0604020202020204" pitchFamily="34" charset="0"/>
              </a:rPr>
              <a:t>“knocker” </a:t>
            </a:r>
            <a:r>
              <a:rPr lang="en-US" altLang="ja-JP" sz="2200" dirty="0" smtClean="0">
                <a:latin typeface="+mj-lt"/>
                <a:cs typeface="Arial" panose="020B0604020202020204" pitchFamily="34" charset="0"/>
              </a:rPr>
              <a:t>was set at a beam pipe in a bending magnet, where the burst had been observed frequently.</a:t>
            </a:r>
          </a:p>
        </p:txBody>
      </p:sp>
      <p:pic>
        <p:nvPicPr>
          <p:cNvPr id="4098" name="Picture 2" descr="E:\_Workfolder_20160509\LER_BLY5LP_2_ノッカー photo\Resized\P42800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94" y="3084819"/>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_Workfolder\SKEKB_LER_HER_圧力バースト問題\Art_abo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176" y="2950217"/>
            <a:ext cx="4609012" cy="31821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5957982" y="4873069"/>
            <a:ext cx="1308056" cy="259370"/>
            <a:chOff x="5957982" y="4873069"/>
            <a:chExt cx="1308056" cy="259370"/>
          </a:xfrm>
        </p:grpSpPr>
        <p:sp>
          <p:nvSpPr>
            <p:cNvPr id="9" name="下矢印 8"/>
            <p:cNvSpPr/>
            <p:nvPr/>
          </p:nvSpPr>
          <p:spPr>
            <a:xfrm rot="10800000">
              <a:off x="5957982" y="4877985"/>
              <a:ext cx="265837" cy="25445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rot="10800000">
              <a:off x="6533169" y="4873069"/>
              <a:ext cx="265837" cy="25445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rot="10800000">
              <a:off x="7000201" y="4877985"/>
              <a:ext cx="265837" cy="25445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コンテンツ プレースホルダ 9"/>
          <p:cNvSpPr txBox="1">
            <a:spLocks/>
          </p:cNvSpPr>
          <p:nvPr/>
        </p:nvSpPr>
        <p:spPr>
          <a:xfrm>
            <a:off x="394926" y="2277581"/>
            <a:ext cx="8267294" cy="817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200" dirty="0" smtClean="0">
                <a:solidFill>
                  <a:srgbClr val="FF0000"/>
                </a:solidFill>
                <a:latin typeface="+mj-lt"/>
                <a:cs typeface="Arial" panose="020B0604020202020204" pitchFamily="34" charset="0"/>
              </a:rPr>
              <a:t>We succeeded in reproducing the phenomena three times by knocking the beam pipe!</a:t>
            </a:r>
          </a:p>
        </p:txBody>
      </p:sp>
      <p:sp>
        <p:nvSpPr>
          <p:cNvPr id="2" name="テキスト ボックス 1"/>
          <p:cNvSpPr txBox="1"/>
          <p:nvPr/>
        </p:nvSpPr>
        <p:spPr>
          <a:xfrm>
            <a:off x="5683044" y="5201265"/>
            <a:ext cx="2204450" cy="369332"/>
          </a:xfrm>
          <a:prstGeom prst="rect">
            <a:avLst/>
          </a:prstGeom>
          <a:noFill/>
        </p:spPr>
        <p:txBody>
          <a:bodyPr wrap="none" rtlCol="0">
            <a:spAutoFit/>
          </a:bodyPr>
          <a:lstStyle/>
          <a:p>
            <a:r>
              <a:rPr kumimoji="1" lang="en-US" altLang="ja-JP" dirty="0" smtClean="0">
                <a:solidFill>
                  <a:srgbClr val="FF0000"/>
                </a:solidFill>
              </a:rPr>
              <a:t>Artificial beam aborts</a:t>
            </a:r>
            <a:endParaRPr kumimoji="1" lang="ja-JP" altLang="en-US" dirty="0">
              <a:solidFill>
                <a:srgbClr val="FF0000"/>
              </a:solidFill>
            </a:endParaRPr>
          </a:p>
        </p:txBody>
      </p:sp>
    </p:spTree>
    <p:extLst>
      <p:ext uri="{BB962C8B-B14F-4D97-AF65-F5344CB8AC3E}">
        <p14:creationId xmlns:p14="http://schemas.microsoft.com/office/powerpoint/2010/main" val="133412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repeatCount="500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- 2</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16353"/>
            <a:ext cx="8749075" cy="428994"/>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Pressure </a:t>
            </a:r>
            <a:r>
              <a:rPr lang="en-US" altLang="ja-JP" sz="2400" dirty="0">
                <a:solidFill>
                  <a:schemeClr val="accent2">
                    <a:lumMod val="50000"/>
                  </a:schemeClr>
                </a:solidFill>
                <a:latin typeface="+mj-lt"/>
                <a:cs typeface="Arial" panose="020B0604020202020204" pitchFamily="34" charset="0"/>
              </a:rPr>
              <a:t>bursts accompanying beam loss in </a:t>
            </a:r>
            <a:r>
              <a:rPr lang="en-US" altLang="ja-JP" sz="2400" dirty="0" smtClean="0">
                <a:solidFill>
                  <a:schemeClr val="accent2">
                    <a:lumMod val="50000"/>
                  </a:schemeClr>
                </a:solidFill>
                <a:latin typeface="+mj-lt"/>
                <a:cs typeface="Arial" panose="020B0604020202020204" pitchFamily="34" charset="0"/>
              </a:rPr>
              <a:t>LER - 8</a:t>
            </a:r>
            <a:endParaRPr lang="en-US" altLang="ja-JP" sz="2400" dirty="0">
              <a:solidFill>
                <a:schemeClr val="accent2">
                  <a:lumMod val="50000"/>
                </a:schemeClr>
              </a:solidFill>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 9"/>
          <p:cNvSpPr txBox="1">
            <a:spLocks/>
          </p:cNvSpPr>
          <p:nvPr/>
        </p:nvSpPr>
        <p:spPr>
          <a:xfrm>
            <a:off x="394926" y="1356859"/>
            <a:ext cx="8267294" cy="9832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Knocking test</a:t>
            </a:r>
            <a:endParaRPr lang="en-US" altLang="ja-JP" sz="2400" dirty="0">
              <a:solidFill>
                <a:schemeClr val="accent2">
                  <a:lumMod val="50000"/>
                </a:schemeClr>
              </a:solidFill>
              <a:latin typeface="+mj-lt"/>
              <a:cs typeface="Arial" panose="020B0604020202020204" pitchFamily="34" charset="0"/>
            </a:endParaRPr>
          </a:p>
          <a:p>
            <a:pPr lvl="1">
              <a:lnSpc>
                <a:spcPts val="2300"/>
              </a:lnSpc>
              <a:spcBef>
                <a:spcPts val="0"/>
              </a:spcBef>
            </a:pPr>
            <a:r>
              <a:rPr lang="en-US" altLang="ja-JP" sz="2200" dirty="0">
                <a:latin typeface="+mj-lt"/>
                <a:cs typeface="Arial" panose="020B0604020202020204" pitchFamily="34" charset="0"/>
              </a:rPr>
              <a:t>A </a:t>
            </a:r>
            <a:r>
              <a:rPr lang="en-US" altLang="ja-JP" sz="2200" dirty="0">
                <a:solidFill>
                  <a:srgbClr val="FF0000"/>
                </a:solidFill>
                <a:latin typeface="+mj-lt"/>
                <a:cs typeface="Arial" panose="020B0604020202020204" pitchFamily="34" charset="0"/>
              </a:rPr>
              <a:t>“knocker” </a:t>
            </a:r>
            <a:r>
              <a:rPr lang="en-US" altLang="ja-JP" sz="2200" dirty="0">
                <a:latin typeface="+mj-lt"/>
                <a:cs typeface="Arial" panose="020B0604020202020204" pitchFamily="34" charset="0"/>
              </a:rPr>
              <a:t>was set at a beam pipe in a bending magnet, where the burst had been observed frequently</a:t>
            </a:r>
            <a:r>
              <a:rPr lang="en-US" altLang="ja-JP" sz="2200" dirty="0" smtClean="0">
                <a:latin typeface="+mj-lt"/>
                <a:cs typeface="Arial" panose="020B0604020202020204" pitchFamily="34" charset="0"/>
              </a:rPr>
              <a:t>.</a:t>
            </a:r>
          </a:p>
        </p:txBody>
      </p:sp>
      <p:sp>
        <p:nvSpPr>
          <p:cNvPr id="9" name="コンテンツ プレースホルダ 9"/>
          <p:cNvSpPr txBox="1">
            <a:spLocks/>
          </p:cNvSpPr>
          <p:nvPr/>
        </p:nvSpPr>
        <p:spPr>
          <a:xfrm>
            <a:off x="394926" y="3588768"/>
            <a:ext cx="8749074" cy="8626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rgbClr val="FF0000"/>
                </a:solidFill>
                <a:latin typeface="+mj-lt"/>
                <a:cs typeface="Arial" panose="020B0604020202020204" pitchFamily="34" charset="0"/>
              </a:rPr>
              <a:t>Collision with dusts is the most possible cause of the pressure </a:t>
            </a:r>
            <a:r>
              <a:rPr lang="en-US" altLang="ja-JP" sz="2400" dirty="0" smtClean="0">
                <a:solidFill>
                  <a:srgbClr val="FF0000"/>
                </a:solidFill>
                <a:latin typeface="+mj-lt"/>
                <a:cs typeface="Arial" panose="020B0604020202020204" pitchFamily="34" charset="0"/>
              </a:rPr>
              <a:t>bursts, </a:t>
            </a:r>
            <a:r>
              <a:rPr lang="en-US" altLang="ja-JP" sz="2400" dirty="0" smtClean="0">
                <a:solidFill>
                  <a:srgbClr val="FF0000"/>
                </a:solidFill>
                <a:latin typeface="+mj-lt"/>
                <a:cs typeface="Arial" panose="020B0604020202020204" pitchFamily="34" charset="0"/>
              </a:rPr>
              <a:t>and then the beam </a:t>
            </a:r>
            <a:r>
              <a:rPr lang="en-US" altLang="ja-JP" sz="2400" dirty="0" smtClean="0">
                <a:solidFill>
                  <a:srgbClr val="FF0000"/>
                </a:solidFill>
                <a:latin typeface="+mj-lt"/>
                <a:cs typeface="Arial" panose="020B0604020202020204" pitchFamily="34" charset="0"/>
              </a:rPr>
              <a:t>aborts.</a:t>
            </a:r>
            <a:endParaRPr lang="en-US" altLang="ja-JP" sz="2400" dirty="0" smtClean="0">
              <a:solidFill>
                <a:srgbClr val="FF0000"/>
              </a:solidFill>
              <a:latin typeface="+mj-lt"/>
              <a:cs typeface="Arial" panose="020B0604020202020204" pitchFamily="34" charset="0"/>
            </a:endParaRPr>
          </a:p>
        </p:txBody>
      </p:sp>
      <p:sp>
        <p:nvSpPr>
          <p:cNvPr id="7" name="下矢印 6"/>
          <p:cNvSpPr/>
          <p:nvPr/>
        </p:nvSpPr>
        <p:spPr>
          <a:xfrm>
            <a:off x="3873910" y="3116825"/>
            <a:ext cx="629264" cy="23597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 9"/>
          <p:cNvSpPr txBox="1">
            <a:spLocks/>
          </p:cNvSpPr>
          <p:nvPr/>
        </p:nvSpPr>
        <p:spPr>
          <a:xfrm>
            <a:off x="394926" y="2277581"/>
            <a:ext cx="8267294" cy="817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200" dirty="0" smtClean="0">
                <a:latin typeface="+mj-lt"/>
                <a:cs typeface="Arial" panose="020B0604020202020204" pitchFamily="34" charset="0"/>
              </a:rPr>
              <a:t>We succeeded in reproducing the phenomena three times by knocking the beam pipe!</a:t>
            </a:r>
          </a:p>
        </p:txBody>
      </p:sp>
      <p:sp>
        <p:nvSpPr>
          <p:cNvPr id="10" name="コンテンツ プレースホルダ 9"/>
          <p:cNvSpPr txBox="1">
            <a:spLocks/>
          </p:cNvSpPr>
          <p:nvPr/>
        </p:nvSpPr>
        <p:spPr>
          <a:xfrm>
            <a:off x="394926" y="4242629"/>
            <a:ext cx="8749074" cy="19090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However, It is not yet clear whether the dusts are falling or attracted by the positive beam.</a:t>
            </a:r>
          </a:p>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Countermeasure is now in consideration.</a:t>
            </a:r>
          </a:p>
          <a:p>
            <a:pPr lvl="1">
              <a:lnSpc>
                <a:spcPts val="2300"/>
              </a:lnSpc>
              <a:spcBef>
                <a:spcPts val="0"/>
              </a:spcBef>
            </a:pPr>
            <a:r>
              <a:rPr lang="en-US" altLang="ja-JP" sz="2200" dirty="0" smtClean="0">
                <a:latin typeface="+mj-lt"/>
                <a:cs typeface="Arial" panose="020B0604020202020204" pitchFamily="34" charset="0"/>
              </a:rPr>
              <a:t>Wait? : Dusts should be limited. Fortunately, the frequency of bursts seems to gradually decrease.</a:t>
            </a:r>
          </a:p>
          <a:p>
            <a:pPr lvl="1">
              <a:lnSpc>
                <a:spcPts val="2300"/>
              </a:lnSpc>
              <a:spcBef>
                <a:spcPts val="0"/>
              </a:spcBef>
            </a:pPr>
            <a:r>
              <a:rPr lang="en-US" altLang="ja-JP" sz="2200" dirty="0" smtClean="0">
                <a:latin typeface="+mj-lt"/>
                <a:cs typeface="Arial" panose="020B0604020202020204" pitchFamily="34" charset="0"/>
              </a:rPr>
              <a:t>Knocking  all beam pipes </a:t>
            </a:r>
            <a:r>
              <a:rPr lang="en-US" altLang="ja-JP" sz="2200" dirty="0" smtClean="0">
                <a:latin typeface="+mj-lt"/>
                <a:cs typeface="Arial" panose="020B0604020202020204" pitchFamily="34" charset="0"/>
              </a:rPr>
              <a:t>during </a:t>
            </a:r>
            <a:r>
              <a:rPr lang="en-US" altLang="ja-JP" sz="2200" dirty="0" smtClean="0">
                <a:latin typeface="+mj-lt"/>
                <a:cs typeface="Arial" panose="020B0604020202020204" pitchFamily="34" charset="0"/>
              </a:rPr>
              <a:t>a long shut down.?</a:t>
            </a:r>
          </a:p>
        </p:txBody>
      </p:sp>
    </p:spTree>
    <p:extLst>
      <p:ext uri="{BB962C8B-B14F-4D97-AF65-F5344CB8AC3E}">
        <p14:creationId xmlns:p14="http://schemas.microsoft.com/office/powerpoint/2010/main" val="336163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2"/>
            <a:ext cx="8749075" cy="1058257"/>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Air leak at a flange of a tapered beam pipe -1 </a:t>
            </a:r>
          </a:p>
          <a:p>
            <a:pPr lvl="1">
              <a:lnSpc>
                <a:spcPts val="2300"/>
              </a:lnSpc>
              <a:spcBef>
                <a:spcPts val="0"/>
              </a:spcBef>
            </a:pPr>
            <a:r>
              <a:rPr lang="en-US" altLang="ja-JP" sz="2000" dirty="0">
                <a:latin typeface="+mj-lt"/>
                <a:cs typeface="Arial" panose="020B0604020202020204" pitchFamily="34" charset="0"/>
              </a:rPr>
              <a:t>Occurred at a flange of  a </a:t>
            </a:r>
            <a:r>
              <a:rPr lang="en-US" altLang="ja-JP" sz="2000" dirty="0" smtClean="0">
                <a:latin typeface="+mj-lt"/>
                <a:cs typeface="Arial" panose="020B0604020202020204" pitchFamily="34" charset="0"/>
              </a:rPr>
              <a:t>tapered beam </a:t>
            </a:r>
            <a:r>
              <a:rPr lang="en-US" altLang="ja-JP" sz="2000" dirty="0">
                <a:latin typeface="+mj-lt"/>
                <a:cs typeface="Arial" panose="020B0604020202020204" pitchFamily="34" charset="0"/>
              </a:rPr>
              <a:t>pipe where the cross section </a:t>
            </a:r>
            <a:r>
              <a:rPr lang="en-US" altLang="ja-JP" sz="2000" dirty="0" smtClean="0">
                <a:latin typeface="+mj-lt"/>
                <a:cs typeface="Arial" panose="020B0604020202020204" pitchFamily="34" charset="0"/>
              </a:rPr>
              <a:t>of 104 </a:t>
            </a:r>
            <a:r>
              <a:rPr lang="en-US" altLang="ja-JP" sz="2000" dirty="0">
                <a:latin typeface="+mj-lt"/>
                <a:cs typeface="Arial" panose="020B0604020202020204" pitchFamily="34" charset="0"/>
              </a:rPr>
              <a:t>mm x 50 mm reduces to </a:t>
            </a:r>
            <a:r>
              <a:rPr lang="en-US" altLang="ja-JP" sz="2000" dirty="0" smtClean="0">
                <a:latin typeface="+mj-lt"/>
                <a:cs typeface="Arial" panose="020B0604020202020204" pitchFamily="34" charset="0"/>
              </a:rPr>
              <a:t>60 </a:t>
            </a:r>
            <a:r>
              <a:rPr lang="en-US" altLang="ja-JP" sz="2000" dirty="0">
                <a:latin typeface="+mj-lt"/>
                <a:cs typeface="Arial" panose="020B0604020202020204" pitchFamily="34" charset="0"/>
              </a:rPr>
              <a:t>mm x 40 mm</a:t>
            </a:r>
            <a:r>
              <a:rPr lang="en-US" altLang="ja-JP" sz="2000" dirty="0" smtClean="0">
                <a:latin typeface="+mj-lt"/>
                <a:cs typeface="Arial" panose="020B0604020202020204" pitchFamily="34" charset="0"/>
              </a:rPr>
              <a:t>.</a:t>
            </a: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2" name="図 11" descr="Arc_Total.JPG"/>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l="10866" r="9884"/>
          <a:stretch/>
        </p:blipFill>
        <p:spPr>
          <a:xfrm>
            <a:off x="324472" y="2694238"/>
            <a:ext cx="2930014" cy="2945707"/>
          </a:xfrm>
          <a:prstGeom prst="rect">
            <a:avLst/>
          </a:prstGeom>
        </p:spPr>
      </p:pic>
      <p:sp>
        <p:nvSpPr>
          <p:cNvPr id="13" name="テキスト ボックス 12"/>
          <p:cNvSpPr txBox="1"/>
          <p:nvPr/>
        </p:nvSpPr>
        <p:spPr>
          <a:xfrm>
            <a:off x="1351926" y="2453152"/>
            <a:ext cx="796052"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14" name="テキスト ボックス 13"/>
          <p:cNvSpPr txBox="1"/>
          <p:nvPr/>
        </p:nvSpPr>
        <p:spPr>
          <a:xfrm>
            <a:off x="2328464" y="3991896"/>
            <a:ext cx="490840"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15" name="テキスト ボックス 14"/>
          <p:cNvSpPr txBox="1"/>
          <p:nvPr/>
        </p:nvSpPr>
        <p:spPr>
          <a:xfrm>
            <a:off x="586092" y="3986979"/>
            <a:ext cx="59471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16" name="テキスト ボックス 15"/>
          <p:cNvSpPr txBox="1"/>
          <p:nvPr/>
        </p:nvSpPr>
        <p:spPr>
          <a:xfrm>
            <a:off x="1541669" y="5584722"/>
            <a:ext cx="44672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2" name="円/楕円 1"/>
          <p:cNvSpPr/>
          <p:nvPr/>
        </p:nvSpPr>
        <p:spPr>
          <a:xfrm>
            <a:off x="1504343" y="5327676"/>
            <a:ext cx="196645" cy="1685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2" descr="C:\Users\suetsugu\Desktop\1AC00511_No03_DTFig1062aE_rev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080" r="2699" b="60489"/>
          <a:stretch/>
        </p:blipFill>
        <p:spPr bwMode="auto">
          <a:xfrm>
            <a:off x="3382299" y="2979174"/>
            <a:ext cx="5465881" cy="149450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178709" y="4513006"/>
            <a:ext cx="1101712" cy="646331"/>
          </a:xfrm>
          <a:prstGeom prst="rect">
            <a:avLst/>
          </a:prstGeom>
          <a:noFill/>
        </p:spPr>
        <p:txBody>
          <a:bodyPr wrap="none" rtlCol="0">
            <a:spAutoFit/>
          </a:bodyPr>
          <a:lstStyle/>
          <a:p>
            <a:r>
              <a:rPr kumimoji="1" lang="en-US" altLang="ja-JP" dirty="0" smtClean="0"/>
              <a:t>104x50 </a:t>
            </a:r>
          </a:p>
          <a:p>
            <a:r>
              <a:rPr kumimoji="1" lang="en-US" altLang="ja-JP" dirty="0" smtClean="0"/>
              <a:t>race track</a:t>
            </a:r>
            <a:endParaRPr kumimoji="1" lang="ja-JP" altLang="en-US" dirty="0"/>
          </a:p>
        </p:txBody>
      </p:sp>
      <p:sp>
        <p:nvSpPr>
          <p:cNvPr id="18" name="テキスト ボックス 17"/>
          <p:cNvSpPr txBox="1"/>
          <p:nvPr/>
        </p:nvSpPr>
        <p:spPr>
          <a:xfrm>
            <a:off x="7516760" y="4473677"/>
            <a:ext cx="1101712" cy="646331"/>
          </a:xfrm>
          <a:prstGeom prst="rect">
            <a:avLst/>
          </a:prstGeom>
          <a:noFill/>
        </p:spPr>
        <p:txBody>
          <a:bodyPr wrap="none" rtlCol="0">
            <a:spAutoFit/>
          </a:bodyPr>
          <a:lstStyle/>
          <a:p>
            <a:r>
              <a:rPr kumimoji="1" lang="en-US" altLang="ja-JP" dirty="0" smtClean="0"/>
              <a:t>60x40 </a:t>
            </a:r>
          </a:p>
          <a:p>
            <a:r>
              <a:rPr kumimoji="1" lang="en-US" altLang="ja-JP" dirty="0" smtClean="0"/>
              <a:t>race track</a:t>
            </a:r>
            <a:endParaRPr kumimoji="1" lang="ja-JP" altLang="en-US" dirty="0"/>
          </a:p>
        </p:txBody>
      </p:sp>
      <p:sp>
        <p:nvSpPr>
          <p:cNvPr id="22" name="下矢印 21"/>
          <p:cNvSpPr/>
          <p:nvPr/>
        </p:nvSpPr>
        <p:spPr>
          <a:xfrm>
            <a:off x="7787149" y="2654709"/>
            <a:ext cx="491612" cy="36379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570838" y="2241755"/>
            <a:ext cx="886781" cy="369332"/>
          </a:xfrm>
          <a:prstGeom prst="rect">
            <a:avLst/>
          </a:prstGeom>
          <a:noFill/>
        </p:spPr>
        <p:txBody>
          <a:bodyPr wrap="none" rtlCol="0">
            <a:spAutoFit/>
          </a:bodyPr>
          <a:lstStyle/>
          <a:p>
            <a:r>
              <a:rPr kumimoji="1" lang="en-US" altLang="ja-JP" dirty="0" smtClean="0">
                <a:solidFill>
                  <a:srgbClr val="FF0000"/>
                </a:solidFill>
              </a:rPr>
              <a:t>Air leak</a:t>
            </a:r>
            <a:endParaRPr kumimoji="1" lang="ja-JP" altLang="en-US" dirty="0">
              <a:solidFill>
                <a:srgbClr val="FF0000"/>
              </a:solidFill>
            </a:endParaRPr>
          </a:p>
        </p:txBody>
      </p:sp>
      <p:cxnSp>
        <p:nvCxnSpPr>
          <p:cNvPr id="24" name="直線矢印コネクタ 23"/>
          <p:cNvCxnSpPr/>
          <p:nvPr/>
        </p:nvCxnSpPr>
        <p:spPr>
          <a:xfrm>
            <a:off x="4247535" y="2753032"/>
            <a:ext cx="2281084" cy="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630994" y="2408903"/>
            <a:ext cx="1015021" cy="400110"/>
          </a:xfrm>
          <a:prstGeom prst="rect">
            <a:avLst/>
          </a:prstGeom>
          <a:noFill/>
        </p:spPr>
        <p:txBody>
          <a:bodyPr wrap="none" rtlCol="0">
            <a:spAutoFit/>
          </a:bodyPr>
          <a:lstStyle/>
          <a:p>
            <a:r>
              <a:rPr kumimoji="1" lang="en-US" altLang="ja-JP" sz="2000" dirty="0" smtClean="0">
                <a:solidFill>
                  <a:srgbClr val="0000FF"/>
                </a:solidFill>
              </a:rPr>
              <a:t>e</a:t>
            </a:r>
            <a:r>
              <a:rPr kumimoji="1" lang="en-US" altLang="ja-JP" sz="2000" baseline="30000" dirty="0" smtClean="0">
                <a:solidFill>
                  <a:srgbClr val="0000FF"/>
                </a:solidFill>
              </a:rPr>
              <a:t>-</a:t>
            </a:r>
            <a:r>
              <a:rPr kumimoji="1" lang="en-US" altLang="ja-JP" sz="2000" dirty="0" smtClean="0">
                <a:solidFill>
                  <a:srgbClr val="0000FF"/>
                </a:solidFill>
              </a:rPr>
              <a:t> beam</a:t>
            </a:r>
            <a:endParaRPr kumimoji="1" lang="ja-JP" altLang="en-US" sz="2000" dirty="0">
              <a:solidFill>
                <a:srgbClr val="0000FF"/>
              </a:solidFill>
            </a:endParaRPr>
          </a:p>
        </p:txBody>
      </p:sp>
      <p:sp>
        <p:nvSpPr>
          <p:cNvPr id="26" name="テキスト ボックス 25"/>
          <p:cNvSpPr txBox="1"/>
          <p:nvPr/>
        </p:nvSpPr>
        <p:spPr>
          <a:xfrm>
            <a:off x="6577781" y="3873910"/>
            <a:ext cx="1047082" cy="400110"/>
          </a:xfrm>
          <a:prstGeom prst="rect">
            <a:avLst/>
          </a:prstGeom>
          <a:noFill/>
        </p:spPr>
        <p:txBody>
          <a:bodyPr wrap="none" rtlCol="0">
            <a:spAutoFit/>
          </a:bodyPr>
          <a:lstStyle/>
          <a:p>
            <a:r>
              <a:rPr kumimoji="1" lang="en-US" altLang="ja-JP" sz="2000" dirty="0" smtClean="0">
                <a:solidFill>
                  <a:schemeClr val="accent6">
                    <a:lumMod val="75000"/>
                  </a:schemeClr>
                </a:solidFill>
              </a:rPr>
              <a:t>SR mask</a:t>
            </a:r>
            <a:endParaRPr kumimoji="1" lang="ja-JP" altLang="en-US" sz="2000" dirty="0">
              <a:solidFill>
                <a:schemeClr val="accent6">
                  <a:lumMod val="75000"/>
                </a:schemeClr>
              </a:solidFill>
            </a:endParaRPr>
          </a:p>
        </p:txBody>
      </p:sp>
    </p:spTree>
    <p:extLst>
      <p:ext uri="{BB962C8B-B14F-4D97-AF65-F5344CB8AC3E}">
        <p14:creationId xmlns:p14="http://schemas.microsoft.com/office/powerpoint/2010/main" val="30923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repeatCount="300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repeatCount="300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2" grpId="0" animBg="1"/>
      <p:bldP spid="4" grpId="0"/>
      <p:bldP spid="25"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2"/>
            <a:ext cx="8749075" cy="3821122"/>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Air leak at a flange of a tapered beam pipe -1 </a:t>
            </a:r>
          </a:p>
          <a:p>
            <a:pPr lvl="1">
              <a:lnSpc>
                <a:spcPts val="2300"/>
              </a:lnSpc>
              <a:spcBef>
                <a:spcPts val="0"/>
              </a:spcBef>
            </a:pPr>
            <a:r>
              <a:rPr lang="en-US" altLang="ja-JP" sz="2000" dirty="0">
                <a:latin typeface="+mj-lt"/>
                <a:cs typeface="Arial" panose="020B0604020202020204" pitchFamily="34" charset="0"/>
              </a:rPr>
              <a:t>Occurred at a flange of  a tapered beam pipe where the cross section 104 mm x 50 mm reduces to 60 mm x 40 mm.</a:t>
            </a:r>
          </a:p>
          <a:p>
            <a:pPr>
              <a:lnSpc>
                <a:spcPts val="2300"/>
              </a:lnSpc>
              <a:spcBef>
                <a:spcPts val="600"/>
              </a:spcBef>
            </a:pPr>
            <a:r>
              <a:rPr lang="en-US" altLang="ja-JP" sz="2400" dirty="0" smtClean="0">
                <a:solidFill>
                  <a:schemeClr val="accent2">
                    <a:lumMod val="50000"/>
                  </a:schemeClr>
                </a:solidFill>
                <a:latin typeface="+mj-lt"/>
                <a:cs typeface="Arial" panose="020B0604020202020204" pitchFamily="34" charset="0"/>
              </a:rPr>
              <a:t>A trace of  “beam” was found on the inner wall across the flange.</a:t>
            </a:r>
          </a:p>
          <a:p>
            <a:pPr lvl="1">
              <a:lnSpc>
                <a:spcPts val="2300"/>
              </a:lnSpc>
              <a:spcBef>
                <a:spcPts val="0"/>
              </a:spcBef>
            </a:pPr>
            <a:r>
              <a:rPr lang="en-US" altLang="ja-JP" sz="2000" dirty="0" smtClean="0">
                <a:latin typeface="+mj-lt"/>
                <a:cs typeface="Arial" panose="020B0604020202020204" pitchFamily="34" charset="0"/>
              </a:rPr>
              <a:t>The SR from the bending magnet hit the opposite side.</a:t>
            </a:r>
          </a:p>
          <a:p>
            <a:pPr lvl="1">
              <a:lnSpc>
                <a:spcPts val="2300"/>
              </a:lnSpc>
              <a:spcBef>
                <a:spcPts val="0"/>
              </a:spcBef>
            </a:pPr>
            <a:r>
              <a:rPr lang="en-US" altLang="ja-JP" sz="2000" dirty="0" smtClean="0">
                <a:latin typeface="+mj-lt"/>
                <a:cs typeface="Arial" panose="020B0604020202020204" pitchFamily="34" charset="0"/>
              </a:rPr>
              <a:t>High residual radioactivity had been reported.</a:t>
            </a:r>
          </a:p>
          <a:p>
            <a:pPr lvl="1">
              <a:lnSpc>
                <a:spcPts val="2300"/>
              </a:lnSpc>
              <a:spcBef>
                <a:spcPts val="0"/>
              </a:spcBef>
            </a:pPr>
            <a:r>
              <a:rPr lang="en-US" altLang="ja-JP" sz="2000" dirty="0" smtClean="0">
                <a:latin typeface="+mj-lt"/>
                <a:cs typeface="Arial" panose="020B0604020202020204" pitchFamily="34" charset="0"/>
              </a:rPr>
              <a:t>Instantaneous temperature rise was observed at the flange at the timing of beam abort.</a:t>
            </a:r>
          </a:p>
          <a:p>
            <a:pPr lvl="1">
              <a:lnSpc>
                <a:spcPts val="2300"/>
              </a:lnSpc>
              <a:spcBef>
                <a:spcPts val="0"/>
              </a:spcBef>
            </a:pPr>
            <a:r>
              <a:rPr lang="en-US" altLang="ja-JP" sz="2000" dirty="0" smtClean="0">
                <a:latin typeface="+mj-lt"/>
                <a:cs typeface="Arial" panose="020B0604020202020204" pitchFamily="34" charset="0"/>
              </a:rPr>
              <a:t>Loss monitor (PIN diode) signals were observed at this point.</a:t>
            </a:r>
            <a:endParaRPr lang="en-US" altLang="ja-JP" sz="2000" dirty="0">
              <a:latin typeface="+mj-lt"/>
              <a:cs typeface="Arial" panose="020B0604020202020204" pitchFamily="34" charset="0"/>
            </a:endParaRPr>
          </a:p>
          <a:p>
            <a:pPr lvl="1">
              <a:lnSpc>
                <a:spcPts val="2300"/>
              </a:lnSpc>
              <a:spcBef>
                <a:spcPts val="0"/>
              </a:spcBef>
            </a:pPr>
            <a:r>
              <a:rPr lang="en-US" altLang="ja-JP" sz="2000" dirty="0" smtClean="0">
                <a:latin typeface="+mj-lt"/>
                <a:cs typeface="Arial" panose="020B0604020202020204" pitchFamily="34" charset="0"/>
              </a:rPr>
              <a:t>Pressure bursts have been sometimes observed around here at the timing of beam aborts.</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3917" t="15773" r="8093" b="23402"/>
          <a:stretch/>
        </p:blipFill>
        <p:spPr>
          <a:xfrm rot="5400000">
            <a:off x="4216329" y="4758448"/>
            <a:ext cx="2374490" cy="1136365"/>
          </a:xfrm>
          <a:prstGeom prst="rect">
            <a:avLst/>
          </a:prstGeom>
        </p:spPr>
      </p:pic>
      <p:sp>
        <p:nvSpPr>
          <p:cNvPr id="7" name="下矢印 6"/>
          <p:cNvSpPr/>
          <p:nvPr/>
        </p:nvSpPr>
        <p:spPr>
          <a:xfrm rot="9066071">
            <a:off x="5364177" y="5523873"/>
            <a:ext cx="281109" cy="472849"/>
          </a:xfrm>
          <a:prstGeom prst="downArrow">
            <a:avLst>
              <a:gd name="adj1" fmla="val 55406"/>
              <a:gd name="adj2" fmla="val 50000"/>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14908" r="935"/>
          <a:stretch/>
        </p:blipFill>
        <p:spPr>
          <a:xfrm>
            <a:off x="6164826" y="4139381"/>
            <a:ext cx="2658907" cy="2369575"/>
          </a:xfrm>
          <a:prstGeom prst="rect">
            <a:avLst/>
          </a:prstGeom>
          <a:noFill/>
          <a:ln>
            <a:noFill/>
          </a:ln>
        </p:spPr>
      </p:pic>
      <p:sp>
        <p:nvSpPr>
          <p:cNvPr id="9" name="下矢印 8"/>
          <p:cNvSpPr/>
          <p:nvPr/>
        </p:nvSpPr>
        <p:spPr>
          <a:xfrm rot="9066071">
            <a:off x="7256886" y="5381305"/>
            <a:ext cx="281109" cy="472849"/>
          </a:xfrm>
          <a:prstGeom prst="downArrow">
            <a:avLst>
              <a:gd name="adj1" fmla="val 55406"/>
              <a:gd name="adj2" fmla="val 50000"/>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478" y="4493340"/>
            <a:ext cx="2997681" cy="2075318"/>
          </a:xfrm>
          <a:prstGeom prst="rect">
            <a:avLst/>
          </a:prstGeom>
        </p:spPr>
      </p:pic>
    </p:spTree>
    <p:extLst>
      <p:ext uri="{BB962C8B-B14F-4D97-AF65-F5344CB8AC3E}">
        <p14:creationId xmlns:p14="http://schemas.microsoft.com/office/powerpoint/2010/main" val="33145573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suetsugu\Desktop\1AC00511_No03_DTFig1062aE_rev1.jpg"/>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l="3080" r="2699" b="60489"/>
          <a:stretch/>
        </p:blipFill>
        <p:spPr bwMode="auto">
          <a:xfrm>
            <a:off x="1425679" y="5276305"/>
            <a:ext cx="5191431" cy="1419461"/>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- 3</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114672"/>
            <a:ext cx="8749075" cy="1009096"/>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Air leak at a flange of a tapered beam pipe-2</a:t>
            </a:r>
          </a:p>
          <a:p>
            <a:pPr lvl="1">
              <a:lnSpc>
                <a:spcPts val="2300"/>
              </a:lnSpc>
              <a:spcBef>
                <a:spcPts val="0"/>
              </a:spcBef>
            </a:pPr>
            <a:r>
              <a:rPr lang="en-US" altLang="ja-JP" sz="2000" dirty="0">
                <a:latin typeface="+mj-lt"/>
                <a:cs typeface="Arial" panose="020B0604020202020204" pitchFamily="34" charset="0"/>
              </a:rPr>
              <a:t>Occurred at a flange of  a tapered beam pipe where the cross section 104 mm x 50 mm reduces to 60 mm x 40 mm</a:t>
            </a:r>
            <a:r>
              <a:rPr lang="en-US" altLang="ja-JP" sz="2000" dirty="0" smtClean="0">
                <a:latin typeface="+mj-lt"/>
                <a:cs typeface="Arial" panose="020B0604020202020204" pitchFamily="34" charset="0"/>
              </a:rPr>
              <a:t>.</a:t>
            </a:r>
            <a:endParaRPr lang="en-US" altLang="ja-JP" sz="20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コンテンツ プレースホルダ 9"/>
          <p:cNvSpPr txBox="1">
            <a:spLocks/>
          </p:cNvSpPr>
          <p:nvPr/>
        </p:nvSpPr>
        <p:spPr>
          <a:xfrm>
            <a:off x="394925" y="2113934"/>
            <a:ext cx="8749075" cy="14355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The cause is not completely understood yet.</a:t>
            </a:r>
          </a:p>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One possible process is</a:t>
            </a:r>
          </a:p>
          <a:p>
            <a:pPr lvl="1">
              <a:lnSpc>
                <a:spcPts val="2300"/>
              </a:lnSpc>
              <a:spcBef>
                <a:spcPts val="0"/>
              </a:spcBef>
            </a:pPr>
            <a:r>
              <a:rPr lang="en-US" altLang="ja-JP" sz="2200" dirty="0" smtClean="0">
                <a:latin typeface="+mj-lt"/>
                <a:cs typeface="Arial" panose="020B0604020202020204" pitchFamily="34" charset="0"/>
              </a:rPr>
              <a:t>The beam loses the energy at other point -&gt; veers from the normal orbit (oscillation?) -&gt; hit the pipe wall.</a:t>
            </a:r>
          </a:p>
        </p:txBody>
      </p:sp>
      <p:sp>
        <p:nvSpPr>
          <p:cNvPr id="10" name="コンテンツ プレースホルダ 9"/>
          <p:cNvSpPr txBox="1">
            <a:spLocks/>
          </p:cNvSpPr>
          <p:nvPr/>
        </p:nvSpPr>
        <p:spPr>
          <a:xfrm>
            <a:off x="394925" y="3416704"/>
            <a:ext cx="8749075" cy="16979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Countermeasure</a:t>
            </a:r>
          </a:p>
          <a:p>
            <a:pPr lvl="1">
              <a:lnSpc>
                <a:spcPts val="2300"/>
              </a:lnSpc>
              <a:spcBef>
                <a:spcPts val="0"/>
              </a:spcBef>
            </a:pPr>
            <a:r>
              <a:rPr lang="en-US" altLang="ja-JP" sz="2000" dirty="0" smtClean="0">
                <a:solidFill>
                  <a:srgbClr val="FF0000"/>
                </a:solidFill>
                <a:latin typeface="+mj-lt"/>
                <a:cs typeface="Arial" panose="020B0604020202020204" pitchFamily="34" charset="0"/>
              </a:rPr>
              <a:t>Optimize the collimator positions.</a:t>
            </a:r>
          </a:p>
          <a:p>
            <a:pPr lvl="2">
              <a:lnSpc>
                <a:spcPts val="2300"/>
              </a:lnSpc>
              <a:spcBef>
                <a:spcPts val="0"/>
              </a:spcBef>
            </a:pPr>
            <a:r>
              <a:rPr lang="en-US" altLang="ja-JP" sz="2000" dirty="0" smtClean="0">
                <a:latin typeface="+mj-lt"/>
                <a:cs typeface="Arial" panose="020B0604020202020204" pitchFamily="34" charset="0"/>
              </a:rPr>
              <a:t>We closed the horizontal and vertical beam collimators after the accident. The pressure bursts still remains, but the magnitude becomes small. </a:t>
            </a:r>
            <a:r>
              <a:rPr lang="en-US" altLang="ja-JP" sz="2000" dirty="0" smtClean="0">
                <a:solidFill>
                  <a:srgbClr val="FF0000"/>
                </a:solidFill>
                <a:latin typeface="+mj-lt"/>
                <a:cs typeface="Arial" panose="020B0604020202020204" pitchFamily="34" charset="0"/>
              </a:rPr>
              <a:t>-&gt; seems working!</a:t>
            </a:r>
          </a:p>
        </p:txBody>
      </p:sp>
      <p:sp>
        <p:nvSpPr>
          <p:cNvPr id="8" name="コンテンツ プレースホルダ 9"/>
          <p:cNvSpPr txBox="1">
            <a:spLocks/>
          </p:cNvSpPr>
          <p:nvPr/>
        </p:nvSpPr>
        <p:spPr>
          <a:xfrm>
            <a:off x="394925" y="4899918"/>
            <a:ext cx="8749075" cy="3855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300"/>
              </a:lnSpc>
              <a:spcBef>
                <a:spcPts val="0"/>
              </a:spcBef>
            </a:pPr>
            <a:r>
              <a:rPr lang="en-US" altLang="ja-JP" sz="2000" dirty="0" smtClean="0">
                <a:latin typeface="+mj-lt"/>
                <a:cs typeface="Arial" panose="020B0604020202020204" pitchFamily="34" charset="0"/>
              </a:rPr>
              <a:t>Add mask in the tapered beam pipe in the future.</a:t>
            </a:r>
            <a:endParaRPr lang="en-US" altLang="ja-JP" sz="2000" dirty="0">
              <a:latin typeface="+mj-lt"/>
              <a:cs typeface="Arial" panose="020B0604020202020204" pitchFamily="34" charset="0"/>
            </a:endParaRPr>
          </a:p>
        </p:txBody>
      </p:sp>
      <p:sp>
        <p:nvSpPr>
          <p:cNvPr id="2" name="正方形/長方形 1"/>
          <p:cNvSpPr/>
          <p:nvPr/>
        </p:nvSpPr>
        <p:spPr>
          <a:xfrm>
            <a:off x="5024176" y="5657222"/>
            <a:ext cx="643094" cy="150725"/>
          </a:xfrm>
          <a:prstGeom prst="rect">
            <a:avLst/>
          </a:prstGeom>
          <a:solidFill>
            <a:schemeClr val="accent6">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630994" y="6096000"/>
            <a:ext cx="872355" cy="338554"/>
          </a:xfrm>
          <a:prstGeom prst="rect">
            <a:avLst/>
          </a:prstGeom>
          <a:noFill/>
        </p:spPr>
        <p:txBody>
          <a:bodyPr wrap="none" rtlCol="0">
            <a:spAutoFit/>
          </a:bodyPr>
          <a:lstStyle/>
          <a:p>
            <a:r>
              <a:rPr kumimoji="1" lang="en-US" altLang="ja-JP" sz="1600" dirty="0" smtClean="0">
                <a:solidFill>
                  <a:schemeClr val="accent6">
                    <a:lumMod val="75000"/>
                  </a:schemeClr>
                </a:solidFill>
              </a:rPr>
              <a:t>SR mask</a:t>
            </a:r>
            <a:endParaRPr kumimoji="1" lang="ja-JP" altLang="en-US" sz="1600" dirty="0">
              <a:solidFill>
                <a:schemeClr val="accent6">
                  <a:lumMod val="75000"/>
                </a:schemeClr>
              </a:solidFill>
            </a:endParaRPr>
          </a:p>
        </p:txBody>
      </p:sp>
      <p:sp>
        <p:nvSpPr>
          <p:cNvPr id="14" name="テキスト ボックス 13"/>
          <p:cNvSpPr txBox="1"/>
          <p:nvPr/>
        </p:nvSpPr>
        <p:spPr>
          <a:xfrm>
            <a:off x="4773562" y="5275007"/>
            <a:ext cx="1236236" cy="338554"/>
          </a:xfrm>
          <a:prstGeom prst="rect">
            <a:avLst/>
          </a:prstGeom>
          <a:noFill/>
        </p:spPr>
        <p:txBody>
          <a:bodyPr wrap="none" rtlCol="0">
            <a:spAutoFit/>
          </a:bodyPr>
          <a:lstStyle/>
          <a:p>
            <a:r>
              <a:rPr kumimoji="1" lang="en-US" altLang="ja-JP" sz="1600" dirty="0" smtClean="0">
                <a:solidFill>
                  <a:srgbClr val="FF0000"/>
                </a:solidFill>
              </a:rPr>
              <a:t>Beam mask?</a:t>
            </a:r>
            <a:endParaRPr kumimoji="1" lang="ja-JP" altLang="en-US" sz="1600" dirty="0">
              <a:solidFill>
                <a:srgbClr val="FF0000"/>
              </a:solidFill>
            </a:endParaRPr>
          </a:p>
        </p:txBody>
      </p:sp>
      <p:sp>
        <p:nvSpPr>
          <p:cNvPr id="3" name="テキスト ボックス 2"/>
          <p:cNvSpPr txBox="1"/>
          <p:nvPr/>
        </p:nvSpPr>
        <p:spPr>
          <a:xfrm>
            <a:off x="7085817" y="5214663"/>
            <a:ext cx="1808704" cy="1323439"/>
          </a:xfrm>
          <a:prstGeom prst="rect">
            <a:avLst/>
          </a:prstGeom>
          <a:noFill/>
        </p:spPr>
        <p:txBody>
          <a:bodyPr wrap="square" rtlCol="0">
            <a:spAutoFit/>
          </a:bodyPr>
          <a:lstStyle/>
          <a:p>
            <a:r>
              <a:rPr kumimoji="1" lang="en-US" altLang="ja-JP" sz="1600" dirty="0" smtClean="0">
                <a:solidFill>
                  <a:srgbClr val="008000"/>
                </a:solidFill>
              </a:rPr>
              <a:t>We have ceramics chambers for beam aborts at the downstream of this chamber.</a:t>
            </a:r>
            <a:endParaRPr kumimoji="1" lang="ja-JP" altLang="en-US" sz="1600" dirty="0">
              <a:solidFill>
                <a:srgbClr val="008000"/>
              </a:solidFill>
            </a:endParaRPr>
          </a:p>
        </p:txBody>
      </p:sp>
    </p:spTree>
    <p:extLst>
      <p:ext uri="{BB962C8B-B14F-4D97-AF65-F5344CB8AC3E}">
        <p14:creationId xmlns:p14="http://schemas.microsoft.com/office/powerpoint/2010/main" val="1836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2" grpId="0" animBg="1"/>
      <p:bldP spid="13" grpId="0"/>
      <p:bldP spid="14"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199" y="48859"/>
            <a:ext cx="8527835" cy="778456"/>
          </a:xfrm>
        </p:spPr>
        <p:txBody>
          <a:bodyPr>
            <a:normAutofit/>
          </a:bodyPr>
          <a:lstStyle/>
          <a:p>
            <a:r>
              <a:rPr lang="en-US" altLang="ja-JP" sz="3600" dirty="0" smtClean="0">
                <a:solidFill>
                  <a:schemeClr val="tx1"/>
                </a:solidFill>
                <a:latin typeface="+mj-lt"/>
                <a:cs typeface="Arial" panose="020B0604020202020204" pitchFamily="34" charset="0"/>
              </a:rPr>
              <a:t>Problems - 4</a:t>
            </a:r>
            <a:endParaRPr kumimoji="1" lang="ja-JP" altLang="en-US" sz="3600" dirty="0">
              <a:solidFill>
                <a:schemeClr val="tx1"/>
              </a:solidFill>
              <a:latin typeface="+mj-lt"/>
              <a:cs typeface="Arial" panose="020B0604020202020204" pitchFamily="34" charset="0"/>
            </a:endParaRPr>
          </a:p>
        </p:txBody>
      </p:sp>
      <p:sp>
        <p:nvSpPr>
          <p:cNvPr id="5" name="コンテンツ プレースホルダ 9"/>
          <p:cNvSpPr>
            <a:spLocks noGrp="1"/>
          </p:cNvSpPr>
          <p:nvPr>
            <p:ph idx="1"/>
          </p:nvPr>
        </p:nvSpPr>
        <p:spPr>
          <a:xfrm>
            <a:off x="394925" y="1065511"/>
            <a:ext cx="8749075" cy="5354957"/>
          </a:xfrm>
        </p:spPr>
        <p:txBody>
          <a:bodyPr>
            <a:normAutofit/>
          </a:bodyPr>
          <a:lstStyle/>
          <a:p>
            <a:pPr>
              <a:lnSpc>
                <a:spcPts val="2300"/>
              </a:lnSpc>
              <a:spcBef>
                <a:spcPts val="0"/>
              </a:spcBef>
            </a:pPr>
            <a:r>
              <a:rPr lang="en-US" altLang="ja-JP" sz="2400" dirty="0" smtClean="0">
                <a:solidFill>
                  <a:schemeClr val="accent2">
                    <a:lumMod val="50000"/>
                  </a:schemeClr>
                </a:solidFill>
                <a:latin typeface="+mj-lt"/>
                <a:cs typeface="Arial" panose="020B0604020202020204" pitchFamily="34" charset="0"/>
              </a:rPr>
              <a:t>Other problems</a:t>
            </a:r>
          </a:p>
          <a:p>
            <a:pPr lvl="1">
              <a:lnSpc>
                <a:spcPts val="2300"/>
              </a:lnSpc>
              <a:spcBef>
                <a:spcPts val="0"/>
              </a:spcBef>
            </a:pPr>
            <a:r>
              <a:rPr lang="en-US" altLang="ja-JP" sz="2200" dirty="0" smtClean="0">
                <a:latin typeface="+mj-lt"/>
                <a:cs typeface="Arial" panose="020B0604020202020204" pitchFamily="34" charset="0"/>
              </a:rPr>
              <a:t>Air leak at a gate valve</a:t>
            </a:r>
          </a:p>
          <a:p>
            <a:pPr lvl="2">
              <a:lnSpc>
                <a:spcPts val="2300"/>
              </a:lnSpc>
              <a:spcBef>
                <a:spcPts val="0"/>
              </a:spcBef>
            </a:pPr>
            <a:r>
              <a:rPr lang="en-US" altLang="ja-JP" sz="2200" dirty="0" smtClean="0">
                <a:latin typeface="+mj-lt"/>
                <a:cs typeface="Arial" panose="020B0604020202020204" pitchFamily="34" charset="0"/>
              </a:rPr>
              <a:t>Leak was found when the valve open just before starting the commissioning. -&gt; Replace with new gate valve.</a:t>
            </a:r>
          </a:p>
          <a:p>
            <a:pPr lvl="1">
              <a:lnSpc>
                <a:spcPts val="2300"/>
              </a:lnSpc>
              <a:spcBef>
                <a:spcPts val="0"/>
              </a:spcBef>
            </a:pPr>
            <a:r>
              <a:rPr lang="en-US" altLang="ja-JP" sz="2200" dirty="0" smtClean="0">
                <a:latin typeface="+mj-lt"/>
                <a:cs typeface="Arial" panose="020B0604020202020204" pitchFamily="34" charset="0"/>
              </a:rPr>
              <a:t>Heating of beam pipes in wiggler sections</a:t>
            </a:r>
          </a:p>
          <a:p>
            <a:pPr lvl="2">
              <a:lnSpc>
                <a:spcPts val="2300"/>
              </a:lnSpc>
              <a:spcBef>
                <a:spcPts val="0"/>
              </a:spcBef>
            </a:pPr>
            <a:r>
              <a:rPr lang="en-US" altLang="ja-JP" sz="2200" dirty="0" smtClean="0">
                <a:latin typeface="+mj-lt"/>
                <a:cs typeface="Arial" panose="020B0604020202020204" pitchFamily="34" charset="0"/>
              </a:rPr>
              <a:t>The temperature of beam pipes in wiggler sections are very sensitive to misalignment of beam pipes or bump of beam orbit. -&gt; Re-alignment of beam pipes and adjustment of orbit</a:t>
            </a:r>
            <a:endParaRPr lang="en-US" altLang="ja-JP" sz="2200" dirty="0">
              <a:latin typeface="+mj-lt"/>
              <a:cs typeface="Arial" panose="020B0604020202020204" pitchFamily="34" charset="0"/>
            </a:endParaRPr>
          </a:p>
          <a:p>
            <a:pPr lvl="1">
              <a:lnSpc>
                <a:spcPts val="2300"/>
              </a:lnSpc>
              <a:spcBef>
                <a:spcPts val="0"/>
              </a:spcBef>
            </a:pPr>
            <a:r>
              <a:rPr lang="en-US" altLang="ja-JP" sz="2200" dirty="0" smtClean="0">
                <a:latin typeface="+mj-lt"/>
                <a:cs typeface="Arial" panose="020B0604020202020204" pitchFamily="34" charset="0"/>
              </a:rPr>
              <a:t>Stop of water flow meters </a:t>
            </a:r>
          </a:p>
          <a:p>
            <a:pPr lvl="2">
              <a:lnSpc>
                <a:spcPts val="2300"/>
              </a:lnSpc>
              <a:spcBef>
                <a:spcPts val="0"/>
              </a:spcBef>
            </a:pPr>
            <a:r>
              <a:rPr lang="en-US" altLang="ja-JP" sz="2200" dirty="0" smtClean="0">
                <a:latin typeface="+mj-lt"/>
                <a:cs typeface="Arial" panose="020B0604020202020204" pitchFamily="34" charset="0"/>
              </a:rPr>
              <a:t>Wheels in flow meters stop the rotation due to any debris in water (copper oxide?).-&gt; </a:t>
            </a:r>
            <a:r>
              <a:rPr lang="en-US" altLang="ja-JP" sz="2200" dirty="0">
                <a:latin typeface="+mj-lt"/>
                <a:cs typeface="Arial" panose="020B0604020202020204" pitchFamily="34" charset="0"/>
              </a:rPr>
              <a:t>C</a:t>
            </a:r>
            <a:r>
              <a:rPr lang="en-US" altLang="ja-JP" sz="2200" dirty="0" smtClean="0">
                <a:latin typeface="+mj-lt"/>
                <a:cs typeface="Arial" panose="020B0604020202020204" pitchFamily="34" charset="0"/>
              </a:rPr>
              <a:t>leaning, replacement</a:t>
            </a:r>
          </a:p>
          <a:p>
            <a:pPr lvl="1">
              <a:lnSpc>
                <a:spcPts val="2300"/>
              </a:lnSpc>
              <a:spcBef>
                <a:spcPts val="0"/>
              </a:spcBef>
            </a:pPr>
            <a:r>
              <a:rPr lang="en-US" altLang="ja-JP" sz="2200" dirty="0" smtClean="0">
                <a:latin typeface="+mj-lt"/>
                <a:cs typeface="Arial" panose="020B0604020202020204" pitchFamily="34" charset="0"/>
              </a:rPr>
              <a:t>Fake abort signals</a:t>
            </a:r>
          </a:p>
          <a:p>
            <a:pPr lvl="2">
              <a:lnSpc>
                <a:spcPts val="2300"/>
              </a:lnSpc>
              <a:spcBef>
                <a:spcPts val="0"/>
              </a:spcBef>
            </a:pPr>
            <a:r>
              <a:rPr lang="en-US" altLang="ja-JP" sz="2200" dirty="0" smtClean="0">
                <a:latin typeface="+mj-lt"/>
                <a:cs typeface="Arial" panose="020B0604020202020204" pitchFamily="34" charset="0"/>
              </a:rPr>
              <a:t>Noise? or malfunction of circuit? -&gt; still investigation.</a:t>
            </a:r>
          </a:p>
          <a:p>
            <a:pPr lvl="1">
              <a:lnSpc>
                <a:spcPts val="2300"/>
              </a:lnSpc>
              <a:spcBef>
                <a:spcPts val="0"/>
              </a:spcBef>
            </a:pPr>
            <a:r>
              <a:rPr lang="en-US" altLang="ja-JP" sz="2200" dirty="0" smtClean="0">
                <a:latin typeface="+mj-lt"/>
                <a:cs typeface="Arial" panose="020B0604020202020204" pitchFamily="34" charset="0"/>
              </a:rPr>
              <a:t>Heating of HER bellows chambers</a:t>
            </a:r>
          </a:p>
          <a:p>
            <a:pPr lvl="2">
              <a:lnSpc>
                <a:spcPts val="2300"/>
              </a:lnSpc>
              <a:spcBef>
                <a:spcPts val="0"/>
              </a:spcBef>
            </a:pPr>
            <a:r>
              <a:rPr lang="en-US" altLang="ja-JP" sz="2200" dirty="0" smtClean="0">
                <a:latin typeface="+mj-lt"/>
                <a:cs typeface="Arial" panose="020B0604020202020204" pitchFamily="34" charset="0"/>
              </a:rPr>
              <a:t>Damage? -&gt; Cooling fan, temporally.</a:t>
            </a:r>
          </a:p>
          <a:p>
            <a:pPr lvl="1">
              <a:lnSpc>
                <a:spcPts val="2300"/>
              </a:lnSpc>
              <a:spcBef>
                <a:spcPts val="0"/>
              </a:spcBef>
            </a:pPr>
            <a:r>
              <a:rPr lang="en-US" altLang="ja-JP" sz="2200" dirty="0" smtClean="0">
                <a:latin typeface="+mj-lt"/>
                <a:cs typeface="Arial" panose="020B0604020202020204" pitchFamily="34" charset="0"/>
              </a:rPr>
              <a:t>Malfunction of temperature sensors, and so on.</a:t>
            </a:r>
          </a:p>
          <a:p>
            <a:pPr>
              <a:lnSpc>
                <a:spcPts val="2300"/>
              </a:lnSpc>
              <a:spcBef>
                <a:spcPts val="600"/>
              </a:spcBef>
            </a:pPr>
            <a:r>
              <a:rPr lang="en-US" altLang="ja-JP" sz="2400" dirty="0" smtClean="0">
                <a:solidFill>
                  <a:schemeClr val="accent2">
                    <a:lumMod val="50000"/>
                  </a:schemeClr>
                </a:solidFill>
                <a:latin typeface="+mj-lt"/>
                <a:cs typeface="Arial" panose="020B0604020202020204" pitchFamily="34" charset="0"/>
              </a:rPr>
              <a:t>We are dealing with these problems according to the situation.</a:t>
            </a:r>
          </a:p>
          <a:p>
            <a:pPr lvl="1">
              <a:lnSpc>
                <a:spcPts val="2300"/>
              </a:lnSpc>
              <a:spcBef>
                <a:spcPts val="0"/>
              </a:spcBef>
            </a:pPr>
            <a:endParaRPr lang="en-US" altLang="ja-JP" sz="2200" dirty="0">
              <a:latin typeface="+mj-lt"/>
              <a:cs typeface="Arial" panose="020B0604020202020204" pitchFamily="34" charset="0"/>
            </a:endParaRPr>
          </a:p>
        </p:txBody>
      </p:sp>
      <p:cxnSp>
        <p:nvCxnSpPr>
          <p:cNvPr id="29" name="直線コネクタ 2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419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57245"/>
          <a:stretch/>
        </p:blipFill>
        <p:spPr>
          <a:xfrm>
            <a:off x="4808371" y="2526892"/>
            <a:ext cx="2119536" cy="1617617"/>
          </a:xfrm>
          <a:prstGeom prst="rect">
            <a:avLst/>
          </a:prstGeom>
        </p:spPr>
      </p:pic>
      <p:sp>
        <p:nvSpPr>
          <p:cNvPr id="33" name="コンテンツ プレースホルダ 9"/>
          <p:cNvSpPr>
            <a:spLocks noGrp="1"/>
          </p:cNvSpPr>
          <p:nvPr>
            <p:ph idx="1"/>
          </p:nvPr>
        </p:nvSpPr>
        <p:spPr>
          <a:xfrm>
            <a:off x="553471" y="1003177"/>
            <a:ext cx="8359523" cy="1631868"/>
          </a:xfrm>
        </p:spPr>
        <p:txBody>
          <a:bodyPr>
            <a:normAutofit/>
          </a:body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New bellows chambers and gate valves with comb-type RF shield inside</a:t>
            </a:r>
          </a:p>
          <a:p>
            <a:pPr lvl="1">
              <a:lnSpc>
                <a:spcPts val="2200"/>
              </a:lnSpc>
              <a:spcBef>
                <a:spcPts val="0"/>
              </a:spcBef>
            </a:pPr>
            <a:r>
              <a:rPr lang="en-US" altLang="ja-JP" sz="2200" dirty="0" smtClean="0">
                <a:latin typeface="+mj-lt"/>
                <a:cs typeface="Arial" panose="020B0604020202020204" pitchFamily="34" charset="0"/>
              </a:rPr>
              <a:t>High thermal strength</a:t>
            </a:r>
          </a:p>
          <a:p>
            <a:pPr lvl="1">
              <a:lnSpc>
                <a:spcPts val="2200"/>
              </a:lnSpc>
              <a:spcBef>
                <a:spcPts val="0"/>
              </a:spcBef>
            </a:pPr>
            <a:r>
              <a:rPr lang="en-US" altLang="ja-JP" sz="2200" dirty="0" smtClean="0">
                <a:latin typeface="+mj-lt"/>
                <a:cs typeface="Arial" panose="020B0604020202020204" pitchFamily="34" charset="0"/>
              </a:rPr>
              <a:t>Applicable to cross sections with antechambers</a:t>
            </a:r>
          </a:p>
          <a:p>
            <a:pPr lvl="1">
              <a:lnSpc>
                <a:spcPts val="2200"/>
              </a:lnSpc>
              <a:spcBef>
                <a:spcPts val="0"/>
              </a:spcBef>
            </a:pPr>
            <a:r>
              <a:rPr lang="en-US" altLang="ja-JP" sz="2200" dirty="0" smtClean="0">
                <a:latin typeface="+mj-lt"/>
                <a:cs typeface="Arial" panose="020B0604020202020204" pitchFamily="34" charset="0"/>
              </a:rPr>
              <a:t>Bellows chambers: ~1240, GVs: ~40</a:t>
            </a:r>
            <a:endParaRPr lang="en-US" altLang="ja-JP" sz="2200" dirty="0">
              <a:latin typeface="+mj-lt"/>
              <a:cs typeface="Arial" panose="020B0604020202020204" pitchFamily="34" charset="0"/>
            </a:endParaRPr>
          </a:p>
        </p:txBody>
      </p:sp>
      <p:pic>
        <p:nvPicPr>
          <p:cNvPr id="41" name="Picture 28" descr="GV_2"/>
          <p:cNvPicPr>
            <a:picLocks noChangeAspect="1" noChangeArrowheads="1"/>
          </p:cNvPicPr>
          <p:nvPr/>
        </p:nvPicPr>
        <p:blipFill>
          <a:blip r:embed="rId4">
            <a:extLst>
              <a:ext uri="{28A0092B-C50C-407E-A947-70E740481C1C}">
                <a14:useLocalDpi xmlns:a14="http://schemas.microsoft.com/office/drawing/2010/main" val="0"/>
              </a:ext>
            </a:extLst>
          </a:blip>
          <a:srcRect l="32658" r="10023"/>
          <a:stretch>
            <a:fillRect/>
          </a:stretch>
        </p:blipFill>
        <p:spPr bwMode="auto">
          <a:xfrm>
            <a:off x="7104885" y="1800817"/>
            <a:ext cx="1952488" cy="454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タイトル 8"/>
          <p:cNvSpPr>
            <a:spLocks noGrp="1"/>
          </p:cNvSpPr>
          <p:nvPr>
            <p:ph type="title"/>
          </p:nvPr>
        </p:nvSpPr>
        <p:spPr>
          <a:xfrm>
            <a:off x="859776" y="48858"/>
            <a:ext cx="7702731" cy="778456"/>
          </a:xfrm>
        </p:spPr>
        <p:txBody>
          <a:bodyPr>
            <a:normAutofit/>
          </a:bodyPr>
          <a:lstStyle/>
          <a:p>
            <a:r>
              <a:rPr lang="en-US" altLang="ja-JP" sz="3600" dirty="0" smtClean="0">
                <a:solidFill>
                  <a:schemeClr val="tx1"/>
                </a:solidFill>
                <a:latin typeface="+mj-lt"/>
                <a:cs typeface="Arial" panose="020B0604020202020204" pitchFamily="34" charset="0"/>
              </a:rPr>
              <a:t>Bellows, Gate </a:t>
            </a:r>
            <a:r>
              <a:rPr lang="en-US" altLang="ja-JP" sz="3600" dirty="0">
                <a:solidFill>
                  <a:schemeClr val="tx1"/>
                </a:solidFill>
                <a:latin typeface="+mj-lt"/>
                <a:cs typeface="Arial" panose="020B0604020202020204" pitchFamily="34" charset="0"/>
              </a:rPr>
              <a:t>Valve </a:t>
            </a:r>
            <a:r>
              <a:rPr lang="en-US" altLang="ja-JP" sz="3600" dirty="0" smtClean="0">
                <a:solidFill>
                  <a:schemeClr val="tx1"/>
                </a:solidFill>
                <a:latin typeface="+mj-lt"/>
                <a:cs typeface="Arial" panose="020B0604020202020204" pitchFamily="34" charset="0"/>
              </a:rPr>
              <a:t>and Flange </a:t>
            </a:r>
            <a:endParaRPr kumimoji="1" lang="ja-JP" altLang="en-US" sz="3600" dirty="0">
              <a:solidFill>
                <a:schemeClr val="tx1"/>
              </a:solidFill>
              <a:latin typeface="+mj-lt"/>
              <a:cs typeface="Arial" panose="020B0604020202020204" pitchFamily="34" charset="0"/>
            </a:endParaRPr>
          </a:p>
        </p:txBody>
      </p:sp>
      <p:pic>
        <p:nvPicPr>
          <p:cNvPr id="14" name="Picture 1" descr="D:\_WorkFolder_20110111\Al_Bellows_Mirapro photo\result\DSC01617.jpg"/>
          <p:cNvPicPr>
            <a:picLocks noChangeAspect="1" noChangeArrowheads="1"/>
          </p:cNvPicPr>
          <p:nvPr/>
        </p:nvPicPr>
        <p:blipFill>
          <a:blip r:embed="rId5" cstate="print">
            <a:lum bright="20000"/>
          </a:blip>
          <a:srcRect/>
          <a:stretch>
            <a:fillRect/>
          </a:stretch>
        </p:blipFill>
        <p:spPr bwMode="auto">
          <a:xfrm>
            <a:off x="4056026" y="4217722"/>
            <a:ext cx="2880000" cy="2155504"/>
          </a:xfrm>
          <a:prstGeom prst="rect">
            <a:avLst/>
          </a:prstGeom>
          <a:noFill/>
        </p:spPr>
      </p:pic>
      <p:sp>
        <p:nvSpPr>
          <p:cNvPr id="15" name="角丸四角形 14"/>
          <p:cNvSpPr/>
          <p:nvPr/>
        </p:nvSpPr>
        <p:spPr>
          <a:xfrm>
            <a:off x="4082275" y="4238155"/>
            <a:ext cx="2664000" cy="216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400" dirty="0" smtClean="0">
                <a:solidFill>
                  <a:schemeClr val="tx1"/>
                </a:solidFill>
                <a:latin typeface="+mj-lt"/>
                <a:cs typeface="Arial" pitchFamily="34" charset="0"/>
              </a:rPr>
              <a:t>Aluminum alloy bellows chamber</a:t>
            </a:r>
            <a:endParaRPr kumimoji="1" lang="ja-JP" altLang="en-US" sz="1400" dirty="0">
              <a:solidFill>
                <a:schemeClr val="tx1"/>
              </a:solidFill>
              <a:latin typeface="+mj-lt"/>
              <a:cs typeface="Arial" pitchFamily="34" charset="0"/>
            </a:endParaRPr>
          </a:p>
        </p:txBody>
      </p:sp>
      <p:grpSp>
        <p:nvGrpSpPr>
          <p:cNvPr id="4" name="グループ化 3"/>
          <p:cNvGrpSpPr/>
          <p:nvPr/>
        </p:nvGrpSpPr>
        <p:grpSpPr>
          <a:xfrm>
            <a:off x="551869" y="2456641"/>
            <a:ext cx="4212635" cy="4021370"/>
            <a:chOff x="551869" y="2584457"/>
            <a:chExt cx="4212635" cy="4021370"/>
          </a:xfrm>
        </p:grpSpPr>
        <p:sp>
          <p:nvSpPr>
            <p:cNvPr id="16" name="コンテンツ プレースホルダ 9"/>
            <p:cNvSpPr txBox="1">
              <a:spLocks/>
            </p:cNvSpPr>
            <p:nvPr/>
          </p:nvSpPr>
          <p:spPr>
            <a:xfrm>
              <a:off x="551869" y="2584457"/>
              <a:ext cx="4212635" cy="18007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200" dirty="0" smtClean="0">
                  <a:solidFill>
                    <a:schemeClr val="accent2">
                      <a:lumMod val="50000"/>
                    </a:schemeClr>
                  </a:solidFill>
                  <a:latin typeface="+mj-lt"/>
                  <a:cs typeface="Arial" panose="020B0604020202020204" pitchFamily="34" charset="0"/>
                </a:rPr>
                <a:t>MO-type flanges</a:t>
              </a:r>
            </a:p>
            <a:p>
              <a:pPr lvl="1">
                <a:lnSpc>
                  <a:spcPts val="2200"/>
                </a:lnSpc>
                <a:spcBef>
                  <a:spcPts val="0"/>
                </a:spcBef>
                <a:buSzPct val="60000"/>
              </a:pPr>
              <a:r>
                <a:rPr lang="en-US" altLang="ja-JP" sz="2200" dirty="0" smtClean="0">
                  <a:latin typeface="+mj-lt"/>
                  <a:cs typeface="Arial" panose="020B0604020202020204" pitchFamily="34" charset="0"/>
                </a:rPr>
                <a:t>Little step inside and low beam impedance</a:t>
              </a:r>
            </a:p>
            <a:p>
              <a:pPr lvl="1">
                <a:lnSpc>
                  <a:spcPts val="2200"/>
                </a:lnSpc>
                <a:spcBef>
                  <a:spcPts val="0"/>
                </a:spcBef>
                <a:buSzPct val="60000"/>
              </a:pPr>
              <a:r>
                <a:rPr lang="en-US" altLang="ja-JP" sz="2200" dirty="0" smtClean="0">
                  <a:latin typeface="+mj-lt"/>
                  <a:cs typeface="Arial" panose="020B0604020202020204" pitchFamily="34" charset="0"/>
                </a:rPr>
                <a:t>Adaptable to various types of cross sections </a:t>
              </a:r>
            </a:p>
            <a:p>
              <a:pPr lvl="1">
                <a:lnSpc>
                  <a:spcPts val="2200"/>
                </a:lnSpc>
                <a:spcBef>
                  <a:spcPts val="0"/>
                </a:spcBef>
                <a:buSzPct val="60000"/>
              </a:pPr>
              <a:r>
                <a:rPr lang="en-US" altLang="ja-JP" sz="2200" dirty="0" smtClean="0">
                  <a:latin typeface="+mj-lt"/>
                  <a:cs typeface="Arial" panose="020B0604020202020204" pitchFamily="34" charset="0"/>
                </a:rPr>
                <a:t>~ 5000 flanges</a:t>
              </a:r>
            </a:p>
          </p:txBody>
        </p:sp>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5263" t="4854" r="16210" b="7380"/>
            <a:stretch/>
          </p:blipFill>
          <p:spPr>
            <a:xfrm>
              <a:off x="673769" y="4324431"/>
              <a:ext cx="3166712" cy="2281396"/>
            </a:xfrm>
            <a:prstGeom prst="rect">
              <a:avLst/>
            </a:prstGeom>
          </p:spPr>
        </p:pic>
        <p:sp>
          <p:nvSpPr>
            <p:cNvPr id="17" name="角丸四角形 16"/>
            <p:cNvSpPr/>
            <p:nvPr/>
          </p:nvSpPr>
          <p:spPr>
            <a:xfrm>
              <a:off x="1208442" y="5329749"/>
              <a:ext cx="2196000" cy="216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400" dirty="0" smtClean="0">
                  <a:solidFill>
                    <a:schemeClr val="tx1"/>
                  </a:solidFill>
                  <a:latin typeface="+mj-lt"/>
                  <a:cs typeface="Arial" pitchFamily="34" charset="0"/>
                </a:rPr>
                <a:t>Various types of MO flange</a:t>
              </a:r>
              <a:endParaRPr kumimoji="1" lang="ja-JP" altLang="en-US" sz="1400" dirty="0">
                <a:solidFill>
                  <a:schemeClr val="tx1"/>
                </a:solidFill>
                <a:latin typeface="+mj-lt"/>
                <a:cs typeface="Arial" pitchFamily="34" charset="0"/>
              </a:endParaRPr>
            </a:p>
          </p:txBody>
        </p:sp>
      </p:grpSp>
      <p:sp>
        <p:nvSpPr>
          <p:cNvPr id="19" name="角丸四角形 18"/>
          <p:cNvSpPr/>
          <p:nvPr/>
        </p:nvSpPr>
        <p:spPr>
          <a:xfrm>
            <a:off x="7123807" y="1859887"/>
            <a:ext cx="1260000" cy="43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400"/>
              </a:lnSpc>
            </a:pPr>
            <a:r>
              <a:rPr lang="en-US" altLang="ja-JP" sz="1400" dirty="0" smtClean="0">
                <a:solidFill>
                  <a:schemeClr val="tx1"/>
                </a:solidFill>
                <a:latin typeface="+mj-lt"/>
                <a:cs typeface="Arial" pitchFamily="34" charset="0"/>
              </a:rPr>
              <a:t>Gate valve for antechamber</a:t>
            </a:r>
            <a:endParaRPr kumimoji="1" lang="ja-JP" altLang="en-US" sz="1400" dirty="0">
              <a:solidFill>
                <a:schemeClr val="tx1"/>
              </a:solidFill>
              <a:latin typeface="+mj-lt"/>
              <a:cs typeface="Arial" pitchFamily="34" charset="0"/>
            </a:endParaRPr>
          </a:p>
        </p:txBody>
      </p:sp>
      <p:sp>
        <p:nvSpPr>
          <p:cNvPr id="20" name="角丸四角形 19"/>
          <p:cNvSpPr/>
          <p:nvPr/>
        </p:nvSpPr>
        <p:spPr>
          <a:xfrm>
            <a:off x="4840603" y="2580124"/>
            <a:ext cx="936000" cy="261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400" dirty="0" smtClean="0">
                <a:solidFill>
                  <a:schemeClr val="tx1"/>
                </a:solidFill>
                <a:latin typeface="+mj-lt"/>
                <a:cs typeface="Arial" pitchFamily="34" charset="0"/>
              </a:rPr>
              <a:t>RF-shield</a:t>
            </a:r>
            <a:endParaRPr kumimoji="1" lang="ja-JP" altLang="en-US" sz="1400" dirty="0">
              <a:solidFill>
                <a:schemeClr val="tx1"/>
              </a:solidFill>
              <a:latin typeface="+mj-lt"/>
              <a:cs typeface="Arial" pitchFamily="34" charset="0"/>
            </a:endParaRPr>
          </a:p>
        </p:txBody>
      </p:sp>
      <p:cxnSp>
        <p:nvCxnSpPr>
          <p:cNvPr id="18" name="直線コネクタ 17"/>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24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357158" y="79022"/>
            <a:ext cx="8501122" cy="739584"/>
          </a:xfrm>
        </p:spPr>
        <p:txBody>
          <a:bodyPr>
            <a:normAutofit/>
          </a:bodyPr>
          <a:lstStyle/>
          <a:p>
            <a:r>
              <a:rPr lang="en-US" altLang="ja-JP" sz="3600" dirty="0" smtClean="0">
                <a:solidFill>
                  <a:schemeClr val="tx1"/>
                </a:solidFill>
                <a:latin typeface="+mj-lt"/>
                <a:cs typeface="Arial" panose="020B0604020202020204" pitchFamily="34" charset="0"/>
              </a:rPr>
              <a:t>Summary and plan</a:t>
            </a:r>
            <a:endParaRPr kumimoji="1" lang="ja-JP" altLang="en-US" sz="3600" dirty="0">
              <a:solidFill>
                <a:schemeClr val="tx1"/>
              </a:solidFill>
              <a:latin typeface="+mj-lt"/>
              <a:cs typeface="Arial" panose="020B0604020202020204" pitchFamily="34" charset="0"/>
            </a:endParaRPr>
          </a:p>
        </p:txBody>
      </p:sp>
      <p:sp>
        <p:nvSpPr>
          <p:cNvPr id="4" name="コンテンツ プレースホルダ 9"/>
          <p:cNvSpPr>
            <a:spLocks noGrp="1"/>
          </p:cNvSpPr>
          <p:nvPr>
            <p:ph idx="1"/>
          </p:nvPr>
        </p:nvSpPr>
        <p:spPr>
          <a:xfrm>
            <a:off x="275708" y="1116178"/>
            <a:ext cx="8868291" cy="751952"/>
          </a:xfrm>
        </p:spPr>
        <p:txBody>
          <a:bodyPr>
            <a:normAutofit/>
          </a:body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Construction </a:t>
            </a:r>
            <a:r>
              <a:rPr lang="en-US" altLang="ja-JP" sz="2400" dirty="0">
                <a:solidFill>
                  <a:schemeClr val="accent2">
                    <a:lumMod val="50000"/>
                  </a:schemeClr>
                </a:solidFill>
                <a:latin typeface="+mj-lt"/>
                <a:cs typeface="Arial" panose="020B0604020202020204" pitchFamily="34" charset="0"/>
              </a:rPr>
              <a:t>of </a:t>
            </a:r>
            <a:r>
              <a:rPr lang="en-US" altLang="ja-JP" sz="2400" dirty="0" err="1">
                <a:solidFill>
                  <a:schemeClr val="accent2">
                    <a:lumMod val="50000"/>
                  </a:schemeClr>
                </a:solidFill>
                <a:latin typeface="+mj-lt"/>
                <a:cs typeface="Arial" panose="020B0604020202020204" pitchFamily="34" charset="0"/>
              </a:rPr>
              <a:t>SuperKEKB</a:t>
            </a:r>
            <a:r>
              <a:rPr lang="en-US" altLang="ja-JP" sz="2400" dirty="0">
                <a:solidFill>
                  <a:schemeClr val="accent2">
                    <a:lumMod val="50000"/>
                  </a:schemeClr>
                </a:solidFill>
                <a:latin typeface="+mj-lt"/>
                <a:cs typeface="Arial" panose="020B0604020202020204" pitchFamily="34" charset="0"/>
              </a:rPr>
              <a:t> vacuum system </a:t>
            </a:r>
            <a:r>
              <a:rPr lang="en-US" altLang="ja-JP" sz="2400" dirty="0" smtClean="0">
                <a:solidFill>
                  <a:schemeClr val="accent2">
                    <a:lumMod val="50000"/>
                  </a:schemeClr>
                </a:solidFill>
                <a:latin typeface="+mj-lt"/>
                <a:cs typeface="Arial" panose="020B0604020202020204" pitchFamily="34" charset="0"/>
              </a:rPr>
              <a:t>had finished in 2015. and </a:t>
            </a:r>
            <a:r>
              <a:rPr lang="en-US" altLang="ja-JP" sz="2400" dirty="0" smtClean="0">
                <a:solidFill>
                  <a:schemeClr val="accent2">
                    <a:lumMod val="50000"/>
                  </a:schemeClr>
                </a:solidFill>
                <a:latin typeface="+mj-lt"/>
                <a:cs typeface="Arial" panose="020B0604020202020204" pitchFamily="34" charset="0"/>
              </a:rPr>
              <a:t>the </a:t>
            </a:r>
            <a:r>
              <a:rPr lang="en-US" altLang="ja-JP" sz="2400" dirty="0" smtClean="0">
                <a:solidFill>
                  <a:schemeClr val="accent2">
                    <a:lumMod val="50000"/>
                  </a:schemeClr>
                </a:solidFill>
                <a:latin typeface="+mj-lt"/>
                <a:cs typeface="Arial" panose="020B0604020202020204" pitchFamily="34" charset="0"/>
              </a:rPr>
              <a:t>commissioning started in February, 2016.</a:t>
            </a:r>
            <a:endParaRPr lang="en-US" altLang="ja-JP" sz="2400" dirty="0">
              <a:solidFill>
                <a:schemeClr val="accent2">
                  <a:lumMod val="50000"/>
                </a:schemeClr>
              </a:solidFill>
              <a:latin typeface="+mj-lt"/>
              <a:cs typeface="Arial" panose="020B0604020202020204" pitchFamily="34" charset="0"/>
            </a:endParaRPr>
          </a:p>
        </p:txBody>
      </p:sp>
      <p:cxnSp>
        <p:nvCxnSpPr>
          <p:cNvPr id="11" name="直線コネクタ 10"/>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コンテンツ プレースホルダ 9"/>
          <p:cNvSpPr txBox="1">
            <a:spLocks/>
          </p:cNvSpPr>
          <p:nvPr/>
        </p:nvSpPr>
        <p:spPr>
          <a:xfrm>
            <a:off x="275708" y="2369794"/>
            <a:ext cx="8868291" cy="37360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Present status</a:t>
            </a:r>
          </a:p>
          <a:p>
            <a:pPr lvl="1">
              <a:lnSpc>
                <a:spcPts val="2400"/>
              </a:lnSpc>
              <a:spcBef>
                <a:spcPts val="0"/>
              </a:spcBef>
            </a:pPr>
            <a:r>
              <a:rPr lang="en-US" altLang="ja-JP" sz="2200" dirty="0" smtClean="0">
                <a:latin typeface="+mj-lt"/>
                <a:cs typeface="Arial" panose="020B0604020202020204" pitchFamily="34" charset="0"/>
              </a:rPr>
              <a:t>No abnormal temperature rises or vacuum pressure has been observed for the new vacuum components so far. </a:t>
            </a:r>
          </a:p>
          <a:p>
            <a:pPr lvl="1">
              <a:lnSpc>
                <a:spcPts val="2400"/>
              </a:lnSpc>
              <a:spcBef>
                <a:spcPts val="0"/>
              </a:spcBef>
            </a:pPr>
            <a:r>
              <a:rPr lang="en-US" altLang="ja-JP" sz="2200" dirty="0" smtClean="0">
                <a:latin typeface="+mj-lt"/>
                <a:cs typeface="Arial" panose="020B0604020202020204" pitchFamily="34" charset="0"/>
              </a:rPr>
              <a:t>Vacuum scrubbing is progressing steadily.  </a:t>
            </a:r>
          </a:p>
          <a:p>
            <a:pPr lvl="2">
              <a:lnSpc>
                <a:spcPts val="2400"/>
              </a:lnSpc>
              <a:spcBef>
                <a:spcPts val="0"/>
              </a:spcBef>
            </a:pPr>
            <a:r>
              <a:rPr lang="en-US" altLang="ja-JP" sz="2200" dirty="0" smtClean="0">
                <a:latin typeface="+mj-lt"/>
                <a:cs typeface="Arial" panose="020B0604020202020204" pitchFamily="34" charset="0"/>
              </a:rPr>
              <a:t>The reused beam pipes for HER remembered the condition in the KEKB.</a:t>
            </a:r>
          </a:p>
          <a:p>
            <a:pPr lvl="1">
              <a:lnSpc>
                <a:spcPts val="2400"/>
              </a:lnSpc>
              <a:spcBef>
                <a:spcPts val="0"/>
              </a:spcBef>
            </a:pPr>
            <a:r>
              <a:rPr lang="en-US" altLang="ja-JP" sz="2200" dirty="0">
                <a:latin typeface="+mj-lt"/>
                <a:cs typeface="Arial" panose="020B0604020202020204" pitchFamily="34" charset="0"/>
              </a:rPr>
              <a:t>R</a:t>
            </a:r>
            <a:r>
              <a:rPr lang="en-US" altLang="ja-JP" sz="2200" dirty="0" smtClean="0">
                <a:latin typeface="+mj-lt"/>
                <a:cs typeface="Arial" panose="020B0604020202020204" pitchFamily="34" charset="0"/>
              </a:rPr>
              <a:t>esidual gases are typical one for the NEG pump system. </a:t>
            </a:r>
          </a:p>
          <a:p>
            <a:pPr lvl="1">
              <a:lnSpc>
                <a:spcPts val="2400"/>
              </a:lnSpc>
              <a:spcBef>
                <a:spcPts val="0"/>
              </a:spcBef>
            </a:pPr>
            <a:r>
              <a:rPr lang="en-US" altLang="ja-JP" sz="2200" dirty="0">
                <a:latin typeface="+mj-lt"/>
                <a:cs typeface="Arial" panose="020B0604020202020204" pitchFamily="34" charset="0"/>
              </a:rPr>
              <a:t>E</a:t>
            </a:r>
            <a:r>
              <a:rPr lang="en-US" altLang="ja-JP" sz="2200" dirty="0" smtClean="0">
                <a:latin typeface="+mj-lt"/>
                <a:cs typeface="Arial" panose="020B0604020202020204" pitchFamily="34" charset="0"/>
              </a:rPr>
              <a:t>ffects of the antechambers and </a:t>
            </a:r>
            <a:r>
              <a:rPr lang="en-US" altLang="ja-JP" sz="2200" dirty="0" err="1" smtClean="0">
                <a:latin typeface="+mj-lt"/>
                <a:cs typeface="Arial" panose="020B0604020202020204" pitchFamily="34" charset="0"/>
              </a:rPr>
              <a:t>TiN</a:t>
            </a:r>
            <a:r>
              <a:rPr lang="en-US" altLang="ja-JP" sz="2200" dirty="0" smtClean="0">
                <a:latin typeface="+mj-lt"/>
                <a:cs typeface="Arial" panose="020B0604020202020204" pitchFamily="34" charset="0"/>
              </a:rPr>
              <a:t> coating against ECE were confirmed.</a:t>
            </a:r>
          </a:p>
          <a:p>
            <a:pPr lvl="1">
              <a:lnSpc>
                <a:spcPts val="2400"/>
              </a:lnSpc>
              <a:spcBef>
                <a:spcPts val="0"/>
              </a:spcBef>
            </a:pPr>
            <a:r>
              <a:rPr lang="en-US" altLang="ja-JP" sz="2200" dirty="0">
                <a:latin typeface="+mj-lt"/>
                <a:cs typeface="Arial" panose="020B0604020202020204" pitchFamily="34" charset="0"/>
              </a:rPr>
              <a:t>B</a:t>
            </a:r>
            <a:r>
              <a:rPr lang="en-US" altLang="ja-JP" sz="2200" dirty="0" smtClean="0">
                <a:latin typeface="+mj-lt"/>
                <a:cs typeface="Arial" panose="020B0604020202020204" pitchFamily="34" charset="0"/>
              </a:rPr>
              <a:t>eam collimators are working well up to now.</a:t>
            </a:r>
          </a:p>
          <a:p>
            <a:pPr lvl="1">
              <a:lnSpc>
                <a:spcPts val="2400"/>
              </a:lnSpc>
              <a:spcBef>
                <a:spcPts val="0"/>
              </a:spcBef>
            </a:pPr>
            <a:r>
              <a:rPr lang="en-US" altLang="ja-JP" sz="2200" dirty="0" smtClean="0">
                <a:latin typeface="+mj-lt"/>
                <a:cs typeface="Arial" panose="020B0604020202020204" pitchFamily="34" charset="0"/>
              </a:rPr>
              <a:t>Control system is also working well.</a:t>
            </a:r>
            <a:endParaRPr lang="en-US" altLang="ja-JP" sz="2200" dirty="0">
              <a:latin typeface="+mj-lt"/>
              <a:cs typeface="Arial" panose="020B0604020202020204" pitchFamily="34" charset="0"/>
            </a:endParaRPr>
          </a:p>
        </p:txBody>
      </p:sp>
      <p:sp>
        <p:nvSpPr>
          <p:cNvPr id="6" name="コンテンツ プレースホルダ 9"/>
          <p:cNvSpPr txBox="1">
            <a:spLocks/>
          </p:cNvSpPr>
          <p:nvPr/>
        </p:nvSpPr>
        <p:spPr>
          <a:xfrm>
            <a:off x="275708" y="1897840"/>
            <a:ext cx="8868291" cy="5602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pPr>
            <a:r>
              <a:rPr lang="en-US" altLang="ja-JP" sz="2400" dirty="0" smtClean="0">
                <a:solidFill>
                  <a:schemeClr val="accent2">
                    <a:lumMod val="50000"/>
                  </a:schemeClr>
                </a:solidFill>
                <a:cs typeface="Arial" panose="020B0604020202020204" pitchFamily="34" charset="0"/>
              </a:rPr>
              <a:t>Overall, the </a:t>
            </a:r>
            <a:r>
              <a:rPr lang="en-US" altLang="ja-JP" sz="2400" dirty="0">
                <a:solidFill>
                  <a:schemeClr val="accent2">
                    <a:lumMod val="50000"/>
                  </a:schemeClr>
                </a:solidFill>
                <a:cs typeface="Arial" panose="020B0604020202020204" pitchFamily="34" charset="0"/>
              </a:rPr>
              <a:t>vacuum system made a good start</a:t>
            </a:r>
            <a:r>
              <a:rPr lang="en-US" altLang="ja-JP" sz="2400" dirty="0" smtClean="0">
                <a:solidFill>
                  <a:schemeClr val="accent2">
                    <a:lumMod val="50000"/>
                  </a:schemeClr>
                </a:solidFill>
                <a:cs typeface="Arial" panose="020B0604020202020204" pitchFamily="34" charset="0"/>
              </a:rPr>
              <a:t>.</a:t>
            </a:r>
            <a:endParaRPr lang="en-US" altLang="ja-JP" sz="24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70269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357158" y="79022"/>
            <a:ext cx="8501122" cy="739584"/>
          </a:xfrm>
        </p:spPr>
        <p:txBody>
          <a:bodyPr>
            <a:normAutofit/>
          </a:bodyPr>
          <a:lstStyle/>
          <a:p>
            <a:r>
              <a:rPr lang="en-US" altLang="ja-JP" sz="3600" dirty="0" smtClean="0">
                <a:solidFill>
                  <a:schemeClr val="tx1"/>
                </a:solidFill>
                <a:latin typeface="+mj-lt"/>
                <a:cs typeface="Arial" panose="020B0604020202020204" pitchFamily="34" charset="0"/>
              </a:rPr>
              <a:t>Summary and plan</a:t>
            </a:r>
            <a:endParaRPr kumimoji="1" lang="ja-JP" altLang="en-US" sz="3600" dirty="0">
              <a:solidFill>
                <a:schemeClr val="tx1"/>
              </a:solidFill>
              <a:latin typeface="+mj-lt"/>
              <a:cs typeface="Arial" panose="020B0604020202020204" pitchFamily="34" charset="0"/>
            </a:endParaRPr>
          </a:p>
        </p:txBody>
      </p:sp>
      <p:cxnSp>
        <p:nvCxnSpPr>
          <p:cNvPr id="11" name="直線コネクタ 10"/>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コンテンツ プレースホルダ 9"/>
          <p:cNvSpPr txBox="1">
            <a:spLocks/>
          </p:cNvSpPr>
          <p:nvPr/>
        </p:nvSpPr>
        <p:spPr>
          <a:xfrm>
            <a:off x="275708" y="1130937"/>
            <a:ext cx="8868291" cy="36278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Major problems</a:t>
            </a:r>
          </a:p>
          <a:p>
            <a:pPr lvl="1">
              <a:lnSpc>
                <a:spcPts val="2400"/>
              </a:lnSpc>
              <a:spcBef>
                <a:spcPts val="0"/>
              </a:spcBef>
            </a:pPr>
            <a:r>
              <a:rPr lang="en-US" altLang="ja-JP" sz="2200" dirty="0">
                <a:latin typeface="+mj-lt"/>
                <a:cs typeface="Arial" panose="020B0604020202020204" pitchFamily="34" charset="0"/>
              </a:rPr>
              <a:t>N</a:t>
            </a:r>
            <a:r>
              <a:rPr lang="en-US" altLang="ja-JP" sz="2200" dirty="0" smtClean="0">
                <a:latin typeface="+mj-lt"/>
                <a:cs typeface="Arial" panose="020B0604020202020204" pitchFamily="34" charset="0"/>
              </a:rPr>
              <a:t>onlinear </a:t>
            </a:r>
            <a:r>
              <a:rPr lang="en-US" altLang="ja-JP" sz="2200" dirty="0">
                <a:latin typeface="+mj-lt"/>
                <a:cs typeface="Arial" panose="020B0604020202020204" pitchFamily="34" charset="0"/>
              </a:rPr>
              <a:t>behavior of pressures were observed in the LER, which </a:t>
            </a:r>
            <a:r>
              <a:rPr lang="en-US" altLang="ja-JP" sz="2200" dirty="0" smtClean="0">
                <a:latin typeface="+mj-lt"/>
                <a:cs typeface="Arial" panose="020B0604020202020204" pitchFamily="34" charset="0"/>
              </a:rPr>
              <a:t>was due </a:t>
            </a:r>
            <a:r>
              <a:rPr lang="en-US" altLang="ja-JP" sz="2200" dirty="0">
                <a:latin typeface="+mj-lt"/>
                <a:cs typeface="Arial" panose="020B0604020202020204" pitchFamily="34" charset="0"/>
              </a:rPr>
              <a:t>to </a:t>
            </a:r>
            <a:r>
              <a:rPr lang="en-US" altLang="ja-JP" sz="2200" dirty="0" smtClean="0">
                <a:latin typeface="+mj-lt"/>
                <a:cs typeface="Arial" panose="020B0604020202020204" pitchFamily="34" charset="0"/>
              </a:rPr>
              <a:t>ESD in </a:t>
            </a:r>
            <a:r>
              <a:rPr lang="en-US" altLang="ja-JP" sz="2200" dirty="0">
                <a:latin typeface="+mj-lt"/>
                <a:cs typeface="Arial" panose="020B0604020202020204" pitchFamily="34" charset="0"/>
              </a:rPr>
              <a:t>aluminum bellows chambers</a:t>
            </a:r>
            <a:r>
              <a:rPr lang="en-US" altLang="ja-JP" sz="2200" dirty="0" smtClean="0">
                <a:latin typeface="+mj-lt"/>
                <a:cs typeface="Arial" panose="020B0604020202020204" pitchFamily="34" charset="0"/>
              </a:rPr>
              <a:t>. -&gt; cured by setting permanent magnets. </a:t>
            </a:r>
          </a:p>
          <a:p>
            <a:pPr lvl="2">
              <a:lnSpc>
                <a:spcPts val="2400"/>
              </a:lnSpc>
              <a:spcBef>
                <a:spcPts val="0"/>
              </a:spcBef>
            </a:pPr>
            <a:r>
              <a:rPr lang="en-US" altLang="ja-JP" sz="2200" dirty="0" smtClean="0">
                <a:latin typeface="+mj-lt"/>
                <a:cs typeface="Arial" panose="020B0604020202020204" pitchFamily="34" charset="0"/>
              </a:rPr>
              <a:t>But the effect of ECE is still seen at higher beam current.</a:t>
            </a:r>
            <a:endParaRPr lang="en-US" altLang="ja-JP" sz="2200" dirty="0">
              <a:latin typeface="+mj-lt"/>
              <a:cs typeface="Arial" panose="020B0604020202020204" pitchFamily="34" charset="0"/>
            </a:endParaRPr>
          </a:p>
          <a:p>
            <a:pPr lvl="1">
              <a:lnSpc>
                <a:spcPts val="2400"/>
              </a:lnSpc>
              <a:spcBef>
                <a:spcPts val="0"/>
              </a:spcBef>
            </a:pPr>
            <a:r>
              <a:rPr lang="en-US" altLang="ja-JP" sz="2200" dirty="0">
                <a:latin typeface="+mj-lt"/>
                <a:cs typeface="Arial" panose="020B0604020202020204" pitchFamily="34" charset="0"/>
              </a:rPr>
              <a:t>P</a:t>
            </a:r>
            <a:r>
              <a:rPr lang="en-US" altLang="ja-JP" sz="2200" dirty="0" smtClean="0">
                <a:latin typeface="+mj-lt"/>
                <a:cs typeface="Arial" panose="020B0604020202020204" pitchFamily="34" charset="0"/>
              </a:rPr>
              <a:t>ressure burst </a:t>
            </a:r>
            <a:r>
              <a:rPr lang="en-US" altLang="ja-JP" sz="2200" dirty="0">
                <a:latin typeface="+mj-lt"/>
                <a:cs typeface="Arial" panose="020B0604020202020204" pitchFamily="34" charset="0"/>
              </a:rPr>
              <a:t>accompanying beam aborts is a major concern </a:t>
            </a:r>
            <a:r>
              <a:rPr lang="en-US" altLang="ja-JP" sz="2200" dirty="0" smtClean="0">
                <a:latin typeface="+mj-lt"/>
                <a:cs typeface="Arial" panose="020B0604020202020204" pitchFamily="34" charset="0"/>
              </a:rPr>
              <a:t>recently. Most probable cause is the collision </a:t>
            </a:r>
            <a:r>
              <a:rPr lang="en-US" altLang="ja-JP" sz="2200" dirty="0" smtClean="0">
                <a:latin typeface="+mj-lt"/>
                <a:cs typeface="Arial" panose="020B0604020202020204" pitchFamily="34" charset="0"/>
              </a:rPr>
              <a:t>of beam with </a:t>
            </a:r>
            <a:r>
              <a:rPr lang="en-US" altLang="ja-JP" sz="2200" dirty="0" smtClean="0">
                <a:latin typeface="+mj-lt"/>
                <a:cs typeface="Arial" panose="020B0604020202020204" pitchFamily="34" charset="0"/>
              </a:rPr>
              <a:t>dusts.</a:t>
            </a:r>
          </a:p>
          <a:p>
            <a:pPr lvl="2">
              <a:lnSpc>
                <a:spcPts val="2400"/>
              </a:lnSpc>
              <a:spcBef>
                <a:spcPts val="0"/>
              </a:spcBef>
            </a:pPr>
            <a:r>
              <a:rPr lang="en-US" altLang="ja-JP" sz="2200" dirty="0" smtClean="0">
                <a:latin typeface="+mj-lt"/>
                <a:cs typeface="Arial" panose="020B0604020202020204" pitchFamily="34" charset="0"/>
              </a:rPr>
              <a:t>The frequency seems to decrease recently.</a:t>
            </a:r>
          </a:p>
          <a:p>
            <a:pPr lvl="1">
              <a:lnSpc>
                <a:spcPts val="2400"/>
              </a:lnSpc>
              <a:spcBef>
                <a:spcPts val="0"/>
              </a:spcBef>
            </a:pPr>
            <a:r>
              <a:rPr lang="en-US" altLang="ja-JP" sz="2200" dirty="0" smtClean="0">
                <a:latin typeface="+mj-lt"/>
                <a:cs typeface="Arial" panose="020B0604020202020204" pitchFamily="34" charset="0"/>
              </a:rPr>
              <a:t>A fraction of steered beams seems to hit a narrow tapered-beam pipe.</a:t>
            </a:r>
          </a:p>
          <a:p>
            <a:pPr lvl="2">
              <a:lnSpc>
                <a:spcPts val="2400"/>
              </a:lnSpc>
              <a:spcBef>
                <a:spcPts val="0"/>
              </a:spcBef>
            </a:pPr>
            <a:r>
              <a:rPr lang="en-US" altLang="ja-JP" sz="2200" dirty="0" smtClean="0">
                <a:latin typeface="+mj-lt"/>
                <a:cs typeface="Arial" panose="020B0604020202020204" pitchFamily="34" charset="0"/>
              </a:rPr>
              <a:t>Beam collimators seems helpful.</a:t>
            </a:r>
            <a:endParaRPr lang="en-US" altLang="ja-JP" sz="2200" dirty="0">
              <a:latin typeface="+mj-lt"/>
              <a:cs typeface="Arial" panose="020B0604020202020204" pitchFamily="34" charset="0"/>
            </a:endParaRPr>
          </a:p>
        </p:txBody>
      </p:sp>
      <p:sp>
        <p:nvSpPr>
          <p:cNvPr id="14" name="コンテンツ プレースホルダ 9"/>
          <p:cNvSpPr txBox="1">
            <a:spLocks/>
          </p:cNvSpPr>
          <p:nvPr/>
        </p:nvSpPr>
        <p:spPr>
          <a:xfrm>
            <a:off x="275708" y="4365739"/>
            <a:ext cx="8868291" cy="16024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Lots of useful information have been obtained in Phase-I.</a:t>
            </a:r>
          </a:p>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The </a:t>
            </a:r>
            <a:r>
              <a:rPr lang="en-US" altLang="ja-JP" sz="2400" dirty="0">
                <a:solidFill>
                  <a:schemeClr val="accent2">
                    <a:lumMod val="50000"/>
                  </a:schemeClr>
                </a:solidFill>
                <a:latin typeface="+mj-lt"/>
                <a:cs typeface="Arial" panose="020B0604020202020204" pitchFamily="34" charset="0"/>
              </a:rPr>
              <a:t>stored beam currents will be gradually increased to </a:t>
            </a:r>
            <a:r>
              <a:rPr lang="en-US" altLang="ja-JP" sz="2400" dirty="0" smtClean="0">
                <a:solidFill>
                  <a:schemeClr val="accent2">
                    <a:lumMod val="50000"/>
                  </a:schemeClr>
                </a:solidFill>
                <a:latin typeface="+mj-lt"/>
                <a:cs typeface="Arial" panose="020B0604020202020204" pitchFamily="34" charset="0"/>
              </a:rPr>
              <a:t>~1 </a:t>
            </a:r>
            <a:r>
              <a:rPr lang="en-US" altLang="ja-JP" sz="2400" dirty="0">
                <a:solidFill>
                  <a:schemeClr val="accent2">
                    <a:lumMod val="50000"/>
                  </a:schemeClr>
                </a:solidFill>
                <a:latin typeface="+mj-lt"/>
                <a:cs typeface="Arial" panose="020B0604020202020204" pitchFamily="34" charset="0"/>
              </a:rPr>
              <a:t>A during the </a:t>
            </a:r>
            <a:r>
              <a:rPr lang="en-US" altLang="ja-JP" sz="2400" dirty="0" smtClean="0">
                <a:solidFill>
                  <a:schemeClr val="accent2">
                    <a:lumMod val="50000"/>
                  </a:schemeClr>
                </a:solidFill>
                <a:latin typeface="+mj-lt"/>
                <a:cs typeface="Arial" panose="020B0604020202020204" pitchFamily="34" charset="0"/>
              </a:rPr>
              <a:t>Phase-I commissioning.</a:t>
            </a:r>
          </a:p>
          <a:p>
            <a:pPr lvl="1">
              <a:lnSpc>
                <a:spcPts val="2400"/>
              </a:lnSpc>
              <a:spcBef>
                <a:spcPts val="0"/>
              </a:spcBef>
            </a:pPr>
            <a:r>
              <a:rPr lang="en-US" altLang="ja-JP" sz="2200" dirty="0" smtClean="0">
                <a:latin typeface="+mj-lt"/>
                <a:cs typeface="Arial" panose="020B0604020202020204" pitchFamily="34" charset="0"/>
              </a:rPr>
              <a:t>Checking the soundness of the system.</a:t>
            </a:r>
            <a:endParaRPr lang="en-US" altLang="ja-JP" sz="2200" dirty="0">
              <a:latin typeface="+mj-lt"/>
              <a:cs typeface="Arial" panose="020B0604020202020204" pitchFamily="34" charset="0"/>
            </a:endParaRPr>
          </a:p>
        </p:txBody>
      </p:sp>
    </p:spTree>
    <p:extLst>
      <p:ext uri="{BB962C8B-B14F-4D97-AF65-F5344CB8AC3E}">
        <p14:creationId xmlns:p14="http://schemas.microsoft.com/office/powerpoint/2010/main" val="80695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357158" y="79022"/>
            <a:ext cx="8501122" cy="739584"/>
          </a:xfrm>
        </p:spPr>
        <p:txBody>
          <a:bodyPr>
            <a:normAutofit/>
          </a:bodyPr>
          <a:lstStyle/>
          <a:p>
            <a:r>
              <a:rPr lang="en-US" altLang="ja-JP" sz="3600" dirty="0" smtClean="0">
                <a:solidFill>
                  <a:schemeClr val="tx1"/>
                </a:solidFill>
                <a:latin typeface="+mj-lt"/>
                <a:cs typeface="Arial" panose="020B0604020202020204" pitchFamily="34" charset="0"/>
              </a:rPr>
              <a:t>Summary and plan</a:t>
            </a:r>
            <a:endParaRPr kumimoji="1" lang="ja-JP" altLang="en-US" sz="3600" dirty="0">
              <a:solidFill>
                <a:schemeClr val="tx1"/>
              </a:solidFill>
              <a:latin typeface="+mj-lt"/>
              <a:cs typeface="Arial" panose="020B0604020202020204" pitchFamily="34" charset="0"/>
            </a:endParaRPr>
          </a:p>
        </p:txBody>
      </p:sp>
      <p:cxnSp>
        <p:nvCxnSpPr>
          <p:cNvPr id="11" name="直線コネクタ 10"/>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コンテンツ プレースホルダ 9"/>
          <p:cNvSpPr txBox="1">
            <a:spLocks/>
          </p:cNvSpPr>
          <p:nvPr/>
        </p:nvSpPr>
        <p:spPr>
          <a:xfrm>
            <a:off x="275709" y="1081627"/>
            <a:ext cx="8868291" cy="26939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Plans for Phase-II</a:t>
            </a:r>
          </a:p>
          <a:p>
            <a:pPr lvl="1">
              <a:lnSpc>
                <a:spcPts val="2800"/>
              </a:lnSpc>
              <a:spcBef>
                <a:spcPts val="0"/>
              </a:spcBef>
            </a:pPr>
            <a:r>
              <a:rPr lang="en-US" altLang="ja-JP" sz="2200" dirty="0" smtClean="0">
                <a:latin typeface="+mj-lt"/>
                <a:cs typeface="Arial" panose="020B0604020202020204" pitchFamily="34" charset="0"/>
              </a:rPr>
              <a:t>Installation of new IR beam pipes (Kanazawa-san’s talk)</a:t>
            </a:r>
          </a:p>
          <a:p>
            <a:pPr lvl="1">
              <a:lnSpc>
                <a:spcPts val="2800"/>
              </a:lnSpc>
              <a:spcBef>
                <a:spcPts val="0"/>
              </a:spcBef>
            </a:pPr>
            <a:r>
              <a:rPr lang="en-US" altLang="ja-JP" sz="2200" dirty="0" smtClean="0">
                <a:latin typeface="+mj-lt"/>
                <a:cs typeface="Arial" panose="020B0604020202020204" pitchFamily="34" charset="0"/>
              </a:rPr>
              <a:t>Fabrication of five beam collimators and the installation.</a:t>
            </a:r>
          </a:p>
          <a:p>
            <a:pPr lvl="1">
              <a:lnSpc>
                <a:spcPts val="2800"/>
              </a:lnSpc>
              <a:spcBef>
                <a:spcPts val="0"/>
              </a:spcBef>
            </a:pPr>
            <a:r>
              <a:rPr lang="en-US" altLang="ja-JP" sz="2200" dirty="0" smtClean="0">
                <a:latin typeface="+mj-lt"/>
                <a:cs typeface="Arial" panose="020B0604020202020204" pitchFamily="34" charset="0"/>
              </a:rPr>
              <a:t>Change of beam pipes at the LER injection region.</a:t>
            </a:r>
          </a:p>
          <a:p>
            <a:pPr lvl="1">
              <a:lnSpc>
                <a:spcPts val="2800"/>
              </a:lnSpc>
              <a:spcBef>
                <a:spcPts val="0"/>
              </a:spcBef>
            </a:pPr>
            <a:r>
              <a:rPr lang="en-US" altLang="ja-JP" sz="2200" dirty="0" smtClean="0">
                <a:latin typeface="+mj-lt"/>
                <a:cs typeface="Arial" panose="020B0604020202020204" pitchFamily="34" charset="0"/>
              </a:rPr>
              <a:t>Replacement of damaged bellows chambers and other components.</a:t>
            </a:r>
          </a:p>
          <a:p>
            <a:pPr lvl="1">
              <a:lnSpc>
                <a:spcPts val="2800"/>
              </a:lnSpc>
              <a:spcBef>
                <a:spcPts val="0"/>
              </a:spcBef>
            </a:pPr>
            <a:r>
              <a:rPr lang="en-US" altLang="ja-JP" sz="2200" dirty="0" smtClean="0">
                <a:latin typeface="+mj-lt"/>
                <a:cs typeface="Arial" panose="020B0604020202020204" pitchFamily="34" charset="0"/>
              </a:rPr>
              <a:t>Rearrange of cooling water pass at wiggler section.</a:t>
            </a:r>
          </a:p>
          <a:p>
            <a:pPr lvl="1">
              <a:lnSpc>
                <a:spcPts val="2800"/>
              </a:lnSpc>
              <a:spcBef>
                <a:spcPts val="0"/>
              </a:spcBef>
            </a:pPr>
            <a:r>
              <a:rPr lang="en-US" altLang="ja-JP" sz="2200" dirty="0" smtClean="0">
                <a:latin typeface="+mj-lt"/>
                <a:cs typeface="Arial" panose="020B0604020202020204" pitchFamily="34" charset="0"/>
              </a:rPr>
              <a:t>Etc.</a:t>
            </a:r>
            <a:endParaRPr lang="en-US" altLang="ja-JP" sz="2200" dirty="0">
              <a:latin typeface="+mj-lt"/>
              <a:cs typeface="Arial" panose="020B0604020202020204" pitchFamily="34" charset="0"/>
            </a:endParaRPr>
          </a:p>
        </p:txBody>
      </p:sp>
      <p:sp>
        <p:nvSpPr>
          <p:cNvPr id="5" name="テキスト ボックス 4"/>
          <p:cNvSpPr txBox="1"/>
          <p:nvPr/>
        </p:nvSpPr>
        <p:spPr>
          <a:xfrm>
            <a:off x="1258527" y="4188540"/>
            <a:ext cx="6695769" cy="1569660"/>
          </a:xfrm>
          <a:prstGeom prst="rect">
            <a:avLst/>
          </a:prstGeom>
          <a:noFill/>
        </p:spPr>
        <p:txBody>
          <a:bodyPr wrap="square" rtlCol="0">
            <a:spAutoFit/>
          </a:bodyPr>
          <a:lstStyle/>
          <a:p>
            <a:r>
              <a:rPr kumimoji="1" lang="en-US" altLang="ja-JP" sz="2400" dirty="0" smtClean="0">
                <a:solidFill>
                  <a:srgbClr val="0070C0"/>
                </a:solidFill>
              </a:rPr>
              <a:t>KEKB Vacuum group would like to thank all of KEKB accelerator staff for their cooperation and kind consideration for allowing the long enough time for </a:t>
            </a:r>
            <a:r>
              <a:rPr kumimoji="1" lang="en-US" altLang="ja-JP" sz="2400" dirty="0" smtClean="0">
                <a:solidFill>
                  <a:srgbClr val="0070C0"/>
                </a:solidFill>
              </a:rPr>
              <a:t>vacuum </a:t>
            </a:r>
            <a:r>
              <a:rPr kumimoji="1" lang="en-US" altLang="ja-JP" sz="2400" dirty="0" smtClean="0">
                <a:solidFill>
                  <a:srgbClr val="0070C0"/>
                </a:solidFill>
              </a:rPr>
              <a:t>scrubbing.</a:t>
            </a:r>
            <a:endParaRPr kumimoji="1" lang="ja-JP" altLang="en-US" sz="2400" dirty="0">
              <a:solidFill>
                <a:srgbClr val="0070C0"/>
              </a:solidFill>
            </a:endParaRPr>
          </a:p>
        </p:txBody>
      </p:sp>
    </p:spTree>
    <p:extLst>
      <p:ext uri="{BB962C8B-B14F-4D97-AF65-F5344CB8AC3E}">
        <p14:creationId xmlns:p14="http://schemas.microsoft.com/office/powerpoint/2010/main" val="77444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266480"/>
            <a:ext cx="8229600" cy="1143000"/>
          </a:xfrm>
        </p:spPr>
        <p:txBody>
          <a:bodyPr>
            <a:normAutofit/>
          </a:bodyPr>
          <a:lstStyle/>
          <a:p>
            <a:r>
              <a:rPr kumimoji="1" lang="en-US" altLang="ja-JP" sz="4800" dirty="0" smtClean="0">
                <a:latin typeface="+mj-lt"/>
              </a:rPr>
              <a:t>Thank you for your attention.</a:t>
            </a:r>
            <a:endParaRPr kumimoji="1" lang="ja-JP" altLang="en-US" sz="4800" dirty="0">
              <a:latin typeface="+mj-lt"/>
            </a:endParaRPr>
          </a:p>
        </p:txBody>
      </p:sp>
      <p:cxnSp>
        <p:nvCxnSpPr>
          <p:cNvPr id="3" name="直線コネクタ 2"/>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9916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452284" y="37569"/>
            <a:ext cx="8512204" cy="798454"/>
          </a:xfrm>
        </p:spPr>
        <p:txBody>
          <a:bodyPr>
            <a:normAutofit/>
          </a:bodyPr>
          <a:lstStyle/>
          <a:p>
            <a:r>
              <a:rPr lang="en-US" altLang="ja-JP" sz="2800" dirty="0" smtClean="0">
                <a:solidFill>
                  <a:schemeClr val="tx1"/>
                </a:solidFill>
                <a:latin typeface="+mj-lt"/>
                <a:cs typeface="Arial" panose="020B0604020202020204" pitchFamily="34" charset="0"/>
              </a:rPr>
              <a:t>Main parameters related to vacuum system</a:t>
            </a:r>
            <a:endParaRPr kumimoji="1" lang="ja-JP" altLang="en-US" sz="2800" dirty="0">
              <a:solidFill>
                <a:schemeClr val="tx1"/>
              </a:solidFill>
              <a:latin typeface="+mj-lt"/>
              <a:cs typeface="Arial" panose="020B0604020202020204" pitchFamily="34" charset="0"/>
            </a:endParaRPr>
          </a:p>
        </p:txBody>
      </p:sp>
      <p:graphicFrame>
        <p:nvGraphicFramePr>
          <p:cNvPr id="4" name="表 3"/>
          <p:cNvGraphicFramePr>
            <a:graphicFrameLocks noGrp="1"/>
          </p:cNvGraphicFramePr>
          <p:nvPr>
            <p:extLst/>
          </p:nvPr>
        </p:nvGraphicFramePr>
        <p:xfrm>
          <a:off x="305713" y="1514889"/>
          <a:ext cx="8420276" cy="4817364"/>
        </p:xfrm>
        <a:graphic>
          <a:graphicData uri="http://schemas.openxmlformats.org/drawingml/2006/table">
            <a:tbl>
              <a:tblPr>
                <a:tableStyleId>{5C22544A-7EE6-4342-B048-85BDC9FD1C3A}</a:tableStyleId>
              </a:tblPr>
              <a:tblGrid>
                <a:gridCol w="2925167"/>
                <a:gridCol w="2107474"/>
                <a:gridCol w="2168435"/>
                <a:gridCol w="1219200"/>
              </a:tblGrid>
              <a:tr h="248744">
                <a:tc>
                  <a:txBody>
                    <a:bodyPr/>
                    <a:lstStyle/>
                    <a:p>
                      <a:pPr indent="80010" algn="just">
                        <a:lnSpc>
                          <a:spcPct val="115000"/>
                        </a:lnSpc>
                        <a:spcAft>
                          <a:spcPts val="0"/>
                        </a:spcAft>
                      </a:pPr>
                      <a:r>
                        <a:rPr lang="en-US" sz="1800" dirty="0">
                          <a:effectLst/>
                          <a:latin typeface="+mj-lt"/>
                          <a:cs typeface="Arial" panose="020B0604020202020204" pitchFamily="34" charset="0"/>
                        </a:rPr>
                        <a:t> </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indent="80010" algn="just">
                        <a:lnSpc>
                          <a:spcPct val="115000"/>
                        </a:lnSpc>
                        <a:spcAft>
                          <a:spcPts val="0"/>
                        </a:spcAft>
                      </a:pPr>
                      <a:r>
                        <a:rPr lang="en-US" sz="1800" dirty="0" smtClean="0">
                          <a:effectLst/>
                          <a:latin typeface="+mj-lt"/>
                          <a:cs typeface="Arial" panose="020B0604020202020204" pitchFamily="34" charset="0"/>
                        </a:rPr>
                        <a:t>     LER </a:t>
                      </a:r>
                      <a:r>
                        <a:rPr lang="en-US" sz="1800" dirty="0">
                          <a:effectLst/>
                          <a:latin typeface="+mj-lt"/>
                          <a:cs typeface="Arial" panose="020B0604020202020204" pitchFamily="34" charset="0"/>
                        </a:rPr>
                        <a:t>(positron)</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indent="80010" algn="just">
                        <a:lnSpc>
                          <a:spcPct val="115000"/>
                        </a:lnSpc>
                        <a:spcAft>
                          <a:spcPts val="0"/>
                        </a:spcAft>
                      </a:pPr>
                      <a:r>
                        <a:rPr lang="en-US" sz="1800" dirty="0" smtClean="0">
                          <a:effectLst/>
                          <a:latin typeface="+mj-lt"/>
                          <a:cs typeface="Arial" panose="020B0604020202020204" pitchFamily="34" charset="0"/>
                        </a:rPr>
                        <a:t>     HER </a:t>
                      </a:r>
                      <a:r>
                        <a:rPr lang="en-US" sz="1800" dirty="0">
                          <a:effectLst/>
                          <a:latin typeface="+mj-lt"/>
                          <a:cs typeface="Arial" panose="020B0604020202020204" pitchFamily="34" charset="0"/>
                        </a:rPr>
                        <a:t>(electron)</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15000"/>
                        </a:lnSpc>
                        <a:spcAft>
                          <a:spcPts val="0"/>
                        </a:spcAft>
                      </a:pPr>
                      <a:r>
                        <a:rPr lang="en-US" sz="1600" dirty="0" smtClean="0">
                          <a:effectLst/>
                          <a:latin typeface="+mj-lt"/>
                          <a:cs typeface="Arial" panose="020B0604020202020204" pitchFamily="34" charset="0"/>
                        </a:rPr>
                        <a:t>      Unit</a:t>
                      </a:r>
                      <a:endParaRPr lang="ja-JP" sz="1600" dirty="0">
                        <a:effectLst/>
                        <a:latin typeface="+mj-lt"/>
                        <a:ea typeface="ＭＳ 明朝" panose="02020609040205080304" pitchFamily="17" charset="-128"/>
                        <a:cs typeface="Arial" panose="020B0604020202020204" pitchFamily="34" charset="0"/>
                      </a:endParaRPr>
                    </a:p>
                  </a:txBody>
                  <a:tcPr marL="68580" marR="68580" marT="0" marB="0">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r h="482515">
                <a:tc>
                  <a:txBody>
                    <a:bodyPr/>
                    <a:lstStyle/>
                    <a:p>
                      <a:pPr indent="80010" algn="just">
                        <a:lnSpc>
                          <a:spcPct val="100000"/>
                        </a:lnSpc>
                        <a:spcAft>
                          <a:spcPts val="0"/>
                        </a:spcAft>
                      </a:pPr>
                      <a:r>
                        <a:rPr lang="en-US" sz="1800" kern="100" dirty="0" smtClean="0">
                          <a:effectLst/>
                          <a:latin typeface="+mj-lt"/>
                          <a:cs typeface="Arial" panose="020B0604020202020204" pitchFamily="34" charset="0"/>
                        </a:rPr>
                        <a:t>Material of new beam</a:t>
                      </a:r>
                      <a:r>
                        <a:rPr lang="en-US" sz="1800" kern="100" baseline="0" dirty="0" smtClean="0">
                          <a:effectLst/>
                          <a:latin typeface="+mj-lt"/>
                          <a:cs typeface="Arial" panose="020B0604020202020204" pitchFamily="34" charset="0"/>
                        </a:rPr>
                        <a:t> </a:t>
                      </a:r>
                      <a:r>
                        <a:rPr lang="en-US" sz="1800" kern="100" dirty="0" smtClean="0">
                          <a:effectLst/>
                          <a:latin typeface="+mj-lt"/>
                          <a:cs typeface="Arial" panose="020B0604020202020204" pitchFamily="34" charset="0"/>
                        </a:rPr>
                        <a:t>pipe</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Al-alloy (arc)</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OFC (wiggler)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OFC (arc),</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OFC (wiggler)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 </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486673">
                <a:tc>
                  <a:txBody>
                    <a:bodyPr/>
                    <a:lstStyle/>
                    <a:p>
                      <a:pPr indent="80010" algn="just">
                        <a:lnSpc>
                          <a:spcPct val="100000"/>
                        </a:lnSpc>
                        <a:spcAft>
                          <a:spcPts val="0"/>
                        </a:spcAft>
                      </a:pPr>
                      <a:r>
                        <a:rPr lang="en-US" sz="1800" kern="100" dirty="0">
                          <a:effectLst/>
                          <a:latin typeface="+mj-lt"/>
                          <a:cs typeface="Arial" panose="020B0604020202020204" pitchFamily="34" charset="0"/>
                        </a:rPr>
                        <a:t>Cross section </a:t>
                      </a:r>
                      <a:r>
                        <a:rPr lang="en-US" sz="1800" kern="100" dirty="0" smtClean="0">
                          <a:effectLst/>
                          <a:latin typeface="+mj-lt"/>
                          <a:cs typeface="Arial" panose="020B0604020202020204" pitchFamily="34" charset="0"/>
                        </a:rPr>
                        <a:t>of </a:t>
                      </a:r>
                    </a:p>
                    <a:p>
                      <a:pPr indent="80010" algn="just">
                        <a:lnSpc>
                          <a:spcPct val="100000"/>
                        </a:lnSpc>
                        <a:spcAft>
                          <a:spcPts val="0"/>
                        </a:spcAft>
                      </a:pPr>
                      <a:r>
                        <a:rPr lang="en-US" sz="1800" kern="100" dirty="0" smtClean="0">
                          <a:effectLst/>
                          <a:latin typeface="+mj-lt"/>
                          <a:cs typeface="Arial" panose="020B0604020202020204" pitchFamily="34" charset="0"/>
                        </a:rPr>
                        <a:t>              new beam pipe</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i="0" dirty="0" smtClean="0">
                          <a:effectLst/>
                          <a:latin typeface="Symbol" panose="05050102010706020507" pitchFamily="18" charset="2"/>
                          <a:cs typeface="Arial" panose="020B0604020202020204" pitchFamily="34" charset="0"/>
                        </a:rPr>
                        <a:t>f</a:t>
                      </a:r>
                      <a:r>
                        <a:rPr lang="en-US" sz="1800" dirty="0" smtClean="0">
                          <a:effectLst/>
                          <a:latin typeface="+mj-lt"/>
                          <a:cs typeface="Arial" panose="020B0604020202020204" pitchFamily="34" charset="0"/>
                        </a:rPr>
                        <a:t>90 </a:t>
                      </a:r>
                      <a:r>
                        <a:rPr lang="en-US" sz="1800" dirty="0">
                          <a:effectLst/>
                          <a:latin typeface="+mj-lt"/>
                          <a:cs typeface="Arial" panose="020B0604020202020204" pitchFamily="34" charset="0"/>
                        </a:rPr>
                        <a:t>+ Antechambers</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Racetrack (</a:t>
                      </a:r>
                      <a:r>
                        <a:rPr lang="en-US" sz="1800" dirty="0" smtClean="0">
                          <a:effectLst/>
                          <a:latin typeface="+mj-lt"/>
                          <a:cs typeface="Arial" panose="020B0604020202020204" pitchFamily="34" charset="0"/>
                        </a:rPr>
                        <a:t>50</a:t>
                      </a:r>
                      <a:r>
                        <a:rPr lang="en-US" sz="1800" dirty="0" smtClean="0">
                          <a:effectLst/>
                          <a:latin typeface="+mj-lt"/>
                          <a:cs typeface="Arial" panose="020B0604020202020204" pitchFamily="34" charset="0"/>
                          <a:sym typeface="Symbol" panose="05050102010706020507" pitchFamily="18" charset="2"/>
                        </a:rPr>
                        <a:t></a:t>
                      </a:r>
                      <a:r>
                        <a:rPr lang="en-US" sz="1800" dirty="0" smtClean="0">
                          <a:effectLst/>
                          <a:latin typeface="+mj-lt"/>
                          <a:cs typeface="Arial" panose="020B0604020202020204" pitchFamily="34" charset="0"/>
                        </a:rPr>
                        <a:t>104</a:t>
                      </a:r>
                      <a:r>
                        <a:rPr lang="en-US" sz="1800" dirty="0">
                          <a:effectLst/>
                          <a:latin typeface="+mj-lt"/>
                          <a:cs typeface="Arial" panose="020B0604020202020204" pitchFamily="34" charset="0"/>
                        </a:rPr>
                        <a:t>)</a:t>
                      </a:r>
                      <a:endParaRPr lang="ja-JP" sz="1800" dirty="0">
                        <a:effectLst/>
                        <a:latin typeface="+mj-lt"/>
                        <a:cs typeface="Arial" panose="020B0604020202020204" pitchFamily="34" charset="0"/>
                      </a:endParaRPr>
                    </a:p>
                    <a:p>
                      <a:pPr indent="80010" algn="ctr">
                        <a:lnSpc>
                          <a:spcPts val="2000"/>
                        </a:lnSpc>
                        <a:spcAft>
                          <a:spcPts val="0"/>
                        </a:spcAft>
                      </a:pPr>
                      <a:r>
                        <a:rPr lang="en-US" sz="1800" i="0" dirty="0" smtClean="0">
                          <a:effectLst/>
                          <a:latin typeface="Symbol" panose="05050102010706020507" pitchFamily="18" charset="2"/>
                          <a:cs typeface="Arial" panose="020B0604020202020204" pitchFamily="34" charset="0"/>
                        </a:rPr>
                        <a:t>f</a:t>
                      </a:r>
                      <a:r>
                        <a:rPr lang="en-US" sz="1800" dirty="0" smtClean="0">
                          <a:effectLst/>
                          <a:latin typeface="+mj-lt"/>
                          <a:cs typeface="Arial" panose="020B0604020202020204" pitchFamily="34" charset="0"/>
                        </a:rPr>
                        <a:t>50 </a:t>
                      </a:r>
                      <a:r>
                        <a:rPr lang="en-US" sz="1800" dirty="0">
                          <a:effectLst/>
                          <a:latin typeface="+mj-lt"/>
                          <a:cs typeface="Arial" panose="020B0604020202020204" pitchFamily="34" charset="0"/>
                        </a:rPr>
                        <a:t>+ Antechambers</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 </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482515">
                <a:tc>
                  <a:txBody>
                    <a:bodyPr/>
                    <a:lstStyle/>
                    <a:p>
                      <a:pPr indent="80010" algn="just">
                        <a:lnSpc>
                          <a:spcPct val="100000"/>
                        </a:lnSpc>
                        <a:spcAft>
                          <a:spcPts val="0"/>
                        </a:spcAft>
                      </a:pPr>
                      <a:r>
                        <a:rPr lang="en-US" sz="1800" kern="100" dirty="0">
                          <a:effectLst/>
                          <a:latin typeface="+mj-lt"/>
                          <a:cs typeface="Arial" panose="020B0604020202020204" pitchFamily="34" charset="0"/>
                        </a:rPr>
                        <a:t>Main pumps </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NEG (strip)</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NEG </a:t>
                      </a:r>
                      <a:endParaRPr lang="en-US" sz="1800" dirty="0" smtClean="0">
                        <a:effectLst/>
                        <a:latin typeface="+mj-lt"/>
                        <a:cs typeface="Arial" panose="020B0604020202020204" pitchFamily="34" charset="0"/>
                      </a:endParaRPr>
                    </a:p>
                    <a:p>
                      <a:pPr indent="80010" algn="ctr">
                        <a:lnSpc>
                          <a:spcPts val="2000"/>
                        </a:lnSpc>
                        <a:spcAft>
                          <a:spcPts val="0"/>
                        </a:spcAft>
                      </a:pPr>
                      <a:r>
                        <a:rPr lang="en-US" sz="1800" dirty="0" smtClean="0">
                          <a:effectLst/>
                          <a:latin typeface="+mj-lt"/>
                          <a:cs typeface="Arial" panose="020B0604020202020204" pitchFamily="34" charset="0"/>
                        </a:rPr>
                        <a:t>(</a:t>
                      </a:r>
                      <a:r>
                        <a:rPr lang="en-US" sz="1800" dirty="0">
                          <a:effectLst/>
                          <a:latin typeface="+mj-lt"/>
                          <a:cs typeface="Arial" panose="020B0604020202020204" pitchFamily="34" charset="0"/>
                        </a:rPr>
                        <a:t>strip + cartridge)</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 </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482515">
                <a:tc>
                  <a:txBody>
                    <a:bodyPr/>
                    <a:lstStyle/>
                    <a:p>
                      <a:pPr indent="80010" algn="just">
                        <a:lnSpc>
                          <a:spcPct val="100000"/>
                        </a:lnSpc>
                        <a:spcAft>
                          <a:spcPts val="0"/>
                        </a:spcAft>
                      </a:pPr>
                      <a:r>
                        <a:rPr lang="en-US" sz="1800" dirty="0">
                          <a:effectLst/>
                          <a:latin typeface="+mj-lt"/>
                          <a:cs typeface="Arial" panose="020B0604020202020204" pitchFamily="34" charset="0"/>
                        </a:rPr>
                        <a:t>Total Power of </a:t>
                      </a:r>
                      <a:r>
                        <a:rPr lang="en-US" sz="1800" dirty="0" smtClean="0">
                          <a:effectLst/>
                          <a:latin typeface="+mj-lt"/>
                          <a:cs typeface="Arial" panose="020B0604020202020204" pitchFamily="34" charset="0"/>
                        </a:rPr>
                        <a:t>SR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1.1 (arc:2200 m)</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6.3 (wiggler:300 m)</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5.2 (arc: 2200 m)</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1.1 (wiggler:100 m)</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MW</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482515">
                <a:tc>
                  <a:txBody>
                    <a:bodyPr/>
                    <a:lstStyle/>
                    <a:p>
                      <a:pPr indent="80010" algn="just">
                        <a:lnSpc>
                          <a:spcPct val="100000"/>
                        </a:lnSpc>
                        <a:spcAft>
                          <a:spcPts val="0"/>
                        </a:spcAft>
                      </a:pPr>
                      <a:r>
                        <a:rPr lang="en-US" sz="1800" dirty="0">
                          <a:effectLst/>
                          <a:latin typeface="+mj-lt"/>
                          <a:cs typeface="Arial" panose="020B0604020202020204" pitchFamily="34" charset="0"/>
                        </a:rPr>
                        <a:t>Critical Energy of SR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1.9 (arc)</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9.2 (wiggler)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7.2 (arc)</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17 (wiggler)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err="1">
                          <a:effectLst/>
                          <a:latin typeface="+mj-lt"/>
                          <a:cs typeface="Arial" panose="020B0604020202020204" pitchFamily="34" charset="0"/>
                        </a:rPr>
                        <a:t>keV</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482515">
                <a:tc>
                  <a:txBody>
                    <a:bodyPr/>
                    <a:lstStyle/>
                    <a:p>
                      <a:pPr indent="80010" algn="just">
                        <a:lnSpc>
                          <a:spcPct val="100000"/>
                        </a:lnSpc>
                        <a:spcAft>
                          <a:spcPts val="0"/>
                        </a:spcAft>
                      </a:pPr>
                      <a:r>
                        <a:rPr lang="en-US" sz="1800" kern="100" dirty="0">
                          <a:effectLst/>
                          <a:latin typeface="+mj-lt"/>
                          <a:cs typeface="Arial" panose="020B0604020202020204" pitchFamily="34" charset="0"/>
                        </a:rPr>
                        <a:t>Max. SR power line density</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a:effectLst/>
                          <a:latin typeface="+mj-lt"/>
                          <a:cs typeface="Arial" panose="020B0604020202020204" pitchFamily="34" charset="0"/>
                        </a:rPr>
                        <a:t>2.6 (arc)</a:t>
                      </a:r>
                      <a:endParaRPr lang="ja-JP" sz="1800">
                        <a:effectLst/>
                        <a:latin typeface="+mj-lt"/>
                        <a:cs typeface="Arial" panose="020B0604020202020204" pitchFamily="34" charset="0"/>
                      </a:endParaRPr>
                    </a:p>
                    <a:p>
                      <a:pPr indent="80010" algn="ctr">
                        <a:lnSpc>
                          <a:spcPts val="2000"/>
                        </a:lnSpc>
                        <a:spcAft>
                          <a:spcPts val="0"/>
                        </a:spcAft>
                      </a:pPr>
                      <a:r>
                        <a:rPr lang="en-US" sz="1800">
                          <a:effectLst/>
                          <a:latin typeface="+mj-lt"/>
                          <a:cs typeface="Arial" panose="020B0604020202020204" pitchFamily="34" charset="0"/>
                        </a:rPr>
                        <a:t>13 (wiggler)</a:t>
                      </a:r>
                      <a:endParaRPr lang="ja-JP" sz="180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7.7 (arc)</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9 (wiggler)</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kW m</a:t>
                      </a:r>
                      <a:r>
                        <a:rPr lang="en-US" sz="1400" baseline="30000" dirty="0">
                          <a:effectLst/>
                          <a:latin typeface="+mj-lt"/>
                          <a:cs typeface="Arial" panose="020B0604020202020204" pitchFamily="34" charset="0"/>
                        </a:rPr>
                        <a:t>-1</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482515">
                <a:tc>
                  <a:txBody>
                    <a:bodyPr/>
                    <a:lstStyle/>
                    <a:p>
                      <a:pPr indent="80010" algn="just">
                        <a:lnSpc>
                          <a:spcPct val="100000"/>
                        </a:lnSpc>
                        <a:spcAft>
                          <a:spcPts val="0"/>
                        </a:spcAft>
                      </a:pPr>
                      <a:r>
                        <a:rPr lang="en-US" sz="1800" kern="100" dirty="0">
                          <a:effectLst/>
                          <a:latin typeface="+mj-lt"/>
                          <a:cs typeface="Arial" panose="020B0604020202020204" pitchFamily="34" charset="0"/>
                        </a:rPr>
                        <a:t>Avg. photon flux line density</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a:t>
                      </a:r>
                      <a:r>
                        <a:rPr lang="en-US" sz="1800" dirty="0" smtClean="0">
                          <a:effectLst/>
                          <a:latin typeface="+mj-lt"/>
                          <a:cs typeface="Arial" panose="020B0604020202020204" pitchFamily="34" charset="0"/>
                        </a:rPr>
                        <a:t>5.5</a:t>
                      </a:r>
                      <a:r>
                        <a:rPr lang="en-US" altLang="ja-JP" sz="1800" dirty="0" smtClean="0">
                          <a:effectLst/>
                          <a:latin typeface="+mj-lt"/>
                          <a:cs typeface="Arial" panose="020B0604020202020204" pitchFamily="34" charset="0"/>
                          <a:sym typeface="Symbol" panose="05050102010706020507" pitchFamily="18" charset="2"/>
                        </a:rPr>
                        <a:t></a:t>
                      </a:r>
                      <a:r>
                        <a:rPr lang="en-US" sz="1800" dirty="0" smtClean="0">
                          <a:effectLst/>
                          <a:latin typeface="+mj-lt"/>
                          <a:cs typeface="Arial" panose="020B0604020202020204" pitchFamily="34" charset="0"/>
                        </a:rPr>
                        <a:t>10</a:t>
                      </a:r>
                      <a:r>
                        <a:rPr lang="en-US" sz="1800" baseline="30000" dirty="0" smtClean="0">
                          <a:effectLst/>
                          <a:latin typeface="+mj-lt"/>
                          <a:cs typeface="Arial" panose="020B0604020202020204" pitchFamily="34" charset="0"/>
                        </a:rPr>
                        <a:t>18</a:t>
                      </a:r>
                      <a:r>
                        <a:rPr lang="en-US" sz="1800" dirty="0" smtClean="0">
                          <a:effectLst/>
                          <a:latin typeface="+mj-lt"/>
                          <a:cs typeface="Arial" panose="020B0604020202020204" pitchFamily="34" charset="0"/>
                        </a:rPr>
                        <a:t>(arc</a:t>
                      </a:r>
                      <a:r>
                        <a:rPr lang="en-US" sz="1800" dirty="0">
                          <a:effectLst/>
                          <a:latin typeface="+mj-lt"/>
                          <a:cs typeface="Arial" panose="020B0604020202020204" pitchFamily="34" charset="0"/>
                        </a:rPr>
                        <a:t>)</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a:t>
                      </a:r>
                      <a:r>
                        <a:rPr lang="en-US" sz="1800" dirty="0" smtClean="0">
                          <a:effectLst/>
                          <a:latin typeface="+mj-lt"/>
                          <a:cs typeface="Arial" panose="020B0604020202020204" pitchFamily="34" charset="0"/>
                        </a:rPr>
                        <a:t>4.7</a:t>
                      </a:r>
                      <a:r>
                        <a:rPr lang="en-US" altLang="ja-JP" sz="1800" dirty="0" smtClean="0">
                          <a:effectLst/>
                          <a:latin typeface="+mj-lt"/>
                          <a:cs typeface="Arial" panose="020B0604020202020204" pitchFamily="34" charset="0"/>
                          <a:sym typeface="Symbol" panose="05050102010706020507" pitchFamily="18" charset="2"/>
                        </a:rPr>
                        <a:t></a:t>
                      </a:r>
                      <a:r>
                        <a:rPr lang="en-US" sz="1800" dirty="0" smtClean="0">
                          <a:effectLst/>
                          <a:latin typeface="+mj-lt"/>
                          <a:cs typeface="Arial" panose="020B0604020202020204" pitchFamily="34" charset="0"/>
                        </a:rPr>
                        <a:t>10</a:t>
                      </a:r>
                      <a:r>
                        <a:rPr lang="en-US" sz="1800" baseline="30000" dirty="0" smtClean="0">
                          <a:effectLst/>
                          <a:latin typeface="+mj-lt"/>
                          <a:cs typeface="Arial" panose="020B0604020202020204" pitchFamily="34" charset="0"/>
                        </a:rPr>
                        <a:t>19</a:t>
                      </a:r>
                      <a:r>
                        <a:rPr lang="en-US" sz="1800" dirty="0" smtClean="0">
                          <a:effectLst/>
                          <a:latin typeface="+mj-lt"/>
                          <a:cs typeface="Arial" panose="020B0604020202020204" pitchFamily="34" charset="0"/>
                        </a:rPr>
                        <a:t>(wiggler</a:t>
                      </a:r>
                      <a:r>
                        <a:rPr lang="en-US" sz="1800" dirty="0">
                          <a:effectLst/>
                          <a:latin typeface="+mj-lt"/>
                          <a:cs typeface="Arial" panose="020B0604020202020204" pitchFamily="34" charset="0"/>
                        </a:rPr>
                        <a:t>)</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ts val="2000"/>
                        </a:lnSpc>
                        <a:spcAft>
                          <a:spcPts val="0"/>
                        </a:spcAft>
                      </a:pPr>
                      <a:r>
                        <a:rPr lang="en-US" sz="1800" dirty="0">
                          <a:effectLst/>
                          <a:latin typeface="+mj-lt"/>
                          <a:cs typeface="Arial" panose="020B0604020202020204" pitchFamily="34" charset="0"/>
                        </a:rPr>
                        <a:t>~</a:t>
                      </a:r>
                      <a:r>
                        <a:rPr lang="en-US" sz="1800" dirty="0" smtClean="0">
                          <a:effectLst/>
                          <a:latin typeface="+mj-lt"/>
                          <a:cs typeface="Arial" panose="020B0604020202020204" pitchFamily="34" charset="0"/>
                        </a:rPr>
                        <a:t>6.8</a:t>
                      </a:r>
                      <a:r>
                        <a:rPr lang="en-US" altLang="ja-JP" sz="1800" dirty="0" smtClean="0">
                          <a:effectLst/>
                          <a:latin typeface="+mj-lt"/>
                          <a:cs typeface="Arial" panose="020B0604020202020204" pitchFamily="34" charset="0"/>
                          <a:sym typeface="Symbol" panose="05050102010706020507" pitchFamily="18" charset="2"/>
                        </a:rPr>
                        <a:t></a:t>
                      </a:r>
                      <a:r>
                        <a:rPr lang="en-US" sz="1800" dirty="0" smtClean="0">
                          <a:effectLst/>
                          <a:latin typeface="+mj-lt"/>
                          <a:cs typeface="Arial" panose="020B0604020202020204" pitchFamily="34" charset="0"/>
                        </a:rPr>
                        <a:t>10</a:t>
                      </a:r>
                      <a:r>
                        <a:rPr lang="en-US" sz="1800" baseline="30000" dirty="0" smtClean="0">
                          <a:effectLst/>
                          <a:latin typeface="+mj-lt"/>
                          <a:cs typeface="Arial" panose="020B0604020202020204" pitchFamily="34" charset="0"/>
                        </a:rPr>
                        <a:t>18</a:t>
                      </a:r>
                      <a:r>
                        <a:rPr lang="en-US" sz="1800" dirty="0" smtClean="0">
                          <a:effectLst/>
                          <a:latin typeface="+mj-lt"/>
                          <a:cs typeface="Arial" panose="020B0604020202020204" pitchFamily="34" charset="0"/>
                        </a:rPr>
                        <a:t>(arc</a:t>
                      </a:r>
                      <a:r>
                        <a:rPr lang="en-US" sz="1800" dirty="0">
                          <a:effectLst/>
                          <a:latin typeface="+mj-lt"/>
                          <a:cs typeface="Arial" panose="020B0604020202020204" pitchFamily="34" charset="0"/>
                        </a:rPr>
                        <a:t>)</a:t>
                      </a:r>
                      <a:endParaRPr lang="ja-JP" sz="1800" dirty="0">
                        <a:effectLst/>
                        <a:latin typeface="+mj-lt"/>
                        <a:cs typeface="Arial" panose="020B0604020202020204" pitchFamily="34" charset="0"/>
                      </a:endParaRPr>
                    </a:p>
                    <a:p>
                      <a:pPr indent="80010" algn="ctr">
                        <a:lnSpc>
                          <a:spcPts val="2000"/>
                        </a:lnSpc>
                        <a:spcAft>
                          <a:spcPts val="0"/>
                        </a:spcAft>
                      </a:pPr>
                      <a:r>
                        <a:rPr lang="en-US" sz="1800" dirty="0">
                          <a:effectLst/>
                          <a:latin typeface="+mj-lt"/>
                          <a:cs typeface="Arial" panose="020B0604020202020204" pitchFamily="34" charset="0"/>
                        </a:rPr>
                        <a:t>~</a:t>
                      </a:r>
                      <a:r>
                        <a:rPr lang="en-US" sz="1800" dirty="0" smtClean="0">
                          <a:effectLst/>
                          <a:latin typeface="+mj-lt"/>
                          <a:cs typeface="Arial" panose="020B0604020202020204" pitchFamily="34" charset="0"/>
                        </a:rPr>
                        <a:t>1.3</a:t>
                      </a:r>
                      <a:r>
                        <a:rPr lang="en-US" altLang="ja-JP" sz="1800" dirty="0" smtClean="0">
                          <a:effectLst/>
                          <a:latin typeface="+mj-lt"/>
                          <a:cs typeface="Arial" panose="020B0604020202020204" pitchFamily="34" charset="0"/>
                          <a:sym typeface="Symbol" panose="05050102010706020507" pitchFamily="18" charset="2"/>
                        </a:rPr>
                        <a:t></a:t>
                      </a:r>
                      <a:r>
                        <a:rPr lang="en-US" sz="1800" dirty="0" smtClean="0">
                          <a:effectLst/>
                          <a:latin typeface="+mj-lt"/>
                          <a:cs typeface="Arial" panose="020B0604020202020204" pitchFamily="34" charset="0"/>
                        </a:rPr>
                        <a:t>10</a:t>
                      </a:r>
                      <a:r>
                        <a:rPr lang="en-US" sz="1800" baseline="30000" dirty="0" smtClean="0">
                          <a:effectLst/>
                          <a:latin typeface="+mj-lt"/>
                          <a:cs typeface="Arial" panose="020B0604020202020204" pitchFamily="34" charset="0"/>
                        </a:rPr>
                        <a:t>19</a:t>
                      </a:r>
                      <a:r>
                        <a:rPr lang="en-US" sz="1800" dirty="0" smtClean="0">
                          <a:effectLst/>
                          <a:latin typeface="+mj-lt"/>
                          <a:cs typeface="Arial" panose="020B0604020202020204" pitchFamily="34" charset="0"/>
                        </a:rPr>
                        <a:t>(wiggler</a:t>
                      </a:r>
                      <a:r>
                        <a:rPr lang="en-US" sz="1800" dirty="0">
                          <a:effectLst/>
                          <a:latin typeface="+mj-lt"/>
                          <a:cs typeface="Arial" panose="020B0604020202020204" pitchFamily="34" charset="0"/>
                        </a:rPr>
                        <a:t>)</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photons s</a:t>
                      </a:r>
                      <a:r>
                        <a:rPr lang="en-US" sz="1400" baseline="30000" dirty="0">
                          <a:effectLst/>
                          <a:latin typeface="+mj-lt"/>
                          <a:cs typeface="Arial" panose="020B0604020202020204" pitchFamily="34" charset="0"/>
                        </a:rPr>
                        <a:t>-1</a:t>
                      </a:r>
                      <a:r>
                        <a:rPr lang="en-US" sz="1400" dirty="0">
                          <a:effectLst/>
                          <a:latin typeface="+mj-lt"/>
                          <a:cs typeface="Arial" panose="020B0604020202020204" pitchFamily="34" charset="0"/>
                        </a:rPr>
                        <a:t> m</a:t>
                      </a:r>
                      <a:r>
                        <a:rPr lang="en-US" sz="1400" baseline="30000" dirty="0">
                          <a:effectLst/>
                          <a:latin typeface="+mj-lt"/>
                          <a:cs typeface="Arial" panose="020B0604020202020204" pitchFamily="34" charset="0"/>
                        </a:rPr>
                        <a:t>-1</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243336">
                <a:tc>
                  <a:txBody>
                    <a:bodyPr/>
                    <a:lstStyle/>
                    <a:p>
                      <a:pPr indent="80010" algn="just">
                        <a:lnSpc>
                          <a:spcPct val="100000"/>
                        </a:lnSpc>
                        <a:spcAft>
                          <a:spcPts val="0"/>
                        </a:spcAft>
                      </a:pPr>
                      <a:r>
                        <a:rPr lang="en-US" sz="1800" kern="100" dirty="0">
                          <a:effectLst/>
                          <a:latin typeface="+mj-lt"/>
                          <a:cs typeface="Arial" panose="020B0604020202020204" pitchFamily="34" charset="0"/>
                        </a:rPr>
                        <a:t>Linear pumping speed</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ct val="100000"/>
                        </a:lnSpc>
                        <a:spcAft>
                          <a:spcPts val="0"/>
                        </a:spcAft>
                      </a:pPr>
                      <a:r>
                        <a:rPr lang="en-US" sz="1800">
                          <a:effectLst/>
                          <a:latin typeface="+mj-lt"/>
                          <a:cs typeface="Arial" panose="020B0604020202020204" pitchFamily="34" charset="0"/>
                        </a:rPr>
                        <a:t>~0.1 (arc)</a:t>
                      </a:r>
                      <a:endParaRPr lang="ja-JP" sz="180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80010" algn="ctr">
                        <a:lnSpc>
                          <a:spcPct val="100000"/>
                        </a:lnSpc>
                        <a:spcAft>
                          <a:spcPts val="0"/>
                        </a:spcAft>
                      </a:pPr>
                      <a:r>
                        <a:rPr lang="en-US" sz="1800" dirty="0">
                          <a:effectLst/>
                          <a:latin typeface="+mj-lt"/>
                          <a:cs typeface="Arial" panose="020B0604020202020204" pitchFamily="34" charset="0"/>
                        </a:rPr>
                        <a:t>~0.06 (arc)</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0" algn="just">
                        <a:lnSpc>
                          <a:spcPct val="100000"/>
                        </a:lnSpc>
                        <a:spcAft>
                          <a:spcPts val="0"/>
                        </a:spcAft>
                      </a:pPr>
                      <a:r>
                        <a:rPr lang="en-US" sz="1400" dirty="0">
                          <a:effectLst/>
                          <a:latin typeface="+mj-lt"/>
                          <a:cs typeface="Arial" panose="020B0604020202020204" pitchFamily="34" charset="0"/>
                        </a:rPr>
                        <a:t>m</a:t>
                      </a:r>
                      <a:r>
                        <a:rPr lang="en-US" sz="1400" baseline="30000" dirty="0">
                          <a:effectLst/>
                          <a:latin typeface="+mj-lt"/>
                          <a:cs typeface="Arial" panose="020B0604020202020204" pitchFamily="34" charset="0"/>
                        </a:rPr>
                        <a:t>3</a:t>
                      </a:r>
                      <a:r>
                        <a:rPr lang="en-US" sz="1400" dirty="0">
                          <a:effectLst/>
                          <a:latin typeface="+mj-lt"/>
                          <a:cs typeface="Arial" panose="020B0604020202020204" pitchFamily="34" charset="0"/>
                        </a:rPr>
                        <a:t> s</a:t>
                      </a:r>
                      <a:r>
                        <a:rPr lang="en-US" sz="1400" baseline="30000" dirty="0">
                          <a:effectLst/>
                          <a:latin typeface="+mj-lt"/>
                          <a:cs typeface="Arial" panose="020B0604020202020204" pitchFamily="34" charset="0"/>
                        </a:rPr>
                        <a:t>-1</a:t>
                      </a:r>
                      <a:r>
                        <a:rPr lang="en-US" sz="1400" dirty="0">
                          <a:effectLst/>
                          <a:latin typeface="+mj-lt"/>
                          <a:cs typeface="Arial" panose="020B0604020202020204" pitchFamily="34" charset="0"/>
                        </a:rPr>
                        <a:t> m</a:t>
                      </a:r>
                      <a:r>
                        <a:rPr lang="en-US" sz="1400" baseline="30000" dirty="0">
                          <a:effectLst/>
                          <a:latin typeface="+mj-lt"/>
                          <a:cs typeface="Arial" panose="020B0604020202020204" pitchFamily="34" charset="0"/>
                        </a:rPr>
                        <a:t>-1</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279837">
                <a:tc>
                  <a:txBody>
                    <a:bodyPr/>
                    <a:lstStyle/>
                    <a:p>
                      <a:pPr indent="80010" algn="just">
                        <a:lnSpc>
                          <a:spcPct val="115000"/>
                        </a:lnSpc>
                        <a:spcAft>
                          <a:spcPts val="0"/>
                        </a:spcAft>
                      </a:pPr>
                      <a:r>
                        <a:rPr lang="en-US" sz="1800" kern="100" dirty="0">
                          <a:effectLst/>
                          <a:latin typeface="+mj-lt"/>
                          <a:cs typeface="Arial" panose="020B0604020202020204" pitchFamily="34" charset="0"/>
                        </a:rPr>
                        <a:t>Ave. pressure with </a:t>
                      </a:r>
                      <a:r>
                        <a:rPr lang="en-US" sz="1800" kern="100" dirty="0" smtClean="0">
                          <a:effectLst/>
                          <a:latin typeface="+mj-lt"/>
                          <a:cs typeface="Arial" panose="020B0604020202020204" pitchFamily="34" charset="0"/>
                        </a:rPr>
                        <a:t>beam</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indent="80010" algn="ctr">
                        <a:lnSpc>
                          <a:spcPct val="115000"/>
                        </a:lnSpc>
                        <a:spcAft>
                          <a:spcPts val="0"/>
                        </a:spcAft>
                      </a:pPr>
                      <a:r>
                        <a:rPr lang="en-US" sz="1800" dirty="0">
                          <a:effectLst/>
                          <a:latin typeface="+mj-lt"/>
                          <a:cs typeface="Arial" panose="020B0604020202020204" pitchFamily="34" charset="0"/>
                        </a:rPr>
                        <a:t>~10</a:t>
                      </a:r>
                      <a:r>
                        <a:rPr lang="en-US" sz="1800" baseline="30000" dirty="0">
                          <a:effectLst/>
                          <a:latin typeface="+mj-lt"/>
                          <a:cs typeface="Arial" panose="020B0604020202020204" pitchFamily="34" charset="0"/>
                        </a:rPr>
                        <a:t>-7</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indent="0" algn="just">
                        <a:lnSpc>
                          <a:spcPct val="115000"/>
                        </a:lnSpc>
                        <a:spcAft>
                          <a:spcPts val="0"/>
                        </a:spcAft>
                      </a:pPr>
                      <a:r>
                        <a:rPr lang="en-US" sz="1400" dirty="0">
                          <a:effectLst/>
                          <a:latin typeface="+mj-lt"/>
                          <a:cs typeface="Arial" panose="020B0604020202020204" pitchFamily="34" charset="0"/>
                        </a:rPr>
                        <a:t>Pa</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279837">
                <a:tc>
                  <a:txBody>
                    <a:bodyPr/>
                    <a:lstStyle/>
                    <a:p>
                      <a:pPr indent="80010" algn="just">
                        <a:lnSpc>
                          <a:spcPct val="115000"/>
                        </a:lnSpc>
                        <a:spcAft>
                          <a:spcPts val="0"/>
                        </a:spcAft>
                      </a:pPr>
                      <a:r>
                        <a:rPr lang="en-US" sz="1800" kern="100" dirty="0">
                          <a:effectLst/>
                          <a:latin typeface="+mj-lt"/>
                          <a:cs typeface="Arial" panose="020B0604020202020204" pitchFamily="34" charset="0"/>
                        </a:rPr>
                        <a:t>Ave. base pressure</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pPr indent="80010" algn="ctr">
                        <a:lnSpc>
                          <a:spcPct val="115000"/>
                        </a:lnSpc>
                        <a:spcAft>
                          <a:spcPts val="0"/>
                        </a:spcAft>
                      </a:pPr>
                      <a:r>
                        <a:rPr lang="en-US" sz="1800" dirty="0">
                          <a:effectLst/>
                          <a:latin typeface="+mj-lt"/>
                          <a:cs typeface="Arial" panose="020B0604020202020204" pitchFamily="34" charset="0"/>
                        </a:rPr>
                        <a:t>~10</a:t>
                      </a:r>
                      <a:r>
                        <a:rPr lang="en-US" sz="1800" baseline="30000" dirty="0">
                          <a:effectLst/>
                          <a:latin typeface="+mj-lt"/>
                          <a:cs typeface="Arial" panose="020B0604020202020204" pitchFamily="34" charset="0"/>
                        </a:rPr>
                        <a:t>-8</a:t>
                      </a:r>
                      <a:endParaRPr lang="ja-JP" sz="1800" dirty="0">
                        <a:effectLst/>
                        <a:latin typeface="+mj-lt"/>
                        <a:ea typeface="ＭＳ 明朝" panose="02020609040205080304" pitchFamily="17" charset="-128"/>
                        <a:cs typeface="Arial" panose="020B0604020202020204" pitchFamily="34" charset="0"/>
                      </a:endParaRPr>
                    </a:p>
                  </a:txBody>
                  <a:tcPr marL="68580" marR="68580" marT="0" marB="0" anchor="ct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indent="0" algn="just">
                        <a:lnSpc>
                          <a:spcPct val="115000"/>
                        </a:lnSpc>
                        <a:spcAft>
                          <a:spcPts val="0"/>
                        </a:spcAft>
                      </a:pPr>
                      <a:r>
                        <a:rPr lang="en-US" sz="1400" dirty="0">
                          <a:effectLst/>
                          <a:latin typeface="+mj-lt"/>
                          <a:cs typeface="Arial" panose="020B0604020202020204" pitchFamily="34" charset="0"/>
                        </a:rPr>
                        <a:t>Pa</a:t>
                      </a:r>
                      <a:endParaRPr lang="ja-JP" sz="1400" dirty="0">
                        <a:effectLst/>
                        <a:latin typeface="+mj-lt"/>
                        <a:ea typeface="ＭＳ 明朝" panose="02020609040205080304" pitchFamily="17" charset="-128"/>
                        <a:cs typeface="Arial" panose="020B0604020202020204" pitchFamily="34" charset="0"/>
                      </a:endParaRPr>
                    </a:p>
                  </a:txBody>
                  <a:tcPr marL="68580" marR="68580" marT="0" marB="0">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5" name="直線コネクタ 4"/>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917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4095" t="19156"/>
          <a:stretch/>
        </p:blipFill>
        <p:spPr>
          <a:xfrm>
            <a:off x="2694039" y="2418736"/>
            <a:ext cx="6449961" cy="3815956"/>
          </a:xfrm>
          <a:prstGeom prst="rect">
            <a:avLst/>
          </a:prstGeom>
        </p:spPr>
      </p:pic>
      <p:sp>
        <p:nvSpPr>
          <p:cNvPr id="6" name="テキスト ボックス 5"/>
          <p:cNvSpPr txBox="1"/>
          <p:nvPr/>
        </p:nvSpPr>
        <p:spPr>
          <a:xfrm>
            <a:off x="658761" y="1288026"/>
            <a:ext cx="4386714" cy="461665"/>
          </a:xfrm>
          <a:prstGeom prst="rect">
            <a:avLst/>
          </a:prstGeom>
          <a:noFill/>
        </p:spPr>
        <p:txBody>
          <a:bodyPr wrap="none" rtlCol="0">
            <a:spAutoFit/>
          </a:bodyPr>
          <a:lstStyle/>
          <a:p>
            <a:r>
              <a:rPr lang="en-US" altLang="ja-JP" sz="2400" dirty="0" smtClean="0"/>
              <a:t>History of pressure bursts for HER</a:t>
            </a:r>
            <a:endParaRPr kumimoji="1" lang="ja-JP" altLang="en-US" sz="2400" dirty="0"/>
          </a:p>
        </p:txBody>
      </p:sp>
      <p:sp>
        <p:nvSpPr>
          <p:cNvPr id="8" name="テキスト ボックス 7"/>
          <p:cNvSpPr txBox="1"/>
          <p:nvPr/>
        </p:nvSpPr>
        <p:spPr>
          <a:xfrm>
            <a:off x="2271236" y="3982080"/>
            <a:ext cx="796052" cy="276999"/>
          </a:xfrm>
          <a:prstGeom prst="rect">
            <a:avLst/>
          </a:prstGeom>
          <a:noFill/>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10" name="テキスト ボックス 9"/>
          <p:cNvSpPr txBox="1"/>
          <p:nvPr/>
        </p:nvSpPr>
        <p:spPr>
          <a:xfrm>
            <a:off x="2500524" y="4704745"/>
            <a:ext cx="490840" cy="276999"/>
          </a:xfrm>
          <a:prstGeom prst="rect">
            <a:avLst/>
          </a:prstGeom>
          <a:noFill/>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11" name="テキスト ボックス 10"/>
          <p:cNvSpPr txBox="1"/>
          <p:nvPr/>
        </p:nvSpPr>
        <p:spPr>
          <a:xfrm>
            <a:off x="2380470" y="3215158"/>
            <a:ext cx="594715" cy="276999"/>
          </a:xfrm>
          <a:prstGeom prst="rect">
            <a:avLst/>
          </a:prstGeom>
          <a:noFill/>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12" name="テキスト ボックス 11"/>
          <p:cNvSpPr txBox="1"/>
          <p:nvPr/>
        </p:nvSpPr>
        <p:spPr>
          <a:xfrm>
            <a:off x="2588797" y="2462991"/>
            <a:ext cx="446725" cy="276999"/>
          </a:xfrm>
          <a:prstGeom prst="rect">
            <a:avLst/>
          </a:prstGeom>
          <a:noFill/>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13" name="テキスト ボックス 12"/>
          <p:cNvSpPr txBox="1"/>
          <p:nvPr/>
        </p:nvSpPr>
        <p:spPr>
          <a:xfrm>
            <a:off x="2588797" y="5456919"/>
            <a:ext cx="446725" cy="276999"/>
          </a:xfrm>
          <a:prstGeom prst="rect">
            <a:avLst/>
          </a:prstGeom>
          <a:noFill/>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pic>
        <p:nvPicPr>
          <p:cNvPr id="14" name="図 13" descr="Arc_Total.JPG"/>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rcRect l="10866" r="9884"/>
          <a:stretch/>
        </p:blipFill>
        <p:spPr>
          <a:xfrm>
            <a:off x="108155" y="3353011"/>
            <a:ext cx="2291726" cy="2304000"/>
          </a:xfrm>
          <a:prstGeom prst="rect">
            <a:avLst/>
          </a:prstGeom>
        </p:spPr>
      </p:pic>
      <p:sp>
        <p:nvSpPr>
          <p:cNvPr id="15" name="テキスト ボックス 14"/>
          <p:cNvSpPr txBox="1"/>
          <p:nvPr/>
        </p:nvSpPr>
        <p:spPr>
          <a:xfrm>
            <a:off x="820976" y="3161085"/>
            <a:ext cx="796052"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TSUKUBA</a:t>
            </a:r>
            <a:endParaRPr kumimoji="1" lang="ja-JP" altLang="en-US" sz="1200" b="1" dirty="0">
              <a:solidFill>
                <a:srgbClr val="0066FF"/>
              </a:solidFill>
            </a:endParaRPr>
          </a:p>
        </p:txBody>
      </p:sp>
      <p:sp>
        <p:nvSpPr>
          <p:cNvPr id="16" name="テキスト ボックス 15"/>
          <p:cNvSpPr txBox="1"/>
          <p:nvPr/>
        </p:nvSpPr>
        <p:spPr>
          <a:xfrm>
            <a:off x="1669695" y="4345868"/>
            <a:ext cx="490840"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OHO</a:t>
            </a:r>
            <a:endParaRPr kumimoji="1" lang="ja-JP" altLang="en-US" sz="1200" b="1" dirty="0">
              <a:solidFill>
                <a:srgbClr val="0066FF"/>
              </a:solidFill>
            </a:endParaRPr>
          </a:p>
        </p:txBody>
      </p:sp>
      <p:sp>
        <p:nvSpPr>
          <p:cNvPr id="17" name="テキスト ボックス 16"/>
          <p:cNvSpPr txBox="1"/>
          <p:nvPr/>
        </p:nvSpPr>
        <p:spPr>
          <a:xfrm>
            <a:off x="232123" y="4340951"/>
            <a:ext cx="59471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NIKKO</a:t>
            </a:r>
            <a:endParaRPr kumimoji="1" lang="ja-JP" altLang="en-US" sz="1200" b="1" dirty="0">
              <a:solidFill>
                <a:srgbClr val="0066FF"/>
              </a:solidFill>
            </a:endParaRPr>
          </a:p>
        </p:txBody>
      </p:sp>
      <p:sp>
        <p:nvSpPr>
          <p:cNvPr id="18" name="テキスト ボックス 17"/>
          <p:cNvSpPr txBox="1"/>
          <p:nvPr/>
        </p:nvSpPr>
        <p:spPr>
          <a:xfrm>
            <a:off x="961558" y="5535572"/>
            <a:ext cx="446725" cy="276999"/>
          </a:xfrm>
          <a:prstGeom prst="rect">
            <a:avLst/>
          </a:prstGeom>
          <a:noFill/>
          <a:ln>
            <a:solidFill>
              <a:srgbClr val="0000FF"/>
            </a:solidFill>
          </a:ln>
        </p:spPr>
        <p:txBody>
          <a:bodyPr wrap="none" rtlCol="0">
            <a:spAutoFit/>
          </a:bodyPr>
          <a:lstStyle/>
          <a:p>
            <a:r>
              <a:rPr kumimoji="1" lang="en-US" altLang="ja-JP" sz="1200" b="1" dirty="0" smtClean="0">
                <a:solidFill>
                  <a:srgbClr val="0066FF"/>
                </a:solidFill>
              </a:rPr>
              <a:t>FUJI</a:t>
            </a:r>
            <a:endParaRPr kumimoji="1" lang="ja-JP" altLang="en-US" sz="1200" b="1" dirty="0">
              <a:solidFill>
                <a:srgbClr val="0066FF"/>
              </a:solidFill>
            </a:endParaRPr>
          </a:p>
        </p:txBody>
      </p:sp>
      <p:sp>
        <p:nvSpPr>
          <p:cNvPr id="19" name="テキスト ボックス 18"/>
          <p:cNvSpPr txBox="1"/>
          <p:nvPr/>
        </p:nvSpPr>
        <p:spPr>
          <a:xfrm>
            <a:off x="717755" y="3451133"/>
            <a:ext cx="478016" cy="307777"/>
          </a:xfrm>
          <a:prstGeom prst="rect">
            <a:avLst/>
          </a:prstGeom>
          <a:noFill/>
        </p:spPr>
        <p:txBody>
          <a:bodyPr wrap="none" rtlCol="0">
            <a:spAutoFit/>
          </a:bodyPr>
          <a:lstStyle/>
          <a:p>
            <a:r>
              <a:rPr kumimoji="1" lang="en-US" altLang="ja-JP" sz="1400" b="1" dirty="0" smtClean="0"/>
              <a:t>D01</a:t>
            </a:r>
            <a:endParaRPr kumimoji="1" lang="ja-JP" altLang="en-US" sz="1400" b="1" dirty="0"/>
          </a:p>
        </p:txBody>
      </p:sp>
      <p:sp>
        <p:nvSpPr>
          <p:cNvPr id="20" name="テキスト ボックス 19"/>
          <p:cNvSpPr txBox="1"/>
          <p:nvPr/>
        </p:nvSpPr>
        <p:spPr>
          <a:xfrm>
            <a:off x="1184779" y="3456053"/>
            <a:ext cx="481222" cy="307777"/>
          </a:xfrm>
          <a:prstGeom prst="rect">
            <a:avLst/>
          </a:prstGeom>
          <a:noFill/>
        </p:spPr>
        <p:txBody>
          <a:bodyPr wrap="none" rtlCol="0">
            <a:spAutoFit/>
          </a:bodyPr>
          <a:lstStyle/>
          <a:p>
            <a:r>
              <a:rPr kumimoji="1" lang="en-US" altLang="ja-JP" sz="1400" b="1" dirty="0" smtClean="0"/>
              <a:t>D02</a:t>
            </a:r>
            <a:endParaRPr kumimoji="1" lang="ja-JP" altLang="en-US" sz="1400" b="1" dirty="0"/>
          </a:p>
        </p:txBody>
      </p:sp>
      <p:sp>
        <p:nvSpPr>
          <p:cNvPr id="21" name="テキスト ボックス 20"/>
          <p:cNvSpPr txBox="1"/>
          <p:nvPr/>
        </p:nvSpPr>
        <p:spPr>
          <a:xfrm>
            <a:off x="1592817" y="3706775"/>
            <a:ext cx="481222" cy="307777"/>
          </a:xfrm>
          <a:prstGeom prst="rect">
            <a:avLst/>
          </a:prstGeom>
          <a:noFill/>
        </p:spPr>
        <p:txBody>
          <a:bodyPr wrap="none" rtlCol="0">
            <a:spAutoFit/>
          </a:bodyPr>
          <a:lstStyle/>
          <a:p>
            <a:r>
              <a:rPr kumimoji="1" lang="en-US" altLang="ja-JP" sz="1400" b="1" dirty="0" smtClean="0"/>
              <a:t>D03</a:t>
            </a:r>
            <a:endParaRPr kumimoji="1" lang="ja-JP" altLang="en-US" sz="1400" b="1" dirty="0"/>
          </a:p>
        </p:txBody>
      </p:sp>
      <p:sp>
        <p:nvSpPr>
          <p:cNvPr id="22" name="テキスト ボックス 21"/>
          <p:cNvSpPr txBox="1"/>
          <p:nvPr/>
        </p:nvSpPr>
        <p:spPr>
          <a:xfrm>
            <a:off x="1750133" y="4090232"/>
            <a:ext cx="481222" cy="307777"/>
          </a:xfrm>
          <a:prstGeom prst="rect">
            <a:avLst/>
          </a:prstGeom>
          <a:noFill/>
        </p:spPr>
        <p:txBody>
          <a:bodyPr wrap="none" rtlCol="0">
            <a:spAutoFit/>
          </a:bodyPr>
          <a:lstStyle/>
          <a:p>
            <a:r>
              <a:rPr kumimoji="1" lang="en-US" altLang="ja-JP" sz="1400" b="1" dirty="0" smtClean="0"/>
              <a:t>D04</a:t>
            </a:r>
            <a:endParaRPr kumimoji="1" lang="ja-JP" altLang="en-US" sz="1400" b="1" dirty="0"/>
          </a:p>
        </p:txBody>
      </p:sp>
      <p:sp>
        <p:nvSpPr>
          <p:cNvPr id="23" name="テキスト ボックス 22"/>
          <p:cNvSpPr txBox="1"/>
          <p:nvPr/>
        </p:nvSpPr>
        <p:spPr>
          <a:xfrm>
            <a:off x="1755049" y="4586761"/>
            <a:ext cx="481222" cy="307777"/>
          </a:xfrm>
          <a:prstGeom prst="rect">
            <a:avLst/>
          </a:prstGeom>
          <a:noFill/>
        </p:spPr>
        <p:txBody>
          <a:bodyPr wrap="none" rtlCol="0">
            <a:spAutoFit/>
          </a:bodyPr>
          <a:lstStyle/>
          <a:p>
            <a:r>
              <a:rPr kumimoji="1" lang="en-US" altLang="ja-JP" sz="1400" b="1" dirty="0" smtClean="0"/>
              <a:t>D05</a:t>
            </a:r>
            <a:endParaRPr kumimoji="1" lang="ja-JP" altLang="en-US" sz="1400" b="1" dirty="0"/>
          </a:p>
        </p:txBody>
      </p:sp>
      <p:sp>
        <p:nvSpPr>
          <p:cNvPr id="24" name="テキスト ボックス 23"/>
          <p:cNvSpPr txBox="1"/>
          <p:nvPr/>
        </p:nvSpPr>
        <p:spPr>
          <a:xfrm>
            <a:off x="1592818" y="4935808"/>
            <a:ext cx="481222" cy="307777"/>
          </a:xfrm>
          <a:prstGeom prst="rect">
            <a:avLst/>
          </a:prstGeom>
          <a:noFill/>
        </p:spPr>
        <p:txBody>
          <a:bodyPr wrap="none" rtlCol="0">
            <a:spAutoFit/>
          </a:bodyPr>
          <a:lstStyle/>
          <a:p>
            <a:r>
              <a:rPr kumimoji="1" lang="en-US" altLang="ja-JP" sz="1400" b="1" dirty="0" smtClean="0"/>
              <a:t>D06</a:t>
            </a:r>
            <a:endParaRPr kumimoji="1" lang="ja-JP" altLang="en-US" sz="1400" b="1" dirty="0"/>
          </a:p>
        </p:txBody>
      </p:sp>
      <p:sp>
        <p:nvSpPr>
          <p:cNvPr id="25" name="テキスト ボックス 24"/>
          <p:cNvSpPr txBox="1"/>
          <p:nvPr/>
        </p:nvSpPr>
        <p:spPr>
          <a:xfrm>
            <a:off x="1268353" y="5211111"/>
            <a:ext cx="481222" cy="307777"/>
          </a:xfrm>
          <a:prstGeom prst="rect">
            <a:avLst/>
          </a:prstGeom>
          <a:noFill/>
        </p:spPr>
        <p:txBody>
          <a:bodyPr wrap="none" rtlCol="0">
            <a:spAutoFit/>
          </a:bodyPr>
          <a:lstStyle/>
          <a:p>
            <a:r>
              <a:rPr kumimoji="1" lang="en-US" altLang="ja-JP" sz="1400" b="1" dirty="0" smtClean="0"/>
              <a:t>D07</a:t>
            </a:r>
            <a:endParaRPr kumimoji="1" lang="ja-JP" altLang="en-US" sz="1400" b="1" dirty="0"/>
          </a:p>
        </p:txBody>
      </p:sp>
      <p:sp>
        <p:nvSpPr>
          <p:cNvPr id="26" name="テキスト ボックス 25"/>
          <p:cNvSpPr txBox="1"/>
          <p:nvPr/>
        </p:nvSpPr>
        <p:spPr>
          <a:xfrm>
            <a:off x="648919" y="5201278"/>
            <a:ext cx="481222" cy="307777"/>
          </a:xfrm>
          <a:prstGeom prst="rect">
            <a:avLst/>
          </a:prstGeom>
          <a:noFill/>
        </p:spPr>
        <p:txBody>
          <a:bodyPr wrap="none" rtlCol="0">
            <a:spAutoFit/>
          </a:bodyPr>
          <a:lstStyle/>
          <a:p>
            <a:r>
              <a:rPr kumimoji="1" lang="en-US" altLang="ja-JP" sz="1400" b="1" dirty="0" smtClean="0"/>
              <a:t>D08</a:t>
            </a:r>
            <a:endParaRPr kumimoji="1" lang="ja-JP" altLang="en-US" sz="1400" b="1" dirty="0"/>
          </a:p>
        </p:txBody>
      </p:sp>
      <p:sp>
        <p:nvSpPr>
          <p:cNvPr id="27" name="テキスト ボックス 26"/>
          <p:cNvSpPr txBox="1"/>
          <p:nvPr/>
        </p:nvSpPr>
        <p:spPr>
          <a:xfrm>
            <a:off x="304792" y="4906309"/>
            <a:ext cx="481222" cy="307777"/>
          </a:xfrm>
          <a:prstGeom prst="rect">
            <a:avLst/>
          </a:prstGeom>
          <a:noFill/>
        </p:spPr>
        <p:txBody>
          <a:bodyPr wrap="none" rtlCol="0">
            <a:spAutoFit/>
          </a:bodyPr>
          <a:lstStyle/>
          <a:p>
            <a:r>
              <a:rPr kumimoji="1" lang="en-US" altLang="ja-JP" sz="1400" b="1" dirty="0" smtClean="0"/>
              <a:t>D09</a:t>
            </a:r>
            <a:endParaRPr kumimoji="1" lang="ja-JP" altLang="en-US" sz="1400" b="1" dirty="0"/>
          </a:p>
        </p:txBody>
      </p:sp>
      <p:sp>
        <p:nvSpPr>
          <p:cNvPr id="28" name="テキスト ボックス 27"/>
          <p:cNvSpPr txBox="1"/>
          <p:nvPr/>
        </p:nvSpPr>
        <p:spPr>
          <a:xfrm>
            <a:off x="176972" y="4542517"/>
            <a:ext cx="481222" cy="307777"/>
          </a:xfrm>
          <a:prstGeom prst="rect">
            <a:avLst/>
          </a:prstGeom>
          <a:noFill/>
        </p:spPr>
        <p:txBody>
          <a:bodyPr wrap="none" rtlCol="0">
            <a:spAutoFit/>
          </a:bodyPr>
          <a:lstStyle/>
          <a:p>
            <a:r>
              <a:rPr kumimoji="1" lang="en-US" altLang="ja-JP" sz="1400" b="1" dirty="0" smtClean="0"/>
              <a:t>D10</a:t>
            </a:r>
            <a:endParaRPr kumimoji="1" lang="ja-JP" altLang="en-US" sz="1400" b="1" dirty="0"/>
          </a:p>
        </p:txBody>
      </p:sp>
      <p:sp>
        <p:nvSpPr>
          <p:cNvPr id="29" name="テキスト ボックス 28"/>
          <p:cNvSpPr txBox="1"/>
          <p:nvPr/>
        </p:nvSpPr>
        <p:spPr>
          <a:xfrm>
            <a:off x="186805" y="4090234"/>
            <a:ext cx="481222" cy="307777"/>
          </a:xfrm>
          <a:prstGeom prst="rect">
            <a:avLst/>
          </a:prstGeom>
          <a:noFill/>
        </p:spPr>
        <p:txBody>
          <a:bodyPr wrap="none" rtlCol="0">
            <a:spAutoFit/>
          </a:bodyPr>
          <a:lstStyle/>
          <a:p>
            <a:r>
              <a:rPr kumimoji="1" lang="en-US" altLang="ja-JP" sz="1400" b="1" dirty="0" smtClean="0"/>
              <a:t>D11</a:t>
            </a:r>
            <a:endParaRPr kumimoji="1" lang="ja-JP" altLang="en-US" sz="1400" b="1" dirty="0"/>
          </a:p>
        </p:txBody>
      </p:sp>
      <p:sp>
        <p:nvSpPr>
          <p:cNvPr id="30" name="テキスト ボックス 29"/>
          <p:cNvSpPr txBox="1"/>
          <p:nvPr/>
        </p:nvSpPr>
        <p:spPr>
          <a:xfrm>
            <a:off x="314646" y="3696942"/>
            <a:ext cx="481222" cy="307777"/>
          </a:xfrm>
          <a:prstGeom prst="rect">
            <a:avLst/>
          </a:prstGeom>
          <a:noFill/>
        </p:spPr>
        <p:txBody>
          <a:bodyPr wrap="none" rtlCol="0">
            <a:spAutoFit/>
          </a:bodyPr>
          <a:lstStyle/>
          <a:p>
            <a:r>
              <a:rPr kumimoji="1" lang="en-US" altLang="ja-JP" sz="1400" b="1" dirty="0" smtClean="0"/>
              <a:t>D12</a:t>
            </a:r>
            <a:endParaRPr kumimoji="1" lang="ja-JP" altLang="en-US" sz="1400" b="1" dirty="0"/>
          </a:p>
        </p:txBody>
      </p:sp>
      <p:sp>
        <p:nvSpPr>
          <p:cNvPr id="7" name="テキスト ボックス 6"/>
          <p:cNvSpPr txBox="1"/>
          <p:nvPr/>
        </p:nvSpPr>
        <p:spPr>
          <a:xfrm>
            <a:off x="6764593" y="5909189"/>
            <a:ext cx="447558" cy="369332"/>
          </a:xfrm>
          <a:prstGeom prst="rect">
            <a:avLst/>
          </a:prstGeom>
          <a:solidFill>
            <a:schemeClr val="bg1"/>
          </a:solidFill>
        </p:spPr>
        <p:txBody>
          <a:bodyPr wrap="none" rtlCol="0">
            <a:spAutoFit/>
          </a:bodyPr>
          <a:lstStyle/>
          <a:p>
            <a:r>
              <a:rPr kumimoji="1" lang="en-US" altLang="ja-JP" dirty="0" smtClean="0"/>
              <a:t>[h]</a:t>
            </a:r>
            <a:endParaRPr kumimoji="1" lang="ja-JP" altLang="en-US" dirty="0"/>
          </a:p>
        </p:txBody>
      </p:sp>
    </p:spTree>
    <p:extLst>
      <p:ext uri="{BB962C8B-B14F-4D97-AF65-F5344CB8AC3E}">
        <p14:creationId xmlns:p14="http://schemas.microsoft.com/office/powerpoint/2010/main" val="2631612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コンテンツ プレースホルダ 9"/>
          <p:cNvSpPr>
            <a:spLocks noGrp="1"/>
          </p:cNvSpPr>
          <p:nvPr>
            <p:ph idx="1"/>
          </p:nvPr>
        </p:nvSpPr>
        <p:spPr>
          <a:xfrm>
            <a:off x="349956" y="994379"/>
            <a:ext cx="6489029" cy="1886473"/>
          </a:xfrm>
        </p:spPr>
        <p:txBody>
          <a:bodyPr>
            <a:normAutofit/>
          </a:bodyPr>
          <a:lstStyle/>
          <a:p>
            <a:pPr>
              <a:lnSpc>
                <a:spcPts val="2400"/>
              </a:lnSpc>
              <a:spcBef>
                <a:spcPts val="0"/>
              </a:spcBef>
            </a:pPr>
            <a:r>
              <a:rPr lang="en-US" altLang="ja-JP" sz="2400" dirty="0" smtClean="0">
                <a:solidFill>
                  <a:schemeClr val="accent2">
                    <a:lumMod val="50000"/>
                  </a:schemeClr>
                </a:solidFill>
                <a:latin typeface="+mj-lt"/>
                <a:cs typeface="Arial" panose="020B0604020202020204" pitchFamily="34" charset="0"/>
              </a:rPr>
              <a:t>Main: Three </a:t>
            </a:r>
            <a:r>
              <a:rPr lang="en-US" altLang="ja-JP" sz="2400" dirty="0">
                <a:solidFill>
                  <a:schemeClr val="accent2">
                    <a:lumMod val="50000"/>
                  </a:schemeClr>
                </a:solidFill>
                <a:latin typeface="+mj-lt"/>
                <a:cs typeface="Arial" panose="020B0604020202020204" pitchFamily="34" charset="0"/>
              </a:rPr>
              <a:t>layers of NEG strips </a:t>
            </a:r>
            <a:r>
              <a:rPr lang="en-US" altLang="ja-JP" sz="2400" dirty="0" smtClean="0">
                <a:solidFill>
                  <a:schemeClr val="accent2">
                    <a:lumMod val="50000"/>
                  </a:schemeClr>
                </a:solidFill>
                <a:latin typeface="+mj-lt"/>
                <a:cs typeface="Arial" panose="020B0604020202020204" pitchFamily="34" charset="0"/>
              </a:rPr>
              <a:t>ST707 (arc)</a:t>
            </a:r>
          </a:p>
          <a:p>
            <a:pPr lvl="1">
              <a:lnSpc>
                <a:spcPts val="2200"/>
              </a:lnSpc>
              <a:spcBef>
                <a:spcPts val="0"/>
              </a:spcBef>
            </a:pPr>
            <a:r>
              <a:rPr lang="en-US" altLang="ja-JP" sz="2200" dirty="0">
                <a:latin typeface="+mj-lt"/>
                <a:cs typeface="Arial" panose="020B0604020202020204" pitchFamily="34" charset="0"/>
              </a:rPr>
              <a:t>Installed into an antechamber: </a:t>
            </a:r>
            <a:r>
              <a:rPr lang="en-US" altLang="ja-JP" sz="2200" dirty="0" smtClean="0">
                <a:latin typeface="+mj-lt"/>
                <a:cs typeface="Arial" panose="020B0604020202020204" pitchFamily="34" charset="0"/>
              </a:rPr>
              <a:t>provide effective distributed </a:t>
            </a:r>
            <a:r>
              <a:rPr lang="en-US" altLang="ja-JP" sz="2200" dirty="0">
                <a:latin typeface="+mj-lt"/>
                <a:cs typeface="Arial" panose="020B0604020202020204" pitchFamily="34" charset="0"/>
              </a:rPr>
              <a:t>pumping system</a:t>
            </a:r>
          </a:p>
          <a:p>
            <a:pPr lvl="1">
              <a:lnSpc>
                <a:spcPts val="2200"/>
              </a:lnSpc>
              <a:spcBef>
                <a:spcPts val="0"/>
              </a:spcBef>
            </a:pPr>
            <a:r>
              <a:rPr lang="en-US" altLang="ja-JP" sz="2200" dirty="0" smtClean="0">
                <a:latin typeface="+mj-lt"/>
                <a:cs typeface="Arial" panose="020B0604020202020204" pitchFamily="34" charset="0"/>
              </a:rPr>
              <a:t>Activation </a:t>
            </a:r>
            <a:r>
              <a:rPr lang="en-US" altLang="ja-JP" sz="2200" dirty="0">
                <a:latin typeface="+mj-lt"/>
                <a:cs typeface="Arial" panose="020B0604020202020204" pitchFamily="34" charset="0"/>
              </a:rPr>
              <a:t>by micro-heaters (sheath heaters) inserted between strips</a:t>
            </a:r>
          </a:p>
          <a:p>
            <a:pPr lvl="1">
              <a:lnSpc>
                <a:spcPts val="2200"/>
              </a:lnSpc>
              <a:spcBef>
                <a:spcPts val="0"/>
              </a:spcBef>
            </a:pPr>
            <a:r>
              <a:rPr lang="en-US" altLang="ja-JP" sz="2200" dirty="0">
                <a:latin typeface="+mj-lt"/>
                <a:cs typeface="Arial" panose="020B0604020202020204" pitchFamily="34" charset="0"/>
              </a:rPr>
              <a:t>Screens </a:t>
            </a:r>
            <a:r>
              <a:rPr lang="en-US" altLang="ja-JP" sz="2200" dirty="0" smtClean="0">
                <a:latin typeface="+mj-lt"/>
                <a:cs typeface="Arial" panose="020B0604020202020204" pitchFamily="34" charset="0"/>
              </a:rPr>
              <a:t>(RF shield) between </a:t>
            </a:r>
            <a:r>
              <a:rPr lang="en-US" altLang="ja-JP" sz="2200" dirty="0">
                <a:latin typeface="+mj-lt"/>
                <a:cs typeface="Arial" panose="020B0604020202020204" pitchFamily="34" charset="0"/>
              </a:rPr>
              <a:t>pump and </a:t>
            </a:r>
            <a:r>
              <a:rPr lang="en-US" altLang="ja-JP" sz="2200" dirty="0" smtClean="0">
                <a:latin typeface="+mj-lt"/>
                <a:cs typeface="Arial" panose="020B0604020202020204" pitchFamily="34" charset="0"/>
              </a:rPr>
              <a:t>beam</a:t>
            </a:r>
            <a:endParaRPr lang="en-US" altLang="ja-JP" sz="2200" dirty="0">
              <a:latin typeface="+mj-lt"/>
              <a:cs typeface="Arial" panose="020B0604020202020204" pitchFamily="34" charset="0"/>
            </a:endParaRPr>
          </a:p>
        </p:txBody>
      </p:sp>
      <p:sp>
        <p:nvSpPr>
          <p:cNvPr id="11" name="タイトル 8"/>
          <p:cNvSpPr>
            <a:spLocks noGrp="1"/>
          </p:cNvSpPr>
          <p:nvPr>
            <p:ph type="title"/>
          </p:nvPr>
        </p:nvSpPr>
        <p:spPr>
          <a:xfrm>
            <a:off x="457200" y="48858"/>
            <a:ext cx="8229600" cy="769748"/>
          </a:xfrm>
        </p:spPr>
        <p:txBody>
          <a:bodyPr>
            <a:normAutofit/>
          </a:bodyPr>
          <a:lstStyle/>
          <a:p>
            <a:r>
              <a:rPr lang="en-US" altLang="ja-JP" sz="3600" dirty="0" smtClean="0">
                <a:solidFill>
                  <a:schemeClr val="tx1"/>
                </a:solidFill>
                <a:latin typeface="+mj-lt"/>
                <a:cs typeface="Arial" panose="020B0604020202020204" pitchFamily="34" charset="0"/>
              </a:rPr>
              <a:t>Pump</a:t>
            </a:r>
            <a:r>
              <a:rPr lang="ja-JP" altLang="en-US" sz="3600" dirty="0">
                <a:solidFill>
                  <a:schemeClr val="tx1"/>
                </a:solidFill>
                <a:latin typeface="+mj-lt"/>
                <a:cs typeface="Arial" panose="020B0604020202020204" pitchFamily="34" charset="0"/>
              </a:rPr>
              <a:t> </a:t>
            </a:r>
            <a:r>
              <a:rPr lang="en-US" altLang="ja-JP" sz="3600" dirty="0" smtClean="0">
                <a:solidFill>
                  <a:schemeClr val="tx1"/>
                </a:solidFill>
                <a:latin typeface="+mj-lt"/>
                <a:cs typeface="Arial" panose="020B0604020202020204" pitchFamily="34" charset="0"/>
              </a:rPr>
              <a:t>system</a:t>
            </a:r>
            <a:endParaRPr kumimoji="1" lang="ja-JP" altLang="en-US" sz="3600" dirty="0">
              <a:solidFill>
                <a:schemeClr val="tx1"/>
              </a:solidFill>
              <a:latin typeface="+mj-lt"/>
              <a:cs typeface="Arial" panose="020B0604020202020204" pitchFamily="34" charset="0"/>
            </a:endParaRPr>
          </a:p>
        </p:txBody>
      </p:sp>
      <p:pic>
        <p:nvPicPr>
          <p:cNvPr id="25" name="Picture 4" descr="D:\_WorkFolder\SKEKB_NEG_Strip_Folder_2 photo\result\DSC02317.jpg"/>
          <p:cNvPicPr>
            <a:picLocks noChangeAspect="1" noChangeArrowheads="1"/>
          </p:cNvPicPr>
          <p:nvPr/>
        </p:nvPicPr>
        <p:blipFill rotWithShape="1">
          <a:blip r:embed="rId3" cstate="print">
            <a:lum bright="20000" contrast="10000"/>
          </a:blip>
          <a:srcRect r="24193" b="43422"/>
          <a:stretch/>
        </p:blipFill>
        <p:spPr bwMode="auto">
          <a:xfrm>
            <a:off x="6690158" y="1178413"/>
            <a:ext cx="2189690" cy="1223148"/>
          </a:xfrm>
          <a:prstGeom prst="rect">
            <a:avLst/>
          </a:prstGeom>
          <a:noFill/>
        </p:spPr>
      </p:pic>
      <p:sp>
        <p:nvSpPr>
          <p:cNvPr id="29" name="角丸四角形 28"/>
          <p:cNvSpPr/>
          <p:nvPr/>
        </p:nvSpPr>
        <p:spPr>
          <a:xfrm>
            <a:off x="7286853" y="2162099"/>
            <a:ext cx="1548000" cy="216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400" dirty="0" smtClean="0">
                <a:solidFill>
                  <a:schemeClr val="tx1"/>
                </a:solidFill>
                <a:latin typeface="+mj-lt"/>
                <a:cs typeface="Arial" pitchFamily="34" charset="0"/>
              </a:rPr>
              <a:t>3</a:t>
            </a:r>
            <a:r>
              <a:rPr lang="ja-JP" altLang="en-US" sz="1400" dirty="0">
                <a:solidFill>
                  <a:schemeClr val="tx1"/>
                </a:solidFill>
                <a:latin typeface="+mj-lt"/>
                <a:cs typeface="Arial" pitchFamily="34" charset="0"/>
              </a:rPr>
              <a:t> </a:t>
            </a:r>
            <a:r>
              <a:rPr lang="en-US" altLang="ja-JP" sz="1400" dirty="0" smtClean="0">
                <a:solidFill>
                  <a:schemeClr val="tx1"/>
                </a:solidFill>
                <a:latin typeface="+mj-lt"/>
                <a:cs typeface="Arial" pitchFamily="34" charset="0"/>
              </a:rPr>
              <a:t>layer NEG strips</a:t>
            </a:r>
            <a:endParaRPr kumimoji="1" lang="ja-JP" altLang="en-US" sz="1400" dirty="0">
              <a:solidFill>
                <a:schemeClr val="tx1"/>
              </a:solidFill>
              <a:latin typeface="+mj-lt"/>
              <a:cs typeface="Arial" pitchFamily="34" charset="0"/>
            </a:endParaRPr>
          </a:p>
        </p:txBody>
      </p:sp>
      <p:pic>
        <p:nvPicPr>
          <p:cNvPr id="2" name="図 1"/>
          <p:cNvPicPr>
            <a:picLocks noChangeAspect="1"/>
          </p:cNvPicPr>
          <p:nvPr/>
        </p:nvPicPr>
        <p:blipFill rotWithShape="1">
          <a:blip r:embed="rId4"/>
          <a:srcRect r="6146"/>
          <a:stretch/>
        </p:blipFill>
        <p:spPr>
          <a:xfrm>
            <a:off x="6705277" y="2441869"/>
            <a:ext cx="2394048" cy="1458924"/>
          </a:xfrm>
          <a:prstGeom prst="rect">
            <a:avLst/>
          </a:prstGeom>
        </p:spPr>
      </p:pic>
      <p:grpSp>
        <p:nvGrpSpPr>
          <p:cNvPr id="5" name="グループ化 4"/>
          <p:cNvGrpSpPr/>
          <p:nvPr/>
        </p:nvGrpSpPr>
        <p:grpSpPr>
          <a:xfrm>
            <a:off x="-40195" y="3932767"/>
            <a:ext cx="9105695" cy="2769481"/>
            <a:chOff x="-40195" y="3932767"/>
            <a:chExt cx="9105695" cy="2769481"/>
          </a:xfrm>
        </p:grpSpPr>
        <p:pic>
          <p:nvPicPr>
            <p:cNvPr id="32" name="Picture 3" descr="スライド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128" t="16330" r="13274" b="4272"/>
            <a:stretch>
              <a:fillRect/>
            </a:stretch>
          </p:blipFill>
          <p:spPr bwMode="auto">
            <a:xfrm>
              <a:off x="4751860" y="3979146"/>
              <a:ext cx="3958328" cy="270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descr="LER_20140214_SR_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860" t="16664" r="4381"/>
            <a:stretch>
              <a:fillRect/>
            </a:stretch>
          </p:blipFill>
          <p:spPr bwMode="auto">
            <a:xfrm>
              <a:off x="673241" y="3977270"/>
              <a:ext cx="3850526" cy="272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角丸四角形 8"/>
            <p:cNvSpPr/>
            <p:nvPr/>
          </p:nvSpPr>
          <p:spPr>
            <a:xfrm>
              <a:off x="1114167" y="3936177"/>
              <a:ext cx="2124000" cy="216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400" dirty="0" smtClean="0">
                  <a:solidFill>
                    <a:schemeClr val="tx1"/>
                  </a:solidFill>
                  <a:latin typeface="+mj-lt"/>
                  <a:cs typeface="Arial" pitchFamily="34" charset="0"/>
                </a:rPr>
                <a:t>Photon line density at arc</a:t>
              </a:r>
              <a:endParaRPr kumimoji="1" lang="ja-JP" altLang="en-US" sz="1400" dirty="0">
                <a:solidFill>
                  <a:schemeClr val="tx1"/>
                </a:solidFill>
                <a:latin typeface="+mj-lt"/>
                <a:cs typeface="Arial" pitchFamily="34" charset="0"/>
              </a:endParaRPr>
            </a:p>
          </p:txBody>
        </p:sp>
        <p:sp>
          <p:nvSpPr>
            <p:cNvPr id="6" name="テキスト ボックス 5"/>
            <p:cNvSpPr txBox="1"/>
            <p:nvPr/>
          </p:nvSpPr>
          <p:spPr>
            <a:xfrm>
              <a:off x="7130378" y="4683887"/>
              <a:ext cx="1156086" cy="307777"/>
            </a:xfrm>
            <a:prstGeom prst="rect">
              <a:avLst/>
            </a:prstGeom>
            <a:noFill/>
          </p:spPr>
          <p:txBody>
            <a:bodyPr wrap="none" rtlCol="0">
              <a:spAutoFit/>
            </a:bodyPr>
            <a:lstStyle/>
            <a:p>
              <a:r>
                <a:rPr kumimoji="1" lang="en-US" altLang="ja-JP" sz="1400" dirty="0" smtClean="0">
                  <a:solidFill>
                    <a:srgbClr val="FF0000"/>
                  </a:solidFill>
                </a:rPr>
                <a:t>0.11 m</a:t>
              </a:r>
              <a:r>
                <a:rPr kumimoji="1" lang="en-US" altLang="ja-JP" sz="1400" baseline="30000" dirty="0" smtClean="0">
                  <a:solidFill>
                    <a:srgbClr val="FF0000"/>
                  </a:solidFill>
                </a:rPr>
                <a:t>3</a:t>
              </a:r>
              <a:r>
                <a:rPr kumimoji="1" lang="en-US" altLang="ja-JP" sz="1400" dirty="0" smtClean="0">
                  <a:solidFill>
                    <a:srgbClr val="FF0000"/>
                  </a:solidFill>
                </a:rPr>
                <a:t>s</a:t>
              </a:r>
              <a:r>
                <a:rPr kumimoji="1" lang="en-US" altLang="ja-JP" sz="1400" baseline="30000" dirty="0" smtClean="0">
                  <a:solidFill>
                    <a:srgbClr val="FF0000"/>
                  </a:solidFill>
                </a:rPr>
                <a:t>-1</a:t>
              </a:r>
              <a:r>
                <a:rPr kumimoji="1" lang="en-US" altLang="ja-JP" sz="1400" dirty="0" smtClean="0">
                  <a:solidFill>
                    <a:srgbClr val="FF0000"/>
                  </a:solidFill>
                </a:rPr>
                <a:t>m</a:t>
              </a:r>
              <a:r>
                <a:rPr kumimoji="1" lang="en-US" altLang="ja-JP" sz="1400" baseline="30000" dirty="0" smtClean="0">
                  <a:solidFill>
                    <a:srgbClr val="FF0000"/>
                  </a:solidFill>
                </a:rPr>
                <a:t>-1</a:t>
              </a:r>
              <a:endParaRPr kumimoji="1" lang="ja-JP" altLang="en-US" sz="1400" baseline="30000" dirty="0">
                <a:solidFill>
                  <a:srgbClr val="FF0000"/>
                </a:solidFill>
              </a:endParaRPr>
            </a:p>
          </p:txBody>
        </p:sp>
        <p:cxnSp>
          <p:nvCxnSpPr>
            <p:cNvPr id="8" name="直線コネクタ 7"/>
            <p:cNvCxnSpPr/>
            <p:nvPr/>
          </p:nvCxnSpPr>
          <p:spPr>
            <a:xfrm>
              <a:off x="5255288" y="5134708"/>
              <a:ext cx="286378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267011" y="5960349"/>
              <a:ext cx="286378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8059134" y="5776451"/>
              <a:ext cx="1006366" cy="307777"/>
            </a:xfrm>
            <a:prstGeom prst="rect">
              <a:avLst/>
            </a:prstGeom>
            <a:noFill/>
          </p:spPr>
          <p:txBody>
            <a:bodyPr wrap="none" rtlCol="0">
              <a:spAutoFit/>
            </a:bodyPr>
            <a:lstStyle/>
            <a:p>
              <a:r>
                <a:rPr lang="en-US" altLang="ja-JP" sz="1400" dirty="0" smtClean="0">
                  <a:solidFill>
                    <a:srgbClr val="0000FF"/>
                  </a:solidFill>
                </a:rPr>
                <a:t>2.3</a:t>
              </a:r>
              <a:r>
                <a:rPr lang="en-US" altLang="ja-JP" sz="1400" dirty="0" smtClean="0">
                  <a:solidFill>
                    <a:srgbClr val="0000FF"/>
                  </a:solidFill>
                  <a:sym typeface="Symbol" panose="05050102010706020507" pitchFamily="18" charset="2"/>
                </a:rPr>
                <a:t>1</a:t>
              </a:r>
              <a:r>
                <a:rPr lang="en-US" altLang="ja-JP" sz="1400" dirty="0" smtClean="0">
                  <a:solidFill>
                    <a:srgbClr val="0000FF"/>
                  </a:solidFill>
                </a:rPr>
                <a:t>0</a:t>
              </a:r>
              <a:r>
                <a:rPr lang="en-US" altLang="ja-JP" sz="1400" baseline="30000" dirty="0" smtClean="0">
                  <a:solidFill>
                    <a:srgbClr val="0000FF"/>
                  </a:solidFill>
                </a:rPr>
                <a:t>-7</a:t>
              </a:r>
              <a:r>
                <a:rPr lang="en-US" altLang="ja-JP" sz="1400" dirty="0" smtClean="0">
                  <a:solidFill>
                    <a:srgbClr val="0000FF"/>
                  </a:solidFill>
                </a:rPr>
                <a:t> Pa</a:t>
              </a:r>
              <a:endParaRPr kumimoji="1" lang="ja-JP" altLang="en-US" sz="1400" dirty="0">
                <a:solidFill>
                  <a:srgbClr val="0000FF"/>
                </a:solidFill>
              </a:endParaRPr>
            </a:p>
          </p:txBody>
        </p:sp>
        <p:sp>
          <p:nvSpPr>
            <p:cNvPr id="12" name="正方形/長方形 11"/>
            <p:cNvSpPr/>
            <p:nvPr/>
          </p:nvSpPr>
          <p:spPr>
            <a:xfrm>
              <a:off x="1416818" y="6392426"/>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2292699" y="6392426"/>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2585776" y="6392426"/>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421464" y="6392426"/>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0195" y="6270172"/>
              <a:ext cx="1472263" cy="307777"/>
            </a:xfrm>
            <a:prstGeom prst="rect">
              <a:avLst/>
            </a:prstGeom>
            <a:noFill/>
          </p:spPr>
          <p:txBody>
            <a:bodyPr wrap="none" rtlCol="0">
              <a:spAutoFit/>
            </a:bodyPr>
            <a:lstStyle/>
            <a:p>
              <a:r>
                <a:rPr kumimoji="1" lang="en-US" altLang="ja-JP" sz="1400" b="1" dirty="0" smtClean="0">
                  <a:solidFill>
                    <a:srgbClr val="008000"/>
                  </a:solidFill>
                </a:rPr>
                <a:t>Bending magnets</a:t>
              </a:r>
              <a:endParaRPr kumimoji="1" lang="ja-JP" altLang="en-US" sz="1400" b="1" dirty="0">
                <a:solidFill>
                  <a:srgbClr val="008000"/>
                </a:solidFill>
              </a:endParaRPr>
            </a:p>
          </p:txBody>
        </p:sp>
        <p:sp>
          <p:nvSpPr>
            <p:cNvPr id="16" name="テキスト ボックス 15"/>
            <p:cNvSpPr txBox="1"/>
            <p:nvPr/>
          </p:nvSpPr>
          <p:spPr>
            <a:xfrm>
              <a:off x="5308577" y="4211181"/>
              <a:ext cx="1944000" cy="307777"/>
            </a:xfrm>
            <a:prstGeom prst="rect">
              <a:avLst/>
            </a:prstGeom>
            <a:solidFill>
              <a:schemeClr val="bg1"/>
            </a:solidFill>
          </p:spPr>
          <p:txBody>
            <a:bodyPr wrap="square" rtlCol="0">
              <a:spAutoFit/>
            </a:bodyPr>
            <a:lstStyle/>
            <a:p>
              <a:r>
                <a:rPr kumimoji="1" lang="en-US" altLang="ja-JP" sz="1400" dirty="0" smtClean="0">
                  <a:solidFill>
                    <a:srgbClr val="008000"/>
                  </a:solidFill>
                  <a:latin typeface="Symbol" panose="05050102010706020507" pitchFamily="18" charset="2"/>
                </a:rPr>
                <a:t>(</a:t>
              </a:r>
              <a:r>
                <a:rPr kumimoji="1" lang="en-US" altLang="ja-JP" sz="1400" i="1" dirty="0" smtClean="0">
                  <a:solidFill>
                    <a:srgbClr val="008000"/>
                  </a:solidFill>
                  <a:latin typeface="Symbol" panose="05050102010706020507" pitchFamily="18" charset="2"/>
                </a:rPr>
                <a:t>h</a:t>
              </a:r>
              <a:r>
                <a:rPr kumimoji="1" lang="en-US" altLang="ja-JP" sz="1400" dirty="0" smtClean="0">
                  <a:solidFill>
                    <a:srgbClr val="008000"/>
                  </a:solidFill>
                </a:rPr>
                <a:t>=1</a:t>
              </a:r>
              <a:r>
                <a:rPr kumimoji="1" lang="en-US" altLang="ja-JP" sz="1400" dirty="0" smtClean="0">
                  <a:solidFill>
                    <a:srgbClr val="008000"/>
                  </a:solidFill>
                  <a:sym typeface="Symbol" panose="05050102010706020507" pitchFamily="18" charset="2"/>
                </a:rPr>
                <a:t></a:t>
              </a:r>
              <a:r>
                <a:rPr kumimoji="1" lang="en-US" altLang="ja-JP" sz="1400" dirty="0" smtClean="0">
                  <a:solidFill>
                    <a:srgbClr val="008000"/>
                  </a:solidFill>
                </a:rPr>
                <a:t>10</a:t>
              </a:r>
              <a:r>
                <a:rPr kumimoji="1" lang="en-US" altLang="ja-JP" sz="1400" baseline="30000" dirty="0" smtClean="0">
                  <a:solidFill>
                    <a:srgbClr val="008000"/>
                  </a:solidFill>
                </a:rPr>
                <a:t>-6</a:t>
              </a:r>
              <a:r>
                <a:rPr kumimoji="1" lang="en-US" altLang="ja-JP" sz="1400" dirty="0" smtClean="0">
                  <a:solidFill>
                    <a:srgbClr val="008000"/>
                  </a:solidFill>
                </a:rPr>
                <a:t>  mole. pho.</a:t>
              </a:r>
              <a:r>
                <a:rPr kumimoji="1" lang="en-US" altLang="ja-JP" sz="1400" baseline="30000" dirty="0" smtClean="0">
                  <a:solidFill>
                    <a:srgbClr val="008000"/>
                  </a:solidFill>
                </a:rPr>
                <a:t>-1</a:t>
              </a:r>
              <a:r>
                <a:rPr kumimoji="1" lang="en-US" altLang="ja-JP" sz="1400" dirty="0" smtClean="0">
                  <a:solidFill>
                    <a:srgbClr val="008000"/>
                  </a:solidFill>
                </a:rPr>
                <a:t>)</a:t>
              </a:r>
              <a:endParaRPr kumimoji="1" lang="ja-JP" altLang="en-US" sz="1400" dirty="0">
                <a:solidFill>
                  <a:srgbClr val="008000"/>
                </a:solidFill>
              </a:endParaRPr>
            </a:p>
          </p:txBody>
        </p:sp>
        <p:sp>
          <p:nvSpPr>
            <p:cNvPr id="27" name="正方形/長方形 26"/>
            <p:cNvSpPr/>
            <p:nvPr/>
          </p:nvSpPr>
          <p:spPr>
            <a:xfrm>
              <a:off x="5555592" y="6400990"/>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431473" y="6400990"/>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724550" y="6400990"/>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560238" y="6400990"/>
              <a:ext cx="170822" cy="100484"/>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8101186" y="5937728"/>
              <a:ext cx="933076" cy="307777"/>
            </a:xfrm>
            <a:prstGeom prst="rect">
              <a:avLst/>
            </a:prstGeom>
            <a:noFill/>
          </p:spPr>
          <p:txBody>
            <a:bodyPr wrap="none" rtlCol="0">
              <a:spAutoFit/>
            </a:bodyPr>
            <a:lstStyle/>
            <a:p>
              <a:r>
                <a:rPr lang="en-US" altLang="ja-JP" sz="1400" dirty="0" smtClean="0">
                  <a:solidFill>
                    <a:srgbClr val="0000FF"/>
                  </a:solidFill>
                </a:rPr>
                <a:t>in average</a:t>
              </a:r>
              <a:endParaRPr kumimoji="1" lang="ja-JP" altLang="en-US" sz="1400" dirty="0">
                <a:solidFill>
                  <a:srgbClr val="0000FF"/>
                </a:solidFill>
              </a:endParaRPr>
            </a:p>
          </p:txBody>
        </p:sp>
        <p:sp>
          <p:nvSpPr>
            <p:cNvPr id="14" name="角丸四角形 13"/>
            <p:cNvSpPr/>
            <p:nvPr/>
          </p:nvSpPr>
          <p:spPr>
            <a:xfrm>
              <a:off x="5279702" y="3932767"/>
              <a:ext cx="1692000" cy="324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lnSpc>
                  <a:spcPts val="1200"/>
                </a:lnSpc>
              </a:pPr>
              <a:r>
                <a:rPr lang="en-US" altLang="ja-JP" sz="1400" dirty="0" smtClean="0">
                  <a:solidFill>
                    <a:schemeClr val="tx1"/>
                  </a:solidFill>
                  <a:latin typeface="+mj-lt"/>
                  <a:cs typeface="Arial" pitchFamily="34" charset="0"/>
                </a:rPr>
                <a:t>Effective pumping speed and pressure</a:t>
              </a:r>
              <a:endParaRPr kumimoji="1" lang="ja-JP" altLang="en-US" sz="1400" dirty="0">
                <a:solidFill>
                  <a:schemeClr val="tx1"/>
                </a:solidFill>
                <a:latin typeface="+mj-lt"/>
                <a:cs typeface="Arial" pitchFamily="34" charset="0"/>
              </a:endParaRPr>
            </a:p>
          </p:txBody>
        </p:sp>
        <p:cxnSp>
          <p:nvCxnSpPr>
            <p:cNvPr id="4" name="直線矢印コネクタ 3"/>
            <p:cNvCxnSpPr/>
            <p:nvPr/>
          </p:nvCxnSpPr>
          <p:spPr>
            <a:xfrm flipH="1">
              <a:off x="5271911" y="4696178"/>
              <a:ext cx="4289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562576" y="4679671"/>
              <a:ext cx="1584000" cy="307777"/>
            </a:xfrm>
            <a:prstGeom prst="rect">
              <a:avLst/>
            </a:prstGeom>
            <a:noFill/>
          </p:spPr>
          <p:txBody>
            <a:bodyPr wrap="square" rtlCol="0">
              <a:spAutoFit/>
            </a:bodyPr>
            <a:lstStyle/>
            <a:p>
              <a:r>
                <a:rPr lang="en-US" altLang="ja-JP" sz="1400" dirty="0" smtClean="0">
                  <a:solidFill>
                    <a:srgbClr val="FF0000"/>
                  </a:solidFill>
                  <a:sym typeface="Symbol" panose="05050102010706020507" pitchFamily="18" charset="2"/>
                </a:rPr>
                <a:t>Eff. pumping speed</a:t>
              </a:r>
              <a:endParaRPr kumimoji="1" lang="ja-JP" altLang="en-US" sz="1400" dirty="0">
                <a:solidFill>
                  <a:srgbClr val="FF0000"/>
                </a:solidFill>
              </a:endParaRPr>
            </a:p>
          </p:txBody>
        </p:sp>
        <p:cxnSp>
          <p:nvCxnSpPr>
            <p:cNvPr id="36" name="直線矢印コネクタ 35"/>
            <p:cNvCxnSpPr/>
            <p:nvPr/>
          </p:nvCxnSpPr>
          <p:spPr>
            <a:xfrm>
              <a:off x="7727245" y="5379156"/>
              <a:ext cx="428977"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934182" y="5294920"/>
              <a:ext cx="828000" cy="307777"/>
            </a:xfrm>
            <a:prstGeom prst="rect">
              <a:avLst/>
            </a:prstGeom>
            <a:noFill/>
          </p:spPr>
          <p:txBody>
            <a:bodyPr wrap="square" rtlCol="0">
              <a:spAutoFit/>
            </a:bodyPr>
            <a:lstStyle/>
            <a:p>
              <a:r>
                <a:rPr lang="en-US" altLang="ja-JP" sz="1400" dirty="0" smtClean="0">
                  <a:solidFill>
                    <a:srgbClr val="0000FF"/>
                  </a:solidFill>
                  <a:sym typeface="Symbol" panose="05050102010706020507" pitchFamily="18" charset="2"/>
                </a:rPr>
                <a:t>Pressure</a:t>
              </a:r>
              <a:endParaRPr kumimoji="1" lang="ja-JP" altLang="en-US" sz="1400" dirty="0">
                <a:solidFill>
                  <a:srgbClr val="0000FF"/>
                </a:solidFill>
              </a:endParaRPr>
            </a:p>
          </p:txBody>
        </p:sp>
      </p:grpSp>
      <p:sp>
        <p:nvSpPr>
          <p:cNvPr id="38" name="コンテンツ プレースホルダ 9"/>
          <p:cNvSpPr txBox="1">
            <a:spLocks/>
          </p:cNvSpPr>
          <p:nvPr/>
        </p:nvSpPr>
        <p:spPr>
          <a:xfrm>
            <a:off x="349956" y="3294945"/>
            <a:ext cx="6489029" cy="7038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Aux: Ion pumps</a:t>
            </a:r>
          </a:p>
          <a:p>
            <a:pPr lvl="1">
              <a:lnSpc>
                <a:spcPts val="2200"/>
              </a:lnSpc>
              <a:spcBef>
                <a:spcPts val="0"/>
              </a:spcBef>
              <a:buSzPct val="60000"/>
            </a:pPr>
            <a:r>
              <a:rPr lang="en-US" altLang="ja-JP" sz="2200" dirty="0" smtClean="0">
                <a:latin typeface="+mj-lt"/>
                <a:cs typeface="Arial" panose="020B0604020202020204" pitchFamily="34" charset="0"/>
              </a:rPr>
              <a:t>Noble pump with a pumping speed of ~ 0.4 m</a:t>
            </a:r>
            <a:r>
              <a:rPr lang="en-US" altLang="ja-JP" sz="2200" baseline="30000" dirty="0" smtClean="0">
                <a:latin typeface="+mj-lt"/>
                <a:cs typeface="Arial" panose="020B0604020202020204" pitchFamily="34" charset="0"/>
              </a:rPr>
              <a:t>3</a:t>
            </a:r>
            <a:r>
              <a:rPr lang="en-US" altLang="ja-JP" sz="2200" dirty="0" smtClean="0">
                <a:latin typeface="+mj-lt"/>
                <a:cs typeface="Arial" panose="020B0604020202020204" pitchFamily="34" charset="0"/>
              </a:rPr>
              <a:t>s</a:t>
            </a:r>
            <a:r>
              <a:rPr lang="en-US" altLang="ja-JP" sz="2200" baseline="30000" dirty="0" smtClean="0">
                <a:latin typeface="+mj-lt"/>
                <a:cs typeface="Arial" panose="020B0604020202020204" pitchFamily="34" charset="0"/>
              </a:rPr>
              <a:t>-1</a:t>
            </a:r>
          </a:p>
        </p:txBody>
      </p:sp>
      <p:cxnSp>
        <p:nvCxnSpPr>
          <p:cNvPr id="39" name="直線コネクタ 38"/>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コンテンツ プレースホルダ 9"/>
          <p:cNvSpPr txBox="1">
            <a:spLocks/>
          </p:cNvSpPr>
          <p:nvPr/>
        </p:nvSpPr>
        <p:spPr>
          <a:xfrm>
            <a:off x="349956" y="2700305"/>
            <a:ext cx="6489029" cy="7606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6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6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SzPct val="60000"/>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2200"/>
              </a:lnSpc>
              <a:spcBef>
                <a:spcPts val="0"/>
              </a:spcBef>
            </a:pPr>
            <a:r>
              <a:rPr lang="en-US" altLang="ja-JP" sz="2200" dirty="0" smtClean="0">
                <a:latin typeface="+mj-lt"/>
                <a:cs typeface="Arial" panose="020B0604020202020204" pitchFamily="34" charset="0"/>
              </a:rPr>
              <a:t>Average pumping speed of 0.14 m</a:t>
            </a:r>
            <a:r>
              <a:rPr lang="en-US" altLang="ja-JP" sz="2200" baseline="30000" dirty="0" smtClean="0">
                <a:latin typeface="+mj-lt"/>
                <a:cs typeface="Arial" panose="020B0604020202020204" pitchFamily="34" charset="0"/>
              </a:rPr>
              <a:t>3</a:t>
            </a:r>
            <a:r>
              <a:rPr lang="en-US" altLang="ja-JP" sz="2200" dirty="0" smtClean="0">
                <a:latin typeface="+mj-lt"/>
                <a:cs typeface="Arial" panose="020B0604020202020204" pitchFamily="34" charset="0"/>
              </a:rPr>
              <a:t>s</a:t>
            </a:r>
            <a:r>
              <a:rPr lang="en-US" altLang="ja-JP" sz="2200" baseline="30000" dirty="0" smtClean="0">
                <a:latin typeface="+mj-lt"/>
                <a:cs typeface="Arial" panose="020B0604020202020204" pitchFamily="34" charset="0"/>
              </a:rPr>
              <a:t>-1</a:t>
            </a:r>
            <a:r>
              <a:rPr lang="en-US" altLang="ja-JP" sz="2200" dirty="0" smtClean="0">
                <a:latin typeface="+mj-lt"/>
                <a:cs typeface="Arial" panose="020B0604020202020204" pitchFamily="34" charset="0"/>
              </a:rPr>
              <a:t>m</a:t>
            </a:r>
            <a:r>
              <a:rPr lang="en-US" altLang="ja-JP" sz="2200" baseline="30000" dirty="0" smtClean="0">
                <a:latin typeface="+mj-lt"/>
                <a:cs typeface="Arial" panose="020B0604020202020204" pitchFamily="34" charset="0"/>
              </a:rPr>
              <a:t>-1</a:t>
            </a:r>
            <a:r>
              <a:rPr lang="en-US" altLang="ja-JP" sz="2200" dirty="0" smtClean="0">
                <a:latin typeface="+mj-lt"/>
                <a:cs typeface="Arial" panose="020B0604020202020204" pitchFamily="34" charset="0"/>
              </a:rPr>
              <a:t> for CO</a:t>
            </a:r>
          </a:p>
          <a:p>
            <a:pPr lvl="1">
              <a:lnSpc>
                <a:spcPts val="2200"/>
              </a:lnSpc>
              <a:spcBef>
                <a:spcPts val="0"/>
              </a:spcBef>
            </a:pPr>
            <a:r>
              <a:rPr lang="en-US" altLang="ja-JP" sz="2200" dirty="0" smtClean="0">
                <a:latin typeface="+mj-lt"/>
                <a:cs typeface="Arial" panose="020B0604020202020204" pitchFamily="34" charset="0"/>
              </a:rPr>
              <a:t>~ 1130 pieces</a:t>
            </a:r>
            <a:endParaRPr lang="en-US" altLang="ja-JP" sz="2200" dirty="0">
              <a:latin typeface="+mj-lt"/>
              <a:cs typeface="Arial" panose="020B0604020202020204" pitchFamily="34" charset="0"/>
            </a:endParaRPr>
          </a:p>
        </p:txBody>
      </p:sp>
    </p:spTree>
    <p:extLst>
      <p:ext uri="{BB962C8B-B14F-4D97-AF65-F5344CB8AC3E}">
        <p14:creationId xmlns:p14="http://schemas.microsoft.com/office/powerpoint/2010/main" val="210546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530942" y="63695"/>
            <a:ext cx="8210783" cy="763620"/>
          </a:xfrm>
        </p:spPr>
        <p:txBody>
          <a:bodyPr>
            <a:noAutofit/>
          </a:bodyPr>
          <a:lstStyle/>
          <a:p>
            <a:r>
              <a:rPr lang="en-US" altLang="ja-JP" sz="3600" dirty="0" smtClean="0">
                <a:solidFill>
                  <a:schemeClr val="tx1"/>
                </a:solidFill>
                <a:latin typeface="+mj-lt"/>
                <a:cs typeface="Arial" panose="020B0604020202020204" pitchFamily="34" charset="0"/>
              </a:rPr>
              <a:t>Countermeasures against ECE</a:t>
            </a:r>
            <a:endParaRPr kumimoji="1" lang="ja-JP" altLang="en-US" sz="3600" dirty="0">
              <a:solidFill>
                <a:schemeClr val="tx1"/>
              </a:solidFill>
              <a:latin typeface="+mj-lt"/>
              <a:cs typeface="Arial" panose="020B0604020202020204" pitchFamily="34" charset="0"/>
            </a:endParaRPr>
          </a:p>
        </p:txBody>
      </p:sp>
      <p:sp>
        <p:nvSpPr>
          <p:cNvPr id="7" name="コンテンツ プレースホルダ 9"/>
          <p:cNvSpPr txBox="1">
            <a:spLocks/>
          </p:cNvSpPr>
          <p:nvPr/>
        </p:nvSpPr>
        <p:spPr>
          <a:xfrm>
            <a:off x="224703" y="1005041"/>
            <a:ext cx="8514329" cy="7931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a:solidFill>
                  <a:schemeClr val="accent2">
                    <a:lumMod val="50000"/>
                  </a:schemeClr>
                </a:solidFill>
                <a:latin typeface="+mj-lt"/>
                <a:cs typeface="Arial" panose="020B0604020202020204" pitchFamily="34" charset="0"/>
              </a:rPr>
              <a:t>Electron cloud instability can be a serious problem for LER (e</a:t>
            </a:r>
            <a:r>
              <a:rPr lang="en-US" altLang="ja-JP" sz="2400" baseline="30000" dirty="0">
                <a:solidFill>
                  <a:schemeClr val="accent2">
                    <a:lumMod val="50000"/>
                  </a:schemeClr>
                </a:solidFill>
                <a:latin typeface="+mj-lt"/>
                <a:cs typeface="Arial" panose="020B0604020202020204" pitchFamily="34" charset="0"/>
              </a:rPr>
              <a:t>+</a:t>
            </a:r>
            <a:r>
              <a:rPr lang="en-US" altLang="ja-JP" sz="2400" dirty="0">
                <a:solidFill>
                  <a:schemeClr val="accent2">
                    <a:lumMod val="50000"/>
                  </a:schemeClr>
                </a:solidFill>
                <a:latin typeface="+mj-lt"/>
                <a:cs typeface="Arial" panose="020B0604020202020204" pitchFamily="34" charset="0"/>
              </a:rPr>
              <a:t>)</a:t>
            </a:r>
          </a:p>
          <a:p>
            <a:pPr lvl="1">
              <a:lnSpc>
                <a:spcPts val="2400"/>
              </a:lnSpc>
              <a:spcBef>
                <a:spcPts val="0"/>
              </a:spcBef>
              <a:buSzPct val="60000"/>
            </a:pPr>
            <a:r>
              <a:rPr lang="en-US" altLang="ja-JP" sz="2200" dirty="0" smtClean="0">
                <a:latin typeface="+mj-lt"/>
                <a:cs typeface="Arial" panose="020B0604020202020204" pitchFamily="34" charset="0"/>
              </a:rPr>
              <a:t>Blow up of beam size </a:t>
            </a:r>
            <a:r>
              <a:rPr lang="en-US" altLang="ja-JP" sz="2200" dirty="0" smtClean="0">
                <a:latin typeface="+mj-lt"/>
                <a:cs typeface="Arial" panose="020B0604020202020204" pitchFamily="34" charset="0"/>
                <a:sym typeface="Symbol" panose="05050102010706020507" pitchFamily="18" charset="2"/>
              </a:rPr>
              <a:t></a:t>
            </a:r>
            <a:r>
              <a:rPr lang="en-US" altLang="ja-JP" sz="2200" dirty="0" smtClean="0">
                <a:latin typeface="+mj-lt"/>
                <a:cs typeface="Arial" panose="020B0604020202020204" pitchFamily="34" charset="0"/>
              </a:rPr>
              <a:t>Deterioration of the luminosity</a:t>
            </a:r>
          </a:p>
        </p:txBody>
      </p:sp>
      <p:sp>
        <p:nvSpPr>
          <p:cNvPr id="5" name="コンテンツ プレースホルダ 9"/>
          <p:cNvSpPr txBox="1">
            <a:spLocks/>
          </p:cNvSpPr>
          <p:nvPr/>
        </p:nvSpPr>
        <p:spPr>
          <a:xfrm>
            <a:off x="223100" y="1816803"/>
            <a:ext cx="8330965" cy="8379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buSzPct val="60000"/>
            </a:pPr>
            <a:r>
              <a:rPr lang="en-US" altLang="ja-JP" sz="2400" dirty="0" smtClean="0">
                <a:solidFill>
                  <a:schemeClr val="accent2">
                    <a:lumMod val="50000"/>
                  </a:schemeClr>
                </a:solidFill>
                <a:latin typeface="+mj-lt"/>
                <a:cs typeface="Arial" panose="020B0604020202020204" pitchFamily="34" charset="0"/>
              </a:rPr>
              <a:t>For the </a:t>
            </a:r>
            <a:r>
              <a:rPr lang="en-US" altLang="ja-JP" sz="2400" dirty="0" err="1" smtClean="0">
                <a:solidFill>
                  <a:schemeClr val="accent2">
                    <a:lumMod val="50000"/>
                  </a:schemeClr>
                </a:solidFill>
                <a:latin typeface="+mj-lt"/>
                <a:cs typeface="Arial" panose="020B0604020202020204" pitchFamily="34" charset="0"/>
              </a:rPr>
              <a:t>SuperKEKB</a:t>
            </a:r>
            <a:r>
              <a:rPr lang="en-US" altLang="ja-JP" sz="2400" dirty="0" smtClean="0">
                <a:solidFill>
                  <a:schemeClr val="accent2">
                    <a:lumMod val="50000"/>
                  </a:schemeClr>
                </a:solidFill>
                <a:latin typeface="+mj-lt"/>
                <a:cs typeface="Arial" panose="020B0604020202020204" pitchFamily="34" charset="0"/>
              </a:rPr>
              <a:t>, the </a:t>
            </a:r>
            <a:r>
              <a:rPr lang="en-US" altLang="ja-JP" sz="2400" dirty="0">
                <a:solidFill>
                  <a:schemeClr val="accent2">
                    <a:lumMod val="50000"/>
                  </a:schemeClr>
                </a:solidFill>
                <a:latin typeface="+mj-lt"/>
                <a:cs typeface="Arial" panose="020B0604020202020204" pitchFamily="34" charset="0"/>
              </a:rPr>
              <a:t>threshold of electron density to excite the head-tail </a:t>
            </a:r>
            <a:r>
              <a:rPr lang="en-US" altLang="ja-JP" sz="2400" dirty="0" smtClean="0">
                <a:solidFill>
                  <a:schemeClr val="accent2">
                    <a:lumMod val="50000"/>
                  </a:schemeClr>
                </a:solidFill>
                <a:latin typeface="+mj-lt"/>
                <a:cs typeface="Arial" panose="020B0604020202020204" pitchFamily="34" charset="0"/>
              </a:rPr>
              <a:t>instability: ~</a:t>
            </a:r>
            <a:r>
              <a:rPr lang="en-US" altLang="ja-JP" sz="2400" dirty="0">
                <a:solidFill>
                  <a:schemeClr val="accent2">
                    <a:lumMod val="50000"/>
                  </a:schemeClr>
                </a:solidFill>
                <a:latin typeface="+mj-lt"/>
                <a:cs typeface="Arial" panose="020B0604020202020204" pitchFamily="34" charset="0"/>
              </a:rPr>
              <a:t>2</a:t>
            </a:r>
            <a:r>
              <a:rPr lang="en-US" altLang="ja-JP" sz="2400" dirty="0" smtClean="0">
                <a:solidFill>
                  <a:schemeClr val="accent2">
                    <a:lumMod val="50000"/>
                  </a:schemeClr>
                </a:solidFill>
                <a:latin typeface="+mj-lt"/>
                <a:cs typeface="Arial" panose="020B0604020202020204" pitchFamily="34" charset="0"/>
              </a:rPr>
              <a:t>x10</a:t>
            </a:r>
            <a:r>
              <a:rPr lang="en-US" altLang="ja-JP" sz="2400" baseline="30000" dirty="0" smtClean="0">
                <a:solidFill>
                  <a:schemeClr val="accent2">
                    <a:lumMod val="50000"/>
                  </a:schemeClr>
                </a:solidFill>
                <a:latin typeface="+mj-lt"/>
                <a:cs typeface="Arial" panose="020B0604020202020204" pitchFamily="34" charset="0"/>
              </a:rPr>
              <a:t>11</a:t>
            </a:r>
            <a:r>
              <a:rPr lang="en-US" altLang="ja-JP" sz="2400" dirty="0" smtClean="0">
                <a:solidFill>
                  <a:schemeClr val="accent2">
                    <a:lumMod val="50000"/>
                  </a:schemeClr>
                </a:solidFill>
                <a:latin typeface="+mj-lt"/>
                <a:cs typeface="Arial" panose="020B0604020202020204" pitchFamily="34" charset="0"/>
              </a:rPr>
              <a:t> e</a:t>
            </a:r>
            <a:r>
              <a:rPr lang="en-US" altLang="ja-JP" sz="2400" baseline="30000" dirty="0" smtClean="0">
                <a:solidFill>
                  <a:schemeClr val="accent2">
                    <a:lumMod val="50000"/>
                  </a:schemeClr>
                </a:solidFill>
                <a:latin typeface="+mj-lt"/>
                <a:cs typeface="Arial" panose="020B0604020202020204" pitchFamily="34" charset="0"/>
              </a:rPr>
              <a:t>-</a:t>
            </a:r>
            <a:r>
              <a:rPr lang="en-US" altLang="ja-JP" sz="2400" dirty="0">
                <a:solidFill>
                  <a:schemeClr val="accent2">
                    <a:lumMod val="50000"/>
                  </a:schemeClr>
                </a:solidFill>
                <a:latin typeface="+mj-lt"/>
                <a:cs typeface="Arial" panose="020B0604020202020204" pitchFamily="34" charset="0"/>
              </a:rPr>
              <a:t> </a:t>
            </a:r>
            <a:r>
              <a:rPr lang="en-US" altLang="ja-JP" sz="2400" dirty="0" smtClean="0">
                <a:solidFill>
                  <a:schemeClr val="accent2">
                    <a:lumMod val="50000"/>
                  </a:schemeClr>
                </a:solidFill>
                <a:latin typeface="+mj-lt"/>
                <a:cs typeface="Arial" panose="020B0604020202020204" pitchFamily="34" charset="0"/>
              </a:rPr>
              <a:t>m</a:t>
            </a:r>
            <a:r>
              <a:rPr lang="en-US" altLang="ja-JP" sz="2400" baseline="30000" dirty="0" smtClean="0">
                <a:solidFill>
                  <a:schemeClr val="accent2">
                    <a:lumMod val="50000"/>
                  </a:schemeClr>
                </a:solidFill>
                <a:latin typeface="+mj-lt"/>
                <a:cs typeface="Arial" panose="020B0604020202020204" pitchFamily="34" charset="0"/>
              </a:rPr>
              <a:t>-3</a:t>
            </a:r>
            <a:r>
              <a:rPr lang="en-US" altLang="ja-JP" sz="2400" dirty="0" smtClean="0">
                <a:solidFill>
                  <a:schemeClr val="accent2">
                    <a:lumMod val="50000"/>
                  </a:schemeClr>
                </a:solidFill>
                <a:latin typeface="+mj-lt"/>
                <a:cs typeface="Arial" panose="020B0604020202020204" pitchFamily="34" charset="0"/>
              </a:rPr>
              <a:t>. (</a:t>
            </a:r>
            <a:r>
              <a:rPr lang="en-US" altLang="ja-JP" sz="2400" dirty="0" err="1" smtClean="0">
                <a:solidFill>
                  <a:schemeClr val="accent2">
                    <a:lumMod val="50000"/>
                  </a:schemeClr>
                </a:solidFill>
                <a:latin typeface="+mj-lt"/>
                <a:cs typeface="Arial" panose="020B0604020202020204" pitchFamily="34" charset="0"/>
              </a:rPr>
              <a:t>Ohmi</a:t>
            </a:r>
            <a:r>
              <a:rPr lang="en-US" altLang="ja-JP" sz="2400" dirty="0" smtClean="0">
                <a:solidFill>
                  <a:schemeClr val="accent2">
                    <a:lumMod val="50000"/>
                  </a:schemeClr>
                </a:solidFill>
                <a:latin typeface="+mj-lt"/>
                <a:cs typeface="Arial" panose="020B0604020202020204" pitchFamily="34" charset="0"/>
              </a:rPr>
              <a:t>-san et al.)</a:t>
            </a:r>
            <a:endParaRPr lang="en-US" altLang="ja-JP" sz="2400" dirty="0">
              <a:solidFill>
                <a:schemeClr val="accent2">
                  <a:lumMod val="50000"/>
                </a:schemeClr>
              </a:solidFill>
              <a:latin typeface="+mj-lt"/>
              <a:cs typeface="Arial" panose="020B0604020202020204" pitchFamily="34" charset="0"/>
            </a:endParaRPr>
          </a:p>
        </p:txBody>
      </p:sp>
      <p:pic>
        <p:nvPicPr>
          <p:cNvPr id="8" name="Picture 3" descr="D:\_WorkFolder\Al_Antechamber_Groove_MHI_201009 photo\result\DSC01282.jpg"/>
          <p:cNvPicPr>
            <a:picLocks noChangeAspect="1" noChangeArrowheads="1"/>
          </p:cNvPicPr>
          <p:nvPr/>
        </p:nvPicPr>
        <p:blipFill rotWithShape="1">
          <a:blip r:embed="rId3" cstate="print"/>
          <a:srcRect l="17608" t="20380" r="17623" b="14525"/>
          <a:stretch/>
        </p:blipFill>
        <p:spPr bwMode="auto">
          <a:xfrm>
            <a:off x="6823676" y="3523324"/>
            <a:ext cx="2015523" cy="1362813"/>
          </a:xfrm>
          <a:prstGeom prst="rect">
            <a:avLst/>
          </a:prstGeom>
          <a:noFill/>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40" t="16044"/>
          <a:stretch/>
        </p:blipFill>
        <p:spPr bwMode="auto">
          <a:xfrm>
            <a:off x="2926221" y="3503040"/>
            <a:ext cx="1649566"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546" t="6904" r="298" b="12977"/>
          <a:stretch/>
        </p:blipFill>
        <p:spPr bwMode="auto">
          <a:xfrm>
            <a:off x="673351" y="3483376"/>
            <a:ext cx="2073398"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コンテンツ プレースホルダ 9"/>
          <p:cNvSpPr txBox="1">
            <a:spLocks/>
          </p:cNvSpPr>
          <p:nvPr/>
        </p:nvSpPr>
        <p:spPr>
          <a:xfrm>
            <a:off x="216959" y="2937556"/>
            <a:ext cx="2576344" cy="7462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1800"/>
              </a:lnSpc>
              <a:spcBef>
                <a:spcPts val="0"/>
              </a:spcBef>
              <a:buSzPct val="70000"/>
            </a:pPr>
            <a:r>
              <a:rPr lang="en-US" altLang="ja-JP" sz="2000" dirty="0" smtClean="0">
                <a:solidFill>
                  <a:schemeClr val="accent1"/>
                </a:solidFill>
                <a:latin typeface="+mj-lt"/>
                <a:cs typeface="Arial" panose="020B0604020202020204" pitchFamily="34" charset="0"/>
              </a:rPr>
              <a:t>Antechambers</a:t>
            </a:r>
          </a:p>
          <a:p>
            <a:pPr lvl="1">
              <a:lnSpc>
                <a:spcPts val="1800"/>
              </a:lnSpc>
              <a:spcBef>
                <a:spcPts val="0"/>
              </a:spcBef>
              <a:buSzPct val="70000"/>
            </a:pPr>
            <a:r>
              <a:rPr lang="en-US" altLang="ja-JP" sz="2000" dirty="0" err="1">
                <a:solidFill>
                  <a:schemeClr val="accent1"/>
                </a:solidFill>
                <a:latin typeface="+mj-lt"/>
                <a:cs typeface="Arial" panose="020B0604020202020204" pitchFamily="34" charset="0"/>
              </a:rPr>
              <a:t>TiN</a:t>
            </a:r>
            <a:r>
              <a:rPr lang="en-US" altLang="ja-JP" sz="2000" dirty="0">
                <a:solidFill>
                  <a:schemeClr val="accent1"/>
                </a:solidFill>
                <a:latin typeface="+mj-lt"/>
                <a:cs typeface="Arial" panose="020B0604020202020204" pitchFamily="34" charset="0"/>
              </a:rPr>
              <a:t> </a:t>
            </a:r>
            <a:r>
              <a:rPr lang="en-US" altLang="ja-JP" sz="2000" dirty="0" smtClean="0">
                <a:solidFill>
                  <a:schemeClr val="accent1"/>
                </a:solidFill>
                <a:latin typeface="+mj-lt"/>
                <a:cs typeface="Arial" panose="020B0604020202020204" pitchFamily="34" charset="0"/>
              </a:rPr>
              <a:t>coating</a:t>
            </a:r>
            <a:endParaRPr lang="en-US" altLang="ja-JP" sz="2000" dirty="0">
              <a:solidFill>
                <a:schemeClr val="accent1"/>
              </a:solidFill>
              <a:latin typeface="+mj-lt"/>
              <a:cs typeface="Arial" panose="020B0604020202020204" pitchFamily="34" charset="0"/>
            </a:endParaRPr>
          </a:p>
        </p:txBody>
      </p:sp>
      <p:sp>
        <p:nvSpPr>
          <p:cNvPr id="13" name="コンテンツ プレースホルダ 9"/>
          <p:cNvSpPr txBox="1">
            <a:spLocks/>
          </p:cNvSpPr>
          <p:nvPr/>
        </p:nvSpPr>
        <p:spPr>
          <a:xfrm>
            <a:off x="2378556" y="2937556"/>
            <a:ext cx="2704732" cy="5876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1800"/>
              </a:lnSpc>
              <a:spcBef>
                <a:spcPts val="0"/>
              </a:spcBef>
              <a:buSzPct val="70000"/>
            </a:pPr>
            <a:r>
              <a:rPr lang="en-US" altLang="ja-JP" sz="2000" dirty="0" smtClean="0">
                <a:solidFill>
                  <a:schemeClr val="accent1"/>
                </a:solidFill>
                <a:latin typeface="+mj-lt"/>
                <a:cs typeface="Arial" panose="020B0604020202020204" pitchFamily="34" charset="0"/>
              </a:rPr>
              <a:t>Solenoid field</a:t>
            </a:r>
          </a:p>
        </p:txBody>
      </p:sp>
      <p:sp>
        <p:nvSpPr>
          <p:cNvPr id="14" name="コンテンツ プレースホルダ 9"/>
          <p:cNvSpPr txBox="1">
            <a:spLocks/>
          </p:cNvSpPr>
          <p:nvPr/>
        </p:nvSpPr>
        <p:spPr>
          <a:xfrm>
            <a:off x="4439241" y="2937556"/>
            <a:ext cx="2374603" cy="6659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1700"/>
              </a:lnSpc>
              <a:spcBef>
                <a:spcPts val="0"/>
              </a:spcBef>
              <a:buSzPct val="70000"/>
            </a:pPr>
            <a:r>
              <a:rPr lang="en-US" altLang="ja-JP" sz="2000" dirty="0" smtClean="0">
                <a:solidFill>
                  <a:schemeClr val="accent1"/>
                </a:solidFill>
                <a:latin typeface="+mj-lt"/>
                <a:cs typeface="Arial" panose="020B0604020202020204" pitchFamily="34" charset="0"/>
              </a:rPr>
              <a:t>Clearing electrode (w)</a:t>
            </a:r>
          </a:p>
        </p:txBody>
      </p:sp>
      <p:sp>
        <p:nvSpPr>
          <p:cNvPr id="15" name="コンテンツ プレースホルダ 9"/>
          <p:cNvSpPr txBox="1">
            <a:spLocks/>
          </p:cNvSpPr>
          <p:nvPr/>
        </p:nvSpPr>
        <p:spPr>
          <a:xfrm>
            <a:off x="6507069" y="2937556"/>
            <a:ext cx="2061391" cy="7926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a:lnSpc>
                <a:spcPts val="1700"/>
              </a:lnSpc>
              <a:spcBef>
                <a:spcPts val="0"/>
              </a:spcBef>
              <a:buSzPct val="70000"/>
            </a:pPr>
            <a:r>
              <a:rPr lang="en-US" altLang="ja-JP" sz="2000" dirty="0" smtClean="0">
                <a:solidFill>
                  <a:schemeClr val="accent1"/>
                </a:solidFill>
                <a:latin typeface="+mj-lt"/>
                <a:cs typeface="Arial" panose="020B0604020202020204" pitchFamily="34" charset="0"/>
              </a:rPr>
              <a:t>Grooved surface (B)</a:t>
            </a:r>
            <a:endParaRPr lang="en-US" altLang="ja-JP" sz="2000" dirty="0">
              <a:solidFill>
                <a:schemeClr val="accent1"/>
              </a:solidFill>
              <a:latin typeface="+mj-lt"/>
              <a:cs typeface="Arial" panose="020B0604020202020204" pitchFamily="34" charset="0"/>
            </a:endParaRPr>
          </a:p>
        </p:txBody>
      </p:sp>
      <p:sp>
        <p:nvSpPr>
          <p:cNvPr id="19" name="コンテンツ プレースホルダ 9"/>
          <p:cNvSpPr txBox="1">
            <a:spLocks/>
          </p:cNvSpPr>
          <p:nvPr/>
        </p:nvSpPr>
        <p:spPr>
          <a:xfrm>
            <a:off x="224703" y="2539033"/>
            <a:ext cx="8514329" cy="437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Various </a:t>
            </a:r>
            <a:r>
              <a:rPr lang="en-US" altLang="ja-JP" sz="2400" dirty="0">
                <a:solidFill>
                  <a:schemeClr val="accent2">
                    <a:lumMod val="50000"/>
                  </a:schemeClr>
                </a:solidFill>
                <a:latin typeface="+mj-lt"/>
                <a:cs typeface="Arial" panose="020B0604020202020204" pitchFamily="34" charset="0"/>
              </a:rPr>
              <a:t>mitigation techniques </a:t>
            </a:r>
            <a:r>
              <a:rPr lang="en-US" altLang="ja-JP" sz="2400" dirty="0" smtClean="0">
                <a:solidFill>
                  <a:schemeClr val="accent2">
                    <a:lumMod val="50000"/>
                  </a:schemeClr>
                </a:solidFill>
                <a:latin typeface="+mj-lt"/>
                <a:cs typeface="Arial" panose="020B0604020202020204" pitchFamily="34" charset="0"/>
              </a:rPr>
              <a:t>were adopted in the </a:t>
            </a:r>
            <a:r>
              <a:rPr lang="en-US" altLang="ja-JP" sz="2400" dirty="0" err="1" smtClean="0">
                <a:solidFill>
                  <a:schemeClr val="accent2">
                    <a:lumMod val="50000"/>
                  </a:schemeClr>
                </a:solidFill>
                <a:latin typeface="+mj-lt"/>
                <a:cs typeface="Arial" panose="020B0604020202020204" pitchFamily="34" charset="0"/>
              </a:rPr>
              <a:t>SuperKEKB</a:t>
            </a:r>
            <a:r>
              <a:rPr lang="en-US" altLang="ja-JP" sz="2400" dirty="0" smtClean="0">
                <a:solidFill>
                  <a:schemeClr val="accent2">
                    <a:lumMod val="50000"/>
                  </a:schemeClr>
                </a:solidFill>
                <a:latin typeface="+mj-lt"/>
                <a:cs typeface="Arial" panose="020B0604020202020204" pitchFamily="34" charset="0"/>
              </a:rPr>
              <a:t>.</a:t>
            </a:r>
          </a:p>
        </p:txBody>
      </p:sp>
      <p:cxnSp>
        <p:nvCxnSpPr>
          <p:cNvPr id="23" name="直線コネクタ 22"/>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l="25715" t="6386" r="18681" b="9609"/>
          <a:stretch/>
        </p:blipFill>
        <p:spPr>
          <a:xfrm>
            <a:off x="4699818" y="3506300"/>
            <a:ext cx="2075553" cy="1763810"/>
          </a:xfrm>
          <a:prstGeom prst="rect">
            <a:avLst/>
          </a:prstGeom>
        </p:spPr>
      </p:pic>
      <p:pic>
        <p:nvPicPr>
          <p:cNvPr id="17" name="Picture 2" descr="C:\Users\suetsugu\Desktop\groove_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9420" y="5006352"/>
            <a:ext cx="2049612" cy="12932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D:\_WorkFolder\Al_Antechamber_Extrusion photo\result\DSC00232.jpg"/>
          <p:cNvPicPr>
            <a:picLocks noChangeAspect="1" noChangeArrowheads="1"/>
          </p:cNvPicPr>
          <p:nvPr/>
        </p:nvPicPr>
        <p:blipFill>
          <a:blip r:embed="rId8" cstate="print"/>
          <a:srcRect t="11134" b="19276"/>
          <a:stretch>
            <a:fillRect/>
          </a:stretch>
        </p:blipFill>
        <p:spPr bwMode="auto">
          <a:xfrm>
            <a:off x="629591" y="4875445"/>
            <a:ext cx="2135805" cy="1112400"/>
          </a:xfrm>
          <a:prstGeom prst="rect">
            <a:avLst/>
          </a:prstGeom>
          <a:noFill/>
        </p:spPr>
      </p:pic>
      <p:pic>
        <p:nvPicPr>
          <p:cNvPr id="2050" name="Picture 2" descr="E:\_Workfolder_20160509\ベローズ_ソレノイド巻き_20160502 photo\Resized\P5020060.jpg"/>
          <p:cNvPicPr>
            <a:picLocks noChangeAspect="1" noChangeArrowheads="1"/>
          </p:cNvPicPr>
          <p:nvPr/>
        </p:nvPicPr>
        <p:blipFill rotWithShape="1">
          <a:blip r:embed="rId9">
            <a:extLst>
              <a:ext uri="{28A0092B-C50C-407E-A947-70E740481C1C}">
                <a14:useLocalDpi xmlns:a14="http://schemas.microsoft.com/office/drawing/2010/main" val="0"/>
              </a:ext>
            </a:extLst>
          </a:blip>
          <a:srcRect l="21852" t="22480" r="29567" b="13520"/>
          <a:stretch/>
        </p:blipFill>
        <p:spPr bwMode="auto">
          <a:xfrm>
            <a:off x="2939844" y="4857135"/>
            <a:ext cx="1641987" cy="162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3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 9"/>
          <p:cNvSpPr txBox="1">
            <a:spLocks/>
          </p:cNvSpPr>
          <p:nvPr/>
        </p:nvSpPr>
        <p:spPr>
          <a:xfrm>
            <a:off x="224703" y="1044369"/>
            <a:ext cx="8919297" cy="4894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Countermeasures </a:t>
            </a:r>
            <a:r>
              <a:rPr lang="en-US" altLang="ja-JP" sz="2400" dirty="0">
                <a:solidFill>
                  <a:schemeClr val="accent2">
                    <a:lumMod val="50000"/>
                  </a:schemeClr>
                </a:solidFill>
                <a:latin typeface="+mj-lt"/>
                <a:cs typeface="Arial" panose="020B0604020202020204" pitchFamily="34" charset="0"/>
              </a:rPr>
              <a:t>in </a:t>
            </a:r>
            <a:r>
              <a:rPr lang="en-US" altLang="ja-JP" sz="2400" dirty="0" err="1">
                <a:solidFill>
                  <a:schemeClr val="accent2">
                    <a:lumMod val="50000"/>
                  </a:schemeClr>
                </a:solidFill>
                <a:latin typeface="+mj-lt"/>
                <a:cs typeface="Arial" panose="020B0604020202020204" pitchFamily="34" charset="0"/>
              </a:rPr>
              <a:t>SuperKEKB</a:t>
            </a:r>
            <a:r>
              <a:rPr lang="en-US" altLang="ja-JP" sz="2400" dirty="0">
                <a:solidFill>
                  <a:schemeClr val="accent2">
                    <a:lumMod val="50000"/>
                  </a:schemeClr>
                </a:solidFill>
                <a:latin typeface="+mj-lt"/>
                <a:cs typeface="Arial" panose="020B0604020202020204" pitchFamily="34" charset="0"/>
              </a:rPr>
              <a:t> positron </a:t>
            </a:r>
            <a:r>
              <a:rPr lang="en-US" altLang="ja-JP" sz="2400" dirty="0" smtClean="0">
                <a:solidFill>
                  <a:schemeClr val="accent2">
                    <a:lumMod val="50000"/>
                  </a:schemeClr>
                </a:solidFill>
                <a:latin typeface="+mj-lt"/>
                <a:cs typeface="Arial" panose="020B0604020202020204" pitchFamily="34" charset="0"/>
              </a:rPr>
              <a:t>ring </a:t>
            </a:r>
            <a:r>
              <a:rPr lang="en-US" altLang="ja-JP" sz="2400" dirty="0" smtClean="0">
                <a:solidFill>
                  <a:srgbClr val="008000"/>
                </a:solidFill>
                <a:latin typeface="+mj-lt"/>
                <a:cs typeface="Arial" panose="020B0604020202020204" pitchFamily="34" charset="0"/>
              </a:rPr>
              <a:t>(Final configuration*)</a:t>
            </a:r>
            <a:endParaRPr lang="en-US" altLang="ja-JP" sz="2400" dirty="0">
              <a:solidFill>
                <a:srgbClr val="008000"/>
              </a:solidFill>
              <a:latin typeface="+mj-lt"/>
              <a:cs typeface="Arial" panose="020B0604020202020204" pitchFamily="34" charset="0"/>
            </a:endParaRPr>
          </a:p>
        </p:txBody>
      </p:sp>
      <p:sp>
        <p:nvSpPr>
          <p:cNvPr id="16" name="コンテンツ プレースホルダ 9"/>
          <p:cNvSpPr txBox="1">
            <a:spLocks/>
          </p:cNvSpPr>
          <p:nvPr/>
        </p:nvSpPr>
        <p:spPr>
          <a:xfrm>
            <a:off x="1052052" y="4900877"/>
            <a:ext cx="3106994" cy="16179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2400"/>
              </a:lnSpc>
              <a:spcBef>
                <a:spcPts val="0"/>
              </a:spcBef>
              <a:buNone/>
            </a:pPr>
            <a:r>
              <a:rPr lang="en-US" altLang="ja-JP" sz="2400" dirty="0">
                <a:latin typeface="+mj-lt"/>
                <a:cs typeface="Arial" panose="020B0604020202020204" pitchFamily="34" charset="0"/>
              </a:rPr>
              <a:t>W</a:t>
            </a:r>
            <a:r>
              <a:rPr lang="en-US" altLang="ja-JP" sz="2400" dirty="0" smtClean="0">
                <a:latin typeface="+mj-lt"/>
                <a:cs typeface="Arial" panose="020B0604020202020204" pitchFamily="34" charset="0"/>
              </a:rPr>
              <a:t>ith </a:t>
            </a:r>
            <a:r>
              <a:rPr lang="en-US" altLang="ja-JP" sz="2400" dirty="0">
                <a:latin typeface="+mj-lt"/>
                <a:cs typeface="Arial" panose="020B0604020202020204" pitchFamily="34" charset="0"/>
              </a:rPr>
              <a:t>above </a:t>
            </a:r>
            <a:r>
              <a:rPr lang="en-US" altLang="ja-JP" sz="2400" dirty="0" smtClean="0">
                <a:latin typeface="+mj-lt"/>
                <a:cs typeface="Arial" panose="020B0604020202020204" pitchFamily="34" charset="0"/>
              </a:rPr>
              <a:t>countermeasures, </a:t>
            </a:r>
          </a:p>
          <a:p>
            <a:pPr marL="0" indent="0">
              <a:lnSpc>
                <a:spcPts val="2400"/>
              </a:lnSpc>
              <a:spcBef>
                <a:spcPts val="0"/>
              </a:spcBef>
              <a:buNone/>
            </a:pPr>
            <a:r>
              <a:rPr lang="en-US" altLang="ja-JP" sz="2400" dirty="0">
                <a:latin typeface="+mj-lt"/>
                <a:cs typeface="Arial" panose="020B0604020202020204" pitchFamily="34" charset="0"/>
              </a:rPr>
              <a:t> </a:t>
            </a:r>
            <a:r>
              <a:rPr lang="en-US" altLang="ja-JP" sz="2400" dirty="0" smtClean="0">
                <a:latin typeface="+mj-lt"/>
                <a:cs typeface="Arial" panose="020B0604020202020204" pitchFamily="34" charset="0"/>
              </a:rPr>
              <a:t>    </a:t>
            </a:r>
            <a:r>
              <a:rPr lang="en-US" altLang="ja-JP" sz="2400" i="1" dirty="0" smtClean="0">
                <a:solidFill>
                  <a:srgbClr val="FF0000"/>
                </a:solidFill>
                <a:latin typeface="+mj-lt"/>
                <a:cs typeface="Arial" panose="020B0604020202020204" pitchFamily="34" charset="0"/>
              </a:rPr>
              <a:t>n</a:t>
            </a:r>
            <a:r>
              <a:rPr lang="en-US" altLang="ja-JP" sz="2400" i="1" baseline="-25000" dirty="0" smtClean="0">
                <a:solidFill>
                  <a:srgbClr val="FF0000"/>
                </a:solidFill>
                <a:latin typeface="+mj-lt"/>
                <a:cs typeface="Arial" panose="020B0604020202020204" pitchFamily="34" charset="0"/>
              </a:rPr>
              <a:t>e</a:t>
            </a:r>
            <a:r>
              <a:rPr lang="en-US" altLang="ja-JP" sz="2400" dirty="0" smtClean="0">
                <a:solidFill>
                  <a:srgbClr val="FF0000"/>
                </a:solidFill>
                <a:latin typeface="+mj-lt"/>
                <a:cs typeface="Arial" panose="020B0604020202020204" pitchFamily="34" charset="0"/>
              </a:rPr>
              <a:t> ~2x10</a:t>
            </a:r>
            <a:r>
              <a:rPr lang="en-US" altLang="ja-JP" sz="2400" baseline="30000" dirty="0" smtClean="0">
                <a:solidFill>
                  <a:srgbClr val="FF0000"/>
                </a:solidFill>
                <a:latin typeface="+mj-lt"/>
                <a:cs typeface="Arial" panose="020B0604020202020204" pitchFamily="34" charset="0"/>
              </a:rPr>
              <a:t>10</a:t>
            </a:r>
            <a:r>
              <a:rPr lang="en-US" altLang="ja-JP" sz="2400" dirty="0" smtClean="0">
                <a:solidFill>
                  <a:srgbClr val="FF0000"/>
                </a:solidFill>
                <a:latin typeface="+mj-lt"/>
                <a:cs typeface="Arial" panose="020B0604020202020204" pitchFamily="34" charset="0"/>
              </a:rPr>
              <a:t> e</a:t>
            </a:r>
            <a:r>
              <a:rPr lang="en-US" altLang="ja-JP" sz="2400" baseline="30000" dirty="0" smtClean="0">
                <a:solidFill>
                  <a:srgbClr val="FF0000"/>
                </a:solidFill>
                <a:latin typeface="+mj-lt"/>
                <a:cs typeface="Arial" panose="020B0604020202020204" pitchFamily="34" charset="0"/>
              </a:rPr>
              <a:t>-</a:t>
            </a:r>
            <a:r>
              <a:rPr lang="en-US" altLang="ja-JP" sz="2400" dirty="0">
                <a:solidFill>
                  <a:srgbClr val="FF0000"/>
                </a:solidFill>
                <a:latin typeface="+mj-lt"/>
                <a:cs typeface="Arial" panose="020B0604020202020204" pitchFamily="34" charset="0"/>
              </a:rPr>
              <a:t> </a:t>
            </a:r>
            <a:r>
              <a:rPr lang="en-US" altLang="ja-JP" sz="2400" dirty="0" smtClean="0">
                <a:solidFill>
                  <a:srgbClr val="FF0000"/>
                </a:solidFill>
                <a:latin typeface="+mj-lt"/>
                <a:cs typeface="Arial" panose="020B0604020202020204" pitchFamily="34" charset="0"/>
              </a:rPr>
              <a:t>m</a:t>
            </a:r>
            <a:r>
              <a:rPr lang="en-US" altLang="ja-JP" sz="2400" baseline="30000" dirty="0" smtClean="0">
                <a:solidFill>
                  <a:srgbClr val="FF0000"/>
                </a:solidFill>
                <a:latin typeface="+mj-lt"/>
                <a:cs typeface="Arial" panose="020B0604020202020204" pitchFamily="34" charset="0"/>
              </a:rPr>
              <a:t>-3</a:t>
            </a:r>
            <a:endParaRPr lang="en-US" altLang="ja-JP" sz="2400" dirty="0">
              <a:solidFill>
                <a:srgbClr val="FF0000"/>
              </a:solidFill>
              <a:latin typeface="+mj-lt"/>
              <a:cs typeface="Arial" panose="020B0604020202020204" pitchFamily="34" charset="0"/>
            </a:endParaRPr>
          </a:p>
          <a:p>
            <a:pPr marL="0" indent="0">
              <a:lnSpc>
                <a:spcPts val="2400"/>
              </a:lnSpc>
              <a:spcBef>
                <a:spcPts val="0"/>
              </a:spcBef>
              <a:buNone/>
            </a:pPr>
            <a:r>
              <a:rPr lang="en-US" altLang="ja-JP" sz="2400" dirty="0" smtClean="0">
                <a:latin typeface="+mj-lt"/>
                <a:cs typeface="Arial" panose="020B0604020202020204" pitchFamily="34" charset="0"/>
              </a:rPr>
              <a:t>is expected.</a:t>
            </a:r>
          </a:p>
        </p:txBody>
      </p:sp>
      <p:sp>
        <p:nvSpPr>
          <p:cNvPr id="3" name="右カーブ矢印 2"/>
          <p:cNvSpPr/>
          <p:nvPr/>
        </p:nvSpPr>
        <p:spPr>
          <a:xfrm>
            <a:off x="4024045" y="4784222"/>
            <a:ext cx="431515" cy="1140432"/>
          </a:xfrm>
          <a:prstGeom prst="curv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122" name="Picture 2" descr="スライド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777" t="14813" r="7642" b="4773"/>
          <a:stretch>
            <a:fillRect/>
          </a:stretch>
        </p:blipFill>
        <p:spPr bwMode="auto">
          <a:xfrm>
            <a:off x="4250661" y="4046976"/>
            <a:ext cx="4248603" cy="274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角丸四角形 16"/>
          <p:cNvSpPr/>
          <p:nvPr/>
        </p:nvSpPr>
        <p:spPr>
          <a:xfrm>
            <a:off x="4807374" y="4228963"/>
            <a:ext cx="2439764" cy="22234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kumimoji="1" lang="en-US" altLang="ja-JP" sz="1400" dirty="0" smtClean="0">
                <a:solidFill>
                  <a:schemeClr val="tx1"/>
                </a:solidFill>
                <a:latin typeface="+mj-lt"/>
                <a:cs typeface="Arial" pitchFamily="34" charset="0"/>
              </a:rPr>
              <a:t>Electron density along the ring</a:t>
            </a:r>
            <a:endParaRPr kumimoji="1" lang="ja-JP" altLang="en-US" sz="1400" dirty="0">
              <a:solidFill>
                <a:schemeClr val="tx1"/>
              </a:solidFill>
              <a:latin typeface="+mj-lt"/>
              <a:cs typeface="Arial" pitchFamily="34" charset="0"/>
            </a:endParaRPr>
          </a:p>
        </p:txBody>
      </p:sp>
      <p:cxnSp>
        <p:nvCxnSpPr>
          <p:cNvPr id="23" name="直線コネクタ 22"/>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24" name="表 23"/>
          <p:cNvGraphicFramePr>
            <a:graphicFrameLocks noGrp="1"/>
          </p:cNvGraphicFramePr>
          <p:nvPr>
            <p:extLst>
              <p:ext uri="{D42A27DB-BD31-4B8C-83A1-F6EECF244321}">
                <p14:modId xmlns:p14="http://schemas.microsoft.com/office/powerpoint/2010/main" val="1902410265"/>
              </p:ext>
            </p:extLst>
          </p:nvPr>
        </p:nvGraphicFramePr>
        <p:xfrm>
          <a:off x="779212" y="1454321"/>
          <a:ext cx="7648366" cy="2626065"/>
        </p:xfrm>
        <a:graphic>
          <a:graphicData uri="http://schemas.openxmlformats.org/drawingml/2006/table">
            <a:tbl>
              <a:tblPr firstRow="1" bandRow="1">
                <a:tableStyleId>{5C22544A-7EE6-4342-B048-85BDC9FD1C3A}</a:tableStyleId>
              </a:tblPr>
              <a:tblGrid>
                <a:gridCol w="1584796"/>
                <a:gridCol w="964659"/>
                <a:gridCol w="757946"/>
                <a:gridCol w="3100688"/>
                <a:gridCol w="1240277"/>
              </a:tblGrid>
              <a:tr h="291785">
                <a:tc>
                  <a:txBody>
                    <a:bodyPr/>
                    <a:lstStyle/>
                    <a:p>
                      <a:pPr>
                        <a:lnSpc>
                          <a:spcPct val="90000"/>
                        </a:lnSpc>
                      </a:pPr>
                      <a:r>
                        <a:rPr kumimoji="1" lang="en-US" altLang="ja-JP" sz="1400" dirty="0" smtClean="0">
                          <a:solidFill>
                            <a:schemeClr val="tx1"/>
                          </a:solidFill>
                          <a:latin typeface="Arial" pitchFamily="34" charset="0"/>
                          <a:cs typeface="Arial" pitchFamily="34" charset="0"/>
                        </a:rPr>
                        <a:t>Sections</a:t>
                      </a:r>
                      <a:endParaRPr kumimoji="1" lang="ja-JP" altLang="en-US" sz="1400" dirty="0">
                        <a:solidFill>
                          <a:schemeClr val="tx1"/>
                        </a:solidFill>
                        <a:latin typeface="Arial" pitchFamily="34" charset="0"/>
                        <a:cs typeface="Arial" pitchFamily="34" charset="0"/>
                      </a:endParaRPr>
                    </a:p>
                  </a:txBody>
                  <a:tcPr marL="99060" marR="99060"/>
                </a:tc>
                <a:tc>
                  <a:txBody>
                    <a:bodyPr/>
                    <a:lstStyle/>
                    <a:p>
                      <a:pPr algn="ctr">
                        <a:lnSpc>
                          <a:spcPct val="90000"/>
                        </a:lnSpc>
                        <a:tabLst/>
                      </a:pPr>
                      <a:r>
                        <a:rPr kumimoji="1" lang="en-US" altLang="ja-JP" sz="1400" dirty="0" smtClean="0">
                          <a:solidFill>
                            <a:schemeClr val="tx1"/>
                          </a:solidFill>
                          <a:latin typeface="Arial" pitchFamily="34" charset="0"/>
                          <a:cs typeface="Arial" pitchFamily="34" charset="0"/>
                        </a:rPr>
                        <a:t>L</a:t>
                      </a:r>
                      <a:r>
                        <a:rPr kumimoji="1" lang="en-US" altLang="ja-JP" sz="1400" baseline="0" dirty="0" smtClean="0">
                          <a:solidFill>
                            <a:schemeClr val="tx1"/>
                          </a:solidFill>
                          <a:latin typeface="Arial" pitchFamily="34" charset="0"/>
                          <a:cs typeface="Arial" pitchFamily="34" charset="0"/>
                        </a:rPr>
                        <a:t> [</a:t>
                      </a:r>
                      <a:r>
                        <a:rPr kumimoji="1" lang="en-US" altLang="ja-JP" sz="1400" dirty="0" smtClean="0">
                          <a:solidFill>
                            <a:schemeClr val="tx1"/>
                          </a:solidFill>
                          <a:latin typeface="Arial" pitchFamily="34" charset="0"/>
                          <a:cs typeface="Arial" pitchFamily="34" charset="0"/>
                        </a:rPr>
                        <a:t>m]</a:t>
                      </a:r>
                      <a:endParaRPr kumimoji="1" lang="ja-JP" altLang="en-US" sz="1400" dirty="0">
                        <a:solidFill>
                          <a:schemeClr val="tx1"/>
                        </a:solidFill>
                        <a:latin typeface="Arial" pitchFamily="34" charset="0"/>
                        <a:cs typeface="Arial" pitchFamily="34" charset="0"/>
                      </a:endParaRPr>
                    </a:p>
                  </a:txBody>
                  <a:tcPr marL="99060" marR="99060"/>
                </a:tc>
                <a:tc>
                  <a:txBody>
                    <a:bodyPr/>
                    <a:lstStyle/>
                    <a:p>
                      <a:pPr algn="ctr">
                        <a:lnSpc>
                          <a:spcPct val="90000"/>
                        </a:lnSpc>
                      </a:pPr>
                      <a:r>
                        <a:rPr kumimoji="1" lang="en-US" altLang="ja-JP" sz="1400" baseline="0" dirty="0" smtClean="0">
                          <a:solidFill>
                            <a:schemeClr val="tx1"/>
                          </a:solidFill>
                          <a:latin typeface="Arial" pitchFamily="34" charset="0"/>
                          <a:cs typeface="Arial" pitchFamily="34" charset="0"/>
                        </a:rPr>
                        <a:t>L [ %]</a:t>
                      </a:r>
                      <a:endParaRPr kumimoji="1" lang="ja-JP" altLang="en-US" sz="1400" dirty="0">
                        <a:solidFill>
                          <a:schemeClr val="tx1"/>
                        </a:solidFill>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tx1"/>
                          </a:solidFill>
                          <a:latin typeface="Arial" pitchFamily="34" charset="0"/>
                          <a:cs typeface="Arial" pitchFamily="34" charset="0"/>
                        </a:rPr>
                        <a:t>Countermeasure</a:t>
                      </a:r>
                      <a:endParaRPr kumimoji="1" lang="ja-JP" altLang="en-US" sz="1400" dirty="0">
                        <a:solidFill>
                          <a:schemeClr val="tx1"/>
                        </a:solidFill>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tx1"/>
                          </a:solidFill>
                          <a:latin typeface="Arial" pitchFamily="34" charset="0"/>
                          <a:cs typeface="Arial" pitchFamily="34" charset="0"/>
                        </a:rPr>
                        <a:t>Material</a:t>
                      </a: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Total</a:t>
                      </a:r>
                      <a:endParaRPr kumimoji="1" lang="ja-JP" altLang="en-US" sz="1400" dirty="0">
                        <a:latin typeface="Arial" pitchFamily="34" charset="0"/>
                        <a:cs typeface="Arial" pitchFamily="34" charset="0"/>
                      </a:endParaRPr>
                    </a:p>
                  </a:txBody>
                  <a:tcPr marL="99060" marR="99060">
                    <a:solidFill>
                      <a:schemeClr val="accent6">
                        <a:lumMod val="40000"/>
                        <a:lumOff val="60000"/>
                      </a:schemeClr>
                    </a:solidFill>
                  </a:tcPr>
                </a:tc>
                <a:tc>
                  <a:txBody>
                    <a:bodyPr/>
                    <a:lstStyle/>
                    <a:p>
                      <a:pPr algn="ctr">
                        <a:lnSpc>
                          <a:spcPct val="90000"/>
                        </a:lnSpc>
                      </a:pPr>
                      <a:r>
                        <a:rPr kumimoji="1" lang="en-US" altLang="ja-JP" sz="1400" dirty="0" smtClean="0">
                          <a:latin typeface="Arial" pitchFamily="34" charset="0"/>
                          <a:cs typeface="Arial" pitchFamily="34" charset="0"/>
                        </a:rPr>
                        <a:t>3016</a:t>
                      </a:r>
                      <a:endParaRPr kumimoji="1" lang="ja-JP" altLang="en-US" sz="1400" dirty="0">
                        <a:latin typeface="Arial" pitchFamily="34" charset="0"/>
                        <a:cs typeface="Arial" pitchFamily="34" charset="0"/>
                      </a:endParaRPr>
                    </a:p>
                  </a:txBody>
                  <a:tcPr marL="99060" marR="99060">
                    <a:solidFill>
                      <a:schemeClr val="accent6">
                        <a:lumMod val="40000"/>
                        <a:lumOff val="60000"/>
                      </a:schemeClr>
                    </a:solidFill>
                  </a:tcPr>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100</a:t>
                      </a:r>
                    </a:p>
                  </a:txBody>
                  <a:tcPr marL="99060" marR="99060">
                    <a:solidFill>
                      <a:schemeClr val="accent6">
                        <a:lumMod val="40000"/>
                        <a:lumOff val="60000"/>
                      </a:schemeClr>
                    </a:solidFill>
                  </a:tcPr>
                </a:tc>
                <a:tc>
                  <a:txBody>
                    <a:bodyPr/>
                    <a:lstStyle/>
                    <a:p>
                      <a:pPr algn="ctr">
                        <a:lnSpc>
                          <a:spcPct val="90000"/>
                        </a:lnSpc>
                      </a:pPr>
                      <a:endParaRPr kumimoji="1" lang="en-US" altLang="ja-JP" sz="1400" dirty="0" smtClean="0">
                        <a:latin typeface="Arial" pitchFamily="34" charset="0"/>
                        <a:cs typeface="Arial" pitchFamily="34" charset="0"/>
                      </a:endParaRPr>
                    </a:p>
                  </a:txBody>
                  <a:tcPr marL="99060" marR="99060">
                    <a:solidFill>
                      <a:schemeClr val="accent6">
                        <a:lumMod val="40000"/>
                        <a:lumOff val="60000"/>
                      </a:schemeClr>
                    </a:solidFill>
                  </a:tcPr>
                </a:tc>
                <a:tc>
                  <a:txBody>
                    <a:bodyPr/>
                    <a:lstStyle/>
                    <a:p>
                      <a:pPr algn="ctr">
                        <a:lnSpc>
                          <a:spcPct val="90000"/>
                        </a:lnSpc>
                      </a:pPr>
                      <a:endParaRPr kumimoji="1" lang="en-US" altLang="ja-JP" sz="1400" dirty="0" smtClean="0">
                        <a:latin typeface="Arial" pitchFamily="34" charset="0"/>
                        <a:cs typeface="Arial" pitchFamily="34" charset="0"/>
                      </a:endParaRPr>
                    </a:p>
                  </a:txBody>
                  <a:tcPr marL="99060" marR="99060">
                    <a:solidFill>
                      <a:schemeClr val="accent6">
                        <a:lumMod val="40000"/>
                        <a:lumOff val="60000"/>
                      </a:schemeClr>
                    </a:solidFill>
                  </a:tcPr>
                </a:tc>
              </a:tr>
              <a:tr h="291785">
                <a:tc>
                  <a:txBody>
                    <a:bodyPr/>
                    <a:lstStyle/>
                    <a:p>
                      <a:pPr>
                        <a:lnSpc>
                          <a:spcPct val="90000"/>
                        </a:lnSpc>
                      </a:pPr>
                      <a:r>
                        <a:rPr kumimoji="1" lang="en-US" altLang="ja-JP" sz="1400" dirty="0" smtClean="0">
                          <a:latin typeface="Arial" pitchFamily="34" charset="0"/>
                          <a:cs typeface="Arial" pitchFamily="34" charset="0"/>
                        </a:rPr>
                        <a:t>Drift</a:t>
                      </a:r>
                      <a:r>
                        <a:rPr kumimoji="1" lang="en-US" altLang="ja-JP" sz="1400" baseline="0" dirty="0" smtClean="0">
                          <a:latin typeface="Arial" pitchFamily="34" charset="0"/>
                          <a:cs typeface="Arial" pitchFamily="34" charset="0"/>
                        </a:rPr>
                        <a:t> space (arc)</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1629 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54 </a:t>
                      </a:r>
                    </a:p>
                  </a:txBody>
                  <a:tcPr marL="99060" marR="99060"/>
                </a:tc>
                <a:tc>
                  <a:txBody>
                    <a:bodyPr/>
                    <a:lstStyle/>
                    <a:p>
                      <a:pPr algn="ctr">
                        <a:lnSpc>
                          <a:spcPct val="90000"/>
                        </a:lnSpc>
                      </a:pPr>
                      <a:r>
                        <a:rPr kumimoji="1" lang="en-US" altLang="ja-JP" sz="1400" dirty="0" err="1" smtClean="0">
                          <a:latin typeface="Arial" pitchFamily="34" charset="0"/>
                          <a:cs typeface="Arial" pitchFamily="34" charset="0"/>
                        </a:rPr>
                        <a:t>TiN</a:t>
                      </a:r>
                      <a:r>
                        <a:rPr kumimoji="1" lang="en-US" altLang="ja-JP" sz="1400" dirty="0" smtClean="0">
                          <a:latin typeface="Arial" pitchFamily="34" charset="0"/>
                          <a:cs typeface="Arial" pitchFamily="34" charset="0"/>
                        </a:rPr>
                        <a:t> coating + Solenoid</a:t>
                      </a: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Al (arc) </a:t>
                      </a: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Steering mag.</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316 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10 </a:t>
                      </a:r>
                    </a:p>
                  </a:txBody>
                  <a:tcPr marL="99060" marR="99060"/>
                </a:tc>
                <a:tc>
                  <a:txBody>
                    <a:bodyPr/>
                    <a:lstStyle/>
                    <a:p>
                      <a:pPr algn="ctr">
                        <a:lnSpc>
                          <a:spcPct val="90000"/>
                        </a:lnSpc>
                      </a:pPr>
                      <a:r>
                        <a:rPr kumimoji="1" lang="en-US" altLang="ja-JP" sz="1400" dirty="0" err="1" smtClean="0">
                          <a:latin typeface="Arial" pitchFamily="34" charset="0"/>
                          <a:cs typeface="Arial" pitchFamily="34" charset="0"/>
                        </a:rPr>
                        <a:t>TiN</a:t>
                      </a:r>
                      <a:r>
                        <a:rPr kumimoji="1" lang="en-US" altLang="ja-JP" sz="1400" dirty="0" smtClean="0">
                          <a:latin typeface="Arial" pitchFamily="34" charset="0"/>
                          <a:cs typeface="Arial" pitchFamily="34" charset="0"/>
                        </a:rPr>
                        <a:t> coating + Solenoid</a:t>
                      </a: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Al</a:t>
                      </a: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Bending mag.</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519</a:t>
                      </a:r>
                      <a:r>
                        <a:rPr kumimoji="1" lang="en-US" altLang="ja-JP" sz="1400" baseline="0" dirty="0" smtClean="0">
                          <a:latin typeface="Arial" pitchFamily="34" charset="0"/>
                          <a:cs typeface="Arial" pitchFamily="34" charset="0"/>
                        </a:rPr>
                        <a:t> </a:t>
                      </a:r>
                      <a:r>
                        <a:rPr kumimoji="1" lang="en-US" altLang="ja-JP" sz="1400" dirty="0" smtClean="0">
                          <a:latin typeface="Arial" pitchFamily="34" charset="0"/>
                          <a:cs typeface="Arial" pitchFamily="34" charset="0"/>
                        </a:rPr>
                        <a:t>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17 </a:t>
                      </a:r>
                    </a:p>
                  </a:txBody>
                  <a:tcPr marL="99060" marR="99060"/>
                </a:tc>
                <a:tc>
                  <a:txBody>
                    <a:bodyPr/>
                    <a:lstStyle/>
                    <a:p>
                      <a:pPr algn="ctr">
                        <a:lnSpc>
                          <a:spcPct val="90000"/>
                        </a:lnSpc>
                      </a:pPr>
                      <a:r>
                        <a:rPr kumimoji="1" lang="en-US" altLang="ja-JP" sz="1400" dirty="0" err="1" smtClean="0">
                          <a:latin typeface="Arial" pitchFamily="34" charset="0"/>
                          <a:cs typeface="Arial" pitchFamily="34" charset="0"/>
                        </a:rPr>
                        <a:t>TiN</a:t>
                      </a:r>
                      <a:r>
                        <a:rPr kumimoji="1" lang="en-US" altLang="ja-JP" sz="1400" dirty="0" smtClean="0">
                          <a:latin typeface="Arial" pitchFamily="34" charset="0"/>
                          <a:cs typeface="Arial" pitchFamily="34" charset="0"/>
                        </a:rPr>
                        <a:t> coating + Grooved</a:t>
                      </a:r>
                      <a:r>
                        <a:rPr kumimoji="1" lang="en-US" altLang="ja-JP" sz="1400" baseline="0" dirty="0" smtClean="0">
                          <a:latin typeface="Arial" pitchFamily="34" charset="0"/>
                          <a:cs typeface="Arial" pitchFamily="34" charset="0"/>
                        </a:rPr>
                        <a:t> surface</a:t>
                      </a:r>
                      <a:endParaRPr kumimoji="1" lang="en-US" altLang="ja-JP" sz="1400" dirty="0" smtClean="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Al</a:t>
                      </a: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Wiggler mag.</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154 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5 </a:t>
                      </a:r>
                      <a:endParaRPr kumimoji="1" lang="ja-JP" altLang="en-US" sz="1400" dirty="0">
                        <a:solidFill>
                          <a:schemeClr val="accent6">
                            <a:lumMod val="75000"/>
                          </a:schemeClr>
                        </a:solidFill>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Clearing Electrode</a:t>
                      </a: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Cu</a:t>
                      </a: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Q &amp;</a:t>
                      </a:r>
                      <a:r>
                        <a:rPr kumimoji="1" lang="en-US" altLang="ja-JP" sz="1400" baseline="0" dirty="0" smtClean="0">
                          <a:latin typeface="Arial" pitchFamily="34" charset="0"/>
                          <a:cs typeface="Arial" pitchFamily="34" charset="0"/>
                        </a:rPr>
                        <a:t> SX mag.</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254</a:t>
                      </a:r>
                      <a:r>
                        <a:rPr kumimoji="1" lang="en-US" altLang="ja-JP" sz="1400" baseline="0" dirty="0" smtClean="0">
                          <a:latin typeface="Arial" pitchFamily="34" charset="0"/>
                          <a:cs typeface="Arial" pitchFamily="34" charset="0"/>
                        </a:rPr>
                        <a:t> 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9 </a:t>
                      </a:r>
                      <a:endParaRPr kumimoji="1" lang="ja-JP" altLang="en-US" sz="1400" dirty="0">
                        <a:solidFill>
                          <a:schemeClr val="accent6">
                            <a:lumMod val="75000"/>
                          </a:schemeClr>
                        </a:solidFill>
                        <a:latin typeface="Arial" pitchFamily="34" charset="0"/>
                        <a:cs typeface="Arial" pitchFamily="34" charset="0"/>
                      </a:endParaRPr>
                    </a:p>
                  </a:txBody>
                  <a:tcPr marL="99060" marR="99060"/>
                </a:tc>
                <a:tc>
                  <a:txBody>
                    <a:bodyPr/>
                    <a:lstStyle/>
                    <a:p>
                      <a:pPr algn="ctr">
                        <a:lnSpc>
                          <a:spcPct val="90000"/>
                        </a:lnSpc>
                      </a:pPr>
                      <a:r>
                        <a:rPr kumimoji="1" lang="en-US" altLang="ja-JP" sz="1400" dirty="0" err="1" smtClean="0">
                          <a:latin typeface="Arial" pitchFamily="34" charset="0"/>
                          <a:cs typeface="Arial" pitchFamily="34" charset="0"/>
                        </a:rPr>
                        <a:t>TiN</a:t>
                      </a:r>
                      <a:r>
                        <a:rPr kumimoji="1" lang="en-US" altLang="ja-JP" sz="1400" dirty="0" smtClean="0">
                          <a:latin typeface="Arial" pitchFamily="34" charset="0"/>
                          <a:cs typeface="Arial" pitchFamily="34" charset="0"/>
                        </a:rPr>
                        <a:t> coating</a:t>
                      </a: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Al (arc)</a:t>
                      </a:r>
                      <a:endParaRPr kumimoji="1" lang="ja-JP" altLang="en-US" sz="1400" dirty="0">
                        <a:latin typeface="Arial" pitchFamily="34" charset="0"/>
                        <a:cs typeface="Arial" pitchFamily="34" charset="0"/>
                      </a:endParaRP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RF section</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124 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4 </a:t>
                      </a:r>
                      <a:endParaRPr kumimoji="1" lang="ja-JP" altLang="en-US" sz="1400" dirty="0">
                        <a:solidFill>
                          <a:schemeClr val="accent6">
                            <a:lumMod val="75000"/>
                          </a:schemeClr>
                        </a:solidFill>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a:t>
                      </a:r>
                      <a:r>
                        <a:rPr kumimoji="1" lang="en-US" altLang="ja-JP" sz="1400" dirty="0" err="1" smtClean="0">
                          <a:latin typeface="Arial" pitchFamily="34" charset="0"/>
                          <a:cs typeface="Arial" pitchFamily="34" charset="0"/>
                        </a:rPr>
                        <a:t>TiN</a:t>
                      </a:r>
                      <a:r>
                        <a:rPr kumimoji="1" lang="en-US" altLang="ja-JP" sz="1400" dirty="0" smtClean="0">
                          <a:latin typeface="Arial" pitchFamily="34" charset="0"/>
                          <a:cs typeface="Arial" pitchFamily="34" charset="0"/>
                        </a:rPr>
                        <a:t> coating +) Solenoid</a:t>
                      </a: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Cu</a:t>
                      </a:r>
                      <a:endParaRPr kumimoji="1" lang="ja-JP" altLang="en-US" sz="1400" dirty="0">
                        <a:latin typeface="Arial" pitchFamily="34" charset="0"/>
                        <a:cs typeface="Arial" pitchFamily="34" charset="0"/>
                      </a:endParaRPr>
                    </a:p>
                  </a:txBody>
                  <a:tcPr marL="99060" marR="99060"/>
                </a:tc>
              </a:tr>
              <a:tr h="291785">
                <a:tc>
                  <a:txBody>
                    <a:bodyPr/>
                    <a:lstStyle/>
                    <a:p>
                      <a:pPr>
                        <a:lnSpc>
                          <a:spcPct val="90000"/>
                        </a:lnSpc>
                      </a:pPr>
                      <a:r>
                        <a:rPr kumimoji="1" lang="en-US" altLang="ja-JP" sz="1400" dirty="0" smtClean="0">
                          <a:latin typeface="Arial" pitchFamily="34" charset="0"/>
                          <a:cs typeface="Arial" pitchFamily="34" charset="0"/>
                        </a:rPr>
                        <a:t>IR section</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20 m</a:t>
                      </a:r>
                      <a:endParaRPr kumimoji="1" lang="ja-JP" altLang="en-US" sz="1400" dirty="0">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solidFill>
                            <a:schemeClr val="accent6">
                              <a:lumMod val="75000"/>
                            </a:schemeClr>
                          </a:solidFill>
                          <a:latin typeface="Arial" pitchFamily="34" charset="0"/>
                          <a:cs typeface="Arial" pitchFamily="34" charset="0"/>
                        </a:rPr>
                        <a:t>0.7 </a:t>
                      </a:r>
                      <a:endParaRPr kumimoji="1" lang="ja-JP" altLang="en-US" sz="1400" dirty="0">
                        <a:solidFill>
                          <a:schemeClr val="accent6">
                            <a:lumMod val="75000"/>
                          </a:schemeClr>
                        </a:solidFill>
                        <a:latin typeface="Arial" pitchFamily="34" charset="0"/>
                        <a:cs typeface="Arial" pitchFamily="34" charset="0"/>
                      </a:endParaRP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a:t>
                      </a:r>
                      <a:r>
                        <a:rPr kumimoji="1" lang="en-US" altLang="ja-JP" sz="1400" dirty="0" err="1" smtClean="0">
                          <a:latin typeface="Arial" pitchFamily="34" charset="0"/>
                          <a:cs typeface="Arial" pitchFamily="34" charset="0"/>
                        </a:rPr>
                        <a:t>TiN</a:t>
                      </a:r>
                      <a:r>
                        <a:rPr kumimoji="1" lang="en-US" altLang="ja-JP" sz="1400" dirty="0" smtClean="0">
                          <a:latin typeface="Arial" pitchFamily="34" charset="0"/>
                          <a:cs typeface="Arial" pitchFamily="34" charset="0"/>
                        </a:rPr>
                        <a:t> coating +) Solenoid</a:t>
                      </a:r>
                    </a:p>
                  </a:txBody>
                  <a:tcPr marL="99060" marR="99060"/>
                </a:tc>
                <a:tc>
                  <a:txBody>
                    <a:bodyPr/>
                    <a:lstStyle/>
                    <a:p>
                      <a:pPr algn="ctr">
                        <a:lnSpc>
                          <a:spcPct val="90000"/>
                        </a:lnSpc>
                      </a:pPr>
                      <a:r>
                        <a:rPr kumimoji="1" lang="en-US" altLang="ja-JP" sz="1400" dirty="0" smtClean="0">
                          <a:latin typeface="Arial" pitchFamily="34" charset="0"/>
                          <a:cs typeface="Arial" pitchFamily="34" charset="0"/>
                        </a:rPr>
                        <a:t>Cu or Al</a:t>
                      </a:r>
                      <a:endParaRPr kumimoji="1" lang="ja-JP" altLang="en-US" sz="1400" dirty="0">
                        <a:latin typeface="Arial" pitchFamily="34" charset="0"/>
                        <a:cs typeface="Arial" pitchFamily="34" charset="0"/>
                      </a:endParaRPr>
                    </a:p>
                  </a:txBody>
                  <a:tcPr marL="99060" marR="99060"/>
                </a:tc>
              </a:tr>
            </a:tbl>
          </a:graphicData>
        </a:graphic>
      </p:graphicFrame>
      <p:sp>
        <p:nvSpPr>
          <p:cNvPr id="18" name="タイトル 8"/>
          <p:cNvSpPr>
            <a:spLocks noGrp="1"/>
          </p:cNvSpPr>
          <p:nvPr>
            <p:ph type="title"/>
          </p:nvPr>
        </p:nvSpPr>
        <p:spPr>
          <a:xfrm>
            <a:off x="530942" y="63695"/>
            <a:ext cx="8210783" cy="763620"/>
          </a:xfrm>
        </p:spPr>
        <p:txBody>
          <a:bodyPr>
            <a:noAutofit/>
          </a:bodyPr>
          <a:lstStyle/>
          <a:p>
            <a:r>
              <a:rPr lang="en-US" altLang="ja-JP" sz="3600" dirty="0" smtClean="0">
                <a:solidFill>
                  <a:schemeClr val="tx1"/>
                </a:solidFill>
                <a:latin typeface="+mj-lt"/>
                <a:cs typeface="Arial" panose="020B0604020202020204" pitchFamily="34" charset="0"/>
              </a:rPr>
              <a:t>Countermeasures against ECE</a:t>
            </a:r>
            <a:endParaRPr kumimoji="1" lang="ja-JP" altLang="en-US" sz="3600" dirty="0">
              <a:solidFill>
                <a:schemeClr val="tx1"/>
              </a:solidFill>
              <a:latin typeface="+mj-lt"/>
              <a:cs typeface="Arial" panose="020B0604020202020204" pitchFamily="34" charset="0"/>
            </a:endParaRPr>
          </a:p>
        </p:txBody>
      </p:sp>
      <p:sp>
        <p:nvSpPr>
          <p:cNvPr id="2" name="テキスト ボックス 1"/>
          <p:cNvSpPr txBox="1"/>
          <p:nvPr/>
        </p:nvSpPr>
        <p:spPr>
          <a:xfrm>
            <a:off x="786581" y="4159048"/>
            <a:ext cx="3392724" cy="369332"/>
          </a:xfrm>
          <a:prstGeom prst="rect">
            <a:avLst/>
          </a:prstGeom>
          <a:noFill/>
        </p:spPr>
        <p:txBody>
          <a:bodyPr wrap="none" rtlCol="0">
            <a:spAutoFit/>
          </a:bodyPr>
          <a:lstStyle/>
          <a:p>
            <a:r>
              <a:rPr kumimoji="1" lang="en-US" altLang="ja-JP" dirty="0" smtClean="0">
                <a:solidFill>
                  <a:srgbClr val="008000"/>
                </a:solidFill>
              </a:rPr>
              <a:t>*Solenoid coil has not yet applied.</a:t>
            </a:r>
            <a:endParaRPr kumimoji="1" lang="ja-JP" altLang="en-US" dirty="0">
              <a:solidFill>
                <a:srgbClr val="008000"/>
              </a:solidFill>
            </a:endParaRPr>
          </a:p>
        </p:txBody>
      </p:sp>
    </p:spTree>
    <p:extLst>
      <p:ext uri="{BB962C8B-B14F-4D97-AF65-F5344CB8AC3E}">
        <p14:creationId xmlns:p14="http://schemas.microsoft.com/office/powerpoint/2010/main" val="4486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8"/>
          <p:cNvSpPr>
            <a:spLocks noGrp="1"/>
          </p:cNvSpPr>
          <p:nvPr>
            <p:ph type="title"/>
          </p:nvPr>
        </p:nvSpPr>
        <p:spPr>
          <a:xfrm>
            <a:off x="457200" y="37569"/>
            <a:ext cx="8229600" cy="781037"/>
          </a:xfrm>
        </p:spPr>
        <p:txBody>
          <a:bodyPr>
            <a:normAutofit/>
          </a:bodyPr>
          <a:lstStyle/>
          <a:p>
            <a:r>
              <a:rPr lang="en-US" altLang="ja-JP" sz="3600" dirty="0" smtClean="0">
                <a:solidFill>
                  <a:schemeClr val="tx1"/>
                </a:solidFill>
                <a:latin typeface="+mj-lt"/>
                <a:cs typeface="Arial" panose="020B0604020202020204" pitchFamily="34" charset="0"/>
              </a:rPr>
              <a:t>Construction</a:t>
            </a:r>
            <a:endParaRPr kumimoji="1" lang="ja-JP" altLang="en-US" sz="3600" dirty="0">
              <a:solidFill>
                <a:schemeClr val="tx1"/>
              </a:solidFill>
              <a:latin typeface="+mj-lt"/>
              <a:cs typeface="Arial" panose="020B0604020202020204" pitchFamily="34" charset="0"/>
            </a:endParaRPr>
          </a:p>
        </p:txBody>
      </p:sp>
      <p:sp>
        <p:nvSpPr>
          <p:cNvPr id="7" name="コンテンツ プレースホルダ 9"/>
          <p:cNvSpPr txBox="1">
            <a:spLocks/>
          </p:cNvSpPr>
          <p:nvPr/>
        </p:nvSpPr>
        <p:spPr>
          <a:xfrm>
            <a:off x="372847" y="1103361"/>
            <a:ext cx="8514329" cy="4366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ClrTx/>
              <a:buSzPct val="60000"/>
            </a:pPr>
            <a:r>
              <a:rPr lang="en-US" altLang="ja-JP" sz="2400" dirty="0" smtClean="0">
                <a:latin typeface="+mj-lt"/>
                <a:cs typeface="Arial" panose="020B0604020202020204" pitchFamily="34" charset="0"/>
              </a:rPr>
              <a:t>Achievement of construction</a:t>
            </a:r>
          </a:p>
        </p:txBody>
      </p:sp>
      <p:cxnSp>
        <p:nvCxnSpPr>
          <p:cNvPr id="56" name="直線コネクタ 55"/>
          <p:cNvCxnSpPr/>
          <p:nvPr/>
        </p:nvCxnSpPr>
        <p:spPr>
          <a:xfrm>
            <a:off x="0" y="938301"/>
            <a:ext cx="9144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26" name="Picture 2" descr="C:\Users\suetsugu\Desktop\設置_履歴_78_2015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9744"/>
          <a:stretch/>
        </p:blipFill>
        <p:spPr bwMode="auto">
          <a:xfrm>
            <a:off x="4853819" y="1111045"/>
            <a:ext cx="4071056" cy="2969342"/>
          </a:xfrm>
          <a:prstGeom prst="rect">
            <a:avLst/>
          </a:prstGeom>
          <a:noFill/>
          <a:extLst>
            <a:ext uri="{909E8E84-426E-40DD-AFC4-6F175D3DCCD1}">
              <a14:hiddenFill xmlns:a14="http://schemas.microsoft.com/office/drawing/2010/main">
                <a:solidFill>
                  <a:srgbClr val="FFFFFF"/>
                </a:solidFill>
              </a14:hiddenFill>
            </a:ext>
          </a:extLst>
        </p:spPr>
      </p:pic>
      <p:sp>
        <p:nvSpPr>
          <p:cNvPr id="8" name="コンテンツ プレースホルダ 9"/>
          <p:cNvSpPr txBox="1">
            <a:spLocks/>
          </p:cNvSpPr>
          <p:nvPr/>
        </p:nvSpPr>
        <p:spPr>
          <a:xfrm>
            <a:off x="372847" y="1639219"/>
            <a:ext cx="4533450" cy="10154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Fabrication of main components finished in FY2014.</a:t>
            </a:r>
          </a:p>
        </p:txBody>
      </p:sp>
      <p:sp>
        <p:nvSpPr>
          <p:cNvPr id="9" name="コンテンツ プレースホルダ 9"/>
          <p:cNvSpPr txBox="1">
            <a:spLocks/>
          </p:cNvSpPr>
          <p:nvPr/>
        </p:nvSpPr>
        <p:spPr>
          <a:xfrm>
            <a:off x="372847" y="2361890"/>
            <a:ext cx="4494121" cy="1040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50000"/>
                </a:schemeClr>
              </a:buClr>
              <a:buSzPct val="80000"/>
              <a:buFont typeface="Wingdings" pitchFamily="2" charset="2"/>
              <a:buChar char="n"/>
              <a:defRPr kumimoji="1" sz="2000" kern="1200">
                <a:solidFill>
                  <a:schemeClr val="tx1"/>
                </a:solidFill>
                <a:latin typeface="+mn-ea"/>
                <a:ea typeface="+mn-ea"/>
                <a:cs typeface="+mn-cs"/>
              </a:defRPr>
            </a:lvl1pPr>
            <a:lvl2pPr marL="742950" indent="-285750" algn="l" defTabSz="914400" rtl="0" eaLnBrk="1" latinLnBrk="0" hangingPunct="1">
              <a:spcBef>
                <a:spcPct val="20000"/>
              </a:spcBef>
              <a:buClr>
                <a:schemeClr val="accent3">
                  <a:lumMod val="75000"/>
                </a:schemeClr>
              </a:buClr>
              <a:buSzPct val="80000"/>
              <a:buFont typeface="Wingdings" pitchFamily="2" charset="2"/>
              <a:buChar char="l"/>
              <a:defRPr kumimoji="1" sz="1800" kern="1200">
                <a:solidFill>
                  <a:schemeClr val="tx1"/>
                </a:solidFill>
                <a:latin typeface="+mn-ea"/>
                <a:ea typeface="+mn-ea"/>
                <a:cs typeface="+mn-cs"/>
              </a:defRPr>
            </a:lvl2pPr>
            <a:lvl3pPr marL="11430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ea"/>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400"/>
              </a:lnSpc>
              <a:spcBef>
                <a:spcPts val="0"/>
              </a:spcBef>
              <a:buSzPct val="60000"/>
            </a:pPr>
            <a:r>
              <a:rPr lang="en-US" altLang="ja-JP" sz="2400" dirty="0" smtClean="0">
                <a:solidFill>
                  <a:schemeClr val="accent2">
                    <a:lumMod val="50000"/>
                  </a:schemeClr>
                </a:solidFill>
                <a:latin typeface="+mj-lt"/>
                <a:cs typeface="Arial" panose="020B0604020202020204" pitchFamily="34" charset="0"/>
              </a:rPr>
              <a:t>Pre-installation work</a:t>
            </a:r>
            <a:r>
              <a:rPr lang="en-US" altLang="ja-JP" sz="2400" dirty="0">
                <a:solidFill>
                  <a:schemeClr val="accent2">
                    <a:lumMod val="50000"/>
                  </a:schemeClr>
                </a:solidFill>
                <a:latin typeface="+mj-lt"/>
                <a:cs typeface="Arial" panose="020B0604020202020204" pitchFamily="34" charset="0"/>
              </a:rPr>
              <a:t>, </a:t>
            </a:r>
            <a:r>
              <a:rPr lang="en-US" altLang="ja-JP" sz="2400" dirty="0" smtClean="0">
                <a:solidFill>
                  <a:schemeClr val="accent2">
                    <a:lumMod val="50000"/>
                  </a:schemeClr>
                </a:solidFill>
                <a:latin typeface="+mj-lt"/>
                <a:cs typeface="Arial" panose="020B0604020202020204" pitchFamily="34" charset="0"/>
              </a:rPr>
              <a:t>including </a:t>
            </a:r>
            <a:r>
              <a:rPr lang="en-US" altLang="ja-JP" sz="2400" dirty="0" err="1" smtClean="0">
                <a:solidFill>
                  <a:schemeClr val="accent2">
                    <a:lumMod val="50000"/>
                  </a:schemeClr>
                </a:solidFill>
                <a:latin typeface="+mj-lt"/>
                <a:cs typeface="Arial" panose="020B0604020202020204" pitchFamily="34" charset="0"/>
              </a:rPr>
              <a:t>TiN</a:t>
            </a:r>
            <a:r>
              <a:rPr lang="en-US" altLang="ja-JP" sz="2400" dirty="0" smtClean="0">
                <a:solidFill>
                  <a:schemeClr val="accent2">
                    <a:lumMod val="50000"/>
                  </a:schemeClr>
                </a:solidFill>
                <a:latin typeface="+mj-lt"/>
                <a:cs typeface="Arial" panose="020B0604020202020204" pitchFamily="34" charset="0"/>
              </a:rPr>
              <a:t> coating (LER) and baking, also finished in FY 2014.</a:t>
            </a:r>
          </a:p>
        </p:txBody>
      </p:sp>
      <p:cxnSp>
        <p:nvCxnSpPr>
          <p:cNvPr id="4" name="曲線コネクタ 3"/>
          <p:cNvCxnSpPr/>
          <p:nvPr/>
        </p:nvCxnSpPr>
        <p:spPr>
          <a:xfrm flipV="1">
            <a:off x="4493342" y="1641987"/>
            <a:ext cx="2880852" cy="511278"/>
          </a:xfrm>
          <a:prstGeom prst="curvedConnector3">
            <a:avLst/>
          </a:prstGeom>
          <a:ln w="190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2" name="曲線コネクタ 11"/>
          <p:cNvCxnSpPr/>
          <p:nvPr/>
        </p:nvCxnSpPr>
        <p:spPr>
          <a:xfrm flipV="1">
            <a:off x="4429432" y="2536723"/>
            <a:ext cx="2679291" cy="585019"/>
          </a:xfrm>
          <a:prstGeom prst="curvedConnector3">
            <a:avLst/>
          </a:prstGeom>
          <a:ln w="19050">
            <a:solidFill>
              <a:srgbClr val="0000FF"/>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060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自社プロモーション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自社プロモーション01</Template>
  <TotalTime>0</TotalTime>
  <Words>4635</Words>
  <Application>Microsoft Office PowerPoint</Application>
  <PresentationFormat>画面に合わせる (4:3)</PresentationFormat>
  <Paragraphs>706</Paragraphs>
  <Slides>55</Slides>
  <Notes>55</Notes>
  <HiddenSlides>0</HiddenSlides>
  <MMClips>0</MMClips>
  <ScaleCrop>false</ScaleCrop>
  <HeadingPairs>
    <vt:vector size="4" baseType="variant">
      <vt:variant>
        <vt:lpstr>テーマ</vt:lpstr>
      </vt:variant>
      <vt:variant>
        <vt:i4>1</vt:i4>
      </vt:variant>
      <vt:variant>
        <vt:lpstr>スライド タイトル</vt:lpstr>
      </vt:variant>
      <vt:variant>
        <vt:i4>55</vt:i4>
      </vt:variant>
    </vt:vector>
  </HeadingPairs>
  <TitlesOfParts>
    <vt:vector size="56" baseType="lpstr">
      <vt:lpstr>自社プロモーション01</vt:lpstr>
      <vt:lpstr>PowerPoint プレゼンテーション</vt:lpstr>
      <vt:lpstr>Outline of upgrade</vt:lpstr>
      <vt:lpstr>Requirements to vacuum system</vt:lpstr>
      <vt:lpstr>Beam Pipe</vt:lpstr>
      <vt:lpstr>Bellows, Gate Valve and Flange </vt:lpstr>
      <vt:lpstr>Pump system</vt:lpstr>
      <vt:lpstr>Countermeasures against ECE</vt:lpstr>
      <vt:lpstr>Countermeasures against ECE</vt:lpstr>
      <vt:lpstr>Construction</vt:lpstr>
      <vt:lpstr>Pre-installation work</vt:lpstr>
      <vt:lpstr>Construction</vt:lpstr>
      <vt:lpstr>Installation into the tunnel</vt:lpstr>
      <vt:lpstr>Installation into the tunnel</vt:lpstr>
      <vt:lpstr>Construction</vt:lpstr>
      <vt:lpstr>Activation of NEG pumps</vt:lpstr>
      <vt:lpstr>Construction</vt:lpstr>
      <vt:lpstr>Present status - 1</vt:lpstr>
      <vt:lpstr>Present status - 2</vt:lpstr>
      <vt:lpstr>Present status - 3</vt:lpstr>
      <vt:lpstr>Present status - 3</vt:lpstr>
      <vt:lpstr>Present status - 3</vt:lpstr>
      <vt:lpstr>Present status - 3</vt:lpstr>
      <vt:lpstr>Present status - 4</vt:lpstr>
      <vt:lpstr>Present status - 5</vt:lpstr>
      <vt:lpstr>Present status - 5</vt:lpstr>
      <vt:lpstr>Present status - 5</vt:lpstr>
      <vt:lpstr>Present status - 5</vt:lpstr>
      <vt:lpstr>Present status - 6</vt:lpstr>
      <vt:lpstr>Present status - 7</vt:lpstr>
      <vt:lpstr>Present status - 7</vt:lpstr>
      <vt:lpstr>Present status - 8</vt:lpstr>
      <vt:lpstr>Problems - 1</vt:lpstr>
      <vt:lpstr>Problems - 1</vt:lpstr>
      <vt:lpstr>Problems - 1</vt:lpstr>
      <vt:lpstr>Problems - 1</vt:lpstr>
      <vt:lpstr>Problems - 1</vt:lpstr>
      <vt:lpstr>Problems - 1</vt:lpstr>
      <vt:lpstr>Problems - 2</vt:lpstr>
      <vt:lpstr>Problems - 2</vt:lpstr>
      <vt:lpstr>Problems - 2</vt:lpstr>
      <vt:lpstr>Problems - 2</vt:lpstr>
      <vt:lpstr>Problems - 2</vt:lpstr>
      <vt:lpstr>Problems - 2</vt:lpstr>
      <vt:lpstr>Problems - 2</vt:lpstr>
      <vt:lpstr>Problems - 2</vt:lpstr>
      <vt:lpstr>Problems - 3</vt:lpstr>
      <vt:lpstr>Problems - 3</vt:lpstr>
      <vt:lpstr>Problems - 3</vt:lpstr>
      <vt:lpstr>Problems - 4</vt:lpstr>
      <vt:lpstr>Summary and plan</vt:lpstr>
      <vt:lpstr>Summary and plan</vt:lpstr>
      <vt:lpstr>Summary and plan</vt:lpstr>
      <vt:lpstr>Thank you for your attention.</vt:lpstr>
      <vt:lpstr>Main parameters related to vacuum system</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2008-11-28T10:38:40Z</dcterms:created>
  <dcterms:modified xsi:type="dcterms:W3CDTF">2016-06-12T14:05:52Z</dcterms:modified>
</cp:coreProperties>
</file>