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58" r:id="rId4"/>
    <p:sldId id="284" r:id="rId5"/>
    <p:sldId id="274" r:id="rId6"/>
    <p:sldId id="286" r:id="rId7"/>
    <p:sldId id="263" r:id="rId8"/>
    <p:sldId id="262" r:id="rId9"/>
    <p:sldId id="260" r:id="rId10"/>
    <p:sldId id="281" r:id="rId11"/>
    <p:sldId id="267" r:id="rId12"/>
    <p:sldId id="266" r:id="rId13"/>
    <p:sldId id="269" r:id="rId14"/>
    <p:sldId id="282" r:id="rId15"/>
    <p:sldId id="283" r:id="rId16"/>
    <p:sldId id="303" r:id="rId17"/>
    <p:sldId id="271" r:id="rId18"/>
    <p:sldId id="277" r:id="rId19"/>
    <p:sldId id="272" r:id="rId20"/>
    <p:sldId id="298" r:id="rId21"/>
    <p:sldId id="299" r:id="rId22"/>
    <p:sldId id="300" r:id="rId23"/>
    <p:sldId id="301" r:id="rId24"/>
    <p:sldId id="289" r:id="rId25"/>
    <p:sldId id="290" r:id="rId26"/>
    <p:sldId id="302" r:id="rId27"/>
    <p:sldId id="294" r:id="rId28"/>
    <p:sldId id="275" r:id="rId29"/>
    <p:sldId id="276" r:id="rId30"/>
    <p:sldId id="297" r:id="rId3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55" autoAdjust="0"/>
    <p:restoredTop sz="94660"/>
  </p:normalViewPr>
  <p:slideViewPr>
    <p:cSldViewPr snapToGrid="0">
      <p:cViewPr varScale="1">
        <p:scale>
          <a:sx n="96" d="100"/>
          <a:sy n="96" d="100"/>
        </p:scale>
        <p:origin x="-109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52C62-0EE4-4FB2-B9D5-AAB484BA2C3F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7EBBD-6A49-4A5C-B780-393176EA6F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93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3EE4-712D-45D6-97E9-32164BE88A0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18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3EE4-712D-45D6-97E9-32164BE88A0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84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3EE4-712D-45D6-97E9-32164BE88A0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19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B5B0C-EA60-4D43-9541-F07FF982B75F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8104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3EE4-712D-45D6-97E9-32164BE88A0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26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3EE4-712D-45D6-97E9-32164BE88A0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82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XY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366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787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668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55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680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675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0717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02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2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71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59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20000"/>
                <a:lumOff val="80000"/>
              </a:schemeClr>
            </a:gs>
            <a:gs pos="0">
              <a:schemeClr val="tx2">
                <a:lumMod val="20000"/>
                <a:lumOff val="80000"/>
              </a:schemeClr>
            </a:gs>
            <a:gs pos="8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07D4A-C072-46D1-AC27-D721F7839C2E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67D80-75F7-4944-9E81-72164CD4B6F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Picture 2" descr="C:\Users\Xiangyu\Pictures\KEK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87"/>
            <a:ext cx="4839085" cy="7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 baseline="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Wingdings" panose="05000000000000000000" pitchFamily="2" charset="2"/>
        <a:buChar char="u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Wingding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High-energy</a:t>
            </a:r>
            <a:r>
              <a:rPr lang="en-US" altLang="ja-JP" dirty="0" smtClean="0"/>
              <a:t> </a:t>
            </a:r>
            <a:r>
              <a:rPr lang="en-US" altLang="ja-JP" dirty="0"/>
              <a:t>laser source of </a:t>
            </a:r>
            <a:r>
              <a:rPr lang="en-US" altLang="ja-JP" dirty="0" smtClean="0"/>
              <a:t>RF gun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Xiangyu Zhou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58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latin typeface="ヒラギノ明朝 Pro W3"/>
                <a:ea typeface="ヒラギノ明朝 Pro W3"/>
                <a:cs typeface="ヒラギノ明朝 Pro W3"/>
              </a:rPr>
              <a:t>Optimized pulse shape by streak camera</a:t>
            </a:r>
            <a:br>
              <a:rPr lang="en-US" altLang="ja-JP" sz="2800" dirty="0" smtClean="0">
                <a:latin typeface="ヒラギノ明朝 Pro W3"/>
                <a:ea typeface="ヒラギノ明朝 Pro W3"/>
                <a:cs typeface="ヒラギノ明朝 Pro W3"/>
              </a:rPr>
            </a:br>
            <a:r>
              <a:rPr lang="en-US" altLang="ja-JP" sz="2800" dirty="0" smtClean="0">
                <a:latin typeface="ヒラギノ明朝 Pro W3"/>
                <a:ea typeface="ヒラギノ明朝 Pro W3"/>
                <a:cs typeface="ヒラギノ明朝 Pro W3"/>
              </a:rPr>
              <a:t>(After adjustment 2015.12.17)</a:t>
            </a:r>
            <a:endParaRPr kumimoji="1" lang="ja-JP" altLang="en-US" sz="28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4" y="1332357"/>
            <a:ext cx="8217228" cy="462219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3802" y="6067705"/>
            <a:ext cx="75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dirty="0" smtClean="0"/>
              <a:t>ω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~10 </a:t>
            </a:r>
            <a:r>
              <a:rPr kumimoji="1" lang="en-US" altLang="ja-JP" dirty="0" err="1" smtClean="0"/>
              <a:t>mJ</a:t>
            </a:r>
            <a:r>
              <a:rPr kumimoji="1" lang="en-US" altLang="ja-JP" dirty="0" smtClean="0"/>
              <a:t>,  2</a:t>
            </a:r>
            <a:r>
              <a:rPr lang="el-GR" altLang="ja-JP" dirty="0" smtClean="0"/>
              <a:t>ω</a:t>
            </a:r>
            <a:r>
              <a:rPr lang="ja-JP" altLang="en-US" dirty="0" smtClean="0"/>
              <a:t>： </a:t>
            </a:r>
            <a:r>
              <a:rPr lang="en-US" altLang="ja-JP" dirty="0" smtClean="0"/>
              <a:t>~2 </a:t>
            </a:r>
            <a:r>
              <a:rPr lang="en-US" altLang="ja-JP" dirty="0" err="1" smtClean="0"/>
              <a:t>mJ</a:t>
            </a:r>
            <a:r>
              <a:rPr lang="en-US" altLang="ja-JP" dirty="0" smtClean="0"/>
              <a:t>,  4</a:t>
            </a:r>
            <a:r>
              <a:rPr lang="el-GR" altLang="ja-JP" dirty="0" smtClean="0"/>
              <a:t>ω</a:t>
            </a:r>
            <a:r>
              <a:rPr lang="ja-JP" altLang="en-US" dirty="0" smtClean="0"/>
              <a:t>： </a:t>
            </a:r>
            <a:r>
              <a:rPr lang="en-US" altLang="ja-JP" dirty="0" smtClean="0"/>
              <a:t>230 </a:t>
            </a:r>
            <a:r>
              <a:rPr lang="el-GR" altLang="ja-JP" dirty="0" smtClean="0"/>
              <a:t>μ</a:t>
            </a:r>
            <a:r>
              <a:rPr lang="en-US" altLang="ja-JP" dirty="0" smtClean="0"/>
              <a:t>J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Due to the Non-linear effect was occurred, Output power limitation is reached!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グループ化 2"/>
          <p:cNvGrpSpPr>
            <a:grpSpLocks/>
          </p:cNvGrpSpPr>
          <p:nvPr/>
        </p:nvGrpSpPr>
        <p:grpSpPr bwMode="auto">
          <a:xfrm>
            <a:off x="131370" y="423185"/>
            <a:ext cx="6312681" cy="6407671"/>
            <a:chOff x="700895" y="623369"/>
            <a:chExt cx="6312681" cy="6407671"/>
          </a:xfrm>
        </p:grpSpPr>
        <p:grpSp>
          <p:nvGrpSpPr>
            <p:cNvPr id="2051" name="グループ化 2"/>
            <p:cNvGrpSpPr>
              <a:grpSpLocks/>
            </p:cNvGrpSpPr>
            <p:nvPr/>
          </p:nvGrpSpPr>
          <p:grpSpPr bwMode="auto">
            <a:xfrm>
              <a:off x="700895" y="623369"/>
              <a:ext cx="6312681" cy="6407671"/>
              <a:chOff x="696132" y="623369"/>
              <a:chExt cx="6312681" cy="6407671"/>
            </a:xfrm>
          </p:grpSpPr>
          <p:sp>
            <p:nvSpPr>
              <p:cNvPr id="2054" name="Rectangle 162"/>
              <p:cNvSpPr>
                <a:spLocks noChangeArrowheads="1"/>
              </p:cNvSpPr>
              <p:nvPr/>
            </p:nvSpPr>
            <p:spPr bwMode="auto">
              <a:xfrm>
                <a:off x="1465263" y="1284288"/>
                <a:ext cx="5113337" cy="5256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55" name="Rectangle 163"/>
              <p:cNvSpPr>
                <a:spLocks noChangeArrowheads="1"/>
              </p:cNvSpPr>
              <p:nvPr/>
            </p:nvSpPr>
            <p:spPr bwMode="auto">
              <a:xfrm>
                <a:off x="1465263" y="1284288"/>
                <a:ext cx="1079500" cy="7905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56" name="Rectangle 164"/>
              <p:cNvSpPr>
                <a:spLocks noChangeArrowheads="1"/>
              </p:cNvSpPr>
              <p:nvPr/>
            </p:nvSpPr>
            <p:spPr bwMode="auto">
              <a:xfrm>
                <a:off x="1033463" y="923925"/>
                <a:ext cx="1504950" cy="11445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57" name="Rectangle 165"/>
              <p:cNvSpPr>
                <a:spLocks noChangeArrowheads="1"/>
              </p:cNvSpPr>
              <p:nvPr/>
            </p:nvSpPr>
            <p:spPr bwMode="auto">
              <a:xfrm>
                <a:off x="1536700" y="2003425"/>
                <a:ext cx="936625" cy="1444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58" name="Rectangle 167"/>
              <p:cNvSpPr>
                <a:spLocks noChangeArrowheads="1"/>
              </p:cNvSpPr>
              <p:nvPr/>
            </p:nvSpPr>
            <p:spPr bwMode="auto">
              <a:xfrm rot="5400000">
                <a:off x="6111081" y="5853907"/>
                <a:ext cx="936625" cy="1444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ja-JP" altLang="en-US"/>
              </a:p>
            </p:txBody>
          </p:sp>
          <p:sp>
            <p:nvSpPr>
              <p:cNvPr id="2059" name="AutoShape 169"/>
              <p:cNvSpPr>
                <a:spLocks noChangeArrowheads="1"/>
              </p:cNvSpPr>
              <p:nvPr/>
            </p:nvSpPr>
            <p:spPr bwMode="auto">
              <a:xfrm>
                <a:off x="1825625" y="1716088"/>
                <a:ext cx="360363" cy="719137"/>
              </a:xfrm>
              <a:prstGeom prst="upDownArrow">
                <a:avLst>
                  <a:gd name="adj1" fmla="val 50000"/>
                  <a:gd name="adj2" fmla="val 3991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/>
                <a:r>
                  <a:rPr lang="en-US" altLang="ja-JP" sz="1200" dirty="0" smtClean="0"/>
                  <a:t>Entrance</a:t>
                </a:r>
                <a:endParaRPr lang="ja-JP" altLang="en-US" sz="1200" dirty="0"/>
              </a:p>
            </p:txBody>
          </p:sp>
          <p:sp>
            <p:nvSpPr>
              <p:cNvPr id="2060" name="AutoShape 171"/>
              <p:cNvSpPr>
                <a:spLocks noChangeArrowheads="1"/>
              </p:cNvSpPr>
              <p:nvPr/>
            </p:nvSpPr>
            <p:spPr bwMode="auto">
              <a:xfrm>
                <a:off x="6145213" y="5748338"/>
                <a:ext cx="863600" cy="360362"/>
              </a:xfrm>
              <a:prstGeom prst="leftRightArrow">
                <a:avLst>
                  <a:gd name="adj1" fmla="val 50000"/>
                  <a:gd name="adj2" fmla="val 479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1200" dirty="0" smtClean="0"/>
                  <a:t>Entrance</a:t>
                </a:r>
                <a:endParaRPr lang="ja-JP" altLang="en-US" sz="1200" dirty="0"/>
              </a:p>
            </p:txBody>
          </p:sp>
          <p:sp>
            <p:nvSpPr>
              <p:cNvPr id="2061" name="Rectangle 172"/>
              <p:cNvSpPr>
                <a:spLocks noChangeArrowheads="1"/>
              </p:cNvSpPr>
              <p:nvPr/>
            </p:nvSpPr>
            <p:spPr bwMode="auto">
              <a:xfrm>
                <a:off x="2544763" y="2219325"/>
                <a:ext cx="1584325" cy="381635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62" name="Rectangle 174"/>
              <p:cNvSpPr>
                <a:spLocks noChangeArrowheads="1"/>
              </p:cNvSpPr>
              <p:nvPr/>
            </p:nvSpPr>
            <p:spPr bwMode="auto">
              <a:xfrm>
                <a:off x="4418013" y="2219325"/>
                <a:ext cx="1582737" cy="381635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63" name="Rectangle 175"/>
              <p:cNvSpPr>
                <a:spLocks noChangeArrowheads="1"/>
              </p:cNvSpPr>
              <p:nvPr/>
            </p:nvSpPr>
            <p:spPr bwMode="auto">
              <a:xfrm rot="10800000">
                <a:off x="6434138" y="4164013"/>
                <a:ext cx="288925" cy="863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r>
                  <a:rPr lang="en-US" altLang="ja-JP" sz="1200" dirty="0" smtClean="0"/>
                  <a:t>Elevator</a:t>
                </a:r>
                <a:endParaRPr lang="ja-JP" altLang="en-US" sz="1200" dirty="0"/>
              </a:p>
            </p:txBody>
          </p:sp>
          <p:sp>
            <p:nvSpPr>
              <p:cNvPr id="2064" name="Rectangle 177"/>
              <p:cNvSpPr>
                <a:spLocks noChangeArrowheads="1"/>
              </p:cNvSpPr>
              <p:nvPr/>
            </p:nvSpPr>
            <p:spPr bwMode="auto">
              <a:xfrm>
                <a:off x="3387725" y="2435225"/>
                <a:ext cx="647700" cy="43180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/>
                  <a:t>PCF fiber</a:t>
                </a:r>
              </a:p>
              <a:p>
                <a:pPr algn="ctr"/>
                <a:r>
                  <a:rPr lang="en-US" altLang="ja-JP" sz="800" dirty="0"/>
                  <a:t>amplifier</a:t>
                </a:r>
                <a:endParaRPr lang="ja-JP" altLang="en-US" sz="800" dirty="0"/>
              </a:p>
            </p:txBody>
          </p:sp>
          <p:sp>
            <p:nvSpPr>
              <p:cNvPr id="2065" name="Rectangle 178"/>
              <p:cNvSpPr>
                <a:spLocks noChangeArrowheads="1"/>
              </p:cNvSpPr>
              <p:nvPr/>
            </p:nvSpPr>
            <p:spPr bwMode="auto">
              <a:xfrm>
                <a:off x="3427374" y="5027614"/>
                <a:ext cx="562053" cy="374702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 smtClean="0"/>
                  <a:t>Fiber</a:t>
                </a:r>
              </a:p>
              <a:p>
                <a:pPr algn="ctr"/>
                <a:r>
                  <a:rPr lang="en-US" altLang="ja-JP" sz="800" dirty="0" smtClean="0"/>
                  <a:t> pre-amplifier</a:t>
                </a:r>
                <a:endParaRPr lang="ja-JP" altLang="en-US" sz="800" dirty="0"/>
              </a:p>
            </p:txBody>
          </p:sp>
          <p:sp>
            <p:nvSpPr>
              <p:cNvPr id="2066" name="Rectangle 179"/>
              <p:cNvSpPr>
                <a:spLocks noChangeArrowheads="1"/>
              </p:cNvSpPr>
              <p:nvPr/>
            </p:nvSpPr>
            <p:spPr bwMode="auto">
              <a:xfrm>
                <a:off x="3391610" y="4467405"/>
                <a:ext cx="647700" cy="4318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 smtClean="0"/>
                  <a:t>Grating pair</a:t>
                </a:r>
              </a:p>
              <a:p>
                <a:pPr algn="ctr"/>
                <a:r>
                  <a:rPr lang="en-US" altLang="ja-JP" sz="800" dirty="0" smtClean="0"/>
                  <a:t>stretcher</a:t>
                </a:r>
                <a:endParaRPr lang="ja-JP" altLang="en-US" sz="800" dirty="0"/>
              </a:p>
            </p:txBody>
          </p:sp>
          <p:sp>
            <p:nvSpPr>
              <p:cNvPr id="2070" name="Line 187"/>
              <p:cNvSpPr>
                <a:spLocks noChangeShapeType="1"/>
              </p:cNvSpPr>
              <p:nvPr/>
            </p:nvSpPr>
            <p:spPr bwMode="auto">
              <a:xfrm flipV="1">
                <a:off x="3902197" y="2722562"/>
                <a:ext cx="0" cy="743853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71" name="Line 188"/>
              <p:cNvSpPr>
                <a:spLocks noChangeShapeType="1"/>
              </p:cNvSpPr>
              <p:nvPr/>
            </p:nvSpPr>
            <p:spPr bwMode="auto">
              <a:xfrm>
                <a:off x="4076519" y="2674814"/>
                <a:ext cx="647700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74" name="Rectangle 192"/>
              <p:cNvSpPr>
                <a:spLocks noChangeArrowheads="1"/>
              </p:cNvSpPr>
              <p:nvPr/>
            </p:nvSpPr>
            <p:spPr bwMode="auto">
              <a:xfrm>
                <a:off x="5205511" y="3463692"/>
                <a:ext cx="647700" cy="792162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 smtClean="0"/>
                  <a:t>Thin-disk </a:t>
                </a:r>
              </a:p>
              <a:p>
                <a:pPr algn="ctr"/>
                <a:r>
                  <a:rPr lang="en-US" altLang="ja-JP" sz="800" dirty="0" smtClean="0"/>
                  <a:t>multi-pass </a:t>
                </a:r>
              </a:p>
              <a:p>
                <a:pPr algn="ctr"/>
                <a:r>
                  <a:rPr lang="en-US" altLang="ja-JP" sz="800" dirty="0" smtClean="0"/>
                  <a:t>amplifier</a:t>
                </a:r>
                <a:endParaRPr lang="ja-JP" altLang="en-US" sz="800" dirty="0"/>
              </a:p>
            </p:txBody>
          </p:sp>
          <p:sp>
            <p:nvSpPr>
              <p:cNvPr id="2075" name="Rectangle 193"/>
              <p:cNvSpPr>
                <a:spLocks noChangeArrowheads="1"/>
              </p:cNvSpPr>
              <p:nvPr/>
            </p:nvSpPr>
            <p:spPr bwMode="auto">
              <a:xfrm>
                <a:off x="5205120" y="4430947"/>
                <a:ext cx="647700" cy="792162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/>
                  <a:t>Thin-disk </a:t>
                </a:r>
              </a:p>
              <a:p>
                <a:pPr algn="ctr"/>
                <a:r>
                  <a:rPr lang="en-US" altLang="ja-JP" sz="800" dirty="0"/>
                  <a:t>multi-pass </a:t>
                </a:r>
              </a:p>
              <a:p>
                <a:pPr algn="ctr"/>
                <a:r>
                  <a:rPr lang="en-US" altLang="ja-JP" sz="800" dirty="0"/>
                  <a:t>amplifier</a:t>
                </a:r>
                <a:endParaRPr lang="ja-JP" altLang="en-US" sz="800" dirty="0"/>
              </a:p>
            </p:txBody>
          </p:sp>
          <p:sp>
            <p:nvSpPr>
              <p:cNvPr id="2076" name="Rectangle 194"/>
              <p:cNvSpPr>
                <a:spLocks noChangeArrowheads="1"/>
              </p:cNvSpPr>
              <p:nvPr/>
            </p:nvSpPr>
            <p:spPr bwMode="auto">
              <a:xfrm>
                <a:off x="5212557" y="5411912"/>
                <a:ext cx="647700" cy="461963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/>
                  <a:t>Thin-disk </a:t>
                </a:r>
              </a:p>
              <a:p>
                <a:pPr algn="ctr"/>
                <a:r>
                  <a:rPr lang="en-US" altLang="ja-JP" sz="800" dirty="0"/>
                  <a:t>multi-pass </a:t>
                </a:r>
              </a:p>
              <a:p>
                <a:pPr algn="ctr"/>
                <a:r>
                  <a:rPr lang="en-US" altLang="ja-JP" sz="800" dirty="0"/>
                  <a:t>amplifier</a:t>
                </a:r>
                <a:endParaRPr lang="ja-JP" altLang="en-US" sz="800" dirty="0"/>
              </a:p>
            </p:txBody>
          </p:sp>
          <p:sp>
            <p:nvSpPr>
              <p:cNvPr id="2077" name="Line 198"/>
              <p:cNvSpPr>
                <a:spLocks noChangeShapeType="1"/>
              </p:cNvSpPr>
              <p:nvPr/>
            </p:nvSpPr>
            <p:spPr bwMode="auto">
              <a:xfrm>
                <a:off x="5785642" y="4148137"/>
                <a:ext cx="0" cy="50323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78" name="Line 199"/>
              <p:cNvSpPr>
                <a:spLocks noChangeShapeType="1"/>
              </p:cNvSpPr>
              <p:nvPr/>
            </p:nvSpPr>
            <p:spPr bwMode="auto">
              <a:xfrm flipH="1">
                <a:off x="5785641" y="5133360"/>
                <a:ext cx="797" cy="36830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79" name="Rectangle 201"/>
              <p:cNvSpPr>
                <a:spLocks noChangeArrowheads="1"/>
              </p:cNvSpPr>
              <p:nvPr/>
            </p:nvSpPr>
            <p:spPr bwMode="auto">
              <a:xfrm>
                <a:off x="2783993" y="5540377"/>
                <a:ext cx="1056170" cy="42386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ja-JP" sz="1200" dirty="0" smtClean="0"/>
                  <a:t>Streak camera</a:t>
                </a:r>
                <a:endParaRPr lang="ja-JP" altLang="en-US" sz="1200" dirty="0"/>
              </a:p>
            </p:txBody>
          </p:sp>
          <p:sp>
            <p:nvSpPr>
              <p:cNvPr id="2080" name="Line 203"/>
              <p:cNvSpPr>
                <a:spLocks noChangeShapeType="1"/>
              </p:cNvSpPr>
              <p:nvPr/>
            </p:nvSpPr>
            <p:spPr bwMode="auto">
              <a:xfrm flipH="1">
                <a:off x="1104900" y="6396038"/>
                <a:ext cx="3527425" cy="0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81" name="Line 204"/>
              <p:cNvSpPr>
                <a:spLocks noChangeShapeType="1"/>
              </p:cNvSpPr>
              <p:nvPr/>
            </p:nvSpPr>
            <p:spPr bwMode="auto">
              <a:xfrm>
                <a:off x="1104900" y="6467475"/>
                <a:ext cx="0" cy="360363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82" name="Rectangle 205"/>
              <p:cNvSpPr>
                <a:spLocks noChangeArrowheads="1"/>
              </p:cNvSpPr>
              <p:nvPr/>
            </p:nvSpPr>
            <p:spPr bwMode="auto">
              <a:xfrm rot="5400000">
                <a:off x="2977357" y="5241131"/>
                <a:ext cx="215900" cy="26654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r>
                  <a:rPr lang="en-US" altLang="ja-JP" sz="1200" dirty="0" err="1" smtClean="0"/>
                  <a:t>Sheld</a:t>
                </a:r>
                <a:endParaRPr lang="ja-JP" altLang="en-US" sz="1200" dirty="0"/>
              </a:p>
            </p:txBody>
          </p:sp>
          <p:sp>
            <p:nvSpPr>
              <p:cNvPr id="2083" name="Text Box 206"/>
              <p:cNvSpPr txBox="1">
                <a:spLocks noChangeArrowheads="1"/>
              </p:cNvSpPr>
              <p:nvPr/>
            </p:nvSpPr>
            <p:spPr bwMode="auto">
              <a:xfrm>
                <a:off x="696132" y="6756402"/>
                <a:ext cx="936625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1200" b="1" dirty="0" smtClean="0"/>
                  <a:t>To GR_A1</a:t>
                </a:r>
                <a:endParaRPr lang="ja-JP" altLang="en-US" sz="1200" b="1" dirty="0"/>
              </a:p>
            </p:txBody>
          </p:sp>
          <p:sp>
            <p:nvSpPr>
              <p:cNvPr id="2094" name="Rectangle 224"/>
              <p:cNvSpPr>
                <a:spLocks noChangeArrowheads="1"/>
              </p:cNvSpPr>
              <p:nvPr/>
            </p:nvSpPr>
            <p:spPr bwMode="auto">
              <a:xfrm>
                <a:off x="2627313" y="1412875"/>
                <a:ext cx="576262" cy="7207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1200" dirty="0" smtClean="0"/>
                  <a:t>Control</a:t>
                </a:r>
                <a:endParaRPr lang="ja-JP" altLang="en-US" sz="1200" dirty="0"/>
              </a:p>
              <a:p>
                <a:pPr algn="ctr"/>
                <a:r>
                  <a:rPr lang="en-US" altLang="ja-JP" sz="1200" dirty="0" smtClean="0"/>
                  <a:t>rack</a:t>
                </a:r>
                <a:endParaRPr lang="ja-JP" altLang="en-US" sz="1200" dirty="0"/>
              </a:p>
            </p:txBody>
          </p:sp>
          <p:sp>
            <p:nvSpPr>
              <p:cNvPr id="2095" name="Rectangle 178"/>
              <p:cNvSpPr>
                <a:spLocks noChangeArrowheads="1"/>
              </p:cNvSpPr>
              <p:nvPr/>
            </p:nvSpPr>
            <p:spPr bwMode="auto">
              <a:xfrm>
                <a:off x="3387725" y="3319210"/>
                <a:ext cx="647700" cy="43180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 smtClean="0"/>
                  <a:t>PCF fiber</a:t>
                </a:r>
              </a:p>
              <a:p>
                <a:pPr algn="ctr"/>
                <a:r>
                  <a:rPr lang="en-US" altLang="ja-JP" sz="800" dirty="0" smtClean="0"/>
                  <a:t>amplifier</a:t>
                </a:r>
                <a:endParaRPr lang="ja-JP" altLang="en-US" sz="800" dirty="0"/>
              </a:p>
            </p:txBody>
          </p:sp>
          <p:sp>
            <p:nvSpPr>
              <p:cNvPr id="2097" name="Line 184"/>
              <p:cNvSpPr>
                <a:spLocks noChangeShapeType="1"/>
              </p:cNvSpPr>
              <p:nvPr/>
            </p:nvSpPr>
            <p:spPr bwMode="auto">
              <a:xfrm flipV="1">
                <a:off x="3415748" y="4194146"/>
                <a:ext cx="0" cy="360363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" name="正方形/長方形 1"/>
              <p:cNvSpPr/>
              <p:nvPr/>
            </p:nvSpPr>
            <p:spPr bwMode="auto">
              <a:xfrm>
                <a:off x="4489450" y="5172075"/>
                <a:ext cx="649287" cy="792163"/>
              </a:xfrm>
              <a:prstGeom prst="rect">
                <a:avLst/>
              </a:prstGeom>
              <a:solidFill>
                <a:srgbClr val="CCFFCC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ja-JP" sz="900" dirty="0" smtClean="0">
                  <a:solidFill>
                    <a:schemeClr val="tx1"/>
                  </a:solidFill>
                </a:endParaRPr>
              </a:p>
              <a:p>
                <a:pPr algn="ctr">
                  <a:defRPr/>
                </a:pPr>
                <a:r>
                  <a:rPr lang="en-US" altLang="ja-JP" sz="900" dirty="0" smtClean="0">
                    <a:solidFill>
                      <a:schemeClr val="tx1"/>
                    </a:solidFill>
                  </a:rPr>
                  <a:t>SHG</a:t>
                </a:r>
                <a:endParaRPr lang="en-US" altLang="ja-JP" sz="900" dirty="0">
                  <a:solidFill>
                    <a:schemeClr val="tx1"/>
                  </a:solidFill>
                </a:endParaRPr>
              </a:p>
              <a:p>
                <a:pPr algn="ctr">
                  <a:defRPr/>
                </a:pPr>
                <a:r>
                  <a:rPr lang="en-US" altLang="ja-JP" sz="900" dirty="0">
                    <a:solidFill>
                      <a:schemeClr val="tx1"/>
                    </a:solidFill>
                  </a:rPr>
                  <a:t>1033nm</a:t>
                </a:r>
              </a:p>
              <a:p>
                <a:pPr algn="ctr">
                  <a:defRPr/>
                </a:pPr>
                <a:r>
                  <a:rPr lang="ja-JP" altLang="en-US" sz="900" dirty="0">
                    <a:solidFill>
                      <a:schemeClr val="tx1"/>
                    </a:solidFill>
                  </a:rPr>
                  <a:t>↓</a:t>
                </a:r>
                <a:endParaRPr lang="en-US" altLang="ja-JP" sz="900" dirty="0">
                  <a:solidFill>
                    <a:schemeClr val="tx1"/>
                  </a:solidFill>
                </a:endParaRPr>
              </a:p>
              <a:p>
                <a:pPr algn="ctr">
                  <a:defRPr/>
                </a:pPr>
                <a:r>
                  <a:rPr lang="en-US" altLang="ja-JP" sz="900" dirty="0">
                    <a:solidFill>
                      <a:schemeClr val="tx1"/>
                    </a:solidFill>
                  </a:rPr>
                  <a:t>532nm</a:t>
                </a:r>
              </a:p>
              <a:p>
                <a:pPr algn="ctr">
                  <a:defRPr/>
                </a:pPr>
                <a:endParaRPr lang="en-US" altLang="ja-JP" sz="900" dirty="0">
                  <a:solidFill>
                    <a:schemeClr val="tx1"/>
                  </a:solidFill>
                </a:endParaRPr>
              </a:p>
              <a:p>
                <a:pPr algn="ctr">
                  <a:defRPr/>
                </a:pPr>
                <a:endParaRPr lang="ja-JP" alt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9" name="Line 184"/>
              <p:cNvSpPr>
                <a:spLocks noChangeShapeType="1"/>
              </p:cNvSpPr>
              <p:nvPr/>
            </p:nvSpPr>
            <p:spPr bwMode="auto">
              <a:xfrm flipV="1">
                <a:off x="3920992" y="4758420"/>
                <a:ext cx="11245" cy="33671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00" name="Line 200"/>
              <p:cNvSpPr>
                <a:spLocks noChangeShapeType="1"/>
              </p:cNvSpPr>
              <p:nvPr/>
            </p:nvSpPr>
            <p:spPr bwMode="auto">
              <a:xfrm flipH="1">
                <a:off x="4994275" y="5603875"/>
                <a:ext cx="28733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01" name="Line 202"/>
              <p:cNvSpPr>
                <a:spLocks noChangeShapeType="1"/>
              </p:cNvSpPr>
              <p:nvPr/>
            </p:nvSpPr>
            <p:spPr bwMode="auto">
              <a:xfrm>
                <a:off x="4633913" y="5892800"/>
                <a:ext cx="0" cy="503238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02" name="Rectangle 176"/>
              <p:cNvSpPr>
                <a:spLocks noChangeArrowheads="1"/>
              </p:cNvSpPr>
              <p:nvPr/>
            </p:nvSpPr>
            <p:spPr bwMode="auto">
              <a:xfrm>
                <a:off x="2636477" y="2819345"/>
                <a:ext cx="638175" cy="757237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1200" dirty="0" err="1" smtClean="0"/>
                  <a:t>Yb</a:t>
                </a:r>
                <a:r>
                  <a:rPr lang="en-US" altLang="ja-JP" sz="1200" dirty="0" smtClean="0"/>
                  <a:t>-doped </a:t>
                </a:r>
              </a:p>
              <a:p>
                <a:pPr algn="ctr"/>
                <a:r>
                  <a:rPr lang="en-US" altLang="ja-JP" sz="1200" dirty="0" smtClean="0"/>
                  <a:t>Fiber</a:t>
                </a:r>
              </a:p>
              <a:p>
                <a:pPr algn="ctr"/>
                <a:r>
                  <a:rPr lang="en-US" altLang="ja-JP" sz="1200" dirty="0" smtClean="0"/>
                  <a:t>Oscillator</a:t>
                </a:r>
              </a:p>
              <a:p>
                <a:pPr algn="ctr"/>
                <a:r>
                  <a:rPr lang="en-US" altLang="ja-JP" sz="1200" dirty="0"/>
                  <a:t>1</a:t>
                </a:r>
                <a:endParaRPr lang="ja-JP" altLang="en-US" sz="1200" dirty="0"/>
              </a:p>
            </p:txBody>
          </p:sp>
          <p:sp>
            <p:nvSpPr>
              <p:cNvPr id="2103" name="Rectangle 176"/>
              <p:cNvSpPr>
                <a:spLocks noChangeArrowheads="1"/>
              </p:cNvSpPr>
              <p:nvPr/>
            </p:nvSpPr>
            <p:spPr bwMode="auto">
              <a:xfrm>
                <a:off x="2640012" y="4497439"/>
                <a:ext cx="642937" cy="83502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1200" dirty="0" err="1"/>
                  <a:t>Yb</a:t>
                </a:r>
                <a:r>
                  <a:rPr lang="en-US" altLang="ja-JP" sz="1200" dirty="0"/>
                  <a:t>-doped </a:t>
                </a:r>
              </a:p>
              <a:p>
                <a:pPr algn="ctr"/>
                <a:r>
                  <a:rPr lang="en-US" altLang="ja-JP" sz="1200" dirty="0"/>
                  <a:t>Fiber</a:t>
                </a:r>
              </a:p>
              <a:p>
                <a:pPr algn="ctr"/>
                <a:r>
                  <a:rPr lang="en-US" altLang="ja-JP" sz="1200" dirty="0"/>
                  <a:t>Oscillator</a:t>
                </a:r>
              </a:p>
              <a:p>
                <a:pPr algn="ctr"/>
                <a:r>
                  <a:rPr lang="en-US" altLang="ja-JP" sz="1200" dirty="0" smtClean="0"/>
                  <a:t>2</a:t>
                </a:r>
                <a:endParaRPr lang="ja-JP" altLang="en-US" sz="1200" dirty="0"/>
              </a:p>
            </p:txBody>
          </p:sp>
          <p:sp>
            <p:nvSpPr>
              <p:cNvPr id="2106" name="Rectangle 191"/>
              <p:cNvSpPr>
                <a:spLocks noChangeArrowheads="1"/>
              </p:cNvSpPr>
              <p:nvPr/>
            </p:nvSpPr>
            <p:spPr bwMode="auto">
              <a:xfrm>
                <a:off x="4745832" y="2531282"/>
                <a:ext cx="1071562" cy="38735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 smtClean="0"/>
                  <a:t>Thin-disk Multi-pass </a:t>
                </a:r>
              </a:p>
              <a:p>
                <a:pPr algn="ctr"/>
                <a:r>
                  <a:rPr lang="en-US" altLang="ja-JP" sz="800" dirty="0" smtClean="0"/>
                  <a:t>cavity amplifier</a:t>
                </a:r>
                <a:endParaRPr lang="ja-JP" altLang="en-US" sz="800" dirty="0"/>
              </a:p>
            </p:txBody>
          </p:sp>
          <p:sp>
            <p:nvSpPr>
              <p:cNvPr id="2067" name="Rectangle 180"/>
              <p:cNvSpPr>
                <a:spLocks noChangeArrowheads="1"/>
              </p:cNvSpPr>
              <p:nvPr/>
            </p:nvSpPr>
            <p:spPr bwMode="auto">
              <a:xfrm>
                <a:off x="3527951" y="2964390"/>
                <a:ext cx="495301" cy="2601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800" dirty="0" smtClean="0"/>
                  <a:t>EO Pulse </a:t>
                </a:r>
              </a:p>
              <a:p>
                <a:pPr algn="ctr"/>
                <a:r>
                  <a:rPr lang="en-US" altLang="ja-JP" sz="800" dirty="0" smtClean="0"/>
                  <a:t>picker</a:t>
                </a:r>
                <a:endParaRPr lang="ja-JP" altLang="en-US" sz="800" dirty="0"/>
              </a:p>
            </p:txBody>
          </p:sp>
          <p:sp>
            <p:nvSpPr>
              <p:cNvPr id="2069" name="Line 184"/>
              <p:cNvSpPr>
                <a:spLocks noChangeShapeType="1"/>
              </p:cNvSpPr>
              <p:nvPr/>
            </p:nvSpPr>
            <p:spPr bwMode="auto">
              <a:xfrm flipV="1">
                <a:off x="3919247" y="3653464"/>
                <a:ext cx="0" cy="36036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68" name="Line 183"/>
              <p:cNvSpPr>
                <a:spLocks noChangeShapeType="1"/>
              </p:cNvSpPr>
              <p:nvPr/>
            </p:nvSpPr>
            <p:spPr bwMode="auto">
              <a:xfrm>
                <a:off x="3203575" y="5172075"/>
                <a:ext cx="20637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96" name="Line 186"/>
              <p:cNvSpPr>
                <a:spLocks noChangeShapeType="1"/>
              </p:cNvSpPr>
              <p:nvPr/>
            </p:nvSpPr>
            <p:spPr bwMode="auto">
              <a:xfrm>
                <a:off x="3395422" y="4129231"/>
                <a:ext cx="380179" cy="8239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53" name="Text Box 221"/>
              <p:cNvSpPr txBox="1">
                <a:spLocks noChangeArrowheads="1"/>
              </p:cNvSpPr>
              <p:nvPr/>
            </p:nvSpPr>
            <p:spPr bwMode="auto">
              <a:xfrm>
                <a:off x="1822100" y="623369"/>
                <a:ext cx="450334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eaLnBrk="0" hangingPunct="0"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2800" dirty="0" smtClean="0"/>
                  <a:t>Layout of A1 laser room</a:t>
                </a:r>
                <a:endParaRPr lang="ja-JP" altLang="en-US" sz="2800" dirty="0"/>
              </a:p>
            </p:txBody>
          </p:sp>
          <p:sp>
            <p:nvSpPr>
              <p:cNvPr id="2104" name="Line 182"/>
              <p:cNvSpPr>
                <a:spLocks noChangeShapeType="1"/>
              </p:cNvSpPr>
              <p:nvPr/>
            </p:nvSpPr>
            <p:spPr bwMode="auto">
              <a:xfrm>
                <a:off x="3203575" y="3011488"/>
                <a:ext cx="0" cy="216058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052" name="Line 196"/>
            <p:cNvSpPr>
              <a:spLocks noChangeShapeType="1"/>
            </p:cNvSpPr>
            <p:nvPr/>
          </p:nvSpPr>
          <p:spPr bwMode="auto">
            <a:xfrm flipH="1">
              <a:off x="5790404" y="2760662"/>
              <a:ext cx="795" cy="89280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599929" y="4251218"/>
            <a:ext cx="576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/>
              <a:t>0.2 </a:t>
            </a:r>
            <a:r>
              <a:rPr kumimoji="1" lang="en-US" altLang="ja-JP" sz="1000" dirty="0" err="1" smtClean="0"/>
              <a:t>nJ</a:t>
            </a:r>
            <a:endParaRPr kumimoji="1" lang="ja-JP" altLang="en-US" sz="10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492095" y="2156972"/>
            <a:ext cx="576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/>
              <a:t>20 </a:t>
            </a:r>
            <a:r>
              <a:rPr kumimoji="1" lang="el-GR" altLang="ja-JP" sz="1000" dirty="0" smtClean="0"/>
              <a:t>μ</a:t>
            </a:r>
            <a:r>
              <a:rPr kumimoji="1" lang="en-US" altLang="ja-JP" sz="1000" dirty="0" smtClean="0"/>
              <a:t>J</a:t>
            </a:r>
            <a:endParaRPr kumimoji="1" lang="ja-JP" altLang="en-US" sz="10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525505" y="5835491"/>
            <a:ext cx="576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10</a:t>
            </a:r>
            <a:r>
              <a:rPr kumimoji="1" lang="en-US" altLang="ja-JP" sz="1000" dirty="0" smtClean="0"/>
              <a:t> </a:t>
            </a:r>
            <a:r>
              <a:rPr lang="en-US" altLang="ja-JP" sz="1000" dirty="0" err="1"/>
              <a:t>m</a:t>
            </a:r>
            <a:r>
              <a:rPr kumimoji="1" lang="en-US" altLang="ja-JP" sz="1000" dirty="0" err="1" smtClean="0"/>
              <a:t>J</a:t>
            </a:r>
            <a:endParaRPr kumimoji="1" lang="ja-JP" altLang="en-US" sz="1000" dirty="0"/>
          </a:p>
        </p:txBody>
      </p:sp>
      <p:sp>
        <p:nvSpPr>
          <p:cNvPr id="66" name="Rectangle 180"/>
          <p:cNvSpPr>
            <a:spLocks noChangeArrowheads="1"/>
          </p:cNvSpPr>
          <p:nvPr/>
        </p:nvSpPr>
        <p:spPr bwMode="auto">
          <a:xfrm rot="5400000">
            <a:off x="2596930" y="3729009"/>
            <a:ext cx="495301" cy="2601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800" dirty="0" smtClean="0"/>
              <a:t>SOA Pulse </a:t>
            </a:r>
          </a:p>
          <a:p>
            <a:pPr algn="ctr"/>
            <a:r>
              <a:rPr lang="en-US" altLang="ja-JP" sz="800" dirty="0" smtClean="0"/>
              <a:t>picker</a:t>
            </a:r>
            <a:endParaRPr lang="ja-JP" altLang="en-US" sz="8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096810" y="5950322"/>
            <a:ext cx="576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/>
              <a:t>3 </a:t>
            </a:r>
            <a:r>
              <a:rPr kumimoji="1" lang="en-US" altLang="ja-JP" sz="1000" dirty="0" err="1" smtClean="0"/>
              <a:t>mJ</a:t>
            </a:r>
            <a:endParaRPr kumimoji="1" lang="ja-JP" altLang="en-US" sz="1000" dirty="0"/>
          </a:p>
        </p:txBody>
      </p:sp>
      <p:sp>
        <p:nvSpPr>
          <p:cNvPr id="65" name="Rectangle 178"/>
          <p:cNvSpPr>
            <a:spLocks noChangeArrowheads="1"/>
          </p:cNvSpPr>
          <p:nvPr/>
        </p:nvSpPr>
        <p:spPr bwMode="auto">
          <a:xfrm>
            <a:off x="3127861" y="3776766"/>
            <a:ext cx="435129" cy="37835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800" dirty="0" smtClean="0"/>
              <a:t>Fiber</a:t>
            </a:r>
          </a:p>
          <a:p>
            <a:pPr algn="ctr"/>
            <a:r>
              <a:rPr lang="en-US" altLang="ja-JP" sz="800" dirty="0" smtClean="0"/>
              <a:t> pre</a:t>
            </a:r>
          </a:p>
          <a:p>
            <a:pPr algn="ctr"/>
            <a:r>
              <a:rPr lang="en-US" altLang="ja-JP" sz="800" dirty="0" smtClean="0"/>
              <a:t>amplifier</a:t>
            </a:r>
            <a:endParaRPr lang="ja-JP" altLang="en-US" sz="800" dirty="0"/>
          </a:p>
        </p:txBody>
      </p:sp>
      <p:pic>
        <p:nvPicPr>
          <p:cNvPr id="67" name="Picture 2" descr="C:\Users\ZXY\Pictures\20151126Di-0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94" y="1231988"/>
            <a:ext cx="2774951" cy="18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C:\Users\ZXY\Pictures\20151126Di-0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68" y="3555990"/>
            <a:ext cx="2788847" cy="185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4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96"/>
            <a:ext cx="9144000" cy="4783558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H="1" flipV="1">
            <a:off x="3231280" y="2735208"/>
            <a:ext cx="2160240" cy="792088"/>
          </a:xfrm>
          <a:prstGeom prst="line">
            <a:avLst/>
          </a:prstGeom>
          <a:ln w="38100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043608" y="1156840"/>
            <a:ext cx="10081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Tunnel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34873" y="2233098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RF-Gun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2120" y="5373216"/>
            <a:ext cx="12961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Laser</a:t>
            </a:r>
            <a:r>
              <a:rPr lang="ja-JP" altLang="en-US" dirty="0"/>
              <a:t> </a:t>
            </a:r>
            <a:r>
              <a:rPr lang="en-US" altLang="ja-JP" dirty="0" smtClean="0"/>
              <a:t>Hut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16216" y="6205954"/>
            <a:ext cx="230425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Laser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line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RF-Gun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5993912" y="6390620"/>
            <a:ext cx="432048" cy="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0" y="4766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Laser line underground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89381" y="3555738"/>
            <a:ext cx="16088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SHG stage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4306" y="6320257"/>
            <a:ext cx="454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Energy loss of the UV in the air: &gt;50%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461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Xiangyu\Documents\KEK\レポート\Reviewer201511\2015-11-13 145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420658"/>
            <a:ext cx="6507707" cy="48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SHG for the 4</a:t>
            </a:r>
            <a:r>
              <a:rPr kumimoji="1" lang="el-GR" altLang="ja-JP" i="1" dirty="0" smtClean="0">
                <a:latin typeface="Times New Roman"/>
                <a:cs typeface="Times New Roman"/>
              </a:rPr>
              <a:t>ω</a:t>
            </a:r>
            <a:endParaRPr kumimoji="1" lang="ja-JP" altLang="en-US" i="1" dirty="0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6660232" y="1618903"/>
            <a:ext cx="432048" cy="224214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5292080" y="3933056"/>
            <a:ext cx="1287760" cy="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5330738" y="4149080"/>
            <a:ext cx="504056" cy="7920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5061371" y="5134520"/>
            <a:ext cx="590750" cy="9468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2267744" y="5286920"/>
            <a:ext cx="2606974" cy="37432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 flipV="1">
            <a:off x="1721260" y="4127214"/>
            <a:ext cx="508620" cy="155362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1721260" y="3645024"/>
            <a:ext cx="260573" cy="48219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1981833" y="3645024"/>
            <a:ext cx="1150007" cy="57606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3131840" y="3350400"/>
            <a:ext cx="936104" cy="8706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3923928" y="6011996"/>
            <a:ext cx="3087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Motorized Translation Stages</a:t>
            </a:r>
          </a:p>
        </p:txBody>
      </p:sp>
      <p:sp>
        <p:nvSpPr>
          <p:cNvPr id="5" name="円/楕円 4"/>
          <p:cNvSpPr/>
          <p:nvPr/>
        </p:nvSpPr>
        <p:spPr>
          <a:xfrm>
            <a:off x="3722192" y="6099702"/>
            <a:ext cx="201736" cy="20173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737759" y="4220883"/>
            <a:ext cx="201736" cy="20173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556836" y="4255076"/>
            <a:ext cx="201736" cy="20173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3131840" y="3423816"/>
            <a:ext cx="201736" cy="20173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2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15470" r="17624" b="32520"/>
          <a:stretch/>
        </p:blipFill>
        <p:spPr bwMode="auto">
          <a:xfrm>
            <a:off x="179512" y="1340768"/>
            <a:ext cx="8799838" cy="376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811506" y="396941"/>
            <a:ext cx="6386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/>
              <a:t>Stability of lasers (3 days)</a:t>
            </a:r>
          </a:p>
          <a:p>
            <a:endParaRPr kumimoji="1" lang="ja-JP" altLang="en-US" sz="3600" dirty="0"/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6430296" y="2862532"/>
            <a:ext cx="0" cy="25826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162926" y="5557882"/>
            <a:ext cx="229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Elevator maintenance</a:t>
            </a:r>
            <a:r>
              <a:rPr kumimoji="1" lang="en-US" altLang="zh-CN" dirty="0" smtClean="0"/>
              <a:t>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879386" y="5997016"/>
            <a:ext cx="120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Laser off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3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913"/>
            <a:ext cx="9144000" cy="301935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19624" y="356239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Stability of lasers </a:t>
            </a:r>
            <a:r>
              <a:rPr lang="en-US" altLang="ja-JP" sz="3600" dirty="0" smtClean="0"/>
              <a:t>(4/26—6/</a:t>
            </a:r>
            <a:r>
              <a:rPr lang="en-US" altLang="zh-CN" sz="3600" dirty="0" smtClean="0"/>
              <a:t>9</a:t>
            </a:r>
            <a:r>
              <a:rPr lang="en-US" altLang="ja-JP" sz="3600" dirty="0" smtClean="0"/>
              <a:t>)</a:t>
            </a:r>
            <a:endParaRPr lang="en-US" altLang="ja-JP" sz="3600" dirty="0"/>
          </a:p>
        </p:txBody>
      </p:sp>
      <p:cxnSp>
        <p:nvCxnSpPr>
          <p:cNvPr id="4" name="直線矢印コネクタ 3"/>
          <p:cNvCxnSpPr/>
          <p:nvPr/>
        </p:nvCxnSpPr>
        <p:spPr>
          <a:xfrm flipH="1" flipV="1">
            <a:off x="3879791" y="4683095"/>
            <a:ext cx="1988353" cy="133993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868144" y="61653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Trig </a:t>
            </a:r>
            <a:r>
              <a:rPr kumimoji="1" lang="en-US" altLang="ja-JP" dirty="0" err="1" smtClean="0"/>
              <a:t>stoped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6395052" y="4696542"/>
            <a:ext cx="138407" cy="14294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011979" y="4696542"/>
            <a:ext cx="656365" cy="13773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563801" y="4683095"/>
            <a:ext cx="42950" cy="12865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39387" y="6071365"/>
            <a:ext cx="245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Last laser Maintenance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99396" y="6492246"/>
            <a:ext cx="250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 signal, LD work 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45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r>
              <a:rPr lang="ja-JP" altLang="en-US" dirty="0"/>
              <a:t> </a:t>
            </a:r>
            <a:r>
              <a:rPr lang="en-US" altLang="ja-JP" dirty="0" smtClean="0"/>
              <a:t>of the underground laser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114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Yb</a:t>
            </a:r>
            <a:r>
              <a:rPr lang="en-US" altLang="ja-JP" dirty="0" smtClean="0"/>
              <a:t>-doped </a:t>
            </a:r>
            <a:r>
              <a:rPr lang="en-US" altLang="ja-JP" dirty="0"/>
              <a:t>fiber &amp; Thin-disk </a:t>
            </a:r>
            <a:r>
              <a:rPr lang="en-US" altLang="ja-JP" dirty="0" err="1"/>
              <a:t>Yb:YAG</a:t>
            </a:r>
            <a:r>
              <a:rPr lang="en-US" altLang="ja-JP" dirty="0"/>
              <a:t> </a:t>
            </a:r>
            <a:r>
              <a:rPr lang="en-US" altLang="ja-JP" dirty="0" smtClean="0"/>
              <a:t>hybrid system @ </a:t>
            </a:r>
            <a:r>
              <a:rPr lang="en-US" altLang="ja-JP" dirty="0"/>
              <a:t>1030 nm</a:t>
            </a:r>
          </a:p>
          <a:p>
            <a:r>
              <a:rPr lang="en-US" altLang="ja-JP" dirty="0" smtClean="0"/>
              <a:t>Development of Underground Laser is finished.</a:t>
            </a:r>
          </a:p>
          <a:p>
            <a:r>
              <a:rPr kumimoji="1" lang="en-US" altLang="ja-JP" dirty="0" smtClean="0"/>
              <a:t>The stability of laser is </a:t>
            </a:r>
            <a:r>
              <a:rPr kumimoji="1" lang="en-US" altLang="zh-CN" dirty="0" smtClean="0"/>
              <a:t>improved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The laser is employed for the Phase-I study.</a:t>
            </a:r>
            <a:endParaRPr lang="en-US" altLang="ja-JP" dirty="0"/>
          </a:p>
          <a:p>
            <a:r>
              <a:rPr lang="en-US" altLang="ja-JP" dirty="0"/>
              <a:t>The limitation of the output power (</a:t>
            </a:r>
            <a:r>
              <a:rPr lang="en-US" altLang="ja-JP" dirty="0">
                <a:solidFill>
                  <a:schemeClr val="tx2"/>
                </a:solidFill>
              </a:rPr>
              <a:t>10 </a:t>
            </a:r>
            <a:r>
              <a:rPr lang="en-US" altLang="ja-JP" dirty="0" err="1">
                <a:solidFill>
                  <a:schemeClr val="tx2"/>
                </a:solidFill>
              </a:rPr>
              <a:t>mJ</a:t>
            </a:r>
            <a:r>
              <a:rPr lang="en-US" altLang="ja-JP" dirty="0"/>
              <a:t>) and repetition rate (</a:t>
            </a:r>
            <a:r>
              <a:rPr lang="en-US" altLang="ja-JP" dirty="0">
                <a:solidFill>
                  <a:schemeClr val="tx2"/>
                </a:solidFill>
              </a:rPr>
              <a:t>25 Hz</a:t>
            </a:r>
            <a:r>
              <a:rPr lang="en-US" altLang="ja-JP" dirty="0"/>
              <a:t>) is reached.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92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78355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372200" y="971436"/>
            <a:ext cx="12961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Laser</a:t>
            </a:r>
            <a:r>
              <a:rPr lang="ja-JP" altLang="en-US" dirty="0"/>
              <a:t> </a:t>
            </a:r>
            <a:r>
              <a:rPr lang="en-US" altLang="ja-JP" dirty="0" smtClean="0"/>
              <a:t>Hut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5848" y="971436"/>
            <a:ext cx="15121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KLY</a:t>
            </a:r>
            <a:r>
              <a:rPr lang="ja-JP" altLang="en-US" dirty="0"/>
              <a:t> </a:t>
            </a:r>
            <a:r>
              <a:rPr lang="en-US" altLang="ja-JP" dirty="0" smtClean="0"/>
              <a:t>Gallery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4067780"/>
            <a:ext cx="10081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Tunnel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74424" y="5485874"/>
            <a:ext cx="230425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Laser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line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RF-Gun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5652120" y="5670540"/>
            <a:ext cx="432048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923928" y="5301208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RF-Gun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4662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Laser line on the ground</a:t>
            </a:r>
            <a:endParaRPr kumimoji="1" lang="ja-JP" altLang="en-US" sz="2800" dirty="0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5481753" y="2068872"/>
            <a:ext cx="1512168" cy="28803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5481753" y="2068872"/>
            <a:ext cx="1512168" cy="37869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5529039" y="2159533"/>
            <a:ext cx="1512168" cy="28803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5529039" y="2159533"/>
            <a:ext cx="1512168" cy="37869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5556820" y="2243397"/>
            <a:ext cx="1512168" cy="288032"/>
          </a:xfrm>
          <a:prstGeom prst="line">
            <a:avLst/>
          </a:prstGeom>
          <a:ln w="2857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 flipV="1">
            <a:off x="5292080" y="2447565"/>
            <a:ext cx="417140" cy="477380"/>
          </a:xfrm>
          <a:prstGeom prst="line">
            <a:avLst/>
          </a:prstGeom>
          <a:ln w="2857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5292080" y="2080629"/>
            <a:ext cx="0" cy="366936"/>
          </a:xfrm>
          <a:prstGeom prst="line">
            <a:avLst/>
          </a:prstGeom>
          <a:ln w="2857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381000" y="482601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2800" dirty="0" err="1" smtClean="0"/>
              <a:t>Yb</a:t>
            </a:r>
            <a:r>
              <a:rPr lang="en-US" altLang="ja-JP" sz="2800" dirty="0" smtClean="0"/>
              <a:t> fiber laser system on the ground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71566" y="2753416"/>
            <a:ext cx="1828800" cy="79284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35466" y="2674897"/>
            <a:ext cx="1865062" cy="9233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Menlo</a:t>
            </a:r>
          </a:p>
          <a:p>
            <a:pPr algn="ctr"/>
            <a:r>
              <a:rPr lang="en-US" altLang="ja-JP" dirty="0" smtClean="0"/>
              <a:t>1030nm oscillator</a:t>
            </a:r>
          </a:p>
          <a:p>
            <a:pPr algn="ctr"/>
            <a:r>
              <a:rPr lang="en-US" altLang="ja-JP" dirty="0" smtClean="0"/>
              <a:t>(commercial)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098399" y="1852136"/>
            <a:ext cx="18288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118889" y="1852136"/>
            <a:ext cx="1774845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Grating stretcher</a:t>
            </a:r>
          </a:p>
          <a:p>
            <a:pPr algn="ctr"/>
            <a:r>
              <a:rPr lang="en-US" altLang="ja-JP" dirty="0" smtClean="0"/>
              <a:t>(Transmission)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519119" y="1852136"/>
            <a:ext cx="12192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471136" y="1852136"/>
            <a:ext cx="130219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SOA</a:t>
            </a:r>
          </a:p>
          <a:p>
            <a:pPr algn="ctr"/>
            <a:r>
              <a:rPr lang="en-US" altLang="ja-JP" dirty="0" smtClean="0"/>
              <a:t>pulse picker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373788" y="1852136"/>
            <a:ext cx="15240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326268" y="1852136"/>
            <a:ext cx="1606066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err="1" smtClean="0"/>
              <a:t>Yb</a:t>
            </a:r>
            <a:r>
              <a:rPr lang="en-US" altLang="ja-JP" dirty="0" smtClean="0"/>
              <a:t> single mode</a:t>
            </a:r>
          </a:p>
          <a:p>
            <a:pPr algn="ctr"/>
            <a:r>
              <a:rPr lang="en-US" altLang="ja-JP" dirty="0" smtClean="0"/>
              <a:t> fiber amp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588722" y="4312553"/>
            <a:ext cx="22098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3118889" y="3094574"/>
            <a:ext cx="222969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err="1" smtClean="0"/>
              <a:t>Yb</a:t>
            </a:r>
            <a:r>
              <a:rPr lang="en-US" altLang="ja-JP" dirty="0" smtClean="0"/>
              <a:t>-doped double clad </a:t>
            </a:r>
          </a:p>
          <a:p>
            <a:pPr algn="ctr"/>
            <a:r>
              <a:rPr lang="en-US" altLang="ja-JP" dirty="0" smtClean="0"/>
              <a:t>fiber amp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91557" y="1387552"/>
            <a:ext cx="1715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Repetition frequency</a:t>
            </a:r>
          </a:p>
          <a:p>
            <a:r>
              <a:rPr lang="en-US" altLang="ja-JP" sz="1400" dirty="0" smtClean="0"/>
              <a:t>114.24MHz</a:t>
            </a:r>
            <a:endParaRPr lang="ja-JP" altLang="en-US" sz="1400" dirty="0"/>
          </a:p>
        </p:txBody>
      </p:sp>
      <p:sp>
        <p:nvSpPr>
          <p:cNvPr id="25" name="正方形/長方形 24"/>
          <p:cNvSpPr/>
          <p:nvPr/>
        </p:nvSpPr>
        <p:spPr>
          <a:xfrm>
            <a:off x="2971800" y="1394936"/>
            <a:ext cx="1746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Wavelength selection</a:t>
            </a:r>
          </a:p>
          <a:p>
            <a:r>
              <a:rPr lang="en-US" altLang="ja-JP" sz="1400" dirty="0" smtClean="0"/>
              <a:t>1030nm &amp; 1064nm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427134" y="1394936"/>
            <a:ext cx="1715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Repetition frequency </a:t>
            </a:r>
          </a:p>
          <a:p>
            <a:r>
              <a:rPr lang="en-US" altLang="ja-JP" sz="1400" dirty="0" smtClean="0"/>
              <a:t>10MHz</a:t>
            </a:r>
            <a:endParaRPr lang="ja-JP" altLang="en-US" sz="1400" dirty="0"/>
          </a:p>
        </p:txBody>
      </p:sp>
      <p:sp>
        <p:nvSpPr>
          <p:cNvPr id="27" name="正方形/長方形 26"/>
          <p:cNvSpPr/>
          <p:nvPr/>
        </p:nvSpPr>
        <p:spPr>
          <a:xfrm>
            <a:off x="2962275" y="5510885"/>
            <a:ext cx="2438400" cy="58706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3050476" y="5474155"/>
            <a:ext cx="2258326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err="1" smtClean="0"/>
              <a:t>Nd:YAG</a:t>
            </a:r>
            <a:r>
              <a:rPr lang="en-US" altLang="ja-JP" dirty="0" smtClean="0"/>
              <a:t> </a:t>
            </a:r>
          </a:p>
          <a:p>
            <a:pPr algn="ctr"/>
            <a:r>
              <a:rPr lang="en-US" altLang="ja-JP" dirty="0" smtClean="0"/>
              <a:t>regenerative amplifier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3429203" y="4190423"/>
            <a:ext cx="13716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3457427" y="4190423"/>
            <a:ext cx="130219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EO module</a:t>
            </a:r>
          </a:p>
          <a:p>
            <a:pPr algn="ctr"/>
            <a:r>
              <a:rPr lang="en-US" altLang="ja-JP" dirty="0" smtClean="0"/>
              <a:t>pulse picker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3306468" y="3913009"/>
            <a:ext cx="588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10Hz</a:t>
            </a:r>
            <a:endParaRPr lang="ja-JP" altLang="en-US" sz="1400" dirty="0"/>
          </a:p>
        </p:txBody>
      </p:sp>
      <p:sp>
        <p:nvSpPr>
          <p:cNvPr id="35" name="正方形/長方形 34"/>
          <p:cNvSpPr/>
          <p:nvPr/>
        </p:nvSpPr>
        <p:spPr>
          <a:xfrm>
            <a:off x="6532485" y="5402572"/>
            <a:ext cx="2258326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err="1" smtClean="0"/>
              <a:t>Yb:YAG</a:t>
            </a:r>
            <a:r>
              <a:rPr lang="en-US" altLang="ja-JP" dirty="0" smtClean="0"/>
              <a:t> Thin disk</a:t>
            </a:r>
          </a:p>
          <a:p>
            <a:pPr algn="ctr"/>
            <a:r>
              <a:rPr lang="en-US" altLang="ja-JP" dirty="0" smtClean="0"/>
              <a:t>regenerative amplifier</a:t>
            </a:r>
          </a:p>
        </p:txBody>
      </p:sp>
      <p:cxnSp>
        <p:nvCxnSpPr>
          <p:cNvPr id="54" name="直線矢印コネクタ 53"/>
          <p:cNvCxnSpPr/>
          <p:nvPr/>
        </p:nvCxnSpPr>
        <p:spPr>
          <a:xfrm rot="5400000">
            <a:off x="7466560" y="4070684"/>
            <a:ext cx="454918" cy="794"/>
          </a:xfrm>
          <a:prstGeom prst="straightConnector1">
            <a:avLst/>
          </a:prstGeom>
          <a:ln w="76200" cmpd="sng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176858" y="1852136"/>
            <a:ext cx="1828800" cy="7927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150311" y="1902699"/>
            <a:ext cx="187207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/>
              <a:t>1030-64 </a:t>
            </a:r>
            <a:r>
              <a:rPr lang="en-US" altLang="ja-JP" dirty="0"/>
              <a:t>nm </a:t>
            </a:r>
            <a:r>
              <a:rPr lang="en-US" altLang="ja-JP" dirty="0" err="1"/>
              <a:t>ANDi</a:t>
            </a:r>
            <a:r>
              <a:rPr lang="en-US" altLang="ja-JP" dirty="0"/>
              <a:t> type </a:t>
            </a:r>
            <a:r>
              <a:rPr lang="en-US" altLang="ja-JP" dirty="0" smtClean="0"/>
              <a:t>oscillator</a:t>
            </a:r>
          </a:p>
        </p:txBody>
      </p:sp>
      <p:cxnSp>
        <p:nvCxnSpPr>
          <p:cNvPr id="60" name="直線矢印コネクタ 59"/>
          <p:cNvCxnSpPr/>
          <p:nvPr/>
        </p:nvCxnSpPr>
        <p:spPr>
          <a:xfrm>
            <a:off x="2057400" y="2233136"/>
            <a:ext cx="9906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6504811" y="5439303"/>
            <a:ext cx="2286000" cy="609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6" name="直線矢印コネクタ 85"/>
          <p:cNvCxnSpPr/>
          <p:nvPr/>
        </p:nvCxnSpPr>
        <p:spPr>
          <a:xfrm flipH="1">
            <a:off x="5724128" y="3520121"/>
            <a:ext cx="905272" cy="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正方形/長方形 92"/>
          <p:cNvSpPr/>
          <p:nvPr/>
        </p:nvSpPr>
        <p:spPr>
          <a:xfrm>
            <a:off x="6809611" y="6469372"/>
            <a:ext cx="1769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Output(1030nm)</a:t>
            </a:r>
          </a:p>
        </p:txBody>
      </p:sp>
      <p:sp>
        <p:nvSpPr>
          <p:cNvPr id="95" name="正方形/長方形 94"/>
          <p:cNvSpPr/>
          <p:nvPr/>
        </p:nvSpPr>
        <p:spPr>
          <a:xfrm>
            <a:off x="3251402" y="6466898"/>
            <a:ext cx="1769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Output(1064nm)</a:t>
            </a:r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4969934" y="2233136"/>
            <a:ext cx="4953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6798734" y="2233136"/>
            <a:ext cx="4953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/>
          <p:cNvSpPr/>
          <p:nvPr/>
        </p:nvSpPr>
        <p:spPr>
          <a:xfrm>
            <a:off x="6858305" y="3136562"/>
            <a:ext cx="1621366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>
            <a:off x="6976845" y="3163541"/>
            <a:ext cx="1420769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ASE rejection</a:t>
            </a:r>
          </a:p>
          <a:p>
            <a:pPr algn="ctr"/>
            <a:r>
              <a:rPr lang="en-US" altLang="ja-JP" dirty="0" smtClean="0"/>
              <a:t> grating pair</a:t>
            </a:r>
          </a:p>
        </p:txBody>
      </p:sp>
      <p:cxnSp>
        <p:nvCxnSpPr>
          <p:cNvPr id="98" name="直線矢印コネクタ 97"/>
          <p:cNvCxnSpPr/>
          <p:nvPr/>
        </p:nvCxnSpPr>
        <p:spPr>
          <a:xfrm rot="5400000">
            <a:off x="7925594" y="2841942"/>
            <a:ext cx="4572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カギ線コネクタ 108"/>
          <p:cNvCxnSpPr/>
          <p:nvPr/>
        </p:nvCxnSpPr>
        <p:spPr>
          <a:xfrm rot="5400000" flipH="1" flipV="1">
            <a:off x="1799167" y="2508303"/>
            <a:ext cx="762000" cy="211666"/>
          </a:xfrm>
          <a:prstGeom prst="bentConnector3">
            <a:avLst>
              <a:gd name="adj1" fmla="val 0"/>
            </a:avLst>
          </a:prstGeom>
          <a:ln w="76200">
            <a:solidFill>
              <a:schemeClr val="accent2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正方形/長方形 138"/>
          <p:cNvSpPr/>
          <p:nvPr/>
        </p:nvSpPr>
        <p:spPr>
          <a:xfrm>
            <a:off x="8004418" y="3885426"/>
            <a:ext cx="78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1030nm</a:t>
            </a:r>
            <a:endParaRPr lang="ja-JP" altLang="en-US" sz="1400" dirty="0"/>
          </a:p>
        </p:txBody>
      </p:sp>
      <p:sp>
        <p:nvSpPr>
          <p:cNvPr id="140" name="正方形/長方形 139"/>
          <p:cNvSpPr/>
          <p:nvPr/>
        </p:nvSpPr>
        <p:spPr>
          <a:xfrm>
            <a:off x="5965265" y="3724702"/>
            <a:ext cx="772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cs typeface="Calibri (本文)"/>
              </a:rPr>
              <a:t>1064nm</a:t>
            </a:r>
            <a:endParaRPr lang="ja-JP" altLang="en-US" sz="1400" dirty="0">
              <a:cs typeface="Calibri (本文)"/>
            </a:endParaRPr>
          </a:p>
        </p:txBody>
      </p:sp>
      <p:cxnSp>
        <p:nvCxnSpPr>
          <p:cNvPr id="176" name="直線矢印コネクタ 175"/>
          <p:cNvCxnSpPr/>
          <p:nvPr/>
        </p:nvCxnSpPr>
        <p:spPr>
          <a:xfrm rot="5400000">
            <a:off x="3860208" y="6311561"/>
            <a:ext cx="4572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直線矢印コネクタ 176"/>
          <p:cNvCxnSpPr/>
          <p:nvPr/>
        </p:nvCxnSpPr>
        <p:spPr>
          <a:xfrm rot="5400000">
            <a:off x="7420005" y="6316178"/>
            <a:ext cx="457200" cy="1588"/>
          </a:xfrm>
          <a:prstGeom prst="straightConnector1">
            <a:avLst/>
          </a:prstGeom>
          <a:ln w="76200" cmpd="sng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正方形/長方形 178"/>
          <p:cNvSpPr/>
          <p:nvPr/>
        </p:nvSpPr>
        <p:spPr>
          <a:xfrm>
            <a:off x="4165802" y="4940755"/>
            <a:ext cx="78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1064nm</a:t>
            </a:r>
            <a:endParaRPr lang="ja-JP" altLang="en-US" sz="1400" dirty="0"/>
          </a:p>
        </p:txBody>
      </p:sp>
      <p:sp>
        <p:nvSpPr>
          <p:cNvPr id="180" name="角丸四角形 179"/>
          <p:cNvSpPr/>
          <p:nvPr/>
        </p:nvSpPr>
        <p:spPr>
          <a:xfrm>
            <a:off x="76200" y="1383268"/>
            <a:ext cx="8994058" cy="3865264"/>
          </a:xfrm>
          <a:prstGeom prst="roundRect">
            <a:avLst/>
          </a:prstGeom>
          <a:noFill/>
          <a:ln w="28575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4" name="テキスト ボックス 183"/>
          <p:cNvSpPr txBox="1"/>
          <p:nvPr/>
        </p:nvSpPr>
        <p:spPr>
          <a:xfrm>
            <a:off x="762000" y="1066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Fiber part</a:t>
            </a:r>
            <a:endParaRPr kumimoji="1" lang="ja-JP" altLang="en-US" dirty="0"/>
          </a:p>
        </p:txBody>
      </p:sp>
      <p:cxnSp>
        <p:nvCxnSpPr>
          <p:cNvPr id="48" name="直線矢印コネクタ 47"/>
          <p:cNvCxnSpPr/>
          <p:nvPr/>
        </p:nvCxnSpPr>
        <p:spPr>
          <a:xfrm rot="5400000">
            <a:off x="3946815" y="3952508"/>
            <a:ext cx="456406" cy="794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7012515" y="4344310"/>
            <a:ext cx="1576073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err="1" smtClean="0"/>
              <a:t>Yb</a:t>
            </a:r>
            <a:r>
              <a:rPr lang="en-US" altLang="ja-JP" dirty="0" smtClean="0"/>
              <a:t>-doped PCF</a:t>
            </a:r>
          </a:p>
          <a:p>
            <a:pPr algn="ctr"/>
            <a:r>
              <a:rPr lang="en-US" altLang="ja-JP" dirty="0" smtClean="0"/>
              <a:t>fiber amp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3145868" y="3036461"/>
            <a:ext cx="22098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1" name="直線矢印コネクタ 50"/>
          <p:cNvCxnSpPr/>
          <p:nvPr/>
        </p:nvCxnSpPr>
        <p:spPr>
          <a:xfrm rot="5400000">
            <a:off x="7441926" y="5207870"/>
            <a:ext cx="454918" cy="794"/>
          </a:xfrm>
          <a:prstGeom prst="straightConnector1">
            <a:avLst/>
          </a:prstGeom>
          <a:ln w="76200" cmpd="sng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直線矢印コネクタ 170"/>
          <p:cNvCxnSpPr/>
          <p:nvPr/>
        </p:nvCxnSpPr>
        <p:spPr>
          <a:xfrm rot="5400000">
            <a:off x="3861796" y="5169355"/>
            <a:ext cx="456406" cy="794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図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1" y="4311812"/>
            <a:ext cx="2729641" cy="207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en-US" altLang="ja-JP" dirty="0" smtClean="0"/>
              <a:t>New System</a:t>
            </a:r>
            <a:endParaRPr kumimoji="1" lang="ja-JP" altLang="en-US" dirty="0"/>
          </a:p>
        </p:txBody>
      </p:sp>
      <p:pic>
        <p:nvPicPr>
          <p:cNvPr id="5124" name="Picture 4" descr="C:\Users\ZXY\Pictures\20151126Di-0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89" y="1176072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ZXY\Pictures\20151126Di-0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4" y="1252415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107504" y="3140968"/>
            <a:ext cx="5472609" cy="4990433"/>
            <a:chOff x="1086915" y="2849984"/>
            <a:chExt cx="5846678" cy="5331544"/>
          </a:xfrm>
        </p:grpSpPr>
        <p:sp>
          <p:nvSpPr>
            <p:cNvPr id="161" name="テキスト ボックス 48"/>
            <p:cNvSpPr txBox="1">
              <a:spLocks noChangeArrowheads="1"/>
            </p:cNvSpPr>
            <p:nvPr/>
          </p:nvSpPr>
          <p:spPr bwMode="auto">
            <a:xfrm>
              <a:off x="2907138" y="4486465"/>
              <a:ext cx="127967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dirty="0">
                  <a:latin typeface="Times New Roman" pitchFamily="18" charset="0"/>
                  <a:ea typeface="HG明朝E" pitchFamily="17" charset="-128"/>
                </a:rPr>
                <a:t>Grating pair</a:t>
              </a:r>
              <a:endParaRPr lang="ja-JP" altLang="en-US" sz="1100" dirty="0">
                <a:latin typeface="Times New Roman" pitchFamily="18" charset="0"/>
                <a:ea typeface="HG明朝E" pitchFamily="17" charset="-128"/>
              </a:endParaRPr>
            </a:p>
          </p:txBody>
        </p:sp>
        <p:grpSp>
          <p:nvGrpSpPr>
            <p:cNvPr id="164" name="グループ化 163"/>
            <p:cNvGrpSpPr/>
            <p:nvPr/>
          </p:nvGrpSpPr>
          <p:grpSpPr>
            <a:xfrm flipH="1">
              <a:off x="1086915" y="2849984"/>
              <a:ext cx="5106229" cy="5331544"/>
              <a:chOff x="2820856" y="2842432"/>
              <a:chExt cx="5106229" cy="5331544"/>
            </a:xfrm>
          </p:grpSpPr>
          <p:cxnSp>
            <p:nvCxnSpPr>
              <p:cNvPr id="165" name="AutoShape 14"/>
              <p:cNvCxnSpPr>
                <a:cxnSpLocks noChangeShapeType="1"/>
                <a:endCxn id="167" idx="1"/>
              </p:cNvCxnSpPr>
              <p:nvPr/>
            </p:nvCxnSpPr>
            <p:spPr bwMode="auto">
              <a:xfrm>
                <a:off x="6507602" y="4765630"/>
                <a:ext cx="878014" cy="11963"/>
              </a:xfrm>
              <a:prstGeom prst="straightConnector1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</p:cxnSp>
          <p:cxnSp>
            <p:nvCxnSpPr>
              <p:cNvPr id="166" name="AutoShape 17"/>
              <p:cNvCxnSpPr>
                <a:cxnSpLocks noChangeShapeType="1"/>
                <a:endCxn id="167" idx="1"/>
              </p:cNvCxnSpPr>
              <p:nvPr/>
            </p:nvCxnSpPr>
            <p:spPr bwMode="auto">
              <a:xfrm flipV="1">
                <a:off x="7353641" y="4777593"/>
                <a:ext cx="31975" cy="760421"/>
              </a:xfrm>
              <a:prstGeom prst="straightConnector1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</p:cxnSp>
          <p:sp>
            <p:nvSpPr>
              <p:cNvPr id="167" name="Rectangle 16"/>
              <p:cNvSpPr>
                <a:spLocks noChangeArrowheads="1"/>
              </p:cNvSpPr>
              <p:nvPr/>
            </p:nvSpPr>
            <p:spPr bwMode="auto">
              <a:xfrm rot="18900000" flipV="1">
                <a:off x="7372044" y="4648154"/>
                <a:ext cx="92677" cy="193347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68" name="Group 3"/>
              <p:cNvGrpSpPr>
                <a:grpSpLocks/>
              </p:cNvGrpSpPr>
              <p:nvPr/>
            </p:nvGrpSpPr>
            <p:grpSpPr bwMode="auto">
              <a:xfrm rot="20040000" flipH="1">
                <a:off x="6470439" y="4463727"/>
                <a:ext cx="74325" cy="693948"/>
                <a:chOff x="3605" y="12072"/>
                <a:chExt cx="540" cy="1716"/>
              </a:xfrm>
            </p:grpSpPr>
            <p:sp>
              <p:nvSpPr>
                <p:cNvPr id="198" name="Rectangle 4"/>
                <p:cNvSpPr>
                  <a:spLocks noChangeArrowheads="1"/>
                </p:cNvSpPr>
                <p:nvPr/>
              </p:nvSpPr>
              <p:spPr bwMode="auto">
                <a:xfrm>
                  <a:off x="3605" y="12072"/>
                  <a:ext cx="360" cy="1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1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9" name="Rectangle 5"/>
                <p:cNvSpPr>
                  <a:spLocks noChangeArrowheads="1"/>
                </p:cNvSpPr>
                <p:nvPr/>
              </p:nvSpPr>
              <p:spPr bwMode="auto">
                <a:xfrm>
                  <a:off x="3965" y="12072"/>
                  <a:ext cx="180" cy="1716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1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9" name="Line 7"/>
              <p:cNvSpPr>
                <a:spLocks noChangeShapeType="1"/>
              </p:cNvSpPr>
              <p:nvPr/>
            </p:nvSpPr>
            <p:spPr bwMode="auto">
              <a:xfrm flipH="1">
                <a:off x="5584691" y="4769884"/>
                <a:ext cx="922910" cy="27386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0" name="Line 8"/>
              <p:cNvSpPr>
                <a:spLocks noChangeShapeType="1"/>
              </p:cNvSpPr>
              <p:nvPr/>
            </p:nvSpPr>
            <p:spPr bwMode="auto">
              <a:xfrm flipH="1">
                <a:off x="6046145" y="4769883"/>
                <a:ext cx="461453" cy="123447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1" name="Line 10"/>
              <p:cNvSpPr>
                <a:spLocks noChangeShapeType="1"/>
              </p:cNvSpPr>
              <p:nvPr/>
            </p:nvSpPr>
            <p:spPr bwMode="auto">
              <a:xfrm flipH="1" flipV="1">
                <a:off x="4964898" y="5374543"/>
                <a:ext cx="38398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72" name="直線コネクタ 72"/>
              <p:cNvCxnSpPr>
                <a:cxnSpLocks noChangeShapeType="1"/>
              </p:cNvCxnSpPr>
              <p:nvPr/>
            </p:nvCxnSpPr>
            <p:spPr bwMode="auto">
              <a:xfrm flipH="1" flipV="1">
                <a:off x="4975525" y="5158994"/>
                <a:ext cx="385110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grpSp>
            <p:nvGrpSpPr>
              <p:cNvPr id="173" name="Group 3"/>
              <p:cNvGrpSpPr>
                <a:grpSpLocks/>
              </p:cNvGrpSpPr>
              <p:nvPr/>
            </p:nvGrpSpPr>
            <p:grpSpPr bwMode="auto">
              <a:xfrm rot="20040000" flipH="1">
                <a:off x="5805406" y="4912058"/>
                <a:ext cx="139237" cy="1229441"/>
                <a:chOff x="3605" y="12072"/>
                <a:chExt cx="540" cy="1716"/>
              </a:xfrm>
            </p:grpSpPr>
            <p:sp>
              <p:nvSpPr>
                <p:cNvPr id="196" name="Rectangle 4"/>
                <p:cNvSpPr>
                  <a:spLocks noChangeArrowheads="1"/>
                </p:cNvSpPr>
                <p:nvPr/>
              </p:nvSpPr>
              <p:spPr bwMode="auto">
                <a:xfrm>
                  <a:off x="3605" y="12072"/>
                  <a:ext cx="360" cy="1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1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7" name="Rectangle 5"/>
                <p:cNvSpPr>
                  <a:spLocks noChangeArrowheads="1"/>
                </p:cNvSpPr>
                <p:nvPr/>
              </p:nvSpPr>
              <p:spPr bwMode="auto">
                <a:xfrm>
                  <a:off x="3965" y="12072"/>
                  <a:ext cx="180" cy="1716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1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74" name="円/楕円 173"/>
              <p:cNvSpPr/>
              <p:nvPr/>
            </p:nvSpPr>
            <p:spPr>
              <a:xfrm>
                <a:off x="4873705" y="5017683"/>
                <a:ext cx="101819" cy="4781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5" name="正方形/長方形 174"/>
              <p:cNvSpPr/>
              <p:nvPr/>
            </p:nvSpPr>
            <p:spPr>
              <a:xfrm>
                <a:off x="4652944" y="6156397"/>
                <a:ext cx="13548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/>
                  <a:t>Spatially </a:t>
                </a:r>
                <a:r>
                  <a:rPr lang="en-US" altLang="ja-JP" sz="1200" dirty="0"/>
                  <a:t>dispersed</a:t>
                </a:r>
                <a:endParaRPr lang="ja-JP" altLang="en-US" sz="1200" dirty="0"/>
              </a:p>
            </p:txBody>
          </p:sp>
          <p:sp>
            <p:nvSpPr>
              <p:cNvPr id="176" name="テキスト ボックス 175"/>
              <p:cNvSpPr txBox="1"/>
              <p:nvPr/>
            </p:nvSpPr>
            <p:spPr>
              <a:xfrm>
                <a:off x="6750943" y="5518332"/>
                <a:ext cx="1176142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/>
                  <a:t>Yb fiber Oscillator</a:t>
                </a:r>
                <a:endParaRPr kumimoji="1" lang="ja-JP" altLang="en-US" sz="1400" dirty="0"/>
              </a:p>
            </p:txBody>
          </p:sp>
          <p:sp>
            <p:nvSpPr>
              <p:cNvPr id="177" name="Line 7"/>
              <p:cNvSpPr>
                <a:spLocks noChangeShapeType="1"/>
              </p:cNvSpPr>
              <p:nvPr/>
            </p:nvSpPr>
            <p:spPr bwMode="auto">
              <a:xfrm flipH="1">
                <a:off x="4940989" y="5644116"/>
                <a:ext cx="40789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78" name="グループ化 177"/>
              <p:cNvGrpSpPr/>
              <p:nvPr/>
            </p:nvGrpSpPr>
            <p:grpSpPr>
              <a:xfrm>
                <a:off x="5348443" y="4845952"/>
                <a:ext cx="0" cy="1308925"/>
                <a:chOff x="5076056" y="4670515"/>
                <a:chExt cx="0" cy="1308925"/>
              </a:xfrm>
            </p:grpSpPr>
            <p:cxnSp>
              <p:nvCxnSpPr>
                <p:cNvPr id="193" name="直線コネクタ 192"/>
                <p:cNvCxnSpPr/>
                <p:nvPr/>
              </p:nvCxnSpPr>
              <p:spPr>
                <a:xfrm>
                  <a:off x="5076056" y="4670515"/>
                  <a:ext cx="0" cy="31111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コネクタ 193"/>
                <p:cNvCxnSpPr/>
                <p:nvPr/>
              </p:nvCxnSpPr>
              <p:spPr>
                <a:xfrm>
                  <a:off x="5076056" y="5668322"/>
                  <a:ext cx="0" cy="31111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コネクタ 194"/>
                <p:cNvCxnSpPr/>
                <p:nvPr/>
              </p:nvCxnSpPr>
              <p:spPr>
                <a:xfrm>
                  <a:off x="5076056" y="5157561"/>
                  <a:ext cx="0" cy="31111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9" name="Line 7"/>
              <p:cNvSpPr>
                <a:spLocks noChangeShapeType="1"/>
              </p:cNvSpPr>
              <p:nvPr/>
            </p:nvSpPr>
            <p:spPr bwMode="auto">
              <a:xfrm flipH="1">
                <a:off x="4940989" y="5843759"/>
                <a:ext cx="45389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0" name="Line 7"/>
              <p:cNvSpPr>
                <a:spLocks noChangeShapeType="1"/>
              </p:cNvSpPr>
              <p:nvPr/>
            </p:nvSpPr>
            <p:spPr bwMode="auto">
              <a:xfrm flipH="1">
                <a:off x="5360635" y="6004363"/>
                <a:ext cx="66737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1" name="Line 7"/>
              <p:cNvSpPr>
                <a:spLocks noChangeShapeType="1"/>
              </p:cNvSpPr>
              <p:nvPr/>
            </p:nvSpPr>
            <p:spPr bwMode="auto">
              <a:xfrm flipH="1">
                <a:off x="5379419" y="5043748"/>
                <a:ext cx="20527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82" name="グループ化 181"/>
              <p:cNvGrpSpPr/>
              <p:nvPr/>
            </p:nvGrpSpPr>
            <p:grpSpPr>
              <a:xfrm rot="10800000">
                <a:off x="2820856" y="5665561"/>
                <a:ext cx="2640072" cy="2508415"/>
                <a:chOff x="6002292" y="3199518"/>
                <a:chExt cx="4264493" cy="4051828"/>
              </a:xfrm>
            </p:grpSpPr>
            <p:sp>
              <p:nvSpPr>
                <p:cNvPr id="191" name="円弧 190"/>
                <p:cNvSpPr/>
                <p:nvPr/>
              </p:nvSpPr>
              <p:spPr>
                <a:xfrm flipV="1">
                  <a:off x="6002292" y="3199518"/>
                  <a:ext cx="4264493" cy="3910054"/>
                </a:xfrm>
                <a:prstGeom prst="arc">
                  <a:avLst>
                    <a:gd name="adj1" fmla="val 15871355"/>
                    <a:gd name="adj2" fmla="val 19854470"/>
                  </a:avLst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800"/>
                </a:p>
              </p:txBody>
            </p:sp>
            <p:sp>
              <p:nvSpPr>
                <p:cNvPr id="192" name="フローチャート: 手作業 191"/>
                <p:cNvSpPr/>
                <p:nvPr/>
              </p:nvSpPr>
              <p:spPr>
                <a:xfrm rot="16200000" flipH="1">
                  <a:off x="7782054" y="6765737"/>
                  <a:ext cx="303692" cy="667526"/>
                </a:xfrm>
                <a:prstGeom prst="flowChartManualOperation">
                  <a:avLst/>
                </a:prstGeom>
                <a:solidFill>
                  <a:srgbClr val="FFC0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800"/>
                </a:p>
              </p:txBody>
            </p:sp>
          </p:grpSp>
          <p:grpSp>
            <p:nvGrpSpPr>
              <p:cNvPr id="183" name="グループ化 182"/>
              <p:cNvGrpSpPr/>
              <p:nvPr/>
            </p:nvGrpSpPr>
            <p:grpSpPr>
              <a:xfrm rot="10800000" flipV="1">
                <a:off x="2820857" y="2842432"/>
                <a:ext cx="2640072" cy="2508415"/>
                <a:chOff x="6002292" y="3199518"/>
                <a:chExt cx="4264493" cy="4051828"/>
              </a:xfrm>
            </p:grpSpPr>
            <p:sp>
              <p:nvSpPr>
                <p:cNvPr id="189" name="円弧 188"/>
                <p:cNvSpPr/>
                <p:nvPr/>
              </p:nvSpPr>
              <p:spPr>
                <a:xfrm flipV="1">
                  <a:off x="6002292" y="3199518"/>
                  <a:ext cx="4264493" cy="3910054"/>
                </a:xfrm>
                <a:prstGeom prst="arc">
                  <a:avLst>
                    <a:gd name="adj1" fmla="val 15871355"/>
                    <a:gd name="adj2" fmla="val 19854470"/>
                  </a:avLst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800"/>
                </a:p>
              </p:txBody>
            </p:sp>
            <p:sp>
              <p:nvSpPr>
                <p:cNvPr id="190" name="フローチャート: 手作業 189"/>
                <p:cNvSpPr/>
                <p:nvPr/>
              </p:nvSpPr>
              <p:spPr>
                <a:xfrm rot="16200000" flipH="1">
                  <a:off x="7782054" y="6765737"/>
                  <a:ext cx="303692" cy="667526"/>
                </a:xfrm>
                <a:prstGeom prst="flowChartManualOperation">
                  <a:avLst/>
                </a:prstGeom>
                <a:solidFill>
                  <a:srgbClr val="FFC0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800"/>
                </a:p>
              </p:txBody>
            </p:sp>
          </p:grpSp>
          <p:cxnSp>
            <p:nvCxnSpPr>
              <p:cNvPr id="184" name="直線コネクタ 72"/>
              <p:cNvCxnSpPr>
                <a:cxnSpLocks noChangeShapeType="1"/>
              </p:cNvCxnSpPr>
              <p:nvPr/>
            </p:nvCxnSpPr>
            <p:spPr bwMode="auto">
              <a:xfrm flipH="1">
                <a:off x="4488595" y="5157070"/>
                <a:ext cx="411100" cy="977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85" name="直線コネクタ 72"/>
              <p:cNvCxnSpPr>
                <a:cxnSpLocks noChangeShapeType="1"/>
              </p:cNvCxnSpPr>
              <p:nvPr/>
            </p:nvCxnSpPr>
            <p:spPr bwMode="auto">
              <a:xfrm flipH="1" flipV="1">
                <a:off x="4488595" y="5256777"/>
                <a:ext cx="385110" cy="9407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186" name="円/楕円 185"/>
              <p:cNvSpPr/>
              <p:nvPr/>
            </p:nvSpPr>
            <p:spPr>
              <a:xfrm>
                <a:off x="4863079" y="5526174"/>
                <a:ext cx="101819" cy="4781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87" name="直線コネクタ 72"/>
              <p:cNvCxnSpPr>
                <a:cxnSpLocks noChangeShapeType="1"/>
              </p:cNvCxnSpPr>
              <p:nvPr/>
            </p:nvCxnSpPr>
            <p:spPr bwMode="auto">
              <a:xfrm flipH="1">
                <a:off x="4477969" y="5665561"/>
                <a:ext cx="411100" cy="977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88" name="直線コネクタ 72"/>
              <p:cNvCxnSpPr>
                <a:cxnSpLocks noChangeShapeType="1"/>
              </p:cNvCxnSpPr>
              <p:nvPr/>
            </p:nvCxnSpPr>
            <p:spPr bwMode="auto">
              <a:xfrm flipH="1" flipV="1">
                <a:off x="4477969" y="5765268"/>
                <a:ext cx="385110" cy="9407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162" name="テキスト ボックス 161"/>
            <p:cNvSpPr txBox="1"/>
            <p:nvPr/>
          </p:nvSpPr>
          <p:spPr>
            <a:xfrm>
              <a:off x="4463850" y="4307001"/>
              <a:ext cx="2469743" cy="6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err="1" smtClean="0"/>
                <a:t>Fiber</a:t>
              </a:r>
              <a:r>
                <a:rPr lang="en-US" altLang="ja-JP" sz="1600" dirty="0" err="1" smtClean="0"/>
                <a:t>+Yb:YAG</a:t>
              </a:r>
              <a:r>
                <a:rPr lang="en-US" altLang="ja-JP" sz="1600" dirty="0" smtClean="0"/>
                <a:t> Thin-disk </a:t>
              </a:r>
            </a:p>
            <a:p>
              <a:pPr algn="ctr"/>
              <a:r>
                <a:rPr lang="en-US" altLang="ja-JP" sz="1600" dirty="0" smtClean="0"/>
                <a:t>Amplifier </a:t>
              </a:r>
              <a:r>
                <a:rPr lang="en-US" altLang="ja-JP" sz="1600" dirty="0"/>
                <a:t>@</a:t>
              </a:r>
              <a:r>
                <a:rPr kumimoji="1" lang="en-US" altLang="ja-JP" sz="1600" dirty="0" smtClean="0"/>
                <a:t>1030 nm</a:t>
              </a:r>
              <a:endParaRPr kumimoji="1" lang="ja-JP" altLang="en-US" sz="1600" dirty="0"/>
            </a:p>
          </p:txBody>
        </p:sp>
        <p:sp>
          <p:nvSpPr>
            <p:cNvPr id="163" name="テキスト ボックス 162"/>
            <p:cNvSpPr txBox="1"/>
            <p:nvPr/>
          </p:nvSpPr>
          <p:spPr>
            <a:xfrm>
              <a:off x="4525404" y="6043378"/>
              <a:ext cx="2408188" cy="6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err="1" smtClean="0"/>
                <a:t>Fiber+Nd:YAG</a:t>
              </a:r>
              <a:r>
                <a:rPr kumimoji="1" lang="en-US" altLang="ja-JP" sz="1600" dirty="0" smtClean="0"/>
                <a:t> Rod Amplifier</a:t>
              </a:r>
              <a:r>
                <a:rPr lang="ja-JP" altLang="en-US" sz="1600" dirty="0"/>
                <a:t> </a:t>
              </a:r>
              <a:r>
                <a:rPr lang="en-US" altLang="ja-JP" sz="1600" dirty="0" smtClean="0"/>
                <a:t>@1064 nm</a:t>
              </a:r>
              <a:endParaRPr kumimoji="1" lang="en-US" altLang="ja-JP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6491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Laser</a:t>
            </a:r>
            <a:r>
              <a:rPr lang="ja-JP" altLang="en-US" dirty="0" smtClean="0"/>
              <a:t> </a:t>
            </a:r>
            <a:r>
              <a:rPr lang="en-US" altLang="ja-JP" dirty="0"/>
              <a:t>system, underground</a:t>
            </a:r>
          </a:p>
          <a:p>
            <a:pPr lvl="1"/>
            <a:r>
              <a:rPr lang="en-US" altLang="ja-JP" dirty="0" err="1"/>
              <a:t>Yb</a:t>
            </a:r>
            <a:r>
              <a:rPr lang="en-US" altLang="ja-JP" dirty="0"/>
              <a:t>-doped fiber &amp; Thin-disk </a:t>
            </a:r>
            <a:r>
              <a:rPr lang="en-US" altLang="ja-JP" dirty="0" err="1"/>
              <a:t>Yb:YAG</a:t>
            </a:r>
            <a:r>
              <a:rPr lang="en-US" altLang="ja-JP" dirty="0"/>
              <a:t> @ 1030 nm</a:t>
            </a:r>
          </a:p>
          <a:p>
            <a:r>
              <a:rPr lang="en-US" altLang="ja-JP" dirty="0"/>
              <a:t>New laser system, on the ground</a:t>
            </a:r>
          </a:p>
          <a:p>
            <a:pPr lvl="1"/>
            <a:r>
              <a:rPr lang="en-US" altLang="ja-JP" dirty="0" err="1"/>
              <a:t>Yb</a:t>
            </a:r>
            <a:r>
              <a:rPr lang="en-US" altLang="ja-JP" dirty="0"/>
              <a:t>-doped fiber &amp; Rod </a:t>
            </a:r>
            <a:r>
              <a:rPr lang="en-US" altLang="ja-JP" dirty="0" err="1"/>
              <a:t>Nd:YAG</a:t>
            </a:r>
            <a:r>
              <a:rPr lang="en-US" altLang="ja-JP" dirty="0"/>
              <a:t> @ 1064 nm</a:t>
            </a:r>
          </a:p>
          <a:p>
            <a:pPr lvl="1"/>
            <a:r>
              <a:rPr lang="en-US" altLang="ja-JP" dirty="0" err="1"/>
              <a:t>Yb</a:t>
            </a:r>
            <a:r>
              <a:rPr lang="en-US" altLang="ja-JP" dirty="0"/>
              <a:t>-doped fiber &amp; Thin-disk </a:t>
            </a:r>
            <a:r>
              <a:rPr lang="en-US" altLang="ja-JP" dirty="0" err="1"/>
              <a:t>Yb:YAG</a:t>
            </a:r>
            <a:r>
              <a:rPr lang="en-US" altLang="ja-JP" dirty="0"/>
              <a:t> @ 1030 nm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Issue of the underground laser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kumimoji="1" lang="en-US" altLang="ja-JP" dirty="0" smtClean="0"/>
              <a:t>Complex structure (Stability, Maintenance)</a:t>
            </a:r>
          </a:p>
          <a:p>
            <a:r>
              <a:rPr lang="en-US" altLang="ja-JP" dirty="0"/>
              <a:t>50 Hz double bunch repetition rate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kumimoji="1" lang="en-US" altLang="ja-JP" dirty="0" smtClean="0">
                <a:solidFill>
                  <a:srgbClr val="0070C0"/>
                </a:solidFill>
              </a:rPr>
              <a:t>10 MHz oscillator</a:t>
            </a:r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High energy </a:t>
            </a:r>
            <a:r>
              <a:rPr lang="en-US" altLang="ja-JP" dirty="0">
                <a:solidFill>
                  <a:srgbClr val="0070C0"/>
                </a:solidFill>
              </a:rPr>
              <a:t>fiber </a:t>
            </a:r>
            <a:r>
              <a:rPr lang="en-US" altLang="ja-JP" dirty="0" smtClean="0">
                <a:solidFill>
                  <a:srgbClr val="0070C0"/>
                </a:solidFill>
              </a:rPr>
              <a:t>amplifier</a:t>
            </a:r>
            <a:endParaRPr lang="en-US" altLang="ja-JP" dirty="0">
              <a:solidFill>
                <a:srgbClr val="0070C0"/>
              </a:solidFill>
            </a:endParaRPr>
          </a:p>
          <a:p>
            <a:pPr lvl="1"/>
            <a:r>
              <a:rPr lang="en-US" altLang="ja-JP" dirty="0" err="1">
                <a:solidFill>
                  <a:srgbClr val="0070C0"/>
                </a:solidFill>
              </a:rPr>
              <a:t>Yb:YAG</a:t>
            </a:r>
            <a:r>
              <a:rPr lang="en-US" altLang="ja-JP" dirty="0">
                <a:solidFill>
                  <a:srgbClr val="0070C0"/>
                </a:solidFill>
              </a:rPr>
              <a:t> &amp; </a:t>
            </a:r>
            <a:r>
              <a:rPr lang="en-US" altLang="ja-JP" dirty="0" err="1">
                <a:solidFill>
                  <a:srgbClr val="0070C0"/>
                </a:solidFill>
              </a:rPr>
              <a:t>Nd:YAG</a:t>
            </a:r>
            <a:r>
              <a:rPr lang="en-US" altLang="ja-JP" dirty="0">
                <a:solidFill>
                  <a:srgbClr val="0070C0"/>
                </a:solidFill>
              </a:rPr>
              <a:t> Regenerate </a:t>
            </a:r>
            <a:r>
              <a:rPr lang="en-US" altLang="ja-JP" dirty="0" smtClean="0">
                <a:solidFill>
                  <a:srgbClr val="0070C0"/>
                </a:solidFill>
              </a:rPr>
              <a:t>amplifier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dirty="0" smtClean="0"/>
              <a:t>Amplifier efficiency &amp; Non</a:t>
            </a:r>
            <a:r>
              <a:rPr lang="en-US" altLang="zh-CN" dirty="0" smtClean="0"/>
              <a:t>-</a:t>
            </a:r>
            <a:r>
              <a:rPr lang="en-US" altLang="ja-JP" dirty="0" smtClean="0"/>
              <a:t>linear effect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rgbClr val="0070C0"/>
                </a:solidFill>
              </a:rPr>
              <a:t>Chirped Pulse Amplification (CPA) system</a:t>
            </a:r>
          </a:p>
        </p:txBody>
      </p:sp>
    </p:spTree>
    <p:extLst>
      <p:ext uri="{BB962C8B-B14F-4D97-AF65-F5344CB8AC3E}">
        <p14:creationId xmlns:p14="http://schemas.microsoft.com/office/powerpoint/2010/main" val="20237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" y="1370694"/>
            <a:ext cx="4425047" cy="33576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766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Oscillator of 10 MHz repetition rate</a:t>
            </a:r>
            <a:endParaRPr kumimoji="1" lang="ja-JP" altLang="en-US" sz="4000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/>
          </p:nvPr>
        </p:nvGraphicFramePr>
        <p:xfrm>
          <a:off x="1711810" y="5310229"/>
          <a:ext cx="50818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966"/>
                <a:gridCol w="1693966"/>
                <a:gridCol w="16939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Repetition rate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Cavity length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Fiber length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114.24 MHz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2.6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~1 m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10.38 MHz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28.9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~20 m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32546796-2263-4273-B3A5-8D9368E9E625" descr="CC07CE37-53A8-4EEA-9116-5BF26AA4E907@k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99" y="1253685"/>
            <a:ext cx="2966157" cy="222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59" y="3527696"/>
            <a:ext cx="2203949" cy="16529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04" y="3527696"/>
            <a:ext cx="2260948" cy="16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3517" y="306236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cs typeface="Times New Roman" pitchFamily="18" charset="0"/>
              </a:rPr>
              <a:t>Chirp Pulse Amplification (CPA</a:t>
            </a:r>
            <a:r>
              <a:rPr lang="en-US" altLang="ja-JP" sz="3600" dirty="0" smtClean="0">
                <a:cs typeface="Times New Roman" pitchFamily="18" charset="0"/>
              </a:rPr>
              <a:t>)</a:t>
            </a:r>
            <a:endParaRPr kumimoji="1" lang="ja-JP" altLang="en-US" sz="3600" dirty="0"/>
          </a:p>
        </p:txBody>
      </p:sp>
      <p:sp>
        <p:nvSpPr>
          <p:cNvPr id="28" name="角丸四角形 27"/>
          <p:cNvSpPr/>
          <p:nvPr/>
        </p:nvSpPr>
        <p:spPr>
          <a:xfrm>
            <a:off x="433517" y="4604637"/>
            <a:ext cx="8280920" cy="14401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548265" y="4787198"/>
            <a:ext cx="1083882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rgbClr val="926F00"/>
                </a:solidFill>
                <a:latin typeface="Times New Roman" pitchFamily="18" charset="0"/>
                <a:cs typeface="Times New Roman" pitchFamily="18" charset="0"/>
              </a:rPr>
              <a:t>Yb</a:t>
            </a:r>
            <a:r>
              <a:rPr lang="en-US" altLang="ja-JP" sz="1400" b="1" dirty="0">
                <a:solidFill>
                  <a:srgbClr val="926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 b="1" dirty="0" smtClean="0">
                <a:solidFill>
                  <a:srgbClr val="926F00"/>
                </a:solidFill>
                <a:latin typeface="Times New Roman" pitchFamily="18" charset="0"/>
                <a:cs typeface="Times New Roman" pitchFamily="18" charset="0"/>
              </a:rPr>
              <a:t>fiber Oscillator</a:t>
            </a:r>
            <a:endParaRPr lang="ja-JP" altLang="en-US" sz="1400" dirty="0">
              <a:solidFill>
                <a:srgbClr val="926F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147754" y="4801497"/>
            <a:ext cx="1140725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Yb</a:t>
            </a:r>
            <a:r>
              <a:rPr lang="en-US" altLang="ja-JP" sz="1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PCF</a:t>
            </a:r>
          </a:p>
          <a:p>
            <a:pPr algn="ctr"/>
            <a:r>
              <a:rPr lang="en-US" altLang="ja-JP" sz="1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amplifier</a:t>
            </a:r>
            <a:endParaRPr lang="ja-JP" altLang="en-US" sz="1400" dirty="0">
              <a:solidFill>
                <a:srgbClr val="0066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 flipH="1">
            <a:off x="4525339" y="4801497"/>
            <a:ext cx="1087211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Thin-disk amplifier</a:t>
            </a:r>
            <a:endParaRPr lang="ja-JP" altLang="en-US" sz="1400" dirty="0">
              <a:solidFill>
                <a:srgbClr val="00660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 flipH="1">
            <a:off x="7232141" y="4801497"/>
            <a:ext cx="1096782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accent1">
                    <a:lumMod val="50000"/>
                  </a:schemeClr>
                </a:solidFill>
              </a:rPr>
              <a:t>Harmonic generation</a:t>
            </a:r>
            <a:endParaRPr lang="ja-JP" alt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フリーフォーム 37"/>
          <p:cNvSpPr/>
          <p:nvPr/>
        </p:nvSpPr>
        <p:spPr>
          <a:xfrm>
            <a:off x="7593964" y="5689988"/>
            <a:ext cx="373135" cy="294255"/>
          </a:xfrm>
          <a:custGeom>
            <a:avLst/>
            <a:gdLst>
              <a:gd name="connsiteX0" fmla="*/ 0 w 20516850"/>
              <a:gd name="connsiteY0" fmla="*/ 3495691 h 3495691"/>
              <a:gd name="connsiteX1" fmla="*/ 2266950 w 20516850"/>
              <a:gd name="connsiteY1" fmla="*/ 2867041 h 3495691"/>
              <a:gd name="connsiteX2" fmla="*/ 4514850 w 20516850"/>
              <a:gd name="connsiteY2" fmla="*/ 790591 h 3495691"/>
              <a:gd name="connsiteX3" fmla="*/ 6800850 w 20516850"/>
              <a:gd name="connsiteY3" fmla="*/ 85741 h 3495691"/>
              <a:gd name="connsiteX4" fmla="*/ 13696950 w 20516850"/>
              <a:gd name="connsiteY4" fmla="*/ 85741 h 3495691"/>
              <a:gd name="connsiteX5" fmla="*/ 15982950 w 20516850"/>
              <a:gd name="connsiteY5" fmla="*/ 752491 h 3495691"/>
              <a:gd name="connsiteX6" fmla="*/ 18268950 w 20516850"/>
              <a:gd name="connsiteY6" fmla="*/ 2905141 h 3495691"/>
              <a:gd name="connsiteX7" fmla="*/ 20516850 w 20516850"/>
              <a:gd name="connsiteY7" fmla="*/ 3476641 h 349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6850" h="3495691">
                <a:moveTo>
                  <a:pt x="0" y="3495691"/>
                </a:moveTo>
                <a:cubicBezTo>
                  <a:pt x="757237" y="3406791"/>
                  <a:pt x="1514475" y="3317891"/>
                  <a:pt x="2266950" y="2867041"/>
                </a:cubicBezTo>
                <a:cubicBezTo>
                  <a:pt x="3019425" y="2416191"/>
                  <a:pt x="3759200" y="1254141"/>
                  <a:pt x="4514850" y="790591"/>
                </a:cubicBezTo>
                <a:cubicBezTo>
                  <a:pt x="5270500" y="327041"/>
                  <a:pt x="5270500" y="203216"/>
                  <a:pt x="6800850" y="85741"/>
                </a:cubicBezTo>
                <a:cubicBezTo>
                  <a:pt x="8331200" y="-31734"/>
                  <a:pt x="12166600" y="-25384"/>
                  <a:pt x="13696950" y="85741"/>
                </a:cubicBezTo>
                <a:cubicBezTo>
                  <a:pt x="15227300" y="196866"/>
                  <a:pt x="15220950" y="282591"/>
                  <a:pt x="15982950" y="752491"/>
                </a:cubicBezTo>
                <a:cubicBezTo>
                  <a:pt x="16744950" y="1222391"/>
                  <a:pt x="17513300" y="2451116"/>
                  <a:pt x="18268950" y="2905141"/>
                </a:cubicBezTo>
                <a:cubicBezTo>
                  <a:pt x="19024600" y="3359166"/>
                  <a:pt x="19770725" y="3417903"/>
                  <a:pt x="20516850" y="3476641"/>
                </a:cubicBezTo>
              </a:path>
            </a:pathLst>
          </a:custGeom>
          <a:gradFill>
            <a:gsLst>
              <a:gs pos="100000">
                <a:schemeClr val="accent4">
                  <a:lumMod val="75000"/>
                </a:schemeClr>
              </a:gs>
              <a:gs pos="51000">
                <a:schemeClr val="accent6">
                  <a:lumMod val="60000"/>
                  <a:lumOff val="40000"/>
                </a:schemeClr>
              </a:gs>
              <a:gs pos="0">
                <a:schemeClr val="accent6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/>
          <p:cNvSpPr/>
          <p:nvPr/>
        </p:nvSpPr>
        <p:spPr>
          <a:xfrm>
            <a:off x="4544093" y="5604809"/>
            <a:ext cx="1025090" cy="372362"/>
          </a:xfrm>
          <a:custGeom>
            <a:avLst/>
            <a:gdLst>
              <a:gd name="connsiteX0" fmla="*/ 0 w 20516850"/>
              <a:gd name="connsiteY0" fmla="*/ 3495691 h 3495691"/>
              <a:gd name="connsiteX1" fmla="*/ 2266950 w 20516850"/>
              <a:gd name="connsiteY1" fmla="*/ 2867041 h 3495691"/>
              <a:gd name="connsiteX2" fmla="*/ 4514850 w 20516850"/>
              <a:gd name="connsiteY2" fmla="*/ 790591 h 3495691"/>
              <a:gd name="connsiteX3" fmla="*/ 6800850 w 20516850"/>
              <a:gd name="connsiteY3" fmla="*/ 85741 h 3495691"/>
              <a:gd name="connsiteX4" fmla="*/ 13696950 w 20516850"/>
              <a:gd name="connsiteY4" fmla="*/ 85741 h 3495691"/>
              <a:gd name="connsiteX5" fmla="*/ 15982950 w 20516850"/>
              <a:gd name="connsiteY5" fmla="*/ 752491 h 3495691"/>
              <a:gd name="connsiteX6" fmla="*/ 18268950 w 20516850"/>
              <a:gd name="connsiteY6" fmla="*/ 2905141 h 3495691"/>
              <a:gd name="connsiteX7" fmla="*/ 20516850 w 20516850"/>
              <a:gd name="connsiteY7" fmla="*/ 3476641 h 349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6850" h="3495691">
                <a:moveTo>
                  <a:pt x="0" y="3495691"/>
                </a:moveTo>
                <a:cubicBezTo>
                  <a:pt x="757237" y="3406791"/>
                  <a:pt x="1514475" y="3317891"/>
                  <a:pt x="2266950" y="2867041"/>
                </a:cubicBezTo>
                <a:cubicBezTo>
                  <a:pt x="3019425" y="2416191"/>
                  <a:pt x="3759200" y="1254141"/>
                  <a:pt x="4514850" y="790591"/>
                </a:cubicBezTo>
                <a:cubicBezTo>
                  <a:pt x="5270500" y="327041"/>
                  <a:pt x="5270500" y="203216"/>
                  <a:pt x="6800850" y="85741"/>
                </a:cubicBezTo>
                <a:cubicBezTo>
                  <a:pt x="8331200" y="-31734"/>
                  <a:pt x="12166600" y="-25384"/>
                  <a:pt x="13696950" y="85741"/>
                </a:cubicBezTo>
                <a:cubicBezTo>
                  <a:pt x="15227300" y="196866"/>
                  <a:pt x="15220950" y="282591"/>
                  <a:pt x="15982950" y="752491"/>
                </a:cubicBezTo>
                <a:cubicBezTo>
                  <a:pt x="16744950" y="1222391"/>
                  <a:pt x="17513300" y="2451116"/>
                  <a:pt x="18268950" y="2905141"/>
                </a:cubicBezTo>
                <a:cubicBezTo>
                  <a:pt x="19024600" y="3359166"/>
                  <a:pt x="19770725" y="3417903"/>
                  <a:pt x="20516850" y="3476641"/>
                </a:cubicBezTo>
              </a:path>
            </a:pathLst>
          </a:custGeom>
          <a:gradFill>
            <a:gsLst>
              <a:gs pos="26000">
                <a:srgbClr val="FFC000"/>
              </a:gs>
              <a:gs pos="91000">
                <a:srgbClr val="FF0000"/>
              </a:gs>
              <a:gs pos="7000">
                <a:schemeClr val="accent2">
                  <a:lumMod val="60000"/>
                  <a:lumOff val="40000"/>
                </a:schemeClr>
              </a:gs>
              <a:gs pos="46000">
                <a:srgbClr val="FF8200"/>
              </a:gs>
            </a:gsLst>
            <a:lin ang="0" scaled="1"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Freeform 8"/>
          <p:cNvSpPr>
            <a:spLocks/>
          </p:cNvSpPr>
          <p:nvPr/>
        </p:nvSpPr>
        <p:spPr bwMode="auto">
          <a:xfrm>
            <a:off x="984373" y="5869183"/>
            <a:ext cx="188258" cy="60790"/>
          </a:xfrm>
          <a:custGeom>
            <a:avLst/>
            <a:gdLst>
              <a:gd name="T0" fmla="*/ 2147483647 w 959"/>
              <a:gd name="T1" fmla="*/ 2147483647 h 543"/>
              <a:gd name="T2" fmla="*/ 2147483647 w 959"/>
              <a:gd name="T3" fmla="*/ 2147483647 h 543"/>
              <a:gd name="T4" fmla="*/ 2147483647 w 959"/>
              <a:gd name="T5" fmla="*/ 2147483647 h 543"/>
              <a:gd name="T6" fmla="*/ 2147483647 w 959"/>
              <a:gd name="T7" fmla="*/ 2147483647 h 543"/>
              <a:gd name="T8" fmla="*/ 2147483647 w 959"/>
              <a:gd name="T9" fmla="*/ 2147483647 h 543"/>
              <a:gd name="T10" fmla="*/ 2147483647 w 959"/>
              <a:gd name="T11" fmla="*/ 2147483647 h 543"/>
              <a:gd name="T12" fmla="*/ 2147483647 w 959"/>
              <a:gd name="T13" fmla="*/ 2147483647 h 543"/>
              <a:gd name="T14" fmla="*/ 2147483647 w 959"/>
              <a:gd name="T15" fmla="*/ 2147483647 h 543"/>
              <a:gd name="T16" fmla="*/ 2147483647 w 959"/>
              <a:gd name="T17" fmla="*/ 2147483647 h 543"/>
              <a:gd name="T18" fmla="*/ 2147483647 w 959"/>
              <a:gd name="T19" fmla="*/ 2147483647 h 543"/>
              <a:gd name="T20" fmla="*/ 2147483647 w 959"/>
              <a:gd name="T21" fmla="*/ 2147483647 h 543"/>
              <a:gd name="T22" fmla="*/ 2147483647 w 959"/>
              <a:gd name="T23" fmla="*/ 2147483647 h 543"/>
              <a:gd name="T24" fmla="*/ 2147483647 w 959"/>
              <a:gd name="T25" fmla="*/ 2147483647 h 543"/>
              <a:gd name="T26" fmla="*/ 2147483647 w 959"/>
              <a:gd name="T27" fmla="*/ 2147483647 h 543"/>
              <a:gd name="T28" fmla="*/ 2147483647 w 959"/>
              <a:gd name="T29" fmla="*/ 2147483647 h 543"/>
              <a:gd name="T30" fmla="*/ 2147483647 w 959"/>
              <a:gd name="T31" fmla="*/ 2147483647 h 543"/>
              <a:gd name="T32" fmla="*/ 2147483647 w 959"/>
              <a:gd name="T33" fmla="*/ 2147483647 h 543"/>
              <a:gd name="T34" fmla="*/ 2147483647 w 959"/>
              <a:gd name="T35" fmla="*/ 2147483647 h 543"/>
              <a:gd name="T36" fmla="*/ 2147483647 w 959"/>
              <a:gd name="T37" fmla="*/ 2147483647 h 543"/>
              <a:gd name="T38" fmla="*/ 2147483647 w 959"/>
              <a:gd name="T39" fmla="*/ 2147483647 h 543"/>
              <a:gd name="T40" fmla="*/ 2147483647 w 959"/>
              <a:gd name="T41" fmla="*/ 2147483647 h 543"/>
              <a:gd name="T42" fmla="*/ 2147483647 w 959"/>
              <a:gd name="T43" fmla="*/ 2147483647 h 543"/>
              <a:gd name="T44" fmla="*/ 2147483647 w 959"/>
              <a:gd name="T45" fmla="*/ 2147483647 h 543"/>
              <a:gd name="T46" fmla="*/ 2147483647 w 959"/>
              <a:gd name="T47" fmla="*/ 2147483647 h 543"/>
              <a:gd name="T48" fmla="*/ 2147483647 w 959"/>
              <a:gd name="T49" fmla="*/ 2147483647 h 543"/>
              <a:gd name="T50" fmla="*/ 2147483647 w 959"/>
              <a:gd name="T51" fmla="*/ 2147483647 h 543"/>
              <a:gd name="T52" fmla="*/ 2147483647 w 959"/>
              <a:gd name="T53" fmla="*/ 2147483647 h 543"/>
              <a:gd name="T54" fmla="*/ 2147483647 w 959"/>
              <a:gd name="T55" fmla="*/ 2147483647 h 543"/>
              <a:gd name="T56" fmla="*/ 2147483647 w 959"/>
              <a:gd name="T57" fmla="*/ 2147483647 h 543"/>
              <a:gd name="T58" fmla="*/ 2147483647 w 959"/>
              <a:gd name="T59" fmla="*/ 2147483647 h 543"/>
              <a:gd name="T60" fmla="*/ 2147483647 w 959"/>
              <a:gd name="T61" fmla="*/ 2147483647 h 543"/>
              <a:gd name="T62" fmla="*/ 2147483647 w 959"/>
              <a:gd name="T63" fmla="*/ 0 h 543"/>
              <a:gd name="T64" fmla="*/ 2147483647 w 959"/>
              <a:gd name="T65" fmla="*/ 2147483647 h 543"/>
              <a:gd name="T66" fmla="*/ 2147483647 w 959"/>
              <a:gd name="T67" fmla="*/ 2147483647 h 543"/>
              <a:gd name="T68" fmla="*/ 2147483647 w 959"/>
              <a:gd name="T69" fmla="*/ 2147483647 h 543"/>
              <a:gd name="T70" fmla="*/ 2147483647 w 959"/>
              <a:gd name="T71" fmla="*/ 2147483647 h 543"/>
              <a:gd name="T72" fmla="*/ 2147483647 w 959"/>
              <a:gd name="T73" fmla="*/ 2147483647 h 543"/>
              <a:gd name="T74" fmla="*/ 2147483647 w 959"/>
              <a:gd name="T75" fmla="*/ 2147483647 h 543"/>
              <a:gd name="T76" fmla="*/ 2147483647 w 959"/>
              <a:gd name="T77" fmla="*/ 2147483647 h 543"/>
              <a:gd name="T78" fmla="*/ 2147483647 w 959"/>
              <a:gd name="T79" fmla="*/ 2147483647 h 543"/>
              <a:gd name="T80" fmla="*/ 2147483647 w 959"/>
              <a:gd name="T81" fmla="*/ 2147483647 h 543"/>
              <a:gd name="T82" fmla="*/ 2147483647 w 959"/>
              <a:gd name="T83" fmla="*/ 2147483647 h 543"/>
              <a:gd name="T84" fmla="*/ 2147483647 w 959"/>
              <a:gd name="T85" fmla="*/ 2147483647 h 543"/>
              <a:gd name="T86" fmla="*/ 2147483647 w 959"/>
              <a:gd name="T87" fmla="*/ 2147483647 h 543"/>
              <a:gd name="T88" fmla="*/ 2147483647 w 959"/>
              <a:gd name="T89" fmla="*/ 2147483647 h 543"/>
              <a:gd name="T90" fmla="*/ 2147483647 w 959"/>
              <a:gd name="T91" fmla="*/ 2147483647 h 543"/>
              <a:gd name="T92" fmla="*/ 2147483647 w 959"/>
              <a:gd name="T93" fmla="*/ 2147483647 h 543"/>
              <a:gd name="T94" fmla="*/ 2147483647 w 959"/>
              <a:gd name="T95" fmla="*/ 2147483647 h 543"/>
              <a:gd name="T96" fmla="*/ 2147483647 w 959"/>
              <a:gd name="T97" fmla="*/ 2147483647 h 543"/>
              <a:gd name="T98" fmla="*/ 2147483647 w 959"/>
              <a:gd name="T99" fmla="*/ 2147483647 h 543"/>
              <a:gd name="T100" fmla="*/ 2147483647 w 959"/>
              <a:gd name="T101" fmla="*/ 2147483647 h 543"/>
              <a:gd name="T102" fmla="*/ 2147483647 w 959"/>
              <a:gd name="T103" fmla="*/ 2147483647 h 543"/>
              <a:gd name="T104" fmla="*/ 2147483647 w 959"/>
              <a:gd name="T105" fmla="*/ 2147483647 h 543"/>
              <a:gd name="T106" fmla="*/ 2147483647 w 959"/>
              <a:gd name="T107" fmla="*/ 2147483647 h 543"/>
              <a:gd name="T108" fmla="*/ 2147483647 w 959"/>
              <a:gd name="T109" fmla="*/ 2147483647 h 543"/>
              <a:gd name="T110" fmla="*/ 2147483647 w 959"/>
              <a:gd name="T111" fmla="*/ 2147483647 h 543"/>
              <a:gd name="T112" fmla="*/ 2147483647 w 959"/>
              <a:gd name="T113" fmla="*/ 2147483647 h 543"/>
              <a:gd name="T114" fmla="*/ 2147483647 w 959"/>
              <a:gd name="T115" fmla="*/ 2147483647 h 543"/>
              <a:gd name="T116" fmla="*/ 2147483647 w 959"/>
              <a:gd name="T117" fmla="*/ 2147483647 h 543"/>
              <a:gd name="T118" fmla="*/ 2147483647 w 959"/>
              <a:gd name="T119" fmla="*/ 2147483647 h 543"/>
              <a:gd name="T120" fmla="*/ 2147483647 w 959"/>
              <a:gd name="T121" fmla="*/ 2147483647 h 543"/>
              <a:gd name="T122" fmla="*/ 2147483647 w 959"/>
              <a:gd name="T123" fmla="*/ 2147483647 h 543"/>
              <a:gd name="T124" fmla="*/ 2147483647 w 959"/>
              <a:gd name="T125" fmla="*/ 2147483647 h 5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59"/>
              <a:gd name="T190" fmla="*/ 0 h 543"/>
              <a:gd name="T191" fmla="*/ 959 w 959"/>
              <a:gd name="T192" fmla="*/ 543 h 54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59" h="543">
                <a:moveTo>
                  <a:pt x="0" y="543"/>
                </a:moveTo>
                <a:lnTo>
                  <a:pt x="9" y="543"/>
                </a:lnTo>
                <a:lnTo>
                  <a:pt x="18" y="543"/>
                </a:lnTo>
                <a:lnTo>
                  <a:pt x="28" y="543"/>
                </a:lnTo>
                <a:lnTo>
                  <a:pt x="37" y="543"/>
                </a:lnTo>
                <a:lnTo>
                  <a:pt x="46" y="543"/>
                </a:lnTo>
                <a:lnTo>
                  <a:pt x="55" y="543"/>
                </a:lnTo>
                <a:lnTo>
                  <a:pt x="65" y="543"/>
                </a:lnTo>
                <a:lnTo>
                  <a:pt x="74" y="543"/>
                </a:lnTo>
                <a:lnTo>
                  <a:pt x="83" y="543"/>
                </a:lnTo>
                <a:lnTo>
                  <a:pt x="92" y="543"/>
                </a:lnTo>
                <a:lnTo>
                  <a:pt x="101" y="543"/>
                </a:lnTo>
                <a:lnTo>
                  <a:pt x="111" y="543"/>
                </a:lnTo>
                <a:lnTo>
                  <a:pt x="120" y="543"/>
                </a:lnTo>
                <a:lnTo>
                  <a:pt x="129" y="543"/>
                </a:lnTo>
                <a:lnTo>
                  <a:pt x="138" y="543"/>
                </a:lnTo>
                <a:lnTo>
                  <a:pt x="138" y="534"/>
                </a:lnTo>
                <a:lnTo>
                  <a:pt x="148" y="534"/>
                </a:lnTo>
                <a:lnTo>
                  <a:pt x="157" y="534"/>
                </a:lnTo>
                <a:lnTo>
                  <a:pt x="166" y="534"/>
                </a:lnTo>
                <a:lnTo>
                  <a:pt x="175" y="534"/>
                </a:lnTo>
                <a:lnTo>
                  <a:pt x="184" y="534"/>
                </a:lnTo>
                <a:lnTo>
                  <a:pt x="184" y="525"/>
                </a:lnTo>
                <a:lnTo>
                  <a:pt x="194" y="525"/>
                </a:lnTo>
                <a:lnTo>
                  <a:pt x="203" y="525"/>
                </a:lnTo>
                <a:lnTo>
                  <a:pt x="203" y="516"/>
                </a:lnTo>
                <a:lnTo>
                  <a:pt x="212" y="516"/>
                </a:lnTo>
                <a:lnTo>
                  <a:pt x="212" y="506"/>
                </a:lnTo>
                <a:lnTo>
                  <a:pt x="221" y="506"/>
                </a:lnTo>
                <a:lnTo>
                  <a:pt x="230" y="497"/>
                </a:lnTo>
                <a:lnTo>
                  <a:pt x="240" y="497"/>
                </a:lnTo>
                <a:lnTo>
                  <a:pt x="240" y="488"/>
                </a:lnTo>
                <a:lnTo>
                  <a:pt x="249" y="479"/>
                </a:lnTo>
                <a:lnTo>
                  <a:pt x="249" y="470"/>
                </a:lnTo>
                <a:lnTo>
                  <a:pt x="258" y="470"/>
                </a:lnTo>
                <a:lnTo>
                  <a:pt x="258" y="460"/>
                </a:lnTo>
                <a:lnTo>
                  <a:pt x="267" y="460"/>
                </a:lnTo>
                <a:lnTo>
                  <a:pt x="267" y="451"/>
                </a:lnTo>
                <a:lnTo>
                  <a:pt x="277" y="451"/>
                </a:lnTo>
                <a:lnTo>
                  <a:pt x="277" y="442"/>
                </a:lnTo>
                <a:lnTo>
                  <a:pt x="277" y="433"/>
                </a:lnTo>
                <a:lnTo>
                  <a:pt x="286" y="433"/>
                </a:lnTo>
                <a:lnTo>
                  <a:pt x="286" y="423"/>
                </a:lnTo>
                <a:lnTo>
                  <a:pt x="286" y="414"/>
                </a:lnTo>
                <a:lnTo>
                  <a:pt x="295" y="414"/>
                </a:lnTo>
                <a:lnTo>
                  <a:pt x="295" y="405"/>
                </a:lnTo>
                <a:lnTo>
                  <a:pt x="295" y="396"/>
                </a:lnTo>
                <a:lnTo>
                  <a:pt x="304" y="396"/>
                </a:lnTo>
                <a:lnTo>
                  <a:pt x="304" y="387"/>
                </a:lnTo>
                <a:lnTo>
                  <a:pt x="304" y="377"/>
                </a:lnTo>
                <a:lnTo>
                  <a:pt x="313" y="377"/>
                </a:lnTo>
                <a:lnTo>
                  <a:pt x="313" y="368"/>
                </a:lnTo>
                <a:lnTo>
                  <a:pt x="313" y="359"/>
                </a:lnTo>
                <a:lnTo>
                  <a:pt x="323" y="359"/>
                </a:lnTo>
                <a:lnTo>
                  <a:pt x="323" y="350"/>
                </a:lnTo>
                <a:lnTo>
                  <a:pt x="323" y="341"/>
                </a:lnTo>
                <a:lnTo>
                  <a:pt x="323" y="331"/>
                </a:lnTo>
                <a:lnTo>
                  <a:pt x="332" y="331"/>
                </a:lnTo>
                <a:lnTo>
                  <a:pt x="332" y="322"/>
                </a:lnTo>
                <a:lnTo>
                  <a:pt x="332" y="313"/>
                </a:lnTo>
                <a:lnTo>
                  <a:pt x="341" y="304"/>
                </a:lnTo>
                <a:lnTo>
                  <a:pt x="341" y="294"/>
                </a:lnTo>
                <a:lnTo>
                  <a:pt x="341" y="285"/>
                </a:lnTo>
                <a:lnTo>
                  <a:pt x="350" y="285"/>
                </a:lnTo>
                <a:lnTo>
                  <a:pt x="350" y="276"/>
                </a:lnTo>
                <a:lnTo>
                  <a:pt x="350" y="267"/>
                </a:lnTo>
                <a:lnTo>
                  <a:pt x="350" y="258"/>
                </a:lnTo>
                <a:lnTo>
                  <a:pt x="360" y="258"/>
                </a:lnTo>
                <a:lnTo>
                  <a:pt x="360" y="248"/>
                </a:lnTo>
                <a:lnTo>
                  <a:pt x="360" y="239"/>
                </a:lnTo>
                <a:lnTo>
                  <a:pt x="360" y="230"/>
                </a:lnTo>
                <a:lnTo>
                  <a:pt x="369" y="230"/>
                </a:lnTo>
                <a:lnTo>
                  <a:pt x="369" y="221"/>
                </a:lnTo>
                <a:lnTo>
                  <a:pt x="369" y="211"/>
                </a:lnTo>
                <a:lnTo>
                  <a:pt x="378" y="202"/>
                </a:lnTo>
                <a:lnTo>
                  <a:pt x="378" y="193"/>
                </a:lnTo>
                <a:lnTo>
                  <a:pt x="378" y="184"/>
                </a:lnTo>
                <a:lnTo>
                  <a:pt x="378" y="175"/>
                </a:lnTo>
                <a:lnTo>
                  <a:pt x="387" y="165"/>
                </a:lnTo>
                <a:lnTo>
                  <a:pt x="387" y="156"/>
                </a:lnTo>
                <a:lnTo>
                  <a:pt x="387" y="147"/>
                </a:lnTo>
                <a:lnTo>
                  <a:pt x="396" y="147"/>
                </a:lnTo>
                <a:lnTo>
                  <a:pt x="396" y="138"/>
                </a:lnTo>
                <a:lnTo>
                  <a:pt x="396" y="129"/>
                </a:lnTo>
                <a:lnTo>
                  <a:pt x="396" y="119"/>
                </a:lnTo>
                <a:lnTo>
                  <a:pt x="406" y="119"/>
                </a:lnTo>
                <a:lnTo>
                  <a:pt x="406" y="110"/>
                </a:lnTo>
                <a:lnTo>
                  <a:pt x="406" y="101"/>
                </a:lnTo>
                <a:lnTo>
                  <a:pt x="415" y="92"/>
                </a:lnTo>
                <a:lnTo>
                  <a:pt x="415" y="82"/>
                </a:lnTo>
                <a:lnTo>
                  <a:pt x="424" y="82"/>
                </a:lnTo>
                <a:lnTo>
                  <a:pt x="424" y="73"/>
                </a:lnTo>
                <a:lnTo>
                  <a:pt x="424" y="64"/>
                </a:lnTo>
                <a:lnTo>
                  <a:pt x="433" y="55"/>
                </a:lnTo>
                <a:lnTo>
                  <a:pt x="433" y="46"/>
                </a:lnTo>
                <a:lnTo>
                  <a:pt x="433" y="36"/>
                </a:lnTo>
                <a:lnTo>
                  <a:pt x="443" y="36"/>
                </a:lnTo>
                <a:lnTo>
                  <a:pt x="443" y="27"/>
                </a:lnTo>
                <a:lnTo>
                  <a:pt x="452" y="27"/>
                </a:lnTo>
                <a:lnTo>
                  <a:pt x="452" y="18"/>
                </a:lnTo>
                <a:lnTo>
                  <a:pt x="461" y="18"/>
                </a:lnTo>
                <a:lnTo>
                  <a:pt x="461" y="9"/>
                </a:lnTo>
                <a:lnTo>
                  <a:pt x="470" y="9"/>
                </a:lnTo>
                <a:lnTo>
                  <a:pt x="470" y="0"/>
                </a:lnTo>
                <a:lnTo>
                  <a:pt x="479" y="0"/>
                </a:lnTo>
                <a:lnTo>
                  <a:pt x="489" y="0"/>
                </a:lnTo>
                <a:lnTo>
                  <a:pt x="489" y="9"/>
                </a:lnTo>
                <a:lnTo>
                  <a:pt x="498" y="9"/>
                </a:lnTo>
                <a:lnTo>
                  <a:pt x="507" y="9"/>
                </a:lnTo>
                <a:lnTo>
                  <a:pt x="507" y="18"/>
                </a:lnTo>
                <a:lnTo>
                  <a:pt x="516" y="18"/>
                </a:lnTo>
                <a:lnTo>
                  <a:pt x="516" y="27"/>
                </a:lnTo>
                <a:lnTo>
                  <a:pt x="525" y="36"/>
                </a:lnTo>
                <a:lnTo>
                  <a:pt x="525" y="46"/>
                </a:lnTo>
                <a:lnTo>
                  <a:pt x="535" y="46"/>
                </a:lnTo>
                <a:lnTo>
                  <a:pt x="535" y="55"/>
                </a:lnTo>
                <a:lnTo>
                  <a:pt x="535" y="64"/>
                </a:lnTo>
                <a:lnTo>
                  <a:pt x="544" y="64"/>
                </a:lnTo>
                <a:lnTo>
                  <a:pt x="544" y="73"/>
                </a:lnTo>
                <a:lnTo>
                  <a:pt x="544" y="82"/>
                </a:lnTo>
                <a:lnTo>
                  <a:pt x="553" y="92"/>
                </a:lnTo>
                <a:lnTo>
                  <a:pt x="553" y="101"/>
                </a:lnTo>
                <a:lnTo>
                  <a:pt x="562" y="110"/>
                </a:lnTo>
                <a:lnTo>
                  <a:pt x="562" y="119"/>
                </a:lnTo>
                <a:lnTo>
                  <a:pt x="562" y="129"/>
                </a:lnTo>
                <a:lnTo>
                  <a:pt x="562" y="138"/>
                </a:lnTo>
                <a:lnTo>
                  <a:pt x="572" y="138"/>
                </a:lnTo>
                <a:lnTo>
                  <a:pt x="572" y="147"/>
                </a:lnTo>
                <a:lnTo>
                  <a:pt x="572" y="156"/>
                </a:lnTo>
                <a:lnTo>
                  <a:pt x="572" y="165"/>
                </a:lnTo>
                <a:lnTo>
                  <a:pt x="581" y="165"/>
                </a:lnTo>
                <a:lnTo>
                  <a:pt x="581" y="175"/>
                </a:lnTo>
                <a:lnTo>
                  <a:pt x="581" y="184"/>
                </a:lnTo>
                <a:lnTo>
                  <a:pt x="581" y="193"/>
                </a:lnTo>
                <a:lnTo>
                  <a:pt x="590" y="193"/>
                </a:lnTo>
                <a:lnTo>
                  <a:pt x="590" y="202"/>
                </a:lnTo>
                <a:lnTo>
                  <a:pt x="590" y="211"/>
                </a:lnTo>
                <a:lnTo>
                  <a:pt x="590" y="221"/>
                </a:lnTo>
                <a:lnTo>
                  <a:pt x="599" y="221"/>
                </a:lnTo>
                <a:lnTo>
                  <a:pt x="599" y="230"/>
                </a:lnTo>
                <a:lnTo>
                  <a:pt x="599" y="239"/>
                </a:lnTo>
                <a:lnTo>
                  <a:pt x="608" y="248"/>
                </a:lnTo>
                <a:lnTo>
                  <a:pt x="608" y="258"/>
                </a:lnTo>
                <a:lnTo>
                  <a:pt x="608" y="267"/>
                </a:lnTo>
                <a:lnTo>
                  <a:pt x="618" y="276"/>
                </a:lnTo>
                <a:lnTo>
                  <a:pt x="618" y="285"/>
                </a:lnTo>
                <a:lnTo>
                  <a:pt x="618" y="294"/>
                </a:lnTo>
                <a:lnTo>
                  <a:pt x="627" y="294"/>
                </a:lnTo>
                <a:lnTo>
                  <a:pt x="627" y="304"/>
                </a:lnTo>
                <a:lnTo>
                  <a:pt x="627" y="313"/>
                </a:lnTo>
                <a:lnTo>
                  <a:pt x="636" y="322"/>
                </a:lnTo>
                <a:lnTo>
                  <a:pt x="636" y="331"/>
                </a:lnTo>
                <a:lnTo>
                  <a:pt x="636" y="341"/>
                </a:lnTo>
                <a:lnTo>
                  <a:pt x="645" y="341"/>
                </a:lnTo>
                <a:lnTo>
                  <a:pt x="645" y="350"/>
                </a:lnTo>
                <a:lnTo>
                  <a:pt x="645" y="359"/>
                </a:lnTo>
                <a:lnTo>
                  <a:pt x="655" y="368"/>
                </a:lnTo>
                <a:lnTo>
                  <a:pt x="655" y="377"/>
                </a:lnTo>
                <a:lnTo>
                  <a:pt x="655" y="387"/>
                </a:lnTo>
                <a:lnTo>
                  <a:pt x="664" y="387"/>
                </a:lnTo>
                <a:lnTo>
                  <a:pt x="664" y="396"/>
                </a:lnTo>
                <a:lnTo>
                  <a:pt x="664" y="405"/>
                </a:lnTo>
                <a:lnTo>
                  <a:pt x="673" y="405"/>
                </a:lnTo>
                <a:lnTo>
                  <a:pt x="673" y="414"/>
                </a:lnTo>
                <a:lnTo>
                  <a:pt x="673" y="423"/>
                </a:lnTo>
                <a:lnTo>
                  <a:pt x="682" y="423"/>
                </a:lnTo>
                <a:lnTo>
                  <a:pt x="682" y="433"/>
                </a:lnTo>
                <a:lnTo>
                  <a:pt x="691" y="442"/>
                </a:lnTo>
                <a:lnTo>
                  <a:pt x="691" y="451"/>
                </a:lnTo>
                <a:lnTo>
                  <a:pt x="701" y="451"/>
                </a:lnTo>
                <a:lnTo>
                  <a:pt x="701" y="460"/>
                </a:lnTo>
                <a:lnTo>
                  <a:pt x="701" y="470"/>
                </a:lnTo>
                <a:lnTo>
                  <a:pt x="710" y="470"/>
                </a:lnTo>
                <a:lnTo>
                  <a:pt x="710" y="479"/>
                </a:lnTo>
                <a:lnTo>
                  <a:pt x="719" y="479"/>
                </a:lnTo>
                <a:lnTo>
                  <a:pt x="719" y="488"/>
                </a:lnTo>
                <a:lnTo>
                  <a:pt x="728" y="488"/>
                </a:lnTo>
                <a:lnTo>
                  <a:pt x="728" y="497"/>
                </a:lnTo>
                <a:lnTo>
                  <a:pt x="738" y="497"/>
                </a:lnTo>
                <a:lnTo>
                  <a:pt x="738" y="506"/>
                </a:lnTo>
                <a:lnTo>
                  <a:pt x="747" y="506"/>
                </a:lnTo>
                <a:lnTo>
                  <a:pt x="747" y="516"/>
                </a:lnTo>
                <a:lnTo>
                  <a:pt x="756" y="516"/>
                </a:lnTo>
                <a:lnTo>
                  <a:pt x="765" y="525"/>
                </a:lnTo>
                <a:lnTo>
                  <a:pt x="774" y="525"/>
                </a:lnTo>
                <a:lnTo>
                  <a:pt x="784" y="525"/>
                </a:lnTo>
                <a:lnTo>
                  <a:pt x="784" y="534"/>
                </a:lnTo>
                <a:lnTo>
                  <a:pt x="793" y="534"/>
                </a:lnTo>
                <a:lnTo>
                  <a:pt x="802" y="534"/>
                </a:lnTo>
                <a:lnTo>
                  <a:pt x="811" y="534"/>
                </a:lnTo>
                <a:lnTo>
                  <a:pt x="820" y="534"/>
                </a:lnTo>
                <a:lnTo>
                  <a:pt x="830" y="534"/>
                </a:lnTo>
                <a:lnTo>
                  <a:pt x="830" y="543"/>
                </a:lnTo>
                <a:lnTo>
                  <a:pt x="839" y="543"/>
                </a:lnTo>
                <a:lnTo>
                  <a:pt x="848" y="543"/>
                </a:lnTo>
                <a:lnTo>
                  <a:pt x="857" y="543"/>
                </a:lnTo>
                <a:lnTo>
                  <a:pt x="867" y="543"/>
                </a:lnTo>
                <a:lnTo>
                  <a:pt x="876" y="543"/>
                </a:lnTo>
                <a:lnTo>
                  <a:pt x="885" y="543"/>
                </a:lnTo>
                <a:lnTo>
                  <a:pt x="894" y="543"/>
                </a:lnTo>
                <a:lnTo>
                  <a:pt x="903" y="543"/>
                </a:lnTo>
                <a:lnTo>
                  <a:pt x="913" y="543"/>
                </a:lnTo>
                <a:lnTo>
                  <a:pt x="922" y="543"/>
                </a:lnTo>
                <a:lnTo>
                  <a:pt x="931" y="543"/>
                </a:lnTo>
                <a:lnTo>
                  <a:pt x="940" y="543"/>
                </a:lnTo>
                <a:lnTo>
                  <a:pt x="950" y="543"/>
                </a:lnTo>
                <a:lnTo>
                  <a:pt x="959" y="543"/>
                </a:lnTo>
              </a:path>
            </a:pathLst>
          </a:custGeom>
          <a:solidFill>
            <a:srgbClr val="FF0000"/>
          </a:solidFill>
          <a:ln w="31750" cmpd="sng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 sz="1400"/>
          </a:p>
        </p:txBody>
      </p:sp>
      <p:sp>
        <p:nvSpPr>
          <p:cNvPr id="41" name="フリーフォーム 40"/>
          <p:cNvSpPr/>
          <p:nvPr/>
        </p:nvSpPr>
        <p:spPr>
          <a:xfrm>
            <a:off x="3258116" y="5827168"/>
            <a:ext cx="864096" cy="139005"/>
          </a:xfrm>
          <a:custGeom>
            <a:avLst/>
            <a:gdLst>
              <a:gd name="connsiteX0" fmla="*/ 0 w 20516850"/>
              <a:gd name="connsiteY0" fmla="*/ 3495691 h 3495691"/>
              <a:gd name="connsiteX1" fmla="*/ 2266950 w 20516850"/>
              <a:gd name="connsiteY1" fmla="*/ 2867041 h 3495691"/>
              <a:gd name="connsiteX2" fmla="*/ 4514850 w 20516850"/>
              <a:gd name="connsiteY2" fmla="*/ 790591 h 3495691"/>
              <a:gd name="connsiteX3" fmla="*/ 6800850 w 20516850"/>
              <a:gd name="connsiteY3" fmla="*/ 85741 h 3495691"/>
              <a:gd name="connsiteX4" fmla="*/ 13696950 w 20516850"/>
              <a:gd name="connsiteY4" fmla="*/ 85741 h 3495691"/>
              <a:gd name="connsiteX5" fmla="*/ 15982950 w 20516850"/>
              <a:gd name="connsiteY5" fmla="*/ 752491 h 3495691"/>
              <a:gd name="connsiteX6" fmla="*/ 18268950 w 20516850"/>
              <a:gd name="connsiteY6" fmla="*/ 2905141 h 3495691"/>
              <a:gd name="connsiteX7" fmla="*/ 20516850 w 20516850"/>
              <a:gd name="connsiteY7" fmla="*/ 3476641 h 349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6850" h="3495691">
                <a:moveTo>
                  <a:pt x="0" y="3495691"/>
                </a:moveTo>
                <a:cubicBezTo>
                  <a:pt x="757237" y="3406791"/>
                  <a:pt x="1514475" y="3317891"/>
                  <a:pt x="2266950" y="2867041"/>
                </a:cubicBezTo>
                <a:cubicBezTo>
                  <a:pt x="3019425" y="2416191"/>
                  <a:pt x="3759200" y="1254141"/>
                  <a:pt x="4514850" y="790591"/>
                </a:cubicBezTo>
                <a:cubicBezTo>
                  <a:pt x="5270500" y="327041"/>
                  <a:pt x="5270500" y="203216"/>
                  <a:pt x="6800850" y="85741"/>
                </a:cubicBezTo>
                <a:cubicBezTo>
                  <a:pt x="8331200" y="-31734"/>
                  <a:pt x="12166600" y="-25384"/>
                  <a:pt x="13696950" y="85741"/>
                </a:cubicBezTo>
                <a:cubicBezTo>
                  <a:pt x="15227300" y="196866"/>
                  <a:pt x="15220950" y="282591"/>
                  <a:pt x="15982950" y="752491"/>
                </a:cubicBezTo>
                <a:cubicBezTo>
                  <a:pt x="16744950" y="1222391"/>
                  <a:pt x="17513300" y="2451116"/>
                  <a:pt x="18268950" y="2905141"/>
                </a:cubicBezTo>
                <a:cubicBezTo>
                  <a:pt x="19024600" y="3359166"/>
                  <a:pt x="19770725" y="3417903"/>
                  <a:pt x="20516850" y="3476641"/>
                </a:cubicBezTo>
              </a:path>
            </a:pathLst>
          </a:custGeom>
          <a:gradFill>
            <a:gsLst>
              <a:gs pos="26000">
                <a:srgbClr val="FFC000"/>
              </a:gs>
              <a:gs pos="91000">
                <a:srgbClr val="FF0000"/>
              </a:gs>
              <a:gs pos="7000">
                <a:schemeClr val="accent2">
                  <a:lumMod val="60000"/>
                  <a:lumOff val="40000"/>
                </a:schemeClr>
              </a:gs>
              <a:gs pos="46000">
                <a:srgbClr val="FF8200"/>
              </a:gs>
            </a:gsLst>
            <a:lin ang="0" scaled="1"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1480336" y="5875663"/>
            <a:ext cx="23885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4286482" y="5875663"/>
            <a:ext cx="23885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>
            <a:off x="6977041" y="5883159"/>
            <a:ext cx="23885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5663833" y="5869183"/>
            <a:ext cx="23885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/>
          <p:cNvSpPr/>
          <p:nvPr/>
        </p:nvSpPr>
        <p:spPr>
          <a:xfrm>
            <a:off x="1913650" y="4903601"/>
            <a:ext cx="992641" cy="3077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accent6">
                    <a:lumMod val="75000"/>
                  </a:schemeClr>
                </a:solidFill>
              </a:rPr>
              <a:t>Stretcher</a:t>
            </a:r>
            <a:endParaRPr lang="ja-JP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フリーフォーム 47"/>
          <p:cNvSpPr/>
          <p:nvPr/>
        </p:nvSpPr>
        <p:spPr>
          <a:xfrm>
            <a:off x="1921091" y="5920454"/>
            <a:ext cx="864096" cy="45719"/>
          </a:xfrm>
          <a:custGeom>
            <a:avLst/>
            <a:gdLst>
              <a:gd name="connsiteX0" fmla="*/ 0 w 20516850"/>
              <a:gd name="connsiteY0" fmla="*/ 3495691 h 3495691"/>
              <a:gd name="connsiteX1" fmla="*/ 2266950 w 20516850"/>
              <a:gd name="connsiteY1" fmla="*/ 2867041 h 3495691"/>
              <a:gd name="connsiteX2" fmla="*/ 4514850 w 20516850"/>
              <a:gd name="connsiteY2" fmla="*/ 790591 h 3495691"/>
              <a:gd name="connsiteX3" fmla="*/ 6800850 w 20516850"/>
              <a:gd name="connsiteY3" fmla="*/ 85741 h 3495691"/>
              <a:gd name="connsiteX4" fmla="*/ 13696950 w 20516850"/>
              <a:gd name="connsiteY4" fmla="*/ 85741 h 3495691"/>
              <a:gd name="connsiteX5" fmla="*/ 15982950 w 20516850"/>
              <a:gd name="connsiteY5" fmla="*/ 752491 h 3495691"/>
              <a:gd name="connsiteX6" fmla="*/ 18268950 w 20516850"/>
              <a:gd name="connsiteY6" fmla="*/ 2905141 h 3495691"/>
              <a:gd name="connsiteX7" fmla="*/ 20516850 w 20516850"/>
              <a:gd name="connsiteY7" fmla="*/ 3476641 h 349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6850" h="3495691">
                <a:moveTo>
                  <a:pt x="0" y="3495691"/>
                </a:moveTo>
                <a:cubicBezTo>
                  <a:pt x="757237" y="3406791"/>
                  <a:pt x="1514475" y="3317891"/>
                  <a:pt x="2266950" y="2867041"/>
                </a:cubicBezTo>
                <a:cubicBezTo>
                  <a:pt x="3019425" y="2416191"/>
                  <a:pt x="3759200" y="1254141"/>
                  <a:pt x="4514850" y="790591"/>
                </a:cubicBezTo>
                <a:cubicBezTo>
                  <a:pt x="5270500" y="327041"/>
                  <a:pt x="5270500" y="203216"/>
                  <a:pt x="6800850" y="85741"/>
                </a:cubicBezTo>
                <a:cubicBezTo>
                  <a:pt x="8331200" y="-31734"/>
                  <a:pt x="12166600" y="-25384"/>
                  <a:pt x="13696950" y="85741"/>
                </a:cubicBezTo>
                <a:cubicBezTo>
                  <a:pt x="15227300" y="196866"/>
                  <a:pt x="15220950" y="282591"/>
                  <a:pt x="15982950" y="752491"/>
                </a:cubicBezTo>
                <a:cubicBezTo>
                  <a:pt x="16744950" y="1222391"/>
                  <a:pt x="17513300" y="2451116"/>
                  <a:pt x="18268950" y="2905141"/>
                </a:cubicBezTo>
                <a:cubicBezTo>
                  <a:pt x="19024600" y="3359166"/>
                  <a:pt x="19770725" y="3417903"/>
                  <a:pt x="20516850" y="3476641"/>
                </a:cubicBezTo>
              </a:path>
            </a:pathLst>
          </a:custGeom>
          <a:gradFill>
            <a:gsLst>
              <a:gs pos="26000">
                <a:srgbClr val="FFC000"/>
              </a:gs>
              <a:gs pos="91000">
                <a:srgbClr val="FF0000"/>
              </a:gs>
              <a:gs pos="7000">
                <a:schemeClr val="accent2">
                  <a:lumMod val="60000"/>
                  <a:lumOff val="40000"/>
                </a:schemeClr>
              </a:gs>
              <a:gs pos="46000">
                <a:srgbClr val="FF8200"/>
              </a:gs>
            </a:gsLst>
            <a:lin ang="0" scaled="1"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192564" y="5240193"/>
            <a:ext cx="603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2</a:t>
            </a:r>
            <a:r>
              <a:rPr kumimoji="1" lang="en-US" altLang="ja-JP" sz="1200" dirty="0" smtClean="0"/>
              <a:t> ns</a:t>
            </a:r>
            <a:endParaRPr kumimoji="1" lang="ja-JP" altLang="en-US" sz="1200" dirty="0"/>
          </a:p>
        </p:txBody>
      </p:sp>
      <p:sp>
        <p:nvSpPr>
          <p:cNvPr id="50" name="正方形/長方形 49"/>
          <p:cNvSpPr/>
          <p:nvPr/>
        </p:nvSpPr>
        <p:spPr>
          <a:xfrm>
            <a:off x="5796046" y="4895870"/>
            <a:ext cx="1180995" cy="3077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accent6">
                    <a:lumMod val="75000"/>
                  </a:schemeClr>
                </a:solidFill>
              </a:rPr>
              <a:t>Compressor</a:t>
            </a:r>
            <a:endParaRPr lang="ja-JP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フリーフォーム 50"/>
          <p:cNvSpPr/>
          <p:nvPr/>
        </p:nvSpPr>
        <p:spPr>
          <a:xfrm>
            <a:off x="6231043" y="5444498"/>
            <a:ext cx="371017" cy="539745"/>
          </a:xfrm>
          <a:custGeom>
            <a:avLst/>
            <a:gdLst>
              <a:gd name="connsiteX0" fmla="*/ 0 w 20516850"/>
              <a:gd name="connsiteY0" fmla="*/ 3495691 h 3495691"/>
              <a:gd name="connsiteX1" fmla="*/ 2266950 w 20516850"/>
              <a:gd name="connsiteY1" fmla="*/ 2867041 h 3495691"/>
              <a:gd name="connsiteX2" fmla="*/ 4514850 w 20516850"/>
              <a:gd name="connsiteY2" fmla="*/ 790591 h 3495691"/>
              <a:gd name="connsiteX3" fmla="*/ 6800850 w 20516850"/>
              <a:gd name="connsiteY3" fmla="*/ 85741 h 3495691"/>
              <a:gd name="connsiteX4" fmla="*/ 13696950 w 20516850"/>
              <a:gd name="connsiteY4" fmla="*/ 85741 h 3495691"/>
              <a:gd name="connsiteX5" fmla="*/ 15982950 w 20516850"/>
              <a:gd name="connsiteY5" fmla="*/ 752491 h 3495691"/>
              <a:gd name="connsiteX6" fmla="*/ 18268950 w 20516850"/>
              <a:gd name="connsiteY6" fmla="*/ 2905141 h 3495691"/>
              <a:gd name="connsiteX7" fmla="*/ 20516850 w 20516850"/>
              <a:gd name="connsiteY7" fmla="*/ 3476641 h 349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6850" h="3495691">
                <a:moveTo>
                  <a:pt x="0" y="3495691"/>
                </a:moveTo>
                <a:cubicBezTo>
                  <a:pt x="757237" y="3406791"/>
                  <a:pt x="1514475" y="3317891"/>
                  <a:pt x="2266950" y="2867041"/>
                </a:cubicBezTo>
                <a:cubicBezTo>
                  <a:pt x="3019425" y="2416191"/>
                  <a:pt x="3759200" y="1254141"/>
                  <a:pt x="4514850" y="790591"/>
                </a:cubicBezTo>
                <a:cubicBezTo>
                  <a:pt x="5270500" y="327041"/>
                  <a:pt x="5270500" y="203216"/>
                  <a:pt x="6800850" y="85741"/>
                </a:cubicBezTo>
                <a:cubicBezTo>
                  <a:pt x="8331200" y="-31734"/>
                  <a:pt x="12166600" y="-25384"/>
                  <a:pt x="13696950" y="85741"/>
                </a:cubicBezTo>
                <a:cubicBezTo>
                  <a:pt x="15227300" y="196866"/>
                  <a:pt x="15220950" y="282591"/>
                  <a:pt x="15982950" y="752491"/>
                </a:cubicBezTo>
                <a:cubicBezTo>
                  <a:pt x="16744950" y="1222391"/>
                  <a:pt x="17513300" y="2451116"/>
                  <a:pt x="18268950" y="2905141"/>
                </a:cubicBezTo>
                <a:cubicBezTo>
                  <a:pt x="19024600" y="3359166"/>
                  <a:pt x="19770725" y="3417903"/>
                  <a:pt x="20516850" y="3476641"/>
                </a:cubicBezTo>
              </a:path>
            </a:pathLst>
          </a:custGeom>
          <a:gradFill>
            <a:gsLst>
              <a:gs pos="26000">
                <a:srgbClr val="FFC000"/>
              </a:gs>
              <a:gs pos="91000">
                <a:srgbClr val="FF0000"/>
              </a:gs>
              <a:gs pos="7000">
                <a:schemeClr val="accent2">
                  <a:lumMod val="60000"/>
                  <a:lumOff val="40000"/>
                </a:schemeClr>
              </a:gs>
              <a:gs pos="46000">
                <a:srgbClr val="FF8200"/>
              </a:gs>
            </a:gsLst>
            <a:lin ang="0" scaled="1"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68573" y="5185573"/>
            <a:ext cx="603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30 </a:t>
            </a:r>
            <a:r>
              <a:rPr kumimoji="1" lang="en-US" altLang="ja-JP" sz="1200" dirty="0" err="1" smtClean="0"/>
              <a:t>ps</a:t>
            </a:r>
            <a:endParaRPr kumimoji="1" lang="ja-JP" altLang="en-US" sz="1200" dirty="0"/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2856789" y="5883159"/>
            <a:ext cx="23885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/>
          <p:cNvGrpSpPr/>
          <p:nvPr/>
        </p:nvGrpSpPr>
        <p:grpSpPr>
          <a:xfrm>
            <a:off x="433517" y="2089861"/>
            <a:ext cx="8280920" cy="1440159"/>
            <a:chOff x="377081" y="3003357"/>
            <a:chExt cx="8280920" cy="1440159"/>
          </a:xfrm>
        </p:grpSpPr>
        <p:sp>
          <p:nvSpPr>
            <p:cNvPr id="27" name="角丸四角形 26"/>
            <p:cNvSpPr/>
            <p:nvPr/>
          </p:nvSpPr>
          <p:spPr>
            <a:xfrm>
              <a:off x="377081" y="3003357"/>
              <a:ext cx="8280920" cy="1440159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510854" y="3140384"/>
              <a:ext cx="1083882" cy="5232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400" b="1" dirty="0" err="1">
                  <a:solidFill>
                    <a:srgbClr val="926F00"/>
                  </a:solidFill>
                  <a:latin typeface="Times New Roman" pitchFamily="18" charset="0"/>
                  <a:cs typeface="Times New Roman" pitchFamily="18" charset="0"/>
                </a:rPr>
                <a:t>Yb</a:t>
              </a:r>
              <a:r>
                <a:rPr lang="en-US" altLang="ja-JP" sz="1400" b="1" dirty="0">
                  <a:solidFill>
                    <a:srgbClr val="926F00"/>
                  </a:solidFill>
                  <a:latin typeface="Times New Roman" pitchFamily="18" charset="0"/>
                  <a:cs typeface="Times New Roman" pitchFamily="18" charset="0"/>
                </a:rPr>
                <a:t> fiber Oscillator</a:t>
              </a:r>
              <a:endParaRPr lang="ja-JP" altLang="en-US" sz="1400" dirty="0">
                <a:solidFill>
                  <a:srgbClr val="926F00"/>
                </a:solidFill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3391174" y="3154683"/>
              <a:ext cx="1140725" cy="5232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Yb</a:t>
              </a:r>
              <a:r>
                <a:rPr lang="en-US" altLang="ja-JP" sz="1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PCF</a:t>
              </a:r>
            </a:p>
            <a:p>
              <a:pPr algn="ctr"/>
              <a:r>
                <a:rPr lang="en-US" altLang="ja-JP" sz="1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amplifier</a:t>
              </a:r>
              <a:endParaRPr lang="ja-JP" altLang="en-US" sz="1400" dirty="0">
                <a:solidFill>
                  <a:srgbClr val="006600"/>
                </a:solidFill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 flipH="1">
              <a:off x="7343772" y="3147156"/>
              <a:ext cx="1031213" cy="5232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400" b="1" dirty="0">
                  <a:solidFill>
                    <a:schemeClr val="accent1">
                      <a:lumMod val="50000"/>
                    </a:schemeClr>
                  </a:solidFill>
                </a:rPr>
                <a:t>Harmonic generation</a:t>
              </a:r>
              <a:endParaRPr lang="ja-JP" alt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 flipH="1">
              <a:off x="5378309" y="3147156"/>
              <a:ext cx="1119052" cy="5232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Thin-disk amplifier</a:t>
              </a:r>
              <a:endParaRPr lang="ja-JP" altLang="en-US" sz="1400" dirty="0">
                <a:solidFill>
                  <a:srgbClr val="006600"/>
                </a:solidFill>
              </a:endParaRPr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7281552" y="4030119"/>
              <a:ext cx="797178" cy="294255"/>
            </a:xfrm>
            <a:custGeom>
              <a:avLst/>
              <a:gdLst>
                <a:gd name="connsiteX0" fmla="*/ 0 w 20516850"/>
                <a:gd name="connsiteY0" fmla="*/ 3495691 h 3495691"/>
                <a:gd name="connsiteX1" fmla="*/ 2266950 w 20516850"/>
                <a:gd name="connsiteY1" fmla="*/ 2867041 h 3495691"/>
                <a:gd name="connsiteX2" fmla="*/ 4514850 w 20516850"/>
                <a:gd name="connsiteY2" fmla="*/ 790591 h 3495691"/>
                <a:gd name="connsiteX3" fmla="*/ 6800850 w 20516850"/>
                <a:gd name="connsiteY3" fmla="*/ 85741 h 3495691"/>
                <a:gd name="connsiteX4" fmla="*/ 13696950 w 20516850"/>
                <a:gd name="connsiteY4" fmla="*/ 85741 h 3495691"/>
                <a:gd name="connsiteX5" fmla="*/ 15982950 w 20516850"/>
                <a:gd name="connsiteY5" fmla="*/ 752491 h 3495691"/>
                <a:gd name="connsiteX6" fmla="*/ 18268950 w 20516850"/>
                <a:gd name="connsiteY6" fmla="*/ 2905141 h 3495691"/>
                <a:gd name="connsiteX7" fmla="*/ 20516850 w 20516850"/>
                <a:gd name="connsiteY7" fmla="*/ 3476641 h 349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16850" h="3495691">
                  <a:moveTo>
                    <a:pt x="0" y="3495691"/>
                  </a:moveTo>
                  <a:cubicBezTo>
                    <a:pt x="757237" y="3406791"/>
                    <a:pt x="1514475" y="3317891"/>
                    <a:pt x="2266950" y="2867041"/>
                  </a:cubicBezTo>
                  <a:cubicBezTo>
                    <a:pt x="3019425" y="2416191"/>
                    <a:pt x="3759200" y="1254141"/>
                    <a:pt x="4514850" y="790591"/>
                  </a:cubicBezTo>
                  <a:cubicBezTo>
                    <a:pt x="5270500" y="327041"/>
                    <a:pt x="5270500" y="203216"/>
                    <a:pt x="6800850" y="85741"/>
                  </a:cubicBezTo>
                  <a:cubicBezTo>
                    <a:pt x="8331200" y="-31734"/>
                    <a:pt x="12166600" y="-25384"/>
                    <a:pt x="13696950" y="85741"/>
                  </a:cubicBezTo>
                  <a:cubicBezTo>
                    <a:pt x="15227300" y="196866"/>
                    <a:pt x="15220950" y="282591"/>
                    <a:pt x="15982950" y="752491"/>
                  </a:cubicBezTo>
                  <a:cubicBezTo>
                    <a:pt x="16744950" y="1222391"/>
                    <a:pt x="17513300" y="2451116"/>
                    <a:pt x="18268950" y="2905141"/>
                  </a:cubicBezTo>
                  <a:cubicBezTo>
                    <a:pt x="19024600" y="3359166"/>
                    <a:pt x="19770725" y="3417903"/>
                    <a:pt x="20516850" y="3476641"/>
                  </a:cubicBezTo>
                </a:path>
              </a:pathLst>
            </a:custGeom>
            <a:gradFill>
              <a:gsLst>
                <a:gs pos="100000">
                  <a:schemeClr val="accent4">
                    <a:lumMod val="75000"/>
                  </a:schemeClr>
                </a:gs>
                <a:gs pos="51000">
                  <a:schemeClr val="accent6">
                    <a:lumMod val="60000"/>
                    <a:lumOff val="40000"/>
                  </a:schemeClr>
                </a:gs>
                <a:gs pos="0">
                  <a:schemeClr val="accent6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56" name="フリーフォーム 55"/>
            <p:cNvSpPr/>
            <p:nvPr/>
          </p:nvSpPr>
          <p:spPr>
            <a:xfrm>
              <a:off x="5464688" y="3868864"/>
              <a:ext cx="870403" cy="467048"/>
            </a:xfrm>
            <a:custGeom>
              <a:avLst/>
              <a:gdLst>
                <a:gd name="connsiteX0" fmla="*/ 0 w 20516850"/>
                <a:gd name="connsiteY0" fmla="*/ 3495691 h 3495691"/>
                <a:gd name="connsiteX1" fmla="*/ 2266950 w 20516850"/>
                <a:gd name="connsiteY1" fmla="*/ 2867041 h 3495691"/>
                <a:gd name="connsiteX2" fmla="*/ 4514850 w 20516850"/>
                <a:gd name="connsiteY2" fmla="*/ 790591 h 3495691"/>
                <a:gd name="connsiteX3" fmla="*/ 6800850 w 20516850"/>
                <a:gd name="connsiteY3" fmla="*/ 85741 h 3495691"/>
                <a:gd name="connsiteX4" fmla="*/ 13696950 w 20516850"/>
                <a:gd name="connsiteY4" fmla="*/ 85741 h 3495691"/>
                <a:gd name="connsiteX5" fmla="*/ 15982950 w 20516850"/>
                <a:gd name="connsiteY5" fmla="*/ 752491 h 3495691"/>
                <a:gd name="connsiteX6" fmla="*/ 18268950 w 20516850"/>
                <a:gd name="connsiteY6" fmla="*/ 2905141 h 3495691"/>
                <a:gd name="connsiteX7" fmla="*/ 20516850 w 20516850"/>
                <a:gd name="connsiteY7" fmla="*/ 3476641 h 349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16850" h="3495691">
                  <a:moveTo>
                    <a:pt x="0" y="3495691"/>
                  </a:moveTo>
                  <a:cubicBezTo>
                    <a:pt x="757237" y="3406791"/>
                    <a:pt x="1514475" y="3317891"/>
                    <a:pt x="2266950" y="2867041"/>
                  </a:cubicBezTo>
                  <a:cubicBezTo>
                    <a:pt x="3019425" y="2416191"/>
                    <a:pt x="3759200" y="1254141"/>
                    <a:pt x="4514850" y="790591"/>
                  </a:cubicBezTo>
                  <a:cubicBezTo>
                    <a:pt x="5270500" y="327041"/>
                    <a:pt x="5270500" y="203216"/>
                    <a:pt x="6800850" y="85741"/>
                  </a:cubicBezTo>
                  <a:cubicBezTo>
                    <a:pt x="8331200" y="-31734"/>
                    <a:pt x="12166600" y="-25384"/>
                    <a:pt x="13696950" y="85741"/>
                  </a:cubicBezTo>
                  <a:cubicBezTo>
                    <a:pt x="15227300" y="196866"/>
                    <a:pt x="15220950" y="282591"/>
                    <a:pt x="15982950" y="752491"/>
                  </a:cubicBezTo>
                  <a:cubicBezTo>
                    <a:pt x="16744950" y="1222391"/>
                    <a:pt x="17513300" y="2451116"/>
                    <a:pt x="18268950" y="2905141"/>
                  </a:cubicBezTo>
                  <a:cubicBezTo>
                    <a:pt x="19024600" y="3359166"/>
                    <a:pt x="19770725" y="3417903"/>
                    <a:pt x="20516850" y="3476641"/>
                  </a:cubicBezTo>
                </a:path>
              </a:pathLst>
            </a:custGeom>
            <a:gradFill>
              <a:gsLst>
                <a:gs pos="26000">
                  <a:srgbClr val="FFC000"/>
                </a:gs>
                <a:gs pos="91000">
                  <a:srgbClr val="FF0000"/>
                </a:gs>
                <a:gs pos="7000">
                  <a:schemeClr val="accent2">
                    <a:lumMod val="60000"/>
                    <a:lumOff val="40000"/>
                  </a:schemeClr>
                </a:gs>
                <a:gs pos="46000">
                  <a:srgbClr val="FF8200"/>
                </a:gs>
              </a:gsLst>
              <a:lin ang="0" scaled="1"/>
            </a:gra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946962" y="4222369"/>
              <a:ext cx="188258" cy="60790"/>
            </a:xfrm>
            <a:custGeom>
              <a:avLst/>
              <a:gdLst>
                <a:gd name="T0" fmla="*/ 2147483647 w 959"/>
                <a:gd name="T1" fmla="*/ 2147483647 h 543"/>
                <a:gd name="T2" fmla="*/ 2147483647 w 959"/>
                <a:gd name="T3" fmla="*/ 2147483647 h 543"/>
                <a:gd name="T4" fmla="*/ 2147483647 w 959"/>
                <a:gd name="T5" fmla="*/ 2147483647 h 543"/>
                <a:gd name="T6" fmla="*/ 2147483647 w 959"/>
                <a:gd name="T7" fmla="*/ 2147483647 h 543"/>
                <a:gd name="T8" fmla="*/ 2147483647 w 959"/>
                <a:gd name="T9" fmla="*/ 2147483647 h 543"/>
                <a:gd name="T10" fmla="*/ 2147483647 w 959"/>
                <a:gd name="T11" fmla="*/ 2147483647 h 543"/>
                <a:gd name="T12" fmla="*/ 2147483647 w 959"/>
                <a:gd name="T13" fmla="*/ 2147483647 h 543"/>
                <a:gd name="T14" fmla="*/ 2147483647 w 959"/>
                <a:gd name="T15" fmla="*/ 2147483647 h 543"/>
                <a:gd name="T16" fmla="*/ 2147483647 w 959"/>
                <a:gd name="T17" fmla="*/ 2147483647 h 543"/>
                <a:gd name="T18" fmla="*/ 2147483647 w 959"/>
                <a:gd name="T19" fmla="*/ 2147483647 h 543"/>
                <a:gd name="T20" fmla="*/ 2147483647 w 959"/>
                <a:gd name="T21" fmla="*/ 2147483647 h 543"/>
                <a:gd name="T22" fmla="*/ 2147483647 w 959"/>
                <a:gd name="T23" fmla="*/ 2147483647 h 543"/>
                <a:gd name="T24" fmla="*/ 2147483647 w 959"/>
                <a:gd name="T25" fmla="*/ 2147483647 h 543"/>
                <a:gd name="T26" fmla="*/ 2147483647 w 959"/>
                <a:gd name="T27" fmla="*/ 2147483647 h 543"/>
                <a:gd name="T28" fmla="*/ 2147483647 w 959"/>
                <a:gd name="T29" fmla="*/ 2147483647 h 543"/>
                <a:gd name="T30" fmla="*/ 2147483647 w 959"/>
                <a:gd name="T31" fmla="*/ 2147483647 h 543"/>
                <a:gd name="T32" fmla="*/ 2147483647 w 959"/>
                <a:gd name="T33" fmla="*/ 2147483647 h 543"/>
                <a:gd name="T34" fmla="*/ 2147483647 w 959"/>
                <a:gd name="T35" fmla="*/ 2147483647 h 543"/>
                <a:gd name="T36" fmla="*/ 2147483647 w 959"/>
                <a:gd name="T37" fmla="*/ 2147483647 h 543"/>
                <a:gd name="T38" fmla="*/ 2147483647 w 959"/>
                <a:gd name="T39" fmla="*/ 2147483647 h 543"/>
                <a:gd name="T40" fmla="*/ 2147483647 w 959"/>
                <a:gd name="T41" fmla="*/ 2147483647 h 543"/>
                <a:gd name="T42" fmla="*/ 2147483647 w 959"/>
                <a:gd name="T43" fmla="*/ 2147483647 h 543"/>
                <a:gd name="T44" fmla="*/ 2147483647 w 959"/>
                <a:gd name="T45" fmla="*/ 2147483647 h 543"/>
                <a:gd name="T46" fmla="*/ 2147483647 w 959"/>
                <a:gd name="T47" fmla="*/ 2147483647 h 543"/>
                <a:gd name="T48" fmla="*/ 2147483647 w 959"/>
                <a:gd name="T49" fmla="*/ 2147483647 h 543"/>
                <a:gd name="T50" fmla="*/ 2147483647 w 959"/>
                <a:gd name="T51" fmla="*/ 2147483647 h 543"/>
                <a:gd name="T52" fmla="*/ 2147483647 w 959"/>
                <a:gd name="T53" fmla="*/ 2147483647 h 543"/>
                <a:gd name="T54" fmla="*/ 2147483647 w 959"/>
                <a:gd name="T55" fmla="*/ 2147483647 h 543"/>
                <a:gd name="T56" fmla="*/ 2147483647 w 959"/>
                <a:gd name="T57" fmla="*/ 2147483647 h 543"/>
                <a:gd name="T58" fmla="*/ 2147483647 w 959"/>
                <a:gd name="T59" fmla="*/ 2147483647 h 543"/>
                <a:gd name="T60" fmla="*/ 2147483647 w 959"/>
                <a:gd name="T61" fmla="*/ 2147483647 h 543"/>
                <a:gd name="T62" fmla="*/ 2147483647 w 959"/>
                <a:gd name="T63" fmla="*/ 0 h 543"/>
                <a:gd name="T64" fmla="*/ 2147483647 w 959"/>
                <a:gd name="T65" fmla="*/ 2147483647 h 543"/>
                <a:gd name="T66" fmla="*/ 2147483647 w 959"/>
                <a:gd name="T67" fmla="*/ 2147483647 h 543"/>
                <a:gd name="T68" fmla="*/ 2147483647 w 959"/>
                <a:gd name="T69" fmla="*/ 2147483647 h 543"/>
                <a:gd name="T70" fmla="*/ 2147483647 w 959"/>
                <a:gd name="T71" fmla="*/ 2147483647 h 543"/>
                <a:gd name="T72" fmla="*/ 2147483647 w 959"/>
                <a:gd name="T73" fmla="*/ 2147483647 h 543"/>
                <a:gd name="T74" fmla="*/ 2147483647 w 959"/>
                <a:gd name="T75" fmla="*/ 2147483647 h 543"/>
                <a:gd name="T76" fmla="*/ 2147483647 w 959"/>
                <a:gd name="T77" fmla="*/ 2147483647 h 543"/>
                <a:gd name="T78" fmla="*/ 2147483647 w 959"/>
                <a:gd name="T79" fmla="*/ 2147483647 h 543"/>
                <a:gd name="T80" fmla="*/ 2147483647 w 959"/>
                <a:gd name="T81" fmla="*/ 2147483647 h 543"/>
                <a:gd name="T82" fmla="*/ 2147483647 w 959"/>
                <a:gd name="T83" fmla="*/ 2147483647 h 543"/>
                <a:gd name="T84" fmla="*/ 2147483647 w 959"/>
                <a:gd name="T85" fmla="*/ 2147483647 h 543"/>
                <a:gd name="T86" fmla="*/ 2147483647 w 959"/>
                <a:gd name="T87" fmla="*/ 2147483647 h 543"/>
                <a:gd name="T88" fmla="*/ 2147483647 w 959"/>
                <a:gd name="T89" fmla="*/ 2147483647 h 543"/>
                <a:gd name="T90" fmla="*/ 2147483647 w 959"/>
                <a:gd name="T91" fmla="*/ 2147483647 h 543"/>
                <a:gd name="T92" fmla="*/ 2147483647 w 959"/>
                <a:gd name="T93" fmla="*/ 2147483647 h 543"/>
                <a:gd name="T94" fmla="*/ 2147483647 w 959"/>
                <a:gd name="T95" fmla="*/ 2147483647 h 543"/>
                <a:gd name="T96" fmla="*/ 2147483647 w 959"/>
                <a:gd name="T97" fmla="*/ 2147483647 h 543"/>
                <a:gd name="T98" fmla="*/ 2147483647 w 959"/>
                <a:gd name="T99" fmla="*/ 2147483647 h 543"/>
                <a:gd name="T100" fmla="*/ 2147483647 w 959"/>
                <a:gd name="T101" fmla="*/ 2147483647 h 543"/>
                <a:gd name="T102" fmla="*/ 2147483647 w 959"/>
                <a:gd name="T103" fmla="*/ 2147483647 h 543"/>
                <a:gd name="T104" fmla="*/ 2147483647 w 959"/>
                <a:gd name="T105" fmla="*/ 2147483647 h 543"/>
                <a:gd name="T106" fmla="*/ 2147483647 w 959"/>
                <a:gd name="T107" fmla="*/ 2147483647 h 543"/>
                <a:gd name="T108" fmla="*/ 2147483647 w 959"/>
                <a:gd name="T109" fmla="*/ 2147483647 h 543"/>
                <a:gd name="T110" fmla="*/ 2147483647 w 959"/>
                <a:gd name="T111" fmla="*/ 2147483647 h 543"/>
                <a:gd name="T112" fmla="*/ 2147483647 w 959"/>
                <a:gd name="T113" fmla="*/ 2147483647 h 543"/>
                <a:gd name="T114" fmla="*/ 2147483647 w 959"/>
                <a:gd name="T115" fmla="*/ 2147483647 h 543"/>
                <a:gd name="T116" fmla="*/ 2147483647 w 959"/>
                <a:gd name="T117" fmla="*/ 2147483647 h 543"/>
                <a:gd name="T118" fmla="*/ 2147483647 w 959"/>
                <a:gd name="T119" fmla="*/ 2147483647 h 543"/>
                <a:gd name="T120" fmla="*/ 2147483647 w 959"/>
                <a:gd name="T121" fmla="*/ 2147483647 h 543"/>
                <a:gd name="T122" fmla="*/ 2147483647 w 959"/>
                <a:gd name="T123" fmla="*/ 2147483647 h 543"/>
                <a:gd name="T124" fmla="*/ 2147483647 w 959"/>
                <a:gd name="T125" fmla="*/ 2147483647 h 5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59"/>
                <a:gd name="T190" fmla="*/ 0 h 543"/>
                <a:gd name="T191" fmla="*/ 959 w 959"/>
                <a:gd name="T192" fmla="*/ 543 h 5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59" h="543">
                  <a:moveTo>
                    <a:pt x="0" y="543"/>
                  </a:moveTo>
                  <a:lnTo>
                    <a:pt x="9" y="543"/>
                  </a:lnTo>
                  <a:lnTo>
                    <a:pt x="18" y="543"/>
                  </a:lnTo>
                  <a:lnTo>
                    <a:pt x="28" y="543"/>
                  </a:lnTo>
                  <a:lnTo>
                    <a:pt x="37" y="543"/>
                  </a:lnTo>
                  <a:lnTo>
                    <a:pt x="46" y="543"/>
                  </a:lnTo>
                  <a:lnTo>
                    <a:pt x="55" y="543"/>
                  </a:lnTo>
                  <a:lnTo>
                    <a:pt x="65" y="543"/>
                  </a:lnTo>
                  <a:lnTo>
                    <a:pt x="74" y="543"/>
                  </a:lnTo>
                  <a:lnTo>
                    <a:pt x="83" y="543"/>
                  </a:lnTo>
                  <a:lnTo>
                    <a:pt x="92" y="543"/>
                  </a:lnTo>
                  <a:lnTo>
                    <a:pt x="101" y="543"/>
                  </a:lnTo>
                  <a:lnTo>
                    <a:pt x="111" y="543"/>
                  </a:lnTo>
                  <a:lnTo>
                    <a:pt x="120" y="543"/>
                  </a:lnTo>
                  <a:lnTo>
                    <a:pt x="129" y="543"/>
                  </a:lnTo>
                  <a:lnTo>
                    <a:pt x="138" y="543"/>
                  </a:lnTo>
                  <a:lnTo>
                    <a:pt x="138" y="534"/>
                  </a:lnTo>
                  <a:lnTo>
                    <a:pt x="148" y="534"/>
                  </a:lnTo>
                  <a:lnTo>
                    <a:pt x="157" y="534"/>
                  </a:lnTo>
                  <a:lnTo>
                    <a:pt x="166" y="534"/>
                  </a:lnTo>
                  <a:lnTo>
                    <a:pt x="175" y="534"/>
                  </a:lnTo>
                  <a:lnTo>
                    <a:pt x="184" y="534"/>
                  </a:lnTo>
                  <a:lnTo>
                    <a:pt x="184" y="525"/>
                  </a:lnTo>
                  <a:lnTo>
                    <a:pt x="194" y="525"/>
                  </a:lnTo>
                  <a:lnTo>
                    <a:pt x="203" y="525"/>
                  </a:lnTo>
                  <a:lnTo>
                    <a:pt x="203" y="516"/>
                  </a:lnTo>
                  <a:lnTo>
                    <a:pt x="212" y="516"/>
                  </a:lnTo>
                  <a:lnTo>
                    <a:pt x="212" y="506"/>
                  </a:lnTo>
                  <a:lnTo>
                    <a:pt x="221" y="506"/>
                  </a:lnTo>
                  <a:lnTo>
                    <a:pt x="230" y="497"/>
                  </a:lnTo>
                  <a:lnTo>
                    <a:pt x="240" y="497"/>
                  </a:lnTo>
                  <a:lnTo>
                    <a:pt x="240" y="488"/>
                  </a:lnTo>
                  <a:lnTo>
                    <a:pt x="249" y="479"/>
                  </a:lnTo>
                  <a:lnTo>
                    <a:pt x="249" y="470"/>
                  </a:lnTo>
                  <a:lnTo>
                    <a:pt x="258" y="470"/>
                  </a:lnTo>
                  <a:lnTo>
                    <a:pt x="258" y="460"/>
                  </a:lnTo>
                  <a:lnTo>
                    <a:pt x="267" y="460"/>
                  </a:lnTo>
                  <a:lnTo>
                    <a:pt x="267" y="451"/>
                  </a:lnTo>
                  <a:lnTo>
                    <a:pt x="277" y="451"/>
                  </a:lnTo>
                  <a:lnTo>
                    <a:pt x="277" y="442"/>
                  </a:lnTo>
                  <a:lnTo>
                    <a:pt x="277" y="433"/>
                  </a:lnTo>
                  <a:lnTo>
                    <a:pt x="286" y="433"/>
                  </a:lnTo>
                  <a:lnTo>
                    <a:pt x="286" y="423"/>
                  </a:lnTo>
                  <a:lnTo>
                    <a:pt x="286" y="414"/>
                  </a:lnTo>
                  <a:lnTo>
                    <a:pt x="295" y="414"/>
                  </a:lnTo>
                  <a:lnTo>
                    <a:pt x="295" y="405"/>
                  </a:lnTo>
                  <a:lnTo>
                    <a:pt x="295" y="396"/>
                  </a:lnTo>
                  <a:lnTo>
                    <a:pt x="304" y="396"/>
                  </a:lnTo>
                  <a:lnTo>
                    <a:pt x="304" y="387"/>
                  </a:lnTo>
                  <a:lnTo>
                    <a:pt x="304" y="377"/>
                  </a:lnTo>
                  <a:lnTo>
                    <a:pt x="313" y="377"/>
                  </a:lnTo>
                  <a:lnTo>
                    <a:pt x="313" y="368"/>
                  </a:lnTo>
                  <a:lnTo>
                    <a:pt x="313" y="359"/>
                  </a:lnTo>
                  <a:lnTo>
                    <a:pt x="323" y="359"/>
                  </a:lnTo>
                  <a:lnTo>
                    <a:pt x="323" y="350"/>
                  </a:lnTo>
                  <a:lnTo>
                    <a:pt x="323" y="341"/>
                  </a:lnTo>
                  <a:lnTo>
                    <a:pt x="323" y="331"/>
                  </a:lnTo>
                  <a:lnTo>
                    <a:pt x="332" y="331"/>
                  </a:lnTo>
                  <a:lnTo>
                    <a:pt x="332" y="322"/>
                  </a:lnTo>
                  <a:lnTo>
                    <a:pt x="332" y="313"/>
                  </a:lnTo>
                  <a:lnTo>
                    <a:pt x="341" y="304"/>
                  </a:lnTo>
                  <a:lnTo>
                    <a:pt x="341" y="294"/>
                  </a:lnTo>
                  <a:lnTo>
                    <a:pt x="341" y="285"/>
                  </a:lnTo>
                  <a:lnTo>
                    <a:pt x="350" y="285"/>
                  </a:lnTo>
                  <a:lnTo>
                    <a:pt x="350" y="276"/>
                  </a:lnTo>
                  <a:lnTo>
                    <a:pt x="350" y="267"/>
                  </a:lnTo>
                  <a:lnTo>
                    <a:pt x="350" y="258"/>
                  </a:lnTo>
                  <a:lnTo>
                    <a:pt x="360" y="258"/>
                  </a:lnTo>
                  <a:lnTo>
                    <a:pt x="360" y="248"/>
                  </a:lnTo>
                  <a:lnTo>
                    <a:pt x="360" y="239"/>
                  </a:lnTo>
                  <a:lnTo>
                    <a:pt x="360" y="230"/>
                  </a:lnTo>
                  <a:lnTo>
                    <a:pt x="369" y="230"/>
                  </a:lnTo>
                  <a:lnTo>
                    <a:pt x="369" y="221"/>
                  </a:lnTo>
                  <a:lnTo>
                    <a:pt x="369" y="211"/>
                  </a:lnTo>
                  <a:lnTo>
                    <a:pt x="378" y="202"/>
                  </a:lnTo>
                  <a:lnTo>
                    <a:pt x="378" y="193"/>
                  </a:lnTo>
                  <a:lnTo>
                    <a:pt x="378" y="184"/>
                  </a:lnTo>
                  <a:lnTo>
                    <a:pt x="378" y="175"/>
                  </a:lnTo>
                  <a:lnTo>
                    <a:pt x="387" y="165"/>
                  </a:lnTo>
                  <a:lnTo>
                    <a:pt x="387" y="156"/>
                  </a:lnTo>
                  <a:lnTo>
                    <a:pt x="387" y="147"/>
                  </a:lnTo>
                  <a:lnTo>
                    <a:pt x="396" y="147"/>
                  </a:lnTo>
                  <a:lnTo>
                    <a:pt x="396" y="138"/>
                  </a:lnTo>
                  <a:lnTo>
                    <a:pt x="396" y="129"/>
                  </a:lnTo>
                  <a:lnTo>
                    <a:pt x="396" y="119"/>
                  </a:lnTo>
                  <a:lnTo>
                    <a:pt x="406" y="119"/>
                  </a:lnTo>
                  <a:lnTo>
                    <a:pt x="406" y="110"/>
                  </a:lnTo>
                  <a:lnTo>
                    <a:pt x="406" y="101"/>
                  </a:lnTo>
                  <a:lnTo>
                    <a:pt x="415" y="92"/>
                  </a:lnTo>
                  <a:lnTo>
                    <a:pt x="415" y="82"/>
                  </a:lnTo>
                  <a:lnTo>
                    <a:pt x="424" y="82"/>
                  </a:lnTo>
                  <a:lnTo>
                    <a:pt x="424" y="73"/>
                  </a:lnTo>
                  <a:lnTo>
                    <a:pt x="424" y="64"/>
                  </a:lnTo>
                  <a:lnTo>
                    <a:pt x="433" y="55"/>
                  </a:lnTo>
                  <a:lnTo>
                    <a:pt x="433" y="46"/>
                  </a:lnTo>
                  <a:lnTo>
                    <a:pt x="433" y="36"/>
                  </a:lnTo>
                  <a:lnTo>
                    <a:pt x="443" y="36"/>
                  </a:lnTo>
                  <a:lnTo>
                    <a:pt x="443" y="27"/>
                  </a:lnTo>
                  <a:lnTo>
                    <a:pt x="452" y="27"/>
                  </a:lnTo>
                  <a:lnTo>
                    <a:pt x="452" y="18"/>
                  </a:lnTo>
                  <a:lnTo>
                    <a:pt x="461" y="18"/>
                  </a:lnTo>
                  <a:lnTo>
                    <a:pt x="461" y="9"/>
                  </a:lnTo>
                  <a:lnTo>
                    <a:pt x="470" y="9"/>
                  </a:lnTo>
                  <a:lnTo>
                    <a:pt x="470" y="0"/>
                  </a:lnTo>
                  <a:lnTo>
                    <a:pt x="479" y="0"/>
                  </a:lnTo>
                  <a:lnTo>
                    <a:pt x="489" y="0"/>
                  </a:lnTo>
                  <a:lnTo>
                    <a:pt x="489" y="9"/>
                  </a:lnTo>
                  <a:lnTo>
                    <a:pt x="498" y="9"/>
                  </a:lnTo>
                  <a:lnTo>
                    <a:pt x="507" y="9"/>
                  </a:lnTo>
                  <a:lnTo>
                    <a:pt x="507" y="18"/>
                  </a:lnTo>
                  <a:lnTo>
                    <a:pt x="516" y="18"/>
                  </a:lnTo>
                  <a:lnTo>
                    <a:pt x="516" y="27"/>
                  </a:lnTo>
                  <a:lnTo>
                    <a:pt x="525" y="36"/>
                  </a:lnTo>
                  <a:lnTo>
                    <a:pt x="525" y="46"/>
                  </a:lnTo>
                  <a:lnTo>
                    <a:pt x="535" y="46"/>
                  </a:lnTo>
                  <a:lnTo>
                    <a:pt x="535" y="55"/>
                  </a:lnTo>
                  <a:lnTo>
                    <a:pt x="535" y="64"/>
                  </a:lnTo>
                  <a:lnTo>
                    <a:pt x="544" y="64"/>
                  </a:lnTo>
                  <a:lnTo>
                    <a:pt x="544" y="73"/>
                  </a:lnTo>
                  <a:lnTo>
                    <a:pt x="544" y="82"/>
                  </a:lnTo>
                  <a:lnTo>
                    <a:pt x="553" y="92"/>
                  </a:lnTo>
                  <a:lnTo>
                    <a:pt x="553" y="101"/>
                  </a:lnTo>
                  <a:lnTo>
                    <a:pt x="562" y="110"/>
                  </a:lnTo>
                  <a:lnTo>
                    <a:pt x="562" y="119"/>
                  </a:lnTo>
                  <a:lnTo>
                    <a:pt x="562" y="129"/>
                  </a:lnTo>
                  <a:lnTo>
                    <a:pt x="562" y="138"/>
                  </a:lnTo>
                  <a:lnTo>
                    <a:pt x="572" y="138"/>
                  </a:lnTo>
                  <a:lnTo>
                    <a:pt x="572" y="147"/>
                  </a:lnTo>
                  <a:lnTo>
                    <a:pt x="572" y="156"/>
                  </a:lnTo>
                  <a:lnTo>
                    <a:pt x="572" y="165"/>
                  </a:lnTo>
                  <a:lnTo>
                    <a:pt x="581" y="165"/>
                  </a:lnTo>
                  <a:lnTo>
                    <a:pt x="581" y="175"/>
                  </a:lnTo>
                  <a:lnTo>
                    <a:pt x="581" y="184"/>
                  </a:lnTo>
                  <a:lnTo>
                    <a:pt x="581" y="193"/>
                  </a:lnTo>
                  <a:lnTo>
                    <a:pt x="590" y="193"/>
                  </a:lnTo>
                  <a:lnTo>
                    <a:pt x="590" y="202"/>
                  </a:lnTo>
                  <a:lnTo>
                    <a:pt x="590" y="211"/>
                  </a:lnTo>
                  <a:lnTo>
                    <a:pt x="590" y="221"/>
                  </a:lnTo>
                  <a:lnTo>
                    <a:pt x="599" y="221"/>
                  </a:lnTo>
                  <a:lnTo>
                    <a:pt x="599" y="230"/>
                  </a:lnTo>
                  <a:lnTo>
                    <a:pt x="599" y="239"/>
                  </a:lnTo>
                  <a:lnTo>
                    <a:pt x="608" y="248"/>
                  </a:lnTo>
                  <a:lnTo>
                    <a:pt x="608" y="258"/>
                  </a:lnTo>
                  <a:lnTo>
                    <a:pt x="608" y="267"/>
                  </a:lnTo>
                  <a:lnTo>
                    <a:pt x="618" y="276"/>
                  </a:lnTo>
                  <a:lnTo>
                    <a:pt x="618" y="285"/>
                  </a:lnTo>
                  <a:lnTo>
                    <a:pt x="618" y="294"/>
                  </a:lnTo>
                  <a:lnTo>
                    <a:pt x="627" y="294"/>
                  </a:lnTo>
                  <a:lnTo>
                    <a:pt x="627" y="304"/>
                  </a:lnTo>
                  <a:lnTo>
                    <a:pt x="627" y="313"/>
                  </a:lnTo>
                  <a:lnTo>
                    <a:pt x="636" y="322"/>
                  </a:lnTo>
                  <a:lnTo>
                    <a:pt x="636" y="331"/>
                  </a:lnTo>
                  <a:lnTo>
                    <a:pt x="636" y="341"/>
                  </a:lnTo>
                  <a:lnTo>
                    <a:pt x="645" y="341"/>
                  </a:lnTo>
                  <a:lnTo>
                    <a:pt x="645" y="350"/>
                  </a:lnTo>
                  <a:lnTo>
                    <a:pt x="645" y="359"/>
                  </a:lnTo>
                  <a:lnTo>
                    <a:pt x="655" y="368"/>
                  </a:lnTo>
                  <a:lnTo>
                    <a:pt x="655" y="377"/>
                  </a:lnTo>
                  <a:lnTo>
                    <a:pt x="655" y="387"/>
                  </a:lnTo>
                  <a:lnTo>
                    <a:pt x="664" y="387"/>
                  </a:lnTo>
                  <a:lnTo>
                    <a:pt x="664" y="396"/>
                  </a:lnTo>
                  <a:lnTo>
                    <a:pt x="664" y="405"/>
                  </a:lnTo>
                  <a:lnTo>
                    <a:pt x="673" y="405"/>
                  </a:lnTo>
                  <a:lnTo>
                    <a:pt x="673" y="414"/>
                  </a:lnTo>
                  <a:lnTo>
                    <a:pt x="673" y="423"/>
                  </a:lnTo>
                  <a:lnTo>
                    <a:pt x="682" y="423"/>
                  </a:lnTo>
                  <a:lnTo>
                    <a:pt x="682" y="433"/>
                  </a:lnTo>
                  <a:lnTo>
                    <a:pt x="691" y="442"/>
                  </a:lnTo>
                  <a:lnTo>
                    <a:pt x="691" y="451"/>
                  </a:lnTo>
                  <a:lnTo>
                    <a:pt x="701" y="451"/>
                  </a:lnTo>
                  <a:lnTo>
                    <a:pt x="701" y="460"/>
                  </a:lnTo>
                  <a:lnTo>
                    <a:pt x="701" y="470"/>
                  </a:lnTo>
                  <a:lnTo>
                    <a:pt x="710" y="470"/>
                  </a:lnTo>
                  <a:lnTo>
                    <a:pt x="710" y="479"/>
                  </a:lnTo>
                  <a:lnTo>
                    <a:pt x="719" y="479"/>
                  </a:lnTo>
                  <a:lnTo>
                    <a:pt x="719" y="488"/>
                  </a:lnTo>
                  <a:lnTo>
                    <a:pt x="728" y="488"/>
                  </a:lnTo>
                  <a:lnTo>
                    <a:pt x="728" y="497"/>
                  </a:lnTo>
                  <a:lnTo>
                    <a:pt x="738" y="497"/>
                  </a:lnTo>
                  <a:lnTo>
                    <a:pt x="738" y="506"/>
                  </a:lnTo>
                  <a:lnTo>
                    <a:pt x="747" y="506"/>
                  </a:lnTo>
                  <a:lnTo>
                    <a:pt x="747" y="516"/>
                  </a:lnTo>
                  <a:lnTo>
                    <a:pt x="756" y="516"/>
                  </a:lnTo>
                  <a:lnTo>
                    <a:pt x="765" y="525"/>
                  </a:lnTo>
                  <a:lnTo>
                    <a:pt x="774" y="525"/>
                  </a:lnTo>
                  <a:lnTo>
                    <a:pt x="784" y="525"/>
                  </a:lnTo>
                  <a:lnTo>
                    <a:pt x="784" y="534"/>
                  </a:lnTo>
                  <a:lnTo>
                    <a:pt x="793" y="534"/>
                  </a:lnTo>
                  <a:lnTo>
                    <a:pt x="802" y="534"/>
                  </a:lnTo>
                  <a:lnTo>
                    <a:pt x="811" y="534"/>
                  </a:lnTo>
                  <a:lnTo>
                    <a:pt x="820" y="534"/>
                  </a:lnTo>
                  <a:lnTo>
                    <a:pt x="830" y="534"/>
                  </a:lnTo>
                  <a:lnTo>
                    <a:pt x="830" y="543"/>
                  </a:lnTo>
                  <a:lnTo>
                    <a:pt x="839" y="543"/>
                  </a:lnTo>
                  <a:lnTo>
                    <a:pt x="848" y="543"/>
                  </a:lnTo>
                  <a:lnTo>
                    <a:pt x="857" y="543"/>
                  </a:lnTo>
                  <a:lnTo>
                    <a:pt x="867" y="543"/>
                  </a:lnTo>
                  <a:lnTo>
                    <a:pt x="876" y="543"/>
                  </a:lnTo>
                  <a:lnTo>
                    <a:pt x="885" y="543"/>
                  </a:lnTo>
                  <a:lnTo>
                    <a:pt x="894" y="543"/>
                  </a:lnTo>
                  <a:lnTo>
                    <a:pt x="903" y="543"/>
                  </a:lnTo>
                  <a:lnTo>
                    <a:pt x="913" y="543"/>
                  </a:lnTo>
                  <a:lnTo>
                    <a:pt x="922" y="543"/>
                  </a:lnTo>
                  <a:lnTo>
                    <a:pt x="931" y="543"/>
                  </a:lnTo>
                  <a:lnTo>
                    <a:pt x="940" y="543"/>
                  </a:lnTo>
                  <a:lnTo>
                    <a:pt x="950" y="543"/>
                  </a:lnTo>
                  <a:lnTo>
                    <a:pt x="959" y="543"/>
                  </a:lnTo>
                </a:path>
              </a:pathLst>
            </a:custGeom>
            <a:solidFill>
              <a:srgbClr val="FF0000"/>
            </a:solidFill>
            <a:ln w="31750" cmpd="sng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 sz="1400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3706272" y="4099634"/>
              <a:ext cx="683553" cy="230925"/>
            </a:xfrm>
            <a:custGeom>
              <a:avLst/>
              <a:gdLst>
                <a:gd name="connsiteX0" fmla="*/ 0 w 20516850"/>
                <a:gd name="connsiteY0" fmla="*/ 3495691 h 3495691"/>
                <a:gd name="connsiteX1" fmla="*/ 2266950 w 20516850"/>
                <a:gd name="connsiteY1" fmla="*/ 2867041 h 3495691"/>
                <a:gd name="connsiteX2" fmla="*/ 4514850 w 20516850"/>
                <a:gd name="connsiteY2" fmla="*/ 790591 h 3495691"/>
                <a:gd name="connsiteX3" fmla="*/ 6800850 w 20516850"/>
                <a:gd name="connsiteY3" fmla="*/ 85741 h 3495691"/>
                <a:gd name="connsiteX4" fmla="*/ 13696950 w 20516850"/>
                <a:gd name="connsiteY4" fmla="*/ 85741 h 3495691"/>
                <a:gd name="connsiteX5" fmla="*/ 15982950 w 20516850"/>
                <a:gd name="connsiteY5" fmla="*/ 752491 h 3495691"/>
                <a:gd name="connsiteX6" fmla="*/ 18268950 w 20516850"/>
                <a:gd name="connsiteY6" fmla="*/ 2905141 h 3495691"/>
                <a:gd name="connsiteX7" fmla="*/ 20516850 w 20516850"/>
                <a:gd name="connsiteY7" fmla="*/ 3476641 h 349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16850" h="3495691">
                  <a:moveTo>
                    <a:pt x="0" y="3495691"/>
                  </a:moveTo>
                  <a:cubicBezTo>
                    <a:pt x="757237" y="3406791"/>
                    <a:pt x="1514475" y="3317891"/>
                    <a:pt x="2266950" y="2867041"/>
                  </a:cubicBezTo>
                  <a:cubicBezTo>
                    <a:pt x="3019425" y="2416191"/>
                    <a:pt x="3759200" y="1254141"/>
                    <a:pt x="4514850" y="790591"/>
                  </a:cubicBezTo>
                  <a:cubicBezTo>
                    <a:pt x="5270500" y="327041"/>
                    <a:pt x="5270500" y="203216"/>
                    <a:pt x="6800850" y="85741"/>
                  </a:cubicBezTo>
                  <a:cubicBezTo>
                    <a:pt x="8331200" y="-31734"/>
                    <a:pt x="12166600" y="-25384"/>
                    <a:pt x="13696950" y="85741"/>
                  </a:cubicBezTo>
                  <a:cubicBezTo>
                    <a:pt x="15227300" y="196866"/>
                    <a:pt x="15220950" y="282591"/>
                    <a:pt x="15982950" y="752491"/>
                  </a:cubicBezTo>
                  <a:cubicBezTo>
                    <a:pt x="16744950" y="1222391"/>
                    <a:pt x="17513300" y="2451116"/>
                    <a:pt x="18268950" y="2905141"/>
                  </a:cubicBezTo>
                  <a:cubicBezTo>
                    <a:pt x="19024600" y="3359166"/>
                    <a:pt x="19770725" y="3417903"/>
                    <a:pt x="20516850" y="3476641"/>
                  </a:cubicBezTo>
                </a:path>
              </a:pathLst>
            </a:custGeom>
            <a:gradFill>
              <a:gsLst>
                <a:gs pos="26000">
                  <a:srgbClr val="FFC000"/>
                </a:gs>
                <a:gs pos="91000">
                  <a:srgbClr val="FF0000"/>
                </a:gs>
                <a:gs pos="7000">
                  <a:schemeClr val="accent2">
                    <a:lumMod val="60000"/>
                    <a:lumOff val="40000"/>
                  </a:schemeClr>
                </a:gs>
                <a:gs pos="46000">
                  <a:srgbClr val="FF8200"/>
                </a:gs>
              </a:gsLst>
              <a:lin ang="0" scaled="1"/>
            </a:gra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cxnSp>
          <p:nvCxnSpPr>
            <p:cNvPr id="59" name="直線矢印コネクタ 58"/>
            <p:cNvCxnSpPr/>
            <p:nvPr/>
          </p:nvCxnSpPr>
          <p:spPr>
            <a:xfrm>
              <a:off x="1442925" y="4228849"/>
              <a:ext cx="2388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>
              <a:off x="6663926" y="4217981"/>
              <a:ext cx="2388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>
            <a:xfrm>
              <a:off x="4820409" y="4217981"/>
              <a:ext cx="2388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正方形/長方形 62"/>
            <p:cNvSpPr/>
            <p:nvPr/>
          </p:nvSpPr>
          <p:spPr>
            <a:xfrm>
              <a:off x="1966485" y="3154684"/>
              <a:ext cx="992641" cy="30777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Stretcher</a:t>
              </a:r>
              <a:endParaRPr lang="ja-JP" altLang="en-US" sz="1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2134768" y="4268766"/>
              <a:ext cx="601073" cy="45719"/>
            </a:xfrm>
            <a:custGeom>
              <a:avLst/>
              <a:gdLst>
                <a:gd name="connsiteX0" fmla="*/ 0 w 20516850"/>
                <a:gd name="connsiteY0" fmla="*/ 3495691 h 3495691"/>
                <a:gd name="connsiteX1" fmla="*/ 2266950 w 20516850"/>
                <a:gd name="connsiteY1" fmla="*/ 2867041 h 3495691"/>
                <a:gd name="connsiteX2" fmla="*/ 4514850 w 20516850"/>
                <a:gd name="connsiteY2" fmla="*/ 790591 h 3495691"/>
                <a:gd name="connsiteX3" fmla="*/ 6800850 w 20516850"/>
                <a:gd name="connsiteY3" fmla="*/ 85741 h 3495691"/>
                <a:gd name="connsiteX4" fmla="*/ 13696950 w 20516850"/>
                <a:gd name="connsiteY4" fmla="*/ 85741 h 3495691"/>
                <a:gd name="connsiteX5" fmla="*/ 15982950 w 20516850"/>
                <a:gd name="connsiteY5" fmla="*/ 752491 h 3495691"/>
                <a:gd name="connsiteX6" fmla="*/ 18268950 w 20516850"/>
                <a:gd name="connsiteY6" fmla="*/ 2905141 h 3495691"/>
                <a:gd name="connsiteX7" fmla="*/ 20516850 w 20516850"/>
                <a:gd name="connsiteY7" fmla="*/ 3476641 h 349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16850" h="3495691">
                  <a:moveTo>
                    <a:pt x="0" y="3495691"/>
                  </a:moveTo>
                  <a:cubicBezTo>
                    <a:pt x="757237" y="3406791"/>
                    <a:pt x="1514475" y="3317891"/>
                    <a:pt x="2266950" y="2867041"/>
                  </a:cubicBezTo>
                  <a:cubicBezTo>
                    <a:pt x="3019425" y="2416191"/>
                    <a:pt x="3759200" y="1254141"/>
                    <a:pt x="4514850" y="790591"/>
                  </a:cubicBezTo>
                  <a:cubicBezTo>
                    <a:pt x="5270500" y="327041"/>
                    <a:pt x="5270500" y="203216"/>
                    <a:pt x="6800850" y="85741"/>
                  </a:cubicBezTo>
                  <a:cubicBezTo>
                    <a:pt x="8331200" y="-31734"/>
                    <a:pt x="12166600" y="-25384"/>
                    <a:pt x="13696950" y="85741"/>
                  </a:cubicBezTo>
                  <a:cubicBezTo>
                    <a:pt x="15227300" y="196866"/>
                    <a:pt x="15220950" y="282591"/>
                    <a:pt x="15982950" y="752491"/>
                  </a:cubicBezTo>
                  <a:cubicBezTo>
                    <a:pt x="16744950" y="1222391"/>
                    <a:pt x="17513300" y="2451116"/>
                    <a:pt x="18268950" y="2905141"/>
                  </a:cubicBezTo>
                  <a:cubicBezTo>
                    <a:pt x="19024600" y="3359166"/>
                    <a:pt x="19770725" y="3417903"/>
                    <a:pt x="20516850" y="3476641"/>
                  </a:cubicBezTo>
                </a:path>
              </a:pathLst>
            </a:custGeom>
            <a:gradFill>
              <a:gsLst>
                <a:gs pos="26000">
                  <a:srgbClr val="FFC000"/>
                </a:gs>
                <a:gs pos="91000">
                  <a:srgbClr val="FF0000"/>
                </a:gs>
                <a:gs pos="7000">
                  <a:schemeClr val="accent2">
                    <a:lumMod val="60000"/>
                    <a:lumOff val="40000"/>
                  </a:schemeClr>
                </a:gs>
                <a:gs pos="46000">
                  <a:srgbClr val="FF8200"/>
                </a:gs>
              </a:gsLst>
              <a:lin ang="0" scaled="1"/>
            </a:gra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249"/>
            <p:cNvSpPr txBox="1"/>
            <p:nvPr/>
          </p:nvSpPr>
          <p:spPr>
            <a:xfrm>
              <a:off x="2153494" y="3866008"/>
              <a:ext cx="603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200" dirty="0" smtClean="0"/>
                <a:t>30 </a:t>
              </a:r>
              <a:r>
                <a:rPr kumimoji="1" lang="en-US" altLang="ja-JP" sz="1200" dirty="0" err="1" smtClean="0"/>
                <a:t>ps</a:t>
              </a:r>
              <a:endParaRPr kumimoji="1" lang="ja-JP" altLang="en-US" sz="1200" dirty="0"/>
            </a:p>
          </p:txBody>
        </p:sp>
        <p:cxnSp>
          <p:nvCxnSpPr>
            <p:cNvPr id="66" name="直線矢印コネクタ 65"/>
            <p:cNvCxnSpPr/>
            <p:nvPr/>
          </p:nvCxnSpPr>
          <p:spPr>
            <a:xfrm>
              <a:off x="3152317" y="4222369"/>
              <a:ext cx="2388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テキスト ボックス 3"/>
          <p:cNvSpPr txBox="1"/>
          <p:nvPr/>
        </p:nvSpPr>
        <p:spPr>
          <a:xfrm>
            <a:off x="433517" y="1469877"/>
            <a:ext cx="429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Under ground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 laser system</a:t>
            </a:r>
            <a:endParaRPr kumimoji="1" lang="ja-JP" altLang="en-US" sz="24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33517" y="4040107"/>
            <a:ext cx="429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On the ground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 laser system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115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389" y="4269055"/>
            <a:ext cx="2795737" cy="197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Grating</a:t>
            </a:r>
            <a:r>
              <a:rPr lang="ja-JP" altLang="en-US" dirty="0"/>
              <a:t> </a:t>
            </a:r>
            <a:r>
              <a:rPr lang="en-US" altLang="ja-JP" dirty="0" smtClean="0"/>
              <a:t>pair compressor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749659" y="2433286"/>
            <a:ext cx="5199169" cy="3109443"/>
            <a:chOff x="898410" y="1563482"/>
            <a:chExt cx="5706116" cy="3516895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898410" y="1563482"/>
              <a:ext cx="5706116" cy="3135280"/>
              <a:chOff x="1043689" y="2099797"/>
              <a:chExt cx="5835674" cy="3231353"/>
            </a:xfrm>
          </p:grpSpPr>
          <p:sp>
            <p:nvSpPr>
              <p:cNvPr id="3" name="正方形/長方形 2"/>
              <p:cNvSpPr/>
              <p:nvPr/>
            </p:nvSpPr>
            <p:spPr>
              <a:xfrm rot="1303691">
                <a:off x="2127900" y="2734655"/>
                <a:ext cx="2367185" cy="7691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" name="片側の 2 つの角を切り取った四角形 3"/>
              <p:cNvSpPr/>
              <p:nvPr/>
            </p:nvSpPr>
            <p:spPr>
              <a:xfrm rot="5400000">
                <a:off x="6161517" y="2629636"/>
                <a:ext cx="1247686" cy="188007"/>
              </a:xfrm>
              <a:prstGeom prst="snip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 rot="1114175">
                <a:off x="4984071" y="4878766"/>
                <a:ext cx="1447837" cy="7597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" name="直線コネクタ 7"/>
              <p:cNvCxnSpPr/>
              <p:nvPr/>
            </p:nvCxnSpPr>
            <p:spPr>
              <a:xfrm>
                <a:off x="1043689" y="4947302"/>
                <a:ext cx="4700187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>
                <a:off x="2333002" y="2373595"/>
                <a:ext cx="4358355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4153256" y="3115655"/>
                <a:ext cx="2538101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flipH="1" flipV="1">
                <a:off x="2333001" y="2373594"/>
                <a:ext cx="3430159" cy="257370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H="1" flipV="1">
                <a:off x="4153255" y="3115655"/>
                <a:ext cx="1609591" cy="183164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1743342" y="3975837"/>
                <a:ext cx="0" cy="97146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片側の 2 つの角を切り取った四角形 4"/>
              <p:cNvSpPr/>
              <p:nvPr/>
            </p:nvSpPr>
            <p:spPr>
              <a:xfrm rot="13664672">
                <a:off x="1406584" y="4942317"/>
                <a:ext cx="613873" cy="163794"/>
              </a:xfrm>
              <a:prstGeom prst="snip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5" name="直線コネクタ 24"/>
            <p:cNvCxnSpPr/>
            <p:nvPr/>
          </p:nvCxnSpPr>
          <p:spPr>
            <a:xfrm flipH="1">
              <a:off x="5474684" y="3948157"/>
              <a:ext cx="268090" cy="81185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弧 26"/>
            <p:cNvSpPr/>
            <p:nvPr/>
          </p:nvSpPr>
          <p:spPr>
            <a:xfrm rot="10800000">
              <a:off x="5343872" y="4212362"/>
              <a:ext cx="336456" cy="33645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線吹き出し 2 27"/>
            <p:cNvSpPr/>
            <p:nvPr/>
          </p:nvSpPr>
          <p:spPr>
            <a:xfrm>
              <a:off x="4812771" y="4833096"/>
              <a:ext cx="700026" cy="247281"/>
            </a:xfrm>
            <a:prstGeom prst="callout2">
              <a:avLst>
                <a:gd name="adj1" fmla="val 18750"/>
                <a:gd name="adj2" fmla="val -8333"/>
                <a:gd name="adj3" fmla="val -67608"/>
                <a:gd name="adj4" fmla="val 13343"/>
                <a:gd name="adj5" fmla="val -111490"/>
                <a:gd name="adj6" fmla="val 7337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50" dirty="0" smtClean="0">
                  <a:solidFill>
                    <a:schemeClr val="tx1"/>
                  </a:solidFill>
                </a:rPr>
                <a:t>63.65°</a:t>
              </a:r>
              <a:endParaRPr kumimoji="1" lang="ja-JP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29" name="左中かっこ 28"/>
            <p:cNvSpPr/>
            <p:nvPr/>
          </p:nvSpPr>
          <p:spPr>
            <a:xfrm rot="-4080000">
              <a:off x="2870085" y="1273717"/>
              <a:ext cx="339218" cy="235754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408299" y="2670121"/>
              <a:ext cx="855288" cy="295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180 mm</a:t>
              </a:r>
              <a:endParaRPr kumimoji="1" lang="ja-JP" altLang="en-US" sz="1100" dirty="0"/>
            </a:p>
          </p:txBody>
        </p:sp>
        <p:sp>
          <p:nvSpPr>
            <p:cNvPr id="31" name="円弧 30"/>
            <p:cNvSpPr/>
            <p:nvPr/>
          </p:nvSpPr>
          <p:spPr>
            <a:xfrm rot="16200000">
              <a:off x="4933009" y="3668889"/>
              <a:ext cx="225867" cy="22586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線吹き出し 2 31"/>
            <p:cNvSpPr/>
            <p:nvPr/>
          </p:nvSpPr>
          <p:spPr>
            <a:xfrm>
              <a:off x="5128579" y="3258114"/>
              <a:ext cx="467188" cy="330883"/>
            </a:xfrm>
            <a:prstGeom prst="callout2">
              <a:avLst>
                <a:gd name="adj1" fmla="val 18750"/>
                <a:gd name="adj2" fmla="val -8333"/>
                <a:gd name="adj3" fmla="val 34941"/>
                <a:gd name="adj4" fmla="val -59419"/>
                <a:gd name="adj5" fmla="val 117897"/>
                <a:gd name="adj6" fmla="val -7171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ja-JP" sz="1050" i="1" dirty="0" smtClean="0">
                  <a:solidFill>
                    <a:schemeClr val="tx1"/>
                  </a:solidFill>
                </a:rPr>
                <a:t>Δ</a:t>
              </a:r>
              <a:r>
                <a:rPr lang="en-US" altLang="ja-JP" sz="1050" i="1" dirty="0" smtClean="0">
                  <a:solidFill>
                    <a:schemeClr val="tx1"/>
                  </a:solidFill>
                </a:rPr>
                <a:t>Ɵ</a:t>
              </a:r>
              <a:endParaRPr kumimoji="1" lang="ja-JP" altLang="en-US" sz="1050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945528" y="3327385"/>
              <a:ext cx="2506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i="1" dirty="0" smtClean="0"/>
                <a:t>l</a:t>
              </a:r>
              <a:endParaRPr kumimoji="1" lang="ja-JP" altLang="en-US" sz="1100" i="1" dirty="0"/>
            </a:p>
          </p:txBody>
        </p:sp>
      </p:grpSp>
      <p:graphicFrame>
        <p:nvGraphicFramePr>
          <p:cNvPr id="34" name="表 33"/>
          <p:cNvGraphicFramePr>
            <a:graphicFrameLocks noGrp="1"/>
          </p:cNvGraphicFramePr>
          <p:nvPr>
            <p:extLst/>
          </p:nvPr>
        </p:nvGraphicFramePr>
        <p:xfrm>
          <a:off x="266612" y="5542729"/>
          <a:ext cx="5826290" cy="1249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4547"/>
                <a:gridCol w="1393018"/>
                <a:gridCol w="1003906"/>
                <a:gridCol w="1304819"/>
              </a:tblGrid>
              <a:tr h="311955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1600" dirty="0" smtClean="0">
                          <a:solidFill>
                            <a:schemeClr val="tx1"/>
                          </a:solidFill>
                        </a:rPr>
                        <a:t>Δλ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1600" i="1" dirty="0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kumimoji="1" lang="en-US" altLang="ja-JP" sz="1600" i="1" dirty="0" smtClean="0">
                          <a:solidFill>
                            <a:schemeClr val="tx1"/>
                          </a:solidFill>
                        </a:rPr>
                        <a:t>Ɵ</a:t>
                      </a:r>
                      <a:endParaRPr kumimoji="1" lang="ja-JP" alt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kumimoji="1" lang="ja-JP" alt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19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Fiber amp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 nm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4.5°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1020 mm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119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Yb:YAG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Gain Spectrum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 nm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0.45°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10173</a:t>
                      </a:r>
                      <a:r>
                        <a:rPr kumimoji="1" lang="en-US" altLang="ja-JP" sz="1600" baseline="0" dirty="0" smtClean="0"/>
                        <a:t> mm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434810" y="3686175"/>
            <a:ext cx="274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2ns pulse can be </a:t>
            </a:r>
            <a:r>
              <a:rPr kumimoji="1" lang="en-US" altLang="ja-JP" dirty="0" err="1" smtClean="0"/>
              <a:t>dechirped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7292673" y="3946876"/>
            <a:ext cx="1765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Vacuum </a:t>
            </a:r>
            <a:r>
              <a:rPr lang="en-US" altLang="ja-JP" sz="1600" dirty="0" smtClean="0"/>
              <a:t>Chamber</a:t>
            </a:r>
            <a:endParaRPr lang="ja-JP" altLang="en-US" sz="16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70" y="1697943"/>
            <a:ext cx="2633301" cy="200192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88407" y="1286162"/>
            <a:ext cx="3623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Canon transmission grating</a:t>
            </a:r>
          </a:p>
          <a:p>
            <a:r>
              <a:rPr kumimoji="1" lang="en-US" altLang="zh-CN" dirty="0" smtClean="0"/>
              <a:t>Size: 180mm</a:t>
            </a:r>
            <a:r>
              <a:rPr kumimoji="1" lang="en-US" altLang="ja-JP" dirty="0" smtClean="0"/>
              <a:t>×</a:t>
            </a:r>
            <a:r>
              <a:rPr kumimoji="1" lang="en-US" altLang="zh-CN" dirty="0" smtClean="0"/>
              <a:t>50mm </a:t>
            </a:r>
          </a:p>
          <a:p>
            <a:r>
              <a:rPr kumimoji="1" lang="en-US" altLang="zh-CN" dirty="0" smtClean="0"/>
              <a:t>Groove density: 1740 lines/mm</a:t>
            </a:r>
          </a:p>
          <a:p>
            <a:r>
              <a:rPr lang="en-US" altLang="ja-JP" dirty="0" smtClean="0"/>
              <a:t>Diffraction efficiency: 95%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13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-8785" y="445356"/>
            <a:ext cx="9152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b="1" kern="1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Yb:YAG</a:t>
            </a:r>
            <a:r>
              <a:rPr lang="en-US" altLang="ja-JP" sz="3200" b="1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thin disk regenerative amplifier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939"/>
            <a:ext cx="4181626" cy="305045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28" y="2990276"/>
            <a:ext cx="4879771" cy="365982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4892" y="1216896"/>
            <a:ext cx="8763000" cy="16163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picosecond and nanosecond laser pulse, </a:t>
            </a:r>
            <a:r>
              <a:rPr lang="en-US" altLang="ja-JP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regenerative amplifier is very powerful</a:t>
            </a:r>
          </a:p>
          <a:p>
            <a:pPr>
              <a:lnSpc>
                <a:spcPct val="90000"/>
              </a:lnSpc>
            </a:pPr>
            <a:r>
              <a:rPr lang="en-US" altLang="ja-JP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amplification factor can help relieve stress of multi-pass amplifier stages and reduce thermal </a:t>
            </a:r>
            <a:r>
              <a:rPr lang="en-US" altLang="ja-JP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</a:p>
          <a:p>
            <a:pPr>
              <a:lnSpc>
                <a:spcPct val="90000"/>
              </a:lnSpc>
            </a:pPr>
            <a:r>
              <a:rPr lang="en-US" altLang="ja-JP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dichroic mirror with high optical quality and high damage threshold</a:t>
            </a:r>
            <a:endParaRPr lang="en-US" altLang="ja-JP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7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-8786" y="363571"/>
            <a:ext cx="9152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b="1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Low </a:t>
            </a:r>
            <a:r>
              <a:rPr lang="en-US" altLang="ja-JP" sz="32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temperature Yb:YAG thin disk laser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6065" y="1168046"/>
            <a:ext cx="8949107" cy="5832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temperature laser operation feasibility analysis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high gain is possible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amplified spontaneous emission (ASE)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Simpler and more stable (compare with cryogenic laser)</a:t>
            </a:r>
            <a:endParaRPr lang="en-US" altLang="ja-JP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low temperature laser operation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Peltier </a:t>
            </a:r>
            <a:r>
              <a:rPr lang="en-US" altLang="ja-JP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plates: </a:t>
            </a: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ja-JP" sz="1800" baseline="30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ja-JP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</a:t>
            </a: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-36 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vacuum chamber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made laser soldering laser head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Hz repetition rate test</a:t>
            </a: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5" y="4159950"/>
            <a:ext cx="3392214" cy="2544161"/>
          </a:xfrm>
          <a:prstGeom prst="rect">
            <a:avLst/>
          </a:prstGeom>
        </p:spPr>
      </p:pic>
      <p:pic>
        <p:nvPicPr>
          <p:cNvPr id="14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29" y="948346"/>
            <a:ext cx="2198275" cy="293103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95" y="3990933"/>
            <a:ext cx="3608376" cy="27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0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33" y="905504"/>
            <a:ext cx="3816424" cy="2862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33" y="3826370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129562"/>
              </p:ext>
            </p:extLst>
          </p:nvPr>
        </p:nvGraphicFramePr>
        <p:xfrm>
          <a:off x="1219133" y="860787"/>
          <a:ext cx="2847176" cy="4708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Visio" r:id="rId5" imgW="3918278" imgH="6480000" progId="Visio.Drawing.11">
                  <p:embed/>
                </p:oleObj>
              </mc:Choice>
              <mc:Fallback>
                <p:oleObj name="Visio" r:id="rId5" imgW="3918278" imgH="64800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133" y="860787"/>
                        <a:ext cx="2847176" cy="47085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086037" y="5380672"/>
            <a:ext cx="3722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・</a:t>
            </a:r>
            <a:r>
              <a:rPr lang="en-US" altLang="ja-JP" dirty="0" smtClean="0"/>
              <a:t>Laser energy</a:t>
            </a:r>
          </a:p>
          <a:p>
            <a:r>
              <a:rPr lang="ja-JP" altLang="en-US" dirty="0"/>
              <a:t> </a:t>
            </a:r>
            <a:r>
              <a:rPr lang="ja-JP" altLang="en-US" dirty="0" smtClean="0"/>
              <a:t>  </a:t>
            </a:r>
            <a:r>
              <a:rPr lang="en-US" altLang="ja-JP" dirty="0" smtClean="0"/>
              <a:t>4.0mJ@1064nm</a:t>
            </a:r>
            <a:endParaRPr lang="en-US" altLang="ja-JP" dirty="0"/>
          </a:p>
          <a:p>
            <a:r>
              <a:rPr lang="en-US" altLang="ja-JP" dirty="0"/>
              <a:t>   </a:t>
            </a:r>
            <a:r>
              <a:rPr lang="en-US" altLang="ja-JP" dirty="0" smtClean="0"/>
              <a:t>550uJ@532nm</a:t>
            </a:r>
            <a:endParaRPr lang="en-US" altLang="ja-JP" dirty="0"/>
          </a:p>
          <a:p>
            <a:r>
              <a:rPr lang="en-US" altLang="ja-JP" dirty="0"/>
              <a:t>   </a:t>
            </a:r>
            <a:r>
              <a:rPr lang="en-US" altLang="ja-JP" dirty="0" smtClean="0"/>
              <a:t>120uJ@226nm</a:t>
            </a:r>
            <a:endParaRPr lang="en-US" altLang="ja-JP" dirty="0"/>
          </a:p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Under beam </a:t>
            </a:r>
            <a:r>
              <a:rPr kumimoji="1" lang="en-US" altLang="ja-JP" dirty="0" err="1" smtClean="0"/>
              <a:t>comissioning</a:t>
            </a:r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48220" y="329440"/>
            <a:ext cx="8568952" cy="576064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Yb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fiber and </a:t>
            </a:r>
            <a:r>
              <a:rPr lang="en-US" altLang="ja-JP" sz="3200" dirty="0" err="1" smtClean="0"/>
              <a:t>Nd:YAG</a:t>
            </a:r>
            <a:r>
              <a:rPr lang="en-US" altLang="ja-JP" sz="3200" dirty="0" smtClean="0"/>
              <a:t> multi-stage laser @ 3-2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939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53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Nd</a:t>
            </a:r>
            <a:r>
              <a:rPr lang="en-US" altLang="ja-JP" dirty="0" err="1" smtClean="0"/>
              <a:t>:YAG</a:t>
            </a:r>
            <a:r>
              <a:rPr lang="en-US" altLang="ja-JP" dirty="0" smtClean="0"/>
              <a:t> </a:t>
            </a:r>
            <a:r>
              <a:rPr lang="en-US" altLang="ja-JP" dirty="0"/>
              <a:t>Diode-pumped solid-state</a:t>
            </a:r>
            <a:br>
              <a:rPr lang="en-US" altLang="ja-JP" dirty="0"/>
            </a:br>
            <a:r>
              <a:rPr lang="en-US" altLang="ja-JP" dirty="0" smtClean="0"/>
              <a:t>(DPSS) Regenerative amplifier</a:t>
            </a:r>
            <a:endParaRPr kumimoji="1" lang="ja-JP" altLang="en-US" dirty="0"/>
          </a:p>
        </p:txBody>
      </p:sp>
      <p:pic>
        <p:nvPicPr>
          <p:cNvPr id="2050" name="Picture 2" descr="https://upload.wikimedia.org/wikipedia/commons/f/f9/Yag-r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89" y="4286575"/>
            <a:ext cx="1392417" cy="13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6"/>
          <p:cNvSpPr txBox="1">
            <a:spLocks noChangeArrowheads="1"/>
          </p:cNvSpPr>
          <p:nvPr/>
        </p:nvSpPr>
        <p:spPr bwMode="auto">
          <a:xfrm>
            <a:off x="4656410" y="2020490"/>
            <a:ext cx="393800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dirty="0" smtClean="0"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dirty="0" smtClean="0">
                <a:ea typeface="Arial Unicode MS" pitchFamily="50" charset="-128"/>
                <a:cs typeface="Arial Unicode MS" pitchFamily="50" charset="-128"/>
              </a:rPr>
              <a:t>4-state laser is easy to operate.</a:t>
            </a:r>
            <a:endParaRPr lang="ja-JP" altLang="en-US" dirty="0"/>
          </a:p>
          <a:p>
            <a:r>
              <a:rPr lang="ja-JP" altLang="en-US" dirty="0" smtClean="0">
                <a:ea typeface="Arial Unicode MS" pitchFamily="50" charset="-128"/>
                <a:cs typeface="Arial Unicode MS" pitchFamily="50" charset="-128"/>
              </a:rPr>
              <a:t>○</a:t>
            </a:r>
            <a:r>
              <a:rPr lang="en-US" altLang="ja-JP" dirty="0" smtClean="0"/>
              <a:t> High power pump LD is available.</a:t>
            </a:r>
          </a:p>
          <a:p>
            <a:pPr lvl="1"/>
            <a:r>
              <a:rPr lang="en-US" altLang="ja-JP" dirty="0" smtClean="0"/>
              <a:t>808nm </a:t>
            </a:r>
            <a:r>
              <a:rPr lang="en-US" altLang="ja-JP" dirty="0"/>
              <a:t>:  Commercial </a:t>
            </a:r>
            <a:r>
              <a:rPr lang="en-US" altLang="ja-JP" dirty="0" smtClean="0"/>
              <a:t>product</a:t>
            </a:r>
          </a:p>
          <a:p>
            <a:r>
              <a:rPr lang="ja-JP" altLang="en-US" dirty="0"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dirty="0" smtClean="0"/>
              <a:t>High gain efficiency.</a:t>
            </a:r>
            <a:endParaRPr lang="en-US" altLang="ja-JP" dirty="0"/>
          </a:p>
          <a:p>
            <a:r>
              <a:rPr lang="ja-JP" altLang="en-US" dirty="0" smtClean="0"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dirty="0" smtClean="0">
                <a:ea typeface="Arial Unicode MS" pitchFamily="50" charset="-128"/>
                <a:cs typeface="Arial Unicode MS" pitchFamily="50" charset="-128"/>
              </a:rPr>
              <a:t>Large crystal is available</a:t>
            </a:r>
            <a:endParaRPr lang="ja-JP" altLang="en-US" dirty="0"/>
          </a:p>
          <a:p>
            <a:r>
              <a:rPr lang="en-US" altLang="ja-JP" dirty="0" smtClean="0"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dirty="0" smtClean="0"/>
              <a:t>Small gain bandwidth.     (Gaussian)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76757" y="574318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1.1% Dia. 4×93mm AR/AR@1064nm</a:t>
            </a:r>
            <a:endParaRPr kumimoji="1" lang="ja-JP" altLang="en-US" sz="1600" dirty="0"/>
          </a:p>
        </p:txBody>
      </p:sp>
      <p:pic>
        <p:nvPicPr>
          <p:cNvPr id="1026" name="Picture 2" descr="C:\Users\Xiangyu\Downloads\2015-11-16 191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04" y="4248296"/>
            <a:ext cx="2953867" cy="22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2" y="1854597"/>
            <a:ext cx="3783190" cy="285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" y="4869390"/>
            <a:ext cx="3783190" cy="181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6323"/>
          </a:xfrm>
        </p:spPr>
        <p:txBody>
          <a:bodyPr/>
          <a:lstStyle/>
          <a:p>
            <a:r>
              <a:rPr kumimoji="1" lang="en-US" altLang="ja-JP" dirty="0" smtClean="0"/>
              <a:t>Plan A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647080" y="3207687"/>
            <a:ext cx="1157141" cy="669386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676021" y="3225031"/>
            <a:ext cx="111517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Stretcher to 2 ns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482585" y="3204294"/>
            <a:ext cx="1547544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6458247" y="5908250"/>
            <a:ext cx="2200247" cy="58706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365903" y="5886941"/>
            <a:ext cx="2379819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b="1" dirty="0" err="1" smtClean="0">
                <a:solidFill>
                  <a:schemeClr val="accent1"/>
                </a:solidFill>
              </a:rPr>
              <a:t>Nd:YAG</a:t>
            </a:r>
            <a:r>
              <a:rPr lang="en-US" altLang="ja-JP" b="1" dirty="0" smtClean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altLang="ja-JP" b="1" dirty="0" smtClean="0">
                <a:solidFill>
                  <a:schemeClr val="accent1"/>
                </a:solidFill>
              </a:rPr>
              <a:t>regenerative amplifier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617206" y="3212855"/>
            <a:ext cx="13716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645430" y="3212855"/>
            <a:ext cx="130219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EO module</a:t>
            </a:r>
          </a:p>
          <a:p>
            <a:pPr algn="ctr"/>
            <a:r>
              <a:rPr lang="en-US" altLang="ja-JP" dirty="0" smtClean="0"/>
              <a:t>pulse picker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250725" y="3928791"/>
            <a:ext cx="588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10Hz</a:t>
            </a:r>
            <a:endParaRPr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044441" y="5466076"/>
            <a:ext cx="2379819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b="1" dirty="0" err="1" smtClean="0">
                <a:solidFill>
                  <a:schemeClr val="accent1"/>
                </a:solidFill>
              </a:rPr>
              <a:t>Yb:YAG</a:t>
            </a:r>
            <a:r>
              <a:rPr lang="en-US" altLang="ja-JP" b="1" dirty="0" smtClean="0">
                <a:solidFill>
                  <a:schemeClr val="accent1"/>
                </a:solidFill>
              </a:rPr>
              <a:t> Thin disk</a:t>
            </a:r>
          </a:p>
          <a:p>
            <a:pPr algn="ctr"/>
            <a:r>
              <a:rPr lang="en-US" altLang="ja-JP" b="1" dirty="0" smtClean="0">
                <a:solidFill>
                  <a:schemeClr val="accent1"/>
                </a:solidFill>
              </a:rPr>
              <a:t>regenerative amplifier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418436" y="3168188"/>
            <a:ext cx="1556206" cy="6858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391889" y="3218751"/>
            <a:ext cx="159303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10 MHz </a:t>
            </a:r>
            <a:r>
              <a:rPr lang="en-US" altLang="ja-JP" b="1" dirty="0" err="1" smtClean="0">
                <a:solidFill>
                  <a:srgbClr val="0070C0"/>
                </a:solidFill>
              </a:rPr>
              <a:t>ANDi</a:t>
            </a:r>
            <a:r>
              <a:rPr lang="en-US" altLang="ja-JP" b="1" dirty="0" smtClean="0">
                <a:solidFill>
                  <a:srgbClr val="0070C0"/>
                </a:solidFill>
              </a:rPr>
              <a:t> </a:t>
            </a:r>
            <a:r>
              <a:rPr lang="en-US" altLang="ja-JP" b="1" dirty="0">
                <a:solidFill>
                  <a:srgbClr val="0070C0"/>
                </a:solidFill>
              </a:rPr>
              <a:t>type </a:t>
            </a:r>
            <a:r>
              <a:rPr lang="en-US" altLang="ja-JP" b="1" dirty="0" smtClean="0">
                <a:solidFill>
                  <a:srgbClr val="0070C0"/>
                </a:solidFill>
              </a:rPr>
              <a:t>oscillator</a:t>
            </a: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2051153" y="3549188"/>
            <a:ext cx="401777" cy="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4077513" y="5502807"/>
            <a:ext cx="2286000" cy="609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345478" y="5702275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Output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3933288" y="3546313"/>
            <a:ext cx="421473" cy="2382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6130822" y="3576379"/>
            <a:ext cx="421473" cy="2382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7426402" y="5414621"/>
            <a:ext cx="78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1064nm</a:t>
            </a:r>
            <a:endParaRPr lang="ja-JP" altLang="en-US" sz="1400" dirty="0"/>
          </a:p>
        </p:txBody>
      </p:sp>
      <p:cxnSp>
        <p:nvCxnSpPr>
          <p:cNvPr id="43" name="直線矢印コネクタ 42"/>
          <p:cNvCxnSpPr/>
          <p:nvPr/>
        </p:nvCxnSpPr>
        <p:spPr>
          <a:xfrm flipH="1">
            <a:off x="6966996" y="3904551"/>
            <a:ext cx="6179" cy="38928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4482585" y="3235163"/>
            <a:ext cx="158461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err="1" smtClean="0"/>
              <a:t>Yb</a:t>
            </a:r>
            <a:r>
              <a:rPr lang="en-US" altLang="ja-JP" dirty="0" smtClean="0"/>
              <a:t>-doped PCF</a:t>
            </a:r>
          </a:p>
          <a:p>
            <a:pPr algn="ctr"/>
            <a:r>
              <a:rPr lang="en-US" altLang="ja-JP" dirty="0" smtClean="0"/>
              <a:t>fiber amp</a:t>
            </a: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5886934" y="5089844"/>
            <a:ext cx="0" cy="39423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>
          <a:xfrm>
            <a:off x="5214065" y="4281901"/>
            <a:ext cx="2775972" cy="789218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5211416" y="4384377"/>
            <a:ext cx="281569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High-energy </a:t>
            </a:r>
            <a:r>
              <a:rPr lang="en-US" altLang="ja-JP" b="1" dirty="0" err="1" smtClean="0">
                <a:solidFill>
                  <a:srgbClr val="0070C0"/>
                </a:solidFill>
              </a:rPr>
              <a:t>Yb</a:t>
            </a:r>
            <a:r>
              <a:rPr lang="en-US" altLang="ja-JP" b="1" dirty="0" smtClean="0">
                <a:solidFill>
                  <a:srgbClr val="0070C0"/>
                </a:solidFill>
              </a:rPr>
              <a:t>-doped ROD PCF fiber amp</a:t>
            </a:r>
          </a:p>
        </p:txBody>
      </p:sp>
      <p:cxnSp>
        <p:nvCxnSpPr>
          <p:cNvPr id="55" name="直線矢印コネクタ 54"/>
          <p:cNvCxnSpPr>
            <a:endCxn id="11" idx="0"/>
          </p:cNvCxnSpPr>
          <p:nvPr/>
        </p:nvCxnSpPr>
        <p:spPr>
          <a:xfrm flipH="1">
            <a:off x="5256357" y="2812487"/>
            <a:ext cx="1803919" cy="391807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/>
          <p:cNvSpPr/>
          <p:nvPr/>
        </p:nvSpPr>
        <p:spPr>
          <a:xfrm>
            <a:off x="4959589" y="5116829"/>
            <a:ext cx="787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1030nm</a:t>
            </a:r>
            <a:endParaRPr lang="ja-JP" altLang="en-US" sz="1400" dirty="0"/>
          </a:p>
        </p:txBody>
      </p:sp>
      <p:sp>
        <p:nvSpPr>
          <p:cNvPr id="58" name="正方形/長方形 57"/>
          <p:cNvSpPr/>
          <p:nvPr/>
        </p:nvSpPr>
        <p:spPr>
          <a:xfrm>
            <a:off x="2425504" y="4201659"/>
            <a:ext cx="1528766" cy="917564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2425504" y="4201659"/>
            <a:ext cx="1504300" cy="9175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Grating pair Compressor to 30 </a:t>
            </a:r>
            <a:r>
              <a:rPr lang="en-US" altLang="ja-JP" b="1" dirty="0" err="1" smtClean="0">
                <a:solidFill>
                  <a:srgbClr val="0070C0"/>
                </a:solidFill>
              </a:rPr>
              <a:t>ps</a:t>
            </a:r>
            <a:endParaRPr lang="en-US" altLang="ja-JP" b="1" dirty="0" smtClean="0">
              <a:solidFill>
                <a:srgbClr val="0070C0"/>
              </a:solidFill>
            </a:endParaRPr>
          </a:p>
        </p:txBody>
      </p:sp>
      <p:cxnSp>
        <p:nvCxnSpPr>
          <p:cNvPr id="65" name="直線矢印コネクタ 64"/>
          <p:cNvCxnSpPr/>
          <p:nvPr/>
        </p:nvCxnSpPr>
        <p:spPr>
          <a:xfrm flipH="1">
            <a:off x="1673243" y="4688755"/>
            <a:ext cx="699036" cy="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6363513" y="5075336"/>
            <a:ext cx="514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&lt; </a:t>
            </a:r>
            <a:r>
              <a:rPr lang="en-US" altLang="ja-JP" sz="1400" dirty="0" err="1" smtClean="0"/>
              <a:t>mJ</a:t>
            </a:r>
            <a:endParaRPr lang="ja-JP" altLang="en-US" sz="1400" dirty="0"/>
          </a:p>
        </p:txBody>
      </p:sp>
      <p:sp>
        <p:nvSpPr>
          <p:cNvPr id="68" name="正方形/長方形 67"/>
          <p:cNvSpPr/>
          <p:nvPr/>
        </p:nvSpPr>
        <p:spPr>
          <a:xfrm>
            <a:off x="503942" y="4504089"/>
            <a:ext cx="1107764" cy="3693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正方形/長方形 68"/>
          <p:cNvSpPr/>
          <p:nvPr/>
        </p:nvSpPr>
        <p:spPr>
          <a:xfrm>
            <a:off x="503942" y="4504089"/>
            <a:ext cx="114483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/>
              <a:t>SHG ×</a:t>
            </a:r>
            <a:r>
              <a:rPr lang="ja-JP" altLang="en-US" dirty="0"/>
              <a:t> </a:t>
            </a:r>
            <a:r>
              <a:rPr lang="en-US" altLang="ja-JP" dirty="0" smtClean="0"/>
              <a:t>2</a:t>
            </a:r>
          </a:p>
        </p:txBody>
      </p:sp>
      <p:cxnSp>
        <p:nvCxnSpPr>
          <p:cNvPr id="70" name="直線矢印コネクタ 69"/>
          <p:cNvCxnSpPr/>
          <p:nvPr/>
        </p:nvCxnSpPr>
        <p:spPr>
          <a:xfrm>
            <a:off x="829281" y="5019590"/>
            <a:ext cx="0" cy="588730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 flipH="1" flipV="1">
            <a:off x="3573940" y="5204093"/>
            <a:ext cx="391297" cy="452983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カギ線コネクタ 74"/>
          <p:cNvCxnSpPr/>
          <p:nvPr/>
        </p:nvCxnSpPr>
        <p:spPr>
          <a:xfrm rot="10800000">
            <a:off x="1462993" y="5133184"/>
            <a:ext cx="4928197" cy="1216558"/>
          </a:xfrm>
          <a:prstGeom prst="bentConnector3">
            <a:avLst>
              <a:gd name="adj1" fmla="val 100041"/>
            </a:avLst>
          </a:prstGeom>
          <a:ln w="76200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40"/>
          <p:cNvCxnSpPr/>
          <p:nvPr/>
        </p:nvCxnSpPr>
        <p:spPr>
          <a:xfrm rot="16200000" flipH="1">
            <a:off x="7204532" y="4449548"/>
            <a:ext cx="2158614" cy="457602"/>
          </a:xfrm>
          <a:prstGeom prst="bentConnector3">
            <a:avLst>
              <a:gd name="adj1" fmla="val 1735"/>
            </a:avLst>
          </a:prstGeom>
          <a:ln w="76200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2425504" y="2097418"/>
            <a:ext cx="18288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2445994" y="2097418"/>
            <a:ext cx="1774845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Grating stretcher</a:t>
            </a:r>
          </a:p>
          <a:p>
            <a:pPr algn="ctr"/>
            <a:r>
              <a:rPr lang="en-US" altLang="ja-JP" dirty="0" smtClean="0"/>
              <a:t>To 30 </a:t>
            </a:r>
            <a:r>
              <a:rPr lang="en-US" altLang="ja-JP" dirty="0" err="1" smtClean="0"/>
              <a:t>ps</a:t>
            </a:r>
            <a:endParaRPr lang="en-US" altLang="ja-JP" dirty="0" smtClean="0"/>
          </a:p>
        </p:txBody>
      </p:sp>
      <p:sp>
        <p:nvSpPr>
          <p:cNvPr id="56" name="正方形/長方形 55"/>
          <p:cNvSpPr/>
          <p:nvPr/>
        </p:nvSpPr>
        <p:spPr>
          <a:xfrm>
            <a:off x="4846224" y="2097418"/>
            <a:ext cx="12192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4798241" y="2097418"/>
            <a:ext cx="130219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SOA</a:t>
            </a:r>
          </a:p>
          <a:p>
            <a:pPr algn="ctr"/>
            <a:r>
              <a:rPr lang="en-US" altLang="ja-JP" dirty="0" smtClean="0"/>
              <a:t>pulse picker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700893" y="2097418"/>
            <a:ext cx="15240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正方形/長方形 62"/>
          <p:cNvSpPr/>
          <p:nvPr/>
        </p:nvSpPr>
        <p:spPr>
          <a:xfrm>
            <a:off x="6653373" y="2097418"/>
            <a:ext cx="1606066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err="1" smtClean="0"/>
              <a:t>Yb</a:t>
            </a:r>
            <a:r>
              <a:rPr lang="en-US" altLang="ja-JP" dirty="0" smtClean="0"/>
              <a:t> single mode</a:t>
            </a:r>
          </a:p>
          <a:p>
            <a:pPr algn="ctr"/>
            <a:r>
              <a:rPr lang="en-US" altLang="ja-JP" dirty="0" smtClean="0"/>
              <a:t> fiber amp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423287" y="2083154"/>
            <a:ext cx="1546166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397431" y="2133717"/>
            <a:ext cx="158275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/>
              <a:t>114 MHz fiber oscillator</a:t>
            </a:r>
          </a:p>
        </p:txBody>
      </p:sp>
      <p:cxnSp>
        <p:nvCxnSpPr>
          <p:cNvPr id="71" name="直線矢印コネクタ 70"/>
          <p:cNvCxnSpPr/>
          <p:nvPr/>
        </p:nvCxnSpPr>
        <p:spPr>
          <a:xfrm>
            <a:off x="1969100" y="2469084"/>
            <a:ext cx="456404" cy="0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/>
          <p:nvPr/>
        </p:nvCxnSpPr>
        <p:spPr>
          <a:xfrm>
            <a:off x="4297039" y="2478418"/>
            <a:ext cx="495300" cy="1588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>
            <a:off x="6125839" y="2478418"/>
            <a:ext cx="495300" cy="1588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2676021" y="1421990"/>
            <a:ext cx="30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Yb</a:t>
            </a:r>
            <a:r>
              <a:rPr lang="en-US" altLang="ja-JP" dirty="0"/>
              <a:t> </a:t>
            </a:r>
            <a:r>
              <a:rPr lang="en-US" altLang="ja-JP" dirty="0" smtClean="0"/>
              <a:t>fiber + CPA + </a:t>
            </a:r>
            <a:r>
              <a:rPr lang="en-US" altLang="ja-JP" dirty="0" err="1" smtClean="0"/>
              <a:t>Yb:YAG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7259" y="1136394"/>
            <a:ext cx="1748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Times New Roman" panose="02020603050405020304" pitchFamily="18" charset="0"/>
              <a:buChar char="̶"/>
            </a:pPr>
            <a:r>
              <a:rPr kumimoji="1" lang="en-US" altLang="ja-JP" sz="1600" dirty="0" smtClean="0"/>
              <a:t>Developed</a:t>
            </a:r>
          </a:p>
          <a:p>
            <a:pPr marL="285750" indent="-285750">
              <a:buFont typeface="Times New Roman" panose="02020603050405020304" pitchFamily="18" charset="0"/>
              <a:buChar char="̶"/>
            </a:pPr>
            <a:r>
              <a:rPr lang="en-US" altLang="ja-JP" sz="1600" dirty="0" smtClean="0">
                <a:solidFill>
                  <a:srgbClr val="0070C0"/>
                </a:solidFill>
              </a:rPr>
              <a:t>Developing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6323"/>
          </a:xfrm>
        </p:spPr>
        <p:txBody>
          <a:bodyPr/>
          <a:lstStyle/>
          <a:p>
            <a:r>
              <a:rPr kumimoji="1" lang="en-US" altLang="ja-JP" dirty="0" smtClean="0"/>
              <a:t>Plan B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647080" y="3207687"/>
            <a:ext cx="1157141" cy="669386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676021" y="3225031"/>
            <a:ext cx="111517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Stretcher to 2 ns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482585" y="3204294"/>
            <a:ext cx="1547544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6458247" y="5908250"/>
            <a:ext cx="2200247" cy="58706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365903" y="5886941"/>
            <a:ext cx="2379819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b="1" dirty="0" err="1" smtClean="0">
                <a:solidFill>
                  <a:schemeClr val="accent1"/>
                </a:solidFill>
              </a:rPr>
              <a:t>Nd:YAG</a:t>
            </a:r>
            <a:r>
              <a:rPr lang="en-US" altLang="ja-JP" b="1" dirty="0" smtClean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altLang="ja-JP" b="1" dirty="0" smtClean="0">
                <a:solidFill>
                  <a:schemeClr val="accent1"/>
                </a:solidFill>
              </a:rPr>
              <a:t>regenerative amplifier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617206" y="3212855"/>
            <a:ext cx="13716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645430" y="3212855"/>
            <a:ext cx="130219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EO module</a:t>
            </a:r>
          </a:p>
          <a:p>
            <a:pPr algn="ctr"/>
            <a:r>
              <a:rPr lang="en-US" altLang="ja-JP" dirty="0" smtClean="0"/>
              <a:t>pulse picker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250725" y="3928791"/>
            <a:ext cx="588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10Hz</a:t>
            </a:r>
            <a:endParaRPr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044441" y="5466076"/>
            <a:ext cx="2379819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b="1" dirty="0" err="1" smtClean="0">
                <a:solidFill>
                  <a:schemeClr val="accent1"/>
                </a:solidFill>
              </a:rPr>
              <a:t>Yb:YAG</a:t>
            </a:r>
            <a:r>
              <a:rPr lang="en-US" altLang="ja-JP" b="1" dirty="0" smtClean="0">
                <a:solidFill>
                  <a:schemeClr val="accent1"/>
                </a:solidFill>
              </a:rPr>
              <a:t> Thin disk</a:t>
            </a:r>
          </a:p>
          <a:p>
            <a:pPr algn="ctr"/>
            <a:r>
              <a:rPr lang="en-US" altLang="ja-JP" b="1" dirty="0" smtClean="0">
                <a:solidFill>
                  <a:schemeClr val="accent1"/>
                </a:solidFill>
              </a:rPr>
              <a:t>regenerative amplifier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418436" y="3168188"/>
            <a:ext cx="1556206" cy="6858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391889" y="3218751"/>
            <a:ext cx="159303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10 MHz </a:t>
            </a:r>
            <a:r>
              <a:rPr lang="en-US" altLang="ja-JP" b="1" dirty="0" err="1" smtClean="0">
                <a:solidFill>
                  <a:srgbClr val="0070C0"/>
                </a:solidFill>
              </a:rPr>
              <a:t>ANDi</a:t>
            </a:r>
            <a:r>
              <a:rPr lang="en-US" altLang="ja-JP" b="1" dirty="0" smtClean="0">
                <a:solidFill>
                  <a:srgbClr val="0070C0"/>
                </a:solidFill>
              </a:rPr>
              <a:t> </a:t>
            </a:r>
            <a:r>
              <a:rPr lang="en-US" altLang="ja-JP" b="1" dirty="0">
                <a:solidFill>
                  <a:srgbClr val="0070C0"/>
                </a:solidFill>
              </a:rPr>
              <a:t>type </a:t>
            </a:r>
            <a:r>
              <a:rPr lang="en-US" altLang="ja-JP" b="1" dirty="0" smtClean="0">
                <a:solidFill>
                  <a:srgbClr val="0070C0"/>
                </a:solidFill>
              </a:rPr>
              <a:t>oscillator</a:t>
            </a: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2051153" y="3549188"/>
            <a:ext cx="401777" cy="0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4077513" y="5502807"/>
            <a:ext cx="2286000" cy="609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345478" y="5702275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Output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3933288" y="3546313"/>
            <a:ext cx="421473" cy="2382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6130822" y="3576379"/>
            <a:ext cx="421473" cy="2382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7426402" y="5414621"/>
            <a:ext cx="78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1064nm</a:t>
            </a:r>
            <a:endParaRPr lang="ja-JP" altLang="en-US" sz="1400" dirty="0"/>
          </a:p>
        </p:txBody>
      </p:sp>
      <p:cxnSp>
        <p:nvCxnSpPr>
          <p:cNvPr id="43" name="直線矢印コネクタ 42"/>
          <p:cNvCxnSpPr/>
          <p:nvPr/>
        </p:nvCxnSpPr>
        <p:spPr>
          <a:xfrm flipH="1">
            <a:off x="6966996" y="3904551"/>
            <a:ext cx="6179" cy="389285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4482585" y="3235163"/>
            <a:ext cx="158461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err="1" smtClean="0"/>
              <a:t>Yb</a:t>
            </a:r>
            <a:r>
              <a:rPr lang="en-US" altLang="ja-JP" dirty="0" smtClean="0"/>
              <a:t>-doped PCF</a:t>
            </a:r>
          </a:p>
          <a:p>
            <a:pPr algn="ctr"/>
            <a:r>
              <a:rPr lang="en-US" altLang="ja-JP" dirty="0" smtClean="0"/>
              <a:t>fiber amp</a:t>
            </a: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5886934" y="5089844"/>
            <a:ext cx="0" cy="394238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>
          <a:xfrm>
            <a:off x="5214065" y="4281901"/>
            <a:ext cx="2775972" cy="789218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5211416" y="4384377"/>
            <a:ext cx="281569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High-energy </a:t>
            </a:r>
            <a:r>
              <a:rPr lang="en-US" altLang="ja-JP" b="1" dirty="0" err="1" smtClean="0">
                <a:solidFill>
                  <a:srgbClr val="0070C0"/>
                </a:solidFill>
              </a:rPr>
              <a:t>Yb</a:t>
            </a:r>
            <a:r>
              <a:rPr lang="en-US" altLang="ja-JP" b="1" dirty="0" smtClean="0">
                <a:solidFill>
                  <a:srgbClr val="0070C0"/>
                </a:solidFill>
              </a:rPr>
              <a:t>-doped ROD PCF fiber amp</a:t>
            </a:r>
          </a:p>
        </p:txBody>
      </p:sp>
      <p:cxnSp>
        <p:nvCxnSpPr>
          <p:cNvPr id="55" name="直線矢印コネクタ 54"/>
          <p:cNvCxnSpPr>
            <a:endCxn id="11" idx="0"/>
          </p:cNvCxnSpPr>
          <p:nvPr/>
        </p:nvCxnSpPr>
        <p:spPr>
          <a:xfrm flipH="1">
            <a:off x="5256357" y="2812487"/>
            <a:ext cx="1803919" cy="391807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/>
          <p:cNvSpPr/>
          <p:nvPr/>
        </p:nvSpPr>
        <p:spPr>
          <a:xfrm>
            <a:off x="4959589" y="5116829"/>
            <a:ext cx="787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1030nm</a:t>
            </a:r>
            <a:endParaRPr lang="ja-JP" altLang="en-US" sz="1400" dirty="0"/>
          </a:p>
        </p:txBody>
      </p:sp>
      <p:sp>
        <p:nvSpPr>
          <p:cNvPr id="58" name="正方形/長方形 57"/>
          <p:cNvSpPr/>
          <p:nvPr/>
        </p:nvSpPr>
        <p:spPr>
          <a:xfrm>
            <a:off x="2425504" y="4201659"/>
            <a:ext cx="1528766" cy="917564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2425504" y="4201659"/>
            <a:ext cx="1504300" cy="9175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Grating pair Compressor to 30 </a:t>
            </a:r>
            <a:r>
              <a:rPr lang="en-US" altLang="ja-JP" b="1" dirty="0" err="1" smtClean="0">
                <a:solidFill>
                  <a:srgbClr val="0070C0"/>
                </a:solidFill>
              </a:rPr>
              <a:t>ps</a:t>
            </a:r>
            <a:endParaRPr lang="en-US" altLang="ja-JP" b="1" dirty="0" smtClean="0">
              <a:solidFill>
                <a:srgbClr val="0070C0"/>
              </a:solidFill>
            </a:endParaRPr>
          </a:p>
        </p:txBody>
      </p:sp>
      <p:cxnSp>
        <p:nvCxnSpPr>
          <p:cNvPr id="65" name="直線矢印コネクタ 64"/>
          <p:cNvCxnSpPr/>
          <p:nvPr/>
        </p:nvCxnSpPr>
        <p:spPr>
          <a:xfrm flipH="1">
            <a:off x="1673243" y="4688755"/>
            <a:ext cx="699036" cy="0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6363513" y="5075336"/>
            <a:ext cx="514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&lt; </a:t>
            </a:r>
            <a:r>
              <a:rPr lang="en-US" altLang="ja-JP" sz="1400" dirty="0" err="1" smtClean="0"/>
              <a:t>mJ</a:t>
            </a:r>
            <a:endParaRPr lang="ja-JP" altLang="en-US" sz="1400" dirty="0"/>
          </a:p>
        </p:txBody>
      </p:sp>
      <p:sp>
        <p:nvSpPr>
          <p:cNvPr id="68" name="正方形/長方形 67"/>
          <p:cNvSpPr/>
          <p:nvPr/>
        </p:nvSpPr>
        <p:spPr>
          <a:xfrm>
            <a:off x="503942" y="4504089"/>
            <a:ext cx="1107764" cy="3693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正方形/長方形 68"/>
          <p:cNvSpPr/>
          <p:nvPr/>
        </p:nvSpPr>
        <p:spPr>
          <a:xfrm>
            <a:off x="503942" y="4504089"/>
            <a:ext cx="114483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/>
              <a:t>SHG ×</a:t>
            </a:r>
            <a:r>
              <a:rPr lang="ja-JP" altLang="en-US" dirty="0"/>
              <a:t> </a:t>
            </a:r>
            <a:r>
              <a:rPr lang="en-US" altLang="ja-JP" dirty="0" smtClean="0"/>
              <a:t>2</a:t>
            </a:r>
          </a:p>
        </p:txBody>
      </p:sp>
      <p:cxnSp>
        <p:nvCxnSpPr>
          <p:cNvPr id="70" name="直線矢印コネクタ 69"/>
          <p:cNvCxnSpPr/>
          <p:nvPr/>
        </p:nvCxnSpPr>
        <p:spPr>
          <a:xfrm>
            <a:off x="829281" y="5019590"/>
            <a:ext cx="0" cy="58873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 flipH="1" flipV="1">
            <a:off x="3573940" y="5204093"/>
            <a:ext cx="391297" cy="452983"/>
          </a:xfrm>
          <a:prstGeom prst="straightConnector1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カギ線コネクタ 74"/>
          <p:cNvCxnSpPr/>
          <p:nvPr/>
        </p:nvCxnSpPr>
        <p:spPr>
          <a:xfrm rot="10800000">
            <a:off x="1462993" y="5133184"/>
            <a:ext cx="4928197" cy="1216558"/>
          </a:xfrm>
          <a:prstGeom prst="bentConnector3">
            <a:avLst>
              <a:gd name="adj1" fmla="val 100041"/>
            </a:avLst>
          </a:prstGeom>
          <a:ln w="762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40"/>
          <p:cNvCxnSpPr/>
          <p:nvPr/>
        </p:nvCxnSpPr>
        <p:spPr>
          <a:xfrm rot="16200000" flipH="1">
            <a:off x="7204532" y="4449548"/>
            <a:ext cx="2158614" cy="457602"/>
          </a:xfrm>
          <a:prstGeom prst="bentConnector3">
            <a:avLst>
              <a:gd name="adj1" fmla="val 1735"/>
            </a:avLst>
          </a:prstGeom>
          <a:ln w="762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2425504" y="2097418"/>
            <a:ext cx="18288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2445994" y="2097418"/>
            <a:ext cx="1774845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Grating stretcher</a:t>
            </a:r>
          </a:p>
          <a:p>
            <a:pPr algn="ctr"/>
            <a:r>
              <a:rPr lang="en-US" altLang="ja-JP" dirty="0" smtClean="0"/>
              <a:t>To 30 </a:t>
            </a:r>
            <a:r>
              <a:rPr lang="en-US" altLang="ja-JP" dirty="0" err="1" smtClean="0"/>
              <a:t>ps</a:t>
            </a:r>
            <a:endParaRPr lang="en-US" altLang="ja-JP" dirty="0" smtClean="0"/>
          </a:p>
        </p:txBody>
      </p:sp>
      <p:sp>
        <p:nvSpPr>
          <p:cNvPr id="56" name="正方形/長方形 55"/>
          <p:cNvSpPr/>
          <p:nvPr/>
        </p:nvSpPr>
        <p:spPr>
          <a:xfrm>
            <a:off x="4846224" y="2097418"/>
            <a:ext cx="12192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4798241" y="2097418"/>
            <a:ext cx="130219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smtClean="0"/>
              <a:t>SOA</a:t>
            </a:r>
          </a:p>
          <a:p>
            <a:pPr algn="ctr"/>
            <a:r>
              <a:rPr lang="en-US" altLang="ja-JP" dirty="0" smtClean="0"/>
              <a:t>pulse picker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700893" y="2097418"/>
            <a:ext cx="15240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正方形/長方形 62"/>
          <p:cNvSpPr/>
          <p:nvPr/>
        </p:nvSpPr>
        <p:spPr>
          <a:xfrm>
            <a:off x="6653373" y="2097418"/>
            <a:ext cx="1606066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dirty="0" err="1" smtClean="0"/>
              <a:t>Yb</a:t>
            </a:r>
            <a:r>
              <a:rPr lang="en-US" altLang="ja-JP" dirty="0" smtClean="0"/>
              <a:t> single mode</a:t>
            </a:r>
          </a:p>
          <a:p>
            <a:pPr algn="ctr"/>
            <a:r>
              <a:rPr lang="en-US" altLang="ja-JP" dirty="0" smtClean="0"/>
              <a:t> fiber amp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423287" y="2083154"/>
            <a:ext cx="1546166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397431" y="2133717"/>
            <a:ext cx="158275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/>
              <a:t>114 MHz fiber oscillator</a:t>
            </a:r>
          </a:p>
        </p:txBody>
      </p:sp>
      <p:cxnSp>
        <p:nvCxnSpPr>
          <p:cNvPr id="71" name="直線矢印コネクタ 70"/>
          <p:cNvCxnSpPr/>
          <p:nvPr/>
        </p:nvCxnSpPr>
        <p:spPr>
          <a:xfrm>
            <a:off x="1969100" y="2469084"/>
            <a:ext cx="456404" cy="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/>
          <p:nvPr/>
        </p:nvCxnSpPr>
        <p:spPr>
          <a:xfrm>
            <a:off x="4297039" y="2478418"/>
            <a:ext cx="4953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>
            <a:off x="6125839" y="2478418"/>
            <a:ext cx="4953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2676021" y="1421990"/>
            <a:ext cx="30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Yb</a:t>
            </a:r>
            <a:r>
              <a:rPr lang="en-US" altLang="ja-JP" dirty="0"/>
              <a:t> </a:t>
            </a:r>
            <a:r>
              <a:rPr lang="en-US" altLang="ja-JP" dirty="0" smtClean="0"/>
              <a:t>fiber + </a:t>
            </a:r>
            <a:r>
              <a:rPr lang="en-US" altLang="ja-JP" dirty="0" err="1" smtClean="0"/>
              <a:t>Nd:YAG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28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11156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Requirement of laser system for </a:t>
            </a:r>
            <a:r>
              <a:rPr lang="en-US" altLang="ja-JP" sz="2800" dirty="0" smtClean="0"/>
              <a:t>RF-Gun</a:t>
            </a:r>
            <a:endParaRPr kumimoji="1" lang="ja-JP" altLang="en-US" sz="32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5064228" y="1096147"/>
            <a:ext cx="3813830" cy="2527655"/>
            <a:chOff x="714348" y="1357461"/>
            <a:chExt cx="8121765" cy="5119123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348" y="1357461"/>
              <a:ext cx="7239000" cy="509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5007118" y="2419342"/>
              <a:ext cx="1492463" cy="52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050" dirty="0" smtClean="0"/>
                <a:t>Gaussian</a:t>
              </a:r>
              <a:endParaRPr lang="ja-JP" altLang="en-US" sz="1050" dirty="0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354135" y="4632425"/>
              <a:ext cx="1226196" cy="52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050" dirty="0" smtClean="0"/>
                <a:t>Square</a:t>
              </a:r>
              <a:endParaRPr lang="ja-JP" altLang="en-US" sz="1050" dirty="0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6516661" y="1952774"/>
              <a:ext cx="710731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5nC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886550" y="1967060"/>
              <a:ext cx="806314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10nC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7648550" y="1433661"/>
              <a:ext cx="806314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15nC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7648550" y="1782910"/>
              <a:ext cx="806314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20nC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7800949" y="5319861"/>
              <a:ext cx="806314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20nC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7800949" y="5091263"/>
              <a:ext cx="806314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15nC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7800949" y="4862661"/>
              <a:ext cx="806314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10nC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724749" y="4634062"/>
              <a:ext cx="710731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/>
                <a:t>5nC</a:t>
              </a:r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3838548" y="5548461"/>
              <a:ext cx="3810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800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6200748" y="5396061"/>
              <a:ext cx="3810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800"/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3533748" y="5853260"/>
              <a:ext cx="1379812" cy="4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 dirty="0" smtClean="0"/>
                <a:t>5nC</a:t>
              </a:r>
              <a:r>
                <a:rPr lang="ja-JP" altLang="en-US" sz="700" dirty="0" smtClean="0"/>
                <a:t> </a:t>
              </a:r>
              <a:r>
                <a:rPr lang="en-US" altLang="ja-JP" sz="700" dirty="0" smtClean="0"/>
                <a:t>electron</a:t>
              </a:r>
              <a:endParaRPr lang="ja-JP" altLang="en-US" sz="700" dirty="0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5524155" y="5853260"/>
              <a:ext cx="3311958" cy="623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700" dirty="0" smtClean="0"/>
                <a:t>15nC</a:t>
              </a:r>
            </a:p>
            <a:p>
              <a:r>
                <a:rPr lang="en-US" altLang="ja-JP" sz="700" dirty="0" smtClean="0"/>
                <a:t>Primary beam for positron production</a:t>
              </a:r>
              <a:endParaRPr lang="en-US" altLang="ja-JP" sz="700" dirty="0"/>
            </a:p>
          </p:txBody>
        </p:sp>
        <p:grpSp>
          <p:nvGrpSpPr>
            <p:cNvPr id="41" name="グループ化 40"/>
            <p:cNvGrpSpPr/>
            <p:nvPr/>
          </p:nvGrpSpPr>
          <p:grpSpPr>
            <a:xfrm>
              <a:off x="4846323" y="1460229"/>
              <a:ext cx="1819797" cy="1110481"/>
              <a:chOff x="4846323" y="1245752"/>
              <a:chExt cx="1819797" cy="1110481"/>
            </a:xfrm>
          </p:grpSpPr>
          <p:cxnSp>
            <p:nvCxnSpPr>
              <p:cNvPr id="22" name="直線矢印コネクタ 21"/>
              <p:cNvCxnSpPr/>
              <p:nvPr/>
            </p:nvCxnSpPr>
            <p:spPr>
              <a:xfrm>
                <a:off x="4846323" y="2257892"/>
                <a:ext cx="157626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2"/>
              <p:cNvSpPr txBox="1"/>
              <p:nvPr/>
            </p:nvSpPr>
            <p:spPr>
              <a:xfrm>
                <a:off x="6211417" y="1919906"/>
                <a:ext cx="454703" cy="4363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 smtClean="0"/>
                  <a:t>t</a:t>
                </a:r>
                <a:endParaRPr kumimoji="1" lang="ja-JP" altLang="en-US" sz="800" dirty="0"/>
              </a:p>
            </p:txBody>
          </p:sp>
          <p:cxnSp>
            <p:nvCxnSpPr>
              <p:cNvPr id="24" name="直線矢印コネクタ 23"/>
              <p:cNvCxnSpPr/>
              <p:nvPr/>
            </p:nvCxnSpPr>
            <p:spPr>
              <a:xfrm flipH="1" flipV="1">
                <a:off x="4856475" y="1245752"/>
                <a:ext cx="1" cy="10205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フリーフォーム 27"/>
              <p:cNvSpPr/>
              <p:nvPr/>
            </p:nvSpPr>
            <p:spPr>
              <a:xfrm>
                <a:off x="4871271" y="1525485"/>
                <a:ext cx="1251752" cy="726226"/>
              </a:xfrm>
              <a:custGeom>
                <a:avLst/>
                <a:gdLst>
                  <a:gd name="connsiteX0" fmla="*/ 0 w 1251752"/>
                  <a:gd name="connsiteY0" fmla="*/ 720247 h 726226"/>
                  <a:gd name="connsiteX1" fmla="*/ 310719 w 1251752"/>
                  <a:gd name="connsiteY1" fmla="*/ 720247 h 726226"/>
                  <a:gd name="connsiteX2" fmla="*/ 461639 w 1251752"/>
                  <a:gd name="connsiteY2" fmla="*/ 658103 h 726226"/>
                  <a:gd name="connsiteX3" fmla="*/ 550416 w 1251752"/>
                  <a:gd name="connsiteY3" fmla="*/ 391773 h 726226"/>
                  <a:gd name="connsiteX4" fmla="*/ 674703 w 1251752"/>
                  <a:gd name="connsiteY4" fmla="*/ 1156 h 726226"/>
                  <a:gd name="connsiteX5" fmla="*/ 861134 w 1251752"/>
                  <a:gd name="connsiteY5" fmla="*/ 524938 h 726226"/>
                  <a:gd name="connsiteX6" fmla="*/ 932156 w 1251752"/>
                  <a:gd name="connsiteY6" fmla="*/ 658103 h 726226"/>
                  <a:gd name="connsiteX7" fmla="*/ 1029810 w 1251752"/>
                  <a:gd name="connsiteY7" fmla="*/ 720247 h 726226"/>
                  <a:gd name="connsiteX8" fmla="*/ 1127464 w 1251752"/>
                  <a:gd name="connsiteY8" fmla="*/ 720247 h 726226"/>
                  <a:gd name="connsiteX9" fmla="*/ 1251752 w 1251752"/>
                  <a:gd name="connsiteY9" fmla="*/ 720247 h 72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1752" h="726226">
                    <a:moveTo>
                      <a:pt x="0" y="720247"/>
                    </a:moveTo>
                    <a:cubicBezTo>
                      <a:pt x="116889" y="725425"/>
                      <a:pt x="233779" y="730604"/>
                      <a:pt x="310719" y="720247"/>
                    </a:cubicBezTo>
                    <a:cubicBezTo>
                      <a:pt x="387659" y="709890"/>
                      <a:pt x="421690" y="712849"/>
                      <a:pt x="461639" y="658103"/>
                    </a:cubicBezTo>
                    <a:cubicBezTo>
                      <a:pt x="501588" y="603357"/>
                      <a:pt x="514905" y="501264"/>
                      <a:pt x="550416" y="391773"/>
                    </a:cubicBezTo>
                    <a:cubicBezTo>
                      <a:pt x="585927" y="282282"/>
                      <a:pt x="622917" y="-21038"/>
                      <a:pt x="674703" y="1156"/>
                    </a:cubicBezTo>
                    <a:cubicBezTo>
                      <a:pt x="726489" y="23350"/>
                      <a:pt x="818225" y="415447"/>
                      <a:pt x="861134" y="524938"/>
                    </a:cubicBezTo>
                    <a:cubicBezTo>
                      <a:pt x="904043" y="634429"/>
                      <a:pt x="904043" y="625552"/>
                      <a:pt x="932156" y="658103"/>
                    </a:cubicBezTo>
                    <a:cubicBezTo>
                      <a:pt x="960269" y="690654"/>
                      <a:pt x="997259" y="709890"/>
                      <a:pt x="1029810" y="720247"/>
                    </a:cubicBezTo>
                    <a:cubicBezTo>
                      <a:pt x="1062361" y="730604"/>
                      <a:pt x="1127464" y="720247"/>
                      <a:pt x="1127464" y="720247"/>
                    </a:cubicBezTo>
                    <a:lnTo>
                      <a:pt x="1251752" y="720247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</p:grpSp>
        <p:grpSp>
          <p:nvGrpSpPr>
            <p:cNvPr id="40" name="グループ化 39"/>
            <p:cNvGrpSpPr/>
            <p:nvPr/>
          </p:nvGrpSpPr>
          <p:grpSpPr>
            <a:xfrm>
              <a:off x="6637845" y="3598140"/>
              <a:ext cx="1819797" cy="1110483"/>
              <a:chOff x="6637845" y="3383663"/>
              <a:chExt cx="1819797" cy="1110483"/>
            </a:xfrm>
          </p:grpSpPr>
          <p:cxnSp>
            <p:nvCxnSpPr>
              <p:cNvPr id="29" name="直線矢印コネクタ 28"/>
              <p:cNvCxnSpPr/>
              <p:nvPr/>
            </p:nvCxnSpPr>
            <p:spPr>
              <a:xfrm>
                <a:off x="6637845" y="4395802"/>
                <a:ext cx="157626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29"/>
              <p:cNvSpPr txBox="1"/>
              <p:nvPr/>
            </p:nvSpPr>
            <p:spPr>
              <a:xfrm>
                <a:off x="8002939" y="4057819"/>
                <a:ext cx="454703" cy="4363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 smtClean="0"/>
                  <a:t>t</a:t>
                </a:r>
                <a:endParaRPr kumimoji="1" lang="ja-JP" altLang="en-US" sz="800" dirty="0"/>
              </a:p>
            </p:txBody>
          </p:sp>
          <p:cxnSp>
            <p:nvCxnSpPr>
              <p:cNvPr id="31" name="直線矢印コネクタ 30"/>
              <p:cNvCxnSpPr/>
              <p:nvPr/>
            </p:nvCxnSpPr>
            <p:spPr>
              <a:xfrm flipH="1" flipV="1">
                <a:off x="6647998" y="3383663"/>
                <a:ext cx="1" cy="10205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7198492" y="3789040"/>
                <a:ext cx="0" cy="606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7639852" y="3799152"/>
                <a:ext cx="0" cy="606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>
                <a:off x="7198492" y="3799152"/>
                <a:ext cx="45005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3044354" y="4868677"/>
            <a:ext cx="1507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Nd</a:t>
            </a:r>
            <a:r>
              <a:rPr lang="en-US" altLang="ja-JP" b="1" u="sng" dirty="0" smtClean="0"/>
              <a:t>-doped</a:t>
            </a:r>
            <a:r>
              <a:rPr lang="en-US" altLang="ja-JP" b="1" dirty="0" smtClean="0"/>
              <a:t> </a:t>
            </a:r>
            <a:r>
              <a:rPr lang="en-US" altLang="ja-JP" b="1" dirty="0" smtClean="0">
                <a:latin typeface="MS Mincho" panose="02020609040205080304" pitchFamily="17" charset="-128"/>
                <a:ea typeface="MS Mincho" panose="02020609040205080304" pitchFamily="17" charset="-128"/>
              </a:rPr>
              <a:t>△</a:t>
            </a:r>
            <a:endParaRPr lang="ja-JP" altLang="en-US" b="1" dirty="0"/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60677" y="4854296"/>
            <a:ext cx="1449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Yb</a:t>
            </a:r>
            <a:r>
              <a:rPr lang="en-US" altLang="ja-JP" b="1" u="sng" dirty="0" smtClean="0"/>
              <a:t>-doped</a:t>
            </a:r>
            <a:r>
              <a:rPr lang="en-US" altLang="ja-JP" b="1" dirty="0" smtClean="0"/>
              <a:t> </a:t>
            </a:r>
            <a:r>
              <a:rPr lang="en-US" altLang="ja-JP" b="1" dirty="0" smtClean="0">
                <a:latin typeface="MS Mincho" panose="02020609040205080304" pitchFamily="17" charset="-128"/>
                <a:ea typeface="MS Mincho" panose="02020609040205080304" pitchFamily="17" charset="-128"/>
              </a:rPr>
              <a:t>◎</a:t>
            </a:r>
            <a:endParaRPr lang="ja-JP" altLang="en-US" b="1" dirty="0"/>
          </a:p>
        </p:txBody>
      </p:sp>
      <p:sp>
        <p:nvSpPr>
          <p:cNvPr id="55" name="Text Box 86"/>
          <p:cNvSpPr txBox="1">
            <a:spLocks noChangeArrowheads="1"/>
          </p:cNvSpPr>
          <p:nvPr/>
        </p:nvSpPr>
        <p:spPr bwMode="auto">
          <a:xfrm>
            <a:off x="3049116" y="5219515"/>
            <a:ext cx="26965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4-state laser is easy to operate.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</a:t>
            </a:r>
            <a:r>
              <a:rPr lang="en-US" altLang="ja-JP" sz="1200" dirty="0" smtClean="0"/>
              <a:t> High power pump LD is available.</a:t>
            </a:r>
            <a:endParaRPr lang="en-US" altLang="ja-JP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Large crystal is available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Pulse width is determined by SESAM.</a:t>
            </a:r>
            <a:br>
              <a:rPr lang="en-US" altLang="ja-JP" sz="1200" dirty="0" smtClean="0"/>
            </a:br>
            <a:r>
              <a:rPr lang="en-US" altLang="ja-JP" sz="1200" dirty="0" smtClean="0"/>
              <a:t>     (Gaussian)</a:t>
            </a:r>
          </a:p>
        </p:txBody>
      </p:sp>
      <p:sp>
        <p:nvSpPr>
          <p:cNvPr id="56" name="Text Box 87"/>
          <p:cNvSpPr txBox="1">
            <a:spLocks noChangeArrowheads="1"/>
          </p:cNvSpPr>
          <p:nvPr/>
        </p:nvSpPr>
        <p:spPr bwMode="auto">
          <a:xfrm>
            <a:off x="114652" y="5186505"/>
            <a:ext cx="28280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Wide bandwidth =&gt; pulse shaping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Long fluorescent time =&gt; High power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Fiber laser oscillator =&gt; Stable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Small state difference 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ASE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Absorption</a:t>
            </a:r>
            <a:endParaRPr lang="ja-JP" altLang="en-US" sz="1200" dirty="0"/>
          </a:p>
        </p:txBody>
      </p:sp>
      <p:sp>
        <p:nvSpPr>
          <p:cNvPr id="6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1155" y="1042551"/>
            <a:ext cx="4118050" cy="3670633"/>
          </a:xfrm>
        </p:spPr>
        <p:txBody>
          <a:bodyPr>
            <a:normAutofit lnSpcReduction="10000"/>
          </a:bodyPr>
          <a:lstStyle/>
          <a:p>
            <a:r>
              <a:rPr lang="en-US" altLang="ja-JP" sz="2000" dirty="0" smtClean="0"/>
              <a:t>Laser energy</a:t>
            </a:r>
          </a:p>
          <a:p>
            <a:pPr lvl="1"/>
            <a:r>
              <a:rPr lang="en-US" altLang="ja-JP" sz="1800" dirty="0" smtClean="0"/>
              <a:t>500 </a:t>
            </a:r>
            <a:r>
              <a:rPr lang="en-US" altLang="ja-JP" sz="1800" dirty="0" err="1" smtClean="0">
                <a:latin typeface="Symbol" pitchFamily="18" charset="2"/>
              </a:rPr>
              <a:t>m</a:t>
            </a:r>
            <a:r>
              <a:rPr lang="en-US" altLang="ja-JP" sz="1800" dirty="0" err="1" smtClean="0"/>
              <a:t>J</a:t>
            </a:r>
            <a:r>
              <a:rPr lang="en-US" altLang="ja-JP" sz="1800" dirty="0" smtClean="0"/>
              <a:t> for Ir</a:t>
            </a:r>
            <a:r>
              <a:rPr lang="en-US" altLang="ja-JP" sz="1800" baseline="-25000" dirty="0" smtClean="0"/>
              <a:t>5</a:t>
            </a:r>
            <a:r>
              <a:rPr lang="en-US" altLang="ja-JP" sz="1800" dirty="0" smtClean="0"/>
              <a:t>Ce cathode</a:t>
            </a:r>
          </a:p>
          <a:p>
            <a:pPr lvl="1"/>
            <a:r>
              <a:rPr lang="en-US" altLang="ja-JP" sz="1800" dirty="0" smtClean="0"/>
              <a:t>50 </a:t>
            </a:r>
            <a:r>
              <a:rPr lang="en-US" altLang="ja-JP" sz="1800" dirty="0" err="1" smtClean="0">
                <a:latin typeface="Symbol" pitchFamily="18" charset="2"/>
              </a:rPr>
              <a:t>m</a:t>
            </a:r>
            <a:r>
              <a:rPr lang="en-US" altLang="ja-JP" sz="1800" dirty="0" err="1" smtClean="0"/>
              <a:t>J</a:t>
            </a:r>
            <a:r>
              <a:rPr lang="en-US" altLang="ja-JP" sz="1800" dirty="0" smtClean="0"/>
              <a:t> for Ce</a:t>
            </a:r>
            <a:r>
              <a:rPr lang="en-US" altLang="ja-JP" sz="1800" baseline="-25000" dirty="0" smtClean="0"/>
              <a:t>2</a:t>
            </a:r>
            <a:r>
              <a:rPr lang="en-US" altLang="ja-JP" sz="1800" dirty="0" smtClean="0"/>
              <a:t>Te cathode</a:t>
            </a:r>
          </a:p>
          <a:p>
            <a:r>
              <a:rPr lang="en-US" altLang="ja-JP" sz="2000" dirty="0" smtClean="0"/>
              <a:t>50 Hz, 2-bunch (96ns spacing)</a:t>
            </a:r>
            <a:endParaRPr lang="en-US" altLang="ja-JP" sz="2000" dirty="0"/>
          </a:p>
          <a:p>
            <a:r>
              <a:rPr lang="en-US" altLang="ja-JP" sz="2000" dirty="0" smtClean="0"/>
              <a:t>Temporal pulse shaping to reduce energy spread</a:t>
            </a:r>
            <a:br>
              <a:rPr lang="en-US" altLang="ja-JP" sz="2000" dirty="0" smtClean="0"/>
            </a:br>
            <a:r>
              <a:rPr lang="en-US" altLang="ja-JP" sz="2000" dirty="0" smtClean="0"/>
              <a:t>	=&gt; Broadband laser crystal (</a:t>
            </a:r>
            <a:r>
              <a:rPr lang="en-US" altLang="ja-JP" sz="2000" dirty="0" err="1" smtClean="0"/>
              <a:t>Yb</a:t>
            </a:r>
            <a:r>
              <a:rPr lang="en-US" altLang="ja-JP" sz="2000" dirty="0" smtClean="0"/>
              <a:t> or </a:t>
            </a:r>
            <a:r>
              <a:rPr lang="en-US" altLang="ja-JP" sz="2000" dirty="0" err="1" smtClean="0"/>
              <a:t>Ti:Sapphire</a:t>
            </a:r>
            <a:r>
              <a:rPr lang="en-US" altLang="ja-JP" sz="2000" dirty="0" smtClean="0"/>
              <a:t>) </a:t>
            </a:r>
          </a:p>
          <a:p>
            <a:r>
              <a:rPr lang="en-US" altLang="ja-JP" sz="2000" dirty="0"/>
              <a:t>C</a:t>
            </a:r>
            <a:r>
              <a:rPr lang="en-US" altLang="ja-JP" sz="2000" dirty="0" smtClean="0"/>
              <a:t>ontinuous </a:t>
            </a:r>
            <a:r>
              <a:rPr lang="en-US" altLang="ja-JP" sz="2000" smtClean="0"/>
              <a:t>operation 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/>
              <a:t>	=&gt; </a:t>
            </a:r>
            <a:r>
              <a:rPr lang="en-US" altLang="ja-JP" sz="2000" dirty="0" smtClean="0"/>
              <a:t>High power pump LD </a:t>
            </a:r>
            <a:r>
              <a:rPr lang="en-US" altLang="ja-JP" sz="2000" dirty="0"/>
              <a:t>(</a:t>
            </a:r>
            <a:r>
              <a:rPr lang="en-US" altLang="ja-JP" sz="2000" dirty="0" err="1"/>
              <a:t>Yb</a:t>
            </a:r>
            <a:r>
              <a:rPr lang="en-US" altLang="ja-JP" sz="2000" dirty="0"/>
              <a:t> or </a:t>
            </a:r>
            <a:r>
              <a:rPr lang="en-US" altLang="ja-JP" sz="2000" dirty="0" err="1" smtClean="0"/>
              <a:t>Nd</a:t>
            </a:r>
            <a:r>
              <a:rPr lang="en-US" altLang="ja-JP" sz="2000" dirty="0" smtClean="0"/>
              <a:t>)</a:t>
            </a:r>
            <a:endParaRPr lang="en-US" altLang="ja-JP" sz="2000" dirty="0"/>
          </a:p>
        </p:txBody>
      </p:sp>
      <p:sp>
        <p:nvSpPr>
          <p:cNvPr id="65" name="Text Box 16"/>
          <p:cNvSpPr txBox="1">
            <a:spLocks noChangeArrowheads="1"/>
          </p:cNvSpPr>
          <p:nvPr/>
        </p:nvSpPr>
        <p:spPr bwMode="auto">
          <a:xfrm>
            <a:off x="5926347" y="4877501"/>
            <a:ext cx="13683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Ti</a:t>
            </a:r>
            <a:r>
              <a:rPr lang="en-US" altLang="ja-JP" b="1" u="sng" dirty="0" smtClean="0"/>
              <a:t>-doped</a:t>
            </a:r>
            <a:r>
              <a:rPr lang="en-US" altLang="ja-JP" b="1" dirty="0" smtClean="0"/>
              <a:t> ×</a:t>
            </a:r>
            <a:endParaRPr lang="ja-JP" altLang="en-US" b="1" dirty="0"/>
          </a:p>
        </p:txBody>
      </p:sp>
      <p:sp>
        <p:nvSpPr>
          <p:cNvPr id="66" name="Text Box 88"/>
          <p:cNvSpPr txBox="1">
            <a:spLocks noChangeArrowheads="1"/>
          </p:cNvSpPr>
          <p:nvPr/>
        </p:nvSpPr>
        <p:spPr bwMode="auto">
          <a:xfrm>
            <a:off x="5916076" y="5231721"/>
            <a:ext cx="2856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Very wide bandwidth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breakdown threshold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Low cross section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Q-switched laser is required for pumping</a:t>
            </a:r>
            <a:endParaRPr lang="ja-JP" altLang="en-US" sz="1200" dirty="0"/>
          </a:p>
        </p:txBody>
      </p:sp>
      <p:sp>
        <p:nvSpPr>
          <p:cNvPr id="19" name="正方形/長方形 18"/>
          <p:cNvSpPr/>
          <p:nvPr/>
        </p:nvSpPr>
        <p:spPr>
          <a:xfrm>
            <a:off x="4396701" y="3807362"/>
            <a:ext cx="446616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ja-JP" dirty="0" smtClean="0"/>
              <a:t>No </a:t>
            </a:r>
            <a:r>
              <a:rPr lang="en-US" altLang="ja-JP" dirty="0"/>
              <a:t>laser system company in Japan.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ja-JP" dirty="0" smtClean="0"/>
              <a:t>Support </a:t>
            </a:r>
            <a:r>
              <a:rPr lang="en-US" altLang="ja-JP" dirty="0"/>
              <a:t>cost for </a:t>
            </a:r>
            <a:r>
              <a:rPr lang="en-US" altLang="ja-JP" dirty="0" smtClean="0"/>
              <a:t>commercial </a:t>
            </a:r>
            <a:r>
              <a:rPr lang="en-US" altLang="ja-JP" dirty="0"/>
              <a:t>product is very high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686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114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Laser</a:t>
            </a:r>
            <a:r>
              <a:rPr lang="ja-JP" altLang="en-US" dirty="0"/>
              <a:t> </a:t>
            </a:r>
            <a:r>
              <a:rPr lang="en-US" altLang="ja-JP" dirty="0"/>
              <a:t>system, </a:t>
            </a:r>
            <a:r>
              <a:rPr lang="en-US" altLang="ja-JP" dirty="0" smtClean="0"/>
              <a:t>underground</a:t>
            </a:r>
          </a:p>
          <a:p>
            <a:pPr lvl="1"/>
            <a:r>
              <a:rPr lang="en-US" altLang="ja-JP" dirty="0" err="1" smtClean="0"/>
              <a:t>Yb</a:t>
            </a:r>
            <a:r>
              <a:rPr lang="en-US" altLang="ja-JP" dirty="0" smtClean="0"/>
              <a:t>-doped </a:t>
            </a:r>
            <a:r>
              <a:rPr lang="en-US" altLang="ja-JP" dirty="0"/>
              <a:t>fiber &amp; Thin-disk </a:t>
            </a:r>
            <a:r>
              <a:rPr lang="en-US" altLang="ja-JP" dirty="0" err="1"/>
              <a:t>Yb:YAG</a:t>
            </a:r>
            <a:r>
              <a:rPr lang="en-US" altLang="ja-JP" dirty="0"/>
              <a:t> @ 1030 nm</a:t>
            </a:r>
          </a:p>
          <a:p>
            <a:pPr lvl="2"/>
            <a:r>
              <a:rPr lang="en-US" altLang="ja-JP" dirty="0" smtClean="0"/>
              <a:t>Development of Underground Laser is finished.</a:t>
            </a:r>
          </a:p>
          <a:p>
            <a:pPr lvl="2"/>
            <a:r>
              <a:rPr kumimoji="1" lang="en-US" altLang="ja-JP" dirty="0" smtClean="0"/>
              <a:t>The stability of laser is </a:t>
            </a:r>
            <a:r>
              <a:rPr kumimoji="1" lang="en-US" altLang="zh-CN" dirty="0" smtClean="0"/>
              <a:t>improved</a:t>
            </a:r>
            <a:r>
              <a:rPr kumimoji="1" lang="en-US" altLang="ja-JP" dirty="0" smtClean="0"/>
              <a:t>.</a:t>
            </a:r>
          </a:p>
          <a:p>
            <a:pPr lvl="2"/>
            <a:r>
              <a:rPr kumimoji="1" lang="en-US" altLang="ja-JP" dirty="0" smtClean="0"/>
              <a:t>The limitation of the output power and repetition rate is reached.</a:t>
            </a:r>
          </a:p>
          <a:p>
            <a:pPr lvl="2"/>
            <a:r>
              <a:rPr kumimoji="1" lang="en-US" altLang="ja-JP" dirty="0" smtClean="0"/>
              <a:t>The laser is employed for the Phase-I study.</a:t>
            </a:r>
          </a:p>
          <a:p>
            <a:r>
              <a:rPr lang="en-US" altLang="ja-JP" dirty="0"/>
              <a:t>New laser system, on the </a:t>
            </a:r>
            <a:r>
              <a:rPr lang="en-US" altLang="ja-JP" dirty="0" smtClean="0"/>
              <a:t>ground</a:t>
            </a:r>
          </a:p>
          <a:p>
            <a:pPr lvl="1"/>
            <a:r>
              <a:rPr lang="en-US" altLang="ja-JP" dirty="0" err="1" smtClean="0"/>
              <a:t>Yb</a:t>
            </a:r>
            <a:r>
              <a:rPr lang="en-US" altLang="ja-JP" dirty="0" smtClean="0"/>
              <a:t>-doped </a:t>
            </a:r>
            <a:r>
              <a:rPr lang="en-US" altLang="ja-JP" dirty="0"/>
              <a:t>fiber &amp; Rod </a:t>
            </a:r>
            <a:r>
              <a:rPr lang="en-US" altLang="ja-JP" dirty="0" err="1"/>
              <a:t>Nd:YAG</a:t>
            </a:r>
            <a:r>
              <a:rPr lang="en-US" altLang="ja-JP" dirty="0"/>
              <a:t> @ 1064 </a:t>
            </a:r>
            <a:r>
              <a:rPr lang="en-US" altLang="ja-JP" dirty="0" smtClean="0"/>
              <a:t>nm</a:t>
            </a:r>
          </a:p>
          <a:p>
            <a:pPr lvl="2"/>
            <a:r>
              <a:rPr lang="en-US" altLang="ja-JP" dirty="0" smtClean="0"/>
              <a:t>Fiber parts are finished.</a:t>
            </a:r>
          </a:p>
          <a:p>
            <a:pPr lvl="2"/>
            <a:r>
              <a:rPr lang="en-US" altLang="ja-JP" dirty="0" err="1" smtClean="0"/>
              <a:t>Nd</a:t>
            </a:r>
            <a:r>
              <a:rPr lang="en-US" altLang="ja-JP" dirty="0" smtClean="0"/>
              <a:t> </a:t>
            </a:r>
            <a:r>
              <a:rPr lang="en-US" altLang="ja-JP" dirty="0"/>
              <a:t>regenerative amplifier for the Phase-II stable injection.</a:t>
            </a:r>
          </a:p>
          <a:p>
            <a:pPr lvl="1"/>
            <a:r>
              <a:rPr lang="en-US" altLang="ja-JP" dirty="0" err="1" smtClean="0"/>
              <a:t>Yb</a:t>
            </a:r>
            <a:r>
              <a:rPr lang="en-US" altLang="ja-JP" dirty="0" smtClean="0"/>
              <a:t>-doped </a:t>
            </a:r>
            <a:r>
              <a:rPr lang="en-US" altLang="ja-JP" dirty="0"/>
              <a:t>fiber &amp; Thin-disk </a:t>
            </a:r>
            <a:r>
              <a:rPr lang="en-US" altLang="ja-JP" dirty="0" err="1"/>
              <a:t>Yb:YAG</a:t>
            </a:r>
            <a:r>
              <a:rPr lang="en-US" altLang="ja-JP" dirty="0"/>
              <a:t> @ 1030 </a:t>
            </a:r>
            <a:r>
              <a:rPr lang="en-US" altLang="ja-JP" dirty="0" smtClean="0"/>
              <a:t>nm</a:t>
            </a:r>
          </a:p>
          <a:p>
            <a:pPr lvl="2"/>
            <a:r>
              <a:rPr lang="en-US" altLang="ja-JP" dirty="0"/>
              <a:t>10 MHz oscillator to simplify the laser </a:t>
            </a:r>
            <a:r>
              <a:rPr lang="en-US" altLang="ja-JP" dirty="0" smtClean="0"/>
              <a:t>system</a:t>
            </a:r>
          </a:p>
          <a:p>
            <a:pPr lvl="2"/>
            <a:r>
              <a:rPr lang="en-US" altLang="ja-JP" dirty="0" smtClean="0"/>
              <a:t>High-energy fiber ROD amplifier </a:t>
            </a:r>
            <a:r>
              <a:rPr lang="el-GR" altLang="ja-JP" dirty="0" smtClean="0"/>
              <a:t>μ</a:t>
            </a:r>
            <a:r>
              <a:rPr lang="en-US" altLang="ja-JP" dirty="0" err="1" smtClean="0"/>
              <a:t>J</a:t>
            </a:r>
            <a:r>
              <a:rPr lang="en-US" altLang="ja-JP" dirty="0" err="1" smtClean="0">
                <a:sym typeface="Wingdings" panose="05000000000000000000" pitchFamily="2" charset="2"/>
              </a:rPr>
              <a:t>mJ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pPr lvl="2"/>
            <a:r>
              <a:rPr lang="en-US" altLang="ja-JP" dirty="0" smtClean="0">
                <a:sym typeface="Wingdings" panose="05000000000000000000" pitchFamily="2" charset="2"/>
              </a:rPr>
              <a:t>CPA system to avoid non-linear effect</a:t>
            </a:r>
          </a:p>
          <a:p>
            <a:pPr lvl="2"/>
            <a:r>
              <a:rPr lang="en-US" altLang="ja-JP" dirty="0" err="1"/>
              <a:t>Yb</a:t>
            </a:r>
            <a:r>
              <a:rPr lang="en-US" altLang="ja-JP" dirty="0"/>
              <a:t> regenerative </a:t>
            </a:r>
            <a:r>
              <a:rPr lang="en-US" altLang="ja-JP" dirty="0" smtClean="0"/>
              <a:t>amplifier for the Phase-III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10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53" y="1956848"/>
            <a:ext cx="2775397" cy="24435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9007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Yb</a:t>
            </a:r>
            <a:r>
              <a:rPr kumimoji="1" lang="en-US" altLang="ja-JP" dirty="0" smtClean="0"/>
              <a:t>-doped Solid-state laser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3333" y="153140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disk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07892" y="1648167"/>
            <a:ext cx="71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fiber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17" y="3032782"/>
            <a:ext cx="3446786" cy="124833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459" y="1629383"/>
            <a:ext cx="1368068" cy="126642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08" y="1531401"/>
            <a:ext cx="2302473" cy="1323793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H="1">
            <a:off x="4415652" y="1371600"/>
            <a:ext cx="5309" cy="5152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41008" y="4606782"/>
            <a:ext cx="328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Fiber amplifier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25539" y="4606782"/>
            <a:ext cx="328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Thin-disk amplifier</a:t>
            </a:r>
            <a:endParaRPr kumimoji="1" lang="ja-JP" altLang="en-US" dirty="0"/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438143" y="5053558"/>
            <a:ext cx="16081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Long </a:t>
            </a:r>
            <a:r>
              <a:rPr lang="en-US" altLang="zh-CN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gain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media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Compact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 need cooling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Good beam quality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Pulse energy</a:t>
            </a:r>
            <a:endParaRPr lang="ja-JP" altLang="en-US" sz="1200" dirty="0"/>
          </a:p>
        </p:txBody>
      </p:sp>
      <p:sp>
        <p:nvSpPr>
          <p:cNvPr id="18" name="Text Box 87"/>
          <p:cNvSpPr txBox="1">
            <a:spLocks noChangeArrowheads="1"/>
          </p:cNvSpPr>
          <p:nvPr/>
        </p:nvSpPr>
        <p:spPr bwMode="auto">
          <a:xfrm>
            <a:off x="5079113" y="5053558"/>
            <a:ext cx="21146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hin </a:t>
            </a:r>
            <a:r>
              <a:rPr lang="en-US" altLang="zh-CN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gain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media</a:t>
            </a:r>
            <a:r>
              <a:rPr lang="ja-JP" altLang="en-US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(low gain)</a:t>
            </a:r>
          </a:p>
          <a:p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Cooling system</a:t>
            </a:r>
          </a:p>
          <a:p>
            <a:r>
              <a:rPr lang="en-US" altLang="ja-JP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Thermal lens effect</a:t>
            </a:r>
          </a:p>
          <a:p>
            <a:r>
              <a:rPr lang="ja-JP" altLang="en-US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pulse energy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538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8513"/>
          </a:xfrm>
        </p:spPr>
        <p:txBody>
          <a:bodyPr/>
          <a:lstStyle/>
          <a:p>
            <a:r>
              <a:rPr kumimoji="1" lang="en-US" altLang="ja-JP" dirty="0" smtClean="0"/>
              <a:t>Underground laser system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4525" y="1814858"/>
            <a:ext cx="170641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Yb-doped fiber oscillator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with Transmission grating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56560" y="1787305"/>
            <a:ext cx="126909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Yb-doped fiber  </a:t>
            </a:r>
            <a:r>
              <a:rPr lang="en-US" altLang="ja-JP" dirty="0" smtClean="0"/>
              <a:t>pre </a:t>
            </a:r>
            <a:r>
              <a:rPr kumimoji="1" lang="en-US" altLang="ja-JP" dirty="0" smtClean="0"/>
              <a:t>amplifier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75126" y="3311178"/>
            <a:ext cx="172819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Yb-doped fiber main amplifier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2120" y="3455298"/>
            <a:ext cx="134509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Pulse picker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93853" y="4473358"/>
            <a:ext cx="261937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Yb:YAG thin-disk multi-pass cavity amplifier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23916" y="4440184"/>
            <a:ext cx="237290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Yb:YAG thin-disk </a:t>
            </a:r>
            <a:r>
              <a:rPr kumimoji="1" lang="en-US" altLang="ja-JP" dirty="0" err="1" smtClean="0"/>
              <a:t>multipass</a:t>
            </a:r>
            <a:r>
              <a:rPr kumimoji="1" lang="en-US" altLang="ja-JP" dirty="0" smtClean="0"/>
              <a:t> amplifier ×3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77296" y="5711338"/>
            <a:ext cx="86409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SHG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2752" y="3095155"/>
            <a:ext cx="1728192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Synchronization system</a:t>
            </a:r>
            <a:endParaRPr kumimoji="1" lang="ja-JP" altLang="en-US" dirty="0"/>
          </a:p>
        </p:txBody>
      </p:sp>
      <p:sp>
        <p:nvSpPr>
          <p:cNvPr id="11" name="右矢印 10"/>
          <p:cNvSpPr/>
          <p:nvPr/>
        </p:nvSpPr>
        <p:spPr>
          <a:xfrm rot="16200000">
            <a:off x="1253693" y="3972885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2406851" y="2123733"/>
            <a:ext cx="316114" cy="199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29352" y="5720975"/>
            <a:ext cx="86409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SHG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025653" y="2111106"/>
            <a:ext cx="309966" cy="210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 rot="5400000">
            <a:off x="7547001" y="2907628"/>
            <a:ext cx="432052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右矢印 15"/>
          <p:cNvSpPr/>
          <p:nvPr/>
        </p:nvSpPr>
        <p:spPr>
          <a:xfrm rot="10800000">
            <a:off x="6281344" y="3532961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右矢印 16"/>
          <p:cNvSpPr/>
          <p:nvPr/>
        </p:nvSpPr>
        <p:spPr>
          <a:xfrm rot="5400000">
            <a:off x="3341393" y="4117157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5477332" y="4689522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右矢印 18"/>
          <p:cNvSpPr/>
          <p:nvPr/>
        </p:nvSpPr>
        <p:spPr>
          <a:xfrm rot="5400000">
            <a:off x="7184039" y="5300788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右矢印 19"/>
          <p:cNvSpPr/>
          <p:nvPr/>
        </p:nvSpPr>
        <p:spPr>
          <a:xfrm rot="10800000">
            <a:off x="6361054" y="5789001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88883" y="572097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RF GUN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48621" y="2496515"/>
            <a:ext cx="1145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51.9 MHz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83378" y="2870523"/>
            <a:ext cx="213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2, 5, 25 Hz</a:t>
            </a:r>
          </a:p>
          <a:p>
            <a:pPr algn="ctr"/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Single or Double bunch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84262" y="152255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0.2 nJ @ 103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 nm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上下矢印 24"/>
          <p:cNvSpPr/>
          <p:nvPr/>
        </p:nvSpPr>
        <p:spPr>
          <a:xfrm>
            <a:off x="1362714" y="2569223"/>
            <a:ext cx="216024" cy="4891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右矢印 25"/>
          <p:cNvSpPr/>
          <p:nvPr/>
        </p:nvSpPr>
        <p:spPr>
          <a:xfrm rot="10800000">
            <a:off x="4804810" y="5789002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右矢印 26"/>
          <p:cNvSpPr/>
          <p:nvPr/>
        </p:nvSpPr>
        <p:spPr>
          <a:xfrm>
            <a:off x="6979532" y="2123734"/>
            <a:ext cx="317730" cy="199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06073" y="3311179"/>
            <a:ext cx="172819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Yb-doped fiber main amplifier</a:t>
            </a:r>
            <a:endParaRPr kumimoji="1" lang="ja-JP" altLang="en-US" dirty="0"/>
          </a:p>
        </p:txBody>
      </p:sp>
      <p:sp>
        <p:nvSpPr>
          <p:cNvPr id="29" name="右矢印 28"/>
          <p:cNvSpPr/>
          <p:nvPr/>
        </p:nvSpPr>
        <p:spPr>
          <a:xfrm rot="10800000">
            <a:off x="4490072" y="3532960"/>
            <a:ext cx="432048" cy="214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68018" y="1795440"/>
            <a:ext cx="150091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Transmission grating pair stretcher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33612" y="4295912"/>
            <a:ext cx="198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2856 MHz trigger</a:t>
            </a:r>
          </a:p>
          <a:p>
            <a:pPr algn="ctr"/>
            <a:r>
              <a:rPr lang="en-US" altLang="ja-JP" dirty="0" smtClean="0"/>
              <a:t>From Accelerator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293060" y="1814858"/>
            <a:ext cx="124651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Yb-doped fiber  </a:t>
            </a:r>
            <a:r>
              <a:rPr lang="en-US" altLang="ja-JP" dirty="0" smtClean="0"/>
              <a:t>pre </a:t>
            </a:r>
            <a:r>
              <a:rPr kumimoji="1" lang="en-US" altLang="ja-JP" dirty="0" smtClean="0"/>
              <a:t>amplifier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756559" y="3003401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ja-JP" sz="1400" dirty="0" err="1" smtClean="0">
                <a:latin typeface="Times New Roman" pitchFamily="18" charset="0"/>
                <a:cs typeface="Times New Roman" pitchFamily="18" charset="0"/>
              </a:rPr>
              <a:t>μJ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 @ 103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 nm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164406" y="1907191"/>
            <a:ext cx="81512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Pulse picker</a:t>
            </a:r>
            <a:endParaRPr kumimoji="1" lang="ja-JP" altLang="en-US" dirty="0"/>
          </a:p>
        </p:txBody>
      </p:sp>
      <p:sp>
        <p:nvSpPr>
          <p:cNvPr id="37" name="右矢印 36"/>
          <p:cNvSpPr/>
          <p:nvPr/>
        </p:nvSpPr>
        <p:spPr>
          <a:xfrm>
            <a:off x="5868933" y="2120919"/>
            <a:ext cx="309966" cy="210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548185" y="2582597"/>
            <a:ext cx="862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altLang="ja-JP" sz="1600" dirty="0">
                <a:latin typeface="Times New Roman" pitchFamily="18" charset="0"/>
                <a:cs typeface="Times New Roman" pitchFamily="18" charset="0"/>
              </a:rPr>
              <a:t>MHz</a:t>
            </a:r>
            <a:endParaRPr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971599" y="404664"/>
            <a:ext cx="7449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Fiber </a:t>
            </a:r>
            <a:r>
              <a:rPr kumimoji="1" lang="en-US" altLang="zh-CN" sz="4000" dirty="0" smtClean="0"/>
              <a:t>Oscillator &amp;</a:t>
            </a:r>
            <a:r>
              <a:rPr lang="ja-JP" altLang="en-US" sz="4000" dirty="0"/>
              <a:t> </a:t>
            </a:r>
            <a:r>
              <a:rPr kumimoji="1" lang="en-US" altLang="ja-JP" sz="4000" dirty="0" smtClean="0"/>
              <a:t>Amplification</a:t>
            </a:r>
            <a:endParaRPr kumimoji="1" lang="ja-JP" altLang="en-US" sz="4000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399170" y="3278437"/>
            <a:ext cx="2723256" cy="3532551"/>
            <a:chOff x="556932" y="1549398"/>
            <a:chExt cx="3664031" cy="5119961"/>
          </a:xfrm>
        </p:grpSpPr>
        <p:sp>
          <p:nvSpPr>
            <p:cNvPr id="73" name="角丸四角形 72"/>
            <p:cNvSpPr/>
            <p:nvPr/>
          </p:nvSpPr>
          <p:spPr>
            <a:xfrm>
              <a:off x="556932" y="1549398"/>
              <a:ext cx="3664031" cy="5119961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46" name="円弧 45"/>
            <p:cNvSpPr/>
            <p:nvPr/>
          </p:nvSpPr>
          <p:spPr>
            <a:xfrm rot="10800000">
              <a:off x="1266662" y="4228485"/>
              <a:ext cx="2039802" cy="1361188"/>
            </a:xfrm>
            <a:prstGeom prst="arc">
              <a:avLst>
                <a:gd name="adj1" fmla="val 16122338"/>
                <a:gd name="adj2" fmla="val 1920618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7" name="Arc 23"/>
            <p:cNvSpPr>
              <a:spLocks/>
            </p:cNvSpPr>
            <p:nvPr/>
          </p:nvSpPr>
          <p:spPr bwMode="auto">
            <a:xfrm rot="21235068" flipV="1">
              <a:off x="2311991" y="4088371"/>
              <a:ext cx="660963" cy="446106"/>
            </a:xfrm>
            <a:custGeom>
              <a:avLst/>
              <a:gdLst>
                <a:gd name="T0" fmla="*/ 0 w 25472"/>
                <a:gd name="T1" fmla="*/ 2147483647 h 21600"/>
                <a:gd name="T2" fmla="*/ 2147483647 w 25472"/>
                <a:gd name="T3" fmla="*/ 2147483647 h 21600"/>
                <a:gd name="T4" fmla="*/ 2147483647 w 2547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5472"/>
                <a:gd name="T10" fmla="*/ 0 h 21600"/>
                <a:gd name="T11" fmla="*/ 25472 w 2547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72" h="21600" fill="none" extrusionOk="0">
                  <a:moveTo>
                    <a:pt x="0" y="5151"/>
                  </a:moveTo>
                  <a:cubicBezTo>
                    <a:pt x="3906" y="1826"/>
                    <a:pt x="8869" y="-1"/>
                    <a:pt x="14000" y="0"/>
                  </a:cubicBezTo>
                  <a:cubicBezTo>
                    <a:pt x="18058" y="0"/>
                    <a:pt x="22033" y="1143"/>
                    <a:pt x="25472" y="3298"/>
                  </a:cubicBezTo>
                </a:path>
                <a:path w="25472" h="21600" stroke="0" extrusionOk="0">
                  <a:moveTo>
                    <a:pt x="0" y="5151"/>
                  </a:moveTo>
                  <a:cubicBezTo>
                    <a:pt x="3906" y="1826"/>
                    <a:pt x="8869" y="-1"/>
                    <a:pt x="14000" y="0"/>
                  </a:cubicBezTo>
                  <a:cubicBezTo>
                    <a:pt x="18058" y="0"/>
                    <a:pt x="22033" y="1143"/>
                    <a:pt x="25472" y="3298"/>
                  </a:cubicBezTo>
                  <a:lnTo>
                    <a:pt x="14000" y="21600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endParaRPr lang="ja-JP" altLang="en-US" sz="1600">
                <a:latin typeface="Times New Roman" pitchFamily="18" charset="0"/>
                <a:ea typeface="ＭＳ Ｐゴシック" pitchFamily="50" charset="-128"/>
                <a:cs typeface="Times New Roman" pitchFamily="18" charset="0"/>
              </a:endParaRPr>
            </a:p>
          </p:txBody>
        </p:sp>
        <p:sp>
          <p:nvSpPr>
            <p:cNvPr id="48" name="Text Box 25"/>
            <p:cNvSpPr txBox="1">
              <a:spLocks noChangeArrowheads="1"/>
            </p:cNvSpPr>
            <p:nvPr/>
          </p:nvSpPr>
          <p:spPr bwMode="auto">
            <a:xfrm>
              <a:off x="1533803" y="4216458"/>
              <a:ext cx="825947" cy="4681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ts val="1300"/>
                </a:lnSpc>
                <a:defRPr/>
              </a:pPr>
              <a:r>
                <a:rPr lang="en-US" altLang="ja-JP" sz="11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WDM</a:t>
              </a:r>
            </a:p>
            <a:p>
              <a:pPr algn="ctr">
                <a:lnSpc>
                  <a:spcPts val="1300"/>
                </a:lnSpc>
                <a:defRPr/>
              </a:pPr>
              <a:r>
                <a:rPr lang="en-US" altLang="ja-JP" sz="11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coupler</a:t>
              </a:r>
              <a:endParaRPr lang="ja-JP" altLang="ja-JP" sz="11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2602483" y="3771758"/>
              <a:ext cx="688873" cy="428392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/>
                <a:t>4μm</a:t>
              </a:r>
              <a:endParaRPr lang="en-US" altLang="ja-JP" sz="1400" dirty="0"/>
            </a:p>
          </p:txBody>
        </p:sp>
        <p:sp>
          <p:nvSpPr>
            <p:cNvPr id="50" name="円弧 49"/>
            <p:cNvSpPr/>
            <p:nvPr/>
          </p:nvSpPr>
          <p:spPr>
            <a:xfrm rot="10800000" flipV="1">
              <a:off x="870306" y="2900485"/>
              <a:ext cx="1076469" cy="1536699"/>
            </a:xfrm>
            <a:prstGeom prst="arc">
              <a:avLst>
                <a:gd name="adj1" fmla="val 16243706"/>
                <a:gd name="adj2" fmla="val 5988767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51" name="Text Box 24"/>
            <p:cNvSpPr txBox="1">
              <a:spLocks noChangeArrowheads="1"/>
            </p:cNvSpPr>
            <p:nvPr/>
          </p:nvSpPr>
          <p:spPr bwMode="auto">
            <a:xfrm>
              <a:off x="2304450" y="5373950"/>
              <a:ext cx="831035" cy="383634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ts val="1000"/>
                </a:lnSpc>
              </a:pPr>
              <a:r>
                <a:rPr lang="en-US" altLang="ja-JP" sz="105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LD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ja-JP" sz="105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Pump</a:t>
              </a:r>
              <a:endParaRPr lang="ja-JP" altLang="ja-JP" sz="105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52" name="Text Box 51"/>
            <p:cNvSpPr txBox="1">
              <a:spLocks noChangeArrowheads="1"/>
            </p:cNvSpPr>
            <p:nvPr/>
          </p:nvSpPr>
          <p:spPr bwMode="auto">
            <a:xfrm>
              <a:off x="2271759" y="5033808"/>
              <a:ext cx="1011677" cy="326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11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750 </a:t>
              </a:r>
              <a:r>
                <a:rPr lang="en-US" altLang="ja-JP" sz="1100" dirty="0" err="1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mW</a:t>
              </a:r>
              <a:endParaRPr lang="ja-JP" altLang="ja-JP" sz="11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53" name="Arc 23"/>
            <p:cNvSpPr>
              <a:spLocks/>
            </p:cNvSpPr>
            <p:nvPr/>
          </p:nvSpPr>
          <p:spPr bwMode="auto">
            <a:xfrm rot="1001726" flipV="1">
              <a:off x="2569463" y="4060311"/>
              <a:ext cx="785421" cy="423770"/>
            </a:xfrm>
            <a:custGeom>
              <a:avLst/>
              <a:gdLst>
                <a:gd name="T0" fmla="*/ 0 w 25472"/>
                <a:gd name="T1" fmla="*/ 2147483647 h 21600"/>
                <a:gd name="T2" fmla="*/ 2147483647 w 25472"/>
                <a:gd name="T3" fmla="*/ 2147483647 h 21600"/>
                <a:gd name="T4" fmla="*/ 2147483647 w 2547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5472"/>
                <a:gd name="T10" fmla="*/ 0 h 21600"/>
                <a:gd name="T11" fmla="*/ 25472 w 2547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72" h="21600" fill="none" extrusionOk="0">
                  <a:moveTo>
                    <a:pt x="0" y="5151"/>
                  </a:moveTo>
                  <a:cubicBezTo>
                    <a:pt x="3906" y="1826"/>
                    <a:pt x="8869" y="-1"/>
                    <a:pt x="14000" y="0"/>
                  </a:cubicBezTo>
                  <a:cubicBezTo>
                    <a:pt x="18058" y="0"/>
                    <a:pt x="22033" y="1143"/>
                    <a:pt x="25472" y="3298"/>
                  </a:cubicBezTo>
                </a:path>
                <a:path w="25472" h="21600" stroke="0" extrusionOk="0">
                  <a:moveTo>
                    <a:pt x="0" y="5151"/>
                  </a:moveTo>
                  <a:cubicBezTo>
                    <a:pt x="3906" y="1826"/>
                    <a:pt x="8869" y="-1"/>
                    <a:pt x="14000" y="0"/>
                  </a:cubicBezTo>
                  <a:cubicBezTo>
                    <a:pt x="18058" y="0"/>
                    <a:pt x="22033" y="1143"/>
                    <a:pt x="25472" y="3298"/>
                  </a:cubicBezTo>
                  <a:lnTo>
                    <a:pt x="14000" y="21600"/>
                  </a:lnTo>
                  <a:close/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endParaRPr lang="ja-JP" altLang="en-US" sz="1600">
                <a:latin typeface="Times New Roman" pitchFamily="18" charset="0"/>
                <a:ea typeface="ＭＳ Ｐゴシック" pitchFamily="50" charset="-128"/>
                <a:cs typeface="Times New Roman" pitchFamily="18" charset="0"/>
              </a:endParaRPr>
            </a:p>
          </p:txBody>
        </p:sp>
        <p:sp>
          <p:nvSpPr>
            <p:cNvPr id="54" name="Oval 21"/>
            <p:cNvSpPr>
              <a:spLocks noChangeArrowheads="1"/>
            </p:cNvSpPr>
            <p:nvPr/>
          </p:nvSpPr>
          <p:spPr bwMode="auto">
            <a:xfrm>
              <a:off x="2481388" y="3624050"/>
              <a:ext cx="827612" cy="819478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endParaRPr lang="ja-JP" altLang="en-US" sz="1600">
                <a:latin typeface="Times New Roman" pitchFamily="18" charset="0"/>
                <a:ea typeface="ＭＳ Ｐゴシック" pitchFamily="50" charset="-128"/>
                <a:cs typeface="Times New Roman" pitchFamily="18" charset="0"/>
              </a:endParaRPr>
            </a:p>
          </p:txBody>
        </p:sp>
        <p:sp>
          <p:nvSpPr>
            <p:cNvPr id="56" name="Rectangle 16"/>
            <p:cNvSpPr>
              <a:spLocks noChangeArrowheads="1"/>
            </p:cNvSpPr>
            <p:nvPr/>
          </p:nvSpPr>
          <p:spPr bwMode="auto">
            <a:xfrm rot="2700000">
              <a:off x="3115407" y="2807362"/>
              <a:ext cx="137859" cy="28760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7" name="AutoShape 14"/>
            <p:cNvCxnSpPr>
              <a:cxnSpLocks noChangeShapeType="1"/>
            </p:cNvCxnSpPr>
            <p:nvPr/>
          </p:nvCxnSpPr>
          <p:spPr bwMode="auto">
            <a:xfrm>
              <a:off x="1750058" y="2892444"/>
              <a:ext cx="1375557" cy="2038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</p:cxnSp>
        <p:cxnSp>
          <p:nvCxnSpPr>
            <p:cNvPr id="58" name="AutoShape 17"/>
            <p:cNvCxnSpPr>
              <a:cxnSpLocks noChangeShapeType="1"/>
            </p:cNvCxnSpPr>
            <p:nvPr/>
          </p:nvCxnSpPr>
          <p:spPr bwMode="auto">
            <a:xfrm flipV="1">
              <a:off x="3124596" y="1788392"/>
              <a:ext cx="1" cy="1127947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60" name="Text Box 53"/>
            <p:cNvSpPr txBox="1">
              <a:spLocks noChangeArrowheads="1"/>
            </p:cNvSpPr>
            <p:nvPr/>
          </p:nvSpPr>
          <p:spPr bwMode="auto">
            <a:xfrm>
              <a:off x="1071432" y="2519515"/>
              <a:ext cx="1330608" cy="406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105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Collimator</a:t>
              </a:r>
              <a:endParaRPr lang="ja-JP" altLang="ja-JP" sz="105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61" name="フローチャート: 手作業 53"/>
            <p:cNvSpPr/>
            <p:nvPr/>
          </p:nvSpPr>
          <p:spPr>
            <a:xfrm rot="5400000">
              <a:off x="1484598" y="2699385"/>
              <a:ext cx="169205" cy="371917"/>
            </a:xfrm>
            <a:prstGeom prst="flowChartManualOperation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2" name="Rectangle 2"/>
            <p:cNvSpPr>
              <a:spLocks noChangeArrowheads="1"/>
            </p:cNvSpPr>
            <p:nvPr/>
          </p:nvSpPr>
          <p:spPr bwMode="auto">
            <a:xfrm rot="16200000">
              <a:off x="2846689" y="2155627"/>
              <a:ext cx="563971" cy="27511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AutoShape 47"/>
            <p:cNvCxnSpPr>
              <a:cxnSpLocks noChangeShapeType="1"/>
            </p:cNvCxnSpPr>
            <p:nvPr/>
          </p:nvCxnSpPr>
          <p:spPr bwMode="auto">
            <a:xfrm rot="16200000" flipH="1">
              <a:off x="2940043" y="2307561"/>
              <a:ext cx="390885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4"/>
            <p:cNvCxnSpPr>
              <a:cxnSpLocks noChangeShapeType="1"/>
            </p:cNvCxnSpPr>
            <p:nvPr/>
          </p:nvCxnSpPr>
          <p:spPr bwMode="auto">
            <a:xfrm>
              <a:off x="3656007" y="4532638"/>
              <a:ext cx="385556" cy="0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65" name="フローチャート: 手作業 53"/>
            <p:cNvSpPr/>
            <p:nvPr/>
          </p:nvSpPr>
          <p:spPr>
            <a:xfrm rot="5400000">
              <a:off x="3390547" y="4339579"/>
              <a:ext cx="169205" cy="371917"/>
            </a:xfrm>
            <a:prstGeom prst="flowChartManualOperation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879840" y="1563470"/>
              <a:ext cx="3131627" cy="44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/>
                <a:t>Low power amplifier</a:t>
              </a:r>
              <a:endParaRPr kumimoji="1" lang="ja-JP" altLang="en-US" sz="1400" b="1" dirty="0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2307121" y="3347972"/>
              <a:ext cx="1464706" cy="3534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50" b="1" dirty="0" err="1" smtClean="0"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Yb</a:t>
              </a:r>
              <a:r>
                <a:rPr lang="en-US" altLang="ja-JP" sz="1050" b="1" dirty="0" smtClean="0"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-doped Fiber</a:t>
              </a:r>
              <a:endParaRPr lang="ja-JP" altLang="en-US" sz="1050" dirty="0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1201696" y="5895439"/>
              <a:ext cx="1835709" cy="75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sz="1400" dirty="0" smtClean="0"/>
                <a:t>Low loss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400" dirty="0" smtClean="0"/>
                <a:t>Compact</a:t>
              </a:r>
              <a:endParaRPr kumimoji="1" lang="ja-JP" altLang="en-US" sz="1400" dirty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5594264" y="3380491"/>
            <a:ext cx="3105457" cy="3320845"/>
            <a:chOff x="4655616" y="1469029"/>
            <a:chExt cx="4081520" cy="4450508"/>
          </a:xfrm>
        </p:grpSpPr>
        <p:cxnSp>
          <p:nvCxnSpPr>
            <p:cNvPr id="68" name="AutoShape 14"/>
            <p:cNvCxnSpPr>
              <a:cxnSpLocks noChangeShapeType="1"/>
            </p:cNvCxnSpPr>
            <p:nvPr/>
          </p:nvCxnSpPr>
          <p:spPr bwMode="auto">
            <a:xfrm flipH="1" flipV="1">
              <a:off x="6616788" y="5169163"/>
              <a:ext cx="398261" cy="1984"/>
            </a:xfrm>
            <a:prstGeom prst="straightConnector1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</p:spPr>
        </p:cxnSp>
        <p:grpSp>
          <p:nvGrpSpPr>
            <p:cNvPr id="36" name="グループ化 35"/>
            <p:cNvGrpSpPr/>
            <p:nvPr/>
          </p:nvGrpSpPr>
          <p:grpSpPr>
            <a:xfrm>
              <a:off x="4655616" y="1789412"/>
              <a:ext cx="3822544" cy="3536727"/>
              <a:chOff x="2805069" y="2944710"/>
              <a:chExt cx="2977792" cy="2755138"/>
            </a:xfrm>
          </p:grpSpPr>
          <p:cxnSp>
            <p:nvCxnSpPr>
              <p:cNvPr id="3" name="AutoShape 14"/>
              <p:cNvCxnSpPr>
                <a:cxnSpLocks noChangeShapeType="1"/>
              </p:cNvCxnSpPr>
              <p:nvPr/>
            </p:nvCxnSpPr>
            <p:spPr bwMode="auto">
              <a:xfrm>
                <a:off x="4305351" y="5571968"/>
                <a:ext cx="1165032" cy="0"/>
              </a:xfrm>
              <a:prstGeom prst="straightConnector1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</p:spPr>
          </p:cxnSp>
          <p:sp>
            <p:nvSpPr>
              <p:cNvPr id="4" name="Rectangle 16"/>
              <p:cNvSpPr>
                <a:spLocks noChangeArrowheads="1"/>
              </p:cNvSpPr>
              <p:nvPr/>
            </p:nvSpPr>
            <p:spPr bwMode="auto">
              <a:xfrm rot="2700000">
                <a:off x="5567205" y="3949206"/>
                <a:ext cx="107393" cy="224047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" name="AutoShape 14"/>
              <p:cNvCxnSpPr>
                <a:cxnSpLocks noChangeShapeType="1"/>
              </p:cNvCxnSpPr>
              <p:nvPr/>
            </p:nvCxnSpPr>
            <p:spPr bwMode="auto">
              <a:xfrm>
                <a:off x="4503587" y="4015486"/>
                <a:ext cx="1071570" cy="1588"/>
              </a:xfrm>
              <a:prstGeom prst="straightConnector1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</p:cxnSp>
          <p:cxnSp>
            <p:nvCxnSpPr>
              <p:cNvPr id="6" name="AutoShape 1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030462" y="3488611"/>
                <a:ext cx="1089390" cy="1588"/>
              </a:xfrm>
              <a:prstGeom prst="straightConnector1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</p:cxnSp>
          <p:sp>
            <p:nvSpPr>
              <p:cNvPr id="7" name="Text Box 48"/>
              <p:cNvSpPr txBox="1">
                <a:spLocks noChangeArrowheads="1"/>
              </p:cNvSpPr>
              <p:nvPr/>
            </p:nvSpPr>
            <p:spPr bwMode="auto">
              <a:xfrm>
                <a:off x="4602554" y="3257043"/>
                <a:ext cx="967883" cy="2804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/>
                <a:r>
                  <a:rPr lang="en-US" altLang="ja-JP" sz="1050" dirty="0">
                    <a:latin typeface="Times New Roman" pitchFamily="18" charset="0"/>
                    <a:ea typeface="ＭＳ 明朝" pitchFamily="17" charset="-128"/>
                    <a:cs typeface="Times New Roman" pitchFamily="18" charset="0"/>
                  </a:rPr>
                  <a:t>Isolator</a:t>
                </a:r>
                <a:endParaRPr lang="ja-JP" altLang="ja-JP" sz="105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endParaRPr>
              </a:p>
            </p:txBody>
          </p:sp>
          <p:sp>
            <p:nvSpPr>
              <p:cNvPr id="8" name="テキスト ボックス 151"/>
              <p:cNvSpPr txBox="1">
                <a:spLocks noChangeArrowheads="1"/>
              </p:cNvSpPr>
              <p:nvPr/>
            </p:nvSpPr>
            <p:spPr bwMode="auto">
              <a:xfrm flipH="1">
                <a:off x="2805069" y="3439748"/>
                <a:ext cx="1664977" cy="614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ja-JP" sz="1100" b="1" dirty="0" err="1" smtClean="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Yb</a:t>
                </a:r>
                <a:r>
                  <a:rPr lang="en-US" altLang="ja-JP" sz="1100" b="1" dirty="0" smtClean="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-doped Double cladding Fiber</a:t>
                </a:r>
              </a:p>
              <a:p>
                <a:pPr algn="ctr">
                  <a:defRPr/>
                </a:pPr>
                <a:r>
                  <a:rPr lang="en-US" altLang="ja-JP" sz="1100" b="1" dirty="0" smtClean="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PM</a:t>
                </a:r>
                <a:endParaRPr lang="en-US" altLang="ja-JP" sz="1100" b="1" dirty="0">
                  <a:latin typeface="Times New Roman" pitchFamily="18" charset="0"/>
                  <a:ea typeface="ＭＳ Ｐゴシック" charset="-128"/>
                  <a:cs typeface="Times New Roman" pitchFamily="18" charset="0"/>
                </a:endParaRPr>
              </a:p>
            </p:txBody>
          </p:sp>
          <p:sp>
            <p:nvSpPr>
              <p:cNvPr id="10" name="フローチャート : 組合せ 3"/>
              <p:cNvSpPr/>
              <p:nvPr/>
            </p:nvSpPr>
            <p:spPr bwMode="auto">
              <a:xfrm rot="16200000">
                <a:off x="4807426" y="4969021"/>
                <a:ext cx="48336" cy="377014"/>
              </a:xfrm>
              <a:prstGeom prst="flowChartMerg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 Box 24"/>
              <p:cNvSpPr txBox="1">
                <a:spLocks noChangeArrowheads="1"/>
              </p:cNvSpPr>
              <p:nvPr/>
            </p:nvSpPr>
            <p:spPr bwMode="auto">
              <a:xfrm>
                <a:off x="4911160" y="4937059"/>
                <a:ext cx="677362" cy="381909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/>
                <a:r>
                  <a:rPr lang="en-US" altLang="ja-JP" sz="1100" dirty="0" smtClean="0">
                    <a:latin typeface="Times New Roman" pitchFamily="18" charset="0"/>
                    <a:ea typeface="ＭＳ 明朝" pitchFamily="17" charset="-128"/>
                    <a:cs typeface="Times New Roman" pitchFamily="18" charset="0"/>
                  </a:rPr>
                  <a:t>LD</a:t>
                </a:r>
              </a:p>
              <a:p>
                <a:pPr algn="ctr"/>
                <a:r>
                  <a:rPr lang="en-US" altLang="ja-JP" sz="1100" dirty="0" smtClean="0">
                    <a:latin typeface="Times New Roman" pitchFamily="18" charset="0"/>
                    <a:ea typeface="ＭＳ 明朝" pitchFamily="17" charset="-128"/>
                    <a:cs typeface="Times New Roman" pitchFamily="18" charset="0"/>
                  </a:rPr>
                  <a:t> Pump</a:t>
                </a:r>
                <a:endParaRPr lang="ja-JP" altLang="ja-JP" sz="11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endParaRPr>
              </a:p>
            </p:txBody>
          </p:sp>
          <p:cxnSp>
            <p:nvCxnSpPr>
              <p:cNvPr id="12" name="AutoShape 14"/>
              <p:cNvCxnSpPr>
                <a:cxnSpLocks noChangeShapeType="1"/>
              </p:cNvCxnSpPr>
              <p:nvPr/>
            </p:nvCxnSpPr>
            <p:spPr bwMode="auto">
              <a:xfrm flipH="1" flipV="1">
                <a:off x="4289273" y="5158494"/>
                <a:ext cx="398009" cy="1357"/>
              </a:xfrm>
              <a:prstGeom prst="straightConnector1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</p:spPr>
          </p:cxn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 rot="1800000" flipH="1" flipV="1">
                <a:off x="4225470" y="5021222"/>
                <a:ext cx="67670" cy="251343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ea typeface="HG明朝E" pitchFamily="17" charset="-128"/>
                  <a:cs typeface="Times New Roman" pitchFamily="18" charset="0"/>
                </a:endParaRPr>
              </a:p>
            </p:txBody>
          </p:sp>
          <p:cxnSp>
            <p:nvCxnSpPr>
              <p:cNvPr id="14" name="AutoShape 14"/>
              <p:cNvCxnSpPr>
                <a:cxnSpLocks noChangeShapeType="1"/>
                <a:stCxn id="13" idx="1"/>
                <a:endCxn id="17" idx="3"/>
              </p:cNvCxnSpPr>
              <p:nvPr/>
            </p:nvCxnSpPr>
            <p:spPr bwMode="auto">
              <a:xfrm>
                <a:off x="4289273" y="5162361"/>
                <a:ext cx="361547" cy="392482"/>
              </a:xfrm>
              <a:prstGeom prst="straightConnector1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</p:spPr>
          </p:cxnSp>
          <p:cxnSp>
            <p:nvCxnSpPr>
              <p:cNvPr id="15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4534466" y="4001205"/>
                <a:ext cx="483468" cy="1539"/>
              </a:xfrm>
              <a:prstGeom prst="straightConnector1">
                <a:avLst/>
              </a:prstGeom>
              <a:noFill/>
              <a:ln w="57150">
                <a:solidFill>
                  <a:srgbClr val="00B050">
                    <a:alpha val="50000"/>
                  </a:srgbClr>
                </a:solidFill>
                <a:round/>
                <a:headEnd/>
                <a:tailEnd/>
              </a:ln>
            </p:spPr>
          </p:cxnSp>
          <p:sp>
            <p:nvSpPr>
              <p:cNvPr id="16" name="円/楕円 33"/>
              <p:cNvSpPr/>
              <p:nvPr/>
            </p:nvSpPr>
            <p:spPr bwMode="auto">
              <a:xfrm>
                <a:off x="4594751" y="5048290"/>
                <a:ext cx="75403" cy="22620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100">
                  <a:ln>
                    <a:solidFill>
                      <a:schemeClr val="accent4">
                        <a:lumMod val="50000"/>
                        <a:lumOff val="50000"/>
                      </a:schemeClr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 rot="1800000" flipH="1" flipV="1">
                <a:off x="4643086" y="5448505"/>
                <a:ext cx="77336" cy="251343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ea typeface="HG明朝E" pitchFamily="17" charset="-128"/>
                  <a:cs typeface="Times New Roman" pitchFamily="18" charset="0"/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/>
            </p:nvSpPr>
            <p:spPr bwMode="auto">
              <a:xfrm rot="5400000" flipH="1">
                <a:off x="5576785" y="3513791"/>
                <a:ext cx="61572" cy="350581"/>
              </a:xfrm>
              <a:prstGeom prst="rect">
                <a:avLst/>
              </a:prstGeom>
              <a:solidFill>
                <a:srgbClr val="DAEEF3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11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円/楕円 28"/>
              <p:cNvSpPr/>
              <p:nvPr/>
            </p:nvSpPr>
            <p:spPr bwMode="auto">
              <a:xfrm>
                <a:off x="4248984" y="5452373"/>
                <a:ext cx="75403" cy="22620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100">
                  <a:ln>
                    <a:solidFill>
                      <a:schemeClr val="accent4">
                        <a:lumMod val="50000"/>
                        <a:lumOff val="50000"/>
                      </a:schemeClr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 Box 53"/>
              <p:cNvSpPr txBox="1">
                <a:spLocks noChangeArrowheads="1"/>
              </p:cNvSpPr>
              <p:nvPr/>
            </p:nvSpPr>
            <p:spPr bwMode="auto">
              <a:xfrm>
                <a:off x="3974932" y="3724971"/>
                <a:ext cx="1036554" cy="316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>
                  <a:lnSpc>
                    <a:spcPct val="112000"/>
                  </a:lnSpc>
                </a:pPr>
                <a:r>
                  <a:rPr lang="en-US" altLang="ja-JP" sz="1050" dirty="0">
                    <a:latin typeface="Times New Roman" pitchFamily="18" charset="0"/>
                    <a:ea typeface="ＭＳ 明朝" pitchFamily="17" charset="-128"/>
                    <a:cs typeface="Times New Roman" pitchFamily="18" charset="0"/>
                  </a:rPr>
                  <a:t>Collimator</a:t>
                </a:r>
                <a:endParaRPr lang="ja-JP" altLang="ja-JP" sz="105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endParaRPr>
              </a:p>
            </p:txBody>
          </p:sp>
          <p:sp>
            <p:nvSpPr>
              <p:cNvPr id="21" name="フローチャート: 手作業 53"/>
              <p:cNvSpPr/>
              <p:nvPr/>
            </p:nvSpPr>
            <p:spPr>
              <a:xfrm rot="5400000">
                <a:off x="4296792" y="3865091"/>
                <a:ext cx="131812" cy="289726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grpSp>
            <p:nvGrpSpPr>
              <p:cNvPr id="22" name="组合 48"/>
              <p:cNvGrpSpPr/>
              <p:nvPr/>
            </p:nvGrpSpPr>
            <p:grpSpPr>
              <a:xfrm>
                <a:off x="3117676" y="4010723"/>
                <a:ext cx="2024070" cy="1566840"/>
                <a:chOff x="4933944" y="3705225"/>
                <a:chExt cx="2024070" cy="1566840"/>
              </a:xfrm>
            </p:grpSpPr>
            <p:grpSp>
              <p:nvGrpSpPr>
                <p:cNvPr id="23" name="组合 42"/>
                <p:cNvGrpSpPr/>
                <p:nvPr/>
              </p:nvGrpSpPr>
              <p:grpSpPr>
                <a:xfrm rot="5400000">
                  <a:off x="4810873" y="4060681"/>
                  <a:ext cx="1103397" cy="857256"/>
                  <a:chOff x="4892182" y="2815036"/>
                  <a:chExt cx="673793" cy="523486"/>
                </a:xfrm>
              </p:grpSpPr>
              <p:sp>
                <p:nvSpPr>
                  <p:cNvPr id="26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892182" y="2824978"/>
                    <a:ext cx="522099" cy="513544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>
                      <a:defRPr/>
                    </a:pPr>
                    <a:endParaRPr lang="ja-JP" altLang="en-US" sz="1200">
                      <a:solidFill>
                        <a:srgbClr val="FF0000"/>
                      </a:solidFill>
                      <a:latin typeface="Times New Roman" pitchFamily="18" charset="0"/>
                      <a:ea typeface="HG明朝E" pitchFamily="17" charset="-128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7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941207" y="2815036"/>
                    <a:ext cx="522099" cy="513544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>
                      <a:defRPr/>
                    </a:pPr>
                    <a:endParaRPr lang="ja-JP" altLang="en-US" sz="1200">
                      <a:solidFill>
                        <a:srgbClr val="FF0000"/>
                      </a:solidFill>
                      <a:latin typeface="Times New Roman" pitchFamily="18" charset="0"/>
                      <a:ea typeface="HG明朝E" pitchFamily="17" charset="-128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8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989766" y="2819339"/>
                    <a:ext cx="522099" cy="513544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>
                      <a:defRPr/>
                    </a:pPr>
                    <a:endParaRPr lang="ja-JP" altLang="en-US" sz="1200">
                      <a:solidFill>
                        <a:srgbClr val="FF0000"/>
                      </a:solidFill>
                      <a:latin typeface="Times New Roman" pitchFamily="18" charset="0"/>
                      <a:ea typeface="HG明朝E" pitchFamily="17" charset="-128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5043876" y="2820544"/>
                    <a:ext cx="522099" cy="513544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>
                      <a:defRPr/>
                    </a:pPr>
                    <a:endParaRPr lang="ja-JP" altLang="en-US" sz="1200">
                      <a:solidFill>
                        <a:srgbClr val="FF0000"/>
                      </a:solidFill>
                      <a:latin typeface="Times New Roman" pitchFamily="18" charset="0"/>
                      <a:ea typeface="HG明朝E" pitchFamily="17" charset="-128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4" name="弧形 43"/>
                <p:cNvSpPr/>
                <p:nvPr/>
              </p:nvSpPr>
              <p:spPr>
                <a:xfrm rot="16200000">
                  <a:off x="5295897" y="3348035"/>
                  <a:ext cx="1285884" cy="2000264"/>
                </a:xfrm>
                <a:prstGeom prst="arc">
                  <a:avLst>
                    <a:gd name="adj1" fmla="val 16200000"/>
                    <a:gd name="adj2" fmla="val 399675"/>
                  </a:avLst>
                </a:prstGeom>
                <a:ln w="381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25" name="弧形 46"/>
                <p:cNvSpPr/>
                <p:nvPr/>
              </p:nvSpPr>
              <p:spPr>
                <a:xfrm rot="5400000" flipV="1">
                  <a:off x="5314940" y="3628991"/>
                  <a:ext cx="1285884" cy="2000264"/>
                </a:xfrm>
                <a:prstGeom prst="arc">
                  <a:avLst>
                    <a:gd name="adj1" fmla="val 16200000"/>
                    <a:gd name="adj2" fmla="val 539624"/>
                  </a:avLst>
                </a:prstGeom>
                <a:ln w="381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30" name="组合 51"/>
              <p:cNvGrpSpPr/>
              <p:nvPr/>
            </p:nvGrpSpPr>
            <p:grpSpPr>
              <a:xfrm rot="16200000">
                <a:off x="5357872" y="3210630"/>
                <a:ext cx="439338" cy="214315"/>
                <a:chOff x="2518219" y="1774957"/>
                <a:chExt cx="584016" cy="284891"/>
              </a:xfrm>
            </p:grpSpPr>
            <p:sp>
              <p:nvSpPr>
                <p:cNvPr id="31" name="Rectangle 2"/>
                <p:cNvSpPr>
                  <a:spLocks noChangeArrowheads="1"/>
                </p:cNvSpPr>
                <p:nvPr/>
              </p:nvSpPr>
              <p:spPr bwMode="auto">
                <a:xfrm>
                  <a:off x="2518219" y="1774957"/>
                  <a:ext cx="584016" cy="284891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endParaRPr lang="ja-JP" alt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32" name="AutoShape 47"/>
                <p:cNvCxnSpPr>
                  <a:cxnSpLocks noChangeShapeType="1"/>
                </p:cNvCxnSpPr>
                <p:nvPr/>
              </p:nvCxnSpPr>
              <p:spPr bwMode="auto">
                <a:xfrm flipH="1">
                  <a:off x="2621281" y="1918148"/>
                  <a:ext cx="404778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</p:grpSp>
          <p:sp>
            <p:nvSpPr>
              <p:cNvPr id="33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3835993" y="4335124"/>
                <a:ext cx="1316688" cy="771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129342" tIns="64671" rIns="129342" bIns="64671">
                <a:spAutoFit/>
              </a:bodyPr>
              <a:lstStyle/>
              <a:p>
                <a:pPr algn="ctr"/>
                <a:r>
                  <a:rPr lang="en-US" altLang="ja-JP" sz="1050" dirty="0" err="1">
                    <a:latin typeface="Times New Roman" pitchFamily="18" charset="0"/>
                    <a:cs typeface="Times New Roman" pitchFamily="18" charset="0"/>
                  </a:rPr>
                  <a:t>Dichroic</a:t>
                </a:r>
                <a:r>
                  <a:rPr lang="en-US" altLang="ja-JP" sz="1050" dirty="0">
                    <a:latin typeface="Times New Roman" pitchFamily="18" charset="0"/>
                    <a:cs typeface="Times New Roman" pitchFamily="18" charset="0"/>
                  </a:rPr>
                  <a:t> mirror</a:t>
                </a:r>
              </a:p>
              <a:p>
                <a:pPr algn="ctr"/>
                <a:r>
                  <a:rPr lang="en-US" altLang="ja-JP" sz="1000" dirty="0">
                    <a:latin typeface="Times New Roman" pitchFamily="18" charset="0"/>
                    <a:cs typeface="Times New Roman" pitchFamily="18" charset="0"/>
                  </a:rPr>
                  <a:t>HR@976 nm</a:t>
                </a:r>
              </a:p>
              <a:p>
                <a:pPr algn="ctr"/>
                <a:r>
                  <a:rPr lang="en-US" altLang="ja-JP" sz="1000" dirty="0">
                    <a:latin typeface="Times New Roman" pitchFamily="18" charset="0"/>
                    <a:cs typeface="Times New Roman" pitchFamily="18" charset="0"/>
                  </a:rPr>
                  <a:t>HT@1050 </a:t>
                </a:r>
                <a:r>
                  <a:rPr lang="en-US" altLang="ja-JP" sz="1000" dirty="0" smtClean="0">
                    <a:latin typeface="Times New Roman" pitchFamily="18" charset="0"/>
                    <a:cs typeface="Times New Roman" pitchFamily="18" charset="0"/>
                  </a:rPr>
                  <a:t>nm</a:t>
                </a:r>
              </a:p>
              <a:p>
                <a:pPr algn="ctr"/>
                <a:r>
                  <a:rPr lang="en-US" altLang="ja-JP" sz="1000" dirty="0" smtClean="0">
                    <a:latin typeface="Times New Roman" pitchFamily="18" charset="0"/>
                    <a:cs typeface="Times New Roman" pitchFamily="18" charset="0"/>
                  </a:rPr>
                  <a:t>Ɵ=20°</a:t>
                </a:r>
                <a:endParaRPr lang="ja-JP" altLang="en-US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Rectangle 16"/>
              <p:cNvSpPr>
                <a:spLocks noChangeArrowheads="1"/>
              </p:cNvSpPr>
              <p:nvPr/>
            </p:nvSpPr>
            <p:spPr bwMode="auto">
              <a:xfrm rot="1800000" flipH="1" flipV="1">
                <a:off x="5017947" y="3919754"/>
                <a:ext cx="67670" cy="251343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100">
                  <a:latin typeface="Times New Roman" pitchFamily="18" charset="0"/>
                  <a:ea typeface="HG明朝E" pitchFamily="17" charset="-128"/>
                  <a:cs typeface="Times New Roman" pitchFamily="18" charset="0"/>
                </a:endParaRPr>
              </a:p>
            </p:txBody>
          </p:sp>
          <p:cxnSp>
            <p:nvCxnSpPr>
              <p:cNvPr id="35" name="AutoShape 14"/>
              <p:cNvCxnSpPr>
                <a:cxnSpLocks noChangeShapeType="1"/>
              </p:cNvCxnSpPr>
              <p:nvPr/>
            </p:nvCxnSpPr>
            <p:spPr bwMode="auto">
              <a:xfrm>
                <a:off x="4678482" y="3642703"/>
                <a:ext cx="361547" cy="392482"/>
              </a:xfrm>
              <a:prstGeom prst="straightConnector1">
                <a:avLst/>
              </a:prstGeom>
              <a:noFill/>
              <a:ln w="57150">
                <a:solidFill>
                  <a:srgbClr val="00B050">
                    <a:alpha val="50000"/>
                  </a:srgbClr>
                </a:solidFill>
                <a:round/>
                <a:headEnd/>
                <a:tailEnd/>
              </a:ln>
            </p:spPr>
          </p:cxnSp>
        </p:grpSp>
        <p:sp>
          <p:nvSpPr>
            <p:cNvPr id="66" name="Text Box 51"/>
            <p:cNvSpPr txBox="1">
              <a:spLocks noChangeArrowheads="1"/>
            </p:cNvSpPr>
            <p:nvPr/>
          </p:nvSpPr>
          <p:spPr bwMode="auto">
            <a:xfrm>
              <a:off x="7421408" y="4025961"/>
              <a:ext cx="1011677" cy="326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14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75 W</a:t>
              </a:r>
              <a:endParaRPr lang="ja-JP" altLang="ja-JP" sz="14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74" name="角丸四角形 73"/>
            <p:cNvSpPr/>
            <p:nvPr/>
          </p:nvSpPr>
          <p:spPr>
            <a:xfrm>
              <a:off x="4972315" y="1469029"/>
              <a:ext cx="3764821" cy="445050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5648408" y="1510166"/>
              <a:ext cx="2422689" cy="412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/>
                <a:t>High power amplifier</a:t>
              </a:r>
              <a:endParaRPr kumimoji="1" lang="ja-JP" altLang="en-US" sz="1400" b="1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331569" y="5375701"/>
              <a:ext cx="3008817" cy="419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sz="1400" dirty="0" smtClean="0"/>
                <a:t>High amplify efficiency</a:t>
              </a:r>
              <a:endParaRPr kumimoji="1" lang="ja-JP" altLang="en-US" sz="1400" dirty="0"/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2751629" y="1269266"/>
            <a:ext cx="3545553" cy="1888062"/>
            <a:chOff x="871259" y="1263126"/>
            <a:chExt cx="4220525" cy="2247495"/>
          </a:xfrm>
        </p:grpSpPr>
        <p:cxnSp>
          <p:nvCxnSpPr>
            <p:cNvPr id="70" name="AutoShape 17"/>
            <p:cNvCxnSpPr>
              <a:cxnSpLocks noChangeShapeType="1"/>
            </p:cNvCxnSpPr>
            <p:nvPr/>
          </p:nvCxnSpPr>
          <p:spPr bwMode="auto">
            <a:xfrm>
              <a:off x="2862619" y="1822119"/>
              <a:ext cx="0" cy="1240346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 type="stealth"/>
              <a:tailEnd type="none"/>
            </a:ln>
          </p:spPr>
        </p:cxnSp>
        <p:sp>
          <p:nvSpPr>
            <p:cNvPr id="71" name="円弧 70"/>
            <p:cNvSpPr/>
            <p:nvPr/>
          </p:nvSpPr>
          <p:spPr>
            <a:xfrm>
              <a:off x="4022117" y="1472097"/>
              <a:ext cx="1069666" cy="1575443"/>
            </a:xfrm>
            <a:prstGeom prst="arc">
              <a:avLst>
                <a:gd name="adj1" fmla="val 16122338"/>
                <a:gd name="adj2" fmla="val 21394372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72" name="Rectangle 2"/>
            <p:cNvSpPr>
              <a:spLocks noChangeArrowheads="1"/>
            </p:cNvSpPr>
            <p:nvPr/>
          </p:nvSpPr>
          <p:spPr bwMode="auto">
            <a:xfrm rot="5400000">
              <a:off x="2172029" y="2649443"/>
              <a:ext cx="302599" cy="20655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8" name="AutoShape 14"/>
            <p:cNvCxnSpPr>
              <a:cxnSpLocks noChangeShapeType="1"/>
              <a:endCxn id="105" idx="0"/>
            </p:cNvCxnSpPr>
            <p:nvPr/>
          </p:nvCxnSpPr>
          <p:spPr bwMode="auto">
            <a:xfrm>
              <a:off x="1899806" y="3068198"/>
              <a:ext cx="1986501" cy="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79" name="Rectangle 16"/>
            <p:cNvSpPr>
              <a:spLocks noChangeArrowheads="1"/>
            </p:cNvSpPr>
            <p:nvPr/>
          </p:nvSpPr>
          <p:spPr bwMode="auto">
            <a:xfrm rot="2700000">
              <a:off x="2311610" y="2998320"/>
              <a:ext cx="92677" cy="193347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0" name="AutoShape 17"/>
            <p:cNvCxnSpPr>
              <a:cxnSpLocks noChangeShapeType="1"/>
            </p:cNvCxnSpPr>
            <p:nvPr/>
          </p:nvCxnSpPr>
          <p:spPr bwMode="auto">
            <a:xfrm flipV="1">
              <a:off x="2324678" y="1914797"/>
              <a:ext cx="0" cy="1131544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81" name="Oval 21"/>
            <p:cNvSpPr>
              <a:spLocks noChangeArrowheads="1"/>
            </p:cNvSpPr>
            <p:nvPr/>
          </p:nvSpPr>
          <p:spPr bwMode="auto">
            <a:xfrm>
              <a:off x="871259" y="1567376"/>
              <a:ext cx="598450" cy="592568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endParaRPr lang="ja-JP" altLang="en-US" sz="1000">
                <a:latin typeface="Times New Roman" pitchFamily="18" charset="0"/>
                <a:ea typeface="ＭＳ Ｐゴシック" pitchFamily="50" charset="-128"/>
                <a:cs typeface="Times New Roman" pitchFamily="18" charset="0"/>
              </a:endParaRPr>
            </a:p>
          </p:txBody>
        </p:sp>
        <p:sp>
          <p:nvSpPr>
            <p:cNvPr id="82" name="Arc 22"/>
            <p:cNvSpPr>
              <a:spLocks/>
            </p:cNvSpPr>
            <p:nvPr/>
          </p:nvSpPr>
          <p:spPr bwMode="auto">
            <a:xfrm rot="16200000" flipH="1">
              <a:off x="759110" y="1929938"/>
              <a:ext cx="535610" cy="311311"/>
            </a:xfrm>
            <a:custGeom>
              <a:avLst/>
              <a:gdLst>
                <a:gd name="T0" fmla="*/ 2147483647 w 21600"/>
                <a:gd name="T1" fmla="*/ 0 h 21554"/>
                <a:gd name="T2" fmla="*/ 2147483647 w 21600"/>
                <a:gd name="T3" fmla="*/ 2147483647 h 21554"/>
                <a:gd name="T4" fmla="*/ 0 w 21600"/>
                <a:gd name="T5" fmla="*/ 2147483647 h 215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4"/>
                <a:gd name="T11" fmla="*/ 21600 w 2160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4" fill="none" extrusionOk="0">
                  <a:moveTo>
                    <a:pt x="1403" y="-1"/>
                  </a:moveTo>
                  <a:cubicBezTo>
                    <a:pt x="12745" y="737"/>
                    <a:pt x="21575" y="10140"/>
                    <a:pt x="21599" y="21507"/>
                  </a:cubicBezTo>
                </a:path>
                <a:path w="21600" h="21554" stroke="0" extrusionOk="0">
                  <a:moveTo>
                    <a:pt x="1403" y="-1"/>
                  </a:moveTo>
                  <a:cubicBezTo>
                    <a:pt x="12745" y="737"/>
                    <a:pt x="21575" y="10140"/>
                    <a:pt x="21599" y="21507"/>
                  </a:cubicBezTo>
                  <a:lnTo>
                    <a:pt x="0" y="2155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endParaRPr lang="ja-JP" altLang="en-US" sz="1000">
                <a:latin typeface="Times New Roman" pitchFamily="18" charset="0"/>
                <a:ea typeface="ＭＳ Ｐゴシック" pitchFamily="50" charset="-128"/>
                <a:cs typeface="Times New Roman" pitchFamily="18" charset="0"/>
              </a:endParaRPr>
            </a:p>
          </p:txBody>
        </p:sp>
        <p:sp>
          <p:nvSpPr>
            <p:cNvPr id="83" name="Arc 23"/>
            <p:cNvSpPr>
              <a:spLocks/>
            </p:cNvSpPr>
            <p:nvPr/>
          </p:nvSpPr>
          <p:spPr bwMode="auto">
            <a:xfrm rot="10535273" flipV="1">
              <a:off x="1073923" y="1387966"/>
              <a:ext cx="2703945" cy="686844"/>
            </a:xfrm>
            <a:custGeom>
              <a:avLst/>
              <a:gdLst>
                <a:gd name="T0" fmla="*/ 0 w 25472"/>
                <a:gd name="T1" fmla="*/ 2147483647 h 21600"/>
                <a:gd name="T2" fmla="*/ 2147483647 w 25472"/>
                <a:gd name="T3" fmla="*/ 2147483647 h 21600"/>
                <a:gd name="T4" fmla="*/ 2147483647 w 2547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5472"/>
                <a:gd name="T10" fmla="*/ 0 h 21600"/>
                <a:gd name="T11" fmla="*/ 25472 w 2547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72" h="21600" fill="none" extrusionOk="0">
                  <a:moveTo>
                    <a:pt x="0" y="5151"/>
                  </a:moveTo>
                  <a:cubicBezTo>
                    <a:pt x="3906" y="1826"/>
                    <a:pt x="8869" y="-1"/>
                    <a:pt x="14000" y="0"/>
                  </a:cubicBezTo>
                  <a:cubicBezTo>
                    <a:pt x="18058" y="0"/>
                    <a:pt x="22033" y="1143"/>
                    <a:pt x="25472" y="3298"/>
                  </a:cubicBezTo>
                </a:path>
                <a:path w="25472" h="21600" stroke="0" extrusionOk="0">
                  <a:moveTo>
                    <a:pt x="0" y="5151"/>
                  </a:moveTo>
                  <a:cubicBezTo>
                    <a:pt x="3906" y="1826"/>
                    <a:pt x="8869" y="-1"/>
                    <a:pt x="14000" y="0"/>
                  </a:cubicBezTo>
                  <a:cubicBezTo>
                    <a:pt x="18058" y="0"/>
                    <a:pt x="22033" y="1143"/>
                    <a:pt x="25472" y="3298"/>
                  </a:cubicBezTo>
                  <a:lnTo>
                    <a:pt x="14000" y="21600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endParaRPr lang="ja-JP" altLang="en-US" sz="1000">
                <a:latin typeface="Times New Roman" pitchFamily="18" charset="0"/>
                <a:ea typeface="ＭＳ Ｐゴシック" pitchFamily="50" charset="-128"/>
                <a:cs typeface="Times New Roman" pitchFamily="18" charset="0"/>
              </a:endParaRPr>
            </a:p>
          </p:txBody>
        </p:sp>
        <p:sp>
          <p:nvSpPr>
            <p:cNvPr id="84" name="Text Box 24"/>
            <p:cNvSpPr txBox="1">
              <a:spLocks noChangeArrowheads="1"/>
            </p:cNvSpPr>
            <p:nvPr/>
          </p:nvSpPr>
          <p:spPr bwMode="auto">
            <a:xfrm>
              <a:off x="3781375" y="1742331"/>
              <a:ext cx="599962" cy="321231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7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LD</a:t>
              </a:r>
            </a:p>
            <a:p>
              <a:pPr algn="ctr"/>
              <a:r>
                <a:rPr lang="en-US" altLang="ja-JP" sz="7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Pump</a:t>
              </a:r>
              <a:endParaRPr lang="ja-JP" altLang="ja-JP" sz="7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85" name="Text Box 25"/>
            <p:cNvSpPr txBox="1">
              <a:spLocks noChangeArrowheads="1"/>
            </p:cNvSpPr>
            <p:nvPr/>
          </p:nvSpPr>
          <p:spPr bwMode="auto">
            <a:xfrm>
              <a:off x="3784091" y="1263126"/>
              <a:ext cx="757918" cy="3385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defRPr/>
              </a:pPr>
              <a:r>
                <a:rPr lang="en-US" altLang="ja-JP" sz="7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WDM</a:t>
              </a:r>
            </a:p>
            <a:p>
              <a:pPr algn="ctr">
                <a:defRPr/>
              </a:pPr>
              <a:r>
                <a:rPr lang="en-US" altLang="ja-JP" sz="7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coupler</a:t>
              </a:r>
              <a:endParaRPr lang="ja-JP" altLang="ja-JP" sz="7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86" name="Rectangle 30"/>
            <p:cNvSpPr>
              <a:spLocks noChangeArrowheads="1"/>
            </p:cNvSpPr>
            <p:nvPr/>
          </p:nvSpPr>
          <p:spPr bwMode="auto">
            <a:xfrm>
              <a:off x="3214826" y="2905931"/>
              <a:ext cx="73473" cy="304373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7" name="Group 32"/>
            <p:cNvGrpSpPr>
              <a:grpSpLocks/>
            </p:cNvGrpSpPr>
            <p:nvPr/>
          </p:nvGrpSpPr>
          <p:grpSpPr bwMode="auto">
            <a:xfrm flipH="1">
              <a:off x="2742331" y="2965754"/>
              <a:ext cx="220526" cy="204253"/>
              <a:chOff x="8134" y="3312"/>
              <a:chExt cx="454" cy="446"/>
            </a:xfrm>
          </p:grpSpPr>
          <p:sp>
            <p:nvSpPr>
              <p:cNvPr id="133" name="Rectangle 33"/>
              <p:cNvSpPr>
                <a:spLocks noChangeArrowheads="1"/>
              </p:cNvSpPr>
              <p:nvPr/>
            </p:nvSpPr>
            <p:spPr bwMode="auto">
              <a:xfrm>
                <a:off x="8134" y="3312"/>
                <a:ext cx="444" cy="444"/>
              </a:xfrm>
              <a:prstGeom prst="rect">
                <a:avLst/>
              </a:prstGeom>
              <a:solidFill>
                <a:srgbClr val="BFBFBF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34" name="AutoShape 34"/>
              <p:cNvCxnSpPr>
                <a:cxnSpLocks noChangeShapeType="1"/>
              </p:cNvCxnSpPr>
              <p:nvPr/>
            </p:nvCxnSpPr>
            <p:spPr bwMode="auto">
              <a:xfrm flipV="1">
                <a:off x="8134" y="3312"/>
                <a:ext cx="454" cy="446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88" name="AutoShape 47"/>
            <p:cNvCxnSpPr>
              <a:cxnSpLocks noChangeShapeType="1"/>
              <a:endCxn id="72" idx="1"/>
            </p:cNvCxnSpPr>
            <p:nvPr/>
          </p:nvCxnSpPr>
          <p:spPr bwMode="auto">
            <a:xfrm flipV="1">
              <a:off x="2315283" y="2601422"/>
              <a:ext cx="8046" cy="225907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9" name="Text Box 48"/>
            <p:cNvSpPr txBox="1">
              <a:spLocks noChangeArrowheads="1"/>
            </p:cNvSpPr>
            <p:nvPr/>
          </p:nvSpPr>
          <p:spPr bwMode="auto">
            <a:xfrm>
              <a:off x="2221334" y="2593379"/>
              <a:ext cx="835257" cy="241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8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Isolator</a:t>
              </a:r>
              <a:endParaRPr lang="ja-JP" altLang="ja-JP" sz="8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0" name="Text Box 49"/>
            <p:cNvSpPr txBox="1">
              <a:spLocks noChangeArrowheads="1"/>
            </p:cNvSpPr>
            <p:nvPr/>
          </p:nvSpPr>
          <p:spPr bwMode="auto">
            <a:xfrm>
              <a:off x="3848274" y="2594546"/>
              <a:ext cx="1211473" cy="297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8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Yb-doped fiber</a:t>
              </a:r>
              <a:endParaRPr lang="ja-JP" altLang="ja-JP" sz="8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1" name="Text Box 50"/>
            <p:cNvSpPr txBox="1">
              <a:spLocks noChangeArrowheads="1"/>
            </p:cNvSpPr>
            <p:nvPr/>
          </p:nvSpPr>
          <p:spPr bwMode="auto">
            <a:xfrm>
              <a:off x="892372" y="1673156"/>
              <a:ext cx="632888" cy="19050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9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SMF</a:t>
              </a:r>
              <a:endParaRPr lang="ja-JP" altLang="ja-JP" sz="9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2" name="Text Box 51"/>
            <p:cNvSpPr txBox="1">
              <a:spLocks noChangeArrowheads="1"/>
            </p:cNvSpPr>
            <p:nvPr/>
          </p:nvSpPr>
          <p:spPr bwMode="auto">
            <a:xfrm>
              <a:off x="4347644" y="1699239"/>
              <a:ext cx="632888" cy="19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9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SMF</a:t>
              </a:r>
              <a:endParaRPr lang="ja-JP" altLang="ja-JP" sz="9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3" name="Text Box 52"/>
            <p:cNvSpPr txBox="1">
              <a:spLocks noChangeArrowheads="1"/>
            </p:cNvSpPr>
            <p:nvPr/>
          </p:nvSpPr>
          <p:spPr bwMode="auto">
            <a:xfrm>
              <a:off x="3579038" y="3152560"/>
              <a:ext cx="962848" cy="18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8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Collimator</a:t>
              </a:r>
              <a:endParaRPr lang="ja-JP" altLang="ja-JP" sz="8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4" name="Text Box 53"/>
            <p:cNvSpPr txBox="1">
              <a:spLocks noChangeArrowheads="1"/>
            </p:cNvSpPr>
            <p:nvPr/>
          </p:nvSpPr>
          <p:spPr bwMode="auto">
            <a:xfrm>
              <a:off x="920899" y="2102206"/>
              <a:ext cx="1079603" cy="32958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8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Collimator</a:t>
              </a:r>
              <a:endParaRPr lang="ja-JP" altLang="ja-JP" sz="8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5" name="Text Box 54"/>
            <p:cNvSpPr txBox="1">
              <a:spLocks noChangeArrowheads="1"/>
            </p:cNvSpPr>
            <p:nvPr/>
          </p:nvSpPr>
          <p:spPr bwMode="auto">
            <a:xfrm>
              <a:off x="2363719" y="3208776"/>
              <a:ext cx="914881" cy="19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8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Polarizing</a:t>
              </a:r>
              <a:endParaRPr lang="ja-JP" altLang="ja-JP" sz="8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6" name="Text Box 55"/>
            <p:cNvSpPr txBox="1">
              <a:spLocks noChangeArrowheads="1"/>
            </p:cNvSpPr>
            <p:nvPr/>
          </p:nvSpPr>
          <p:spPr bwMode="auto">
            <a:xfrm>
              <a:off x="3367226" y="2656053"/>
              <a:ext cx="547679" cy="246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800" dirty="0">
                  <a:latin typeface="Symbol" pitchFamily="18" charset="2"/>
                  <a:ea typeface="ＭＳ 明朝" pitchFamily="17" charset="-128"/>
                  <a:cs typeface="Times New Roman" pitchFamily="18" charset="0"/>
                </a:rPr>
                <a:t>l/4</a:t>
              </a:r>
              <a:endParaRPr lang="ja-JP" altLang="ja-JP" sz="800" dirty="0">
                <a:latin typeface="Symbol" pitchFamily="18" charset="2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7" name="Text Box 57"/>
            <p:cNvSpPr txBox="1">
              <a:spLocks noChangeArrowheads="1"/>
            </p:cNvSpPr>
            <p:nvPr/>
          </p:nvSpPr>
          <p:spPr bwMode="auto">
            <a:xfrm>
              <a:off x="2942934" y="2656053"/>
              <a:ext cx="569727" cy="193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800" dirty="0">
                  <a:latin typeface="Symbol" pitchFamily="18" charset="2"/>
                  <a:ea typeface="ＭＳ 明朝" pitchFamily="17" charset="-128"/>
                  <a:cs typeface="Times New Roman" pitchFamily="18" charset="0"/>
                </a:rPr>
                <a:t>l/4</a:t>
              </a:r>
              <a:endParaRPr lang="ja-JP" altLang="ja-JP" sz="800" dirty="0">
                <a:latin typeface="Symbol" pitchFamily="18" charset="2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8" name="Text Box 58"/>
            <p:cNvSpPr txBox="1">
              <a:spLocks noChangeArrowheads="1"/>
            </p:cNvSpPr>
            <p:nvPr/>
          </p:nvSpPr>
          <p:spPr bwMode="auto">
            <a:xfrm>
              <a:off x="2612413" y="2415401"/>
              <a:ext cx="950203" cy="19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1000" dirty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Output</a:t>
              </a:r>
              <a:endParaRPr lang="ja-JP" altLang="ja-JP" sz="10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99" name="Text Box 56"/>
            <p:cNvSpPr txBox="1">
              <a:spLocks noChangeArrowheads="1"/>
            </p:cNvSpPr>
            <p:nvPr/>
          </p:nvSpPr>
          <p:spPr bwMode="auto">
            <a:xfrm>
              <a:off x="3179087" y="3251197"/>
              <a:ext cx="459401" cy="259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800" dirty="0">
                  <a:latin typeface="Symbol" pitchFamily="18" charset="2"/>
                  <a:ea typeface="ＭＳ 明朝" pitchFamily="17" charset="-128"/>
                  <a:cs typeface="Times New Roman" pitchFamily="18" charset="0"/>
                </a:rPr>
                <a:t>l/2</a:t>
              </a:r>
              <a:endParaRPr lang="ja-JP" altLang="ja-JP" sz="800" dirty="0">
                <a:latin typeface="Symbol" pitchFamily="18" charset="2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100" name="テキスト ボックス 52"/>
            <p:cNvSpPr txBox="1">
              <a:spLocks noChangeArrowheads="1"/>
            </p:cNvSpPr>
            <p:nvPr/>
          </p:nvSpPr>
          <p:spPr bwMode="auto">
            <a:xfrm>
              <a:off x="4081356" y="2049728"/>
              <a:ext cx="637774" cy="403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800" dirty="0" smtClean="0">
                  <a:latin typeface="Times New Roman" pitchFamily="18" charset="0"/>
                  <a:ea typeface="HG明朝E" pitchFamily="17" charset="-128"/>
                </a:rPr>
                <a:t>250mW</a:t>
              </a:r>
              <a:endParaRPr lang="en-US" altLang="ja-JP" sz="800" dirty="0">
                <a:latin typeface="Times New Roman" pitchFamily="18" charset="0"/>
                <a:ea typeface="HG明朝E" pitchFamily="17" charset="-128"/>
              </a:endParaRPr>
            </a:p>
            <a:p>
              <a:r>
                <a:rPr lang="en-US" altLang="ja-JP" sz="800" dirty="0">
                  <a:latin typeface="Times New Roman" pitchFamily="18" charset="0"/>
                  <a:ea typeface="HG明朝E" pitchFamily="17" charset="-128"/>
                </a:rPr>
                <a:t>976 nm</a:t>
              </a:r>
              <a:endParaRPr lang="ja-JP" altLang="en-US" sz="800" dirty="0">
                <a:latin typeface="Times New Roman" pitchFamily="18" charset="0"/>
                <a:ea typeface="HG明朝E" pitchFamily="17" charset="-128"/>
              </a:endParaRPr>
            </a:p>
          </p:txBody>
        </p:sp>
        <p:sp>
          <p:nvSpPr>
            <p:cNvPr id="101" name="テキスト ボックス 49"/>
            <p:cNvSpPr txBox="1">
              <a:spLocks noChangeArrowheads="1"/>
            </p:cNvSpPr>
            <p:nvPr/>
          </p:nvSpPr>
          <p:spPr bwMode="auto">
            <a:xfrm>
              <a:off x="1120504" y="2659710"/>
              <a:ext cx="1163364" cy="256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800" dirty="0" smtClean="0">
                  <a:latin typeface="Times New Roman" pitchFamily="18" charset="0"/>
                  <a:ea typeface="HG明朝E" pitchFamily="17" charset="-128"/>
                </a:rPr>
                <a:t>10</a:t>
              </a:r>
              <a:r>
                <a:rPr lang="en-US" altLang="zh-CN" sz="800" dirty="0" smtClean="0">
                  <a:latin typeface="Times New Roman" pitchFamily="18" charset="0"/>
                  <a:ea typeface="HG明朝E" pitchFamily="17" charset="-128"/>
                </a:rPr>
                <a:t>00-grooves/mm</a:t>
              </a:r>
              <a:endParaRPr lang="en-US" altLang="zh-CN" sz="800" dirty="0">
                <a:latin typeface="Times New Roman" pitchFamily="18" charset="0"/>
                <a:ea typeface="HG明朝E" pitchFamily="17" charset="-128"/>
              </a:endParaRPr>
            </a:p>
          </p:txBody>
        </p:sp>
        <p:sp>
          <p:nvSpPr>
            <p:cNvPr id="102" name="テキスト ボックス 48"/>
            <p:cNvSpPr txBox="1">
              <a:spLocks noChangeArrowheads="1"/>
            </p:cNvSpPr>
            <p:nvPr/>
          </p:nvSpPr>
          <p:spPr bwMode="auto">
            <a:xfrm>
              <a:off x="930205" y="2510725"/>
              <a:ext cx="1279672" cy="256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dirty="0">
                  <a:latin typeface="Times New Roman" pitchFamily="18" charset="0"/>
                  <a:ea typeface="HG明朝E" pitchFamily="17" charset="-128"/>
                </a:rPr>
                <a:t>Grating pair</a:t>
              </a:r>
              <a:endParaRPr lang="ja-JP" altLang="en-US" sz="800" dirty="0">
                <a:latin typeface="Times New Roman" pitchFamily="18" charset="0"/>
                <a:ea typeface="HG明朝E" pitchFamily="17" charset="-128"/>
              </a:endParaRPr>
            </a:p>
          </p:txBody>
        </p:sp>
        <p:sp>
          <p:nvSpPr>
            <p:cNvPr id="103" name="円弧 102"/>
            <p:cNvSpPr/>
            <p:nvPr/>
          </p:nvSpPr>
          <p:spPr>
            <a:xfrm flipV="1">
              <a:off x="3163990" y="1305183"/>
              <a:ext cx="1927794" cy="1767568"/>
            </a:xfrm>
            <a:prstGeom prst="arc">
              <a:avLst>
                <a:gd name="adj1" fmla="val 15871355"/>
                <a:gd name="adj2" fmla="val 43344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04" name="フローチャート: 手作業 103"/>
            <p:cNvSpPr/>
            <p:nvPr/>
          </p:nvSpPr>
          <p:spPr>
            <a:xfrm rot="5400000">
              <a:off x="1264807" y="2202519"/>
              <a:ext cx="137286" cy="301759"/>
            </a:xfrm>
            <a:prstGeom prst="flowChartManualOperation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05" name="フローチャート: 手作業 104"/>
            <p:cNvSpPr/>
            <p:nvPr/>
          </p:nvSpPr>
          <p:spPr>
            <a:xfrm rot="16200000" flipH="1">
              <a:off x="3968544" y="2917318"/>
              <a:ext cx="137286" cy="301760"/>
            </a:xfrm>
            <a:prstGeom prst="flowChartManualOperation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06" name="Rectangle 16"/>
            <p:cNvSpPr>
              <a:spLocks noChangeArrowheads="1"/>
            </p:cNvSpPr>
            <p:nvPr/>
          </p:nvSpPr>
          <p:spPr bwMode="auto">
            <a:xfrm rot="16200000">
              <a:off x="2281413" y="1771785"/>
              <a:ext cx="92677" cy="193347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7" name="AutoShape 17"/>
            <p:cNvCxnSpPr>
              <a:cxnSpLocks noChangeShapeType="1"/>
            </p:cNvCxnSpPr>
            <p:nvPr/>
          </p:nvCxnSpPr>
          <p:spPr bwMode="auto">
            <a:xfrm>
              <a:off x="1484330" y="2335923"/>
              <a:ext cx="830953" cy="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108" name="正方形/長方形 107"/>
            <p:cNvSpPr/>
            <p:nvPr/>
          </p:nvSpPr>
          <p:spPr>
            <a:xfrm>
              <a:off x="2248731" y="1659054"/>
              <a:ext cx="158040" cy="136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grpSp>
          <p:nvGrpSpPr>
            <p:cNvPr id="109" name="Group 32"/>
            <p:cNvGrpSpPr>
              <a:grpSpLocks/>
            </p:cNvGrpSpPr>
            <p:nvPr/>
          </p:nvGrpSpPr>
          <p:grpSpPr bwMode="auto">
            <a:xfrm flipH="1">
              <a:off x="2205020" y="2228456"/>
              <a:ext cx="220526" cy="204253"/>
              <a:chOff x="8134" y="3312"/>
              <a:chExt cx="454" cy="446"/>
            </a:xfrm>
          </p:grpSpPr>
          <p:sp>
            <p:nvSpPr>
              <p:cNvPr id="131" name="Rectangle 33"/>
              <p:cNvSpPr>
                <a:spLocks noChangeArrowheads="1"/>
              </p:cNvSpPr>
              <p:nvPr/>
            </p:nvSpPr>
            <p:spPr bwMode="auto">
              <a:xfrm>
                <a:off x="8134" y="3312"/>
                <a:ext cx="444" cy="444"/>
              </a:xfrm>
              <a:prstGeom prst="rect">
                <a:avLst/>
              </a:prstGeom>
              <a:solidFill>
                <a:srgbClr val="BFBFBF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32" name="AutoShape 34"/>
              <p:cNvCxnSpPr>
                <a:cxnSpLocks noChangeShapeType="1"/>
              </p:cNvCxnSpPr>
              <p:nvPr/>
            </p:nvCxnSpPr>
            <p:spPr bwMode="auto">
              <a:xfrm flipV="1">
                <a:off x="8134" y="3312"/>
                <a:ext cx="454" cy="446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10" name="円弧 109"/>
            <p:cNvSpPr/>
            <p:nvPr/>
          </p:nvSpPr>
          <p:spPr>
            <a:xfrm rot="10800000">
              <a:off x="3246938" y="1451692"/>
              <a:ext cx="1008112" cy="445371"/>
            </a:xfrm>
            <a:prstGeom prst="arc">
              <a:avLst>
                <a:gd name="adj1" fmla="val 16122338"/>
                <a:gd name="adj2" fmla="val 5988767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11" name="Rectangle 30"/>
            <p:cNvSpPr>
              <a:spLocks noChangeArrowheads="1"/>
            </p:cNvSpPr>
            <p:nvPr/>
          </p:nvSpPr>
          <p:spPr bwMode="auto">
            <a:xfrm>
              <a:off x="3367226" y="2904403"/>
              <a:ext cx="73473" cy="304373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Rectangle 30"/>
            <p:cNvSpPr>
              <a:spLocks noChangeArrowheads="1"/>
            </p:cNvSpPr>
            <p:nvPr/>
          </p:nvSpPr>
          <p:spPr bwMode="auto">
            <a:xfrm>
              <a:off x="3519626" y="2903025"/>
              <a:ext cx="73473" cy="304373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Rectangle 30"/>
            <p:cNvSpPr>
              <a:spLocks noChangeArrowheads="1"/>
            </p:cNvSpPr>
            <p:nvPr/>
          </p:nvSpPr>
          <p:spPr bwMode="auto">
            <a:xfrm rot="16200000">
              <a:off x="2287941" y="1963027"/>
              <a:ext cx="73473" cy="304373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4" name="直線矢印コネクタ 113"/>
            <p:cNvCxnSpPr/>
            <p:nvPr/>
          </p:nvCxnSpPr>
          <p:spPr>
            <a:xfrm>
              <a:off x="2070071" y="1632986"/>
              <a:ext cx="0" cy="299361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 Box 48"/>
            <p:cNvSpPr txBox="1">
              <a:spLocks noChangeArrowheads="1"/>
            </p:cNvSpPr>
            <p:nvPr/>
          </p:nvSpPr>
          <p:spPr bwMode="auto">
            <a:xfrm>
              <a:off x="2216290" y="1575515"/>
              <a:ext cx="835257" cy="241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8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PIEZO</a:t>
              </a:r>
              <a:endParaRPr lang="ja-JP" altLang="ja-JP" sz="8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grpSp>
          <p:nvGrpSpPr>
            <p:cNvPr id="116" name="Group 3"/>
            <p:cNvGrpSpPr>
              <a:grpSpLocks/>
            </p:cNvGrpSpPr>
            <p:nvPr/>
          </p:nvGrpSpPr>
          <p:grpSpPr bwMode="auto">
            <a:xfrm rot="20040000" flipH="1">
              <a:off x="1864835" y="2846407"/>
              <a:ext cx="45719" cy="372193"/>
              <a:chOff x="3605" y="12072"/>
              <a:chExt cx="540" cy="1716"/>
            </a:xfrm>
          </p:grpSpPr>
          <p:sp>
            <p:nvSpPr>
              <p:cNvPr id="129" name="Rectangle 4"/>
              <p:cNvSpPr>
                <a:spLocks noChangeArrowheads="1"/>
              </p:cNvSpPr>
              <p:nvPr/>
            </p:nvSpPr>
            <p:spPr bwMode="auto">
              <a:xfrm>
                <a:off x="3605" y="12072"/>
                <a:ext cx="360" cy="17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Rectangle 5"/>
              <p:cNvSpPr>
                <a:spLocks noChangeArrowheads="1"/>
              </p:cNvSpPr>
              <p:nvPr/>
            </p:nvSpPr>
            <p:spPr bwMode="auto">
              <a:xfrm>
                <a:off x="3965" y="12072"/>
                <a:ext cx="180" cy="171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7" name="Rectangle 6"/>
            <p:cNvSpPr>
              <a:spLocks noChangeArrowheads="1"/>
            </p:cNvSpPr>
            <p:nvPr/>
          </p:nvSpPr>
          <p:spPr bwMode="auto">
            <a:xfrm flipH="1">
              <a:off x="1147451" y="3077540"/>
              <a:ext cx="117296" cy="203375"/>
            </a:xfrm>
            <a:prstGeom prst="rect">
              <a:avLst/>
            </a:prstGeom>
            <a:solidFill>
              <a:srgbClr val="D8D8D8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Line 7"/>
            <p:cNvSpPr>
              <a:spLocks noChangeShapeType="1"/>
            </p:cNvSpPr>
            <p:nvPr/>
          </p:nvSpPr>
          <p:spPr bwMode="auto">
            <a:xfrm flipH="1">
              <a:off x="1711758" y="3067082"/>
              <a:ext cx="162239" cy="445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Line 8"/>
            <p:cNvSpPr>
              <a:spLocks noChangeShapeType="1"/>
            </p:cNvSpPr>
            <p:nvPr/>
          </p:nvSpPr>
          <p:spPr bwMode="auto">
            <a:xfrm flipH="1">
              <a:off x="1799265" y="3067082"/>
              <a:ext cx="64800" cy="1793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Line 10"/>
            <p:cNvSpPr>
              <a:spLocks noChangeShapeType="1"/>
            </p:cNvSpPr>
            <p:nvPr/>
          </p:nvSpPr>
          <p:spPr bwMode="auto">
            <a:xfrm flipH="1" flipV="1">
              <a:off x="1270281" y="3232551"/>
              <a:ext cx="52898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1" name="直線コネクタ 72"/>
            <p:cNvCxnSpPr>
              <a:cxnSpLocks noChangeShapeType="1"/>
            </p:cNvCxnSpPr>
            <p:nvPr/>
          </p:nvCxnSpPr>
          <p:spPr bwMode="auto">
            <a:xfrm rot="10800000">
              <a:off x="1270283" y="3115222"/>
              <a:ext cx="4593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grpSp>
          <p:nvGrpSpPr>
            <p:cNvPr id="122" name="Group 3"/>
            <p:cNvGrpSpPr>
              <a:grpSpLocks/>
            </p:cNvGrpSpPr>
            <p:nvPr/>
          </p:nvGrpSpPr>
          <p:grpSpPr bwMode="auto">
            <a:xfrm rot="20040000" flipH="1">
              <a:off x="1758033" y="2914117"/>
              <a:ext cx="45719" cy="479914"/>
              <a:chOff x="3605" y="12072"/>
              <a:chExt cx="540" cy="1716"/>
            </a:xfrm>
          </p:grpSpPr>
          <p:sp>
            <p:nvSpPr>
              <p:cNvPr id="127" name="Rectangle 4"/>
              <p:cNvSpPr>
                <a:spLocks noChangeArrowheads="1"/>
              </p:cNvSpPr>
              <p:nvPr/>
            </p:nvSpPr>
            <p:spPr bwMode="auto">
              <a:xfrm>
                <a:off x="3605" y="12072"/>
                <a:ext cx="360" cy="17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Rectangle 5"/>
              <p:cNvSpPr>
                <a:spLocks noChangeArrowheads="1"/>
              </p:cNvSpPr>
              <p:nvPr/>
            </p:nvSpPr>
            <p:spPr bwMode="auto">
              <a:xfrm>
                <a:off x="3965" y="12072"/>
                <a:ext cx="180" cy="171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23" name="AutoShape 17"/>
            <p:cNvCxnSpPr>
              <a:cxnSpLocks noChangeShapeType="1"/>
            </p:cNvCxnSpPr>
            <p:nvPr/>
          </p:nvCxnSpPr>
          <p:spPr bwMode="auto">
            <a:xfrm>
              <a:off x="2327751" y="2321996"/>
              <a:ext cx="1039475" cy="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prstDash val="sysDash"/>
              <a:round/>
              <a:headEnd type="none"/>
              <a:tailEnd type="stealth"/>
            </a:ln>
          </p:spPr>
        </p:cxnSp>
        <p:sp>
          <p:nvSpPr>
            <p:cNvPr id="124" name="フローチャート : 論理積ゲート 81"/>
            <p:cNvSpPr/>
            <p:nvPr/>
          </p:nvSpPr>
          <p:spPr>
            <a:xfrm>
              <a:off x="3367226" y="2228456"/>
              <a:ext cx="271262" cy="186945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5" name="Text Box 49"/>
            <p:cNvSpPr txBox="1">
              <a:spLocks noChangeArrowheads="1"/>
            </p:cNvSpPr>
            <p:nvPr/>
          </p:nvSpPr>
          <p:spPr bwMode="auto">
            <a:xfrm>
              <a:off x="3217551" y="2057336"/>
              <a:ext cx="726465" cy="240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>
                <a:lnSpc>
                  <a:spcPct val="112000"/>
                </a:lnSpc>
              </a:pPr>
              <a:r>
                <a:rPr lang="en-US" altLang="ja-JP" sz="800" dirty="0" smtClean="0"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P.D.</a:t>
              </a:r>
              <a:endParaRPr lang="ja-JP" altLang="ja-JP" sz="800" dirty="0">
                <a:latin typeface="Times New Roman" pitchFamily="18" charset="0"/>
                <a:ea typeface="ＭＳ 明朝" pitchFamily="17" charset="-128"/>
                <a:cs typeface="Times New Roman" pitchFamily="18" charset="0"/>
              </a:endParaRPr>
            </a:p>
          </p:txBody>
        </p:sp>
        <p:sp>
          <p:nvSpPr>
            <p:cNvPr id="126" name="Text Box 57"/>
            <p:cNvSpPr txBox="1">
              <a:spLocks noChangeArrowheads="1"/>
            </p:cNvSpPr>
            <p:nvPr/>
          </p:nvSpPr>
          <p:spPr bwMode="auto">
            <a:xfrm>
              <a:off x="2354098" y="1989016"/>
              <a:ext cx="569727" cy="193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800" dirty="0">
                  <a:latin typeface="Symbol" pitchFamily="18" charset="2"/>
                  <a:ea typeface="ＭＳ 明朝" pitchFamily="17" charset="-128"/>
                  <a:cs typeface="Times New Roman" pitchFamily="18" charset="0"/>
                </a:rPr>
                <a:t>l/4</a:t>
              </a:r>
              <a:endParaRPr lang="ja-JP" altLang="ja-JP" sz="800" dirty="0">
                <a:latin typeface="Symbol" pitchFamily="18" charset="2"/>
                <a:ea typeface="ＭＳ 明朝" pitchFamily="17" charset="-128"/>
                <a:cs typeface="Times New Roman" pitchFamily="18" charset="0"/>
              </a:endParaRPr>
            </a:p>
          </p:txBody>
        </p:sp>
      </p:grpSp>
      <p:sp>
        <p:nvSpPr>
          <p:cNvPr id="135" name="テキスト ボックス 134"/>
          <p:cNvSpPr txBox="1"/>
          <p:nvPr/>
        </p:nvSpPr>
        <p:spPr>
          <a:xfrm>
            <a:off x="767145" y="1341247"/>
            <a:ext cx="164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err="1" smtClean="0"/>
              <a:t>Yb</a:t>
            </a:r>
            <a:r>
              <a:rPr lang="en-US" altLang="ja-JP" sz="1400" b="1" dirty="0" smtClean="0"/>
              <a:t> fiber Oscillator</a:t>
            </a:r>
            <a:endParaRPr kumimoji="1" lang="ja-JP" altLang="en-US" sz="1400" b="1" dirty="0"/>
          </a:p>
        </p:txBody>
      </p:sp>
      <p:sp>
        <p:nvSpPr>
          <p:cNvPr id="136" name="角丸四角形 135"/>
          <p:cNvSpPr/>
          <p:nvPr/>
        </p:nvSpPr>
        <p:spPr>
          <a:xfrm>
            <a:off x="544427" y="1194278"/>
            <a:ext cx="5912951" cy="191693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783645" y="1961699"/>
            <a:ext cx="15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smtClean="0"/>
              <a:t>51.9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/>
              <a:t>Stable</a:t>
            </a:r>
            <a:endParaRPr kumimoji="1" lang="ja-JP" altLang="en-US" sz="1400" dirty="0"/>
          </a:p>
        </p:txBody>
      </p:sp>
      <p:pic>
        <p:nvPicPr>
          <p:cNvPr id="138" name="Picture 4" descr="P10702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64" y="1305113"/>
            <a:ext cx="2306261" cy="17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047" y="5093291"/>
            <a:ext cx="2244010" cy="168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" name="Picture 2" descr="C:\Users\Xiangyu\Documents\KEK\レポート\Reviewer201511\2015-11-12 1136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33" y="3256657"/>
            <a:ext cx="2258053" cy="16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テキスト ボックス 97"/>
          <p:cNvSpPr txBox="1">
            <a:spLocks noChangeArrowheads="1"/>
          </p:cNvSpPr>
          <p:nvPr/>
        </p:nvSpPr>
        <p:spPr bwMode="auto">
          <a:xfrm>
            <a:off x="2449876" y="379783"/>
            <a:ext cx="3953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400" dirty="0" err="1" smtClean="0"/>
              <a:t>Yb:YAG</a:t>
            </a:r>
            <a:r>
              <a:rPr lang="en-US" altLang="ja-JP" sz="2400" dirty="0" smtClean="0"/>
              <a:t> thin-disk amplifier</a:t>
            </a:r>
            <a:endParaRPr lang="ja-JP" altLang="en-US" sz="24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668960" y="1085605"/>
            <a:ext cx="5449094" cy="2703562"/>
            <a:chOff x="1245676" y="934849"/>
            <a:chExt cx="6252187" cy="3102015"/>
          </a:xfrm>
        </p:grpSpPr>
        <p:grpSp>
          <p:nvGrpSpPr>
            <p:cNvPr id="12291" name="グループ化 4"/>
            <p:cNvGrpSpPr>
              <a:grpSpLocks/>
            </p:cNvGrpSpPr>
            <p:nvPr/>
          </p:nvGrpSpPr>
          <p:grpSpPr bwMode="auto">
            <a:xfrm rot="4290211">
              <a:off x="1546755" y="838605"/>
              <a:ext cx="1068572" cy="1526696"/>
              <a:chOff x="7468750" y="2430986"/>
              <a:chExt cx="1404068" cy="2028999"/>
            </a:xfrm>
          </p:grpSpPr>
          <p:sp>
            <p:nvSpPr>
              <p:cNvPr id="2" name="二等辺三角形 1"/>
              <p:cNvSpPr/>
              <p:nvPr/>
            </p:nvSpPr>
            <p:spPr>
              <a:xfrm rot="9099204">
                <a:off x="8318681" y="3268219"/>
                <a:ext cx="554137" cy="1191766"/>
              </a:xfrm>
              <a:prstGeom prst="triangle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sp>
            <p:nvSpPr>
              <p:cNvPr id="4" name="角丸四角形 3"/>
              <p:cNvSpPr/>
              <p:nvPr/>
            </p:nvSpPr>
            <p:spPr>
              <a:xfrm rot="9160547">
                <a:off x="7866517" y="2644461"/>
                <a:ext cx="485862" cy="720455"/>
              </a:xfrm>
              <a:prstGeom prst="round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sp>
            <p:nvSpPr>
              <p:cNvPr id="12404" name="AutoShape 31"/>
              <p:cNvSpPr>
                <a:spLocks noChangeArrowheads="1"/>
              </p:cNvSpPr>
              <p:nvPr/>
            </p:nvSpPr>
            <p:spPr bwMode="auto">
              <a:xfrm rot="3692509">
                <a:off x="8083536" y="2540074"/>
                <a:ext cx="81864" cy="895350"/>
              </a:xfrm>
              <a:prstGeom prst="flowChartTerminator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12405" name="AutoShape 31"/>
              <p:cNvSpPr>
                <a:spLocks noChangeArrowheads="1"/>
              </p:cNvSpPr>
              <p:nvPr/>
            </p:nvSpPr>
            <p:spPr bwMode="auto">
              <a:xfrm rot="3692509">
                <a:off x="8238166" y="2866090"/>
                <a:ext cx="81864" cy="895350"/>
              </a:xfrm>
              <a:prstGeom prst="flowChartTerminator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12406" name="Rectangle 38"/>
              <p:cNvSpPr>
                <a:spLocks noChangeArrowheads="1"/>
              </p:cNvSpPr>
              <p:nvPr/>
            </p:nvSpPr>
            <p:spPr bwMode="auto">
              <a:xfrm rot="19974426">
                <a:off x="7468750" y="2430986"/>
                <a:ext cx="824435" cy="287337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ja-JP" sz="1600" dirty="0"/>
                  <a:t>LD</a:t>
                </a:r>
                <a:endParaRPr lang="ja-JP" altLang="en-US" sz="1600" dirty="0"/>
              </a:p>
            </p:txBody>
          </p:sp>
        </p:grpSp>
        <p:grpSp>
          <p:nvGrpSpPr>
            <p:cNvPr id="12290" name="グループ化 136"/>
            <p:cNvGrpSpPr>
              <a:grpSpLocks/>
            </p:cNvGrpSpPr>
            <p:nvPr/>
          </p:nvGrpSpPr>
          <p:grpSpPr bwMode="auto">
            <a:xfrm rot="10800000">
              <a:off x="4856263" y="2622401"/>
              <a:ext cx="381000" cy="60325"/>
              <a:chOff x="4678751" y="4194635"/>
              <a:chExt cx="380207" cy="148765"/>
            </a:xfrm>
          </p:grpSpPr>
          <p:sp>
            <p:nvSpPr>
              <p:cNvPr id="218" name="正方形/長方形 217"/>
              <p:cNvSpPr/>
              <p:nvPr/>
            </p:nvSpPr>
            <p:spPr>
              <a:xfrm>
                <a:off x="4678751" y="4194635"/>
                <a:ext cx="380207" cy="148765"/>
              </a:xfrm>
              <a:prstGeom prst="rect">
                <a:avLst/>
              </a:prstGeom>
              <a:solidFill>
                <a:srgbClr val="FFC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sp>
            <p:nvSpPr>
              <p:cNvPr id="222" name="正方形/長方形 221"/>
              <p:cNvSpPr/>
              <p:nvPr/>
            </p:nvSpPr>
            <p:spPr>
              <a:xfrm>
                <a:off x="4832418" y="4194636"/>
                <a:ext cx="72873" cy="14876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</p:grpSp>
        <p:grpSp>
          <p:nvGrpSpPr>
            <p:cNvPr id="12297" name="グループ化 157"/>
            <p:cNvGrpSpPr>
              <a:grpSpLocks/>
            </p:cNvGrpSpPr>
            <p:nvPr/>
          </p:nvGrpSpPr>
          <p:grpSpPr bwMode="auto">
            <a:xfrm rot="16200000">
              <a:off x="6315176" y="3695551"/>
              <a:ext cx="228600" cy="228600"/>
              <a:chOff x="8159633" y="1966507"/>
              <a:chExt cx="228658" cy="228423"/>
            </a:xfrm>
          </p:grpSpPr>
          <p:sp>
            <p:nvSpPr>
              <p:cNvPr id="281" name="正方形/長方形 280"/>
              <p:cNvSpPr/>
              <p:nvPr/>
            </p:nvSpPr>
            <p:spPr>
              <a:xfrm>
                <a:off x="8159633" y="1966507"/>
                <a:ext cx="228658" cy="228423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cxnSp>
            <p:nvCxnSpPr>
              <p:cNvPr id="282" name="直線コネクタ 281"/>
              <p:cNvCxnSpPr/>
              <p:nvPr/>
            </p:nvCxnSpPr>
            <p:spPr>
              <a:xfrm rot="10800000" flipV="1">
                <a:off x="8165985" y="1972852"/>
                <a:ext cx="217542" cy="2157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98" name="グループ化 14"/>
            <p:cNvGrpSpPr>
              <a:grpSpLocks/>
            </p:cNvGrpSpPr>
            <p:nvPr/>
          </p:nvGrpSpPr>
          <p:grpSpPr bwMode="auto">
            <a:xfrm rot="5400000">
              <a:off x="5601594" y="1973907"/>
              <a:ext cx="381000" cy="61913"/>
              <a:chOff x="4678751" y="4194635"/>
              <a:chExt cx="380207" cy="148765"/>
            </a:xfrm>
          </p:grpSpPr>
          <p:sp>
            <p:nvSpPr>
              <p:cNvPr id="275" name="正方形/長方形 274"/>
              <p:cNvSpPr/>
              <p:nvPr/>
            </p:nvSpPr>
            <p:spPr>
              <a:xfrm>
                <a:off x="4678751" y="4194635"/>
                <a:ext cx="380207" cy="148765"/>
              </a:xfrm>
              <a:prstGeom prst="rect">
                <a:avLst/>
              </a:prstGeom>
              <a:solidFill>
                <a:srgbClr val="FFC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sp>
            <p:nvSpPr>
              <p:cNvPr id="276" name="正方形/長方形 275"/>
              <p:cNvSpPr/>
              <p:nvPr/>
            </p:nvSpPr>
            <p:spPr>
              <a:xfrm>
                <a:off x="4832417" y="4194635"/>
                <a:ext cx="72873" cy="14876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</p:grpSp>
        <p:grpSp>
          <p:nvGrpSpPr>
            <p:cNvPr id="12312" name="グループ化 24"/>
            <p:cNvGrpSpPr>
              <a:grpSpLocks/>
            </p:cNvGrpSpPr>
            <p:nvPr/>
          </p:nvGrpSpPr>
          <p:grpSpPr bwMode="auto">
            <a:xfrm rot="5400000">
              <a:off x="3992663" y="3441551"/>
              <a:ext cx="471488" cy="719138"/>
              <a:chOff x="4644008" y="2636912"/>
              <a:chExt cx="470917" cy="720080"/>
            </a:xfrm>
          </p:grpSpPr>
          <p:sp>
            <p:nvSpPr>
              <p:cNvPr id="12391" name="AutoShape 31"/>
              <p:cNvSpPr>
                <a:spLocks noChangeArrowheads="1"/>
              </p:cNvSpPr>
              <p:nvPr/>
            </p:nvSpPr>
            <p:spPr bwMode="auto">
              <a:xfrm rot="5400000">
                <a:off x="4830947" y="2634072"/>
                <a:ext cx="66650" cy="360363"/>
              </a:xfrm>
              <a:prstGeom prst="flowChartTerminator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12392" name="AutoShape 31"/>
              <p:cNvSpPr>
                <a:spLocks noChangeArrowheads="1"/>
              </p:cNvSpPr>
              <p:nvPr/>
            </p:nvSpPr>
            <p:spPr bwMode="auto">
              <a:xfrm rot="5400000">
                <a:off x="4826135" y="2989172"/>
                <a:ext cx="66650" cy="360363"/>
              </a:xfrm>
              <a:prstGeom prst="flowChartTerminator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4644008" y="2636912"/>
                <a:ext cx="470917" cy="72008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</p:grpSp>
        <p:sp>
          <p:nvSpPr>
            <p:cNvPr id="12315" name="Rectangle 36"/>
            <p:cNvSpPr>
              <a:spLocks noChangeArrowheads="1"/>
            </p:cNvSpPr>
            <p:nvPr/>
          </p:nvSpPr>
          <p:spPr bwMode="auto">
            <a:xfrm rot="10800000">
              <a:off x="1420913" y="2190601"/>
              <a:ext cx="144463" cy="288925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23" name="テキスト ボックス 7"/>
            <p:cNvSpPr txBox="1">
              <a:spLocks noChangeArrowheads="1"/>
            </p:cNvSpPr>
            <p:nvPr/>
          </p:nvSpPr>
          <p:spPr bwMode="auto">
            <a:xfrm>
              <a:off x="1245676" y="934849"/>
              <a:ext cx="1135094" cy="300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 dirty="0" smtClean="0"/>
                <a:t>Laser Diode</a:t>
              </a:r>
              <a:endParaRPr lang="ja-JP" altLang="en-US" sz="900" dirty="0"/>
            </a:p>
          </p:txBody>
        </p:sp>
        <p:grpSp>
          <p:nvGrpSpPr>
            <p:cNvPr id="12324" name="グループ化 157"/>
            <p:cNvGrpSpPr>
              <a:grpSpLocks/>
            </p:cNvGrpSpPr>
            <p:nvPr/>
          </p:nvGrpSpPr>
          <p:grpSpPr bwMode="auto">
            <a:xfrm rot="16200000">
              <a:off x="4931669" y="3664594"/>
              <a:ext cx="234950" cy="233363"/>
              <a:chOff x="8153400" y="1971675"/>
              <a:chExt cx="235024" cy="233189"/>
            </a:xfrm>
          </p:grpSpPr>
          <p:sp>
            <p:nvSpPr>
              <p:cNvPr id="220" name="正方形/長方形 219"/>
              <p:cNvSpPr/>
              <p:nvPr/>
            </p:nvSpPr>
            <p:spPr>
              <a:xfrm>
                <a:off x="8159752" y="1976434"/>
                <a:ext cx="228672" cy="228430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cxnSp>
            <p:nvCxnSpPr>
              <p:cNvPr id="221" name="直線コネクタ 220"/>
              <p:cNvCxnSpPr/>
              <p:nvPr/>
            </p:nvCxnSpPr>
            <p:spPr>
              <a:xfrm>
                <a:off x="8153400" y="1971675"/>
                <a:ext cx="235024" cy="2331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1" name="直線矢印コネクタ 210"/>
            <p:cNvCxnSpPr/>
            <p:nvPr/>
          </p:nvCxnSpPr>
          <p:spPr bwMode="auto">
            <a:xfrm flipH="1">
              <a:off x="5048351" y="1537289"/>
              <a:ext cx="3176" cy="22439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 bwMode="auto">
            <a:xfrm flipH="1" flipV="1">
              <a:off x="3146463" y="3778100"/>
              <a:ext cx="1865375" cy="317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27" name="Rectangle 25"/>
            <p:cNvSpPr>
              <a:spLocks noChangeArrowheads="1"/>
            </p:cNvSpPr>
            <p:nvPr/>
          </p:nvSpPr>
          <p:spPr bwMode="auto">
            <a:xfrm rot="8100000">
              <a:off x="3083045" y="3661680"/>
              <a:ext cx="52387" cy="2778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28" name="Rectangle 25"/>
            <p:cNvSpPr>
              <a:spLocks noChangeArrowheads="1"/>
            </p:cNvSpPr>
            <p:nvPr/>
          </p:nvSpPr>
          <p:spPr bwMode="auto">
            <a:xfrm rot="8100000">
              <a:off x="3237013" y="2760514"/>
              <a:ext cx="52388" cy="2778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233" name="直線矢印コネクタ 232"/>
            <p:cNvCxnSpPr/>
            <p:nvPr/>
          </p:nvCxnSpPr>
          <p:spPr bwMode="auto">
            <a:xfrm rot="5400000" flipH="1" flipV="1">
              <a:off x="2749651" y="3328839"/>
              <a:ext cx="849312" cy="5556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矢印コネクタ 235"/>
            <p:cNvCxnSpPr>
              <a:endCxn id="12315" idx="1"/>
            </p:cNvCxnSpPr>
            <p:nvPr/>
          </p:nvCxnSpPr>
          <p:spPr bwMode="auto">
            <a:xfrm rot="5400000" flipH="1">
              <a:off x="2085282" y="1815158"/>
              <a:ext cx="596900" cy="163671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31" name="AutoShape 31"/>
            <p:cNvSpPr>
              <a:spLocks noChangeArrowheads="1"/>
            </p:cNvSpPr>
            <p:nvPr/>
          </p:nvSpPr>
          <p:spPr bwMode="auto">
            <a:xfrm rot="9559725">
              <a:off x="2345141" y="1855335"/>
              <a:ext cx="83095" cy="410585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32" name="Rectangle 25"/>
            <p:cNvSpPr>
              <a:spLocks noChangeArrowheads="1"/>
            </p:cNvSpPr>
            <p:nvPr/>
          </p:nvSpPr>
          <p:spPr bwMode="auto">
            <a:xfrm rot="2700000">
              <a:off x="3542606" y="3228032"/>
              <a:ext cx="58738" cy="4730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243" name="直線矢印コネクタ 242"/>
            <p:cNvCxnSpPr>
              <a:stCxn id="12315" idx="1"/>
            </p:cNvCxnSpPr>
            <p:nvPr/>
          </p:nvCxnSpPr>
          <p:spPr bwMode="auto">
            <a:xfrm rot="5400000" flipH="1" flipV="1">
              <a:off x="2257526" y="1033314"/>
              <a:ext cx="609600" cy="19939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/>
            <p:cNvCxnSpPr/>
            <p:nvPr/>
          </p:nvCxnSpPr>
          <p:spPr bwMode="auto">
            <a:xfrm rot="5400000">
              <a:off x="2717901" y="2566839"/>
              <a:ext cx="168275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>
              <a:endCxn id="12315" idx="1"/>
            </p:cNvCxnSpPr>
            <p:nvPr/>
          </p:nvCxnSpPr>
          <p:spPr bwMode="auto">
            <a:xfrm rot="5400000" flipH="1">
              <a:off x="1998763" y="1901676"/>
              <a:ext cx="1073150" cy="19399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36" name="Rectangle 25"/>
            <p:cNvSpPr>
              <a:spLocks noChangeArrowheads="1"/>
            </p:cNvSpPr>
            <p:nvPr/>
          </p:nvSpPr>
          <p:spPr bwMode="auto">
            <a:xfrm rot="8100000">
              <a:off x="3486251" y="1412726"/>
              <a:ext cx="61912" cy="5095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37" name="Rectangle 25"/>
            <p:cNvSpPr>
              <a:spLocks noChangeArrowheads="1"/>
            </p:cNvSpPr>
            <p:nvPr/>
          </p:nvSpPr>
          <p:spPr bwMode="auto">
            <a:xfrm rot="8100000">
              <a:off x="3294163" y="2389039"/>
              <a:ext cx="52388" cy="2778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254" name="直線矢印コネクタ 253"/>
            <p:cNvCxnSpPr>
              <a:stCxn id="12315" idx="1"/>
            </p:cNvCxnSpPr>
            <p:nvPr/>
          </p:nvCxnSpPr>
          <p:spPr bwMode="auto">
            <a:xfrm rot="5400000" flipH="1" flipV="1">
              <a:off x="2151957" y="1056333"/>
              <a:ext cx="692150" cy="186531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線矢印コネクタ 256"/>
            <p:cNvCxnSpPr/>
            <p:nvPr/>
          </p:nvCxnSpPr>
          <p:spPr bwMode="auto">
            <a:xfrm rot="5400000">
              <a:off x="2983013" y="2003276"/>
              <a:ext cx="819150" cy="889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線矢印コネクタ 258"/>
            <p:cNvCxnSpPr/>
            <p:nvPr/>
          </p:nvCxnSpPr>
          <p:spPr bwMode="auto">
            <a:xfrm rot="5400000" flipV="1">
              <a:off x="3875982" y="1921520"/>
              <a:ext cx="0" cy="107156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41" name="Rectangle 25"/>
            <p:cNvSpPr>
              <a:spLocks noChangeArrowheads="1"/>
            </p:cNvSpPr>
            <p:nvPr/>
          </p:nvSpPr>
          <p:spPr bwMode="auto">
            <a:xfrm rot="2700000">
              <a:off x="4409382" y="2362845"/>
              <a:ext cx="52388" cy="279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42" name="Rectangle 25"/>
            <p:cNvSpPr>
              <a:spLocks noChangeArrowheads="1"/>
            </p:cNvSpPr>
            <p:nvPr/>
          </p:nvSpPr>
          <p:spPr bwMode="auto">
            <a:xfrm rot="2700000">
              <a:off x="4180782" y="1811982"/>
              <a:ext cx="52387" cy="279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264" name="直線矢印コネクタ 263"/>
            <p:cNvCxnSpPr/>
            <p:nvPr/>
          </p:nvCxnSpPr>
          <p:spPr bwMode="auto">
            <a:xfrm rot="5400000" flipH="1">
              <a:off x="4145063" y="2144564"/>
              <a:ext cx="384175" cy="1492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44" name="AutoShape 31"/>
            <p:cNvSpPr>
              <a:spLocks noChangeArrowheads="1"/>
            </p:cNvSpPr>
            <p:nvPr/>
          </p:nvSpPr>
          <p:spPr bwMode="auto">
            <a:xfrm rot="10800000">
              <a:off x="5386487" y="1825475"/>
              <a:ext cx="66675" cy="3619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45" name="AutoShape 31"/>
            <p:cNvSpPr>
              <a:spLocks noChangeArrowheads="1"/>
            </p:cNvSpPr>
            <p:nvPr/>
          </p:nvSpPr>
          <p:spPr bwMode="auto">
            <a:xfrm rot="10800000">
              <a:off x="4772126" y="1819126"/>
              <a:ext cx="66675" cy="360363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272" name="正方形/長方形 271"/>
            <p:cNvSpPr/>
            <p:nvPr/>
          </p:nvSpPr>
          <p:spPr bwMode="auto">
            <a:xfrm rot="5400000">
              <a:off x="4874519" y="1542107"/>
              <a:ext cx="471487" cy="9398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/>
            </a:p>
          </p:txBody>
        </p:sp>
        <p:cxnSp>
          <p:nvCxnSpPr>
            <p:cNvPr id="267" name="直線矢印コネクタ 266"/>
            <p:cNvCxnSpPr/>
            <p:nvPr/>
          </p:nvCxnSpPr>
          <p:spPr bwMode="auto">
            <a:xfrm rot="5400000" flipV="1">
              <a:off x="5777013" y="482451"/>
              <a:ext cx="14288" cy="30749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矢印コネクタ 151"/>
            <p:cNvCxnSpPr/>
            <p:nvPr/>
          </p:nvCxnSpPr>
          <p:spPr bwMode="auto">
            <a:xfrm rot="5400000" flipV="1">
              <a:off x="6435826" y="2916089"/>
              <a:ext cx="177165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51" name="Rectangle 25"/>
            <p:cNvSpPr>
              <a:spLocks noChangeArrowheads="1"/>
            </p:cNvSpPr>
            <p:nvPr/>
          </p:nvSpPr>
          <p:spPr bwMode="auto">
            <a:xfrm rot="2700000">
              <a:off x="7331969" y="3667770"/>
              <a:ext cx="52388" cy="279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52" name="Rectangle 27"/>
            <p:cNvSpPr>
              <a:spLocks noChangeArrowheads="1"/>
            </p:cNvSpPr>
            <p:nvPr/>
          </p:nvSpPr>
          <p:spPr bwMode="auto">
            <a:xfrm rot="10800000">
              <a:off x="6810475" y="3617763"/>
              <a:ext cx="71437" cy="361950"/>
            </a:xfrm>
            <a:prstGeom prst="rect">
              <a:avLst/>
            </a:prstGeom>
            <a:solidFill>
              <a:srgbClr val="FFCC99">
                <a:alpha val="89803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53" name="Rectangle 27"/>
            <p:cNvSpPr>
              <a:spLocks noChangeArrowheads="1"/>
            </p:cNvSpPr>
            <p:nvPr/>
          </p:nvSpPr>
          <p:spPr bwMode="auto">
            <a:xfrm rot="10800000">
              <a:off x="6935888" y="3625701"/>
              <a:ext cx="71438" cy="361950"/>
            </a:xfrm>
            <a:prstGeom prst="rect">
              <a:avLst/>
            </a:prstGeom>
            <a:solidFill>
              <a:srgbClr val="FFCC99">
                <a:alpha val="89803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156" name="直線矢印コネクタ 155"/>
            <p:cNvCxnSpPr/>
            <p:nvPr/>
          </p:nvCxnSpPr>
          <p:spPr bwMode="auto">
            <a:xfrm rot="5400000">
              <a:off x="6868420" y="3347095"/>
              <a:ext cx="1587" cy="90487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矢印コネクタ 165"/>
            <p:cNvCxnSpPr/>
            <p:nvPr/>
          </p:nvCxnSpPr>
          <p:spPr bwMode="auto">
            <a:xfrm flipH="1" flipV="1">
              <a:off x="6402488" y="1537289"/>
              <a:ext cx="1588" cy="22439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62" name="テキスト ボックス 31"/>
            <p:cNvSpPr txBox="1">
              <a:spLocks noChangeArrowheads="1"/>
            </p:cNvSpPr>
            <p:nvPr/>
          </p:nvSpPr>
          <p:spPr bwMode="auto">
            <a:xfrm rot="5400000">
              <a:off x="4650682" y="3323218"/>
              <a:ext cx="933451" cy="300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 b="1">
                  <a:solidFill>
                    <a:schemeClr val="accent2"/>
                  </a:solidFill>
                </a:rPr>
                <a:t>INPUT</a:t>
              </a:r>
              <a:endParaRPr lang="ja-JP" altLang="en-US" sz="1100" b="1">
                <a:solidFill>
                  <a:schemeClr val="accent2"/>
                </a:solidFill>
              </a:endParaRPr>
            </a:p>
          </p:txBody>
        </p:sp>
        <p:sp>
          <p:nvSpPr>
            <p:cNvPr id="12363" name="テキスト ボックス 200"/>
            <p:cNvSpPr txBox="1">
              <a:spLocks noChangeArrowheads="1"/>
            </p:cNvSpPr>
            <p:nvPr/>
          </p:nvSpPr>
          <p:spPr bwMode="auto">
            <a:xfrm rot="5400000">
              <a:off x="6029425" y="3188281"/>
              <a:ext cx="933451" cy="300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 b="1">
                  <a:solidFill>
                    <a:schemeClr val="accent2"/>
                  </a:solidFill>
                </a:rPr>
                <a:t>OUTPUT</a:t>
              </a:r>
              <a:endParaRPr lang="ja-JP" altLang="en-US" sz="1100" b="1">
                <a:solidFill>
                  <a:schemeClr val="accent2"/>
                </a:solidFill>
              </a:endParaRPr>
            </a:p>
          </p:txBody>
        </p:sp>
        <p:cxnSp>
          <p:nvCxnSpPr>
            <p:cNvPr id="201" name="直線矢印コネクタ 200"/>
            <p:cNvCxnSpPr/>
            <p:nvPr/>
          </p:nvCxnSpPr>
          <p:spPr bwMode="auto">
            <a:xfrm rot="5400000">
              <a:off x="2593281" y="2526357"/>
              <a:ext cx="1763713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66" name="テキスト ボックス 95"/>
            <p:cNvSpPr txBox="1">
              <a:spLocks noChangeArrowheads="1"/>
            </p:cNvSpPr>
            <p:nvPr/>
          </p:nvSpPr>
          <p:spPr bwMode="auto">
            <a:xfrm rot="5400000">
              <a:off x="2697263" y="2573124"/>
              <a:ext cx="728663" cy="300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/>
                <a:t>1pass</a:t>
              </a:r>
              <a:endParaRPr lang="ja-JP" altLang="en-US" sz="1100"/>
            </a:p>
          </p:txBody>
        </p:sp>
        <p:sp>
          <p:nvSpPr>
            <p:cNvPr id="12367" name="テキスト ボックス 95"/>
            <p:cNvSpPr txBox="1">
              <a:spLocks noChangeArrowheads="1"/>
            </p:cNvSpPr>
            <p:nvPr/>
          </p:nvSpPr>
          <p:spPr bwMode="auto">
            <a:xfrm rot="5400000">
              <a:off x="3288607" y="3100174"/>
              <a:ext cx="1090613" cy="300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 dirty="0" smtClean="0"/>
                <a:t>10-15pass</a:t>
              </a:r>
              <a:endParaRPr lang="ja-JP" altLang="en-US" sz="1100" dirty="0"/>
            </a:p>
          </p:txBody>
        </p:sp>
        <p:sp>
          <p:nvSpPr>
            <p:cNvPr id="12369" name="Rectangle 25"/>
            <p:cNvSpPr>
              <a:spLocks noChangeArrowheads="1"/>
            </p:cNvSpPr>
            <p:nvPr/>
          </p:nvSpPr>
          <p:spPr bwMode="auto">
            <a:xfrm rot="8100000">
              <a:off x="7342288" y="1847701"/>
              <a:ext cx="52388" cy="2778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70" name="Rectangle 33"/>
            <p:cNvSpPr>
              <a:spLocks noChangeArrowheads="1"/>
            </p:cNvSpPr>
            <p:nvPr/>
          </p:nvSpPr>
          <p:spPr bwMode="auto">
            <a:xfrm>
              <a:off x="5503963" y="3644751"/>
              <a:ext cx="433388" cy="2889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 sz="1600"/>
                <a:t>←</a:t>
              </a:r>
            </a:p>
          </p:txBody>
        </p:sp>
        <p:sp>
          <p:nvSpPr>
            <p:cNvPr id="12371" name="Rectangle 27"/>
            <p:cNvSpPr>
              <a:spLocks noChangeArrowheads="1"/>
            </p:cNvSpPr>
            <p:nvPr/>
          </p:nvSpPr>
          <p:spPr bwMode="auto">
            <a:xfrm rot="10800000">
              <a:off x="5207100" y="3609825"/>
              <a:ext cx="71437" cy="361950"/>
            </a:xfrm>
            <a:prstGeom prst="rect">
              <a:avLst/>
            </a:prstGeom>
            <a:solidFill>
              <a:srgbClr val="FFCC99">
                <a:alpha val="89803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372" name="Rectangle 27"/>
            <p:cNvSpPr>
              <a:spLocks noChangeArrowheads="1"/>
            </p:cNvSpPr>
            <p:nvPr/>
          </p:nvSpPr>
          <p:spPr bwMode="auto">
            <a:xfrm rot="10800000">
              <a:off x="5332513" y="3617764"/>
              <a:ext cx="71438" cy="361950"/>
            </a:xfrm>
            <a:prstGeom prst="rect">
              <a:avLst/>
            </a:prstGeom>
            <a:solidFill>
              <a:srgbClr val="FFCC99">
                <a:alpha val="89803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228" name="直線矢印コネクタ 227"/>
            <p:cNvCxnSpPr/>
            <p:nvPr/>
          </p:nvCxnSpPr>
          <p:spPr bwMode="auto">
            <a:xfrm rot="5400000">
              <a:off x="5246788" y="3571726"/>
              <a:ext cx="9525" cy="44767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線矢印コネクタ 237"/>
            <p:cNvCxnSpPr/>
            <p:nvPr/>
          </p:nvCxnSpPr>
          <p:spPr bwMode="auto">
            <a:xfrm rot="5400000">
              <a:off x="6196113" y="3606651"/>
              <a:ext cx="0" cy="4127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AutoShape 31"/>
            <p:cNvSpPr>
              <a:spLocks noChangeArrowheads="1"/>
            </p:cNvSpPr>
            <p:nvPr/>
          </p:nvSpPr>
          <p:spPr bwMode="auto">
            <a:xfrm rot="12473878">
              <a:off x="2800770" y="2690923"/>
              <a:ext cx="73709" cy="439393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2" name="上下矢印 11"/>
            <p:cNvSpPr/>
            <p:nvPr/>
          </p:nvSpPr>
          <p:spPr>
            <a:xfrm rot="4497575">
              <a:off x="3197850" y="1233656"/>
              <a:ext cx="195005" cy="31992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4998535" y="2149483"/>
            <a:ext cx="4408815" cy="4549265"/>
            <a:chOff x="-267577" y="1544910"/>
            <a:chExt cx="4983593" cy="5142354"/>
          </a:xfrm>
        </p:grpSpPr>
        <p:grpSp>
          <p:nvGrpSpPr>
            <p:cNvPr id="71" name="グループ化 124"/>
            <p:cNvGrpSpPr>
              <a:grpSpLocks/>
            </p:cNvGrpSpPr>
            <p:nvPr/>
          </p:nvGrpSpPr>
          <p:grpSpPr bwMode="auto">
            <a:xfrm>
              <a:off x="1421159" y="5750198"/>
              <a:ext cx="381000" cy="61912"/>
              <a:chOff x="4678751" y="4194635"/>
              <a:chExt cx="380207" cy="148765"/>
            </a:xfrm>
          </p:grpSpPr>
          <p:sp>
            <p:nvSpPr>
              <p:cNvPr id="72" name="正方形/長方形 71"/>
              <p:cNvSpPr/>
              <p:nvPr/>
            </p:nvSpPr>
            <p:spPr>
              <a:xfrm>
                <a:off x="4678751" y="4194635"/>
                <a:ext cx="380207" cy="148765"/>
              </a:xfrm>
              <a:prstGeom prst="rect">
                <a:avLst/>
              </a:prstGeom>
              <a:solidFill>
                <a:srgbClr val="FFC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4832418" y="4194635"/>
                <a:ext cx="72873" cy="14876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</p:grpSp>
        <p:cxnSp>
          <p:nvCxnSpPr>
            <p:cNvPr id="74" name="直線矢印コネクタ 73"/>
            <p:cNvCxnSpPr/>
            <p:nvPr/>
          </p:nvCxnSpPr>
          <p:spPr bwMode="auto">
            <a:xfrm flipH="1">
              <a:off x="868709" y="4742135"/>
              <a:ext cx="2432051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74"/>
            <p:cNvCxnSpPr/>
            <p:nvPr/>
          </p:nvCxnSpPr>
          <p:spPr bwMode="auto">
            <a:xfrm flipH="1">
              <a:off x="765523" y="5904185"/>
              <a:ext cx="3124173" cy="206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テキスト ボックス 95"/>
            <p:cNvSpPr txBox="1">
              <a:spLocks noChangeArrowheads="1"/>
            </p:cNvSpPr>
            <p:nvPr/>
          </p:nvSpPr>
          <p:spPr bwMode="auto">
            <a:xfrm>
              <a:off x="1484659" y="6391548"/>
              <a:ext cx="728663" cy="29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/>
                <a:t>1pass</a:t>
              </a:r>
              <a:endParaRPr lang="ja-JP" altLang="en-US" sz="1100"/>
            </a:p>
          </p:txBody>
        </p:sp>
        <p:grpSp>
          <p:nvGrpSpPr>
            <p:cNvPr id="77" name="グループ化 167"/>
            <p:cNvGrpSpPr>
              <a:grpSpLocks/>
            </p:cNvGrpSpPr>
            <p:nvPr/>
          </p:nvGrpSpPr>
          <p:grpSpPr bwMode="auto">
            <a:xfrm rot="8524580">
              <a:off x="2646223" y="1544910"/>
              <a:ext cx="1406525" cy="2041525"/>
              <a:chOff x="7468749" y="2430985"/>
              <a:chExt cx="1406776" cy="2042347"/>
            </a:xfrm>
          </p:grpSpPr>
          <p:sp>
            <p:nvSpPr>
              <p:cNvPr id="78" name="二等辺三角形 77"/>
              <p:cNvSpPr/>
              <p:nvPr/>
            </p:nvSpPr>
            <p:spPr>
              <a:xfrm rot="9099204">
                <a:off x="8336471" y="3318376"/>
                <a:ext cx="554137" cy="1191104"/>
              </a:xfrm>
              <a:prstGeom prst="triangle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sp>
            <p:nvSpPr>
              <p:cNvPr id="79" name="角丸四角形 78"/>
              <p:cNvSpPr/>
              <p:nvPr/>
            </p:nvSpPr>
            <p:spPr>
              <a:xfrm rot="9160547">
                <a:off x="7870531" y="2655348"/>
                <a:ext cx="485862" cy="721015"/>
              </a:xfrm>
              <a:prstGeom prst="round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/>
              </a:p>
            </p:txBody>
          </p:sp>
          <p:sp>
            <p:nvSpPr>
              <p:cNvPr id="80" name="AutoShape 31"/>
              <p:cNvSpPr>
                <a:spLocks noChangeArrowheads="1"/>
              </p:cNvSpPr>
              <p:nvPr/>
            </p:nvSpPr>
            <p:spPr bwMode="auto">
              <a:xfrm rot="3692509">
                <a:off x="8083536" y="2540074"/>
                <a:ext cx="81864" cy="895350"/>
              </a:xfrm>
              <a:prstGeom prst="flowChartTerminator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81" name="AutoShape 31"/>
              <p:cNvSpPr>
                <a:spLocks noChangeArrowheads="1"/>
              </p:cNvSpPr>
              <p:nvPr/>
            </p:nvSpPr>
            <p:spPr bwMode="auto">
              <a:xfrm rot="3692509">
                <a:off x="8238166" y="2866090"/>
                <a:ext cx="81864" cy="895350"/>
              </a:xfrm>
              <a:prstGeom prst="flowChartTerminator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82" name="Rectangle 38"/>
              <p:cNvSpPr>
                <a:spLocks noChangeArrowheads="1"/>
              </p:cNvSpPr>
              <p:nvPr/>
            </p:nvSpPr>
            <p:spPr bwMode="auto">
              <a:xfrm rot="-1625574">
                <a:off x="7468749" y="2430985"/>
                <a:ext cx="824436" cy="287337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ja-JP" sz="1600"/>
                  <a:t>LD</a:t>
                </a:r>
                <a:endParaRPr lang="ja-JP" altLang="en-US" sz="1600"/>
              </a:p>
            </p:txBody>
          </p:sp>
        </p:grpSp>
        <p:sp>
          <p:nvSpPr>
            <p:cNvPr id="83" name="Rectangle 25"/>
            <p:cNvSpPr>
              <a:spLocks noChangeArrowheads="1"/>
            </p:cNvSpPr>
            <p:nvPr/>
          </p:nvSpPr>
          <p:spPr bwMode="auto">
            <a:xfrm rot="-8100000">
              <a:off x="1533871" y="6293123"/>
              <a:ext cx="53975" cy="279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84" name="Rectangle 25"/>
            <p:cNvSpPr>
              <a:spLocks noChangeArrowheads="1"/>
            </p:cNvSpPr>
            <p:nvPr/>
          </p:nvSpPr>
          <p:spPr bwMode="auto">
            <a:xfrm rot="-8100000">
              <a:off x="724247" y="5748610"/>
              <a:ext cx="52387" cy="2778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85" name="直線矢印コネクタ 84"/>
            <p:cNvCxnSpPr>
              <a:endCxn id="83" idx="3"/>
            </p:cNvCxnSpPr>
            <p:nvPr/>
          </p:nvCxnSpPr>
          <p:spPr bwMode="auto">
            <a:xfrm>
              <a:off x="789334" y="5935935"/>
              <a:ext cx="752475" cy="4778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7"/>
            <p:cNvSpPr txBox="1">
              <a:spLocks noChangeArrowheads="1"/>
            </p:cNvSpPr>
            <p:nvPr/>
          </p:nvSpPr>
          <p:spPr bwMode="auto">
            <a:xfrm>
              <a:off x="3696048" y="3507060"/>
              <a:ext cx="1019968" cy="48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 dirty="0" smtClean="0"/>
                <a:t>Laser Diode</a:t>
              </a:r>
              <a:endParaRPr lang="ja-JP" altLang="en-US" sz="900" dirty="0"/>
            </a:p>
          </p:txBody>
        </p:sp>
        <p:cxnSp>
          <p:nvCxnSpPr>
            <p:cNvPr id="87" name="直線矢印コネクタ 86"/>
            <p:cNvCxnSpPr/>
            <p:nvPr/>
          </p:nvCxnSpPr>
          <p:spPr bwMode="auto">
            <a:xfrm flipV="1">
              <a:off x="1517997" y="2233885"/>
              <a:ext cx="644525" cy="41735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36"/>
            <p:cNvSpPr>
              <a:spLocks noChangeArrowheads="1"/>
            </p:cNvSpPr>
            <p:nvPr/>
          </p:nvSpPr>
          <p:spPr bwMode="auto">
            <a:xfrm rot="-5400000">
              <a:off x="2096641" y="2007666"/>
              <a:ext cx="144462" cy="288925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89" name="AutoShape 31"/>
            <p:cNvSpPr>
              <a:spLocks noChangeArrowheads="1"/>
            </p:cNvSpPr>
            <p:nvPr/>
          </p:nvSpPr>
          <p:spPr bwMode="auto">
            <a:xfrm rot="-4527210">
              <a:off x="1777888" y="3685077"/>
              <a:ext cx="74613" cy="655638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90" name="Rectangle 25"/>
            <p:cNvSpPr>
              <a:spLocks noChangeArrowheads="1"/>
            </p:cNvSpPr>
            <p:nvPr/>
          </p:nvSpPr>
          <p:spPr bwMode="auto">
            <a:xfrm rot="-8100000">
              <a:off x="1779934" y="5383486"/>
              <a:ext cx="52387" cy="2778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91" name="Rectangle 25"/>
            <p:cNvSpPr>
              <a:spLocks noChangeArrowheads="1"/>
            </p:cNvSpPr>
            <p:nvPr/>
          </p:nvSpPr>
          <p:spPr bwMode="auto">
            <a:xfrm rot="-2700000">
              <a:off x="1402109" y="5361260"/>
              <a:ext cx="52388" cy="2778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92" name="直線矢印コネクタ 91"/>
            <p:cNvCxnSpPr/>
            <p:nvPr/>
          </p:nvCxnSpPr>
          <p:spPr bwMode="auto">
            <a:xfrm flipH="1">
              <a:off x="1465609" y="5469210"/>
              <a:ext cx="322263" cy="15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/>
            <p:cNvCxnSpPr/>
            <p:nvPr/>
          </p:nvCxnSpPr>
          <p:spPr bwMode="auto">
            <a:xfrm flipH="1">
              <a:off x="1778347" y="2262460"/>
              <a:ext cx="384175" cy="31956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/>
            <p:cNvCxnSpPr/>
            <p:nvPr/>
          </p:nvCxnSpPr>
          <p:spPr bwMode="auto">
            <a:xfrm flipV="1">
              <a:off x="1464022" y="2233885"/>
              <a:ext cx="698500" cy="325437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25"/>
            <p:cNvSpPr>
              <a:spLocks noChangeArrowheads="1"/>
            </p:cNvSpPr>
            <p:nvPr/>
          </p:nvSpPr>
          <p:spPr bwMode="auto">
            <a:xfrm rot="-8100000">
              <a:off x="2041872" y="4973910"/>
              <a:ext cx="52387" cy="2778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96" name="Rectangle 25"/>
            <p:cNvSpPr>
              <a:spLocks noChangeArrowheads="1"/>
            </p:cNvSpPr>
            <p:nvPr/>
          </p:nvSpPr>
          <p:spPr bwMode="auto">
            <a:xfrm rot="-2700000">
              <a:off x="1176684" y="4953273"/>
              <a:ext cx="52388" cy="279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97" name="直線矢印コネクタ 96"/>
            <p:cNvCxnSpPr/>
            <p:nvPr/>
          </p:nvCxnSpPr>
          <p:spPr bwMode="auto">
            <a:xfrm>
              <a:off x="1233834" y="5065985"/>
              <a:ext cx="790575" cy="95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/>
            <p:cNvCxnSpPr/>
            <p:nvPr/>
          </p:nvCxnSpPr>
          <p:spPr bwMode="auto">
            <a:xfrm flipH="1">
              <a:off x="2014884" y="2240235"/>
              <a:ext cx="149225" cy="28638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/>
            <p:nvPr/>
          </p:nvCxnSpPr>
          <p:spPr bwMode="auto">
            <a:xfrm flipH="1">
              <a:off x="1238597" y="2224360"/>
              <a:ext cx="914400" cy="28416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25"/>
            <p:cNvSpPr>
              <a:spLocks noChangeArrowheads="1"/>
            </p:cNvSpPr>
            <p:nvPr/>
          </p:nvSpPr>
          <p:spPr bwMode="auto">
            <a:xfrm rot="-8100000">
              <a:off x="3312665" y="4625454"/>
              <a:ext cx="52388" cy="279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01" name="AutoShape 31"/>
            <p:cNvSpPr>
              <a:spLocks noChangeArrowheads="1"/>
            </p:cNvSpPr>
            <p:nvPr/>
          </p:nvSpPr>
          <p:spPr bwMode="auto">
            <a:xfrm rot="4226551">
              <a:off x="2490341" y="3168163"/>
              <a:ext cx="82550" cy="696912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02" name="Rectangle 25"/>
            <p:cNvSpPr>
              <a:spLocks noChangeArrowheads="1"/>
            </p:cNvSpPr>
            <p:nvPr/>
          </p:nvSpPr>
          <p:spPr bwMode="auto">
            <a:xfrm rot="-8100000">
              <a:off x="3197572" y="5410472"/>
              <a:ext cx="52388" cy="2778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 rot="-2700000">
              <a:off x="2834034" y="5413648"/>
              <a:ext cx="52388" cy="2778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104" name="直線矢印コネクタ 103"/>
            <p:cNvCxnSpPr/>
            <p:nvPr/>
          </p:nvCxnSpPr>
          <p:spPr bwMode="auto">
            <a:xfrm flipH="1" flipV="1">
              <a:off x="2889597" y="5527948"/>
              <a:ext cx="285750" cy="95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25"/>
            <p:cNvSpPr>
              <a:spLocks noChangeArrowheads="1"/>
            </p:cNvSpPr>
            <p:nvPr/>
          </p:nvSpPr>
          <p:spPr bwMode="auto">
            <a:xfrm rot="-8100000">
              <a:off x="3273772" y="5037410"/>
              <a:ext cx="52387" cy="2778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06" name="Rectangle 25"/>
            <p:cNvSpPr>
              <a:spLocks noChangeArrowheads="1"/>
            </p:cNvSpPr>
            <p:nvPr/>
          </p:nvSpPr>
          <p:spPr bwMode="auto">
            <a:xfrm rot="-2700000">
              <a:off x="2651472" y="5043760"/>
              <a:ext cx="52387" cy="279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107" name="直線矢印コネクタ 106"/>
            <p:cNvCxnSpPr/>
            <p:nvPr/>
          </p:nvCxnSpPr>
          <p:spPr bwMode="auto">
            <a:xfrm flipV="1">
              <a:off x="2700684" y="5134248"/>
              <a:ext cx="561975" cy="6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/>
            <p:cNvCxnSpPr/>
            <p:nvPr/>
          </p:nvCxnSpPr>
          <p:spPr bwMode="auto">
            <a:xfrm>
              <a:off x="2162522" y="2252935"/>
              <a:ext cx="1022350" cy="325437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/>
            <p:cNvCxnSpPr/>
            <p:nvPr/>
          </p:nvCxnSpPr>
          <p:spPr bwMode="auto">
            <a:xfrm flipH="1" flipV="1">
              <a:off x="2162522" y="2252935"/>
              <a:ext cx="738187" cy="32702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/>
            <p:cNvCxnSpPr/>
            <p:nvPr/>
          </p:nvCxnSpPr>
          <p:spPr bwMode="auto">
            <a:xfrm>
              <a:off x="2152997" y="2262460"/>
              <a:ext cx="1100137" cy="28527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/>
            <p:nvPr/>
          </p:nvCxnSpPr>
          <p:spPr bwMode="auto">
            <a:xfrm>
              <a:off x="2152997" y="2243410"/>
              <a:ext cx="539750" cy="28908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テキスト ボックス 95"/>
            <p:cNvSpPr txBox="1">
              <a:spLocks noChangeArrowheads="1"/>
            </p:cNvSpPr>
            <p:nvPr/>
          </p:nvSpPr>
          <p:spPr bwMode="auto">
            <a:xfrm>
              <a:off x="2338734" y="5500960"/>
              <a:ext cx="728663" cy="29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/>
                <a:t>2pass</a:t>
              </a:r>
              <a:endParaRPr lang="ja-JP" altLang="en-US" sz="1100"/>
            </a:p>
          </p:txBody>
        </p:sp>
        <p:sp>
          <p:nvSpPr>
            <p:cNvPr id="113" name="テキスト ボックス 95"/>
            <p:cNvSpPr txBox="1">
              <a:spLocks noChangeArrowheads="1"/>
            </p:cNvSpPr>
            <p:nvPr/>
          </p:nvSpPr>
          <p:spPr bwMode="auto">
            <a:xfrm>
              <a:off x="868709" y="5489848"/>
              <a:ext cx="728663" cy="29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/>
                <a:t>3pass</a:t>
              </a:r>
              <a:endParaRPr lang="ja-JP" altLang="en-US" sz="1100"/>
            </a:p>
          </p:txBody>
        </p:sp>
        <p:sp>
          <p:nvSpPr>
            <p:cNvPr id="114" name="テキスト ボックス 95"/>
            <p:cNvSpPr txBox="1">
              <a:spLocks noChangeArrowheads="1"/>
            </p:cNvSpPr>
            <p:nvPr/>
          </p:nvSpPr>
          <p:spPr bwMode="auto">
            <a:xfrm>
              <a:off x="2173634" y="5183460"/>
              <a:ext cx="728663" cy="29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/>
                <a:t>4pass</a:t>
              </a:r>
              <a:endParaRPr lang="ja-JP" altLang="en-US" sz="1100"/>
            </a:p>
          </p:txBody>
        </p:sp>
        <p:cxnSp>
          <p:nvCxnSpPr>
            <p:cNvPr id="115" name="直線矢印コネクタ 114"/>
            <p:cNvCxnSpPr/>
            <p:nvPr/>
          </p:nvCxnSpPr>
          <p:spPr bwMode="auto">
            <a:xfrm flipH="1" flipV="1">
              <a:off x="2172047" y="2252935"/>
              <a:ext cx="1139825" cy="25082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テキスト ボックス 95"/>
            <p:cNvSpPr txBox="1">
              <a:spLocks noChangeArrowheads="1"/>
            </p:cNvSpPr>
            <p:nvPr/>
          </p:nvSpPr>
          <p:spPr bwMode="auto">
            <a:xfrm>
              <a:off x="694084" y="5053285"/>
              <a:ext cx="728663" cy="29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/>
                <a:t>5pass</a:t>
              </a:r>
              <a:endParaRPr lang="ja-JP" altLang="en-US" sz="1100"/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-267577" y="3665792"/>
              <a:ext cx="1657750" cy="93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Balanced offset</a:t>
              </a:r>
              <a:r>
                <a:rPr lang="en-US" altLang="ja-JP" sz="1600" dirty="0" smtClean="0"/>
                <a:t/>
              </a:r>
              <a:br>
                <a:rPr lang="en-US" altLang="ja-JP" sz="1600" dirty="0" smtClean="0"/>
              </a:br>
              <a:r>
                <a:rPr lang="en-US" altLang="ja-JP" sz="1600" dirty="0" smtClean="0"/>
                <a:t>lens to avoid</a:t>
              </a:r>
              <a:r>
                <a:rPr lang="en-US" altLang="ja-JP" sz="1600" dirty="0"/>
                <a:t/>
              </a:r>
              <a:br>
                <a:rPr lang="en-US" altLang="ja-JP" sz="1600" dirty="0"/>
              </a:br>
              <a:r>
                <a:rPr lang="en-US" altLang="ja-JP" sz="1600" dirty="0" smtClean="0"/>
                <a:t>damage.</a:t>
              </a:r>
            </a:p>
          </p:txBody>
        </p:sp>
      </p:grpSp>
      <p:pic>
        <p:nvPicPr>
          <p:cNvPr id="1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036" y="3987145"/>
            <a:ext cx="1845712" cy="281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3580" y="5111754"/>
            <a:ext cx="1758624" cy="15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" name="テキスト ボックス 120"/>
          <p:cNvSpPr txBox="1"/>
          <p:nvPr/>
        </p:nvSpPr>
        <p:spPr>
          <a:xfrm>
            <a:off x="2905785" y="4786611"/>
            <a:ext cx="2374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940nm LD (2.4 kW / module) </a:t>
            </a:r>
            <a:endParaRPr kumimoji="1" lang="ja-JP" altLang="en-US" sz="1400" dirty="0"/>
          </a:p>
        </p:txBody>
      </p:sp>
      <p:cxnSp>
        <p:nvCxnSpPr>
          <p:cNvPr id="122" name="直線矢印コネクタ 121"/>
          <p:cNvCxnSpPr/>
          <p:nvPr/>
        </p:nvCxnSpPr>
        <p:spPr>
          <a:xfrm>
            <a:off x="1095741" y="3846434"/>
            <a:ext cx="43580" cy="37601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/>
          <p:cNvSpPr txBox="1"/>
          <p:nvPr/>
        </p:nvSpPr>
        <p:spPr>
          <a:xfrm>
            <a:off x="339411" y="2620311"/>
            <a:ext cx="1032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/>
              <a:t>Yb:YAG</a:t>
            </a:r>
            <a:r>
              <a:rPr lang="en-US" altLang="ja-JP" sz="1400" dirty="0" smtClean="0"/>
              <a:t>  disk</a:t>
            </a:r>
          </a:p>
          <a:p>
            <a:r>
              <a:rPr kumimoji="1" lang="en-US" altLang="ja-JP" sz="1400" dirty="0" smtClean="0"/>
              <a:t>10 % doped </a:t>
            </a:r>
          </a:p>
          <a:p>
            <a:r>
              <a:rPr kumimoji="1" lang="en-US" altLang="ja-JP" sz="1400" dirty="0" smtClean="0"/>
              <a:t>0.5mm thickness</a:t>
            </a:r>
          </a:p>
          <a:p>
            <a:endParaRPr kumimoji="1" lang="ja-JP" altLang="en-US" sz="1400" dirty="0"/>
          </a:p>
        </p:txBody>
      </p:sp>
      <p:cxnSp>
        <p:nvCxnSpPr>
          <p:cNvPr id="124" name="直線矢印コネクタ 123"/>
          <p:cNvCxnSpPr>
            <a:stCxn id="121" idx="1"/>
          </p:cNvCxnSpPr>
          <p:nvPr/>
        </p:nvCxnSpPr>
        <p:spPr>
          <a:xfrm flipH="1" flipV="1">
            <a:off x="2531444" y="4563852"/>
            <a:ext cx="374341" cy="3766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テキスト ボックス 125"/>
          <p:cNvSpPr txBox="1"/>
          <p:nvPr/>
        </p:nvSpPr>
        <p:spPr>
          <a:xfrm>
            <a:off x="6327467" y="1444252"/>
            <a:ext cx="28969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 obtain higher gain,</a:t>
            </a:r>
          </a:p>
          <a:p>
            <a:r>
              <a:rPr kumimoji="1" lang="en-US" altLang="ja-JP" dirty="0" smtClean="0"/>
              <a:t>=&gt; Higher pumping density </a:t>
            </a:r>
          </a:p>
          <a:p>
            <a:pPr marL="285750" indent="-285750">
              <a:buFont typeface="Symbol" pitchFamily="18" charset="2"/>
              <a:buChar char="Þ"/>
            </a:pPr>
            <a:r>
              <a:rPr lang="en-US" altLang="ja-JP" dirty="0" smtClean="0"/>
              <a:t>Focused type amplifier to </a:t>
            </a:r>
            <a:br>
              <a:rPr lang="en-US" altLang="ja-JP" dirty="0" smtClean="0"/>
            </a:br>
            <a:r>
              <a:rPr lang="en-US" altLang="ja-JP" dirty="0" smtClean="0"/>
              <a:t>avoid thermal lens.</a:t>
            </a:r>
          </a:p>
          <a:p>
            <a:pPr marL="285750" indent="-285750">
              <a:buFont typeface="Symbol" pitchFamily="18" charset="2"/>
              <a:buChar char="Þ"/>
            </a:pPr>
            <a:endParaRPr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12085" y="941415"/>
            <a:ext cx="488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Cavity </a:t>
            </a:r>
            <a:r>
              <a:rPr lang="en-US" altLang="ja-JP" dirty="0"/>
              <a:t>multi-pass amplifier </a:t>
            </a:r>
            <a:r>
              <a:rPr lang="en-US" altLang="ja-JP" dirty="0" smtClean="0"/>
              <a:t>(15 </a:t>
            </a:r>
            <a:r>
              <a:rPr lang="en-US" altLang="ja-JP" dirty="0"/>
              <a:t>pass x 2 loop) to simplify the </a:t>
            </a:r>
            <a:r>
              <a:rPr lang="en-US" altLang="ja-JP" dirty="0" smtClean="0"/>
              <a:t>laser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9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>
          <a:xfrm>
            <a:off x="676053" y="683029"/>
            <a:ext cx="7772400" cy="58737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Temperature of the </a:t>
            </a:r>
            <a:r>
              <a:rPr lang="en-US" altLang="ja-JP" dirty="0" err="1" smtClean="0"/>
              <a:t>Yb:YAG</a:t>
            </a:r>
            <a:r>
              <a:rPr lang="en-US" altLang="ja-JP" dirty="0" smtClean="0"/>
              <a:t> thin-disk amplifier</a:t>
            </a:r>
            <a:endParaRPr lang="ja-JP" altLang="en-US" dirty="0" smtClean="0"/>
          </a:p>
        </p:txBody>
      </p:sp>
      <p:sp>
        <p:nvSpPr>
          <p:cNvPr id="2765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0161" y="1739721"/>
            <a:ext cx="7772400" cy="3970114"/>
          </a:xfrm>
        </p:spPr>
        <p:txBody>
          <a:bodyPr/>
          <a:lstStyle/>
          <a:p>
            <a:r>
              <a:rPr lang="en-US" altLang="ja-JP" dirty="0" smtClean="0"/>
              <a:t>10% dope, α=12/cm, 5kW/cm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, 25Hz </a:t>
            </a:r>
            <a:endParaRPr lang="ja-JP" altLang="en-US" dirty="0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9" y="2860273"/>
            <a:ext cx="434022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49" y="2834873"/>
            <a:ext cx="4297362" cy="322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テキスト ボックス 3"/>
          <p:cNvSpPr txBox="1">
            <a:spLocks noChangeArrowheads="1"/>
          </p:cNvSpPr>
          <p:nvPr/>
        </p:nvSpPr>
        <p:spPr bwMode="auto">
          <a:xfrm>
            <a:off x="1452686" y="2358623"/>
            <a:ext cx="65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0.5t</a:t>
            </a:r>
            <a:endParaRPr lang="ja-JP" altLang="en-US"/>
          </a:p>
        </p:txBody>
      </p:sp>
      <p:sp>
        <p:nvSpPr>
          <p:cNvPr id="27655" name="テキスト ボックス 6"/>
          <p:cNvSpPr txBox="1">
            <a:spLocks noChangeArrowheads="1"/>
          </p:cNvSpPr>
          <p:nvPr/>
        </p:nvSpPr>
        <p:spPr bwMode="auto">
          <a:xfrm>
            <a:off x="6556499" y="2344335"/>
            <a:ext cx="4238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1t</a:t>
            </a:r>
            <a:endParaRPr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321632" y="6328737"/>
            <a:ext cx="4435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Repetition rate limitation of 25 Hz is </a:t>
            </a:r>
            <a:r>
              <a:rPr lang="en-US" altLang="ja-JP" dirty="0">
                <a:solidFill>
                  <a:srgbClr val="FF0000"/>
                </a:solidFill>
              </a:rPr>
              <a:t>reached!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Spectral Range Adjustment</a:t>
            </a:r>
            <a:endParaRPr kumimoji="1" lang="ja-JP" altLang="en-US" dirty="0"/>
          </a:p>
        </p:txBody>
      </p:sp>
      <p:sp>
        <p:nvSpPr>
          <p:cNvPr id="34" name="フリーフォーム 33"/>
          <p:cNvSpPr/>
          <p:nvPr/>
        </p:nvSpPr>
        <p:spPr>
          <a:xfrm>
            <a:off x="4924239" y="5204262"/>
            <a:ext cx="2939728" cy="722481"/>
          </a:xfrm>
          <a:custGeom>
            <a:avLst/>
            <a:gdLst>
              <a:gd name="connsiteX0" fmla="*/ 0 w 2075632"/>
              <a:gd name="connsiteY0" fmla="*/ 622825 h 634045"/>
              <a:gd name="connsiteX1" fmla="*/ 426346 w 2075632"/>
              <a:gd name="connsiteY1" fmla="*/ 561118 h 634045"/>
              <a:gd name="connsiteX2" fmla="*/ 785375 w 2075632"/>
              <a:gd name="connsiteY2" fmla="*/ 145991 h 634045"/>
              <a:gd name="connsiteX3" fmla="*/ 1082695 w 2075632"/>
              <a:gd name="connsiteY3" fmla="*/ 136 h 634045"/>
              <a:gd name="connsiteX4" fmla="*/ 1424894 w 2075632"/>
              <a:gd name="connsiteY4" fmla="*/ 129162 h 634045"/>
              <a:gd name="connsiteX5" fmla="*/ 1739043 w 2075632"/>
              <a:gd name="connsiteY5" fmla="*/ 549898 h 634045"/>
              <a:gd name="connsiteX6" fmla="*/ 2075632 w 2075632"/>
              <a:gd name="connsiteY6" fmla="*/ 634045 h 63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5632" h="634045">
                <a:moveTo>
                  <a:pt x="0" y="622825"/>
                </a:moveTo>
                <a:cubicBezTo>
                  <a:pt x="147725" y="631707"/>
                  <a:pt x="295450" y="640590"/>
                  <a:pt x="426346" y="561118"/>
                </a:cubicBezTo>
                <a:cubicBezTo>
                  <a:pt x="557242" y="481646"/>
                  <a:pt x="675983" y="239488"/>
                  <a:pt x="785375" y="145991"/>
                </a:cubicBezTo>
                <a:cubicBezTo>
                  <a:pt x="894767" y="52494"/>
                  <a:pt x="976109" y="2941"/>
                  <a:pt x="1082695" y="136"/>
                </a:cubicBezTo>
                <a:cubicBezTo>
                  <a:pt x="1189281" y="-2669"/>
                  <a:pt x="1315503" y="37535"/>
                  <a:pt x="1424894" y="129162"/>
                </a:cubicBezTo>
                <a:cubicBezTo>
                  <a:pt x="1534285" y="220789"/>
                  <a:pt x="1630587" y="465751"/>
                  <a:pt x="1739043" y="549898"/>
                </a:cubicBezTo>
                <a:cubicBezTo>
                  <a:pt x="1847499" y="634045"/>
                  <a:pt x="1961565" y="634045"/>
                  <a:pt x="2075632" y="634045"/>
                </a:cubicBezTo>
              </a:path>
            </a:pathLst>
          </a:custGeom>
          <a:gradFill>
            <a:gsLst>
              <a:gs pos="88000">
                <a:schemeClr val="accent5">
                  <a:lumMod val="60000"/>
                  <a:lumOff val="40000"/>
                </a:schemeClr>
              </a:gs>
              <a:gs pos="41000">
                <a:srgbClr val="7030A0"/>
              </a:gs>
              <a:gs pos="97000">
                <a:srgbClr val="FF82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5291265" y="5168349"/>
            <a:ext cx="722466" cy="86409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6997651" y="5157967"/>
            <a:ext cx="722466" cy="86409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4980485" y="6213575"/>
            <a:ext cx="28834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7716789" y="620559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3339540" y="2494883"/>
            <a:ext cx="14401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913446" y="2488533"/>
            <a:ext cx="14401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直方体 6"/>
          <p:cNvSpPr/>
          <p:nvPr/>
        </p:nvSpPr>
        <p:spPr>
          <a:xfrm>
            <a:off x="2004203" y="2862485"/>
            <a:ext cx="2059972" cy="1440160"/>
          </a:xfrm>
          <a:prstGeom prst="cube">
            <a:avLst>
              <a:gd name="adj" fmla="val 92514"/>
            </a:avLst>
          </a:prstGeom>
          <a:gradFill>
            <a:gsLst>
              <a:gs pos="44000">
                <a:srgbClr val="7030A0"/>
              </a:gs>
              <a:gs pos="66000">
                <a:schemeClr val="accent2">
                  <a:lumMod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5164700" y="3300964"/>
            <a:ext cx="2664296" cy="76700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6468565" y="3466946"/>
            <a:ext cx="1151172" cy="409006"/>
          </a:xfrm>
          <a:custGeom>
            <a:avLst/>
            <a:gdLst>
              <a:gd name="connsiteX0" fmla="*/ 0 w 20516850"/>
              <a:gd name="connsiteY0" fmla="*/ 3495691 h 3495691"/>
              <a:gd name="connsiteX1" fmla="*/ 2266950 w 20516850"/>
              <a:gd name="connsiteY1" fmla="*/ 2867041 h 3495691"/>
              <a:gd name="connsiteX2" fmla="*/ 4514850 w 20516850"/>
              <a:gd name="connsiteY2" fmla="*/ 790591 h 3495691"/>
              <a:gd name="connsiteX3" fmla="*/ 6800850 w 20516850"/>
              <a:gd name="connsiteY3" fmla="*/ 85741 h 3495691"/>
              <a:gd name="connsiteX4" fmla="*/ 13696950 w 20516850"/>
              <a:gd name="connsiteY4" fmla="*/ 85741 h 3495691"/>
              <a:gd name="connsiteX5" fmla="*/ 15982950 w 20516850"/>
              <a:gd name="connsiteY5" fmla="*/ 752491 h 3495691"/>
              <a:gd name="connsiteX6" fmla="*/ 18268950 w 20516850"/>
              <a:gd name="connsiteY6" fmla="*/ 2905141 h 3495691"/>
              <a:gd name="connsiteX7" fmla="*/ 20516850 w 20516850"/>
              <a:gd name="connsiteY7" fmla="*/ 3476641 h 349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6850" h="3495691">
                <a:moveTo>
                  <a:pt x="0" y="3495691"/>
                </a:moveTo>
                <a:cubicBezTo>
                  <a:pt x="757237" y="3406791"/>
                  <a:pt x="1514475" y="3317891"/>
                  <a:pt x="2266950" y="2867041"/>
                </a:cubicBezTo>
                <a:cubicBezTo>
                  <a:pt x="3019425" y="2416191"/>
                  <a:pt x="3759200" y="1254141"/>
                  <a:pt x="4514850" y="790591"/>
                </a:cubicBezTo>
                <a:cubicBezTo>
                  <a:pt x="5270500" y="327041"/>
                  <a:pt x="5270500" y="203216"/>
                  <a:pt x="6800850" y="85741"/>
                </a:cubicBezTo>
                <a:cubicBezTo>
                  <a:pt x="8331200" y="-31734"/>
                  <a:pt x="12166600" y="-25384"/>
                  <a:pt x="13696950" y="85741"/>
                </a:cubicBezTo>
                <a:cubicBezTo>
                  <a:pt x="15227300" y="196866"/>
                  <a:pt x="15220950" y="282591"/>
                  <a:pt x="15982950" y="752491"/>
                </a:cubicBezTo>
                <a:cubicBezTo>
                  <a:pt x="16744950" y="1222391"/>
                  <a:pt x="17513300" y="2451116"/>
                  <a:pt x="18268950" y="2905141"/>
                </a:cubicBezTo>
                <a:cubicBezTo>
                  <a:pt x="19024600" y="3359166"/>
                  <a:pt x="19770725" y="3417903"/>
                  <a:pt x="20516850" y="3476641"/>
                </a:cubicBezTo>
              </a:path>
            </a:pathLst>
          </a:custGeom>
          <a:gradFill>
            <a:gsLst>
              <a:gs pos="26000">
                <a:srgbClr val="FFC000"/>
              </a:gs>
              <a:gs pos="91000">
                <a:srgbClr val="FF0000"/>
              </a:gs>
              <a:gs pos="7000">
                <a:schemeClr val="accent3">
                  <a:lumMod val="75000"/>
                </a:schemeClr>
              </a:gs>
              <a:gs pos="46000">
                <a:srgbClr val="FF8200"/>
              </a:gs>
            </a:gsLst>
            <a:lin ang="0" scaled="1"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Freeform 8"/>
          <p:cNvSpPr>
            <a:spLocks/>
          </p:cNvSpPr>
          <p:nvPr/>
        </p:nvSpPr>
        <p:spPr bwMode="auto">
          <a:xfrm>
            <a:off x="5621868" y="3492396"/>
            <a:ext cx="118895" cy="358106"/>
          </a:xfrm>
          <a:custGeom>
            <a:avLst/>
            <a:gdLst>
              <a:gd name="T0" fmla="*/ 2147483647 w 959"/>
              <a:gd name="T1" fmla="*/ 2147483647 h 543"/>
              <a:gd name="T2" fmla="*/ 2147483647 w 959"/>
              <a:gd name="T3" fmla="*/ 2147483647 h 543"/>
              <a:gd name="T4" fmla="*/ 2147483647 w 959"/>
              <a:gd name="T5" fmla="*/ 2147483647 h 543"/>
              <a:gd name="T6" fmla="*/ 2147483647 w 959"/>
              <a:gd name="T7" fmla="*/ 2147483647 h 543"/>
              <a:gd name="T8" fmla="*/ 2147483647 w 959"/>
              <a:gd name="T9" fmla="*/ 2147483647 h 543"/>
              <a:gd name="T10" fmla="*/ 2147483647 w 959"/>
              <a:gd name="T11" fmla="*/ 2147483647 h 543"/>
              <a:gd name="T12" fmla="*/ 2147483647 w 959"/>
              <a:gd name="T13" fmla="*/ 2147483647 h 543"/>
              <a:gd name="T14" fmla="*/ 2147483647 w 959"/>
              <a:gd name="T15" fmla="*/ 2147483647 h 543"/>
              <a:gd name="T16" fmla="*/ 2147483647 w 959"/>
              <a:gd name="T17" fmla="*/ 2147483647 h 543"/>
              <a:gd name="T18" fmla="*/ 2147483647 w 959"/>
              <a:gd name="T19" fmla="*/ 2147483647 h 543"/>
              <a:gd name="T20" fmla="*/ 2147483647 w 959"/>
              <a:gd name="T21" fmla="*/ 2147483647 h 543"/>
              <a:gd name="T22" fmla="*/ 2147483647 w 959"/>
              <a:gd name="T23" fmla="*/ 2147483647 h 543"/>
              <a:gd name="T24" fmla="*/ 2147483647 w 959"/>
              <a:gd name="T25" fmla="*/ 2147483647 h 543"/>
              <a:gd name="T26" fmla="*/ 2147483647 w 959"/>
              <a:gd name="T27" fmla="*/ 2147483647 h 543"/>
              <a:gd name="T28" fmla="*/ 2147483647 w 959"/>
              <a:gd name="T29" fmla="*/ 2147483647 h 543"/>
              <a:gd name="T30" fmla="*/ 2147483647 w 959"/>
              <a:gd name="T31" fmla="*/ 2147483647 h 543"/>
              <a:gd name="T32" fmla="*/ 2147483647 w 959"/>
              <a:gd name="T33" fmla="*/ 2147483647 h 543"/>
              <a:gd name="T34" fmla="*/ 2147483647 w 959"/>
              <a:gd name="T35" fmla="*/ 2147483647 h 543"/>
              <a:gd name="T36" fmla="*/ 2147483647 w 959"/>
              <a:gd name="T37" fmla="*/ 2147483647 h 543"/>
              <a:gd name="T38" fmla="*/ 2147483647 w 959"/>
              <a:gd name="T39" fmla="*/ 2147483647 h 543"/>
              <a:gd name="T40" fmla="*/ 2147483647 w 959"/>
              <a:gd name="T41" fmla="*/ 2147483647 h 543"/>
              <a:gd name="T42" fmla="*/ 2147483647 w 959"/>
              <a:gd name="T43" fmla="*/ 2147483647 h 543"/>
              <a:gd name="T44" fmla="*/ 2147483647 w 959"/>
              <a:gd name="T45" fmla="*/ 2147483647 h 543"/>
              <a:gd name="T46" fmla="*/ 2147483647 w 959"/>
              <a:gd name="T47" fmla="*/ 2147483647 h 543"/>
              <a:gd name="T48" fmla="*/ 2147483647 w 959"/>
              <a:gd name="T49" fmla="*/ 2147483647 h 543"/>
              <a:gd name="T50" fmla="*/ 2147483647 w 959"/>
              <a:gd name="T51" fmla="*/ 2147483647 h 543"/>
              <a:gd name="T52" fmla="*/ 2147483647 w 959"/>
              <a:gd name="T53" fmla="*/ 2147483647 h 543"/>
              <a:gd name="T54" fmla="*/ 2147483647 w 959"/>
              <a:gd name="T55" fmla="*/ 2147483647 h 543"/>
              <a:gd name="T56" fmla="*/ 2147483647 w 959"/>
              <a:gd name="T57" fmla="*/ 2147483647 h 543"/>
              <a:gd name="T58" fmla="*/ 2147483647 w 959"/>
              <a:gd name="T59" fmla="*/ 2147483647 h 543"/>
              <a:gd name="T60" fmla="*/ 2147483647 w 959"/>
              <a:gd name="T61" fmla="*/ 2147483647 h 543"/>
              <a:gd name="T62" fmla="*/ 2147483647 w 959"/>
              <a:gd name="T63" fmla="*/ 0 h 543"/>
              <a:gd name="T64" fmla="*/ 2147483647 w 959"/>
              <a:gd name="T65" fmla="*/ 2147483647 h 543"/>
              <a:gd name="T66" fmla="*/ 2147483647 w 959"/>
              <a:gd name="T67" fmla="*/ 2147483647 h 543"/>
              <a:gd name="T68" fmla="*/ 2147483647 w 959"/>
              <a:gd name="T69" fmla="*/ 2147483647 h 543"/>
              <a:gd name="T70" fmla="*/ 2147483647 w 959"/>
              <a:gd name="T71" fmla="*/ 2147483647 h 543"/>
              <a:gd name="T72" fmla="*/ 2147483647 w 959"/>
              <a:gd name="T73" fmla="*/ 2147483647 h 543"/>
              <a:gd name="T74" fmla="*/ 2147483647 w 959"/>
              <a:gd name="T75" fmla="*/ 2147483647 h 543"/>
              <a:gd name="T76" fmla="*/ 2147483647 w 959"/>
              <a:gd name="T77" fmla="*/ 2147483647 h 543"/>
              <a:gd name="T78" fmla="*/ 2147483647 w 959"/>
              <a:gd name="T79" fmla="*/ 2147483647 h 543"/>
              <a:gd name="T80" fmla="*/ 2147483647 w 959"/>
              <a:gd name="T81" fmla="*/ 2147483647 h 543"/>
              <a:gd name="T82" fmla="*/ 2147483647 w 959"/>
              <a:gd name="T83" fmla="*/ 2147483647 h 543"/>
              <a:gd name="T84" fmla="*/ 2147483647 w 959"/>
              <a:gd name="T85" fmla="*/ 2147483647 h 543"/>
              <a:gd name="T86" fmla="*/ 2147483647 w 959"/>
              <a:gd name="T87" fmla="*/ 2147483647 h 543"/>
              <a:gd name="T88" fmla="*/ 2147483647 w 959"/>
              <a:gd name="T89" fmla="*/ 2147483647 h 543"/>
              <a:gd name="T90" fmla="*/ 2147483647 w 959"/>
              <a:gd name="T91" fmla="*/ 2147483647 h 543"/>
              <a:gd name="T92" fmla="*/ 2147483647 w 959"/>
              <a:gd name="T93" fmla="*/ 2147483647 h 543"/>
              <a:gd name="T94" fmla="*/ 2147483647 w 959"/>
              <a:gd name="T95" fmla="*/ 2147483647 h 543"/>
              <a:gd name="T96" fmla="*/ 2147483647 w 959"/>
              <a:gd name="T97" fmla="*/ 2147483647 h 543"/>
              <a:gd name="T98" fmla="*/ 2147483647 w 959"/>
              <a:gd name="T99" fmla="*/ 2147483647 h 543"/>
              <a:gd name="T100" fmla="*/ 2147483647 w 959"/>
              <a:gd name="T101" fmla="*/ 2147483647 h 543"/>
              <a:gd name="T102" fmla="*/ 2147483647 w 959"/>
              <a:gd name="T103" fmla="*/ 2147483647 h 543"/>
              <a:gd name="T104" fmla="*/ 2147483647 w 959"/>
              <a:gd name="T105" fmla="*/ 2147483647 h 543"/>
              <a:gd name="T106" fmla="*/ 2147483647 w 959"/>
              <a:gd name="T107" fmla="*/ 2147483647 h 543"/>
              <a:gd name="T108" fmla="*/ 2147483647 w 959"/>
              <a:gd name="T109" fmla="*/ 2147483647 h 543"/>
              <a:gd name="T110" fmla="*/ 2147483647 w 959"/>
              <a:gd name="T111" fmla="*/ 2147483647 h 543"/>
              <a:gd name="T112" fmla="*/ 2147483647 w 959"/>
              <a:gd name="T113" fmla="*/ 2147483647 h 543"/>
              <a:gd name="T114" fmla="*/ 2147483647 w 959"/>
              <a:gd name="T115" fmla="*/ 2147483647 h 543"/>
              <a:gd name="T116" fmla="*/ 2147483647 w 959"/>
              <a:gd name="T117" fmla="*/ 2147483647 h 543"/>
              <a:gd name="T118" fmla="*/ 2147483647 w 959"/>
              <a:gd name="T119" fmla="*/ 2147483647 h 543"/>
              <a:gd name="T120" fmla="*/ 2147483647 w 959"/>
              <a:gd name="T121" fmla="*/ 2147483647 h 543"/>
              <a:gd name="T122" fmla="*/ 2147483647 w 959"/>
              <a:gd name="T123" fmla="*/ 2147483647 h 543"/>
              <a:gd name="T124" fmla="*/ 2147483647 w 959"/>
              <a:gd name="T125" fmla="*/ 2147483647 h 5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59"/>
              <a:gd name="T190" fmla="*/ 0 h 543"/>
              <a:gd name="T191" fmla="*/ 959 w 959"/>
              <a:gd name="T192" fmla="*/ 543 h 54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59" h="543">
                <a:moveTo>
                  <a:pt x="0" y="543"/>
                </a:moveTo>
                <a:lnTo>
                  <a:pt x="9" y="543"/>
                </a:lnTo>
                <a:lnTo>
                  <a:pt x="18" y="543"/>
                </a:lnTo>
                <a:lnTo>
                  <a:pt x="28" y="543"/>
                </a:lnTo>
                <a:lnTo>
                  <a:pt x="37" y="543"/>
                </a:lnTo>
                <a:lnTo>
                  <a:pt x="46" y="543"/>
                </a:lnTo>
                <a:lnTo>
                  <a:pt x="55" y="543"/>
                </a:lnTo>
                <a:lnTo>
                  <a:pt x="65" y="543"/>
                </a:lnTo>
                <a:lnTo>
                  <a:pt x="74" y="543"/>
                </a:lnTo>
                <a:lnTo>
                  <a:pt x="83" y="543"/>
                </a:lnTo>
                <a:lnTo>
                  <a:pt x="92" y="543"/>
                </a:lnTo>
                <a:lnTo>
                  <a:pt x="101" y="543"/>
                </a:lnTo>
                <a:lnTo>
                  <a:pt x="111" y="543"/>
                </a:lnTo>
                <a:lnTo>
                  <a:pt x="120" y="543"/>
                </a:lnTo>
                <a:lnTo>
                  <a:pt x="129" y="543"/>
                </a:lnTo>
                <a:lnTo>
                  <a:pt x="138" y="543"/>
                </a:lnTo>
                <a:lnTo>
                  <a:pt x="138" y="534"/>
                </a:lnTo>
                <a:lnTo>
                  <a:pt x="148" y="534"/>
                </a:lnTo>
                <a:lnTo>
                  <a:pt x="157" y="534"/>
                </a:lnTo>
                <a:lnTo>
                  <a:pt x="166" y="534"/>
                </a:lnTo>
                <a:lnTo>
                  <a:pt x="175" y="534"/>
                </a:lnTo>
                <a:lnTo>
                  <a:pt x="184" y="534"/>
                </a:lnTo>
                <a:lnTo>
                  <a:pt x="184" y="525"/>
                </a:lnTo>
                <a:lnTo>
                  <a:pt x="194" y="525"/>
                </a:lnTo>
                <a:lnTo>
                  <a:pt x="203" y="525"/>
                </a:lnTo>
                <a:lnTo>
                  <a:pt x="203" y="516"/>
                </a:lnTo>
                <a:lnTo>
                  <a:pt x="212" y="516"/>
                </a:lnTo>
                <a:lnTo>
                  <a:pt x="212" y="506"/>
                </a:lnTo>
                <a:lnTo>
                  <a:pt x="221" y="506"/>
                </a:lnTo>
                <a:lnTo>
                  <a:pt x="230" y="497"/>
                </a:lnTo>
                <a:lnTo>
                  <a:pt x="240" y="497"/>
                </a:lnTo>
                <a:lnTo>
                  <a:pt x="240" y="488"/>
                </a:lnTo>
                <a:lnTo>
                  <a:pt x="249" y="479"/>
                </a:lnTo>
                <a:lnTo>
                  <a:pt x="249" y="470"/>
                </a:lnTo>
                <a:lnTo>
                  <a:pt x="258" y="470"/>
                </a:lnTo>
                <a:lnTo>
                  <a:pt x="258" y="460"/>
                </a:lnTo>
                <a:lnTo>
                  <a:pt x="267" y="460"/>
                </a:lnTo>
                <a:lnTo>
                  <a:pt x="267" y="451"/>
                </a:lnTo>
                <a:lnTo>
                  <a:pt x="277" y="451"/>
                </a:lnTo>
                <a:lnTo>
                  <a:pt x="277" y="442"/>
                </a:lnTo>
                <a:lnTo>
                  <a:pt x="277" y="433"/>
                </a:lnTo>
                <a:lnTo>
                  <a:pt x="286" y="433"/>
                </a:lnTo>
                <a:lnTo>
                  <a:pt x="286" y="423"/>
                </a:lnTo>
                <a:lnTo>
                  <a:pt x="286" y="414"/>
                </a:lnTo>
                <a:lnTo>
                  <a:pt x="295" y="414"/>
                </a:lnTo>
                <a:lnTo>
                  <a:pt x="295" y="405"/>
                </a:lnTo>
                <a:lnTo>
                  <a:pt x="295" y="396"/>
                </a:lnTo>
                <a:lnTo>
                  <a:pt x="304" y="396"/>
                </a:lnTo>
                <a:lnTo>
                  <a:pt x="304" y="387"/>
                </a:lnTo>
                <a:lnTo>
                  <a:pt x="304" y="377"/>
                </a:lnTo>
                <a:lnTo>
                  <a:pt x="313" y="377"/>
                </a:lnTo>
                <a:lnTo>
                  <a:pt x="313" y="368"/>
                </a:lnTo>
                <a:lnTo>
                  <a:pt x="313" y="359"/>
                </a:lnTo>
                <a:lnTo>
                  <a:pt x="323" y="359"/>
                </a:lnTo>
                <a:lnTo>
                  <a:pt x="323" y="350"/>
                </a:lnTo>
                <a:lnTo>
                  <a:pt x="323" y="341"/>
                </a:lnTo>
                <a:lnTo>
                  <a:pt x="323" y="331"/>
                </a:lnTo>
                <a:lnTo>
                  <a:pt x="332" y="331"/>
                </a:lnTo>
                <a:lnTo>
                  <a:pt x="332" y="322"/>
                </a:lnTo>
                <a:lnTo>
                  <a:pt x="332" y="313"/>
                </a:lnTo>
                <a:lnTo>
                  <a:pt x="341" y="304"/>
                </a:lnTo>
                <a:lnTo>
                  <a:pt x="341" y="294"/>
                </a:lnTo>
                <a:lnTo>
                  <a:pt x="341" y="285"/>
                </a:lnTo>
                <a:lnTo>
                  <a:pt x="350" y="285"/>
                </a:lnTo>
                <a:lnTo>
                  <a:pt x="350" y="276"/>
                </a:lnTo>
                <a:lnTo>
                  <a:pt x="350" y="267"/>
                </a:lnTo>
                <a:lnTo>
                  <a:pt x="350" y="258"/>
                </a:lnTo>
                <a:lnTo>
                  <a:pt x="360" y="258"/>
                </a:lnTo>
                <a:lnTo>
                  <a:pt x="360" y="248"/>
                </a:lnTo>
                <a:lnTo>
                  <a:pt x="360" y="239"/>
                </a:lnTo>
                <a:lnTo>
                  <a:pt x="360" y="230"/>
                </a:lnTo>
                <a:lnTo>
                  <a:pt x="369" y="230"/>
                </a:lnTo>
                <a:lnTo>
                  <a:pt x="369" y="221"/>
                </a:lnTo>
                <a:lnTo>
                  <a:pt x="369" y="211"/>
                </a:lnTo>
                <a:lnTo>
                  <a:pt x="378" y="202"/>
                </a:lnTo>
                <a:lnTo>
                  <a:pt x="378" y="193"/>
                </a:lnTo>
                <a:lnTo>
                  <a:pt x="378" y="184"/>
                </a:lnTo>
                <a:lnTo>
                  <a:pt x="378" y="175"/>
                </a:lnTo>
                <a:lnTo>
                  <a:pt x="387" y="165"/>
                </a:lnTo>
                <a:lnTo>
                  <a:pt x="387" y="156"/>
                </a:lnTo>
                <a:lnTo>
                  <a:pt x="387" y="147"/>
                </a:lnTo>
                <a:lnTo>
                  <a:pt x="396" y="147"/>
                </a:lnTo>
                <a:lnTo>
                  <a:pt x="396" y="138"/>
                </a:lnTo>
                <a:lnTo>
                  <a:pt x="396" y="129"/>
                </a:lnTo>
                <a:lnTo>
                  <a:pt x="396" y="119"/>
                </a:lnTo>
                <a:lnTo>
                  <a:pt x="406" y="119"/>
                </a:lnTo>
                <a:lnTo>
                  <a:pt x="406" y="110"/>
                </a:lnTo>
                <a:lnTo>
                  <a:pt x="406" y="101"/>
                </a:lnTo>
                <a:lnTo>
                  <a:pt x="415" y="92"/>
                </a:lnTo>
                <a:lnTo>
                  <a:pt x="415" y="82"/>
                </a:lnTo>
                <a:lnTo>
                  <a:pt x="424" y="82"/>
                </a:lnTo>
                <a:lnTo>
                  <a:pt x="424" y="73"/>
                </a:lnTo>
                <a:lnTo>
                  <a:pt x="424" y="64"/>
                </a:lnTo>
                <a:lnTo>
                  <a:pt x="433" y="55"/>
                </a:lnTo>
                <a:lnTo>
                  <a:pt x="433" y="46"/>
                </a:lnTo>
                <a:lnTo>
                  <a:pt x="433" y="36"/>
                </a:lnTo>
                <a:lnTo>
                  <a:pt x="443" y="36"/>
                </a:lnTo>
                <a:lnTo>
                  <a:pt x="443" y="27"/>
                </a:lnTo>
                <a:lnTo>
                  <a:pt x="452" y="27"/>
                </a:lnTo>
                <a:lnTo>
                  <a:pt x="452" y="18"/>
                </a:lnTo>
                <a:lnTo>
                  <a:pt x="461" y="18"/>
                </a:lnTo>
                <a:lnTo>
                  <a:pt x="461" y="9"/>
                </a:lnTo>
                <a:lnTo>
                  <a:pt x="470" y="9"/>
                </a:lnTo>
                <a:lnTo>
                  <a:pt x="470" y="0"/>
                </a:lnTo>
                <a:lnTo>
                  <a:pt x="479" y="0"/>
                </a:lnTo>
                <a:lnTo>
                  <a:pt x="489" y="0"/>
                </a:lnTo>
                <a:lnTo>
                  <a:pt x="489" y="9"/>
                </a:lnTo>
                <a:lnTo>
                  <a:pt x="498" y="9"/>
                </a:lnTo>
                <a:lnTo>
                  <a:pt x="507" y="9"/>
                </a:lnTo>
                <a:lnTo>
                  <a:pt x="507" y="18"/>
                </a:lnTo>
                <a:lnTo>
                  <a:pt x="516" y="18"/>
                </a:lnTo>
                <a:lnTo>
                  <a:pt x="516" y="27"/>
                </a:lnTo>
                <a:lnTo>
                  <a:pt x="525" y="36"/>
                </a:lnTo>
                <a:lnTo>
                  <a:pt x="525" y="46"/>
                </a:lnTo>
                <a:lnTo>
                  <a:pt x="535" y="46"/>
                </a:lnTo>
                <a:lnTo>
                  <a:pt x="535" y="55"/>
                </a:lnTo>
                <a:lnTo>
                  <a:pt x="535" y="64"/>
                </a:lnTo>
                <a:lnTo>
                  <a:pt x="544" y="64"/>
                </a:lnTo>
                <a:lnTo>
                  <a:pt x="544" y="73"/>
                </a:lnTo>
                <a:lnTo>
                  <a:pt x="544" y="82"/>
                </a:lnTo>
                <a:lnTo>
                  <a:pt x="553" y="92"/>
                </a:lnTo>
                <a:lnTo>
                  <a:pt x="553" y="101"/>
                </a:lnTo>
                <a:lnTo>
                  <a:pt x="562" y="110"/>
                </a:lnTo>
                <a:lnTo>
                  <a:pt x="562" y="119"/>
                </a:lnTo>
                <a:lnTo>
                  <a:pt x="562" y="129"/>
                </a:lnTo>
                <a:lnTo>
                  <a:pt x="562" y="138"/>
                </a:lnTo>
                <a:lnTo>
                  <a:pt x="572" y="138"/>
                </a:lnTo>
                <a:lnTo>
                  <a:pt x="572" y="147"/>
                </a:lnTo>
                <a:lnTo>
                  <a:pt x="572" y="156"/>
                </a:lnTo>
                <a:lnTo>
                  <a:pt x="572" y="165"/>
                </a:lnTo>
                <a:lnTo>
                  <a:pt x="581" y="165"/>
                </a:lnTo>
                <a:lnTo>
                  <a:pt x="581" y="175"/>
                </a:lnTo>
                <a:lnTo>
                  <a:pt x="581" y="184"/>
                </a:lnTo>
                <a:lnTo>
                  <a:pt x="581" y="193"/>
                </a:lnTo>
                <a:lnTo>
                  <a:pt x="590" y="193"/>
                </a:lnTo>
                <a:lnTo>
                  <a:pt x="590" y="202"/>
                </a:lnTo>
                <a:lnTo>
                  <a:pt x="590" y="211"/>
                </a:lnTo>
                <a:lnTo>
                  <a:pt x="590" y="221"/>
                </a:lnTo>
                <a:lnTo>
                  <a:pt x="599" y="221"/>
                </a:lnTo>
                <a:lnTo>
                  <a:pt x="599" y="230"/>
                </a:lnTo>
                <a:lnTo>
                  <a:pt x="599" y="239"/>
                </a:lnTo>
                <a:lnTo>
                  <a:pt x="608" y="248"/>
                </a:lnTo>
                <a:lnTo>
                  <a:pt x="608" y="258"/>
                </a:lnTo>
                <a:lnTo>
                  <a:pt x="608" y="267"/>
                </a:lnTo>
                <a:lnTo>
                  <a:pt x="618" y="276"/>
                </a:lnTo>
                <a:lnTo>
                  <a:pt x="618" y="285"/>
                </a:lnTo>
                <a:lnTo>
                  <a:pt x="618" y="294"/>
                </a:lnTo>
                <a:lnTo>
                  <a:pt x="627" y="294"/>
                </a:lnTo>
                <a:lnTo>
                  <a:pt x="627" y="304"/>
                </a:lnTo>
                <a:lnTo>
                  <a:pt x="627" y="313"/>
                </a:lnTo>
                <a:lnTo>
                  <a:pt x="636" y="322"/>
                </a:lnTo>
                <a:lnTo>
                  <a:pt x="636" y="331"/>
                </a:lnTo>
                <a:lnTo>
                  <a:pt x="636" y="341"/>
                </a:lnTo>
                <a:lnTo>
                  <a:pt x="645" y="341"/>
                </a:lnTo>
                <a:lnTo>
                  <a:pt x="645" y="350"/>
                </a:lnTo>
                <a:lnTo>
                  <a:pt x="645" y="359"/>
                </a:lnTo>
                <a:lnTo>
                  <a:pt x="655" y="368"/>
                </a:lnTo>
                <a:lnTo>
                  <a:pt x="655" y="377"/>
                </a:lnTo>
                <a:lnTo>
                  <a:pt x="655" y="387"/>
                </a:lnTo>
                <a:lnTo>
                  <a:pt x="664" y="387"/>
                </a:lnTo>
                <a:lnTo>
                  <a:pt x="664" y="396"/>
                </a:lnTo>
                <a:lnTo>
                  <a:pt x="664" y="405"/>
                </a:lnTo>
                <a:lnTo>
                  <a:pt x="673" y="405"/>
                </a:lnTo>
                <a:lnTo>
                  <a:pt x="673" y="414"/>
                </a:lnTo>
                <a:lnTo>
                  <a:pt x="673" y="423"/>
                </a:lnTo>
                <a:lnTo>
                  <a:pt x="682" y="423"/>
                </a:lnTo>
                <a:lnTo>
                  <a:pt x="682" y="433"/>
                </a:lnTo>
                <a:lnTo>
                  <a:pt x="691" y="442"/>
                </a:lnTo>
                <a:lnTo>
                  <a:pt x="691" y="451"/>
                </a:lnTo>
                <a:lnTo>
                  <a:pt x="701" y="451"/>
                </a:lnTo>
                <a:lnTo>
                  <a:pt x="701" y="460"/>
                </a:lnTo>
                <a:lnTo>
                  <a:pt x="701" y="470"/>
                </a:lnTo>
                <a:lnTo>
                  <a:pt x="710" y="470"/>
                </a:lnTo>
                <a:lnTo>
                  <a:pt x="710" y="479"/>
                </a:lnTo>
                <a:lnTo>
                  <a:pt x="719" y="479"/>
                </a:lnTo>
                <a:lnTo>
                  <a:pt x="719" y="488"/>
                </a:lnTo>
                <a:lnTo>
                  <a:pt x="728" y="488"/>
                </a:lnTo>
                <a:lnTo>
                  <a:pt x="728" y="497"/>
                </a:lnTo>
                <a:lnTo>
                  <a:pt x="738" y="497"/>
                </a:lnTo>
                <a:lnTo>
                  <a:pt x="738" y="506"/>
                </a:lnTo>
                <a:lnTo>
                  <a:pt x="747" y="506"/>
                </a:lnTo>
                <a:lnTo>
                  <a:pt x="747" y="516"/>
                </a:lnTo>
                <a:lnTo>
                  <a:pt x="756" y="516"/>
                </a:lnTo>
                <a:lnTo>
                  <a:pt x="765" y="525"/>
                </a:lnTo>
                <a:lnTo>
                  <a:pt x="774" y="525"/>
                </a:lnTo>
                <a:lnTo>
                  <a:pt x="784" y="525"/>
                </a:lnTo>
                <a:lnTo>
                  <a:pt x="784" y="534"/>
                </a:lnTo>
                <a:lnTo>
                  <a:pt x="793" y="534"/>
                </a:lnTo>
                <a:lnTo>
                  <a:pt x="802" y="534"/>
                </a:lnTo>
                <a:lnTo>
                  <a:pt x="811" y="534"/>
                </a:lnTo>
                <a:lnTo>
                  <a:pt x="820" y="534"/>
                </a:lnTo>
                <a:lnTo>
                  <a:pt x="830" y="534"/>
                </a:lnTo>
                <a:lnTo>
                  <a:pt x="830" y="543"/>
                </a:lnTo>
                <a:lnTo>
                  <a:pt x="839" y="543"/>
                </a:lnTo>
                <a:lnTo>
                  <a:pt x="848" y="543"/>
                </a:lnTo>
                <a:lnTo>
                  <a:pt x="857" y="543"/>
                </a:lnTo>
                <a:lnTo>
                  <a:pt x="867" y="543"/>
                </a:lnTo>
                <a:lnTo>
                  <a:pt x="876" y="543"/>
                </a:lnTo>
                <a:lnTo>
                  <a:pt x="885" y="543"/>
                </a:lnTo>
                <a:lnTo>
                  <a:pt x="894" y="543"/>
                </a:lnTo>
                <a:lnTo>
                  <a:pt x="903" y="543"/>
                </a:lnTo>
                <a:lnTo>
                  <a:pt x="913" y="543"/>
                </a:lnTo>
                <a:lnTo>
                  <a:pt x="922" y="543"/>
                </a:lnTo>
                <a:lnTo>
                  <a:pt x="931" y="543"/>
                </a:lnTo>
                <a:lnTo>
                  <a:pt x="940" y="543"/>
                </a:lnTo>
                <a:lnTo>
                  <a:pt x="950" y="543"/>
                </a:lnTo>
                <a:lnTo>
                  <a:pt x="959" y="543"/>
                </a:lnTo>
              </a:path>
            </a:pathLst>
          </a:custGeom>
          <a:solidFill>
            <a:srgbClr val="FF0000"/>
          </a:solidFill>
          <a:ln w="31750" cmpd="sng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6049782" y="3684467"/>
            <a:ext cx="26704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696278" y="3762193"/>
            <a:ext cx="109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Chirp </a:t>
            </a:r>
            <a:endParaRPr kumimoji="1" lang="ja-JP" altLang="en-US" dirty="0"/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5154699" y="4194252"/>
            <a:ext cx="28834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7891003" y="418627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172995" y="2546548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Spatially </a:t>
            </a:r>
            <a:r>
              <a:rPr lang="en-US" altLang="ja-JP" dirty="0"/>
              <a:t>dispersed</a:t>
            </a:r>
            <a:endParaRPr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538030" y="234435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/>
              <a:t>d</a:t>
            </a:r>
            <a:endParaRPr kumimoji="1" lang="ja-JP" altLang="en-US" i="1" dirty="0"/>
          </a:p>
        </p:txBody>
      </p:sp>
      <p:sp>
        <p:nvSpPr>
          <p:cNvPr id="6" name="直方体 5"/>
          <p:cNvSpPr/>
          <p:nvPr/>
        </p:nvSpPr>
        <p:spPr>
          <a:xfrm>
            <a:off x="1244876" y="3922460"/>
            <a:ext cx="2188638" cy="663978"/>
          </a:xfrm>
          <a:prstGeom prst="cube">
            <a:avLst>
              <a:gd name="adj" fmla="val 14460"/>
            </a:avLst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/>
          <p:cNvGrpSpPr/>
          <p:nvPr/>
        </p:nvGrpSpPr>
        <p:grpSpPr>
          <a:xfrm rot="19134502">
            <a:off x="2408257" y="4092131"/>
            <a:ext cx="883036" cy="1902674"/>
            <a:chOff x="1779395" y="4817793"/>
            <a:chExt cx="623551" cy="1739551"/>
          </a:xfrm>
          <a:gradFill>
            <a:gsLst>
              <a:gs pos="0">
                <a:srgbClr val="000082"/>
              </a:gs>
              <a:gs pos="100000">
                <a:srgbClr val="FF8200">
                  <a:lumMod val="81000"/>
                  <a:lumOff val="19000"/>
                </a:srgbClr>
              </a:gs>
            </a:gsLst>
            <a:lin ang="10800000" scaled="0"/>
          </a:gradFill>
        </p:grpSpPr>
        <p:sp>
          <p:nvSpPr>
            <p:cNvPr id="24" name="直角三角形 23"/>
            <p:cNvSpPr/>
            <p:nvPr/>
          </p:nvSpPr>
          <p:spPr>
            <a:xfrm rot="7823392" flipV="1">
              <a:off x="1844922" y="4752266"/>
              <a:ext cx="458940" cy="58999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直角三角形 24"/>
            <p:cNvSpPr/>
            <p:nvPr/>
          </p:nvSpPr>
          <p:spPr>
            <a:xfrm rot="5400000" flipV="1">
              <a:off x="1531374" y="5685773"/>
              <a:ext cx="1436993" cy="3061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直方体 42"/>
          <p:cNvSpPr/>
          <p:nvPr/>
        </p:nvSpPr>
        <p:spPr>
          <a:xfrm>
            <a:off x="3034190" y="5114771"/>
            <a:ext cx="1125870" cy="586048"/>
          </a:xfrm>
          <a:prstGeom prst="cube">
            <a:avLst>
              <a:gd name="adj" fmla="val 14460"/>
            </a:avLst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コネクタ 52"/>
          <p:cNvCxnSpPr/>
          <p:nvPr/>
        </p:nvCxnSpPr>
        <p:spPr>
          <a:xfrm flipH="1">
            <a:off x="3059219" y="5460731"/>
            <a:ext cx="748590" cy="59201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532899" y="1268760"/>
            <a:ext cx="7086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For chirped pulse, the pulse shaping in the time domain can be controlled by adjusted the spectral shaping of the pulse.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134740" y="2290955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Spatial Mask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23939" y="2915251"/>
            <a:ext cx="102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~200fs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602487" y="2922546"/>
            <a:ext cx="102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~30ps</a:t>
            </a:r>
            <a:endParaRPr kumimoji="1" lang="ja-JP" altLang="en-US" dirty="0"/>
          </a:p>
        </p:txBody>
      </p:sp>
      <p:cxnSp>
        <p:nvCxnSpPr>
          <p:cNvPr id="35" name="直線矢印コネクタ 34"/>
          <p:cNvCxnSpPr>
            <a:endCxn id="43" idx="2"/>
          </p:cNvCxnSpPr>
          <p:nvPr/>
        </p:nvCxnSpPr>
        <p:spPr>
          <a:xfrm>
            <a:off x="1653501" y="4473270"/>
            <a:ext cx="1380689" cy="97689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48"/>
          <p:cNvSpPr txBox="1">
            <a:spLocks noChangeArrowheads="1"/>
          </p:cNvSpPr>
          <p:nvPr/>
        </p:nvSpPr>
        <p:spPr bwMode="auto">
          <a:xfrm>
            <a:off x="797535" y="4945041"/>
            <a:ext cx="15690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ea typeface="HG明朝E" pitchFamily="17" charset="-128"/>
              </a:rPr>
              <a:t>Distance of the grating pair</a:t>
            </a:r>
            <a:endParaRPr lang="ja-JP" altLang="en-US" sz="1600" dirty="0">
              <a:latin typeface="Times New Roman" pitchFamily="18" charset="0"/>
              <a:ea typeface="HG明朝E" pitchFamily="17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386182" y="472800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/>
              <a:t>l</a:t>
            </a:r>
            <a:endParaRPr kumimoji="1" lang="ja-JP" altLang="en-US" i="1" dirty="0"/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3455754" y="2361518"/>
            <a:ext cx="519211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5558977" y="4591204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Pulse shaping</a:t>
            </a:r>
            <a:endParaRPr lang="ja-JP" altLang="en-US" dirty="0"/>
          </a:p>
        </p:txBody>
      </p:sp>
      <p:sp>
        <p:nvSpPr>
          <p:cNvPr id="49" name="テキスト ボックス 48"/>
          <p:cNvSpPr txBox="1">
            <a:spLocks noChangeArrowheads="1"/>
          </p:cNvSpPr>
          <p:nvPr/>
        </p:nvSpPr>
        <p:spPr bwMode="auto">
          <a:xfrm>
            <a:off x="2565735" y="1932535"/>
            <a:ext cx="2358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ea typeface="HG明朝E" pitchFamily="17" charset="-128"/>
              </a:rPr>
              <a:t>Width of the slit</a:t>
            </a:r>
            <a:endParaRPr lang="ja-JP" altLang="en-US" sz="1600" dirty="0">
              <a:latin typeface="Times New Roman" pitchFamily="18" charset="0"/>
              <a:ea typeface="HG明朝E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47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ーマ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XY定義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テーマ1" id="{889ADEEE-CE36-4243-A716-8C8E9979BC25}" vid="{296BD279-55EE-4DC8-A9B1-D90944847DC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2047</TotalTime>
  <Words>1486</Words>
  <Application>Microsoft Office PowerPoint</Application>
  <PresentationFormat>画面に合わせる (4:3)</PresentationFormat>
  <Paragraphs>471</Paragraphs>
  <Slides>30</Slides>
  <Notes>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2" baseType="lpstr">
      <vt:lpstr>テーマ1</vt:lpstr>
      <vt:lpstr>Visio</vt:lpstr>
      <vt:lpstr>High-energy laser source of RF gun </vt:lpstr>
      <vt:lpstr>Contents</vt:lpstr>
      <vt:lpstr>Requirement of laser system for RF-Gun</vt:lpstr>
      <vt:lpstr>Yb-doped Solid-state laser</vt:lpstr>
      <vt:lpstr>Underground laser system</vt:lpstr>
      <vt:lpstr>PowerPoint プレゼンテーション</vt:lpstr>
      <vt:lpstr>PowerPoint プレゼンテーション</vt:lpstr>
      <vt:lpstr>Temperature of the Yb:YAG thin-disk amplifier</vt:lpstr>
      <vt:lpstr>Spectral Range Adjustment</vt:lpstr>
      <vt:lpstr>Optimized pulse shape by streak camera (After adjustment 2015.12.17)</vt:lpstr>
      <vt:lpstr>PowerPoint プレゼンテーション</vt:lpstr>
      <vt:lpstr>PowerPoint プレゼンテーション</vt:lpstr>
      <vt:lpstr>SHG for the 4ω</vt:lpstr>
      <vt:lpstr>PowerPoint プレゼンテーション</vt:lpstr>
      <vt:lpstr>PowerPoint プレゼンテーション</vt:lpstr>
      <vt:lpstr>Summary of the underground laser</vt:lpstr>
      <vt:lpstr>PowerPoint プレゼンテーション</vt:lpstr>
      <vt:lpstr>PowerPoint プレゼンテーション</vt:lpstr>
      <vt:lpstr>New System</vt:lpstr>
      <vt:lpstr>Issue of the underground laser</vt:lpstr>
      <vt:lpstr>Oscillator of 10 MHz repetition rate</vt:lpstr>
      <vt:lpstr>Chirp Pulse Amplification (CPA)</vt:lpstr>
      <vt:lpstr>Grating pair compressor</vt:lpstr>
      <vt:lpstr>PowerPoint プレゼンテーション</vt:lpstr>
      <vt:lpstr>PowerPoint プレゼンテーション</vt:lpstr>
      <vt:lpstr>Yb fiber and Nd:YAG multi-stage laser @ 3-2 </vt:lpstr>
      <vt:lpstr>Nd:YAG Diode-pumped solid-state (DPSS) Regenerative amplifier</vt:lpstr>
      <vt:lpstr>Plan A</vt:lpstr>
      <vt:lpstr>Plan B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High-energy laser source of RF gun for SuperKEKB</dc:title>
  <dc:creator>Xiangyu Zhou</dc:creator>
  <cp:lastModifiedBy>ZXY</cp:lastModifiedBy>
  <cp:revision>66</cp:revision>
  <dcterms:created xsi:type="dcterms:W3CDTF">2016-06-09T07:12:07Z</dcterms:created>
  <dcterms:modified xsi:type="dcterms:W3CDTF">2016-06-13T23:14:47Z</dcterms:modified>
</cp:coreProperties>
</file>