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951" r:id="rId2"/>
    <p:sldId id="934" r:id="rId3"/>
    <p:sldId id="952" r:id="rId4"/>
    <p:sldId id="971" r:id="rId5"/>
    <p:sldId id="955" r:id="rId6"/>
    <p:sldId id="959" r:id="rId7"/>
    <p:sldId id="953" r:id="rId8"/>
    <p:sldId id="962" r:id="rId9"/>
    <p:sldId id="994" r:id="rId10"/>
    <p:sldId id="995" r:id="rId11"/>
    <p:sldId id="931" r:id="rId12"/>
    <p:sldId id="948" r:id="rId13"/>
    <p:sldId id="973" r:id="rId14"/>
    <p:sldId id="975" r:id="rId15"/>
    <p:sldId id="941" r:id="rId16"/>
    <p:sldId id="991" r:id="rId17"/>
    <p:sldId id="992" r:id="rId18"/>
    <p:sldId id="972" r:id="rId19"/>
  </p:sldIdLst>
  <p:sldSz cx="9144000" cy="6858000" type="screen4x3"/>
  <p:notesSz cx="6807200" cy="9939338"/>
  <p:defaultTextStyle>
    <a:defPPr>
      <a:defRPr lang="zh-CN"/>
    </a:defPPr>
    <a:lvl1pPr algn="l" rtl="0" fontAlgn="base">
      <a:spcBef>
        <a:spcPct val="0"/>
      </a:spcBef>
      <a:spcAft>
        <a:spcPct val="0"/>
      </a:spcAft>
      <a:defRPr sz="2000" kern="1200">
        <a:solidFill>
          <a:srgbClr val="CC0066"/>
        </a:solidFill>
        <a:latin typeface="Times New Roman" pitchFamily="18" charset="0"/>
        <a:ea typeface="华文行楷" pitchFamily="2" charset="-122"/>
        <a:cs typeface="+mn-cs"/>
      </a:defRPr>
    </a:lvl1pPr>
    <a:lvl2pPr marL="457200" algn="l" rtl="0" fontAlgn="base">
      <a:spcBef>
        <a:spcPct val="0"/>
      </a:spcBef>
      <a:spcAft>
        <a:spcPct val="0"/>
      </a:spcAft>
      <a:defRPr sz="2000" kern="1200">
        <a:solidFill>
          <a:srgbClr val="CC0066"/>
        </a:solidFill>
        <a:latin typeface="Times New Roman" pitchFamily="18" charset="0"/>
        <a:ea typeface="华文行楷" pitchFamily="2" charset="-122"/>
        <a:cs typeface="+mn-cs"/>
      </a:defRPr>
    </a:lvl2pPr>
    <a:lvl3pPr marL="914400" algn="l" rtl="0" fontAlgn="base">
      <a:spcBef>
        <a:spcPct val="0"/>
      </a:spcBef>
      <a:spcAft>
        <a:spcPct val="0"/>
      </a:spcAft>
      <a:defRPr sz="2000" kern="1200">
        <a:solidFill>
          <a:srgbClr val="CC0066"/>
        </a:solidFill>
        <a:latin typeface="Times New Roman" pitchFamily="18" charset="0"/>
        <a:ea typeface="华文行楷" pitchFamily="2" charset="-122"/>
        <a:cs typeface="+mn-cs"/>
      </a:defRPr>
    </a:lvl3pPr>
    <a:lvl4pPr marL="1371600" algn="l" rtl="0" fontAlgn="base">
      <a:spcBef>
        <a:spcPct val="0"/>
      </a:spcBef>
      <a:spcAft>
        <a:spcPct val="0"/>
      </a:spcAft>
      <a:defRPr sz="2000" kern="1200">
        <a:solidFill>
          <a:srgbClr val="CC0066"/>
        </a:solidFill>
        <a:latin typeface="Times New Roman" pitchFamily="18" charset="0"/>
        <a:ea typeface="华文行楷" pitchFamily="2" charset="-122"/>
        <a:cs typeface="+mn-cs"/>
      </a:defRPr>
    </a:lvl4pPr>
    <a:lvl5pPr marL="1828800" algn="l" rtl="0" fontAlgn="base">
      <a:spcBef>
        <a:spcPct val="0"/>
      </a:spcBef>
      <a:spcAft>
        <a:spcPct val="0"/>
      </a:spcAft>
      <a:defRPr sz="2000" kern="1200">
        <a:solidFill>
          <a:srgbClr val="CC0066"/>
        </a:solidFill>
        <a:latin typeface="Times New Roman" pitchFamily="18" charset="0"/>
        <a:ea typeface="华文行楷" pitchFamily="2" charset="-122"/>
        <a:cs typeface="+mn-cs"/>
      </a:defRPr>
    </a:lvl5pPr>
    <a:lvl6pPr marL="2286000" algn="l" defTabSz="914400" rtl="0" eaLnBrk="1" latinLnBrk="0" hangingPunct="1">
      <a:defRPr sz="2000" kern="1200">
        <a:solidFill>
          <a:srgbClr val="CC0066"/>
        </a:solidFill>
        <a:latin typeface="Times New Roman" pitchFamily="18" charset="0"/>
        <a:ea typeface="华文行楷" pitchFamily="2" charset="-122"/>
        <a:cs typeface="+mn-cs"/>
      </a:defRPr>
    </a:lvl6pPr>
    <a:lvl7pPr marL="2743200" algn="l" defTabSz="914400" rtl="0" eaLnBrk="1" latinLnBrk="0" hangingPunct="1">
      <a:defRPr sz="2000" kern="1200">
        <a:solidFill>
          <a:srgbClr val="CC0066"/>
        </a:solidFill>
        <a:latin typeface="Times New Roman" pitchFamily="18" charset="0"/>
        <a:ea typeface="华文行楷" pitchFamily="2" charset="-122"/>
        <a:cs typeface="+mn-cs"/>
      </a:defRPr>
    </a:lvl7pPr>
    <a:lvl8pPr marL="3200400" algn="l" defTabSz="914400" rtl="0" eaLnBrk="1" latinLnBrk="0" hangingPunct="1">
      <a:defRPr sz="2000" kern="1200">
        <a:solidFill>
          <a:srgbClr val="CC0066"/>
        </a:solidFill>
        <a:latin typeface="Times New Roman" pitchFamily="18" charset="0"/>
        <a:ea typeface="华文行楷" pitchFamily="2" charset="-122"/>
        <a:cs typeface="+mn-cs"/>
      </a:defRPr>
    </a:lvl8pPr>
    <a:lvl9pPr marL="3657600" algn="l" defTabSz="914400" rtl="0" eaLnBrk="1" latinLnBrk="0" hangingPunct="1">
      <a:defRPr sz="2000" kern="1200">
        <a:solidFill>
          <a:srgbClr val="CC0066"/>
        </a:solidFill>
        <a:latin typeface="Times New Roman" pitchFamily="18" charset="0"/>
        <a:ea typeface="华文行楷"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00FF"/>
    <a:srgbClr val="FFB000"/>
    <a:srgbClr val="CC9900"/>
    <a:srgbClr val="669900"/>
    <a:srgbClr val="CC6600"/>
    <a:srgbClr val="FFFF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925" autoAdjust="0"/>
  </p:normalViewPr>
  <p:slideViewPr>
    <p:cSldViewPr>
      <p:cViewPr varScale="1">
        <p:scale>
          <a:sx n="80" d="100"/>
          <a:sy n="80" d="100"/>
        </p:scale>
        <p:origin x="1498" y="53"/>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50" d="100"/>
        <a:sy n="50" d="100"/>
      </p:scale>
      <p:origin x="0" y="0"/>
    </p:cViewPr>
  </p:sorterViewPr>
  <p:notesViewPr>
    <p:cSldViewPr>
      <p:cViewPr varScale="1">
        <p:scale>
          <a:sx n="49" d="100"/>
          <a:sy n="49" d="100"/>
        </p:scale>
        <p:origin x="-2664" y="-102"/>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1"/>
            <a:ext cx="2948726" cy="494107"/>
          </a:xfrm>
          <a:prstGeom prst="rect">
            <a:avLst/>
          </a:prstGeom>
          <a:noFill/>
          <a:ln w="9525">
            <a:noFill/>
            <a:miter lim="800000"/>
            <a:headEnd/>
            <a:tailEnd/>
          </a:ln>
        </p:spPr>
        <p:txBody>
          <a:bodyPr vert="horz" wrap="square" lIns="90516" tIns="45262" rIns="90516" bIns="45262" numCol="1" anchor="t" anchorCtr="0" compatLnSpc="1">
            <a:prstTxWarp prst="textNoShape">
              <a:avLst/>
            </a:prstTxWarp>
          </a:bodyPr>
          <a:lstStyle>
            <a:lvl1pPr algn="l" defTabSz="906033">
              <a:spcBef>
                <a:spcPct val="0"/>
              </a:spcBef>
              <a:defRPr sz="1300" b="0">
                <a:solidFill>
                  <a:schemeClr val="tx1"/>
                </a:solidFill>
                <a:latin typeface="Arial" charset="0"/>
                <a:ea typeface="宋体" pitchFamily="2" charset="-122"/>
              </a:defRPr>
            </a:lvl1pPr>
          </a:lstStyle>
          <a:p>
            <a:pPr>
              <a:defRPr/>
            </a:pPr>
            <a:endParaRPr lang="en-US" altLang="zh-CN"/>
          </a:p>
        </p:txBody>
      </p:sp>
      <p:sp>
        <p:nvSpPr>
          <p:cNvPr id="26627" name="Rectangle 3"/>
          <p:cNvSpPr>
            <a:spLocks noGrp="1" noChangeArrowheads="1"/>
          </p:cNvSpPr>
          <p:nvPr>
            <p:ph type="dt" sz="quarter" idx="1"/>
          </p:nvPr>
        </p:nvSpPr>
        <p:spPr bwMode="auto">
          <a:xfrm>
            <a:off x="3856885" y="1"/>
            <a:ext cx="2948726" cy="494107"/>
          </a:xfrm>
          <a:prstGeom prst="rect">
            <a:avLst/>
          </a:prstGeom>
          <a:noFill/>
          <a:ln w="9525">
            <a:noFill/>
            <a:miter lim="800000"/>
            <a:headEnd/>
            <a:tailEnd/>
          </a:ln>
        </p:spPr>
        <p:txBody>
          <a:bodyPr vert="horz" wrap="square" lIns="90516" tIns="45262" rIns="90516" bIns="45262" numCol="1" anchor="t" anchorCtr="0" compatLnSpc="1">
            <a:prstTxWarp prst="textNoShape">
              <a:avLst/>
            </a:prstTxWarp>
          </a:bodyPr>
          <a:lstStyle>
            <a:lvl1pPr algn="r" defTabSz="906033">
              <a:spcBef>
                <a:spcPct val="0"/>
              </a:spcBef>
              <a:defRPr sz="1300" b="0">
                <a:solidFill>
                  <a:schemeClr val="tx1"/>
                </a:solidFill>
                <a:latin typeface="Arial" charset="0"/>
                <a:ea typeface="宋体" pitchFamily="2" charset="-122"/>
              </a:defRPr>
            </a:lvl1pPr>
          </a:lstStyle>
          <a:p>
            <a:pPr>
              <a:defRPr/>
            </a:pPr>
            <a:endParaRPr lang="en-US" altLang="zh-CN"/>
          </a:p>
        </p:txBody>
      </p:sp>
      <p:sp>
        <p:nvSpPr>
          <p:cNvPr id="26628" name="Rectangle 4"/>
          <p:cNvSpPr>
            <a:spLocks noGrp="1" noChangeArrowheads="1"/>
          </p:cNvSpPr>
          <p:nvPr>
            <p:ph type="ftr" sz="quarter" idx="2"/>
          </p:nvPr>
        </p:nvSpPr>
        <p:spPr bwMode="auto">
          <a:xfrm>
            <a:off x="1" y="9443644"/>
            <a:ext cx="2948726" cy="494107"/>
          </a:xfrm>
          <a:prstGeom prst="rect">
            <a:avLst/>
          </a:prstGeom>
          <a:noFill/>
          <a:ln w="9525">
            <a:noFill/>
            <a:miter lim="800000"/>
            <a:headEnd/>
            <a:tailEnd/>
          </a:ln>
        </p:spPr>
        <p:txBody>
          <a:bodyPr vert="horz" wrap="square" lIns="90516" tIns="45262" rIns="90516" bIns="45262" numCol="1" anchor="b" anchorCtr="0" compatLnSpc="1">
            <a:prstTxWarp prst="textNoShape">
              <a:avLst/>
            </a:prstTxWarp>
          </a:bodyPr>
          <a:lstStyle>
            <a:lvl1pPr algn="l" defTabSz="906033">
              <a:spcBef>
                <a:spcPct val="0"/>
              </a:spcBef>
              <a:defRPr sz="1300" b="0">
                <a:solidFill>
                  <a:schemeClr val="tx1"/>
                </a:solidFill>
                <a:latin typeface="Arial" charset="0"/>
                <a:ea typeface="宋体" pitchFamily="2" charset="-122"/>
              </a:defRPr>
            </a:lvl1pPr>
          </a:lstStyle>
          <a:p>
            <a:pPr>
              <a:defRPr/>
            </a:pPr>
            <a:endParaRPr lang="en-US" altLang="zh-CN"/>
          </a:p>
        </p:txBody>
      </p:sp>
      <p:sp>
        <p:nvSpPr>
          <p:cNvPr id="26629" name="Rectangle 5"/>
          <p:cNvSpPr>
            <a:spLocks noGrp="1" noChangeArrowheads="1"/>
          </p:cNvSpPr>
          <p:nvPr>
            <p:ph type="sldNum" sz="quarter" idx="3"/>
          </p:nvPr>
        </p:nvSpPr>
        <p:spPr bwMode="auto">
          <a:xfrm>
            <a:off x="3856885" y="9443644"/>
            <a:ext cx="2948726" cy="494107"/>
          </a:xfrm>
          <a:prstGeom prst="rect">
            <a:avLst/>
          </a:prstGeom>
          <a:noFill/>
          <a:ln w="9525">
            <a:noFill/>
            <a:miter lim="800000"/>
            <a:headEnd/>
            <a:tailEnd/>
          </a:ln>
        </p:spPr>
        <p:txBody>
          <a:bodyPr vert="horz" wrap="square" lIns="90516" tIns="45262" rIns="90516" bIns="45262" numCol="1" anchor="b" anchorCtr="0" compatLnSpc="1">
            <a:prstTxWarp prst="textNoShape">
              <a:avLst/>
            </a:prstTxWarp>
          </a:bodyPr>
          <a:lstStyle>
            <a:lvl1pPr algn="r" defTabSz="906033">
              <a:spcBef>
                <a:spcPct val="0"/>
              </a:spcBef>
              <a:defRPr sz="1300" b="0">
                <a:solidFill>
                  <a:schemeClr val="tx1"/>
                </a:solidFill>
                <a:latin typeface="Arial" charset="0"/>
                <a:ea typeface="宋体" pitchFamily="2" charset="-122"/>
              </a:defRPr>
            </a:lvl1pPr>
          </a:lstStyle>
          <a:p>
            <a:pPr>
              <a:defRPr/>
            </a:pPr>
            <a:fld id="{6D1F0E2C-C7E1-465E-AD44-EFBFB205F275}" type="slidenum">
              <a:rPr lang="en-US" altLang="zh-CN"/>
              <a:pPr>
                <a:defRPr/>
              </a:pPr>
              <a:t>‹#›</a:t>
            </a:fld>
            <a:endParaRPr lang="en-US" altLang="zh-CN"/>
          </a:p>
        </p:txBody>
      </p:sp>
    </p:spTree>
    <p:extLst>
      <p:ext uri="{BB962C8B-B14F-4D97-AF65-F5344CB8AC3E}">
        <p14:creationId xmlns:p14="http://schemas.microsoft.com/office/powerpoint/2010/main" val="9533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2948726" cy="494107"/>
          </a:xfrm>
          <a:prstGeom prst="rect">
            <a:avLst/>
          </a:prstGeom>
          <a:noFill/>
          <a:ln w="9525">
            <a:noFill/>
            <a:miter lim="800000"/>
            <a:headEnd/>
            <a:tailEnd/>
          </a:ln>
        </p:spPr>
        <p:txBody>
          <a:bodyPr vert="horz" wrap="square" lIns="90516" tIns="45262" rIns="90516" bIns="45262" numCol="1" anchor="t" anchorCtr="0" compatLnSpc="1">
            <a:prstTxWarp prst="textNoShape">
              <a:avLst/>
            </a:prstTxWarp>
          </a:bodyPr>
          <a:lstStyle>
            <a:lvl1pPr algn="l" defTabSz="906033">
              <a:spcBef>
                <a:spcPct val="0"/>
              </a:spcBef>
              <a:defRPr sz="1300" b="0">
                <a:solidFill>
                  <a:schemeClr val="tx1"/>
                </a:solidFill>
                <a:latin typeface="Arial" charset="0"/>
                <a:ea typeface="宋体" pitchFamily="2" charset="-122"/>
              </a:defRPr>
            </a:lvl1pPr>
          </a:lstStyle>
          <a:p>
            <a:pPr>
              <a:defRPr/>
            </a:pPr>
            <a:endParaRPr lang="en-US" altLang="zh-CN"/>
          </a:p>
        </p:txBody>
      </p:sp>
      <p:sp>
        <p:nvSpPr>
          <p:cNvPr id="25603" name="Rectangle 3"/>
          <p:cNvSpPr>
            <a:spLocks noGrp="1" noChangeArrowheads="1"/>
          </p:cNvSpPr>
          <p:nvPr>
            <p:ph type="dt" idx="1"/>
          </p:nvPr>
        </p:nvSpPr>
        <p:spPr bwMode="auto">
          <a:xfrm>
            <a:off x="3856885" y="1"/>
            <a:ext cx="2948726" cy="494107"/>
          </a:xfrm>
          <a:prstGeom prst="rect">
            <a:avLst/>
          </a:prstGeom>
          <a:noFill/>
          <a:ln w="9525">
            <a:noFill/>
            <a:miter lim="800000"/>
            <a:headEnd/>
            <a:tailEnd/>
          </a:ln>
        </p:spPr>
        <p:txBody>
          <a:bodyPr vert="horz" wrap="square" lIns="90516" tIns="45262" rIns="90516" bIns="45262" numCol="1" anchor="t" anchorCtr="0" compatLnSpc="1">
            <a:prstTxWarp prst="textNoShape">
              <a:avLst/>
            </a:prstTxWarp>
          </a:bodyPr>
          <a:lstStyle>
            <a:lvl1pPr algn="r" defTabSz="906033">
              <a:spcBef>
                <a:spcPct val="0"/>
              </a:spcBef>
              <a:defRPr sz="1300" b="0">
                <a:solidFill>
                  <a:schemeClr val="tx1"/>
                </a:solidFill>
                <a:latin typeface="Arial" charset="0"/>
                <a:ea typeface="宋体" pitchFamily="2" charset="-122"/>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923925" y="746125"/>
            <a:ext cx="4967288" cy="372586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3905" y="4717057"/>
            <a:ext cx="5439398" cy="4475561"/>
          </a:xfrm>
          <a:prstGeom prst="rect">
            <a:avLst/>
          </a:prstGeom>
          <a:noFill/>
          <a:ln w="9525">
            <a:noFill/>
            <a:miter lim="800000"/>
            <a:headEnd/>
            <a:tailEnd/>
          </a:ln>
        </p:spPr>
        <p:txBody>
          <a:bodyPr vert="horz" wrap="square" lIns="90516" tIns="45262" rIns="90516" bIns="45262"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6" name="Rectangle 6"/>
          <p:cNvSpPr>
            <a:spLocks noGrp="1" noChangeArrowheads="1"/>
          </p:cNvSpPr>
          <p:nvPr>
            <p:ph type="ftr" sz="quarter" idx="4"/>
          </p:nvPr>
        </p:nvSpPr>
        <p:spPr bwMode="auto">
          <a:xfrm>
            <a:off x="1" y="9443644"/>
            <a:ext cx="2948726" cy="494107"/>
          </a:xfrm>
          <a:prstGeom prst="rect">
            <a:avLst/>
          </a:prstGeom>
          <a:noFill/>
          <a:ln w="9525">
            <a:noFill/>
            <a:miter lim="800000"/>
            <a:headEnd/>
            <a:tailEnd/>
          </a:ln>
        </p:spPr>
        <p:txBody>
          <a:bodyPr vert="horz" wrap="square" lIns="90516" tIns="45262" rIns="90516" bIns="45262" numCol="1" anchor="b" anchorCtr="0" compatLnSpc="1">
            <a:prstTxWarp prst="textNoShape">
              <a:avLst/>
            </a:prstTxWarp>
          </a:bodyPr>
          <a:lstStyle>
            <a:lvl1pPr algn="l" defTabSz="906033">
              <a:spcBef>
                <a:spcPct val="0"/>
              </a:spcBef>
              <a:defRPr sz="1300" b="0">
                <a:solidFill>
                  <a:schemeClr val="tx1"/>
                </a:solidFill>
                <a:latin typeface="Arial" charset="0"/>
                <a:ea typeface="宋体" pitchFamily="2" charset="-122"/>
              </a:defRPr>
            </a:lvl1pPr>
          </a:lstStyle>
          <a:p>
            <a:pPr>
              <a:defRPr/>
            </a:pPr>
            <a:endParaRPr lang="en-US" altLang="zh-CN"/>
          </a:p>
        </p:txBody>
      </p:sp>
      <p:sp>
        <p:nvSpPr>
          <p:cNvPr id="25607" name="Rectangle 7"/>
          <p:cNvSpPr>
            <a:spLocks noGrp="1" noChangeArrowheads="1"/>
          </p:cNvSpPr>
          <p:nvPr>
            <p:ph type="sldNum" sz="quarter" idx="5"/>
          </p:nvPr>
        </p:nvSpPr>
        <p:spPr bwMode="auto">
          <a:xfrm>
            <a:off x="3856885" y="9443644"/>
            <a:ext cx="2948726" cy="494107"/>
          </a:xfrm>
          <a:prstGeom prst="rect">
            <a:avLst/>
          </a:prstGeom>
          <a:noFill/>
          <a:ln w="9525">
            <a:noFill/>
            <a:miter lim="800000"/>
            <a:headEnd/>
            <a:tailEnd/>
          </a:ln>
        </p:spPr>
        <p:txBody>
          <a:bodyPr vert="horz" wrap="square" lIns="90516" tIns="45262" rIns="90516" bIns="45262" numCol="1" anchor="b" anchorCtr="0" compatLnSpc="1">
            <a:prstTxWarp prst="textNoShape">
              <a:avLst/>
            </a:prstTxWarp>
          </a:bodyPr>
          <a:lstStyle>
            <a:lvl1pPr algn="r" defTabSz="906033">
              <a:spcBef>
                <a:spcPct val="0"/>
              </a:spcBef>
              <a:defRPr sz="1300" b="0">
                <a:solidFill>
                  <a:schemeClr val="tx1"/>
                </a:solidFill>
                <a:latin typeface="Arial" charset="0"/>
                <a:ea typeface="宋体" pitchFamily="2" charset="-122"/>
              </a:defRPr>
            </a:lvl1pPr>
          </a:lstStyle>
          <a:p>
            <a:pPr>
              <a:defRPr/>
            </a:pPr>
            <a:fld id="{139A1557-83C4-44B3-A523-F30BB17D1C0D}" type="slidenum">
              <a:rPr lang="en-US" altLang="zh-CN"/>
              <a:pPr>
                <a:defRPr/>
              </a:pPr>
              <a:t>‹#›</a:t>
            </a:fld>
            <a:endParaRPr lang="en-US" altLang="zh-CN"/>
          </a:p>
        </p:txBody>
      </p:sp>
    </p:spTree>
    <p:extLst>
      <p:ext uri="{BB962C8B-B14F-4D97-AF65-F5344CB8AC3E}">
        <p14:creationId xmlns:p14="http://schemas.microsoft.com/office/powerpoint/2010/main" val="268295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85800" y="2130425"/>
            <a:ext cx="7772400" cy="1470025"/>
          </a:xfrm>
        </p:spPr>
        <p:txBody>
          <a:bodyPr/>
          <a:lstStyle>
            <a:lvl1pPr>
              <a:defRPr smtClean="0"/>
            </a:lvl1pPr>
          </a:lstStyle>
          <a:p>
            <a:r>
              <a:rPr lang="zh-CN" altLang="en-US" smtClean="0"/>
              <a:t>单击此处编辑母版标题样式</a:t>
            </a:r>
          </a:p>
        </p:txBody>
      </p:sp>
      <p:sp>
        <p:nvSpPr>
          <p:cNvPr id="5222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zh-CN" altLang="en-US" smtClean="0"/>
              <a:t>单击此处编辑母版副标题样式</a:t>
            </a:r>
          </a:p>
        </p:txBody>
      </p:sp>
    </p:spTree>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ja-JP"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76200"/>
            <a:ext cx="2209800" cy="6324600"/>
          </a:xfrm>
        </p:spPr>
        <p:txBody>
          <a:bodyPr vert="eaVert"/>
          <a:lstStyle/>
          <a:p>
            <a:r>
              <a:rPr lang="zh-CN" altLang="en-US" smtClean="0"/>
              <a:t>单击此处编辑母版标题样式</a:t>
            </a:r>
            <a:endParaRPr lang="ja-JP" altLang="en-US"/>
          </a:p>
        </p:txBody>
      </p:sp>
      <p:sp>
        <p:nvSpPr>
          <p:cNvPr id="3" name="竖排文字占位符 2"/>
          <p:cNvSpPr>
            <a:spLocks noGrp="1"/>
          </p:cNvSpPr>
          <p:nvPr>
            <p:ph type="body" orient="vert" idx="1"/>
          </p:nvPr>
        </p:nvSpPr>
        <p:spPr>
          <a:xfrm>
            <a:off x="152400" y="76200"/>
            <a:ext cx="6477000" cy="6324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ja-JP"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ja-JP"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ja-JP" altLang="en-US"/>
          </a:p>
        </p:txBody>
      </p:sp>
      <p:sp>
        <p:nvSpPr>
          <p:cNvPr id="3" name="内容占位符 2"/>
          <p:cNvSpPr>
            <a:spLocks noGrp="1"/>
          </p:cNvSpPr>
          <p:nvPr>
            <p:ph sz="half" idx="1"/>
          </p:nvPr>
        </p:nvSpPr>
        <p:spPr>
          <a:xfrm>
            <a:off x="304800" y="838200"/>
            <a:ext cx="4191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
        <p:nvSpPr>
          <p:cNvPr id="4" name="内容占位符 3"/>
          <p:cNvSpPr>
            <a:spLocks noGrp="1"/>
          </p:cNvSpPr>
          <p:nvPr>
            <p:ph sz="half" idx="2"/>
          </p:nvPr>
        </p:nvSpPr>
        <p:spPr>
          <a:xfrm>
            <a:off x="4648200" y="838200"/>
            <a:ext cx="4191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ja-JP"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Ref idx="1001">
        <a:schemeClr val="bg1"/>
      </p:bgRef>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mtClean="0"/>
              <a:t>单击此处编辑母版标题样式</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ja-JP"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ja-JP"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8839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304800" y="838200"/>
            <a:ext cx="8534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11273" name="Text Box 9"/>
          <p:cNvSpPr txBox="1">
            <a:spLocks noChangeArrowheads="1"/>
          </p:cNvSpPr>
          <p:nvPr userDrawn="1"/>
        </p:nvSpPr>
        <p:spPr bwMode="auto">
          <a:xfrm>
            <a:off x="152400" y="6461125"/>
            <a:ext cx="1905000" cy="366713"/>
          </a:xfrm>
          <a:prstGeom prst="rect">
            <a:avLst/>
          </a:prstGeom>
          <a:noFill/>
          <a:ln w="9525" algn="ctr">
            <a:noFill/>
            <a:miter lim="800000"/>
            <a:headEnd/>
            <a:tailEnd/>
          </a:ln>
          <a:effectLst/>
        </p:spPr>
        <p:txBody>
          <a:bodyPr anchor="ctr"/>
          <a:lstStyle>
            <a:lvl1pPr eaLnBrk="0" hangingPunct="0">
              <a:defRPr sz="2000">
                <a:solidFill>
                  <a:srgbClr val="CC0066"/>
                </a:solidFill>
                <a:latin typeface="Times New Roman" pitchFamily="18" charset="0"/>
                <a:ea typeface="华文行楷" pitchFamily="2" charset="-122"/>
              </a:defRPr>
            </a:lvl1pPr>
            <a:lvl2pPr marL="742950" indent="-285750" eaLnBrk="0" hangingPunct="0">
              <a:defRPr sz="2000">
                <a:solidFill>
                  <a:srgbClr val="CC0066"/>
                </a:solidFill>
                <a:latin typeface="Times New Roman" pitchFamily="18" charset="0"/>
                <a:ea typeface="华文行楷" pitchFamily="2" charset="-122"/>
              </a:defRPr>
            </a:lvl2pPr>
            <a:lvl3pPr marL="1143000" indent="-228600" eaLnBrk="0" hangingPunct="0">
              <a:defRPr sz="2000">
                <a:solidFill>
                  <a:srgbClr val="CC0066"/>
                </a:solidFill>
                <a:latin typeface="Times New Roman" pitchFamily="18" charset="0"/>
                <a:ea typeface="华文行楷" pitchFamily="2" charset="-122"/>
              </a:defRPr>
            </a:lvl3pPr>
            <a:lvl4pPr marL="1600200" indent="-228600" eaLnBrk="0" hangingPunct="0">
              <a:defRPr sz="2000">
                <a:solidFill>
                  <a:srgbClr val="CC0066"/>
                </a:solidFill>
                <a:latin typeface="Times New Roman" pitchFamily="18" charset="0"/>
                <a:ea typeface="华文行楷" pitchFamily="2" charset="-122"/>
              </a:defRPr>
            </a:lvl4pPr>
            <a:lvl5pPr marL="2057400" indent="-228600" eaLnBrk="0" hangingPunct="0">
              <a:defRPr sz="2000">
                <a:solidFill>
                  <a:srgbClr val="CC0066"/>
                </a:solidFill>
                <a:latin typeface="Times New Roman" pitchFamily="18" charset="0"/>
                <a:ea typeface="华文行楷" pitchFamily="2" charset="-122"/>
              </a:defRPr>
            </a:lvl5pPr>
            <a:lvl6pPr marL="25146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6pPr>
            <a:lvl7pPr marL="29718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7pPr>
            <a:lvl8pPr marL="34290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8pPr>
            <a:lvl9pPr marL="38862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9pPr>
          </a:lstStyle>
          <a:p>
            <a:pPr>
              <a:defRPr/>
            </a:pPr>
            <a:r>
              <a:rPr lang="en-US" altLang="zh-CN" sz="1400" b="1" dirty="0" smtClean="0">
                <a:solidFill>
                  <a:srgbClr val="006600"/>
                </a:solidFill>
                <a:ea typeface="宋体" pitchFamily="2" charset="-122"/>
              </a:rPr>
              <a:t>2016/06/14 (Tue.)</a:t>
            </a:r>
          </a:p>
        </p:txBody>
      </p:sp>
      <p:sp>
        <p:nvSpPr>
          <p:cNvPr id="11274" name="Text Box 10"/>
          <p:cNvSpPr txBox="1">
            <a:spLocks noChangeArrowheads="1"/>
          </p:cNvSpPr>
          <p:nvPr userDrawn="1"/>
        </p:nvSpPr>
        <p:spPr bwMode="auto">
          <a:xfrm>
            <a:off x="7543800" y="6461125"/>
            <a:ext cx="1447800" cy="366713"/>
          </a:xfrm>
          <a:prstGeom prst="rect">
            <a:avLst/>
          </a:prstGeom>
          <a:noFill/>
          <a:ln w="9525" algn="ctr">
            <a:noFill/>
            <a:miter lim="800000"/>
            <a:headEnd/>
            <a:tailEnd/>
          </a:ln>
          <a:effectLst/>
        </p:spPr>
        <p:txBody>
          <a:bodyPr anchor="ctr"/>
          <a:lstStyle>
            <a:lvl1pPr eaLnBrk="0" hangingPunct="0">
              <a:defRPr sz="2000">
                <a:solidFill>
                  <a:srgbClr val="CC0066"/>
                </a:solidFill>
                <a:latin typeface="Times New Roman" pitchFamily="18" charset="0"/>
                <a:ea typeface="华文行楷" pitchFamily="2" charset="-122"/>
              </a:defRPr>
            </a:lvl1pPr>
            <a:lvl2pPr marL="742950" indent="-285750" eaLnBrk="0" hangingPunct="0">
              <a:defRPr sz="2000">
                <a:solidFill>
                  <a:srgbClr val="CC0066"/>
                </a:solidFill>
                <a:latin typeface="Times New Roman" pitchFamily="18" charset="0"/>
                <a:ea typeface="华文行楷" pitchFamily="2" charset="-122"/>
              </a:defRPr>
            </a:lvl2pPr>
            <a:lvl3pPr marL="1143000" indent="-228600" eaLnBrk="0" hangingPunct="0">
              <a:defRPr sz="2000">
                <a:solidFill>
                  <a:srgbClr val="CC0066"/>
                </a:solidFill>
                <a:latin typeface="Times New Roman" pitchFamily="18" charset="0"/>
                <a:ea typeface="华文行楷" pitchFamily="2" charset="-122"/>
              </a:defRPr>
            </a:lvl3pPr>
            <a:lvl4pPr marL="1600200" indent="-228600" eaLnBrk="0" hangingPunct="0">
              <a:defRPr sz="2000">
                <a:solidFill>
                  <a:srgbClr val="CC0066"/>
                </a:solidFill>
                <a:latin typeface="Times New Roman" pitchFamily="18" charset="0"/>
                <a:ea typeface="华文行楷" pitchFamily="2" charset="-122"/>
              </a:defRPr>
            </a:lvl4pPr>
            <a:lvl5pPr marL="2057400" indent="-228600" eaLnBrk="0" hangingPunct="0">
              <a:defRPr sz="2000">
                <a:solidFill>
                  <a:srgbClr val="CC0066"/>
                </a:solidFill>
                <a:latin typeface="Times New Roman" pitchFamily="18" charset="0"/>
                <a:ea typeface="华文行楷" pitchFamily="2" charset="-122"/>
              </a:defRPr>
            </a:lvl5pPr>
            <a:lvl6pPr marL="25146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6pPr>
            <a:lvl7pPr marL="29718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7pPr>
            <a:lvl8pPr marL="34290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8pPr>
            <a:lvl9pPr marL="38862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9pPr>
          </a:lstStyle>
          <a:p>
            <a:pPr algn="r">
              <a:defRPr/>
            </a:pPr>
            <a:fld id="{676748F3-F8E7-4271-9F5F-FF9D15BC22F0}" type="slidenum">
              <a:rPr lang="en-US" altLang="zh-CN" sz="1400" b="1" smtClean="0">
                <a:solidFill>
                  <a:srgbClr val="006600"/>
                </a:solidFill>
                <a:ea typeface="宋体" pitchFamily="2" charset="-122"/>
              </a:rPr>
              <a:pPr algn="r">
                <a:defRPr/>
              </a:pPr>
              <a:t>‹#›</a:t>
            </a:fld>
            <a:r>
              <a:rPr lang="en-US" altLang="zh-CN" sz="1400" b="1" dirty="0" smtClean="0">
                <a:solidFill>
                  <a:srgbClr val="006600"/>
                </a:solidFill>
                <a:ea typeface="宋体" pitchFamily="2" charset="-122"/>
              </a:rPr>
              <a:t>/18</a:t>
            </a:r>
          </a:p>
        </p:txBody>
      </p:sp>
      <p:sp>
        <p:nvSpPr>
          <p:cNvPr id="1030" name="Text Box 11"/>
          <p:cNvSpPr txBox="1">
            <a:spLocks noChangeArrowheads="1"/>
          </p:cNvSpPr>
          <p:nvPr userDrawn="1"/>
        </p:nvSpPr>
        <p:spPr bwMode="auto">
          <a:xfrm>
            <a:off x="2057400" y="6477000"/>
            <a:ext cx="5334000" cy="366713"/>
          </a:xfrm>
          <a:prstGeom prst="rect">
            <a:avLst/>
          </a:prstGeom>
          <a:noFill/>
          <a:ln>
            <a:noFill/>
          </a:ln>
          <a:extLst/>
        </p:spPr>
        <p:txBody>
          <a:bodyPr anchor="ctr"/>
          <a:lstStyle>
            <a:lvl1pPr eaLnBrk="0" hangingPunct="0">
              <a:defRPr sz="2000">
                <a:solidFill>
                  <a:srgbClr val="CC0066"/>
                </a:solidFill>
                <a:latin typeface="Times New Roman" pitchFamily="18" charset="0"/>
                <a:ea typeface="华文行楷" pitchFamily="2" charset="-122"/>
              </a:defRPr>
            </a:lvl1pPr>
            <a:lvl2pPr marL="742950" indent="-285750" eaLnBrk="0" hangingPunct="0">
              <a:defRPr sz="2000">
                <a:solidFill>
                  <a:srgbClr val="CC0066"/>
                </a:solidFill>
                <a:latin typeface="Times New Roman" pitchFamily="18" charset="0"/>
                <a:ea typeface="华文行楷" pitchFamily="2" charset="-122"/>
              </a:defRPr>
            </a:lvl2pPr>
            <a:lvl3pPr marL="1143000" indent="-228600" eaLnBrk="0" hangingPunct="0">
              <a:defRPr sz="2000">
                <a:solidFill>
                  <a:srgbClr val="CC0066"/>
                </a:solidFill>
                <a:latin typeface="Times New Roman" pitchFamily="18" charset="0"/>
                <a:ea typeface="华文行楷" pitchFamily="2" charset="-122"/>
              </a:defRPr>
            </a:lvl3pPr>
            <a:lvl4pPr marL="1600200" indent="-228600" eaLnBrk="0" hangingPunct="0">
              <a:defRPr sz="2000">
                <a:solidFill>
                  <a:srgbClr val="CC0066"/>
                </a:solidFill>
                <a:latin typeface="Times New Roman" pitchFamily="18" charset="0"/>
                <a:ea typeface="华文行楷" pitchFamily="2" charset="-122"/>
              </a:defRPr>
            </a:lvl4pPr>
            <a:lvl5pPr marL="2057400" indent="-228600" eaLnBrk="0" hangingPunct="0">
              <a:defRPr sz="2000">
                <a:solidFill>
                  <a:srgbClr val="CC0066"/>
                </a:solidFill>
                <a:latin typeface="Times New Roman" pitchFamily="18" charset="0"/>
                <a:ea typeface="华文行楷" pitchFamily="2" charset="-122"/>
              </a:defRPr>
            </a:lvl5pPr>
            <a:lvl6pPr marL="25146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6pPr>
            <a:lvl7pPr marL="29718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7pPr>
            <a:lvl8pPr marL="34290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8pPr>
            <a:lvl9pPr marL="3886200" indent="-228600" algn="ctr" eaLnBrk="0" fontAlgn="base" hangingPunct="0">
              <a:spcBef>
                <a:spcPct val="20000"/>
              </a:spcBef>
              <a:spcAft>
                <a:spcPct val="0"/>
              </a:spcAft>
              <a:defRPr sz="2000">
                <a:solidFill>
                  <a:srgbClr val="CC0066"/>
                </a:solidFill>
                <a:latin typeface="Times New Roman" pitchFamily="18" charset="0"/>
                <a:ea typeface="华文行楷" pitchFamily="2" charset="-122"/>
              </a:defRPr>
            </a:lvl9pPr>
          </a:lstStyle>
          <a:p>
            <a:pPr algn="ctr">
              <a:defRPr/>
            </a:pPr>
            <a:r>
              <a:rPr lang="en-US" altLang="zh-CN" sz="1400" b="1" dirty="0" smtClean="0">
                <a:solidFill>
                  <a:srgbClr val="006600"/>
                </a:solidFill>
                <a:ea typeface="宋体" pitchFamily="2" charset="-122"/>
              </a:rPr>
              <a:t>Z. ZONG, The 21th KEKB Accelerator Review</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hdr="0"/>
  <p:txStyles>
    <p:titleStyle>
      <a:lvl1pPr algn="ctr" rtl="0" eaLnBrk="0" fontAlgn="base" hangingPunct="0">
        <a:spcBef>
          <a:spcPct val="0"/>
        </a:spcBef>
        <a:spcAft>
          <a:spcPct val="0"/>
        </a:spcAft>
        <a:defRPr sz="3600" b="1">
          <a:solidFill>
            <a:srgbClr val="006600"/>
          </a:solidFill>
          <a:latin typeface="+mj-lt"/>
          <a:ea typeface="+mj-ea"/>
          <a:cs typeface="+mj-cs"/>
        </a:defRPr>
      </a:lvl1pPr>
      <a:lvl2pPr algn="ctr" rtl="0" eaLnBrk="0" fontAlgn="base" hangingPunct="0">
        <a:spcBef>
          <a:spcPct val="0"/>
        </a:spcBef>
        <a:spcAft>
          <a:spcPct val="0"/>
        </a:spcAft>
        <a:defRPr sz="3600" b="1">
          <a:solidFill>
            <a:srgbClr val="006600"/>
          </a:solidFill>
          <a:latin typeface="Times New Roman" pitchFamily="18" charset="0"/>
          <a:ea typeface="宋体" charset="-122"/>
        </a:defRPr>
      </a:lvl2pPr>
      <a:lvl3pPr algn="ctr" rtl="0" eaLnBrk="0" fontAlgn="base" hangingPunct="0">
        <a:spcBef>
          <a:spcPct val="0"/>
        </a:spcBef>
        <a:spcAft>
          <a:spcPct val="0"/>
        </a:spcAft>
        <a:defRPr sz="3600" b="1">
          <a:solidFill>
            <a:srgbClr val="006600"/>
          </a:solidFill>
          <a:latin typeface="Times New Roman" pitchFamily="18" charset="0"/>
          <a:ea typeface="宋体" charset="-122"/>
        </a:defRPr>
      </a:lvl3pPr>
      <a:lvl4pPr algn="ctr" rtl="0" eaLnBrk="0" fontAlgn="base" hangingPunct="0">
        <a:spcBef>
          <a:spcPct val="0"/>
        </a:spcBef>
        <a:spcAft>
          <a:spcPct val="0"/>
        </a:spcAft>
        <a:defRPr sz="3600" b="1">
          <a:solidFill>
            <a:srgbClr val="006600"/>
          </a:solidFill>
          <a:latin typeface="Times New Roman" pitchFamily="18" charset="0"/>
          <a:ea typeface="宋体" charset="-122"/>
        </a:defRPr>
      </a:lvl4pPr>
      <a:lvl5pPr algn="ctr" rtl="0" eaLnBrk="0" fontAlgn="base" hangingPunct="0">
        <a:spcBef>
          <a:spcPct val="0"/>
        </a:spcBef>
        <a:spcAft>
          <a:spcPct val="0"/>
        </a:spcAft>
        <a:defRPr sz="3600" b="1">
          <a:solidFill>
            <a:srgbClr val="006600"/>
          </a:solidFill>
          <a:latin typeface="Times New Roman" pitchFamily="18" charset="0"/>
          <a:ea typeface="宋体" charset="-122"/>
        </a:defRPr>
      </a:lvl5pPr>
      <a:lvl6pPr marL="457200" algn="ctr" rtl="0" fontAlgn="base">
        <a:spcBef>
          <a:spcPct val="0"/>
        </a:spcBef>
        <a:spcAft>
          <a:spcPct val="0"/>
        </a:spcAft>
        <a:defRPr sz="3600" b="1">
          <a:solidFill>
            <a:srgbClr val="006600"/>
          </a:solidFill>
          <a:latin typeface="Times New Roman" pitchFamily="18" charset="0"/>
          <a:ea typeface="宋体" charset="-122"/>
        </a:defRPr>
      </a:lvl6pPr>
      <a:lvl7pPr marL="914400" algn="ctr" rtl="0" fontAlgn="base">
        <a:spcBef>
          <a:spcPct val="0"/>
        </a:spcBef>
        <a:spcAft>
          <a:spcPct val="0"/>
        </a:spcAft>
        <a:defRPr sz="3600" b="1">
          <a:solidFill>
            <a:srgbClr val="006600"/>
          </a:solidFill>
          <a:latin typeface="Times New Roman" pitchFamily="18" charset="0"/>
          <a:ea typeface="宋体" charset="-122"/>
        </a:defRPr>
      </a:lvl7pPr>
      <a:lvl8pPr marL="1371600" algn="ctr" rtl="0" fontAlgn="base">
        <a:spcBef>
          <a:spcPct val="0"/>
        </a:spcBef>
        <a:spcAft>
          <a:spcPct val="0"/>
        </a:spcAft>
        <a:defRPr sz="3600" b="1">
          <a:solidFill>
            <a:srgbClr val="006600"/>
          </a:solidFill>
          <a:latin typeface="Times New Roman" pitchFamily="18" charset="0"/>
          <a:ea typeface="宋体" charset="-122"/>
        </a:defRPr>
      </a:lvl8pPr>
      <a:lvl9pPr marL="1828800" algn="ctr" rtl="0" fontAlgn="base">
        <a:spcBef>
          <a:spcPct val="0"/>
        </a:spcBef>
        <a:spcAft>
          <a:spcPct val="0"/>
        </a:spcAft>
        <a:defRPr sz="3600" b="1">
          <a:solidFill>
            <a:srgbClr val="006600"/>
          </a:solidFill>
          <a:latin typeface="Times New Roman" pitchFamily="18" charset="0"/>
          <a:ea typeface="宋体"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3.png"/><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81000" y="22860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smtClean="0">
                <a:solidFill>
                  <a:srgbClr val="006600"/>
                </a:solidFill>
                <a:latin typeface="+mj-lt"/>
                <a:ea typeface="+mj-ea"/>
                <a:cs typeface="+mj-cs"/>
              </a:defRPr>
            </a:lvl1pPr>
            <a:lvl2pPr algn="ctr" rtl="0" eaLnBrk="0" fontAlgn="base" hangingPunct="0">
              <a:spcBef>
                <a:spcPct val="0"/>
              </a:spcBef>
              <a:spcAft>
                <a:spcPct val="0"/>
              </a:spcAft>
              <a:defRPr sz="3600" b="1">
                <a:solidFill>
                  <a:srgbClr val="006600"/>
                </a:solidFill>
                <a:latin typeface="Times New Roman" pitchFamily="18" charset="0"/>
                <a:ea typeface="宋体" charset="-122"/>
              </a:defRPr>
            </a:lvl2pPr>
            <a:lvl3pPr algn="ctr" rtl="0" eaLnBrk="0" fontAlgn="base" hangingPunct="0">
              <a:spcBef>
                <a:spcPct val="0"/>
              </a:spcBef>
              <a:spcAft>
                <a:spcPct val="0"/>
              </a:spcAft>
              <a:defRPr sz="3600" b="1">
                <a:solidFill>
                  <a:srgbClr val="006600"/>
                </a:solidFill>
                <a:latin typeface="Times New Roman" pitchFamily="18" charset="0"/>
                <a:ea typeface="宋体" charset="-122"/>
              </a:defRPr>
            </a:lvl3pPr>
            <a:lvl4pPr algn="ctr" rtl="0" eaLnBrk="0" fontAlgn="base" hangingPunct="0">
              <a:spcBef>
                <a:spcPct val="0"/>
              </a:spcBef>
              <a:spcAft>
                <a:spcPct val="0"/>
              </a:spcAft>
              <a:defRPr sz="3600" b="1">
                <a:solidFill>
                  <a:srgbClr val="006600"/>
                </a:solidFill>
                <a:latin typeface="Times New Roman" pitchFamily="18" charset="0"/>
                <a:ea typeface="宋体" charset="-122"/>
              </a:defRPr>
            </a:lvl4pPr>
            <a:lvl5pPr algn="ctr" rtl="0" eaLnBrk="0" fontAlgn="base" hangingPunct="0">
              <a:spcBef>
                <a:spcPct val="0"/>
              </a:spcBef>
              <a:spcAft>
                <a:spcPct val="0"/>
              </a:spcAft>
              <a:defRPr sz="3600" b="1">
                <a:solidFill>
                  <a:srgbClr val="006600"/>
                </a:solidFill>
                <a:latin typeface="Times New Roman" pitchFamily="18" charset="0"/>
                <a:ea typeface="宋体" charset="-122"/>
              </a:defRPr>
            </a:lvl5pPr>
            <a:lvl6pPr marL="457200" algn="ctr" rtl="0" fontAlgn="base">
              <a:spcBef>
                <a:spcPct val="0"/>
              </a:spcBef>
              <a:spcAft>
                <a:spcPct val="0"/>
              </a:spcAft>
              <a:defRPr sz="3600" b="1">
                <a:solidFill>
                  <a:srgbClr val="006600"/>
                </a:solidFill>
                <a:latin typeface="Times New Roman" pitchFamily="18" charset="0"/>
                <a:ea typeface="宋体" charset="-122"/>
              </a:defRPr>
            </a:lvl6pPr>
            <a:lvl7pPr marL="914400" algn="ctr" rtl="0" fontAlgn="base">
              <a:spcBef>
                <a:spcPct val="0"/>
              </a:spcBef>
              <a:spcAft>
                <a:spcPct val="0"/>
              </a:spcAft>
              <a:defRPr sz="3600" b="1">
                <a:solidFill>
                  <a:srgbClr val="006600"/>
                </a:solidFill>
                <a:latin typeface="Times New Roman" pitchFamily="18" charset="0"/>
                <a:ea typeface="宋体" charset="-122"/>
              </a:defRPr>
            </a:lvl7pPr>
            <a:lvl8pPr marL="1371600" algn="ctr" rtl="0" fontAlgn="base">
              <a:spcBef>
                <a:spcPct val="0"/>
              </a:spcBef>
              <a:spcAft>
                <a:spcPct val="0"/>
              </a:spcAft>
              <a:defRPr sz="3600" b="1">
                <a:solidFill>
                  <a:srgbClr val="006600"/>
                </a:solidFill>
                <a:latin typeface="Times New Roman" pitchFamily="18" charset="0"/>
                <a:ea typeface="宋体" charset="-122"/>
              </a:defRPr>
            </a:lvl8pPr>
            <a:lvl9pPr marL="1828800" algn="ctr" rtl="0" fontAlgn="base">
              <a:spcBef>
                <a:spcPct val="0"/>
              </a:spcBef>
              <a:spcAft>
                <a:spcPct val="0"/>
              </a:spcAft>
              <a:defRPr sz="3600" b="1">
                <a:solidFill>
                  <a:srgbClr val="006600"/>
                </a:solidFill>
                <a:latin typeface="Times New Roman" pitchFamily="18" charset="0"/>
                <a:ea typeface="宋体" charset="-122"/>
              </a:defRPr>
            </a:lvl9pPr>
          </a:lstStyle>
          <a:p>
            <a:r>
              <a:rPr lang="en-US" sz="2800" kern="0" dirty="0" smtClean="0"/>
              <a:t>Cryostat performance</a:t>
            </a:r>
          </a:p>
        </p:txBody>
      </p:sp>
      <p:pic>
        <p:nvPicPr>
          <p:cNvPr id="4" name="Picture 7" descr="SuperKEKB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533400"/>
            <a:ext cx="2914042" cy="1570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3810000"/>
            <a:ext cx="8382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altLang="zh-CN" sz="1800" b="1" u="sng" kern="0" dirty="0">
                <a:solidFill>
                  <a:srgbClr val="0000FF"/>
                </a:solidFill>
                <a:latin typeface="+mj-lt"/>
                <a:ea typeface="+mj-ea"/>
                <a:cs typeface="+mj-cs"/>
              </a:rPr>
              <a:t>Zhanguo ZONG</a:t>
            </a:r>
            <a:r>
              <a:rPr lang="en-US" altLang="zh-CN" sz="1800" b="1" kern="0" dirty="0">
                <a:solidFill>
                  <a:schemeClr val="accent2">
                    <a:lumMod val="75000"/>
                  </a:schemeClr>
                </a:solidFill>
                <a:latin typeface="+mj-lt"/>
                <a:ea typeface="+mj-ea"/>
                <a:cs typeface="+mj-cs"/>
              </a:rPr>
              <a:t>, </a:t>
            </a:r>
            <a:r>
              <a:rPr lang="en-US" altLang="zh-CN" sz="1800" b="1" kern="0" dirty="0" err="1">
                <a:solidFill>
                  <a:schemeClr val="accent2">
                    <a:lumMod val="75000"/>
                  </a:schemeClr>
                </a:solidFill>
                <a:latin typeface="+mj-lt"/>
                <a:ea typeface="+mj-ea"/>
                <a:cs typeface="+mj-cs"/>
              </a:rPr>
              <a:t>Norihito</a:t>
            </a:r>
            <a:r>
              <a:rPr lang="en-US" altLang="zh-CN" sz="1800" b="1" kern="0" dirty="0">
                <a:solidFill>
                  <a:schemeClr val="accent2">
                    <a:lumMod val="75000"/>
                  </a:schemeClr>
                </a:solidFill>
                <a:latin typeface="+mj-lt"/>
                <a:ea typeface="+mj-ea"/>
                <a:cs typeface="+mj-cs"/>
              </a:rPr>
              <a:t> OHUCHI, Masanori KAWAI, </a:t>
            </a:r>
            <a:r>
              <a:rPr lang="en-US" altLang="zh-CN" sz="1800" b="1" kern="0" dirty="0" err="1">
                <a:solidFill>
                  <a:schemeClr val="accent2">
                    <a:lumMod val="75000"/>
                  </a:schemeClr>
                </a:solidFill>
                <a:latin typeface="+mj-lt"/>
                <a:ea typeface="+mj-ea"/>
                <a:cs typeface="+mj-cs"/>
              </a:rPr>
              <a:t>Yoshinari</a:t>
            </a:r>
            <a:r>
              <a:rPr lang="en-US" altLang="zh-CN" sz="1800" b="1" kern="0" dirty="0">
                <a:solidFill>
                  <a:schemeClr val="accent2">
                    <a:lumMod val="75000"/>
                  </a:schemeClr>
                </a:solidFill>
                <a:latin typeface="+mj-lt"/>
                <a:ea typeface="+mj-ea"/>
                <a:cs typeface="+mj-cs"/>
              </a:rPr>
              <a:t>  KONDOU, </a:t>
            </a:r>
            <a:r>
              <a:rPr lang="en-US" altLang="zh-CN" sz="1800" b="1" kern="0" dirty="0" smtClean="0">
                <a:solidFill>
                  <a:schemeClr val="accent2">
                    <a:lumMod val="75000"/>
                  </a:schemeClr>
                </a:solidFill>
              </a:rPr>
              <a:t>Hiroshi YAMAOKA, </a:t>
            </a:r>
            <a:r>
              <a:rPr lang="en-US" altLang="zh-CN" sz="1800" b="1" kern="0" dirty="0" smtClean="0">
                <a:solidFill>
                  <a:schemeClr val="accent2">
                    <a:lumMod val="75000"/>
                  </a:schemeClr>
                </a:solidFill>
                <a:latin typeface="+mj-lt"/>
                <a:ea typeface="+mj-ea"/>
                <a:cs typeface="+mj-cs"/>
              </a:rPr>
              <a:t>Yasushi </a:t>
            </a:r>
            <a:r>
              <a:rPr lang="en-US" altLang="zh-CN" sz="1800" b="1" kern="0" dirty="0">
                <a:solidFill>
                  <a:schemeClr val="accent2">
                    <a:lumMod val="75000"/>
                  </a:schemeClr>
                </a:solidFill>
                <a:latin typeface="+mj-lt"/>
                <a:ea typeface="+mj-ea"/>
                <a:cs typeface="+mj-cs"/>
              </a:rPr>
              <a:t>ARIMOTO, </a:t>
            </a:r>
            <a:r>
              <a:rPr lang="en-US" altLang="zh-CN" sz="1800" b="1" kern="0" dirty="0" err="1">
                <a:solidFill>
                  <a:schemeClr val="accent2">
                    <a:lumMod val="75000"/>
                  </a:schemeClr>
                </a:solidFill>
                <a:latin typeface="+mj-lt"/>
                <a:ea typeface="+mj-ea"/>
                <a:cs typeface="+mj-cs"/>
              </a:rPr>
              <a:t>Xudong</a:t>
            </a:r>
            <a:r>
              <a:rPr lang="en-US" altLang="zh-CN" sz="1800" b="1" kern="0" dirty="0">
                <a:solidFill>
                  <a:schemeClr val="accent2">
                    <a:lumMod val="75000"/>
                  </a:schemeClr>
                </a:solidFill>
                <a:latin typeface="+mj-lt"/>
                <a:ea typeface="+mj-ea"/>
                <a:cs typeface="+mj-cs"/>
              </a:rPr>
              <a:t> WANG, </a:t>
            </a:r>
            <a:r>
              <a:rPr lang="en-US" altLang="zh-CN" sz="1800" b="1" kern="0" dirty="0" err="1">
                <a:solidFill>
                  <a:schemeClr val="accent2">
                    <a:lumMod val="75000"/>
                  </a:schemeClr>
                </a:solidFill>
              </a:rPr>
              <a:t>Kiyosumi</a:t>
            </a:r>
            <a:r>
              <a:rPr lang="en-US" altLang="zh-CN" sz="1800" b="1" kern="0" dirty="0">
                <a:solidFill>
                  <a:schemeClr val="accent2">
                    <a:lumMod val="75000"/>
                  </a:schemeClr>
                </a:solidFill>
              </a:rPr>
              <a:t> TSUCHIYA,</a:t>
            </a:r>
            <a:endParaRPr lang="en-US" altLang="zh-CN" sz="1800" b="1" kern="0" dirty="0" smtClean="0">
              <a:solidFill>
                <a:schemeClr val="accent2">
                  <a:lumMod val="75000"/>
                </a:schemeClr>
              </a:solidFill>
              <a:latin typeface="+mj-lt"/>
              <a:ea typeface="+mj-ea"/>
              <a:cs typeface="+mj-cs"/>
            </a:endParaRPr>
          </a:p>
          <a:p>
            <a:pPr algn="ctr" eaLnBrk="0" hangingPunct="0"/>
            <a:endParaRPr lang="en-US" altLang="zh-CN" sz="1800" b="1" kern="0" dirty="0">
              <a:solidFill>
                <a:schemeClr val="accent2">
                  <a:lumMod val="75000"/>
                </a:schemeClr>
              </a:solidFill>
              <a:latin typeface="+mj-lt"/>
              <a:ea typeface="+mj-ea"/>
              <a:cs typeface="+mj-cs"/>
            </a:endParaRPr>
          </a:p>
          <a:p>
            <a:pPr algn="ctr" eaLnBrk="0" hangingPunct="0"/>
            <a:r>
              <a:rPr lang="en-US" altLang="zh-CN" sz="1800" b="1" kern="0" dirty="0">
                <a:solidFill>
                  <a:schemeClr val="accent2">
                    <a:lumMod val="75000"/>
                  </a:schemeClr>
                </a:solidFill>
                <a:latin typeface="+mj-lt"/>
                <a:ea typeface="+mj-ea"/>
                <a:cs typeface="+mj-cs"/>
              </a:rPr>
              <a:t>SC Magnet Group, </a:t>
            </a:r>
            <a:r>
              <a:rPr lang="en-US" altLang="zh-CN" sz="1800" b="1" kern="0" dirty="0" err="1">
                <a:solidFill>
                  <a:schemeClr val="accent2">
                    <a:lumMod val="75000"/>
                  </a:schemeClr>
                </a:solidFill>
                <a:latin typeface="+mj-lt"/>
                <a:ea typeface="+mj-ea"/>
                <a:cs typeface="+mj-cs"/>
              </a:rPr>
              <a:t>SuperKEKB</a:t>
            </a:r>
            <a:r>
              <a:rPr lang="en-US" altLang="zh-CN" sz="1800" b="1" kern="0" dirty="0">
                <a:solidFill>
                  <a:schemeClr val="accent2">
                    <a:lumMod val="75000"/>
                  </a:schemeClr>
                </a:solidFill>
                <a:latin typeface="+mj-lt"/>
                <a:ea typeface="+mj-ea"/>
                <a:cs typeface="+mj-cs"/>
              </a:rPr>
              <a:t>, Accelerator Laboratory, High Energy Accelerator Research Organization (KEK)</a:t>
            </a:r>
            <a:endParaRPr lang="en-US" sz="1800" b="1" kern="0" dirty="0">
              <a:solidFill>
                <a:schemeClr val="accent2">
                  <a:lumMod val="75000"/>
                </a:schemeClr>
              </a:solidFill>
              <a:latin typeface="+mj-lt"/>
              <a:ea typeface="+mj-ea"/>
              <a:cs typeface="+mj-cs"/>
            </a:endParaRPr>
          </a:p>
        </p:txBody>
      </p:sp>
      <p:sp>
        <p:nvSpPr>
          <p:cNvPr id="9" name="Rectangle 2"/>
          <p:cNvSpPr>
            <a:spLocks noChangeArrowheads="1"/>
          </p:cNvSpPr>
          <p:nvPr/>
        </p:nvSpPr>
        <p:spPr bwMode="auto">
          <a:xfrm>
            <a:off x="381000" y="54102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ct val="0"/>
              </a:spcBef>
              <a:defRPr sz="3600" b="1">
                <a:solidFill>
                  <a:srgbClr val="006600"/>
                </a:solidFill>
                <a:latin typeface="Times New Roman" panose="02020603050405020304" pitchFamily="18" charset="0"/>
                <a:ea typeface="宋体" panose="02010600030101010101" pitchFamily="2" charset="-122"/>
              </a:defRPr>
            </a:lvl1pPr>
            <a:lvl2pPr eaLnBrk="0" hangingPunct="0">
              <a:spcBef>
                <a:spcPct val="0"/>
              </a:spcBef>
              <a:defRPr sz="3600" b="1">
                <a:solidFill>
                  <a:srgbClr val="006600"/>
                </a:solidFill>
                <a:latin typeface="Times New Roman" panose="02020603050405020304" pitchFamily="18" charset="0"/>
                <a:ea typeface="宋体" panose="02010600030101010101" pitchFamily="2" charset="-122"/>
              </a:defRPr>
            </a:lvl2pPr>
            <a:lvl3pPr eaLnBrk="0" hangingPunct="0">
              <a:spcBef>
                <a:spcPct val="0"/>
              </a:spcBef>
              <a:defRPr sz="3600" b="1">
                <a:solidFill>
                  <a:srgbClr val="006600"/>
                </a:solidFill>
                <a:latin typeface="Times New Roman" panose="02020603050405020304" pitchFamily="18" charset="0"/>
                <a:ea typeface="宋体" panose="02010600030101010101" pitchFamily="2" charset="-122"/>
              </a:defRPr>
            </a:lvl3pPr>
            <a:lvl4pPr eaLnBrk="0" hangingPunct="0">
              <a:spcBef>
                <a:spcPct val="0"/>
              </a:spcBef>
              <a:defRPr sz="3600" b="1">
                <a:solidFill>
                  <a:srgbClr val="006600"/>
                </a:solidFill>
                <a:latin typeface="Times New Roman" panose="02020603050405020304" pitchFamily="18" charset="0"/>
                <a:ea typeface="宋体" panose="02010600030101010101" pitchFamily="2" charset="-122"/>
              </a:defRPr>
            </a:lvl4pPr>
            <a:lvl5pPr eaLnBrk="0" hangingPunct="0">
              <a:spcBef>
                <a:spcPct val="0"/>
              </a:spcBef>
              <a:defRPr sz="3600" b="1">
                <a:solidFill>
                  <a:srgbClr val="006600"/>
                </a:solidFill>
                <a:latin typeface="Times New Roman" panose="02020603050405020304" pitchFamily="18" charset="0"/>
                <a:ea typeface="宋体" panose="02010600030101010101" pitchFamily="2" charset="-122"/>
              </a:defRPr>
            </a:lvl5pPr>
            <a:lvl6pPr marL="457200" algn="ctr" eaLnBrk="0" fontAlgn="base" hangingPunct="0">
              <a:spcBef>
                <a:spcPct val="0"/>
              </a:spcBef>
              <a:spcAft>
                <a:spcPct val="0"/>
              </a:spcAft>
              <a:defRPr sz="3600" b="1">
                <a:solidFill>
                  <a:srgbClr val="006600"/>
                </a:solidFill>
                <a:latin typeface="Times New Roman" panose="02020603050405020304" pitchFamily="18" charset="0"/>
                <a:ea typeface="宋体" panose="02010600030101010101" pitchFamily="2" charset="-122"/>
              </a:defRPr>
            </a:lvl6pPr>
            <a:lvl7pPr marL="914400" algn="ctr" eaLnBrk="0" fontAlgn="base" hangingPunct="0">
              <a:spcBef>
                <a:spcPct val="0"/>
              </a:spcBef>
              <a:spcAft>
                <a:spcPct val="0"/>
              </a:spcAft>
              <a:defRPr sz="3600" b="1">
                <a:solidFill>
                  <a:srgbClr val="006600"/>
                </a:solidFill>
                <a:latin typeface="Times New Roman" panose="02020603050405020304" pitchFamily="18" charset="0"/>
                <a:ea typeface="宋体" panose="02010600030101010101" pitchFamily="2" charset="-122"/>
              </a:defRPr>
            </a:lvl7pPr>
            <a:lvl8pPr marL="1371600" algn="ctr" eaLnBrk="0" fontAlgn="base" hangingPunct="0">
              <a:spcBef>
                <a:spcPct val="0"/>
              </a:spcBef>
              <a:spcAft>
                <a:spcPct val="0"/>
              </a:spcAft>
              <a:defRPr sz="3600" b="1">
                <a:solidFill>
                  <a:srgbClr val="006600"/>
                </a:solidFill>
                <a:latin typeface="Times New Roman" panose="02020603050405020304" pitchFamily="18" charset="0"/>
                <a:ea typeface="宋体" panose="02010600030101010101" pitchFamily="2" charset="-122"/>
              </a:defRPr>
            </a:lvl8pPr>
            <a:lvl9pPr marL="1828800" algn="ctr" eaLnBrk="0" fontAlgn="base" hangingPunct="0">
              <a:spcBef>
                <a:spcPct val="0"/>
              </a:spcBef>
              <a:spcAft>
                <a:spcPct val="0"/>
              </a:spcAft>
              <a:defRPr sz="3600" b="1">
                <a:solidFill>
                  <a:srgbClr val="006600"/>
                </a:solidFill>
                <a:latin typeface="Times New Roman" panose="02020603050405020304" pitchFamily="18" charset="0"/>
                <a:ea typeface="宋体" panose="02010600030101010101" pitchFamily="2" charset="-122"/>
              </a:defRPr>
            </a:lvl9pPr>
          </a:lstStyle>
          <a:p>
            <a:pPr algn="ctr" eaLnBrk="1" hangingPunct="1">
              <a:lnSpc>
                <a:spcPct val="140000"/>
              </a:lnSpc>
              <a:spcBef>
                <a:spcPct val="20000"/>
              </a:spcBef>
              <a:buClr>
                <a:srgbClr val="0000FF"/>
              </a:buClr>
              <a:buFont typeface="Wingdings" panose="05000000000000000000" pitchFamily="2" charset="2"/>
              <a:buNone/>
            </a:pPr>
            <a:r>
              <a:rPr lang="en-US" altLang="ja-JP" sz="1600" dirty="0" smtClean="0">
                <a:solidFill>
                  <a:srgbClr val="FF3300"/>
                </a:solidFill>
                <a:ea typeface="MS PGothic" panose="020B0600070205080204" pitchFamily="34" charset="-128"/>
              </a:rPr>
              <a:t>The </a:t>
            </a:r>
            <a:r>
              <a:rPr lang="en-US" altLang="ja-JP" sz="1600" dirty="0">
                <a:solidFill>
                  <a:srgbClr val="FF3300"/>
                </a:solidFill>
                <a:ea typeface="MS PGothic" panose="020B0600070205080204" pitchFamily="34" charset="-128"/>
              </a:rPr>
              <a:t>21th KEKB Accelerator </a:t>
            </a:r>
            <a:r>
              <a:rPr lang="en-US" altLang="ja-JP" sz="1600" dirty="0" smtClean="0">
                <a:solidFill>
                  <a:srgbClr val="FF3300"/>
                </a:solidFill>
                <a:ea typeface="MS PGothic" panose="020B0600070205080204" pitchFamily="34" charset="-128"/>
              </a:rPr>
              <a:t>Review</a:t>
            </a:r>
            <a:r>
              <a:rPr lang="en-US" altLang="ja-JP" sz="1600" dirty="0">
                <a:solidFill>
                  <a:srgbClr val="FF3300"/>
                </a:solidFill>
                <a:ea typeface="MS PGothic" panose="020B0600070205080204" pitchFamily="34" charset="-128"/>
              </a:rPr>
              <a:t/>
            </a:r>
            <a:br>
              <a:rPr lang="en-US" altLang="ja-JP" sz="1600" dirty="0">
                <a:solidFill>
                  <a:srgbClr val="FF3300"/>
                </a:solidFill>
                <a:ea typeface="MS PGothic" panose="020B0600070205080204" pitchFamily="34" charset="-128"/>
              </a:rPr>
            </a:br>
            <a:r>
              <a:rPr lang="en-US" altLang="ja-JP" sz="1600" dirty="0" smtClean="0">
                <a:solidFill>
                  <a:srgbClr val="FF3300"/>
                </a:solidFill>
                <a:ea typeface="MS PGothic" panose="020B0600070205080204" pitchFamily="34" charset="-128"/>
              </a:rPr>
              <a:t>2016-06-14 (Tues.)</a:t>
            </a:r>
            <a:endParaRPr lang="en-US" altLang="zh-CN" sz="1600" dirty="0">
              <a:solidFill>
                <a:srgbClr val="FF3300"/>
              </a:solidFill>
              <a:ea typeface="MS PGothic" panose="020B0600070205080204" pitchFamily="34" charset="-128"/>
            </a:endParaRPr>
          </a:p>
        </p:txBody>
      </p:sp>
    </p:spTree>
    <p:extLst>
      <p:ext uri="{BB962C8B-B14F-4D97-AF65-F5344CB8AC3E}">
        <p14:creationId xmlns:p14="http://schemas.microsoft.com/office/powerpoint/2010/main" val="1809046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533400"/>
          </a:xfrm>
        </p:spPr>
        <p:txBody>
          <a:bodyPr/>
          <a:lstStyle/>
          <a:p>
            <a:r>
              <a:rPr lang="en-US" dirty="0" smtClean="0"/>
              <a:t>Cold box </a:t>
            </a:r>
            <a:r>
              <a:rPr lang="en-US" smtClean="0"/>
              <a:t>and sub-cooler </a:t>
            </a:r>
            <a:r>
              <a:rPr lang="en-US" dirty="0" smtClean="0"/>
              <a:t>for each cryostat</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930" y="914400"/>
            <a:ext cx="4638670" cy="306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3314359574"/>
              </p:ext>
            </p:extLst>
          </p:nvPr>
        </p:nvGraphicFramePr>
        <p:xfrm>
          <a:off x="278287" y="977895"/>
          <a:ext cx="4141313" cy="2908305"/>
        </p:xfrm>
        <a:graphic>
          <a:graphicData uri="http://schemas.openxmlformats.org/presentationml/2006/ole">
            <mc:AlternateContent xmlns:mc="http://schemas.openxmlformats.org/markup-compatibility/2006">
              <mc:Choice xmlns:v="urn:schemas-microsoft-com:vml" Requires="v">
                <p:oleObj spid="_x0000_s41012" name="Graph" r:id="rId4" imgW="4132440" imgH="2901600" progId="Origin50.Graph">
                  <p:embed/>
                </p:oleObj>
              </mc:Choice>
              <mc:Fallback>
                <p:oleObj name="Graph" r:id="rId4" imgW="4132440" imgH="2901600" progId="Origin50.Graph">
                  <p:embed/>
                  <p:pic>
                    <p:nvPicPr>
                      <p:cNvPr id="3" name="Object 2"/>
                      <p:cNvPicPr/>
                      <p:nvPr/>
                    </p:nvPicPr>
                    <p:blipFill>
                      <a:blip r:embed="rId5"/>
                      <a:stretch>
                        <a:fillRect/>
                      </a:stretch>
                    </p:blipFill>
                    <p:spPr>
                      <a:xfrm>
                        <a:off x="278287" y="977895"/>
                        <a:ext cx="4141313" cy="2908305"/>
                      </a:xfrm>
                      <a:prstGeom prst="rect">
                        <a:avLst/>
                      </a:prstGeom>
                    </p:spPr>
                  </p:pic>
                </p:oleObj>
              </mc:Fallback>
            </mc:AlternateContent>
          </a:graphicData>
        </a:graphic>
      </p:graphicFrame>
      <p:sp>
        <p:nvSpPr>
          <p:cNvPr id="5" name="Rectangle 41"/>
          <p:cNvSpPr>
            <a:spLocks noChangeArrowheads="1"/>
          </p:cNvSpPr>
          <p:nvPr/>
        </p:nvSpPr>
        <p:spPr bwMode="auto">
          <a:xfrm>
            <a:off x="609600" y="4419600"/>
            <a:ext cx="83058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rgbClr val="FF0000"/>
                </a:solidFill>
                <a:latin typeface="+mj-lt"/>
                <a:ea typeface="宋体" pitchFamily="2" charset="-122"/>
              </a:rPr>
              <a:t>A</a:t>
            </a:r>
            <a:r>
              <a:rPr lang="en-US" altLang="zh-CN" sz="1800" dirty="0" smtClean="0">
                <a:solidFill>
                  <a:schemeClr val="tx1"/>
                </a:solidFill>
                <a:latin typeface="+mj-lt"/>
                <a:ea typeface="宋体" pitchFamily="2" charset="-122"/>
              </a:rPr>
              <a:t>: outlet from </a:t>
            </a:r>
            <a:r>
              <a:rPr lang="en-US" altLang="zh-CN" sz="1800" dirty="0" err="1" smtClean="0">
                <a:solidFill>
                  <a:schemeClr val="tx1"/>
                </a:solidFill>
                <a:latin typeface="+mj-lt"/>
                <a:ea typeface="宋体" pitchFamily="2" charset="-122"/>
              </a:rPr>
              <a:t>Coldbox</a:t>
            </a:r>
            <a:r>
              <a:rPr lang="en-US" altLang="zh-CN" sz="1800" dirty="0" smtClean="0">
                <a:solidFill>
                  <a:schemeClr val="tx1"/>
                </a:solidFill>
                <a:latin typeface="+mj-lt"/>
                <a:ea typeface="宋体" pitchFamily="2" charset="-122"/>
              </a:rPr>
              <a:t>: 1.6 bar (20 g/s, ~4.74 K, saturated </a:t>
            </a:r>
            <a:r>
              <a:rPr lang="en-US" altLang="zh-CN" sz="1800" dirty="0" err="1" smtClean="0">
                <a:solidFill>
                  <a:schemeClr val="tx1"/>
                </a:solidFill>
                <a:latin typeface="+mj-lt"/>
                <a:ea typeface="宋体" pitchFamily="2" charset="-122"/>
              </a:rPr>
              <a:t>LHe</a:t>
            </a:r>
            <a:r>
              <a:rPr lang="en-US" altLang="zh-CN" sz="1800" dirty="0" smtClean="0">
                <a:solidFill>
                  <a:schemeClr val="tx1"/>
                </a:solidFill>
                <a:latin typeface="+mj-lt"/>
                <a:ea typeface="宋体" pitchFamily="2" charset="-122"/>
              </a:rPr>
              <a:t>, two phase)</a:t>
            </a:r>
          </a:p>
          <a:p>
            <a:pPr marL="266700" indent="-266700">
              <a:lnSpc>
                <a:spcPct val="140000"/>
              </a:lnSpc>
              <a:buSzPct val="100000"/>
              <a:buFont typeface="Times New Roman" panose="02020603050405020304" pitchFamily="18" charset="0"/>
              <a:buChar char="−"/>
            </a:pPr>
            <a:r>
              <a:rPr lang="en-US" altLang="zh-CN" sz="1800" dirty="0" smtClean="0">
                <a:solidFill>
                  <a:srgbClr val="FF0000"/>
                </a:solidFill>
                <a:latin typeface="+mj-lt"/>
                <a:ea typeface="宋体" pitchFamily="2" charset="-122"/>
              </a:rPr>
              <a:t>A-&gt;B-&gt;C</a:t>
            </a:r>
            <a:r>
              <a:rPr lang="en-US" altLang="zh-CN" sz="1800" dirty="0" smtClean="0">
                <a:solidFill>
                  <a:schemeClr val="tx1"/>
                </a:solidFill>
                <a:latin typeface="+mj-lt"/>
                <a:ea typeface="宋体" pitchFamily="2" charset="-122"/>
              </a:rPr>
              <a:t>: in the sub-cooler and multi-channel transfer lines</a:t>
            </a:r>
          </a:p>
          <a:p>
            <a:pPr marL="266700" indent="-266700">
              <a:lnSpc>
                <a:spcPct val="140000"/>
              </a:lnSpc>
              <a:buSzPct val="100000"/>
              <a:buFont typeface="Times New Roman" panose="02020603050405020304" pitchFamily="18" charset="0"/>
              <a:buChar char="−"/>
            </a:pPr>
            <a:r>
              <a:rPr lang="en-US" altLang="zh-CN" sz="1800" dirty="0" smtClean="0">
                <a:solidFill>
                  <a:srgbClr val="FF0000"/>
                </a:solidFill>
                <a:latin typeface="+mj-lt"/>
                <a:ea typeface="宋体" pitchFamily="2" charset="-122"/>
              </a:rPr>
              <a:t>C-&gt;B</a:t>
            </a:r>
            <a:r>
              <a:rPr lang="en-US" altLang="zh-CN" sz="1800" dirty="0" smtClean="0">
                <a:solidFill>
                  <a:schemeClr val="tx1"/>
                </a:solidFill>
                <a:latin typeface="+mj-lt"/>
                <a:ea typeface="宋体" pitchFamily="2" charset="-122"/>
              </a:rPr>
              <a:t>: single liquid phase in the service cryostat and cryostat, a part to current leads</a:t>
            </a:r>
          </a:p>
          <a:p>
            <a:pPr marL="266700" indent="-266700">
              <a:lnSpc>
                <a:spcPct val="140000"/>
              </a:lnSpc>
              <a:buSzPct val="100000"/>
              <a:buFont typeface="Times New Roman" panose="02020603050405020304" pitchFamily="18" charset="0"/>
              <a:buChar char="−"/>
            </a:pPr>
            <a:r>
              <a:rPr lang="en-US" altLang="zh-CN" sz="1800" dirty="0" smtClean="0">
                <a:solidFill>
                  <a:srgbClr val="FF0000"/>
                </a:solidFill>
                <a:latin typeface="+mj-lt"/>
                <a:ea typeface="宋体" pitchFamily="2" charset="-122"/>
              </a:rPr>
              <a:t>B-&gt;D</a:t>
            </a:r>
            <a:r>
              <a:rPr lang="en-US" altLang="zh-CN" sz="1800" dirty="0" smtClean="0">
                <a:solidFill>
                  <a:schemeClr val="tx1"/>
                </a:solidFill>
                <a:latin typeface="+mj-lt"/>
                <a:ea typeface="宋体" pitchFamily="2" charset="-122"/>
              </a:rPr>
              <a:t>: J-T valve in the service cryostat.  </a:t>
            </a:r>
          </a:p>
        </p:txBody>
      </p:sp>
      <p:sp>
        <p:nvSpPr>
          <p:cNvPr id="6" name="Rectangle 8"/>
          <p:cNvSpPr>
            <a:spLocks noChangeArrowheads="1"/>
          </p:cNvSpPr>
          <p:nvPr/>
        </p:nvSpPr>
        <p:spPr bwMode="auto">
          <a:xfrm>
            <a:off x="381000" y="3962400"/>
            <a:ext cx="792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dirty="0" smtClean="0">
                <a:solidFill>
                  <a:schemeClr val="tx1"/>
                </a:solidFill>
              </a:rPr>
              <a:t>To maintain SC magnets in the single phase </a:t>
            </a:r>
            <a:r>
              <a:rPr lang="en-US" altLang="zh-CN" dirty="0" err="1" smtClean="0">
                <a:solidFill>
                  <a:schemeClr val="tx1"/>
                </a:solidFill>
              </a:rPr>
              <a:t>LHe</a:t>
            </a:r>
            <a:r>
              <a:rPr lang="en-US" altLang="zh-CN" dirty="0" smtClean="0">
                <a:solidFill>
                  <a:schemeClr val="tx1"/>
                </a:solidFill>
              </a:rPr>
              <a:t> cooling</a:t>
            </a:r>
            <a:endParaRPr lang="en-US" altLang="ja-JP" dirty="0">
              <a:solidFill>
                <a:schemeClr val="tx1"/>
              </a:solidFill>
            </a:endParaRPr>
          </a:p>
        </p:txBody>
      </p:sp>
      <p:sp>
        <p:nvSpPr>
          <p:cNvPr id="7" name="Rectangle 41"/>
          <p:cNvSpPr>
            <a:spLocks noChangeArrowheads="1"/>
          </p:cNvSpPr>
          <p:nvPr/>
        </p:nvSpPr>
        <p:spPr bwMode="auto">
          <a:xfrm>
            <a:off x="685800" y="5943600"/>
            <a:ext cx="8305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rgbClr val="FF0000"/>
                </a:solidFill>
                <a:latin typeface="+mj-lt"/>
                <a:ea typeface="宋体" pitchFamily="2" charset="-122"/>
              </a:rPr>
              <a:t>D-&gt;E</a:t>
            </a:r>
            <a:r>
              <a:rPr lang="en-US" altLang="zh-CN" sz="1800" dirty="0" smtClean="0">
                <a:solidFill>
                  <a:schemeClr val="tx1"/>
                </a:solidFill>
                <a:latin typeface="+mj-lt"/>
                <a:ea typeface="宋体" pitchFamily="2" charset="-122"/>
              </a:rPr>
              <a:t>: in the multi-channel transfer lines and </a:t>
            </a:r>
            <a:r>
              <a:rPr lang="en-US" altLang="zh-CN" sz="1800" dirty="0" err="1" smtClean="0">
                <a:solidFill>
                  <a:schemeClr val="tx1"/>
                </a:solidFill>
                <a:latin typeface="+mj-lt"/>
                <a:ea typeface="宋体" pitchFamily="2" charset="-122"/>
              </a:rPr>
              <a:t>subcooler</a:t>
            </a:r>
            <a:r>
              <a:rPr lang="en-US" altLang="zh-CN" sz="1800" dirty="0" smtClean="0">
                <a:solidFill>
                  <a:schemeClr val="tx1"/>
                </a:solidFill>
                <a:latin typeface="+mj-lt"/>
                <a:ea typeface="宋体" pitchFamily="2" charset="-122"/>
              </a:rPr>
              <a:t>, return to </a:t>
            </a:r>
            <a:r>
              <a:rPr lang="en-US" altLang="zh-CN" sz="1800" dirty="0" err="1" smtClean="0">
                <a:solidFill>
                  <a:schemeClr val="tx1"/>
                </a:solidFill>
                <a:latin typeface="+mj-lt"/>
                <a:ea typeface="宋体" pitchFamily="2" charset="-122"/>
              </a:rPr>
              <a:t>coldbox</a:t>
            </a:r>
            <a:r>
              <a:rPr lang="en-US" altLang="zh-CN" sz="1800" dirty="0" smtClean="0">
                <a:solidFill>
                  <a:schemeClr val="tx1"/>
                </a:solidFill>
                <a:latin typeface="+mj-lt"/>
                <a:ea typeface="宋体" pitchFamily="2" charset="-122"/>
              </a:rPr>
              <a:t> at E point</a:t>
            </a:r>
          </a:p>
        </p:txBody>
      </p:sp>
    </p:spTree>
    <p:extLst>
      <p:ext uri="{BB962C8B-B14F-4D97-AF65-F5344CB8AC3E}">
        <p14:creationId xmlns:p14="http://schemas.microsoft.com/office/powerpoint/2010/main" val="1379240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2" cstate="print">
            <a:extLst>
              <a:ext uri="{28A0092B-C50C-407E-A947-70E740481C1C}">
                <a14:useLocalDpi xmlns:a14="http://schemas.microsoft.com/office/drawing/2010/main" val="0"/>
              </a:ext>
            </a:extLst>
          </a:blip>
          <a:srcRect t="2941" r="2254" b="25689"/>
          <a:stretch/>
        </p:blipFill>
        <p:spPr>
          <a:xfrm>
            <a:off x="800100" y="2819400"/>
            <a:ext cx="7543800" cy="3352800"/>
          </a:xfrm>
          <a:prstGeom prst="rect">
            <a:avLst/>
          </a:prstGeom>
        </p:spPr>
      </p:pic>
      <p:sp>
        <p:nvSpPr>
          <p:cNvPr id="2" name="Title 1"/>
          <p:cNvSpPr>
            <a:spLocks noGrp="1"/>
          </p:cNvSpPr>
          <p:nvPr>
            <p:ph type="title"/>
          </p:nvPr>
        </p:nvSpPr>
        <p:spPr/>
        <p:txBody>
          <a:bodyPr/>
          <a:lstStyle/>
          <a:p>
            <a:r>
              <a:rPr lang="en-US" sz="2500" dirty="0" smtClean="0"/>
              <a:t>Cold tests of the QCS-L cryostat</a:t>
            </a:r>
            <a:endParaRPr lang="en-US" sz="2500" dirty="0"/>
          </a:p>
        </p:txBody>
      </p:sp>
      <p:sp>
        <p:nvSpPr>
          <p:cNvPr id="4" name="Rectangle 41"/>
          <p:cNvSpPr>
            <a:spLocks noChangeArrowheads="1"/>
          </p:cNvSpPr>
          <p:nvPr/>
        </p:nvSpPr>
        <p:spPr bwMode="auto">
          <a:xfrm>
            <a:off x="533400" y="1143000"/>
            <a:ext cx="84582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600" dirty="0" smtClean="0">
                <a:solidFill>
                  <a:srgbClr val="FF0000"/>
                </a:solidFill>
                <a:latin typeface="+mj-lt"/>
                <a:ea typeface="宋体" pitchFamily="2" charset="-122"/>
              </a:rPr>
              <a:t>To see the temperature profile in the SC magnet cryostat</a:t>
            </a:r>
          </a:p>
          <a:p>
            <a:pPr marL="266700" indent="-266700">
              <a:lnSpc>
                <a:spcPct val="140000"/>
              </a:lnSpc>
              <a:buSzPct val="100000"/>
              <a:buFont typeface="Times New Roman" panose="02020603050405020304" pitchFamily="18" charset="0"/>
              <a:buChar char="−"/>
            </a:pPr>
            <a:r>
              <a:rPr lang="en-US" altLang="zh-CN" sz="1600" dirty="0" smtClean="0">
                <a:solidFill>
                  <a:srgbClr val="FF0000"/>
                </a:solidFill>
                <a:latin typeface="+mj-lt"/>
                <a:ea typeface="宋体" pitchFamily="2" charset="-122"/>
              </a:rPr>
              <a:t>To measure heat leaks of the cryostat</a:t>
            </a:r>
          </a:p>
          <a:p>
            <a:pPr marL="266700" indent="-266700">
              <a:lnSpc>
                <a:spcPct val="140000"/>
              </a:lnSpc>
              <a:buSzPct val="100000"/>
              <a:buFont typeface="Times New Roman" panose="02020603050405020304" pitchFamily="18" charset="0"/>
              <a:buChar char="−"/>
            </a:pPr>
            <a:r>
              <a:rPr lang="en-US" altLang="zh-CN" sz="1600" dirty="0" smtClean="0">
                <a:solidFill>
                  <a:schemeClr val="tx1"/>
                </a:solidFill>
                <a:latin typeface="+mj-lt"/>
                <a:ea typeface="宋体" pitchFamily="2" charset="-122"/>
              </a:rPr>
              <a:t>To excite all the SC magnets in the independent or combined modes (main </a:t>
            </a:r>
            <a:r>
              <a:rPr lang="en-US" altLang="zh-CN" sz="1600" dirty="0" err="1" smtClean="0">
                <a:solidFill>
                  <a:schemeClr val="tx1"/>
                </a:solidFill>
                <a:latin typeface="+mj-lt"/>
                <a:ea typeface="宋体" pitchFamily="2" charset="-122"/>
              </a:rPr>
              <a:t>quadrupole+corr</a:t>
            </a:r>
            <a:r>
              <a:rPr lang="en-US" altLang="zh-CN" sz="1600" dirty="0" smtClean="0">
                <a:solidFill>
                  <a:schemeClr val="tx1"/>
                </a:solidFill>
                <a:latin typeface="+mj-lt"/>
                <a:ea typeface="宋体" pitchFamily="2" charset="-122"/>
              </a:rPr>
              <a:t>.+ESL)</a:t>
            </a:r>
          </a:p>
          <a:p>
            <a:pPr marL="266700" indent="-266700">
              <a:lnSpc>
                <a:spcPct val="140000"/>
              </a:lnSpc>
              <a:buSzPct val="100000"/>
              <a:buFont typeface="Times New Roman" panose="02020603050405020304" pitchFamily="18" charset="0"/>
              <a:buChar char="−"/>
            </a:pPr>
            <a:r>
              <a:rPr lang="en-US" altLang="zh-CN" sz="1600" dirty="0" smtClean="0">
                <a:solidFill>
                  <a:schemeClr val="tx1"/>
                </a:solidFill>
                <a:latin typeface="+mj-lt"/>
                <a:ea typeface="宋体" pitchFamily="2" charset="-122"/>
              </a:rPr>
              <a:t>For magnetic field measurements (by harmonic coils, SSW, and Hall probe)</a:t>
            </a:r>
          </a:p>
        </p:txBody>
      </p:sp>
      <p:sp>
        <p:nvSpPr>
          <p:cNvPr id="5" name="Rectangle 8"/>
          <p:cNvSpPr>
            <a:spLocks noChangeArrowheads="1"/>
          </p:cNvSpPr>
          <p:nvPr/>
        </p:nvSpPr>
        <p:spPr bwMode="auto">
          <a:xfrm>
            <a:off x="304800" y="685800"/>
            <a:ext cx="845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latin typeface="+mj-lt"/>
              </a:rPr>
              <a:t>Cooling the SC magnets down to ~4.5 </a:t>
            </a:r>
            <a:r>
              <a:rPr lang="en-US" altLang="ja-JP" sz="1800" dirty="0">
                <a:solidFill>
                  <a:schemeClr val="tx1"/>
                </a:solidFill>
                <a:latin typeface="+mj-lt"/>
              </a:rPr>
              <a:t>K in the experimental </a:t>
            </a:r>
            <a:r>
              <a:rPr lang="en-US" altLang="ja-JP" sz="1800" dirty="0" smtClean="0">
                <a:solidFill>
                  <a:schemeClr val="tx1"/>
                </a:solidFill>
                <a:latin typeface="+mj-lt"/>
              </a:rPr>
              <a:t>laboratory (</a:t>
            </a:r>
            <a:r>
              <a:rPr lang="en-US" altLang="ja-JP" sz="1800" dirty="0" err="1" smtClean="0">
                <a:solidFill>
                  <a:schemeClr val="tx1"/>
                </a:solidFill>
                <a:latin typeface="+mj-lt"/>
              </a:rPr>
              <a:t>Feb.~Jul</a:t>
            </a:r>
            <a:r>
              <a:rPr lang="en-US" altLang="ja-JP" sz="1800" dirty="0" smtClean="0">
                <a:solidFill>
                  <a:schemeClr val="tx1"/>
                </a:solidFill>
                <a:latin typeface="+mj-lt"/>
              </a:rPr>
              <a:t>.)</a:t>
            </a:r>
            <a:endParaRPr lang="en-US" altLang="ja-JP" sz="1800" dirty="0">
              <a:solidFill>
                <a:schemeClr val="tx1"/>
              </a:solidFill>
              <a:latin typeface="+mj-lt"/>
            </a:endParaRPr>
          </a:p>
        </p:txBody>
      </p:sp>
    </p:spTree>
    <p:extLst>
      <p:ext uri="{BB962C8B-B14F-4D97-AF65-F5344CB8AC3E}">
        <p14:creationId xmlns:p14="http://schemas.microsoft.com/office/powerpoint/2010/main" val="123098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Setting-up to cool the SC magnet cryostat</a:t>
            </a:r>
            <a:endParaRPr lang="en-US" sz="2800" dirty="0"/>
          </a:p>
        </p:txBody>
      </p:sp>
      <p:sp>
        <p:nvSpPr>
          <p:cNvPr id="4" name="Rectangle 41"/>
          <p:cNvSpPr>
            <a:spLocks noChangeArrowheads="1"/>
          </p:cNvSpPr>
          <p:nvPr/>
        </p:nvSpPr>
        <p:spPr bwMode="auto">
          <a:xfrm>
            <a:off x="533400" y="4495800"/>
            <a:ext cx="48768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err="1" smtClean="0">
                <a:solidFill>
                  <a:schemeClr val="tx1"/>
                </a:solidFill>
                <a:latin typeface="+mj-lt"/>
                <a:ea typeface="宋体" pitchFamily="2" charset="-122"/>
              </a:rPr>
              <a:t>LHe</a:t>
            </a:r>
            <a:r>
              <a:rPr lang="en-US" altLang="zh-CN" sz="1800" dirty="0" smtClean="0">
                <a:solidFill>
                  <a:schemeClr val="tx1"/>
                </a:solidFill>
                <a:latin typeface="+mj-lt"/>
                <a:ea typeface="宋体" pitchFamily="2" charset="-122"/>
              </a:rPr>
              <a:t> was transferred into the service cryostat from the pressurized </a:t>
            </a:r>
            <a:r>
              <a:rPr lang="en-US" altLang="zh-CN" sz="1800" dirty="0" err="1" smtClean="0">
                <a:solidFill>
                  <a:schemeClr val="tx1"/>
                </a:solidFill>
                <a:latin typeface="+mj-lt"/>
                <a:ea typeface="宋体" pitchFamily="2" charset="-122"/>
              </a:rPr>
              <a:t>LHe</a:t>
            </a:r>
            <a:r>
              <a:rPr lang="en-US" altLang="zh-CN" sz="1800" dirty="0" smtClean="0">
                <a:solidFill>
                  <a:schemeClr val="tx1"/>
                </a:solidFill>
                <a:latin typeface="+mj-lt"/>
                <a:ea typeface="宋体" pitchFamily="2" charset="-122"/>
              </a:rPr>
              <a:t> </a:t>
            </a:r>
            <a:r>
              <a:rPr lang="en-US" altLang="zh-CN" sz="1800" dirty="0" err="1" smtClean="0">
                <a:solidFill>
                  <a:schemeClr val="tx1"/>
                </a:solidFill>
                <a:latin typeface="+mj-lt"/>
                <a:ea typeface="宋体" pitchFamily="2" charset="-122"/>
              </a:rPr>
              <a:t>dewar</a:t>
            </a:r>
            <a:r>
              <a:rPr lang="en-US" altLang="zh-CN" sz="1800" dirty="0" smtClean="0">
                <a:solidFill>
                  <a:schemeClr val="tx1"/>
                </a:solidFill>
                <a:latin typeface="+mj-lt"/>
                <a:ea typeface="宋体" pitchFamily="2" charset="-122"/>
              </a:rPr>
              <a:t> (1000 L, 1.4~1.6 bar). Helium gas vents through current leads or return line from the cryostat (~1.2 bar).</a:t>
            </a:r>
          </a:p>
          <a:p>
            <a:pPr marL="266700" indent="-266700">
              <a:lnSpc>
                <a:spcPct val="140000"/>
              </a:lnSpc>
              <a:buSzPct val="100000"/>
              <a:buFont typeface="Times New Roman" panose="02020603050405020304" pitchFamily="18" charset="0"/>
              <a:buChar char="−"/>
            </a:pPr>
            <a:r>
              <a:rPr lang="en-US" altLang="zh-CN" sz="1800" dirty="0" smtClean="0">
                <a:solidFill>
                  <a:srgbClr val="0000FF"/>
                </a:solidFill>
                <a:latin typeface="+mj-lt"/>
                <a:ea typeface="宋体" pitchFamily="2" charset="-122"/>
              </a:rPr>
              <a:t>Not higher temperatures in the cooling process</a:t>
            </a:r>
          </a:p>
        </p:txBody>
      </p:sp>
      <p:sp>
        <p:nvSpPr>
          <p:cNvPr id="5" name="Rectangle 8"/>
          <p:cNvSpPr>
            <a:spLocks noChangeArrowheads="1"/>
          </p:cNvSpPr>
          <p:nvPr/>
        </p:nvSpPr>
        <p:spPr bwMode="auto">
          <a:xfrm>
            <a:off x="228600" y="3810000"/>
            <a:ext cx="5029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rPr>
              <a:t>Saturated </a:t>
            </a:r>
            <a:r>
              <a:rPr lang="en-US" altLang="ja-JP" sz="1800" dirty="0" err="1" smtClean="0">
                <a:solidFill>
                  <a:schemeClr val="tx1"/>
                </a:solidFill>
              </a:rPr>
              <a:t>LHe</a:t>
            </a:r>
            <a:r>
              <a:rPr lang="en-US" altLang="ja-JP" sz="1800" dirty="0" smtClean="0">
                <a:solidFill>
                  <a:schemeClr val="tx1"/>
                </a:solidFill>
              </a:rPr>
              <a:t> (two phase-vapor and liquid) instant of the single phase </a:t>
            </a:r>
            <a:r>
              <a:rPr lang="en-US" altLang="ja-JP" sz="1800" dirty="0" err="1" smtClean="0">
                <a:solidFill>
                  <a:schemeClr val="tx1"/>
                </a:solidFill>
              </a:rPr>
              <a:t>LHe</a:t>
            </a:r>
            <a:endParaRPr lang="en-US" altLang="ja-JP" sz="1800" dirty="0">
              <a:solidFill>
                <a:srgbClr val="0000FF"/>
              </a:solidFill>
            </a:endParaRPr>
          </a:p>
        </p:txBody>
      </p:sp>
      <p:grpSp>
        <p:nvGrpSpPr>
          <p:cNvPr id="3" name="Group 2"/>
          <p:cNvGrpSpPr/>
          <p:nvPr/>
        </p:nvGrpSpPr>
        <p:grpSpPr>
          <a:xfrm>
            <a:off x="457200" y="838200"/>
            <a:ext cx="8153400" cy="2861239"/>
            <a:chOff x="76200" y="1444140"/>
            <a:chExt cx="8839200" cy="3166039"/>
          </a:xfrm>
        </p:grpSpPr>
        <p:pic>
          <p:nvPicPr>
            <p:cNvPr id="9" name="Picture 8"/>
            <p:cNvPicPr>
              <a:picLocks noChangeAspect="1"/>
            </p:cNvPicPr>
            <p:nvPr/>
          </p:nvPicPr>
          <p:blipFill rotWithShape="1">
            <a:blip r:embed="rId3"/>
            <a:srcRect t="394" r="8301"/>
            <a:stretch/>
          </p:blipFill>
          <p:spPr>
            <a:xfrm>
              <a:off x="76200" y="1444140"/>
              <a:ext cx="8839200" cy="3166039"/>
            </a:xfrm>
            <a:prstGeom prst="rect">
              <a:avLst/>
            </a:prstGeom>
          </p:spPr>
        </p:pic>
        <p:sp>
          <p:nvSpPr>
            <p:cNvPr id="10" name="TextBox 9"/>
            <p:cNvSpPr txBox="1"/>
            <p:nvPr/>
          </p:nvSpPr>
          <p:spPr>
            <a:xfrm>
              <a:off x="241419" y="2759871"/>
              <a:ext cx="1332416" cy="707886"/>
            </a:xfrm>
            <a:prstGeom prst="rect">
              <a:avLst/>
            </a:prstGeom>
            <a:noFill/>
          </p:spPr>
          <p:txBody>
            <a:bodyPr wrap="none" rtlCol="0">
              <a:spAutoFit/>
            </a:bodyPr>
            <a:lstStyle/>
            <a:p>
              <a:pPr algn="ctr"/>
              <a:r>
                <a:rPr lang="en-US" dirty="0" smtClean="0">
                  <a:solidFill>
                    <a:srgbClr val="0000FF"/>
                  </a:solidFill>
                </a:rPr>
                <a:t>1000 L</a:t>
              </a:r>
            </a:p>
            <a:p>
              <a:pPr algn="ctr"/>
              <a:r>
                <a:rPr lang="en-US" dirty="0" err="1" smtClean="0">
                  <a:solidFill>
                    <a:srgbClr val="0000FF"/>
                  </a:solidFill>
                </a:rPr>
                <a:t>LHe</a:t>
              </a:r>
              <a:r>
                <a:rPr lang="en-US" dirty="0" smtClean="0">
                  <a:solidFill>
                    <a:srgbClr val="0000FF"/>
                  </a:solidFill>
                </a:rPr>
                <a:t> </a:t>
              </a:r>
              <a:r>
                <a:rPr lang="en-US" dirty="0" err="1" smtClean="0">
                  <a:solidFill>
                    <a:srgbClr val="0000FF"/>
                  </a:solidFill>
                </a:rPr>
                <a:t>dewar</a:t>
              </a:r>
              <a:endParaRPr lang="en-US" dirty="0">
                <a:solidFill>
                  <a:srgbClr val="0000FF"/>
                </a:solidFill>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1796685854"/>
              </p:ext>
            </p:extLst>
          </p:nvPr>
        </p:nvGraphicFramePr>
        <p:xfrm>
          <a:off x="5164137" y="3810000"/>
          <a:ext cx="3903663" cy="2741412"/>
        </p:xfrm>
        <a:graphic>
          <a:graphicData uri="http://schemas.openxmlformats.org/presentationml/2006/ole">
            <mc:AlternateContent xmlns:mc="http://schemas.openxmlformats.org/markup-compatibility/2006">
              <mc:Choice xmlns:v="urn:schemas-microsoft-com:vml" Requires="v">
                <p:oleObj spid="_x0000_s33388" name="Graph" r:id="rId4" imgW="4132440" imgH="2901600" progId="Origin50.Graph">
                  <p:embed/>
                </p:oleObj>
              </mc:Choice>
              <mc:Fallback>
                <p:oleObj name="Graph" r:id="rId4" imgW="4132440" imgH="2901600" progId="Origin50.Graph">
                  <p:embed/>
                  <p:pic>
                    <p:nvPicPr>
                      <p:cNvPr id="0" name=""/>
                      <p:cNvPicPr/>
                      <p:nvPr/>
                    </p:nvPicPr>
                    <p:blipFill>
                      <a:blip r:embed="rId5"/>
                      <a:stretch>
                        <a:fillRect/>
                      </a:stretch>
                    </p:blipFill>
                    <p:spPr>
                      <a:xfrm>
                        <a:off x="5164137" y="3810000"/>
                        <a:ext cx="3903663" cy="2741412"/>
                      </a:xfrm>
                      <a:prstGeom prst="rect">
                        <a:avLst/>
                      </a:prstGeom>
                    </p:spPr>
                  </p:pic>
                </p:oleObj>
              </mc:Fallback>
            </mc:AlternateContent>
          </a:graphicData>
        </a:graphic>
      </p:graphicFrame>
    </p:spTree>
    <p:extLst>
      <p:ext uri="{BB962C8B-B14F-4D97-AF65-F5344CB8AC3E}">
        <p14:creationId xmlns:p14="http://schemas.microsoft.com/office/powerpoint/2010/main" val="2632775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8839200" cy="609600"/>
          </a:xfrm>
        </p:spPr>
        <p:txBody>
          <a:bodyPr/>
          <a:lstStyle/>
          <a:p>
            <a:r>
              <a:rPr lang="en-US" sz="2500" dirty="0" smtClean="0"/>
              <a:t>Cold tests of the </a:t>
            </a:r>
            <a:r>
              <a:rPr lang="en-US" sz="2500" dirty="0"/>
              <a:t>QCS-L cryostat in the experimental laboratory</a:t>
            </a:r>
          </a:p>
        </p:txBody>
      </p:sp>
      <p:sp>
        <p:nvSpPr>
          <p:cNvPr id="4" name="Rectangle 41"/>
          <p:cNvSpPr>
            <a:spLocks noChangeArrowheads="1"/>
          </p:cNvSpPr>
          <p:nvPr/>
        </p:nvSpPr>
        <p:spPr bwMode="auto">
          <a:xfrm>
            <a:off x="533400" y="1066800"/>
            <a:ext cx="8458200" cy="554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With LN</a:t>
            </a:r>
            <a:r>
              <a:rPr lang="en-US" altLang="zh-CN" sz="1800" baseline="-25000" dirty="0" smtClean="0">
                <a:solidFill>
                  <a:schemeClr val="tx1"/>
                </a:solidFill>
                <a:latin typeface="+mj-lt"/>
                <a:ea typeface="宋体" pitchFamily="2" charset="-122"/>
              </a:rPr>
              <a:t>2</a:t>
            </a:r>
            <a:r>
              <a:rPr lang="en-US" altLang="zh-CN" sz="1800" dirty="0" smtClean="0">
                <a:solidFill>
                  <a:schemeClr val="tx1"/>
                </a:solidFill>
                <a:latin typeface="+mj-lt"/>
                <a:ea typeface="宋体" pitchFamily="2" charset="-122"/>
              </a:rPr>
              <a:t> cooling the LN</a:t>
            </a:r>
            <a:r>
              <a:rPr lang="en-US" altLang="zh-CN" sz="1800" baseline="-25000" dirty="0" smtClean="0">
                <a:solidFill>
                  <a:schemeClr val="tx1"/>
                </a:solidFill>
                <a:latin typeface="+mj-lt"/>
                <a:ea typeface="宋体" pitchFamily="2" charset="-122"/>
              </a:rPr>
              <a:t>2</a:t>
            </a:r>
            <a:r>
              <a:rPr lang="en-US" altLang="zh-CN" sz="1800" dirty="0" smtClean="0">
                <a:solidFill>
                  <a:schemeClr val="tx1"/>
                </a:solidFill>
                <a:latin typeface="+mj-lt"/>
                <a:ea typeface="宋体" pitchFamily="2" charset="-122"/>
              </a:rPr>
              <a:t> shields (~ 40 L/hour) and use 1000 </a:t>
            </a:r>
            <a:r>
              <a:rPr lang="en-US" altLang="zh-CN" sz="1800" dirty="0" err="1" smtClean="0">
                <a:solidFill>
                  <a:schemeClr val="tx1"/>
                </a:solidFill>
                <a:latin typeface="+mj-lt"/>
                <a:ea typeface="宋体" pitchFamily="2" charset="-122"/>
              </a:rPr>
              <a:t>LHe</a:t>
            </a:r>
            <a:r>
              <a:rPr lang="en-US" altLang="zh-CN" sz="1800" dirty="0" smtClean="0">
                <a:solidFill>
                  <a:schemeClr val="tx1"/>
                </a:solidFill>
                <a:latin typeface="+mj-lt"/>
                <a:ea typeface="宋体" pitchFamily="2" charset="-122"/>
              </a:rPr>
              <a:t> a day.</a:t>
            </a:r>
          </a:p>
        </p:txBody>
      </p:sp>
      <p:sp>
        <p:nvSpPr>
          <p:cNvPr id="6" name="Rectangle 8"/>
          <p:cNvSpPr>
            <a:spLocks noChangeArrowheads="1"/>
          </p:cNvSpPr>
          <p:nvPr/>
        </p:nvSpPr>
        <p:spPr bwMode="auto">
          <a:xfrm>
            <a:off x="210740" y="1524000"/>
            <a:ext cx="8933260" cy="387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rPr>
              <a:t>A small current (0.05~0.5 A) to monitor the evolutions of the coils’ resistances with temp..</a:t>
            </a:r>
            <a:endParaRPr lang="en-US" altLang="ja-JP" sz="1800" dirty="0">
              <a:solidFill>
                <a:srgbClr val="0000FF"/>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44" t="17713" r="3019" b="3175"/>
          <a:stretch/>
        </p:blipFill>
        <p:spPr>
          <a:xfrm>
            <a:off x="533400" y="2902348"/>
            <a:ext cx="8153401" cy="3574652"/>
          </a:xfrm>
          <a:prstGeom prst="rect">
            <a:avLst/>
          </a:prstGeom>
        </p:spPr>
      </p:pic>
      <p:sp>
        <p:nvSpPr>
          <p:cNvPr id="8" name="Line Callout 2 (No Border) 7"/>
          <p:cNvSpPr/>
          <p:nvPr/>
        </p:nvSpPr>
        <p:spPr bwMode="auto">
          <a:xfrm>
            <a:off x="2057400" y="5188348"/>
            <a:ext cx="1143000" cy="609600"/>
          </a:xfrm>
          <a:prstGeom prst="callout2">
            <a:avLst>
              <a:gd name="adj1" fmla="val 97084"/>
              <a:gd name="adj2" fmla="val 81667"/>
              <a:gd name="adj3" fmla="val 113917"/>
              <a:gd name="adj4" fmla="val 98428"/>
              <a:gd name="adj5" fmla="val 121500"/>
              <a:gd name="adj6" fmla="val 112123"/>
            </a:avLst>
          </a:prstGeom>
          <a:ln>
            <a:solidFill>
              <a:srgbClr val="FF0000"/>
            </a:solidFill>
            <a:headEnd type="none" w="med" len="med"/>
            <a:tailEnd type="oval"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ea typeface="华文行楷" pitchFamily="2" charset="-122"/>
              </a:rPr>
              <a:t>QC2LE</a:t>
            </a:r>
          </a:p>
          <a:p>
            <a:pPr marL="0" marR="0" indent="0" algn="ctr" defTabSz="914400" rtl="0" eaLnBrk="1" fontAlgn="base" latinLnBrk="0" hangingPunct="1">
              <a:lnSpc>
                <a:spcPct val="100000"/>
              </a:lnSpc>
              <a:spcBef>
                <a:spcPct val="20000"/>
              </a:spcBef>
              <a:spcAft>
                <a:spcPct val="0"/>
              </a:spcAft>
              <a:buClrTx/>
              <a:buSzTx/>
              <a:buFontTx/>
              <a:buNone/>
              <a:tabLst/>
            </a:pPr>
            <a:r>
              <a:rPr lang="en-US" dirty="0" smtClean="0">
                <a:solidFill>
                  <a:srgbClr val="0000FF"/>
                </a:solidFill>
                <a:latin typeface="Times New Roman" pitchFamily="18" charset="0"/>
                <a:ea typeface="华文行楷" pitchFamily="2" charset="-122"/>
              </a:rPr>
              <a:t>to SC</a:t>
            </a:r>
            <a:endParaRPr kumimoji="0" lang="en-US" sz="2000" b="0" i="0" u="none" strike="noStrike" cap="none" normalizeH="0" baseline="0" dirty="0" smtClean="0">
              <a:ln>
                <a:noFill/>
              </a:ln>
              <a:solidFill>
                <a:srgbClr val="0000FF"/>
              </a:solidFill>
              <a:effectLst/>
              <a:latin typeface="Times New Roman" pitchFamily="18" charset="0"/>
              <a:ea typeface="华文行楷" pitchFamily="2" charset="-122"/>
            </a:endParaRPr>
          </a:p>
        </p:txBody>
      </p:sp>
      <p:sp>
        <p:nvSpPr>
          <p:cNvPr id="9" name="Oval 8"/>
          <p:cNvSpPr/>
          <p:nvPr/>
        </p:nvSpPr>
        <p:spPr bwMode="auto">
          <a:xfrm>
            <a:off x="3352800" y="5721748"/>
            <a:ext cx="304800" cy="457200"/>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00"/>
              </a:solidFill>
              <a:effectLst/>
              <a:latin typeface="Times New Roman" pitchFamily="18" charset="0"/>
              <a:ea typeface="华文行楷" pitchFamily="2" charset="-122"/>
            </a:endParaRPr>
          </a:p>
        </p:txBody>
      </p:sp>
      <p:sp>
        <p:nvSpPr>
          <p:cNvPr id="10" name="Line Callout 2 (No Border) 9"/>
          <p:cNvSpPr/>
          <p:nvPr/>
        </p:nvSpPr>
        <p:spPr bwMode="auto">
          <a:xfrm>
            <a:off x="4267200" y="2978548"/>
            <a:ext cx="1143000" cy="1828800"/>
          </a:xfrm>
          <a:prstGeom prst="callout2">
            <a:avLst>
              <a:gd name="adj1" fmla="val 99821"/>
              <a:gd name="adj2" fmla="val 36634"/>
              <a:gd name="adj3" fmla="val 125917"/>
              <a:gd name="adj4" fmla="val 9895"/>
              <a:gd name="adj5" fmla="val 139896"/>
              <a:gd name="adj6" fmla="val -838"/>
            </a:avLst>
          </a:prstGeom>
          <a:ln>
            <a:solidFill>
              <a:srgbClr val="FF0000"/>
            </a:solidFill>
            <a:headEnd type="none" w="med" len="med"/>
            <a:tailEnd type="oval"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ea typeface="华文行楷" pitchFamily="2" charset="-122"/>
              </a:rPr>
              <a:t>ESL</a:t>
            </a:r>
          </a:p>
          <a:p>
            <a:pPr marL="0" marR="0" indent="0" algn="ctr" defTabSz="914400" rtl="0" eaLnBrk="1" fontAlgn="base" latinLnBrk="0" hangingPunct="1">
              <a:lnSpc>
                <a:spcPct val="100000"/>
              </a:lnSpc>
              <a:spcBef>
                <a:spcPct val="20000"/>
              </a:spcBef>
              <a:spcAft>
                <a:spcPct val="0"/>
              </a:spcAft>
              <a:buClrTx/>
              <a:buSzTx/>
              <a:buFontTx/>
              <a:buNone/>
              <a:tabLst/>
            </a:pPr>
            <a:r>
              <a:rPr lang="en-US" dirty="0" smtClean="0">
                <a:solidFill>
                  <a:srgbClr val="FF0000"/>
                </a:solidFill>
                <a:latin typeface="Times New Roman" pitchFamily="18" charset="0"/>
                <a:ea typeface="华文行楷" pitchFamily="2" charset="-122"/>
              </a:rPr>
              <a:t>QC2LP</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ea typeface="华文行楷" pitchFamily="2" charset="-122"/>
              </a:rPr>
              <a:t>QC1LP</a:t>
            </a:r>
          </a:p>
          <a:p>
            <a:pPr marL="0" marR="0" indent="0" algn="ctr" defTabSz="914400" rtl="0" eaLnBrk="1" fontAlgn="base" latinLnBrk="0" hangingPunct="1">
              <a:lnSpc>
                <a:spcPct val="100000"/>
              </a:lnSpc>
              <a:spcBef>
                <a:spcPct val="20000"/>
              </a:spcBef>
              <a:spcAft>
                <a:spcPct val="0"/>
              </a:spcAft>
              <a:buClrTx/>
              <a:buSzTx/>
              <a:buFontTx/>
              <a:buNone/>
              <a:tabLst/>
            </a:pPr>
            <a:r>
              <a:rPr lang="en-US" dirty="0" smtClean="0">
                <a:solidFill>
                  <a:srgbClr val="FF0000"/>
                </a:solidFill>
                <a:latin typeface="Times New Roman" pitchFamily="18" charset="0"/>
                <a:ea typeface="华文行楷" pitchFamily="2" charset="-122"/>
              </a:rPr>
              <a:t>QC1LE</a:t>
            </a:r>
          </a:p>
          <a:p>
            <a:pPr marL="0" marR="0" indent="0" algn="ctr" defTabSz="914400" rtl="0" eaLnBrk="1" fontAlgn="base" latinLnBrk="0" hangingPunct="1">
              <a:lnSpc>
                <a:spcPct val="100000"/>
              </a:lnSpc>
              <a:spcBef>
                <a:spcPct val="20000"/>
              </a:spcBef>
              <a:spcAft>
                <a:spcPct val="0"/>
              </a:spcAft>
              <a:buClrTx/>
              <a:buSzTx/>
              <a:buFontTx/>
              <a:buNone/>
              <a:tabLst/>
            </a:pPr>
            <a:r>
              <a:rPr lang="en-US" dirty="0" smtClean="0">
                <a:solidFill>
                  <a:srgbClr val="0000FF"/>
                </a:solidFill>
                <a:latin typeface="Times New Roman" pitchFamily="18" charset="0"/>
                <a:ea typeface="华文行楷" pitchFamily="2" charset="-122"/>
              </a:rPr>
              <a:t>to SC</a:t>
            </a:r>
            <a:endParaRPr kumimoji="0" lang="en-US" sz="2000" b="0" i="0" u="none" strike="noStrike" cap="none" normalizeH="0" baseline="0" dirty="0" smtClean="0">
              <a:ln>
                <a:noFill/>
              </a:ln>
              <a:solidFill>
                <a:srgbClr val="0000FF"/>
              </a:solidFill>
              <a:effectLst/>
              <a:latin typeface="Times New Roman" pitchFamily="18" charset="0"/>
              <a:ea typeface="华文行楷" pitchFamily="2" charset="-122"/>
            </a:endParaRPr>
          </a:p>
        </p:txBody>
      </p:sp>
      <p:sp>
        <p:nvSpPr>
          <p:cNvPr id="11" name="Oval 10"/>
          <p:cNvSpPr/>
          <p:nvPr/>
        </p:nvSpPr>
        <p:spPr bwMode="auto">
          <a:xfrm>
            <a:off x="3810000" y="5416948"/>
            <a:ext cx="533400" cy="762000"/>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00"/>
              </a:solidFill>
              <a:effectLst/>
              <a:latin typeface="Times New Roman" pitchFamily="18" charset="0"/>
              <a:ea typeface="华文行楷" pitchFamily="2" charset="-122"/>
            </a:endParaRPr>
          </a:p>
        </p:txBody>
      </p:sp>
      <p:sp>
        <p:nvSpPr>
          <p:cNvPr id="13" name="Line Callout 2 (No Border) 12"/>
          <p:cNvSpPr/>
          <p:nvPr/>
        </p:nvSpPr>
        <p:spPr bwMode="auto">
          <a:xfrm>
            <a:off x="5566084" y="4350148"/>
            <a:ext cx="1761195" cy="609600"/>
          </a:xfrm>
          <a:prstGeom prst="callout2">
            <a:avLst>
              <a:gd name="adj1" fmla="val 99821"/>
              <a:gd name="adj2" fmla="val 36634"/>
              <a:gd name="adj3" fmla="val 166542"/>
              <a:gd name="adj4" fmla="val 15303"/>
              <a:gd name="adj5" fmla="val 252804"/>
              <a:gd name="adj6" fmla="val -9375"/>
            </a:avLst>
          </a:prstGeom>
          <a:ln>
            <a:solidFill>
              <a:srgbClr val="0000FF"/>
            </a:solidFill>
            <a:headEnd type="none" w="med" len="med"/>
            <a:tailEnd type="arrow"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spcBef>
                <a:spcPct val="20000"/>
              </a:spcBef>
            </a:pPr>
            <a:r>
              <a:rPr lang="en-US" dirty="0" smtClean="0">
                <a:solidFill>
                  <a:srgbClr val="0000FF"/>
                </a:solidFill>
              </a:rPr>
              <a:t>Rear/Front: 4.57 K/4.65 </a:t>
            </a:r>
            <a:r>
              <a:rPr lang="en-US" dirty="0">
                <a:solidFill>
                  <a:srgbClr val="0000FF"/>
                </a:solidFill>
              </a:rPr>
              <a:t>K</a:t>
            </a:r>
            <a:endParaRPr kumimoji="0" lang="en-US" sz="2000" b="0" i="0" u="none" strike="noStrike" cap="none" normalizeH="0" baseline="0" dirty="0" smtClean="0">
              <a:ln>
                <a:noFill/>
              </a:ln>
              <a:solidFill>
                <a:srgbClr val="0000FF"/>
              </a:solidFill>
              <a:effectLst/>
              <a:latin typeface="Times New Roman" pitchFamily="18" charset="0"/>
              <a:ea typeface="华文行楷" pitchFamily="2" charset="-122"/>
            </a:endParaRPr>
          </a:p>
        </p:txBody>
      </p:sp>
      <p:sp>
        <p:nvSpPr>
          <p:cNvPr id="12" name="Rectangle 8"/>
          <p:cNvSpPr>
            <a:spLocks noChangeArrowheads="1"/>
          </p:cNvSpPr>
          <p:nvPr/>
        </p:nvSpPr>
        <p:spPr bwMode="auto">
          <a:xfrm>
            <a:off x="210740" y="609600"/>
            <a:ext cx="8722519"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rPr>
              <a:t>The cryostat was pre-cooled with LN</a:t>
            </a:r>
            <a:r>
              <a:rPr lang="en-US" altLang="ja-JP" sz="1800" baseline="-25000" dirty="0" smtClean="0">
                <a:solidFill>
                  <a:schemeClr val="tx1"/>
                </a:solidFill>
              </a:rPr>
              <a:t>2</a:t>
            </a:r>
            <a:r>
              <a:rPr lang="en-US" altLang="ja-JP" sz="1800" dirty="0" smtClean="0">
                <a:solidFill>
                  <a:schemeClr val="tx1"/>
                </a:solidFill>
              </a:rPr>
              <a:t> and was cooled with </a:t>
            </a:r>
            <a:r>
              <a:rPr lang="en-US" altLang="ja-JP" sz="1800" dirty="0" err="1" smtClean="0">
                <a:solidFill>
                  <a:schemeClr val="tx1"/>
                </a:solidFill>
              </a:rPr>
              <a:t>LHe</a:t>
            </a:r>
            <a:r>
              <a:rPr lang="en-US" altLang="ja-JP" sz="1800" dirty="0" smtClean="0">
                <a:solidFill>
                  <a:schemeClr val="tx1"/>
                </a:solidFill>
              </a:rPr>
              <a:t> on Feb. 12 2016 (Fri.)</a:t>
            </a:r>
            <a:endParaRPr lang="en-US" altLang="ja-JP" sz="1800" dirty="0">
              <a:solidFill>
                <a:srgbClr val="0000FF"/>
              </a:solidFill>
            </a:endParaRPr>
          </a:p>
        </p:txBody>
      </p:sp>
      <p:sp>
        <p:nvSpPr>
          <p:cNvPr id="14" name="Rectangle 41"/>
          <p:cNvSpPr>
            <a:spLocks noChangeArrowheads="1"/>
          </p:cNvSpPr>
          <p:nvPr/>
        </p:nvSpPr>
        <p:spPr bwMode="auto">
          <a:xfrm>
            <a:off x="533400" y="1905000"/>
            <a:ext cx="8458200" cy="519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To see the SC state of the magnets with the temperatures (on Feb. 16, 2016, Tue.)</a:t>
            </a:r>
          </a:p>
        </p:txBody>
      </p:sp>
      <p:sp>
        <p:nvSpPr>
          <p:cNvPr id="15" name="Rectangle 8"/>
          <p:cNvSpPr>
            <a:spLocks noChangeArrowheads="1"/>
          </p:cNvSpPr>
          <p:nvPr/>
        </p:nvSpPr>
        <p:spPr bwMode="auto">
          <a:xfrm>
            <a:off x="210740" y="2355452"/>
            <a:ext cx="8722519" cy="387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rPr>
              <a:t>Vacuum level of the cryostat:10</a:t>
            </a:r>
            <a:r>
              <a:rPr lang="en-US" altLang="ja-JP" sz="1800" baseline="30000" dirty="0" smtClean="0">
                <a:solidFill>
                  <a:schemeClr val="tx1"/>
                </a:solidFill>
              </a:rPr>
              <a:t>-5</a:t>
            </a:r>
            <a:r>
              <a:rPr lang="en-US" altLang="ja-JP" sz="1800" dirty="0" smtClean="0">
                <a:solidFill>
                  <a:schemeClr val="tx1"/>
                </a:solidFill>
              </a:rPr>
              <a:t> (~50 K, in the morning) ~ 10</a:t>
            </a:r>
            <a:r>
              <a:rPr lang="en-US" altLang="ja-JP" sz="1800" baseline="30000" dirty="0" smtClean="0">
                <a:solidFill>
                  <a:schemeClr val="tx1"/>
                </a:solidFill>
              </a:rPr>
              <a:t>-6</a:t>
            </a:r>
            <a:r>
              <a:rPr lang="en-US" altLang="ja-JP" sz="1800" dirty="0" smtClean="0">
                <a:solidFill>
                  <a:schemeClr val="tx1"/>
                </a:solidFill>
              </a:rPr>
              <a:t> Pa (at </a:t>
            </a:r>
            <a:r>
              <a:rPr lang="en-US" altLang="ja-JP" sz="1800" dirty="0" err="1" smtClean="0">
                <a:solidFill>
                  <a:schemeClr val="tx1"/>
                </a:solidFill>
              </a:rPr>
              <a:t>LHe</a:t>
            </a:r>
            <a:r>
              <a:rPr lang="en-US" altLang="ja-JP" sz="1800" dirty="0" smtClean="0">
                <a:solidFill>
                  <a:schemeClr val="tx1"/>
                </a:solidFill>
              </a:rPr>
              <a:t> temperature)</a:t>
            </a:r>
            <a:endParaRPr lang="en-US" altLang="ja-JP" sz="1800" dirty="0">
              <a:solidFill>
                <a:srgbClr val="0000FF"/>
              </a:solidFill>
            </a:endParaRPr>
          </a:p>
        </p:txBody>
      </p:sp>
    </p:spTree>
    <p:extLst>
      <p:ext uri="{BB962C8B-B14F-4D97-AF65-F5344CB8AC3E}">
        <p14:creationId xmlns:p14="http://schemas.microsoft.com/office/powerpoint/2010/main" val="2957109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00" t="2222" b="3333"/>
          <a:stretch/>
        </p:blipFill>
        <p:spPr>
          <a:xfrm rot="10800000">
            <a:off x="487680" y="3962400"/>
            <a:ext cx="3017519" cy="2514599"/>
          </a:xfrm>
          <a:prstGeom prst="rect">
            <a:avLst/>
          </a:prstGeom>
        </p:spPr>
      </p:pic>
      <p:sp>
        <p:nvSpPr>
          <p:cNvPr id="5" name="Title 1"/>
          <p:cNvSpPr>
            <a:spLocks noGrp="1"/>
          </p:cNvSpPr>
          <p:nvPr>
            <p:ph type="title"/>
          </p:nvPr>
        </p:nvSpPr>
        <p:spPr>
          <a:xfrm>
            <a:off x="152400" y="76200"/>
            <a:ext cx="8839200" cy="609600"/>
          </a:xfrm>
        </p:spPr>
        <p:txBody>
          <a:bodyPr/>
          <a:lstStyle/>
          <a:p>
            <a:r>
              <a:rPr lang="en-US" sz="2500" dirty="0" smtClean="0"/>
              <a:t>Cold tests of the </a:t>
            </a:r>
            <a:r>
              <a:rPr lang="en-US" sz="2500" dirty="0"/>
              <a:t>QCS-L cryostat in the experimental laboratory</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000" t="19023" r="8694" b="9890"/>
          <a:stretch/>
        </p:blipFill>
        <p:spPr>
          <a:xfrm>
            <a:off x="3657600" y="3790339"/>
            <a:ext cx="5181600" cy="25342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116301158"/>
              </p:ext>
            </p:extLst>
          </p:nvPr>
        </p:nvGraphicFramePr>
        <p:xfrm>
          <a:off x="3253510" y="1219952"/>
          <a:ext cx="5661890" cy="2361448"/>
        </p:xfrm>
        <a:graphic>
          <a:graphicData uri="http://schemas.openxmlformats.org/presentationml/2006/ole">
            <mc:AlternateContent xmlns:mc="http://schemas.openxmlformats.org/markup-compatibility/2006">
              <mc:Choice xmlns:v="urn:schemas-microsoft-com:vml" Requires="v">
                <p:oleObj spid="_x0000_s35421" name="AutoCAD Drawing" r:id="rId5" imgW="14599920" imgH="5562600" progId="AutoCAD.Drawing.19">
                  <p:embed/>
                </p:oleObj>
              </mc:Choice>
              <mc:Fallback>
                <p:oleObj name="AutoCAD Drawing" r:id="rId5" imgW="14599920" imgH="5562600" progId="AutoCAD.Drawing.19">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l="20454" t="7256" r="20067" b="30344"/>
                      <a:stretch>
                        <a:fillRect/>
                      </a:stretch>
                    </p:blipFill>
                    <p:spPr bwMode="auto">
                      <a:xfrm>
                        <a:off x="3253510" y="1219952"/>
                        <a:ext cx="5661890" cy="2361448"/>
                      </a:xfrm>
                      <a:prstGeom prst="rect">
                        <a:avLst/>
                      </a:prstGeom>
                      <a:noFill/>
                    </p:spPr>
                  </p:pic>
                </p:oleObj>
              </mc:Fallback>
            </mc:AlternateContent>
          </a:graphicData>
        </a:graphic>
      </p:graphicFrame>
      <p:sp>
        <p:nvSpPr>
          <p:cNvPr id="8" name="Rectangle 8"/>
          <p:cNvSpPr>
            <a:spLocks noChangeArrowheads="1"/>
          </p:cNvSpPr>
          <p:nvPr/>
        </p:nvSpPr>
        <p:spPr bwMode="auto">
          <a:xfrm>
            <a:off x="152400" y="3352800"/>
            <a:ext cx="4648200" cy="457200"/>
          </a:xfrm>
          <a:prstGeom prst="rect">
            <a:avLst/>
          </a:prstGeom>
          <a:solidFill>
            <a:srgbClr val="FFFFFF"/>
          </a:solidFill>
          <a:ln>
            <a:noFill/>
          </a:ln>
          <a:effectLs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rPr>
              <a:t>Flow meter interlock with current sources</a:t>
            </a:r>
            <a:endParaRPr lang="en-US" altLang="ja-JP" sz="1800" dirty="0">
              <a:solidFill>
                <a:srgbClr val="0000FF"/>
              </a:solidFill>
            </a:endParaRPr>
          </a:p>
        </p:txBody>
      </p:sp>
      <p:sp>
        <p:nvSpPr>
          <p:cNvPr id="9" name="Rectangle 41"/>
          <p:cNvSpPr>
            <a:spLocks noChangeArrowheads="1"/>
          </p:cNvSpPr>
          <p:nvPr/>
        </p:nvSpPr>
        <p:spPr bwMode="auto">
          <a:xfrm>
            <a:off x="457200" y="1219200"/>
            <a:ext cx="28194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err="1" smtClean="0">
                <a:solidFill>
                  <a:schemeClr val="tx1"/>
                </a:solidFill>
                <a:latin typeface="+mj-lt"/>
                <a:ea typeface="宋体" pitchFamily="2" charset="-122"/>
              </a:rPr>
              <a:t>LHe</a:t>
            </a:r>
            <a:r>
              <a:rPr lang="en-US" altLang="zh-CN" sz="1800" dirty="0" smtClean="0">
                <a:solidFill>
                  <a:schemeClr val="tx1"/>
                </a:solidFill>
                <a:latin typeface="+mj-lt"/>
                <a:ea typeface="宋体" pitchFamily="2" charset="-122"/>
              </a:rPr>
              <a:t> level: LL1</a:t>
            </a: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Flows of current leads</a:t>
            </a: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Flows of by-pass line</a:t>
            </a: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Temperatures at </a:t>
            </a:r>
            <a:r>
              <a:rPr lang="en-US" altLang="zh-CN" sz="1800" dirty="0" err="1" smtClean="0">
                <a:solidFill>
                  <a:schemeClr val="tx1"/>
                </a:solidFill>
                <a:latin typeface="+mj-lt"/>
                <a:ea typeface="宋体" pitchFamily="2" charset="-122"/>
              </a:rPr>
              <a:t>LHe</a:t>
            </a:r>
            <a:endParaRPr lang="en-US" altLang="zh-CN" sz="1800" dirty="0" smtClean="0">
              <a:solidFill>
                <a:schemeClr val="tx1"/>
              </a:solidFill>
              <a:latin typeface="+mj-lt"/>
              <a:ea typeface="宋体" pitchFamily="2" charset="-122"/>
            </a:endParaRP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LN</a:t>
            </a:r>
            <a:r>
              <a:rPr lang="en-US" altLang="zh-CN" sz="1800" baseline="-25000" dirty="0" smtClean="0">
                <a:solidFill>
                  <a:schemeClr val="tx1"/>
                </a:solidFill>
                <a:latin typeface="+mj-lt"/>
                <a:ea typeface="宋体" pitchFamily="2" charset="-122"/>
              </a:rPr>
              <a:t>2</a:t>
            </a:r>
            <a:r>
              <a:rPr lang="en-US" altLang="zh-CN" sz="1800" dirty="0" smtClean="0">
                <a:solidFill>
                  <a:schemeClr val="tx1"/>
                </a:solidFill>
                <a:latin typeface="+mj-lt"/>
                <a:ea typeface="宋体" pitchFamily="2" charset="-122"/>
              </a:rPr>
              <a:t> shield temperatures</a:t>
            </a:r>
          </a:p>
        </p:txBody>
      </p:sp>
      <p:sp>
        <p:nvSpPr>
          <p:cNvPr id="10" name="Rectangle 8"/>
          <p:cNvSpPr>
            <a:spLocks noChangeArrowheads="1"/>
          </p:cNvSpPr>
          <p:nvPr/>
        </p:nvSpPr>
        <p:spPr bwMode="auto">
          <a:xfrm>
            <a:off x="152400" y="685800"/>
            <a:ext cx="8610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rPr>
              <a:t>Cryogenic ready (Once </a:t>
            </a:r>
            <a:r>
              <a:rPr lang="en-US" altLang="ja-JP" sz="1800" dirty="0">
                <a:solidFill>
                  <a:schemeClr val="tx1"/>
                </a:solidFill>
              </a:rPr>
              <a:t>an </a:t>
            </a:r>
            <a:r>
              <a:rPr lang="en-US" altLang="ja-JP" sz="1800" dirty="0" smtClean="0">
                <a:solidFill>
                  <a:schemeClr val="tx1"/>
                </a:solidFill>
              </a:rPr>
              <a:t>hour to </a:t>
            </a:r>
            <a:r>
              <a:rPr lang="en-US" altLang="ja-JP" sz="1800" dirty="0">
                <a:solidFill>
                  <a:schemeClr val="tx1"/>
                </a:solidFill>
              </a:rPr>
              <a:t>check </a:t>
            </a:r>
            <a:r>
              <a:rPr lang="en-US" altLang="ja-JP" sz="1800" dirty="0" smtClean="0">
                <a:solidFill>
                  <a:schemeClr val="tx1"/>
                </a:solidFill>
              </a:rPr>
              <a:t>and have a log of the main parameters)</a:t>
            </a:r>
            <a:endParaRPr lang="en-US" altLang="ja-JP" sz="1800" dirty="0">
              <a:solidFill>
                <a:srgbClr val="0000FF"/>
              </a:solidFill>
            </a:endParaRPr>
          </a:p>
        </p:txBody>
      </p:sp>
      <p:sp>
        <p:nvSpPr>
          <p:cNvPr id="11" name="Rectangle 8"/>
          <p:cNvSpPr>
            <a:spLocks noChangeArrowheads="1"/>
          </p:cNvSpPr>
          <p:nvPr/>
        </p:nvSpPr>
        <p:spPr bwMode="auto">
          <a:xfrm>
            <a:off x="5181600" y="3276600"/>
            <a:ext cx="3707245" cy="457200"/>
          </a:xfrm>
          <a:prstGeom prst="rect">
            <a:avLst/>
          </a:prstGeom>
          <a:solidFill>
            <a:srgbClr val="FFFFFF"/>
          </a:solidFill>
          <a:ln>
            <a:noFill/>
          </a:ln>
          <a:effectLst/>
          <a:extLst/>
        </p:spPr>
        <p:txBody>
          <a:bodyPr anchor="ctr"/>
          <a:lstStyle/>
          <a:p>
            <a:pPr>
              <a:lnSpc>
                <a:spcPct val="140000"/>
              </a:lnSpc>
            </a:pPr>
            <a:r>
              <a:rPr lang="en-US" altLang="ja-JP" sz="1400" dirty="0" smtClean="0">
                <a:solidFill>
                  <a:schemeClr val="tx1"/>
                </a:solidFill>
              </a:rPr>
              <a:t>Unit: </a:t>
            </a:r>
            <a:r>
              <a:rPr lang="en-US" altLang="ja-JP" sz="1400" dirty="0" smtClean="0">
                <a:solidFill>
                  <a:srgbClr val="FF00FF"/>
                </a:solidFill>
              </a:rPr>
              <a:t>K</a:t>
            </a:r>
            <a:r>
              <a:rPr lang="en-US" altLang="ja-JP" sz="1400" dirty="0" smtClean="0">
                <a:solidFill>
                  <a:schemeClr val="tx1"/>
                </a:solidFill>
              </a:rPr>
              <a:t>, SLPM (Standard liter per minute), </a:t>
            </a:r>
            <a:r>
              <a:rPr lang="en-US" altLang="ja-JP" sz="1400" dirty="0" smtClean="0">
                <a:solidFill>
                  <a:srgbClr val="FF0000"/>
                </a:solidFill>
              </a:rPr>
              <a:t>L/</a:t>
            </a:r>
            <a:r>
              <a:rPr lang="en-US" altLang="ja-JP" sz="1400" dirty="0" err="1" smtClean="0">
                <a:solidFill>
                  <a:srgbClr val="FF0000"/>
                </a:solidFill>
              </a:rPr>
              <a:t>hr</a:t>
            </a:r>
            <a:r>
              <a:rPr lang="en-US" altLang="ja-JP" sz="1400" dirty="0" smtClean="0">
                <a:solidFill>
                  <a:schemeClr val="tx1"/>
                </a:solidFill>
              </a:rPr>
              <a:t>)</a:t>
            </a:r>
            <a:endParaRPr lang="en-US" altLang="ja-JP" sz="1400" dirty="0">
              <a:solidFill>
                <a:srgbClr val="0000FF"/>
              </a:solidFill>
            </a:endParaRPr>
          </a:p>
        </p:txBody>
      </p:sp>
    </p:spTree>
    <p:extLst>
      <p:ext uri="{BB962C8B-B14F-4D97-AF65-F5344CB8AC3E}">
        <p14:creationId xmlns:p14="http://schemas.microsoft.com/office/powerpoint/2010/main" val="921102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A typical one-day for magnetic field measurement</a:t>
            </a:r>
            <a:endParaRPr lang="en-US" sz="2500" dirty="0"/>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6458" t="16271" r="10617" b="1553"/>
          <a:stretch/>
        </p:blipFill>
        <p:spPr>
          <a:xfrm>
            <a:off x="228600" y="2152649"/>
            <a:ext cx="8458200" cy="4400551"/>
          </a:xfrm>
          <a:prstGeom prst="rect">
            <a:avLst/>
          </a:prstGeom>
        </p:spPr>
      </p:pic>
      <p:sp>
        <p:nvSpPr>
          <p:cNvPr id="4" name="Rectangle 8"/>
          <p:cNvSpPr>
            <a:spLocks noChangeArrowheads="1"/>
          </p:cNvSpPr>
          <p:nvPr/>
        </p:nvSpPr>
        <p:spPr bwMode="auto">
          <a:xfrm>
            <a:off x="457200" y="1066800"/>
            <a:ext cx="8534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266700" indent="-266700">
              <a:lnSpc>
                <a:spcPct val="140000"/>
              </a:lnSpc>
              <a:buFont typeface="Times New Roman" panose="02020603050405020304" pitchFamily="18" charset="0"/>
              <a:buChar char="−"/>
            </a:pPr>
            <a:r>
              <a:rPr lang="en-US" altLang="zh-CN" sz="1600" dirty="0" smtClean="0">
                <a:solidFill>
                  <a:schemeClr val="tx1"/>
                </a:solidFill>
              </a:rPr>
              <a:t>About 2 hours cooling down and have the LL1 of about 80%, and then energize the SC magnets</a:t>
            </a:r>
            <a:endParaRPr lang="en-US" altLang="ja-JP" sz="1600" dirty="0">
              <a:solidFill>
                <a:schemeClr val="tx1"/>
              </a:solidFill>
            </a:endParaRPr>
          </a:p>
        </p:txBody>
      </p:sp>
      <p:sp>
        <p:nvSpPr>
          <p:cNvPr id="5" name="Rectangle 41"/>
          <p:cNvSpPr>
            <a:spLocks noChangeArrowheads="1"/>
          </p:cNvSpPr>
          <p:nvPr/>
        </p:nvSpPr>
        <p:spPr bwMode="auto">
          <a:xfrm>
            <a:off x="228600" y="685800"/>
            <a:ext cx="8610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marL="266700" indent="-266700" algn="l" eaLnBrk="0" hangingPunct="0">
              <a:buChar char="•"/>
              <a:defRPr sz="2400">
                <a:solidFill>
                  <a:schemeClr val="tx1"/>
                </a:solidFill>
                <a:latin typeface="Arial" pitchFamily="34" charset="0"/>
                <a:ea typeface="宋体" pitchFamily="2" charset="-122"/>
              </a:defRPr>
            </a:lvl1pPr>
            <a:lvl2pPr marL="742950" indent="-285750" algn="l" eaLnBrk="0" hangingPunct="0">
              <a:buChar char="–"/>
              <a:defRPr sz="2000">
                <a:solidFill>
                  <a:schemeClr val="tx1"/>
                </a:solidFill>
                <a:latin typeface="Arial" pitchFamily="34" charset="0"/>
                <a:ea typeface="宋体" pitchFamily="2" charset="-122"/>
              </a:defRPr>
            </a:lvl2pPr>
            <a:lvl3pPr marL="1143000" indent="-228600" algn="l" eaLnBrk="0" hangingPunct="0">
              <a:buChar char="•"/>
              <a:defRPr sz="2400">
                <a:solidFill>
                  <a:schemeClr val="tx1"/>
                </a:solidFill>
                <a:latin typeface="Arial" pitchFamily="34" charset="0"/>
                <a:ea typeface="宋体" pitchFamily="2" charset="-122"/>
              </a:defRPr>
            </a:lvl3pPr>
            <a:lvl4pPr marL="1600200" indent="-228600" algn="l" eaLnBrk="0" hangingPunct="0">
              <a:buChar char="–"/>
              <a:defRPr sz="2000">
                <a:solidFill>
                  <a:schemeClr val="tx1"/>
                </a:solidFill>
                <a:latin typeface="Arial" pitchFamily="34" charset="0"/>
                <a:ea typeface="宋体" pitchFamily="2" charset="-122"/>
              </a:defRPr>
            </a:lvl4pPr>
            <a:lvl5pPr marL="2057400" indent="-228600" algn="l" eaLnBrk="0" hangingPunct="0">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lnSpc>
                <a:spcPct val="140000"/>
              </a:lnSpc>
              <a:buSzPct val="100000"/>
              <a:buFont typeface="Arial" panose="020B0604020202020204" pitchFamily="34" charset="0"/>
              <a:buChar char="•"/>
            </a:pPr>
            <a:r>
              <a:rPr lang="en-US" altLang="zh-CN" sz="1800" dirty="0" smtClean="0">
                <a:latin typeface="+mj-lt"/>
              </a:rPr>
              <a:t>Cool down from ~45 K and keep more than 10 hours (consuming </a:t>
            </a:r>
            <a:r>
              <a:rPr lang="en-US" altLang="zh-CN" sz="1800" dirty="0">
                <a:latin typeface="+mj-lt"/>
              </a:rPr>
              <a:t>&gt;1000 L </a:t>
            </a:r>
            <a:r>
              <a:rPr lang="en-US" altLang="zh-CN" sz="1800" dirty="0" err="1" smtClean="0">
                <a:latin typeface="+mj-lt"/>
              </a:rPr>
              <a:t>LHe</a:t>
            </a:r>
            <a:r>
              <a:rPr lang="en-US" altLang="zh-CN" sz="1800" dirty="0" smtClean="0">
                <a:latin typeface="+mj-lt"/>
              </a:rPr>
              <a:t> a day)</a:t>
            </a:r>
            <a:endParaRPr lang="en-US" altLang="zh-CN" sz="1800" dirty="0" smtClean="0">
              <a:solidFill>
                <a:srgbClr val="FF0000"/>
              </a:solidFill>
              <a:latin typeface="+mj-lt"/>
            </a:endParaRPr>
          </a:p>
        </p:txBody>
      </p:sp>
      <p:sp>
        <p:nvSpPr>
          <p:cNvPr id="6" name="Rectangle 8"/>
          <p:cNvSpPr>
            <a:spLocks noChangeArrowheads="1"/>
          </p:cNvSpPr>
          <p:nvPr/>
        </p:nvSpPr>
        <p:spPr bwMode="auto">
          <a:xfrm>
            <a:off x="457200" y="1447800"/>
            <a:ext cx="8763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266700" indent="-266700">
              <a:lnSpc>
                <a:spcPct val="140000"/>
              </a:lnSpc>
              <a:buFont typeface="Times New Roman" panose="02020603050405020304" pitchFamily="18" charset="0"/>
              <a:buChar char="−"/>
            </a:pPr>
            <a:r>
              <a:rPr lang="en-US" altLang="ja-JP" sz="1600" dirty="0" smtClean="0">
                <a:solidFill>
                  <a:schemeClr val="tx1"/>
                </a:solidFill>
              </a:rPr>
              <a:t>The SC magnets were </a:t>
            </a:r>
            <a:r>
              <a:rPr lang="en-US" altLang="ja-JP" sz="1600" dirty="0">
                <a:solidFill>
                  <a:schemeClr val="tx1"/>
                </a:solidFill>
              </a:rPr>
              <a:t>sufficiently </a:t>
            </a:r>
            <a:r>
              <a:rPr lang="en-US" altLang="ja-JP" sz="1600" dirty="0" smtClean="0">
                <a:solidFill>
                  <a:schemeClr val="tx1"/>
                </a:solidFill>
              </a:rPr>
              <a:t>cooled and no quench happened due to the cooling conditions.</a:t>
            </a:r>
            <a:endParaRPr lang="en-US" altLang="ja-JP" sz="1600" dirty="0">
              <a:solidFill>
                <a:schemeClr val="tx1"/>
              </a:solidFill>
            </a:endParaRPr>
          </a:p>
        </p:txBody>
      </p:sp>
      <p:sp>
        <p:nvSpPr>
          <p:cNvPr id="7" name="TextBox 6"/>
          <p:cNvSpPr txBox="1"/>
          <p:nvPr/>
        </p:nvSpPr>
        <p:spPr>
          <a:xfrm>
            <a:off x="3733800" y="2066835"/>
            <a:ext cx="1219200" cy="400110"/>
          </a:xfrm>
          <a:prstGeom prst="rect">
            <a:avLst/>
          </a:prstGeom>
          <a:noFill/>
        </p:spPr>
        <p:txBody>
          <a:bodyPr wrap="square" rtlCol="0">
            <a:spAutoFit/>
          </a:bodyPr>
          <a:lstStyle/>
          <a:p>
            <a:r>
              <a:rPr lang="en-US" dirty="0" err="1" smtClean="0">
                <a:solidFill>
                  <a:srgbClr val="CC6600"/>
                </a:solidFill>
              </a:rPr>
              <a:t>LHe</a:t>
            </a:r>
            <a:r>
              <a:rPr lang="en-US" dirty="0" smtClean="0">
                <a:solidFill>
                  <a:srgbClr val="CC6600"/>
                </a:solidFill>
              </a:rPr>
              <a:t> level</a:t>
            </a:r>
            <a:endParaRPr lang="en-US" dirty="0">
              <a:solidFill>
                <a:srgbClr val="CC6600"/>
              </a:solidFill>
            </a:endParaRPr>
          </a:p>
        </p:txBody>
      </p:sp>
      <p:sp>
        <p:nvSpPr>
          <p:cNvPr id="8" name="TextBox 7"/>
          <p:cNvSpPr txBox="1"/>
          <p:nvPr/>
        </p:nvSpPr>
        <p:spPr>
          <a:xfrm>
            <a:off x="3733800" y="2571690"/>
            <a:ext cx="1600200" cy="400110"/>
          </a:xfrm>
          <a:prstGeom prst="rect">
            <a:avLst/>
          </a:prstGeom>
          <a:noFill/>
        </p:spPr>
        <p:txBody>
          <a:bodyPr wrap="square" rtlCol="0">
            <a:spAutoFit/>
          </a:bodyPr>
          <a:lstStyle/>
          <a:p>
            <a:r>
              <a:rPr lang="en-US" dirty="0" smtClean="0">
                <a:solidFill>
                  <a:srgbClr val="00B050"/>
                </a:solidFill>
              </a:rPr>
              <a:t>QC2LP: 1 kA</a:t>
            </a:r>
            <a:endParaRPr lang="en-US" dirty="0">
              <a:solidFill>
                <a:srgbClr val="00B050"/>
              </a:solidFill>
            </a:endParaRPr>
          </a:p>
        </p:txBody>
      </p:sp>
      <p:sp>
        <p:nvSpPr>
          <p:cNvPr id="9" name="TextBox 8"/>
          <p:cNvSpPr txBox="1"/>
          <p:nvPr/>
        </p:nvSpPr>
        <p:spPr>
          <a:xfrm>
            <a:off x="4057650" y="5010090"/>
            <a:ext cx="2038350" cy="400110"/>
          </a:xfrm>
          <a:prstGeom prst="rect">
            <a:avLst/>
          </a:prstGeom>
          <a:noFill/>
          <a:ln>
            <a:solidFill>
              <a:schemeClr val="accent3"/>
            </a:solidFill>
          </a:ln>
        </p:spPr>
        <p:txBody>
          <a:bodyPr wrap="square" rtlCol="0">
            <a:spAutoFit/>
          </a:bodyPr>
          <a:lstStyle/>
          <a:p>
            <a:r>
              <a:rPr lang="en-US" dirty="0" smtClean="0">
                <a:solidFill>
                  <a:srgbClr val="0000FF"/>
                </a:solidFill>
              </a:rPr>
              <a:t>Bypass: 18.8 L/</a:t>
            </a:r>
            <a:r>
              <a:rPr lang="en-US" dirty="0" err="1" smtClean="0">
                <a:solidFill>
                  <a:srgbClr val="0000FF"/>
                </a:solidFill>
              </a:rPr>
              <a:t>hr</a:t>
            </a:r>
            <a:endParaRPr lang="en-US" dirty="0">
              <a:solidFill>
                <a:srgbClr val="0000FF"/>
              </a:solidFill>
            </a:endParaRPr>
          </a:p>
        </p:txBody>
      </p:sp>
      <p:sp>
        <p:nvSpPr>
          <p:cNvPr id="10" name="TextBox 9"/>
          <p:cNvSpPr txBox="1"/>
          <p:nvPr/>
        </p:nvSpPr>
        <p:spPr>
          <a:xfrm>
            <a:off x="3886200" y="4092714"/>
            <a:ext cx="1905000" cy="707886"/>
          </a:xfrm>
          <a:prstGeom prst="rect">
            <a:avLst/>
          </a:prstGeom>
          <a:solidFill>
            <a:schemeClr val="bg1"/>
          </a:solidFill>
          <a:ln>
            <a:solidFill>
              <a:schemeClr val="bg1"/>
            </a:solidFill>
          </a:ln>
        </p:spPr>
        <p:txBody>
          <a:bodyPr wrap="square" rtlCol="0">
            <a:spAutoFit/>
          </a:bodyPr>
          <a:lstStyle/>
          <a:p>
            <a:pPr algn="ctr"/>
            <a:r>
              <a:rPr lang="en-US" dirty="0" smtClean="0">
                <a:solidFill>
                  <a:srgbClr val="CC9900"/>
                </a:solidFill>
              </a:rPr>
              <a:t>Flows of current lead: 69.5 L/</a:t>
            </a:r>
            <a:r>
              <a:rPr lang="en-US" dirty="0" err="1" smtClean="0">
                <a:solidFill>
                  <a:srgbClr val="CC9900"/>
                </a:solidFill>
              </a:rPr>
              <a:t>hr</a:t>
            </a:r>
            <a:endParaRPr lang="en-US" dirty="0">
              <a:solidFill>
                <a:srgbClr val="CC9900"/>
              </a:solidFill>
            </a:endParaRPr>
          </a:p>
        </p:txBody>
      </p:sp>
      <p:sp>
        <p:nvSpPr>
          <p:cNvPr id="12" name="TextBox 11"/>
          <p:cNvSpPr txBox="1"/>
          <p:nvPr/>
        </p:nvSpPr>
        <p:spPr>
          <a:xfrm>
            <a:off x="1981200" y="2114490"/>
            <a:ext cx="1676400" cy="400110"/>
          </a:xfrm>
          <a:prstGeom prst="rect">
            <a:avLst/>
          </a:prstGeom>
          <a:noFill/>
          <a:ln>
            <a:solidFill>
              <a:srgbClr val="FF0000"/>
            </a:solidFill>
          </a:ln>
        </p:spPr>
        <p:txBody>
          <a:bodyPr wrap="square" rtlCol="0">
            <a:spAutoFit/>
          </a:bodyPr>
          <a:lstStyle/>
          <a:p>
            <a:r>
              <a:rPr lang="en-US" dirty="0">
                <a:solidFill>
                  <a:srgbClr val="FF0000"/>
                </a:solidFill>
              </a:rPr>
              <a:t>D</a:t>
            </a:r>
            <a:r>
              <a:rPr lang="en-US" dirty="0" smtClean="0">
                <a:solidFill>
                  <a:srgbClr val="FF0000"/>
                </a:solidFill>
              </a:rPr>
              <a:t>ewar change</a:t>
            </a:r>
            <a:endParaRPr lang="en-US" dirty="0">
              <a:solidFill>
                <a:srgbClr val="FF0000"/>
              </a:solidFill>
            </a:endParaRPr>
          </a:p>
        </p:txBody>
      </p:sp>
      <p:cxnSp>
        <p:nvCxnSpPr>
          <p:cNvPr id="14" name="Straight Arrow Connector 13"/>
          <p:cNvCxnSpPr/>
          <p:nvPr/>
        </p:nvCxnSpPr>
        <p:spPr bwMode="auto">
          <a:xfrm>
            <a:off x="3048000" y="2971800"/>
            <a:ext cx="457200" cy="0"/>
          </a:xfrm>
          <a:prstGeom prst="straightConnector1">
            <a:avLst/>
          </a:prstGeom>
          <a:noFill/>
          <a:ln w="9525" cap="flat" cmpd="sng" algn="ctr">
            <a:solidFill>
              <a:srgbClr val="FF0000"/>
            </a:solidFill>
            <a:prstDash val="solid"/>
            <a:round/>
            <a:headEnd type="stealth" w="med" len="med"/>
            <a:tailEnd type="stealth"/>
          </a:ln>
          <a:effectLst/>
        </p:spPr>
      </p:cxnSp>
      <p:cxnSp>
        <p:nvCxnSpPr>
          <p:cNvPr id="17" name="Straight Arrow Connector 16"/>
          <p:cNvCxnSpPr/>
          <p:nvPr/>
        </p:nvCxnSpPr>
        <p:spPr bwMode="auto">
          <a:xfrm>
            <a:off x="3124200" y="2486055"/>
            <a:ext cx="228600" cy="485745"/>
          </a:xfrm>
          <a:prstGeom prst="straightConnector1">
            <a:avLst/>
          </a:prstGeom>
          <a:noFill/>
          <a:ln w="9525" cap="flat" cmpd="sng" algn="ctr">
            <a:solidFill>
              <a:srgbClr val="FF0000"/>
            </a:solidFill>
            <a:prstDash val="solid"/>
            <a:round/>
            <a:headEnd type="none" w="med" len="med"/>
            <a:tailEnd type="triangle"/>
          </a:ln>
          <a:effectLst/>
        </p:spPr>
      </p:cxnSp>
      <p:sp>
        <p:nvSpPr>
          <p:cNvPr id="15" name="TextBox 14"/>
          <p:cNvSpPr txBox="1"/>
          <p:nvPr/>
        </p:nvSpPr>
        <p:spPr>
          <a:xfrm>
            <a:off x="5486400" y="1981200"/>
            <a:ext cx="2971800" cy="400110"/>
          </a:xfrm>
          <a:prstGeom prst="rect">
            <a:avLst/>
          </a:prstGeom>
          <a:noFill/>
          <a:ln>
            <a:solidFill>
              <a:schemeClr val="tx1"/>
            </a:solidFill>
          </a:ln>
        </p:spPr>
        <p:txBody>
          <a:bodyPr wrap="square" rtlCol="0">
            <a:spAutoFit/>
          </a:bodyPr>
          <a:lstStyle/>
          <a:p>
            <a:r>
              <a:rPr lang="en-US" dirty="0" smtClean="0">
                <a:solidFill>
                  <a:schemeClr val="accent4"/>
                </a:solidFill>
              </a:rPr>
              <a:t>Corr. Coil Current (±</a:t>
            </a:r>
            <a:r>
              <a:rPr lang="en-US" dirty="0">
                <a:solidFill>
                  <a:schemeClr val="accent4"/>
                </a:solidFill>
              </a:rPr>
              <a:t>60A)</a:t>
            </a:r>
            <a:endParaRPr lang="en-US" dirty="0">
              <a:solidFill>
                <a:srgbClr val="FF0000"/>
              </a:solidFill>
            </a:endParaRPr>
          </a:p>
        </p:txBody>
      </p:sp>
      <p:cxnSp>
        <p:nvCxnSpPr>
          <p:cNvPr id="16" name="Straight Arrow Connector 15"/>
          <p:cNvCxnSpPr>
            <a:stCxn id="15" idx="2"/>
          </p:cNvCxnSpPr>
          <p:nvPr/>
        </p:nvCxnSpPr>
        <p:spPr bwMode="auto">
          <a:xfrm>
            <a:off x="6972300" y="2381310"/>
            <a:ext cx="190500" cy="285690"/>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9280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Some issues – </a:t>
            </a:r>
            <a:r>
              <a:rPr lang="en-US" sz="2500" dirty="0"/>
              <a:t>Higher </a:t>
            </a:r>
            <a:r>
              <a:rPr lang="en-US" sz="2500" dirty="0" smtClean="0"/>
              <a:t>temperatures of LN2 </a:t>
            </a:r>
            <a:r>
              <a:rPr lang="en-US" sz="2500" dirty="0"/>
              <a:t>level</a:t>
            </a:r>
          </a:p>
        </p:txBody>
      </p:sp>
      <p:sp>
        <p:nvSpPr>
          <p:cNvPr id="9" name="Rectangle 8"/>
          <p:cNvSpPr>
            <a:spLocks noChangeArrowheads="1"/>
          </p:cNvSpPr>
          <p:nvPr/>
        </p:nvSpPr>
        <p:spPr bwMode="auto">
          <a:xfrm>
            <a:off x="485140" y="1143000"/>
            <a:ext cx="5153660" cy="1524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266700" indent="-266700">
              <a:lnSpc>
                <a:spcPct val="140000"/>
              </a:lnSpc>
              <a:buFont typeface="Times New Roman" panose="02020603050405020304" pitchFamily="18" charset="0"/>
              <a:buChar char="−"/>
            </a:pPr>
            <a:r>
              <a:rPr lang="en-US" altLang="ja-JP" sz="1600" dirty="0" smtClean="0">
                <a:solidFill>
                  <a:schemeClr val="tx1"/>
                </a:solidFill>
              </a:rPr>
              <a:t>Because of the </a:t>
            </a:r>
            <a:r>
              <a:rPr lang="en-US" altLang="ja-JP" sz="1600" dirty="0" smtClean="0">
                <a:solidFill>
                  <a:srgbClr val="FF0000"/>
                </a:solidFill>
              </a:rPr>
              <a:t>temporary setting-up in the experimental laboratory</a:t>
            </a:r>
            <a:r>
              <a:rPr lang="en-US" altLang="ja-JP" sz="1600" dirty="0" smtClean="0">
                <a:solidFill>
                  <a:schemeClr val="tx1"/>
                </a:solidFill>
              </a:rPr>
              <a:t> (counter usage of the inlet and outlet of the LN</a:t>
            </a:r>
            <a:r>
              <a:rPr lang="en-US" altLang="ja-JP" sz="1600" baseline="-25000" dirty="0" smtClean="0">
                <a:solidFill>
                  <a:schemeClr val="tx1"/>
                </a:solidFill>
              </a:rPr>
              <a:t>2</a:t>
            </a:r>
            <a:r>
              <a:rPr lang="en-US" altLang="ja-JP" sz="1600" dirty="0" smtClean="0">
                <a:solidFill>
                  <a:schemeClr val="tx1"/>
                </a:solidFill>
              </a:rPr>
              <a:t> shields to fit the port types)  (needs more analysis)</a:t>
            </a:r>
          </a:p>
          <a:p>
            <a:pPr marL="266700" indent="-266700">
              <a:lnSpc>
                <a:spcPct val="140000"/>
              </a:lnSpc>
              <a:buFont typeface="Times New Roman" panose="02020603050405020304" pitchFamily="18" charset="0"/>
              <a:buChar char="−"/>
            </a:pPr>
            <a:r>
              <a:rPr lang="en-US" altLang="ja-JP" sz="1600" dirty="0" smtClean="0">
                <a:solidFill>
                  <a:srgbClr val="0000FF"/>
                </a:solidFill>
              </a:rPr>
              <a:t>For the next step, use the design set-up.</a:t>
            </a:r>
          </a:p>
        </p:txBody>
      </p:sp>
      <p:sp>
        <p:nvSpPr>
          <p:cNvPr id="10" name="Rectangle 41"/>
          <p:cNvSpPr>
            <a:spLocks noChangeArrowheads="1"/>
          </p:cNvSpPr>
          <p:nvPr/>
        </p:nvSpPr>
        <p:spPr bwMode="auto">
          <a:xfrm>
            <a:off x="152401" y="762000"/>
            <a:ext cx="533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marL="266700" indent="-266700" algn="l" eaLnBrk="0" hangingPunct="0">
              <a:buChar char="•"/>
              <a:defRPr sz="2400">
                <a:solidFill>
                  <a:schemeClr val="tx1"/>
                </a:solidFill>
                <a:latin typeface="Arial" pitchFamily="34" charset="0"/>
                <a:ea typeface="宋体" pitchFamily="2" charset="-122"/>
              </a:defRPr>
            </a:lvl1pPr>
            <a:lvl2pPr marL="742950" indent="-285750" algn="l" eaLnBrk="0" hangingPunct="0">
              <a:buChar char="–"/>
              <a:defRPr sz="2000">
                <a:solidFill>
                  <a:schemeClr val="tx1"/>
                </a:solidFill>
                <a:latin typeface="Arial" pitchFamily="34" charset="0"/>
                <a:ea typeface="宋体" pitchFamily="2" charset="-122"/>
              </a:defRPr>
            </a:lvl2pPr>
            <a:lvl3pPr marL="1143000" indent="-228600" algn="l" eaLnBrk="0" hangingPunct="0">
              <a:buChar char="•"/>
              <a:defRPr sz="2400">
                <a:solidFill>
                  <a:schemeClr val="tx1"/>
                </a:solidFill>
                <a:latin typeface="Arial" pitchFamily="34" charset="0"/>
                <a:ea typeface="宋体" pitchFamily="2" charset="-122"/>
              </a:defRPr>
            </a:lvl3pPr>
            <a:lvl4pPr marL="1600200" indent="-228600" algn="l" eaLnBrk="0" hangingPunct="0">
              <a:buChar char="–"/>
              <a:defRPr sz="2000">
                <a:solidFill>
                  <a:schemeClr val="tx1"/>
                </a:solidFill>
                <a:latin typeface="Arial" pitchFamily="34" charset="0"/>
                <a:ea typeface="宋体" pitchFamily="2" charset="-122"/>
              </a:defRPr>
            </a:lvl4pPr>
            <a:lvl5pPr marL="2057400" indent="-228600" algn="l" eaLnBrk="0" hangingPunct="0">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lnSpc>
                <a:spcPct val="140000"/>
              </a:lnSpc>
              <a:buSzPct val="100000"/>
              <a:buFont typeface="Arial" panose="020B0604020202020204" pitchFamily="34" charset="0"/>
              <a:buChar char="•"/>
            </a:pPr>
            <a:r>
              <a:rPr lang="en-US" altLang="zh-CN" sz="1800" dirty="0" smtClean="0">
                <a:latin typeface="+mj-lt"/>
              </a:rPr>
              <a:t>Higher temperatures of </a:t>
            </a:r>
            <a:r>
              <a:rPr lang="en-US" altLang="zh-CN" sz="1800" dirty="0">
                <a:latin typeface="+mj-lt"/>
              </a:rPr>
              <a:t>LN</a:t>
            </a:r>
            <a:r>
              <a:rPr lang="en-US" altLang="zh-CN" sz="1800" baseline="-25000" dirty="0">
                <a:latin typeface="+mj-lt"/>
              </a:rPr>
              <a:t>2</a:t>
            </a:r>
            <a:r>
              <a:rPr lang="en-US" altLang="zh-CN" sz="1800" dirty="0">
                <a:latin typeface="+mj-lt"/>
              </a:rPr>
              <a:t> </a:t>
            </a:r>
            <a:r>
              <a:rPr lang="en-US" altLang="zh-CN" sz="1800" dirty="0" smtClean="0">
                <a:latin typeface="+mj-lt"/>
              </a:rPr>
              <a:t>shields (110 K to 130 K)</a:t>
            </a:r>
            <a:endParaRPr lang="en-US" altLang="zh-CN" sz="1800" dirty="0" smtClean="0">
              <a:solidFill>
                <a:srgbClr val="FF0000"/>
              </a:solidFill>
              <a:latin typeface="+mj-lt"/>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5001" t="67758" r="10550" b="19049"/>
          <a:stretch/>
        </p:blipFill>
        <p:spPr>
          <a:xfrm>
            <a:off x="495298" y="5715000"/>
            <a:ext cx="8201027" cy="762946"/>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8334" t="15079" r="24427" b="24504"/>
          <a:stretch/>
        </p:blipFill>
        <p:spPr>
          <a:xfrm>
            <a:off x="5003800" y="3352800"/>
            <a:ext cx="3987800" cy="2209800"/>
          </a:xfrm>
          <a:prstGeom prst="rect">
            <a:avLst/>
          </a:prstGeom>
        </p:spPr>
      </p:pic>
      <p:sp>
        <p:nvSpPr>
          <p:cNvPr id="3" name="Rectangle 2"/>
          <p:cNvSpPr/>
          <p:nvPr/>
        </p:nvSpPr>
        <p:spPr>
          <a:xfrm>
            <a:off x="228600" y="2514600"/>
            <a:ext cx="5715000" cy="534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Arial" panose="020B0604020202020204" pitchFamily="34" charset="0"/>
              <a:buChar char="•"/>
            </a:pPr>
            <a:r>
              <a:rPr lang="en-US" altLang="zh-CN" sz="1800" dirty="0" smtClean="0">
                <a:solidFill>
                  <a:schemeClr val="tx1"/>
                </a:solidFill>
                <a:latin typeface="+mj-lt"/>
                <a:ea typeface="宋体" pitchFamily="2" charset="-122"/>
              </a:rPr>
              <a:t>High temperatures of thermal </a:t>
            </a:r>
            <a:r>
              <a:rPr lang="en-US" altLang="zh-CN" sz="1800" dirty="0">
                <a:solidFill>
                  <a:schemeClr val="tx1"/>
                </a:solidFill>
                <a:latin typeface="+mj-lt"/>
                <a:ea typeface="宋体" pitchFamily="2" charset="-122"/>
              </a:rPr>
              <a:t>anchors of support </a:t>
            </a:r>
            <a:r>
              <a:rPr lang="en-US" altLang="zh-CN" sz="1800" dirty="0" smtClean="0">
                <a:solidFill>
                  <a:schemeClr val="tx1"/>
                </a:solidFill>
                <a:latin typeface="+mj-lt"/>
                <a:ea typeface="宋体" pitchFamily="2" charset="-122"/>
              </a:rPr>
              <a:t>rods</a:t>
            </a:r>
            <a:endParaRPr lang="en-US" sz="1800" dirty="0">
              <a:solidFill>
                <a:schemeClr val="tx1"/>
              </a:solidFill>
              <a:latin typeface="+mj-lt"/>
              <a:ea typeface="宋体" pitchFamily="2" charset="-122"/>
            </a:endParaRPr>
          </a:p>
        </p:txBody>
      </p:sp>
      <p:sp>
        <p:nvSpPr>
          <p:cNvPr id="19" name="Rectangle 18"/>
          <p:cNvSpPr>
            <a:spLocks noChangeArrowheads="1"/>
          </p:cNvSpPr>
          <p:nvPr/>
        </p:nvSpPr>
        <p:spPr bwMode="auto">
          <a:xfrm>
            <a:off x="457200" y="2971800"/>
            <a:ext cx="43434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266700" indent="-266700">
              <a:lnSpc>
                <a:spcPct val="140000"/>
              </a:lnSpc>
              <a:buFont typeface="Times New Roman" panose="02020603050405020304" pitchFamily="18" charset="0"/>
              <a:buChar char="−"/>
            </a:pPr>
            <a:r>
              <a:rPr lang="en-US" altLang="zh-CN" sz="1600" dirty="0">
                <a:solidFill>
                  <a:schemeClr val="tx1"/>
                </a:solidFill>
                <a:ea typeface="宋体" pitchFamily="2" charset="-122"/>
              </a:rPr>
              <a:t>110 K to 155 </a:t>
            </a:r>
            <a:r>
              <a:rPr lang="en-US" altLang="zh-CN" sz="1600" dirty="0" smtClean="0">
                <a:solidFill>
                  <a:schemeClr val="tx1"/>
                </a:solidFill>
                <a:ea typeface="宋体" pitchFamily="2" charset="-122"/>
              </a:rPr>
              <a:t>K ( design about 90~100 K), increase the heat leak to </a:t>
            </a:r>
            <a:r>
              <a:rPr lang="en-US" altLang="zh-CN" sz="1600" dirty="0" err="1" smtClean="0">
                <a:solidFill>
                  <a:schemeClr val="tx1"/>
                </a:solidFill>
                <a:ea typeface="宋体" pitchFamily="2" charset="-122"/>
              </a:rPr>
              <a:t>LHe</a:t>
            </a:r>
            <a:r>
              <a:rPr lang="en-US" altLang="zh-CN" sz="1600" dirty="0" smtClean="0">
                <a:solidFill>
                  <a:schemeClr val="tx1"/>
                </a:solidFill>
                <a:ea typeface="宋体" pitchFamily="2" charset="-122"/>
              </a:rPr>
              <a:t> level</a:t>
            </a:r>
          </a:p>
          <a:p>
            <a:pPr marL="266700" indent="-266700">
              <a:lnSpc>
                <a:spcPct val="140000"/>
              </a:lnSpc>
              <a:buFont typeface="Times New Roman" panose="02020603050405020304" pitchFamily="18" charset="0"/>
              <a:buChar char="−"/>
            </a:pPr>
            <a:r>
              <a:rPr lang="en-US" altLang="zh-CN" sz="1600" dirty="0" smtClean="0">
                <a:solidFill>
                  <a:schemeClr val="tx1"/>
                </a:solidFill>
                <a:ea typeface="宋体" pitchFamily="2" charset="-122"/>
              </a:rPr>
              <a:t>Because of  the higher LN2 shield temperatures</a:t>
            </a:r>
          </a:p>
          <a:p>
            <a:pPr marL="266700" indent="-266700">
              <a:lnSpc>
                <a:spcPct val="140000"/>
              </a:lnSpc>
              <a:buFont typeface="Times New Roman" panose="02020603050405020304" pitchFamily="18" charset="0"/>
              <a:buChar char="−"/>
            </a:pPr>
            <a:r>
              <a:rPr lang="en-US" altLang="zh-CN" sz="1600" dirty="0" smtClean="0">
                <a:solidFill>
                  <a:schemeClr val="tx1"/>
                </a:solidFill>
                <a:ea typeface="宋体" pitchFamily="2" charset="-122"/>
              </a:rPr>
              <a:t>Because of the thermal anchor cross-sections</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914400"/>
            <a:ext cx="2710105" cy="2183303"/>
          </a:xfrm>
          <a:prstGeom prst="rect">
            <a:avLst/>
          </a:prstGeom>
        </p:spPr>
      </p:pic>
      <p:graphicFrame>
        <p:nvGraphicFramePr>
          <p:cNvPr id="21" name="表格 4"/>
          <p:cNvGraphicFramePr>
            <a:graphicFrameLocks noGrp="1"/>
          </p:cNvGraphicFramePr>
          <p:nvPr>
            <p:extLst>
              <p:ext uri="{D42A27DB-BD31-4B8C-83A1-F6EECF244321}">
                <p14:modId xmlns:p14="http://schemas.microsoft.com/office/powerpoint/2010/main" val="301237055"/>
              </p:ext>
            </p:extLst>
          </p:nvPr>
        </p:nvGraphicFramePr>
        <p:xfrm>
          <a:off x="381000" y="4343400"/>
          <a:ext cx="4373297" cy="1236345"/>
        </p:xfrm>
        <a:graphic>
          <a:graphicData uri="http://schemas.openxmlformats.org/drawingml/2006/table">
            <a:tbl>
              <a:tblPr firstRow="1" bandRow="1">
                <a:tableStyleId>{21E4AEA4-8DFA-4A89-87EB-49C32662AFE0}</a:tableStyleId>
              </a:tblPr>
              <a:tblGrid>
                <a:gridCol w="1597651">
                  <a:extLst>
                    <a:ext uri="{9D8B030D-6E8A-4147-A177-3AD203B41FA5}">
                      <a16:colId xmlns:a16="http://schemas.microsoft.com/office/drawing/2014/main" val="20000"/>
                    </a:ext>
                  </a:extLst>
                </a:gridCol>
                <a:gridCol w="696006">
                  <a:extLst>
                    <a:ext uri="{9D8B030D-6E8A-4147-A177-3AD203B41FA5}">
                      <a16:colId xmlns:a16="http://schemas.microsoft.com/office/drawing/2014/main" val="2175004349"/>
                    </a:ext>
                  </a:extLst>
                </a:gridCol>
                <a:gridCol w="879236">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425704">
                  <a:extLst>
                    <a:ext uri="{9D8B030D-6E8A-4147-A177-3AD203B41FA5}">
                      <a16:colId xmlns:a16="http://schemas.microsoft.com/office/drawing/2014/main" val="3127304040"/>
                    </a:ext>
                  </a:extLst>
                </a:gridCol>
              </a:tblGrid>
              <a:tr h="266700">
                <a:tc>
                  <a:txBody>
                    <a:bodyPr/>
                    <a:lstStyle/>
                    <a:p>
                      <a:pPr algn="ctr" rtl="0" fontAlgn="b"/>
                      <a:r>
                        <a:rPr lang="en-US" sz="1400" b="1" i="0" u="none" strike="noStrike" smtClean="0">
                          <a:solidFill>
                            <a:srgbClr val="FFFFFF"/>
                          </a:solidFill>
                          <a:effectLst/>
                          <a:latin typeface="+mj-lt"/>
                        </a:rPr>
                        <a:t>Item</a:t>
                      </a:r>
                      <a:endParaRPr lang="en-US" sz="1400" b="1" i="0" u="none" strike="noStrike" dirty="0">
                        <a:solidFill>
                          <a:srgbClr val="FFFFFF"/>
                        </a:solidFill>
                        <a:effectLst/>
                        <a:latin typeface="+mj-lt"/>
                      </a:endParaRPr>
                    </a:p>
                  </a:txBody>
                  <a:tcPr marL="9525" marR="9525" marT="9525" marB="0" anchor="ctr"/>
                </a:tc>
                <a:tc>
                  <a:txBody>
                    <a:bodyPr/>
                    <a:lstStyle/>
                    <a:p>
                      <a:pPr algn="ctr" fontAlgn="ctr"/>
                      <a:r>
                        <a:rPr lang="en-US" sz="1400" b="0" i="0" u="none" strike="noStrike" dirty="0" smtClean="0">
                          <a:solidFill>
                            <a:srgbClr val="FFFFFF"/>
                          </a:solidFill>
                          <a:effectLst/>
                          <a:latin typeface="+mj-lt"/>
                        </a:rPr>
                        <a:t>Rear</a:t>
                      </a:r>
                      <a:endParaRPr lang="en-US" sz="1400" b="0" i="0" u="none" strike="noStrike" dirty="0">
                        <a:solidFill>
                          <a:srgbClr val="FFFFFF"/>
                        </a:solidFill>
                        <a:effectLst/>
                        <a:latin typeface="+mj-lt"/>
                      </a:endParaRPr>
                    </a:p>
                  </a:txBody>
                  <a:tcPr marL="9525" marR="9525" marT="9525" marB="0" anchor="ctr"/>
                </a:tc>
                <a:tc gridSpan="2">
                  <a:txBody>
                    <a:bodyPr/>
                    <a:lstStyle/>
                    <a:p>
                      <a:pPr algn="ctr" fontAlgn="ctr"/>
                      <a:r>
                        <a:rPr lang="en-US" sz="1400" b="0" i="0" u="none" strike="noStrike" dirty="0" smtClean="0">
                          <a:solidFill>
                            <a:srgbClr val="FFFFFF"/>
                          </a:solidFill>
                          <a:effectLst/>
                          <a:latin typeface="+mj-lt"/>
                        </a:rPr>
                        <a:t>Front</a:t>
                      </a:r>
                      <a:endParaRPr lang="en-US" sz="1400" b="0" i="0" u="none" strike="noStrike" dirty="0">
                        <a:solidFill>
                          <a:srgbClr val="FFFFFF"/>
                        </a:solidFill>
                        <a:effectLst/>
                        <a:latin typeface="+mj-lt"/>
                      </a:endParaRPr>
                    </a:p>
                  </a:txBody>
                  <a:tcPr marL="9525" marR="9525" marT="9525" marB="0" anchor="ctr"/>
                </a:tc>
                <a:tc hMerge="1">
                  <a:txBody>
                    <a:bodyPr/>
                    <a:lstStyle/>
                    <a:p>
                      <a:endParaRPr lang="en-US"/>
                    </a:p>
                  </a:txBody>
                  <a:tcPr/>
                </a:tc>
                <a:tc>
                  <a:txBody>
                    <a:bodyPr/>
                    <a:lstStyle/>
                    <a:p>
                      <a:pPr algn="ctr" fontAlgn="ctr"/>
                      <a:r>
                        <a:rPr lang="en-US" sz="1400" b="0" i="0" u="none" strike="noStrike" dirty="0" smtClean="0">
                          <a:solidFill>
                            <a:srgbClr val="FFFFFF"/>
                          </a:solidFill>
                          <a:effectLst/>
                          <a:latin typeface="+mj-lt"/>
                        </a:rPr>
                        <a:t>Total</a:t>
                      </a:r>
                      <a:endParaRPr lang="en-US" sz="1400" b="0" i="0" u="none" strike="noStrike" dirty="0">
                        <a:solidFill>
                          <a:srgbClr val="FFFFFF"/>
                        </a:solidFill>
                        <a:effectLst/>
                        <a:latin typeface="+mj-lt"/>
                      </a:endParaRPr>
                    </a:p>
                  </a:txBody>
                  <a:tcPr marL="9525" marR="9525" marT="9525" marB="0" anchor="ctr"/>
                </a:tc>
                <a:extLst>
                  <a:ext uri="{0D108BD9-81ED-4DB2-BD59-A6C34878D82A}">
                    <a16:rowId xmlns:a16="http://schemas.microsoft.com/office/drawing/2014/main" val="10000"/>
                  </a:ext>
                </a:extLst>
              </a:tr>
              <a:tr h="266700">
                <a:tc>
                  <a:txBody>
                    <a:bodyPr/>
                    <a:lstStyle/>
                    <a:p>
                      <a:pPr algn="ctr"/>
                      <a:r>
                        <a:rPr lang="en-US" sz="1400" dirty="0" smtClean="0">
                          <a:solidFill>
                            <a:schemeClr val="tx1"/>
                          </a:solidFill>
                          <a:latin typeface="+mj-lt"/>
                        </a:rPr>
                        <a:t>Dimensions (mm)</a:t>
                      </a:r>
                      <a:endParaRPr lang="en-US" sz="1400" dirty="0">
                        <a:solidFill>
                          <a:schemeClr val="tx1"/>
                        </a:solidFill>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120*7.5</a:t>
                      </a:r>
                      <a:endParaRPr lang="en-US" sz="1400" b="0" i="0" u="none" strike="noStrike" dirty="0">
                        <a:solidFill>
                          <a:schemeClr val="tx1"/>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0" i="0" u="none" strike="noStrike" kern="1200" dirty="0" smtClean="0">
                          <a:solidFill>
                            <a:schemeClr val="tx1"/>
                          </a:solidFill>
                          <a:effectLst/>
                          <a:latin typeface="+mj-lt"/>
                          <a:ea typeface="+mn-ea"/>
                          <a:cs typeface="+mn-cs"/>
                        </a:rPr>
                        <a:t>133.5*13.5</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0" i="0" u="none" strike="noStrike" kern="1200" dirty="0" smtClean="0">
                          <a:solidFill>
                            <a:schemeClr val="tx1"/>
                          </a:solidFill>
                          <a:effectLst/>
                          <a:latin typeface="+mj-lt"/>
                          <a:ea typeface="+mn-ea"/>
                          <a:cs typeface="+mn-cs"/>
                        </a:rPr>
                        <a:t>83.5*13.5</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0" i="0" u="none" strike="noStrike" kern="1200" dirty="0" smtClean="0">
                          <a:solidFill>
                            <a:srgbClr val="FF0000"/>
                          </a:solidFill>
                          <a:effectLst/>
                          <a:latin typeface="+mj-lt"/>
                          <a:ea typeface="+mn-ea"/>
                          <a:cs typeface="+mn-cs"/>
                        </a:rPr>
                        <a:t>W</a:t>
                      </a:r>
                    </a:p>
                  </a:txBody>
                  <a:tcPr marL="9525" marR="9525" marT="9525" marB="0" anchor="ctr"/>
                </a:tc>
                <a:extLst>
                  <a:ext uri="{0D108BD9-81ED-4DB2-BD59-A6C34878D82A}">
                    <a16:rowId xmlns:a16="http://schemas.microsoft.com/office/drawing/2014/main" val="10001"/>
                  </a:ext>
                </a:extLst>
              </a:tr>
              <a:tr h="266700">
                <a:tc>
                  <a:txBody>
                    <a:bodyPr/>
                    <a:lstStyle/>
                    <a:p>
                      <a:pPr algn="ctr" rtl="0" fontAlgn="b"/>
                      <a:r>
                        <a:rPr lang="en-US" sz="1400" b="0" i="0" u="none" strike="noStrike" dirty="0" smtClean="0">
                          <a:solidFill>
                            <a:srgbClr val="000000"/>
                          </a:solidFill>
                          <a:effectLst/>
                          <a:latin typeface="+mj-lt"/>
                        </a:rPr>
                        <a:t>Heat leaks </a:t>
                      </a:r>
                      <a:r>
                        <a:rPr lang="en-US" sz="1400" b="0" i="0" u="none" strike="noStrike" dirty="0" smtClean="0">
                          <a:solidFill>
                            <a:srgbClr val="FF0000"/>
                          </a:solidFill>
                          <a:effectLst/>
                          <a:latin typeface="+mj-lt"/>
                        </a:rPr>
                        <a:t>(120/155K)</a:t>
                      </a:r>
                      <a:endParaRPr lang="en-US" sz="1400" b="0" i="0" u="none" strike="noStrike" dirty="0">
                        <a:solidFill>
                          <a:srgbClr val="FF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0.9/1.1</a:t>
                      </a:r>
                    </a:p>
                  </a:txBody>
                  <a:tcPr marL="9525" marR="9525" marT="9525" marB="0" anchor="ctr"/>
                </a:tc>
                <a:tc>
                  <a:txBody>
                    <a:bodyPr/>
                    <a:lstStyle/>
                    <a:p>
                      <a:pPr algn="ctr" rtl="0" fontAlgn="b"/>
                      <a:r>
                        <a:rPr lang="en-US" sz="1400" b="0" i="0" u="none" strike="noStrike" dirty="0" smtClean="0">
                          <a:solidFill>
                            <a:srgbClr val="000000"/>
                          </a:solidFill>
                          <a:effectLst/>
                          <a:latin typeface="+mj-lt"/>
                        </a:rPr>
                        <a:t>4.2</a:t>
                      </a:r>
                      <a:endParaRPr lang="en-US" sz="14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7.2</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j-lt"/>
                        </a:rPr>
                        <a:t>13.4</a:t>
                      </a:r>
                    </a:p>
                  </a:txBody>
                  <a:tcPr marL="9525" marR="9525" marT="9525" marB="0" anchor="ctr"/>
                </a:tc>
                <a:extLst>
                  <a:ext uri="{0D108BD9-81ED-4DB2-BD59-A6C34878D82A}">
                    <a16:rowId xmlns:a16="http://schemas.microsoft.com/office/drawing/2014/main" val="1293839778"/>
                  </a:ext>
                </a:extLst>
              </a:tr>
              <a:tr h="266700">
                <a:tc>
                  <a:txBody>
                    <a:bodyPr/>
                    <a:lstStyle/>
                    <a:p>
                      <a:pPr algn="ctr" rtl="0" fontAlgn="b"/>
                      <a:r>
                        <a:rPr lang="en-US" sz="1400" b="0" i="0" u="none" strike="noStrike" dirty="0" smtClean="0">
                          <a:solidFill>
                            <a:srgbClr val="0000FF"/>
                          </a:solidFill>
                          <a:effectLst/>
                          <a:latin typeface="+mj-lt"/>
                        </a:rPr>
                        <a:t>Heat leaks (</a:t>
                      </a:r>
                      <a:r>
                        <a:rPr lang="en-US" sz="1400" b="0" i="0" u="none" strike="noStrike" dirty="0" smtClean="0">
                          <a:solidFill>
                            <a:srgbClr val="FF0000"/>
                          </a:solidFill>
                          <a:effectLst/>
                          <a:latin typeface="+mj-lt"/>
                        </a:rPr>
                        <a:t>110 K</a:t>
                      </a:r>
                      <a:r>
                        <a:rPr lang="en-US" sz="1400" b="0" i="0" u="none" strike="noStrike" dirty="0" smtClean="0">
                          <a:solidFill>
                            <a:srgbClr val="0000FF"/>
                          </a:solidFill>
                          <a:effectLst/>
                          <a:latin typeface="+mj-lt"/>
                        </a:rPr>
                        <a:t>)</a:t>
                      </a:r>
                      <a:endParaRPr lang="en-US" sz="1400" b="0" i="0" u="none" strike="noStrike" dirty="0">
                        <a:solidFill>
                          <a:srgbClr val="0000FF"/>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FF"/>
                          </a:solidFill>
                          <a:effectLst/>
                          <a:latin typeface="+mj-lt"/>
                        </a:rPr>
                        <a:t>1.76</a:t>
                      </a:r>
                    </a:p>
                  </a:txBody>
                  <a:tcPr marL="9525" marR="9525" marT="9525" marB="0" anchor="ctr"/>
                </a:tc>
                <a:tc>
                  <a:txBody>
                    <a:bodyPr/>
                    <a:lstStyle/>
                    <a:p>
                      <a:pPr algn="ctr" rtl="0" fontAlgn="b"/>
                      <a:r>
                        <a:rPr lang="en-US" sz="1400" b="0" i="0" u="none" strike="noStrike" dirty="0" smtClean="0">
                          <a:solidFill>
                            <a:srgbClr val="0000FF"/>
                          </a:solidFill>
                          <a:effectLst/>
                          <a:latin typeface="+mj-lt"/>
                        </a:rPr>
                        <a:t>2.44</a:t>
                      </a:r>
                      <a:endParaRPr lang="en-US" sz="1400" b="0" i="0" u="none" strike="noStrike" dirty="0">
                        <a:solidFill>
                          <a:srgbClr val="0000FF"/>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FF"/>
                          </a:solidFill>
                          <a:effectLst/>
                          <a:latin typeface="+mj-lt"/>
                        </a:rPr>
                        <a:t>4.24</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1" lang="en-US" sz="1400" b="0" i="0" u="none" strike="noStrike" kern="1200" dirty="0" smtClean="0">
                          <a:solidFill>
                            <a:srgbClr val="0000FF"/>
                          </a:solidFill>
                          <a:effectLst/>
                          <a:latin typeface="+mj-lt"/>
                          <a:ea typeface="+mn-ea"/>
                          <a:cs typeface="+mn-cs"/>
                        </a:rPr>
                        <a:t>8.44</a:t>
                      </a:r>
                      <a:endParaRPr lang="en-US" sz="1400" b="0" i="0" u="none" strike="noStrike" dirty="0" smtClean="0">
                        <a:solidFill>
                          <a:srgbClr val="0000FF"/>
                        </a:solidFill>
                        <a:effectLst/>
                        <a:latin typeface="+mj-lt"/>
                      </a:endParaRPr>
                    </a:p>
                  </a:txBody>
                  <a:tcPr marL="9525" marR="9525" marT="9525" marB="0" anchor="ctr"/>
                </a:tc>
                <a:extLst>
                  <a:ext uri="{0D108BD9-81ED-4DB2-BD59-A6C34878D82A}">
                    <a16:rowId xmlns:a16="http://schemas.microsoft.com/office/drawing/2014/main" val="1143984213"/>
                  </a:ext>
                </a:extLst>
              </a:tr>
            </a:tbl>
          </a:graphicData>
        </a:graphic>
      </p:graphicFrame>
      <p:sp>
        <p:nvSpPr>
          <p:cNvPr id="11" name="TextBox 10"/>
          <p:cNvSpPr txBox="1"/>
          <p:nvPr/>
        </p:nvSpPr>
        <p:spPr>
          <a:xfrm>
            <a:off x="7696200" y="5562600"/>
            <a:ext cx="1219200" cy="400110"/>
          </a:xfrm>
          <a:prstGeom prst="rect">
            <a:avLst/>
          </a:prstGeom>
          <a:noFill/>
          <a:ln>
            <a:solidFill>
              <a:schemeClr val="tx1"/>
            </a:solidFill>
          </a:ln>
        </p:spPr>
        <p:txBody>
          <a:bodyPr wrap="square" rtlCol="0">
            <a:spAutoFit/>
          </a:bodyPr>
          <a:lstStyle/>
          <a:p>
            <a:r>
              <a:rPr lang="en-US" dirty="0" smtClean="0">
                <a:solidFill>
                  <a:srgbClr val="0000FF"/>
                </a:solidFill>
              </a:rPr>
              <a:t>Unit: K</a:t>
            </a:r>
            <a:endParaRPr lang="en-US" dirty="0">
              <a:solidFill>
                <a:srgbClr val="0000FF"/>
              </a:solidFill>
            </a:endParaRPr>
          </a:p>
        </p:txBody>
      </p:sp>
    </p:spTree>
    <p:extLst>
      <p:ext uri="{BB962C8B-B14F-4D97-AF65-F5344CB8AC3E}">
        <p14:creationId xmlns:p14="http://schemas.microsoft.com/office/powerpoint/2010/main" val="3502446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Some issues – Higher temperatures of LN2 level</a:t>
            </a:r>
          </a:p>
        </p:txBody>
      </p:sp>
      <p:pic>
        <p:nvPicPr>
          <p:cNvPr id="7" name="Picture 6"/>
          <p:cNvPicPr>
            <a:picLocks noChangeAspect="1"/>
          </p:cNvPicPr>
          <p:nvPr/>
        </p:nvPicPr>
        <p:blipFill rotWithShape="1">
          <a:blip r:embed="rId2"/>
          <a:srcRect l="20397" t="-209" r="4513" b="3213"/>
          <a:stretch/>
        </p:blipFill>
        <p:spPr>
          <a:xfrm>
            <a:off x="5486400" y="990600"/>
            <a:ext cx="3449618" cy="28194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024" t="31112" r="5400" b="1557"/>
          <a:stretch/>
        </p:blipFill>
        <p:spPr>
          <a:xfrm rot="5400000">
            <a:off x="1513941" y="3495140"/>
            <a:ext cx="2458519" cy="36576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373" t="29829" r="5400" b="2222"/>
          <a:stretch/>
        </p:blipFill>
        <p:spPr>
          <a:xfrm rot="5400000">
            <a:off x="5859231" y="3420830"/>
            <a:ext cx="2590800" cy="3673940"/>
          </a:xfrm>
          <a:prstGeom prst="rect">
            <a:avLst/>
          </a:prstGeom>
        </p:spPr>
      </p:pic>
      <p:sp>
        <p:nvSpPr>
          <p:cNvPr id="11" name="TextBox 10"/>
          <p:cNvSpPr txBox="1"/>
          <p:nvPr/>
        </p:nvSpPr>
        <p:spPr>
          <a:xfrm>
            <a:off x="4801267" y="5562600"/>
            <a:ext cx="2971800" cy="707886"/>
          </a:xfrm>
          <a:prstGeom prst="rect">
            <a:avLst/>
          </a:prstGeom>
          <a:noFill/>
        </p:spPr>
        <p:txBody>
          <a:bodyPr wrap="square" rtlCol="0">
            <a:spAutoFit/>
          </a:bodyPr>
          <a:lstStyle/>
          <a:p>
            <a:pPr algn="ctr"/>
            <a:r>
              <a:rPr lang="el-GR" dirty="0" smtClean="0">
                <a:solidFill>
                  <a:srgbClr val="0000FF"/>
                </a:solidFill>
              </a:rPr>
              <a:t>Δ</a:t>
            </a:r>
            <a:r>
              <a:rPr lang="en-US" altLang="ja-JP" dirty="0" smtClean="0">
                <a:solidFill>
                  <a:srgbClr val="0000FF"/>
                </a:solidFill>
              </a:rPr>
              <a:t>T=41.6 K</a:t>
            </a:r>
          </a:p>
          <a:p>
            <a:pPr algn="ctr"/>
            <a:r>
              <a:rPr lang="en-US" dirty="0">
                <a:solidFill>
                  <a:srgbClr val="0000FF"/>
                </a:solidFill>
              </a:rPr>
              <a:t> </a:t>
            </a:r>
            <a:r>
              <a:rPr lang="en-US" dirty="0" smtClean="0">
                <a:solidFill>
                  <a:srgbClr val="0000FF"/>
                </a:solidFill>
              </a:rPr>
              <a:t>(~ 39.3 K, by formula)</a:t>
            </a:r>
            <a:endParaRPr lang="en-US" dirty="0">
              <a:solidFill>
                <a:srgbClr val="0000FF"/>
              </a:solidFill>
            </a:endParaRPr>
          </a:p>
        </p:txBody>
      </p:sp>
      <p:sp>
        <p:nvSpPr>
          <p:cNvPr id="12" name="Rectangle 11"/>
          <p:cNvSpPr/>
          <p:nvPr/>
        </p:nvSpPr>
        <p:spPr>
          <a:xfrm>
            <a:off x="228600" y="685800"/>
            <a:ext cx="5715000" cy="534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Arial" panose="020B0604020202020204" pitchFamily="34" charset="0"/>
              <a:buChar char="•"/>
            </a:pPr>
            <a:r>
              <a:rPr lang="en-US" altLang="zh-CN" sz="1800" dirty="0" smtClean="0">
                <a:solidFill>
                  <a:schemeClr val="tx1"/>
                </a:solidFill>
                <a:latin typeface="+mj-lt"/>
                <a:ea typeface="宋体" pitchFamily="2" charset="-122"/>
              </a:rPr>
              <a:t>High temperatures of thermal </a:t>
            </a:r>
            <a:r>
              <a:rPr lang="en-US" altLang="zh-CN" sz="1800" dirty="0">
                <a:solidFill>
                  <a:schemeClr val="tx1"/>
                </a:solidFill>
                <a:latin typeface="+mj-lt"/>
                <a:ea typeface="宋体" pitchFamily="2" charset="-122"/>
              </a:rPr>
              <a:t>anchors of support </a:t>
            </a:r>
            <a:r>
              <a:rPr lang="en-US" altLang="zh-CN" sz="1800" dirty="0" smtClean="0">
                <a:solidFill>
                  <a:schemeClr val="tx1"/>
                </a:solidFill>
                <a:latin typeface="+mj-lt"/>
                <a:ea typeface="宋体" pitchFamily="2" charset="-122"/>
              </a:rPr>
              <a:t>rods</a:t>
            </a:r>
            <a:endParaRPr lang="en-US" sz="1800" dirty="0">
              <a:solidFill>
                <a:schemeClr val="tx1"/>
              </a:solidFill>
              <a:latin typeface="+mj-lt"/>
              <a:ea typeface="宋体" pitchFamily="2" charset="-122"/>
            </a:endParaRPr>
          </a:p>
        </p:txBody>
      </p:sp>
      <p:sp>
        <p:nvSpPr>
          <p:cNvPr id="13" name="Rectangle 12"/>
          <p:cNvSpPr>
            <a:spLocks noChangeArrowheads="1"/>
          </p:cNvSpPr>
          <p:nvPr/>
        </p:nvSpPr>
        <p:spPr bwMode="auto">
          <a:xfrm>
            <a:off x="457200" y="1143000"/>
            <a:ext cx="4800600" cy="1696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266700" indent="-266700">
              <a:lnSpc>
                <a:spcPct val="140000"/>
              </a:lnSpc>
              <a:buFont typeface="Times New Roman" panose="02020603050405020304" pitchFamily="18" charset="0"/>
              <a:buChar char="−"/>
            </a:pPr>
            <a:r>
              <a:rPr lang="en-US" altLang="zh-CN" sz="1600" dirty="0" smtClean="0">
                <a:solidFill>
                  <a:schemeClr val="tx1"/>
                </a:solidFill>
                <a:ea typeface="宋体" pitchFamily="2" charset="-122"/>
              </a:rPr>
              <a:t>The cross-section areas are not sufficient to intercept heat leaks from room temperatures.</a:t>
            </a:r>
          </a:p>
          <a:p>
            <a:pPr marL="266700" indent="-266700">
              <a:lnSpc>
                <a:spcPct val="140000"/>
              </a:lnSpc>
              <a:buFont typeface="Times New Roman" panose="02020603050405020304" pitchFamily="18" charset="0"/>
              <a:buChar char="−"/>
            </a:pPr>
            <a:r>
              <a:rPr lang="en-US" altLang="zh-CN" sz="1600" dirty="0" smtClean="0">
                <a:solidFill>
                  <a:srgbClr val="0000FF"/>
                </a:solidFill>
                <a:ea typeface="宋体" pitchFamily="2" charset="-122"/>
              </a:rPr>
              <a:t>For the QCS-R cryostat, we will confirm the thermal anchor design (cross-section areas and contact surfaces between the copper braids and LN2 shields)</a:t>
            </a:r>
          </a:p>
        </p:txBody>
      </p:sp>
      <p:graphicFrame>
        <p:nvGraphicFramePr>
          <p:cNvPr id="14" name="表格 4"/>
          <p:cNvGraphicFramePr>
            <a:graphicFrameLocks noGrp="1"/>
          </p:cNvGraphicFramePr>
          <p:nvPr>
            <p:extLst>
              <p:ext uri="{D42A27DB-BD31-4B8C-83A1-F6EECF244321}">
                <p14:modId xmlns:p14="http://schemas.microsoft.com/office/powerpoint/2010/main" val="4290958805"/>
              </p:ext>
            </p:extLst>
          </p:nvPr>
        </p:nvGraphicFramePr>
        <p:xfrm>
          <a:off x="222188" y="2971800"/>
          <a:ext cx="4959412" cy="1066800"/>
        </p:xfrm>
        <a:graphic>
          <a:graphicData uri="http://schemas.openxmlformats.org/drawingml/2006/table">
            <a:tbl>
              <a:tblPr firstRow="1" bandRow="1">
                <a:tableStyleId>{21E4AEA4-8DFA-4A89-87EB-49C32662AFE0}</a:tableStyleId>
              </a:tblPr>
              <a:tblGrid>
                <a:gridCol w="1546932">
                  <a:extLst>
                    <a:ext uri="{9D8B030D-6E8A-4147-A177-3AD203B41FA5}">
                      <a16:colId xmlns:a16="http://schemas.microsoft.com/office/drawing/2014/main" val="20000"/>
                    </a:ext>
                  </a:extLst>
                </a:gridCol>
                <a:gridCol w="730250">
                  <a:extLst>
                    <a:ext uri="{9D8B030D-6E8A-4147-A177-3AD203B41FA5}">
                      <a16:colId xmlns:a16="http://schemas.microsoft.com/office/drawing/2014/main" val="2175004349"/>
                    </a:ext>
                  </a:extLst>
                </a:gridCol>
                <a:gridCol w="984250">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815330">
                  <a:extLst>
                    <a:ext uri="{9D8B030D-6E8A-4147-A177-3AD203B41FA5}">
                      <a16:colId xmlns:a16="http://schemas.microsoft.com/office/drawing/2014/main" val="3127304040"/>
                    </a:ext>
                  </a:extLst>
                </a:gridCol>
              </a:tblGrid>
              <a:tr h="266700">
                <a:tc>
                  <a:txBody>
                    <a:bodyPr/>
                    <a:lstStyle/>
                    <a:p>
                      <a:pPr algn="ctr" rtl="0" fontAlgn="b"/>
                      <a:r>
                        <a:rPr lang="en-US" sz="1600" b="1" i="0" u="none" strike="noStrike" smtClean="0">
                          <a:solidFill>
                            <a:srgbClr val="FFFFFF"/>
                          </a:solidFill>
                          <a:effectLst/>
                          <a:latin typeface="+mj-lt"/>
                        </a:rPr>
                        <a:t>Item</a:t>
                      </a:r>
                      <a:endParaRPr lang="en-US" sz="1600" b="1" i="0" u="none" strike="noStrike" dirty="0">
                        <a:solidFill>
                          <a:srgbClr val="FFFFFF"/>
                        </a:solidFill>
                        <a:effectLst/>
                        <a:latin typeface="+mj-lt"/>
                      </a:endParaRPr>
                    </a:p>
                  </a:txBody>
                  <a:tcPr marL="9525" marR="9525" marT="9525" marB="0" anchor="ctr"/>
                </a:tc>
                <a:tc>
                  <a:txBody>
                    <a:bodyPr/>
                    <a:lstStyle/>
                    <a:p>
                      <a:pPr algn="ctr" fontAlgn="ctr"/>
                      <a:r>
                        <a:rPr lang="en-US" sz="1600" b="0" i="0" u="none" strike="noStrike" dirty="0" smtClean="0">
                          <a:solidFill>
                            <a:srgbClr val="FFFFFF"/>
                          </a:solidFill>
                          <a:effectLst/>
                          <a:latin typeface="+mj-lt"/>
                        </a:rPr>
                        <a:t>Rear</a:t>
                      </a:r>
                      <a:endParaRPr lang="en-US" sz="1600" b="0" i="0" u="none" strike="noStrike" dirty="0">
                        <a:solidFill>
                          <a:srgbClr val="FFFFFF"/>
                        </a:solidFill>
                        <a:effectLst/>
                        <a:latin typeface="+mj-lt"/>
                      </a:endParaRPr>
                    </a:p>
                  </a:txBody>
                  <a:tcPr marL="9525" marR="9525" marT="9525" marB="0" anchor="ctr"/>
                </a:tc>
                <a:tc gridSpan="2">
                  <a:txBody>
                    <a:bodyPr/>
                    <a:lstStyle/>
                    <a:p>
                      <a:pPr algn="ctr" fontAlgn="ctr"/>
                      <a:r>
                        <a:rPr lang="en-US" sz="1600" b="0" i="0" u="none" strike="noStrike" dirty="0" smtClean="0">
                          <a:solidFill>
                            <a:srgbClr val="FFFFFF"/>
                          </a:solidFill>
                          <a:effectLst/>
                          <a:latin typeface="+mj-lt"/>
                        </a:rPr>
                        <a:t>Front</a:t>
                      </a:r>
                      <a:endParaRPr lang="en-US" sz="1600" b="0" i="0" u="none" strike="noStrike" dirty="0">
                        <a:solidFill>
                          <a:srgbClr val="FFFFFF"/>
                        </a:solidFill>
                        <a:effectLst/>
                        <a:latin typeface="+mj-lt"/>
                      </a:endParaRPr>
                    </a:p>
                  </a:txBody>
                  <a:tcPr marL="9525" marR="9525" marT="9525" marB="0" anchor="ctr"/>
                </a:tc>
                <a:tc hMerge="1">
                  <a:txBody>
                    <a:bodyPr/>
                    <a:lstStyle/>
                    <a:p>
                      <a:endParaRPr lang="en-US"/>
                    </a:p>
                  </a:txBody>
                  <a:tcPr/>
                </a:tc>
                <a:tc>
                  <a:txBody>
                    <a:bodyPr/>
                    <a:lstStyle/>
                    <a:p>
                      <a:pPr algn="ctr" fontAlgn="ctr"/>
                      <a:r>
                        <a:rPr lang="en-US" sz="1600" b="0" i="0" u="none" strike="noStrike" dirty="0" smtClean="0">
                          <a:solidFill>
                            <a:srgbClr val="FFFFFF"/>
                          </a:solidFill>
                          <a:effectLst/>
                          <a:latin typeface="+mj-lt"/>
                        </a:rPr>
                        <a:t>Total</a:t>
                      </a:r>
                      <a:endParaRPr lang="en-US" sz="1600" b="0" i="0" u="none" strike="noStrike" dirty="0">
                        <a:solidFill>
                          <a:srgbClr val="FFFFFF"/>
                        </a:solidFill>
                        <a:effectLst/>
                        <a:latin typeface="+mj-lt"/>
                      </a:endParaRPr>
                    </a:p>
                  </a:txBody>
                  <a:tcPr marL="9525" marR="9525" marT="9525" marB="0" anchor="ctr"/>
                </a:tc>
                <a:extLst>
                  <a:ext uri="{0D108BD9-81ED-4DB2-BD59-A6C34878D82A}">
                    <a16:rowId xmlns:a16="http://schemas.microsoft.com/office/drawing/2014/main" val="10000"/>
                  </a:ext>
                </a:extLst>
              </a:tr>
              <a:tr h="266700">
                <a:tc>
                  <a:txBody>
                    <a:bodyPr/>
                    <a:lstStyle/>
                    <a:p>
                      <a:pPr algn="ctr"/>
                      <a:r>
                        <a:rPr lang="en-US" sz="1600" dirty="0" smtClean="0">
                          <a:solidFill>
                            <a:srgbClr val="FF0000"/>
                          </a:solidFill>
                          <a:latin typeface="+mj-lt"/>
                        </a:rPr>
                        <a:t>Dimensions (mm)</a:t>
                      </a:r>
                      <a:endParaRPr lang="en-US" sz="1600" dirty="0">
                        <a:solidFill>
                          <a:srgbClr val="FF0000"/>
                        </a:solidFill>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FF0000"/>
                          </a:solidFill>
                          <a:effectLst/>
                          <a:latin typeface="+mj-lt"/>
                        </a:rPr>
                        <a:t>120*7.5</a:t>
                      </a:r>
                      <a:endParaRPr lang="en-US" sz="1600" b="0" i="0" u="none" strike="noStrike" dirty="0">
                        <a:solidFill>
                          <a:srgbClr val="FF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600" b="0" i="0" u="none" strike="noStrike" kern="1200" dirty="0" smtClean="0">
                          <a:solidFill>
                            <a:srgbClr val="FF0000"/>
                          </a:solidFill>
                          <a:effectLst/>
                          <a:latin typeface="+mj-lt"/>
                          <a:ea typeface="+mn-ea"/>
                          <a:cs typeface="+mn-cs"/>
                        </a:rPr>
                        <a:t>133.5*13.5</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600" b="0" i="0" u="none" strike="noStrike" kern="1200" dirty="0" smtClean="0">
                          <a:solidFill>
                            <a:srgbClr val="FF0000"/>
                          </a:solidFill>
                          <a:effectLst/>
                          <a:latin typeface="+mj-lt"/>
                          <a:ea typeface="+mn-ea"/>
                          <a:cs typeface="+mn-cs"/>
                        </a:rPr>
                        <a:t>83.5*13.5</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600" b="0" i="0" u="none" strike="noStrike" kern="1200" dirty="0" smtClean="0">
                          <a:solidFill>
                            <a:srgbClr val="FF0000"/>
                          </a:solidFill>
                          <a:effectLst/>
                          <a:latin typeface="+mj-lt"/>
                          <a:ea typeface="+mn-ea"/>
                          <a:cs typeface="+mn-cs"/>
                        </a:rPr>
                        <a:t>Design</a:t>
                      </a:r>
                    </a:p>
                  </a:txBody>
                  <a:tcPr marL="9525" marR="9525" marT="9525" marB="0" anchor="ctr"/>
                </a:tc>
                <a:extLst>
                  <a:ext uri="{0D108BD9-81ED-4DB2-BD59-A6C34878D82A}">
                    <a16:rowId xmlns:a16="http://schemas.microsoft.com/office/drawing/2014/main" val="10001"/>
                  </a:ext>
                </a:extLst>
              </a:tr>
              <a:tr h="266700">
                <a:tc>
                  <a:txBody>
                    <a:bodyPr/>
                    <a:lstStyle/>
                    <a:p>
                      <a:pPr algn="ctr" rtl="0" fontAlgn="b"/>
                      <a:r>
                        <a:rPr lang="en-US" sz="1600" b="0" i="0" u="none" strike="noStrike" dirty="0" smtClean="0">
                          <a:solidFill>
                            <a:srgbClr val="000000"/>
                          </a:solidFill>
                          <a:effectLst/>
                          <a:latin typeface="+mj-lt"/>
                        </a:rPr>
                        <a:t>Thermal anchor</a:t>
                      </a:r>
                      <a:endParaRPr lang="en-US"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600" b="0" i="0" u="none" strike="noStrike" dirty="0" smtClean="0">
                          <a:solidFill>
                            <a:schemeClr val="tx1"/>
                          </a:solidFill>
                          <a:effectLst/>
                          <a:latin typeface="+mj-lt"/>
                        </a:rPr>
                        <a:t>Φ</a:t>
                      </a:r>
                      <a:r>
                        <a:rPr lang="en-US" sz="1600" b="0" i="0" u="none" strike="noStrike" dirty="0" smtClean="0">
                          <a:solidFill>
                            <a:schemeClr val="tx1"/>
                          </a:solidFill>
                          <a:effectLst/>
                          <a:latin typeface="+mj-lt"/>
                        </a:rPr>
                        <a:t>7</a:t>
                      </a:r>
                    </a:p>
                  </a:txBody>
                  <a:tcPr marL="9525" marR="9525" marT="9525" marB="0" anchor="ctr"/>
                </a:tc>
                <a:tc>
                  <a:txBody>
                    <a:bodyPr/>
                    <a:lstStyle/>
                    <a:p>
                      <a:pPr algn="ctr" rtl="0" fontAlgn="b"/>
                      <a:r>
                        <a:rPr lang="en-US" sz="1600" b="0" i="0" u="none" strike="noStrike" dirty="0" smtClean="0">
                          <a:solidFill>
                            <a:srgbClr val="000000"/>
                          </a:solidFill>
                          <a:effectLst/>
                          <a:latin typeface="+mj-lt"/>
                        </a:rPr>
                        <a:t>2.5*25</a:t>
                      </a:r>
                      <a:endParaRPr lang="en-US"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1" lang="el-GR" sz="1600" b="0" i="0" u="none" strike="noStrike" kern="1200" dirty="0" smtClean="0">
                          <a:solidFill>
                            <a:schemeClr val="tx1"/>
                          </a:solidFill>
                          <a:effectLst/>
                          <a:latin typeface="+mj-lt"/>
                          <a:ea typeface="+mn-ea"/>
                          <a:cs typeface="+mn-cs"/>
                        </a:rPr>
                        <a:t>Φ</a:t>
                      </a:r>
                      <a:r>
                        <a:rPr kumimoji="1" lang="en-US" sz="1600" b="0" i="0" u="none" strike="noStrike" kern="1200" dirty="0" smtClean="0">
                          <a:solidFill>
                            <a:schemeClr val="tx1"/>
                          </a:solidFill>
                          <a:effectLst/>
                          <a:latin typeface="+mj-lt"/>
                          <a:ea typeface="+mn-ea"/>
                          <a:cs typeface="+mn-cs"/>
                        </a:rPr>
                        <a:t>7</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FF0000"/>
                          </a:solidFill>
                          <a:effectLst/>
                          <a:latin typeface="+mj-lt"/>
                        </a:rPr>
                        <a:t>Design</a:t>
                      </a:r>
                    </a:p>
                  </a:txBody>
                  <a:tcPr marL="9525" marR="9525" marT="9525" marB="0" anchor="ctr"/>
                </a:tc>
                <a:extLst>
                  <a:ext uri="{0D108BD9-81ED-4DB2-BD59-A6C34878D82A}">
                    <a16:rowId xmlns:a16="http://schemas.microsoft.com/office/drawing/2014/main" val="1293839778"/>
                  </a:ext>
                </a:extLst>
              </a:tr>
              <a:tr h="266700">
                <a:tc>
                  <a:txBody>
                    <a:bodyPr/>
                    <a:lstStyle/>
                    <a:p>
                      <a:pPr algn="ctr" rtl="0" fontAlgn="b"/>
                      <a:r>
                        <a:rPr lang="el-GR" sz="1600" dirty="0" smtClean="0">
                          <a:solidFill>
                            <a:srgbClr val="0000FF"/>
                          </a:solidFill>
                          <a:latin typeface="+mj-lt"/>
                        </a:rPr>
                        <a:t>Δ</a:t>
                      </a:r>
                      <a:r>
                        <a:rPr lang="en-US" altLang="ja-JP" sz="1600" dirty="0" smtClean="0">
                          <a:solidFill>
                            <a:srgbClr val="0000FF"/>
                          </a:solidFill>
                          <a:latin typeface="+mj-lt"/>
                        </a:rPr>
                        <a:t>T (K)</a:t>
                      </a:r>
                      <a:endParaRPr lang="en-US"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j-lt"/>
                        </a:rPr>
                        <a:t>23</a:t>
                      </a:r>
                    </a:p>
                  </a:txBody>
                  <a:tcPr marL="9525" marR="9525" marT="9525" marB="0" anchor="ctr"/>
                </a:tc>
                <a:tc>
                  <a:txBody>
                    <a:bodyPr/>
                    <a:lstStyle/>
                    <a:p>
                      <a:pPr algn="ctr" rtl="0" fontAlgn="b"/>
                      <a:r>
                        <a:rPr lang="en-US" sz="1600" b="0" i="0" u="none" strike="noStrike" dirty="0" smtClean="0">
                          <a:solidFill>
                            <a:srgbClr val="000000"/>
                          </a:solidFill>
                          <a:effectLst/>
                          <a:latin typeface="+mj-lt"/>
                        </a:rPr>
                        <a:t>45.6</a:t>
                      </a:r>
                      <a:endParaRPr lang="en-US"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j-lt"/>
                        </a:rPr>
                        <a:t>41.6</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FF0000"/>
                          </a:solidFill>
                          <a:effectLst/>
                          <a:latin typeface="+mj-lt"/>
                        </a:rPr>
                        <a:t>Cal.</a:t>
                      </a:r>
                    </a:p>
                  </a:txBody>
                  <a:tcPr marL="9525" marR="9525" marT="9525" marB="0" anchor="ctr"/>
                </a:tc>
                <a:extLst>
                  <a:ext uri="{0D108BD9-81ED-4DB2-BD59-A6C34878D82A}">
                    <a16:rowId xmlns:a16="http://schemas.microsoft.com/office/drawing/2014/main" val="2562663276"/>
                  </a:ext>
                </a:extLst>
              </a:tr>
            </a:tbl>
          </a:graphicData>
        </a:graphic>
      </p:graphicFrame>
    </p:spTree>
    <p:extLst>
      <p:ext uri="{BB962C8B-B14F-4D97-AF65-F5344CB8AC3E}">
        <p14:creationId xmlns:p14="http://schemas.microsoft.com/office/powerpoint/2010/main" val="956161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600" dirty="0" smtClean="0"/>
              <a:t>Summary of the QCS-L cryostat cold test</a:t>
            </a:r>
            <a:endParaRPr lang="en-US" sz="2600" dirty="0"/>
          </a:p>
        </p:txBody>
      </p:sp>
      <p:graphicFrame>
        <p:nvGraphicFramePr>
          <p:cNvPr id="5" name="表格 4"/>
          <p:cNvGraphicFramePr>
            <a:graphicFrameLocks noGrp="1"/>
          </p:cNvGraphicFramePr>
          <p:nvPr>
            <p:extLst>
              <p:ext uri="{D42A27DB-BD31-4B8C-83A1-F6EECF244321}">
                <p14:modId xmlns:p14="http://schemas.microsoft.com/office/powerpoint/2010/main" val="124288445"/>
              </p:ext>
            </p:extLst>
          </p:nvPr>
        </p:nvGraphicFramePr>
        <p:xfrm>
          <a:off x="1143000" y="838201"/>
          <a:ext cx="7086600" cy="1600199"/>
        </p:xfrm>
        <a:graphic>
          <a:graphicData uri="http://schemas.openxmlformats.org/drawingml/2006/table">
            <a:tbl>
              <a:tblPr firstRow="1" bandRow="1">
                <a:tableStyleId>{21E4AEA4-8DFA-4A89-87EB-49C32662AFE0}</a:tableStyleId>
              </a:tblPr>
              <a:tblGrid>
                <a:gridCol w="3225641">
                  <a:extLst>
                    <a:ext uri="{9D8B030D-6E8A-4147-A177-3AD203B41FA5}">
                      <a16:colId xmlns:a16="http://schemas.microsoft.com/office/drawing/2014/main" val="20000"/>
                    </a:ext>
                  </a:extLst>
                </a:gridCol>
                <a:gridCol w="1005052">
                  <a:extLst>
                    <a:ext uri="{9D8B030D-6E8A-4147-A177-3AD203B41FA5}">
                      <a16:colId xmlns:a16="http://schemas.microsoft.com/office/drawing/2014/main" val="20002"/>
                    </a:ext>
                  </a:extLst>
                </a:gridCol>
                <a:gridCol w="1058911">
                  <a:extLst>
                    <a:ext uri="{9D8B030D-6E8A-4147-A177-3AD203B41FA5}">
                      <a16:colId xmlns:a16="http://schemas.microsoft.com/office/drawing/2014/main" val="20003"/>
                    </a:ext>
                  </a:extLst>
                </a:gridCol>
                <a:gridCol w="1796996">
                  <a:extLst>
                    <a:ext uri="{9D8B030D-6E8A-4147-A177-3AD203B41FA5}">
                      <a16:colId xmlns:a16="http://schemas.microsoft.com/office/drawing/2014/main" val="20004"/>
                    </a:ext>
                  </a:extLst>
                </a:gridCol>
              </a:tblGrid>
              <a:tr h="393187">
                <a:tc rowSpan="2">
                  <a:txBody>
                    <a:bodyPr/>
                    <a:lstStyle/>
                    <a:p>
                      <a:pPr algn="ctr" rtl="0" fontAlgn="b"/>
                      <a:r>
                        <a:rPr lang="en-US" sz="1400" u="none" strike="noStrike" dirty="0">
                          <a:effectLst/>
                          <a:latin typeface="+mj-lt"/>
                        </a:rPr>
                        <a:t>Items</a:t>
                      </a:r>
                      <a:endParaRPr lang="en-US" sz="1400" b="1" i="0" u="none" strike="noStrike" dirty="0">
                        <a:solidFill>
                          <a:srgbClr val="FFFFFF"/>
                        </a:solidFill>
                        <a:effectLst/>
                        <a:latin typeface="+mj-lt"/>
                      </a:endParaRPr>
                    </a:p>
                  </a:txBody>
                  <a:tcPr marL="9525" marR="9525" marT="9525" marB="0" anchor="ctr"/>
                </a:tc>
                <a:tc gridSpan="2">
                  <a:txBody>
                    <a:bodyPr/>
                    <a:lstStyle/>
                    <a:p>
                      <a:pPr algn="ctr" fontAlgn="ctr"/>
                      <a:r>
                        <a:rPr lang="en-US" sz="1400" u="none" strike="noStrike" dirty="0">
                          <a:effectLst/>
                          <a:latin typeface="+mj-lt"/>
                        </a:rPr>
                        <a:t>Cold mass</a:t>
                      </a:r>
                      <a:endParaRPr lang="en-US" sz="1400" b="0" i="0" u="none" strike="noStrike" dirty="0">
                        <a:solidFill>
                          <a:srgbClr val="000000"/>
                        </a:solidFill>
                        <a:effectLst/>
                        <a:latin typeface="+mj-lt"/>
                      </a:endParaRPr>
                    </a:p>
                  </a:txBody>
                  <a:tcPr marL="9525" marR="9525" marT="9525" marB="0" anchor="ctr"/>
                </a:tc>
                <a:tc hMerge="1">
                  <a:txBody>
                    <a:bodyPr/>
                    <a:lstStyle/>
                    <a:p>
                      <a:endParaRPr lang="en-US"/>
                    </a:p>
                  </a:txBody>
                  <a:tcPr/>
                </a:tc>
                <a:tc rowSpan="2">
                  <a:txBody>
                    <a:bodyPr/>
                    <a:lstStyle/>
                    <a:p>
                      <a:pPr algn="ctr" rtl="0" fontAlgn="b"/>
                      <a:r>
                        <a:rPr lang="en-US" sz="1400" u="none" strike="noStrike" dirty="0">
                          <a:effectLst/>
                          <a:latin typeface="+mj-lt"/>
                        </a:rPr>
                        <a:t>Remarks</a:t>
                      </a:r>
                      <a:endParaRPr lang="en-US" sz="1400" b="1" i="0" u="none" strike="noStrike" dirty="0">
                        <a:solidFill>
                          <a:srgbClr val="FFFFFF"/>
                        </a:solidFill>
                        <a:effectLst/>
                        <a:latin typeface="+mj-lt"/>
                      </a:endParaRPr>
                    </a:p>
                  </a:txBody>
                  <a:tcPr marL="9525" marR="9525" marT="9525" marB="0" anchor="ctr"/>
                </a:tc>
                <a:extLst>
                  <a:ext uri="{0D108BD9-81ED-4DB2-BD59-A6C34878D82A}">
                    <a16:rowId xmlns:a16="http://schemas.microsoft.com/office/drawing/2014/main" val="10000"/>
                  </a:ext>
                </a:extLst>
              </a:tr>
              <a:tr h="263340">
                <a:tc vMerge="1">
                  <a:txBody>
                    <a:bodyPr/>
                    <a:lstStyle/>
                    <a:p>
                      <a:endParaRPr lang="en-US"/>
                    </a:p>
                  </a:txBody>
                  <a:tcPr/>
                </a:tc>
                <a:tc>
                  <a:txBody>
                    <a:bodyPr/>
                    <a:lstStyle/>
                    <a:p>
                      <a:pPr algn="ctr" rtl="0" fontAlgn="ctr"/>
                      <a:r>
                        <a:rPr lang="en-US" sz="1400" u="none" strike="noStrike" dirty="0">
                          <a:effectLst/>
                          <a:latin typeface="+mj-lt"/>
                        </a:rPr>
                        <a:t>Rear</a:t>
                      </a:r>
                      <a:endParaRPr lang="en-US" sz="1400" b="0" i="0" u="none" strike="noStrike" dirty="0">
                        <a:solidFill>
                          <a:srgbClr val="000000"/>
                        </a:solidFill>
                        <a:effectLst/>
                        <a:latin typeface="+mj-lt"/>
                      </a:endParaRPr>
                    </a:p>
                  </a:txBody>
                  <a:tcPr marL="9525" marR="9525" marT="9525" marB="0" anchor="ctr"/>
                </a:tc>
                <a:tc>
                  <a:txBody>
                    <a:bodyPr/>
                    <a:lstStyle/>
                    <a:p>
                      <a:pPr algn="ctr" rtl="0" fontAlgn="ctr"/>
                      <a:r>
                        <a:rPr lang="en-US" sz="1400" u="none" strike="noStrike" dirty="0">
                          <a:effectLst/>
                          <a:latin typeface="+mj-lt"/>
                        </a:rPr>
                        <a:t>Front</a:t>
                      </a:r>
                      <a:endParaRPr lang="en-US" sz="1400" b="0" i="0" u="none" strike="noStrike" dirty="0">
                        <a:solidFill>
                          <a:srgbClr val="000000"/>
                        </a:solidFill>
                        <a:effectLst/>
                        <a:latin typeface="+mj-lt"/>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367526">
                <a:tc>
                  <a:txBody>
                    <a:bodyPr/>
                    <a:lstStyle/>
                    <a:p>
                      <a:pPr algn="ctr" fontAlgn="ctr"/>
                      <a:r>
                        <a:rPr lang="en-US" sz="1400" u="none" strike="noStrike" dirty="0" smtClean="0">
                          <a:solidFill>
                            <a:srgbClr val="0000FF"/>
                          </a:solidFill>
                          <a:effectLst/>
                          <a:latin typeface="+mj-lt"/>
                        </a:rPr>
                        <a:t>Total heat leaks</a:t>
                      </a:r>
                      <a:r>
                        <a:rPr lang="en-US" sz="1400" u="none" strike="noStrike" baseline="0" dirty="0" smtClean="0">
                          <a:solidFill>
                            <a:srgbClr val="0000FF"/>
                          </a:solidFill>
                          <a:effectLst/>
                          <a:latin typeface="+mj-lt"/>
                        </a:rPr>
                        <a:t> at the cryostat side</a:t>
                      </a:r>
                      <a:endParaRPr lang="en-US" sz="1400" b="0" i="0" u="none" strike="noStrike" dirty="0">
                        <a:solidFill>
                          <a:srgbClr val="0000FF"/>
                        </a:solidFill>
                        <a:effectLst/>
                        <a:latin typeface="+mj-lt"/>
                      </a:endParaRPr>
                    </a:p>
                  </a:txBody>
                  <a:tcPr marL="9525" marR="9525" marT="9525" marB="0" anchor="ctr"/>
                </a:tc>
                <a:tc>
                  <a:txBody>
                    <a:bodyPr/>
                    <a:lstStyle/>
                    <a:p>
                      <a:pPr algn="ctr" fontAlgn="ctr"/>
                      <a:r>
                        <a:rPr lang="en-US" sz="1400" b="0" i="0" u="none" strike="noStrike" dirty="0" smtClean="0">
                          <a:solidFill>
                            <a:srgbClr val="0000FF"/>
                          </a:solidFill>
                          <a:effectLst/>
                          <a:latin typeface="+mj-lt"/>
                        </a:rPr>
                        <a:t>11.5</a:t>
                      </a:r>
                      <a:endParaRPr lang="en-US" sz="1400" b="0" i="0" u="none" strike="noStrike" dirty="0">
                        <a:solidFill>
                          <a:srgbClr val="0000FF"/>
                        </a:solidFill>
                        <a:effectLst/>
                        <a:latin typeface="+mj-lt"/>
                      </a:endParaRPr>
                    </a:p>
                  </a:txBody>
                  <a:tcPr marL="9525" marR="9525" marT="9525" marB="0" anchor="ctr"/>
                </a:tc>
                <a:tc>
                  <a:txBody>
                    <a:bodyPr/>
                    <a:lstStyle/>
                    <a:p>
                      <a:pPr algn="ctr" fontAlgn="ctr"/>
                      <a:r>
                        <a:rPr lang="en-US" sz="1400" b="0" i="0" u="none" strike="noStrike" dirty="0" smtClean="0">
                          <a:solidFill>
                            <a:srgbClr val="0000FF"/>
                          </a:solidFill>
                          <a:effectLst/>
                          <a:latin typeface="+mj-lt"/>
                        </a:rPr>
                        <a:t>23.6</a:t>
                      </a:r>
                      <a:endParaRPr lang="en-US" sz="1400" b="0" i="0" u="none" strike="noStrike" dirty="0">
                        <a:solidFill>
                          <a:srgbClr val="0000FF"/>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solidFill>
                            <a:srgbClr val="0000FF"/>
                          </a:solidFill>
                          <a:effectLst/>
                          <a:latin typeface="+mj-lt"/>
                        </a:rPr>
                        <a:t>35.1 W </a:t>
                      </a:r>
                      <a:r>
                        <a:rPr lang="en-US" sz="1400" u="none" strike="noStrike" dirty="0" smtClean="0">
                          <a:solidFill>
                            <a:srgbClr val="FF0000"/>
                          </a:solidFill>
                          <a:effectLst/>
                          <a:latin typeface="+mj-lt"/>
                        </a:rPr>
                        <a:t>(</a:t>
                      </a:r>
                      <a:r>
                        <a:rPr kumimoji="1" lang="en-US" sz="1400" b="0" i="0" u="none" strike="noStrike" kern="1200" dirty="0" smtClean="0">
                          <a:solidFill>
                            <a:srgbClr val="FF0000"/>
                          </a:solidFill>
                          <a:effectLst/>
                          <a:latin typeface="+mj-lt"/>
                          <a:ea typeface="+mn-ea"/>
                          <a:cs typeface="+mn-cs"/>
                        </a:rPr>
                        <a:t>Measured</a:t>
                      </a:r>
                      <a:r>
                        <a:rPr lang="en-US" sz="1400" u="none" strike="noStrike" dirty="0" smtClean="0">
                          <a:solidFill>
                            <a:srgbClr val="FF0000"/>
                          </a:solidFill>
                          <a:effectLst/>
                          <a:latin typeface="+mj-lt"/>
                        </a:rPr>
                        <a:t>)</a:t>
                      </a:r>
                    </a:p>
                  </a:txBody>
                  <a:tcPr marL="9525" marR="9525" marT="9525" marB="0" anchor="ctr"/>
                </a:tc>
                <a:extLst>
                  <a:ext uri="{0D108BD9-81ED-4DB2-BD59-A6C34878D82A}">
                    <a16:rowId xmlns:a16="http://schemas.microsoft.com/office/drawing/2014/main" val="10002"/>
                  </a:ext>
                </a:extLst>
              </a:tr>
              <a:tr h="288073">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u="none" strike="noStrike" kern="1200" dirty="0" smtClean="0">
                          <a:solidFill>
                            <a:srgbClr val="FF0000"/>
                          </a:solidFill>
                          <a:effectLst/>
                          <a:latin typeface="+mj-lt"/>
                          <a:ea typeface="+mn-ea"/>
                          <a:cs typeface="+mn-cs"/>
                        </a:rPr>
                        <a:t>Total heat leaks</a:t>
                      </a:r>
                      <a:r>
                        <a:rPr kumimoji="1" lang="en-US" sz="1400" u="none" strike="noStrike" kern="1200" baseline="0" dirty="0" smtClean="0">
                          <a:solidFill>
                            <a:srgbClr val="FF0000"/>
                          </a:solidFill>
                          <a:effectLst/>
                          <a:latin typeface="+mj-lt"/>
                          <a:ea typeface="+mn-ea"/>
                          <a:cs typeface="+mn-cs"/>
                        </a:rPr>
                        <a:t> at the service cryostat (calculated)</a:t>
                      </a:r>
                      <a:endParaRPr kumimoji="1" lang="en-US" sz="1400" b="0" i="0" u="none" strike="noStrike" kern="1200" dirty="0" smtClean="0">
                        <a:solidFill>
                          <a:srgbClr val="FF0000"/>
                        </a:solidFill>
                        <a:effectLst/>
                        <a:latin typeface="+mj-lt"/>
                        <a:ea typeface="+mn-ea"/>
                        <a:cs typeface="+mn-cs"/>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ctr" fontAlgn="ctr"/>
                      <a:r>
                        <a:rPr lang="en-US" sz="1400" u="none" strike="noStrike" dirty="0" smtClean="0">
                          <a:solidFill>
                            <a:srgbClr val="FF0000"/>
                          </a:solidFill>
                          <a:effectLst/>
                          <a:latin typeface="+mj-lt"/>
                        </a:rPr>
                        <a:t>13.25</a:t>
                      </a:r>
                    </a:p>
                  </a:txBody>
                  <a:tcPr marL="9525" marR="9525" marT="9525" marB="0" anchor="ctr"/>
                </a:tc>
                <a:extLst>
                  <a:ext uri="{0D108BD9-81ED-4DB2-BD59-A6C34878D82A}">
                    <a16:rowId xmlns:a16="http://schemas.microsoft.com/office/drawing/2014/main" val="4179813823"/>
                  </a:ext>
                </a:extLst>
              </a:tr>
              <a:tr h="288073">
                <a:tc gridSpan="3">
                  <a:txBody>
                    <a:bodyPr/>
                    <a:lstStyle/>
                    <a:p>
                      <a:pPr algn="ctr" fontAlgn="ctr"/>
                      <a:r>
                        <a:rPr lang="en-US" sz="1400" b="0" i="0" u="none" strike="noStrike" dirty="0" smtClean="0">
                          <a:solidFill>
                            <a:srgbClr val="FF0000"/>
                          </a:solidFill>
                          <a:effectLst/>
                          <a:latin typeface="+mj-lt"/>
                        </a:rPr>
                        <a:t>Multi-Channel</a:t>
                      </a:r>
                      <a:r>
                        <a:rPr lang="en-US" sz="1400" b="0" i="0" u="none" strike="noStrike" baseline="0" dirty="0" smtClean="0">
                          <a:solidFill>
                            <a:srgbClr val="FF0000"/>
                          </a:solidFill>
                          <a:effectLst/>
                          <a:latin typeface="+mj-lt"/>
                        </a:rPr>
                        <a:t> transfer line between sub-cooler and the service cryostat</a:t>
                      </a:r>
                      <a:endParaRPr lang="en-US" sz="1400" b="0" i="0" u="none" strike="noStrike" dirty="0">
                        <a:solidFill>
                          <a:srgbClr val="FF0000"/>
                        </a:solidFill>
                        <a:effectLst/>
                        <a:latin typeface="+mj-lt"/>
                      </a:endParaRPr>
                    </a:p>
                  </a:txBody>
                  <a:tcPr marL="9525" marR="9525" marT="9525" marB="0" anchor="ctr"/>
                </a:tc>
                <a:tc hMerge="1">
                  <a:txBody>
                    <a:bodyPr/>
                    <a:lstStyle/>
                    <a:p>
                      <a:pPr algn="ctr" fontAlgn="ctr"/>
                      <a:endParaRPr lang="en-US" sz="1600" b="0" i="0" u="none" strike="noStrike" dirty="0">
                        <a:solidFill>
                          <a:srgbClr val="000000"/>
                        </a:solidFill>
                        <a:effectLst/>
                        <a:latin typeface="+mj-lt"/>
                      </a:endParaRPr>
                    </a:p>
                  </a:txBody>
                  <a:tcPr marL="9525" marR="9525" marT="9525" marB="0" anchor="ctr"/>
                </a:tc>
                <a:tc hMerge="1">
                  <a:txBody>
                    <a:bodyPr/>
                    <a:lstStyle/>
                    <a:p>
                      <a:pPr algn="ctr" fontAlgn="ctr"/>
                      <a:endParaRPr lang="en-US" sz="16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FF0000"/>
                          </a:solidFill>
                          <a:effectLst/>
                          <a:latin typeface="+mj-lt"/>
                        </a:rPr>
                        <a:t>&lt;10 W</a:t>
                      </a:r>
                      <a:endParaRPr lang="en-US" sz="1400" u="none" strike="noStrike" dirty="0" smtClean="0">
                        <a:solidFill>
                          <a:srgbClr val="FF0000"/>
                        </a:solidFill>
                        <a:effectLst/>
                        <a:latin typeface="+mj-lt"/>
                      </a:endParaRPr>
                    </a:p>
                  </a:txBody>
                  <a:tcPr marL="9525" marR="9525" marT="9525" marB="0" anchor="ctr"/>
                </a:tc>
                <a:extLst>
                  <a:ext uri="{0D108BD9-81ED-4DB2-BD59-A6C34878D82A}">
                    <a16:rowId xmlns:a16="http://schemas.microsoft.com/office/drawing/2014/main" val="1041483956"/>
                  </a:ext>
                </a:extLst>
              </a:tr>
            </a:tbl>
          </a:graphicData>
        </a:graphic>
      </p:graphicFrame>
      <p:sp>
        <p:nvSpPr>
          <p:cNvPr id="8" name="Rectangle 7"/>
          <p:cNvSpPr/>
          <p:nvPr/>
        </p:nvSpPr>
        <p:spPr>
          <a:xfrm>
            <a:off x="381000" y="4876800"/>
            <a:ext cx="8153400" cy="534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Arial" panose="020B0604020202020204" pitchFamily="34" charset="0"/>
              <a:buChar char="•"/>
            </a:pPr>
            <a:r>
              <a:rPr lang="en-US" sz="1800" dirty="0" smtClean="0">
                <a:solidFill>
                  <a:schemeClr val="tx1"/>
                </a:solidFill>
                <a:latin typeface="+mj-lt"/>
                <a:ea typeface="宋体" pitchFamily="2" charset="-122"/>
              </a:rPr>
              <a:t>Estimated working point of the refrigerator (for the left side)</a:t>
            </a:r>
            <a:endParaRPr lang="en-US" sz="1800" dirty="0">
              <a:solidFill>
                <a:schemeClr val="tx1"/>
              </a:solidFill>
              <a:latin typeface="+mj-lt"/>
              <a:ea typeface="宋体" pitchFamily="2" charset="-122"/>
            </a:endParaRPr>
          </a:p>
        </p:txBody>
      </p:sp>
      <p:sp>
        <p:nvSpPr>
          <p:cNvPr id="9" name="Rectangle 8"/>
          <p:cNvSpPr/>
          <p:nvPr/>
        </p:nvSpPr>
        <p:spPr>
          <a:xfrm>
            <a:off x="381000" y="5334000"/>
            <a:ext cx="8686800" cy="1109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Arial" panose="020B0604020202020204" pitchFamily="34" charset="0"/>
              <a:buChar char="•"/>
            </a:pPr>
            <a:r>
              <a:rPr lang="en-US" sz="1800" dirty="0" smtClean="0">
                <a:solidFill>
                  <a:schemeClr val="tx1"/>
                </a:solidFill>
                <a:latin typeface="+mj-lt"/>
                <a:ea typeface="宋体" pitchFamily="2" charset="-122"/>
              </a:rPr>
              <a:t>Summary: The left cryostat has successfully been cooled down at the KEK lab and the field measurements have been performed.  The heat leaks are higher than expected and still affordable for the refrigerator. More analysis is needed for the next stage.</a:t>
            </a:r>
            <a:endParaRPr lang="en-US" sz="1800" dirty="0">
              <a:solidFill>
                <a:schemeClr val="tx1"/>
              </a:solidFill>
              <a:latin typeface="+mj-lt"/>
              <a:ea typeface="宋体" pitchFamily="2" charset="-122"/>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17551766"/>
              </p:ext>
            </p:extLst>
          </p:nvPr>
        </p:nvGraphicFramePr>
        <p:xfrm>
          <a:off x="2057400" y="2728154"/>
          <a:ext cx="3276600" cy="2301046"/>
        </p:xfrm>
        <a:graphic>
          <a:graphicData uri="http://schemas.openxmlformats.org/presentationml/2006/ole">
            <mc:AlternateContent xmlns:mc="http://schemas.openxmlformats.org/markup-compatibility/2006">
              <mc:Choice xmlns:v="urn:schemas-microsoft-com:vml" Requires="v">
                <p:oleObj spid="_x0000_s40586" name="Graph" r:id="rId3" imgW="4132440" imgH="2901600" progId="Origin50.Graph">
                  <p:embed/>
                </p:oleObj>
              </mc:Choice>
              <mc:Fallback>
                <p:oleObj name="Graph" r:id="rId3" imgW="4132440" imgH="2901600" progId="Origin50.Graph">
                  <p:embed/>
                  <p:pic>
                    <p:nvPicPr>
                      <p:cNvPr id="0" name=""/>
                      <p:cNvPicPr/>
                      <p:nvPr/>
                    </p:nvPicPr>
                    <p:blipFill>
                      <a:blip r:embed="rId4"/>
                      <a:stretch>
                        <a:fillRect/>
                      </a:stretch>
                    </p:blipFill>
                    <p:spPr>
                      <a:xfrm>
                        <a:off x="2057400" y="2728154"/>
                        <a:ext cx="3276600" cy="230104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3" name="TextBox 12"/>
              <p:cNvSpPr txBox="1"/>
              <p:nvPr/>
            </p:nvSpPr>
            <p:spPr>
              <a:xfrm>
                <a:off x="609600" y="2590800"/>
                <a:ext cx="2357539" cy="64318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𝑄</m:t>
                          </m:r>
                        </m:e>
                      </m:acc>
                      <m:r>
                        <a:rPr lang="en-US" i="1" smtClean="0">
                          <a:latin typeface="Cambria Math" panose="02040503050406030204" pitchFamily="18" charset="0"/>
                        </a:rPr>
                        <m:t>=</m:t>
                      </m:r>
                      <m:f>
                        <m:fPr>
                          <m:ctrlPr>
                            <a:rPr lang="en-US" i="1" smtClean="0">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nary>
                                <m:naryPr>
                                  <m:limLoc m:val="undOvr"/>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𝑑𝑇</m:t>
                                  </m:r>
                                </m:e>
                              </m:nary>
                            </m:e>
                          </m:nary>
                        </m:num>
                        <m:den>
                          <m:r>
                            <a:rPr lang="en-US" b="0" i="1" smtClean="0">
                              <a:latin typeface="Cambria Math" panose="02040503050406030204" pitchFamily="18" charset="0"/>
                            </a:rPr>
                            <m:t>𝑡𝑖𝑚𝑒</m:t>
                          </m:r>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09600" y="2590800"/>
                <a:ext cx="2357539" cy="643189"/>
              </a:xfrm>
              <a:prstGeom prst="rect">
                <a:avLst/>
              </a:prstGeom>
              <a:blipFill>
                <a:blip r:embed="rId5"/>
                <a:stretch>
                  <a:fillRect/>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175442328"/>
              </p:ext>
            </p:extLst>
          </p:nvPr>
        </p:nvGraphicFramePr>
        <p:xfrm>
          <a:off x="5486400" y="2689413"/>
          <a:ext cx="3352800" cy="2339788"/>
        </p:xfrm>
        <a:graphic>
          <a:graphicData uri="http://schemas.openxmlformats.org/presentationml/2006/ole">
            <mc:AlternateContent xmlns:mc="http://schemas.openxmlformats.org/markup-compatibility/2006">
              <mc:Choice xmlns:v="urn:schemas-microsoft-com:vml" Requires="v">
                <p:oleObj spid="_x0000_s40587" name="Graph" r:id="rId6" imgW="4155480" imgH="2900160" progId="Origin50.Graph">
                  <p:embed/>
                </p:oleObj>
              </mc:Choice>
              <mc:Fallback>
                <p:oleObj name="Graph" r:id="rId6" imgW="4155480" imgH="2900160" progId="Origin50.Graph">
                  <p:embed/>
                  <p:pic>
                    <p:nvPicPr>
                      <p:cNvPr id="0" name=""/>
                      <p:cNvPicPr/>
                      <p:nvPr/>
                    </p:nvPicPr>
                    <p:blipFill>
                      <a:blip r:embed="rId7"/>
                      <a:stretch>
                        <a:fillRect/>
                      </a:stretch>
                    </p:blipFill>
                    <p:spPr>
                      <a:xfrm>
                        <a:off x="5486400" y="2689413"/>
                        <a:ext cx="3352800" cy="2339788"/>
                      </a:xfrm>
                      <a:prstGeom prst="rect">
                        <a:avLst/>
                      </a:prstGeom>
                    </p:spPr>
                  </p:pic>
                </p:oleObj>
              </mc:Fallback>
            </mc:AlternateContent>
          </a:graphicData>
        </a:graphic>
      </p:graphicFrame>
      <p:sp>
        <p:nvSpPr>
          <p:cNvPr id="11" name="Rectangle 10"/>
          <p:cNvSpPr/>
          <p:nvPr/>
        </p:nvSpPr>
        <p:spPr>
          <a:xfrm>
            <a:off x="304800" y="3275654"/>
            <a:ext cx="1905000" cy="1601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Arial" panose="020B0604020202020204" pitchFamily="34" charset="0"/>
              <a:buChar char="•"/>
            </a:pPr>
            <a:r>
              <a:rPr lang="en-US" sz="1800" dirty="0" smtClean="0">
                <a:solidFill>
                  <a:schemeClr val="tx1"/>
                </a:solidFill>
                <a:latin typeface="+mj-lt"/>
                <a:ea typeface="宋体" pitchFamily="2" charset="-122"/>
              </a:rPr>
              <a:t>Heat leak meas. with temp. increase from 10  to 16 K</a:t>
            </a:r>
            <a:endParaRPr lang="en-US" sz="1800" dirty="0">
              <a:solidFill>
                <a:schemeClr val="tx1"/>
              </a:solidFill>
              <a:latin typeface="+mj-lt"/>
              <a:ea typeface="宋体" pitchFamily="2" charset="-122"/>
            </a:endParaRPr>
          </a:p>
        </p:txBody>
      </p:sp>
    </p:spTree>
    <p:extLst>
      <p:ext uri="{BB962C8B-B14F-4D97-AF65-F5344CB8AC3E}">
        <p14:creationId xmlns:p14="http://schemas.microsoft.com/office/powerpoint/2010/main" val="4029624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10" name="Rectangle 8"/>
          <p:cNvSpPr>
            <a:spLocks noChangeArrowheads="1"/>
          </p:cNvSpPr>
          <p:nvPr/>
        </p:nvSpPr>
        <p:spPr bwMode="auto">
          <a:xfrm>
            <a:off x="381000" y="1143000"/>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dirty="0">
                <a:solidFill>
                  <a:schemeClr val="tx1"/>
                </a:solidFill>
              </a:rPr>
              <a:t>Cooling requirements </a:t>
            </a:r>
            <a:r>
              <a:rPr lang="en-US" altLang="zh-CN" dirty="0" smtClean="0">
                <a:solidFill>
                  <a:schemeClr val="tx1"/>
                </a:solidFill>
              </a:rPr>
              <a:t>of the </a:t>
            </a:r>
            <a:r>
              <a:rPr lang="en-US" altLang="zh-CN" dirty="0" err="1" smtClean="0">
                <a:solidFill>
                  <a:schemeClr val="tx1"/>
                </a:solidFill>
              </a:rPr>
              <a:t>SuperKEKB</a:t>
            </a:r>
            <a:r>
              <a:rPr lang="en-US" altLang="zh-CN" dirty="0" smtClean="0">
                <a:solidFill>
                  <a:schemeClr val="tx1"/>
                </a:solidFill>
              </a:rPr>
              <a:t> QCS SC magnets</a:t>
            </a:r>
            <a:endParaRPr lang="en-US" altLang="ja-JP" dirty="0">
              <a:solidFill>
                <a:schemeClr val="tx1"/>
              </a:solidFill>
            </a:endParaRPr>
          </a:p>
        </p:txBody>
      </p:sp>
      <p:sp>
        <p:nvSpPr>
          <p:cNvPr id="13" name="Rectangle 41"/>
          <p:cNvSpPr>
            <a:spLocks noChangeArrowheads="1"/>
          </p:cNvSpPr>
          <p:nvPr/>
        </p:nvSpPr>
        <p:spPr bwMode="auto">
          <a:xfrm>
            <a:off x="762000" y="1676400"/>
            <a:ext cx="8077203"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Introduction to the magnet cryostats</a:t>
            </a:r>
            <a:endParaRPr lang="en-US" altLang="zh-CN" sz="1800" dirty="0">
              <a:solidFill>
                <a:schemeClr val="tx1"/>
              </a:solidFill>
              <a:latin typeface="+mj-lt"/>
              <a:ea typeface="宋体" pitchFamily="2" charset="-122"/>
            </a:endParaRP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Sub-cooled </a:t>
            </a:r>
            <a:r>
              <a:rPr lang="en-US" altLang="zh-CN" sz="1800" dirty="0" err="1" smtClean="0">
                <a:solidFill>
                  <a:schemeClr val="tx1"/>
                </a:solidFill>
                <a:latin typeface="+mj-lt"/>
                <a:ea typeface="宋体" pitchFamily="2" charset="-122"/>
              </a:rPr>
              <a:t>LHe</a:t>
            </a:r>
            <a:r>
              <a:rPr lang="en-US" altLang="zh-CN" sz="1800" dirty="0" smtClean="0">
                <a:solidFill>
                  <a:schemeClr val="tx1"/>
                </a:solidFill>
                <a:latin typeface="+mj-lt"/>
                <a:ea typeface="宋体" pitchFamily="2" charset="-122"/>
              </a:rPr>
              <a:t> for the SC magnet cryostats</a:t>
            </a: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ea typeface="宋体" pitchFamily="2" charset="-122"/>
              </a:rPr>
              <a:t>Cryogenic systems, and their cooling powers.</a:t>
            </a:r>
            <a:endParaRPr lang="en-US" altLang="zh-CN" sz="1800" dirty="0">
              <a:solidFill>
                <a:schemeClr val="tx1"/>
              </a:solidFill>
              <a:ea typeface="宋体" pitchFamily="2" charset="-122"/>
            </a:endParaRPr>
          </a:p>
        </p:txBody>
      </p:sp>
      <p:sp>
        <p:nvSpPr>
          <p:cNvPr id="14" name="Rectangle 41"/>
          <p:cNvSpPr>
            <a:spLocks noChangeArrowheads="1"/>
          </p:cNvSpPr>
          <p:nvPr/>
        </p:nvSpPr>
        <p:spPr bwMode="auto">
          <a:xfrm>
            <a:off x="685801" y="3962400"/>
            <a:ext cx="73914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Set-up to cool the QCS-L cryostat with the 1000 L </a:t>
            </a:r>
            <a:r>
              <a:rPr lang="en-US" altLang="zh-CN" sz="1800" dirty="0" err="1" smtClean="0">
                <a:solidFill>
                  <a:schemeClr val="tx1"/>
                </a:solidFill>
                <a:latin typeface="+mj-lt"/>
                <a:ea typeface="宋体" pitchFamily="2" charset="-122"/>
              </a:rPr>
              <a:t>dewar</a:t>
            </a:r>
            <a:endParaRPr lang="en-US" altLang="zh-CN" sz="1800" dirty="0">
              <a:solidFill>
                <a:schemeClr val="tx1"/>
              </a:solidFill>
              <a:latin typeface="+mj-lt"/>
              <a:ea typeface="宋体" pitchFamily="2" charset="-122"/>
            </a:endParaRP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Thermal performance of the QCS-L cryostat</a:t>
            </a: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Some issues (support rods, measured heat leaks and working point of the refrigerators)</a:t>
            </a:r>
          </a:p>
        </p:txBody>
      </p:sp>
      <p:sp>
        <p:nvSpPr>
          <p:cNvPr id="15" name="Rectangle 8"/>
          <p:cNvSpPr>
            <a:spLocks noChangeArrowheads="1"/>
          </p:cNvSpPr>
          <p:nvPr/>
        </p:nvSpPr>
        <p:spPr bwMode="auto">
          <a:xfrm>
            <a:off x="381000" y="3276600"/>
            <a:ext cx="7848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dirty="0" smtClean="0">
                <a:solidFill>
                  <a:schemeClr val="tx1"/>
                </a:solidFill>
              </a:rPr>
              <a:t>Cold tests of the QCS-L cryostat in the experimental laboratory</a:t>
            </a:r>
            <a:endParaRPr lang="en-US" altLang="ja-JP" dirty="0">
              <a:solidFill>
                <a:schemeClr val="tx1"/>
              </a:solidFill>
            </a:endParaRPr>
          </a:p>
        </p:txBody>
      </p:sp>
    </p:spTree>
    <p:extLst>
      <p:ext uri="{BB962C8B-B14F-4D97-AF65-F5344CB8AC3E}">
        <p14:creationId xmlns:p14="http://schemas.microsoft.com/office/powerpoint/2010/main" val="1538988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SC magnets and cryostats of the </a:t>
            </a:r>
            <a:r>
              <a:rPr lang="en-US" sz="2600" dirty="0" err="1" smtClean="0"/>
              <a:t>SuperKEKB</a:t>
            </a:r>
            <a:r>
              <a:rPr lang="en-US" sz="2600" dirty="0" smtClean="0"/>
              <a:t> IR</a:t>
            </a:r>
            <a:endParaRPr lang="en-US" sz="2600" dirty="0"/>
          </a:p>
        </p:txBody>
      </p:sp>
      <p:graphicFrame>
        <p:nvGraphicFramePr>
          <p:cNvPr id="5" name="表格 4"/>
          <p:cNvGraphicFramePr>
            <a:graphicFrameLocks noGrp="1"/>
          </p:cNvGraphicFramePr>
          <p:nvPr>
            <p:extLst>
              <p:ext uri="{D42A27DB-BD31-4B8C-83A1-F6EECF244321}">
                <p14:modId xmlns:p14="http://schemas.microsoft.com/office/powerpoint/2010/main" val="2636284718"/>
              </p:ext>
            </p:extLst>
          </p:nvPr>
        </p:nvGraphicFramePr>
        <p:xfrm>
          <a:off x="914401" y="2522574"/>
          <a:ext cx="7468991" cy="3802026"/>
        </p:xfrm>
        <a:graphic>
          <a:graphicData uri="http://schemas.openxmlformats.org/drawingml/2006/table">
            <a:tbl>
              <a:tblPr firstRow="1" bandRow="1">
                <a:tableStyleId>{21E4AEA4-8DFA-4A89-87EB-49C32662AFE0}</a:tableStyleId>
              </a:tblPr>
              <a:tblGrid>
                <a:gridCol w="2717800">
                  <a:extLst>
                    <a:ext uri="{9D8B030D-6E8A-4147-A177-3AD203B41FA5}">
                      <a16:colId xmlns:a16="http://schemas.microsoft.com/office/drawing/2014/main" val="20000"/>
                    </a:ext>
                  </a:extLst>
                </a:gridCol>
                <a:gridCol w="1209910">
                  <a:extLst>
                    <a:ext uri="{9D8B030D-6E8A-4147-A177-3AD203B41FA5}">
                      <a16:colId xmlns:a16="http://schemas.microsoft.com/office/drawing/2014/main" val="20002"/>
                    </a:ext>
                  </a:extLst>
                </a:gridCol>
                <a:gridCol w="1089137">
                  <a:extLst>
                    <a:ext uri="{9D8B030D-6E8A-4147-A177-3AD203B41FA5}">
                      <a16:colId xmlns:a16="http://schemas.microsoft.com/office/drawing/2014/main" val="20003"/>
                    </a:ext>
                  </a:extLst>
                </a:gridCol>
                <a:gridCol w="1229672">
                  <a:extLst>
                    <a:ext uri="{9D8B030D-6E8A-4147-A177-3AD203B41FA5}">
                      <a16:colId xmlns:a16="http://schemas.microsoft.com/office/drawing/2014/main" val="1625689556"/>
                    </a:ext>
                  </a:extLst>
                </a:gridCol>
                <a:gridCol w="1222472">
                  <a:extLst>
                    <a:ext uri="{9D8B030D-6E8A-4147-A177-3AD203B41FA5}">
                      <a16:colId xmlns:a16="http://schemas.microsoft.com/office/drawing/2014/main" val="3119855321"/>
                    </a:ext>
                  </a:extLst>
                </a:gridCol>
              </a:tblGrid>
              <a:tr h="583864">
                <a:tc>
                  <a:txBody>
                    <a:bodyPr/>
                    <a:lstStyle/>
                    <a:p>
                      <a:pPr algn="ctr" rtl="0" fontAlgn="b"/>
                      <a:r>
                        <a:rPr lang="en-US" sz="1800" b="1" i="0" u="none" strike="noStrike" dirty="0" smtClean="0">
                          <a:solidFill>
                            <a:srgbClr val="FFFFFF"/>
                          </a:solidFill>
                          <a:effectLst/>
                          <a:latin typeface="+mj-lt"/>
                        </a:rPr>
                        <a:t>Cryostats</a:t>
                      </a:r>
                      <a:endParaRPr lang="en-US" sz="1800" b="1" i="0" u="none" strike="noStrike" dirty="0">
                        <a:solidFill>
                          <a:srgbClr val="FFFFFF"/>
                        </a:solidFill>
                        <a:effectLst/>
                        <a:latin typeface="+mj-lt"/>
                      </a:endParaRPr>
                    </a:p>
                  </a:txBody>
                  <a:tcPr marL="9525" marR="9525" marT="9525" marB="0" anchor="ctr"/>
                </a:tc>
                <a:tc gridSpan="2">
                  <a:txBody>
                    <a:bodyPr/>
                    <a:lstStyle/>
                    <a:p>
                      <a:pPr algn="ctr" fontAlgn="ctr"/>
                      <a:r>
                        <a:rPr lang="en-US" sz="1800" u="none" strike="noStrike" dirty="0" smtClean="0">
                          <a:effectLst/>
                          <a:latin typeface="+mj-lt"/>
                        </a:rPr>
                        <a:t>QCS-L</a:t>
                      </a:r>
                      <a:endParaRPr lang="en-US" sz="1800" b="0" i="0" u="none" strike="noStrike" dirty="0">
                        <a:solidFill>
                          <a:srgbClr val="000000"/>
                        </a:solidFill>
                        <a:effectLst/>
                        <a:latin typeface="+mj-lt"/>
                      </a:endParaRPr>
                    </a:p>
                  </a:txBody>
                  <a:tcPr marL="9525" marR="9525" marT="9525" marB="0" anchor="ctr"/>
                </a:tc>
                <a:tc hMerge="1">
                  <a:txBody>
                    <a:bodyPr/>
                    <a:lstStyle/>
                    <a:p>
                      <a:endParaRPr lang="en-US"/>
                    </a:p>
                  </a:txBody>
                  <a:tcPr/>
                </a:tc>
                <a:tc gridSpan="2">
                  <a:txBody>
                    <a:bodyPr/>
                    <a:lstStyle/>
                    <a:p>
                      <a:pPr algn="ctr" fontAlgn="ctr"/>
                      <a:r>
                        <a:rPr lang="en-US" sz="1800" b="0" i="0" u="none" strike="noStrike" dirty="0" smtClean="0">
                          <a:solidFill>
                            <a:srgbClr val="FFFFFF"/>
                          </a:solidFill>
                          <a:effectLst/>
                          <a:latin typeface="+mj-lt"/>
                        </a:rPr>
                        <a:t>QCS-R</a:t>
                      </a:r>
                      <a:endParaRPr lang="en-US" sz="1800" b="0" i="0" u="none" strike="noStrike" dirty="0">
                        <a:solidFill>
                          <a:srgbClr val="FFFFFF"/>
                        </a:solidFill>
                        <a:effectLst/>
                        <a:latin typeface="+mj-lt"/>
                      </a:endParaRPr>
                    </a:p>
                  </a:txBody>
                  <a:tcPr marL="9525" marR="9525" marT="9525" marB="0" anchor="ctr"/>
                </a:tc>
                <a:tc hMerge="1">
                  <a:txBody>
                    <a:bodyPr/>
                    <a:lstStyle/>
                    <a:p>
                      <a:pPr algn="ctr" fontAlgn="ctr"/>
                      <a:endParaRPr lang="en-US"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0"/>
                  </a:ext>
                </a:extLst>
              </a:tr>
              <a:tr h="583864">
                <a:tc>
                  <a:txBody>
                    <a:bodyPr/>
                    <a:lstStyle/>
                    <a:p>
                      <a:pPr algn="ctr"/>
                      <a:r>
                        <a:rPr lang="en-US" sz="1800" dirty="0" smtClean="0">
                          <a:solidFill>
                            <a:srgbClr val="0000FF"/>
                          </a:solidFill>
                          <a:latin typeface="+mj-lt"/>
                        </a:rPr>
                        <a:t>Helium vessels</a:t>
                      </a:r>
                      <a:endParaRPr lang="en-US" sz="1800" dirty="0">
                        <a:solidFill>
                          <a:srgbClr val="0000FF"/>
                        </a:solidFill>
                        <a:latin typeface="+mj-lt"/>
                      </a:endParaRPr>
                    </a:p>
                  </a:txBody>
                  <a:tcPr marL="9525" marR="9525" marT="9525" marB="0" anchor="ctr"/>
                </a:tc>
                <a:tc>
                  <a:txBody>
                    <a:bodyPr/>
                    <a:lstStyle/>
                    <a:p>
                      <a:pPr algn="ctr" rtl="0" fontAlgn="ctr"/>
                      <a:r>
                        <a:rPr lang="en-US" sz="1800" u="none" strike="noStrike" dirty="0">
                          <a:solidFill>
                            <a:srgbClr val="0000FF"/>
                          </a:solidFill>
                          <a:effectLst/>
                          <a:latin typeface="+mj-lt"/>
                        </a:rPr>
                        <a:t>Rear</a:t>
                      </a:r>
                      <a:endParaRPr lang="en-US" sz="1800" b="0" i="0" u="none" strike="noStrike" dirty="0">
                        <a:solidFill>
                          <a:srgbClr val="0000FF"/>
                        </a:solidFill>
                        <a:effectLst/>
                        <a:latin typeface="+mj-lt"/>
                      </a:endParaRPr>
                    </a:p>
                  </a:txBody>
                  <a:tcPr marL="9525" marR="9525" marT="9525" marB="0" anchor="ctr"/>
                </a:tc>
                <a:tc>
                  <a:txBody>
                    <a:bodyPr/>
                    <a:lstStyle/>
                    <a:p>
                      <a:pPr algn="ctr" rtl="0" fontAlgn="ctr"/>
                      <a:r>
                        <a:rPr lang="en-US" sz="1800" u="none" strike="noStrike" dirty="0">
                          <a:solidFill>
                            <a:srgbClr val="0000FF"/>
                          </a:solidFill>
                          <a:effectLst/>
                          <a:latin typeface="+mj-lt"/>
                        </a:rPr>
                        <a:t>Front</a:t>
                      </a:r>
                      <a:endParaRPr lang="en-US" sz="1800" b="0" i="0" u="none" strike="noStrike" dirty="0">
                        <a:solidFill>
                          <a:srgbClr val="0000FF"/>
                        </a:solidFill>
                        <a:effectLst/>
                        <a:latin typeface="+mj-lt"/>
                      </a:endParaRPr>
                    </a:p>
                  </a:txBody>
                  <a:tcPr marL="9525" marR="9525" marT="9525" marB="0" anchor="ctr"/>
                </a:tc>
                <a:tc>
                  <a:txBody>
                    <a:bodyPr/>
                    <a:lstStyle/>
                    <a:p>
                      <a:pPr algn="ctr" rtl="0" fontAlgn="ctr"/>
                      <a:r>
                        <a:rPr lang="en-US" sz="1800" b="0" i="0" u="none" strike="noStrike" dirty="0" smtClean="0">
                          <a:solidFill>
                            <a:srgbClr val="0000FF"/>
                          </a:solidFill>
                          <a:effectLst/>
                          <a:latin typeface="+mj-lt"/>
                        </a:rPr>
                        <a:t>Front</a:t>
                      </a:r>
                      <a:endParaRPr lang="en-US" sz="1800" b="0" i="0" u="none" strike="noStrike" dirty="0">
                        <a:solidFill>
                          <a:srgbClr val="0000FF"/>
                        </a:solidFill>
                        <a:effectLst/>
                        <a:latin typeface="+mj-lt"/>
                      </a:endParaRPr>
                    </a:p>
                  </a:txBody>
                  <a:tcPr marL="9525" marR="9525" marT="9525" marB="0" anchor="ctr"/>
                </a:tc>
                <a:tc>
                  <a:txBody>
                    <a:bodyPr/>
                    <a:lstStyle/>
                    <a:p>
                      <a:pPr algn="ctr" rtl="0" fontAlgn="ctr"/>
                      <a:r>
                        <a:rPr lang="en-US" sz="1800" b="0" i="0" u="none" strike="noStrike" dirty="0" smtClean="0">
                          <a:solidFill>
                            <a:srgbClr val="0000FF"/>
                          </a:solidFill>
                          <a:effectLst/>
                          <a:latin typeface="+mj-lt"/>
                        </a:rPr>
                        <a:t>Rear</a:t>
                      </a:r>
                      <a:endParaRPr lang="en-US" sz="1800" b="0" i="0" u="none" strike="noStrike" dirty="0">
                        <a:solidFill>
                          <a:srgbClr val="0000FF"/>
                        </a:solidFill>
                        <a:effectLst/>
                        <a:latin typeface="+mj-lt"/>
                      </a:endParaRPr>
                    </a:p>
                  </a:txBody>
                  <a:tcPr marL="9525" marR="9525" marT="9525" marB="0" anchor="ctr"/>
                </a:tc>
                <a:extLst>
                  <a:ext uri="{0D108BD9-81ED-4DB2-BD59-A6C34878D82A}">
                    <a16:rowId xmlns:a16="http://schemas.microsoft.com/office/drawing/2014/main" val="10001"/>
                  </a:ext>
                </a:extLst>
              </a:tr>
              <a:tr h="882706">
                <a:tc>
                  <a:txBody>
                    <a:bodyPr/>
                    <a:lstStyle/>
                    <a:p>
                      <a:pPr algn="ctr" rtl="0" fontAlgn="b"/>
                      <a:r>
                        <a:rPr lang="en-US" sz="1800" u="none" strike="noStrike" dirty="0" smtClean="0">
                          <a:effectLst/>
                          <a:latin typeface="+mj-lt"/>
                        </a:rPr>
                        <a:t>Main quadrupoles</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rgbClr val="000000"/>
                          </a:solidFill>
                          <a:effectLst/>
                          <a:latin typeface="+mj-lt"/>
                        </a:rPr>
                        <a:t>QC2LE</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chemeClr val="tx1"/>
                          </a:solidFill>
                          <a:effectLst/>
                          <a:latin typeface="+mj-lt"/>
                        </a:rPr>
                        <a:t>QC1LP</a:t>
                      </a:r>
                    </a:p>
                    <a:p>
                      <a:pPr algn="ctr" rtl="0" fontAlgn="b"/>
                      <a:r>
                        <a:rPr lang="en-US" sz="1800" b="0" i="0" u="none" strike="noStrike" dirty="0" smtClean="0">
                          <a:solidFill>
                            <a:schemeClr val="tx1"/>
                          </a:solidFill>
                          <a:effectLst/>
                          <a:latin typeface="+mj-lt"/>
                        </a:rPr>
                        <a:t>QC2LP</a:t>
                      </a:r>
                    </a:p>
                    <a:p>
                      <a:pPr algn="ctr" rtl="0" fontAlgn="b"/>
                      <a:r>
                        <a:rPr lang="en-US" sz="1800" b="0" i="0" u="none" strike="noStrike" dirty="0" smtClean="0">
                          <a:solidFill>
                            <a:schemeClr val="tx1"/>
                          </a:solidFill>
                          <a:effectLst/>
                          <a:latin typeface="+mj-lt"/>
                        </a:rPr>
                        <a:t>QC1LE</a:t>
                      </a:r>
                      <a:endParaRPr lang="en-US" sz="1800" b="0" i="0" u="none" strike="noStrike" dirty="0">
                        <a:solidFill>
                          <a:schemeClr val="tx1"/>
                        </a:solidFill>
                        <a:effectLst/>
                        <a:latin typeface="+mj-lt"/>
                      </a:endParaRPr>
                    </a:p>
                  </a:txBody>
                  <a:tcPr marL="9525" marR="9525" marT="9525" marB="0" anchor="ctr"/>
                </a:tc>
                <a:tc>
                  <a:txBody>
                    <a:bodyPr/>
                    <a:lstStyle/>
                    <a:p>
                      <a:pPr algn="ctr" rtl="0" fontAlgn="b"/>
                      <a:r>
                        <a:rPr kumimoji="1" lang="en-US" sz="1800" b="0" i="0" u="none" strike="noStrike" kern="1200" dirty="0" smtClean="0">
                          <a:solidFill>
                            <a:schemeClr val="tx1"/>
                          </a:solidFill>
                          <a:effectLst/>
                          <a:latin typeface="+mj-lt"/>
                          <a:ea typeface="+mn-ea"/>
                          <a:cs typeface="+mn-cs"/>
                        </a:rPr>
                        <a:t>QC1RP</a:t>
                      </a:r>
                    </a:p>
                    <a:p>
                      <a:pPr algn="ctr" rtl="0" fontAlgn="b"/>
                      <a:r>
                        <a:rPr kumimoji="1" lang="en-US" sz="1800" b="0" i="0" u="none" strike="noStrike" kern="1200" dirty="0" smtClean="0">
                          <a:solidFill>
                            <a:schemeClr val="tx1"/>
                          </a:solidFill>
                          <a:effectLst/>
                          <a:latin typeface="+mj-lt"/>
                          <a:ea typeface="+mn-ea"/>
                          <a:cs typeface="+mn-cs"/>
                        </a:rPr>
                        <a:t>QC2RP</a:t>
                      </a:r>
                    </a:p>
                    <a:p>
                      <a:pPr algn="ctr" rtl="0" fontAlgn="b"/>
                      <a:r>
                        <a:rPr kumimoji="1" lang="en-US" sz="1800" b="0" i="0" u="none" strike="noStrike" kern="1200" dirty="0" smtClean="0">
                          <a:solidFill>
                            <a:schemeClr val="tx1"/>
                          </a:solidFill>
                          <a:effectLst/>
                          <a:latin typeface="+mj-lt"/>
                          <a:ea typeface="+mn-ea"/>
                          <a:cs typeface="+mn-cs"/>
                        </a:rPr>
                        <a:t>QC1RE</a:t>
                      </a:r>
                    </a:p>
                  </a:txBody>
                  <a:tcPr marL="9525" marR="9525" marT="9525" marB="0" anchor="ctr"/>
                </a:tc>
                <a:tc>
                  <a:txBody>
                    <a:bodyPr/>
                    <a:lstStyle/>
                    <a:p>
                      <a:pPr algn="ctr" rtl="0" fontAlgn="b"/>
                      <a:r>
                        <a:rPr lang="en-US" sz="1800" b="0" i="0" u="none" strike="noStrike" dirty="0" smtClean="0">
                          <a:solidFill>
                            <a:srgbClr val="000000"/>
                          </a:solidFill>
                          <a:effectLst/>
                          <a:latin typeface="+mj-lt"/>
                        </a:rPr>
                        <a:t>QC2RE</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583864">
                <a:tc>
                  <a:txBody>
                    <a:bodyPr/>
                    <a:lstStyle/>
                    <a:p>
                      <a:pPr algn="ctr" rtl="0" fontAlgn="b"/>
                      <a:r>
                        <a:rPr lang="en-US" sz="1800" b="0" i="0" u="none" strike="noStrike" dirty="0" smtClean="0">
                          <a:solidFill>
                            <a:srgbClr val="000000"/>
                          </a:solidFill>
                          <a:effectLst/>
                          <a:latin typeface="+mj-lt"/>
                        </a:rPr>
                        <a:t>Compensation</a:t>
                      </a:r>
                      <a:r>
                        <a:rPr lang="en-US" sz="1800" b="0" i="0" u="none" strike="noStrike" baseline="0" dirty="0" smtClean="0">
                          <a:solidFill>
                            <a:srgbClr val="000000"/>
                          </a:solidFill>
                          <a:effectLst/>
                          <a:latin typeface="+mj-lt"/>
                        </a:rPr>
                        <a:t> </a:t>
                      </a:r>
                      <a:r>
                        <a:rPr lang="en-US" sz="1800" b="0" i="0" u="none" strike="noStrike" dirty="0" smtClean="0">
                          <a:solidFill>
                            <a:srgbClr val="000000"/>
                          </a:solidFill>
                          <a:effectLst/>
                          <a:latin typeface="+mj-lt"/>
                        </a:rPr>
                        <a:t>solenoids</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rgbClr val="000000"/>
                          </a:solidFill>
                          <a:effectLst/>
                          <a:latin typeface="+mj-lt"/>
                        </a:rPr>
                        <a:t>-</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chemeClr val="tx1"/>
                          </a:solidFill>
                          <a:effectLst/>
                          <a:latin typeface="+mj-lt"/>
                        </a:rPr>
                        <a:t>ESL</a:t>
                      </a:r>
                      <a:endParaRPr lang="en-US" sz="1800" b="0" i="0" u="none" strike="noStrike" dirty="0">
                        <a:solidFill>
                          <a:schemeClr val="tx1"/>
                        </a:solidFill>
                        <a:effectLst/>
                        <a:latin typeface="+mj-lt"/>
                      </a:endParaRPr>
                    </a:p>
                  </a:txBody>
                  <a:tcPr marL="9525" marR="9525" marT="9525" marB="0" anchor="ctr"/>
                </a:tc>
                <a:tc>
                  <a:txBody>
                    <a:bodyPr/>
                    <a:lstStyle/>
                    <a:p>
                      <a:pPr algn="ctr" rtl="0" fontAlgn="b"/>
                      <a:r>
                        <a:rPr lang="en-US" sz="1800" b="0" i="0" u="none" strike="noStrike" dirty="0" smtClean="0">
                          <a:solidFill>
                            <a:schemeClr val="tx1"/>
                          </a:solidFill>
                          <a:effectLst/>
                          <a:latin typeface="+mj-lt"/>
                        </a:rPr>
                        <a:t>ESR1</a:t>
                      </a:r>
                      <a:endParaRPr lang="en-US" sz="1800" b="0" i="0" u="none" strike="noStrike" dirty="0">
                        <a:solidFill>
                          <a:schemeClr val="tx1"/>
                        </a:solidFill>
                        <a:effectLst/>
                        <a:latin typeface="+mj-lt"/>
                      </a:endParaRPr>
                    </a:p>
                  </a:txBody>
                  <a:tcPr marL="9525" marR="9525" marT="9525" marB="0" anchor="ctr"/>
                </a:tc>
                <a:tc>
                  <a:txBody>
                    <a:bodyPr/>
                    <a:lstStyle/>
                    <a:p>
                      <a:pPr algn="ctr" rtl="0" fontAlgn="b"/>
                      <a:r>
                        <a:rPr lang="en-US" sz="1800" b="0" i="0" u="none" strike="noStrike" dirty="0" smtClean="0">
                          <a:solidFill>
                            <a:srgbClr val="000000"/>
                          </a:solidFill>
                          <a:effectLst/>
                          <a:latin typeface="+mj-lt"/>
                        </a:rPr>
                        <a:t>ES2/ES3</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583864">
                <a:tc>
                  <a:txBody>
                    <a:bodyPr/>
                    <a:lstStyle/>
                    <a:p>
                      <a:pPr algn="ctr" rtl="0" fontAlgn="b"/>
                      <a:r>
                        <a:rPr kumimoji="1" lang="en-US" sz="1800" b="0" i="0" u="none" strike="noStrike" kern="1200" baseline="0" dirty="0" smtClean="0">
                          <a:solidFill>
                            <a:srgbClr val="000000"/>
                          </a:solidFill>
                          <a:effectLst/>
                          <a:latin typeface="+mj-lt"/>
                          <a:ea typeface="+mn-ea"/>
                          <a:cs typeface="+mn-cs"/>
                        </a:rPr>
                        <a:t>Correction/Cancel coils</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rgbClr val="000000"/>
                          </a:solidFill>
                          <a:effectLst/>
                          <a:latin typeface="+mj-lt"/>
                        </a:rPr>
                        <a:t>4</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chemeClr val="tx1"/>
                          </a:solidFill>
                          <a:effectLst/>
                          <a:latin typeface="+mj-lt"/>
                        </a:rPr>
                        <a:t>16</a:t>
                      </a:r>
                      <a:endParaRPr lang="en-US" sz="1800" b="0" i="0" u="none" strike="noStrike" dirty="0">
                        <a:solidFill>
                          <a:schemeClr val="tx1"/>
                        </a:solidFill>
                        <a:effectLst/>
                        <a:latin typeface="+mj-lt"/>
                      </a:endParaRPr>
                    </a:p>
                  </a:txBody>
                  <a:tcPr marL="9525" marR="9525" marT="9525" marB="0" anchor="ctr"/>
                </a:tc>
                <a:tc>
                  <a:txBody>
                    <a:bodyPr/>
                    <a:lstStyle/>
                    <a:p>
                      <a:pPr algn="ctr" rtl="0" fontAlgn="b"/>
                      <a:r>
                        <a:rPr lang="en-US" sz="1800" b="0" i="0" u="none" strike="noStrike" dirty="0" smtClean="0">
                          <a:solidFill>
                            <a:schemeClr val="tx1"/>
                          </a:solidFill>
                          <a:effectLst/>
                          <a:latin typeface="+mj-lt"/>
                        </a:rPr>
                        <a:t>19</a:t>
                      </a:r>
                      <a:endParaRPr lang="en-US" sz="1800" b="0" i="0" u="none" strike="noStrike" dirty="0">
                        <a:solidFill>
                          <a:schemeClr val="tx1"/>
                        </a:solidFill>
                        <a:effectLst/>
                        <a:latin typeface="+mj-lt"/>
                      </a:endParaRPr>
                    </a:p>
                  </a:txBody>
                  <a:tcPr marL="9525" marR="9525" marT="9525" marB="0" anchor="ctr"/>
                </a:tc>
                <a:tc>
                  <a:txBody>
                    <a:bodyPr/>
                    <a:lstStyle/>
                    <a:p>
                      <a:pPr algn="ctr" rtl="0" fontAlgn="b"/>
                      <a:r>
                        <a:rPr lang="en-US" sz="1800" b="0" i="0" u="none" strike="noStrike" dirty="0" smtClean="0">
                          <a:solidFill>
                            <a:srgbClr val="000000"/>
                          </a:solidFill>
                          <a:effectLst/>
                          <a:latin typeface="+mj-lt"/>
                        </a:rPr>
                        <a:t>4</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583864">
                <a:tc>
                  <a:txBody>
                    <a:bodyPr/>
                    <a:lstStyle/>
                    <a:p>
                      <a:pPr algn="ctr" rtl="0" fontAlgn="b"/>
                      <a:r>
                        <a:rPr lang="en-US" sz="1800" b="0" i="0" u="none" strike="noStrike" dirty="0" smtClean="0">
                          <a:solidFill>
                            <a:srgbClr val="000000"/>
                          </a:solidFill>
                          <a:effectLst/>
                          <a:latin typeface="+mj-lt"/>
                        </a:rPr>
                        <a:t>Cold</a:t>
                      </a:r>
                      <a:r>
                        <a:rPr lang="en-US" sz="1800" b="0" i="0" u="none" strike="noStrike" baseline="0" dirty="0" smtClean="0">
                          <a:solidFill>
                            <a:srgbClr val="000000"/>
                          </a:solidFill>
                          <a:effectLst/>
                          <a:latin typeface="+mj-lt"/>
                        </a:rPr>
                        <a:t> mass at </a:t>
                      </a:r>
                      <a:r>
                        <a:rPr lang="en-US" sz="1800" b="0" i="0" u="none" strike="noStrike" baseline="0" dirty="0" err="1" smtClean="0">
                          <a:solidFill>
                            <a:srgbClr val="000000"/>
                          </a:solidFill>
                          <a:effectLst/>
                          <a:latin typeface="+mj-lt"/>
                        </a:rPr>
                        <a:t>LHe</a:t>
                      </a:r>
                      <a:r>
                        <a:rPr lang="en-US" sz="1800" b="0" i="0" u="none" strike="noStrike" baseline="0" dirty="0" smtClean="0">
                          <a:solidFill>
                            <a:srgbClr val="000000"/>
                          </a:solidFill>
                          <a:effectLst/>
                          <a:latin typeface="+mj-lt"/>
                        </a:rPr>
                        <a:t> (kg)</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rgbClr val="000000"/>
                          </a:solidFill>
                          <a:effectLst/>
                          <a:latin typeface="+mj-lt"/>
                        </a:rPr>
                        <a:t>273.5</a:t>
                      </a:r>
                      <a:endParaRPr lang="en-US" sz="1800" b="0" i="0" u="none" strike="noStrike" dirty="0">
                        <a:solidFill>
                          <a:srgbClr val="000000"/>
                        </a:solidFill>
                        <a:effectLst/>
                        <a:latin typeface="+mj-lt"/>
                      </a:endParaRPr>
                    </a:p>
                  </a:txBody>
                  <a:tcPr marL="9525" marR="9525" marT="9525" marB="0" anchor="ctr"/>
                </a:tc>
                <a:tc>
                  <a:txBody>
                    <a:bodyPr/>
                    <a:lstStyle/>
                    <a:p>
                      <a:pPr algn="ctr" rtl="0" fontAlgn="b"/>
                      <a:r>
                        <a:rPr lang="en-US" sz="1800" b="0" i="0" u="none" strike="noStrike" dirty="0" smtClean="0">
                          <a:solidFill>
                            <a:schemeClr val="tx1"/>
                          </a:solidFill>
                          <a:effectLst/>
                          <a:latin typeface="+mj-lt"/>
                        </a:rPr>
                        <a:t>1460</a:t>
                      </a:r>
                      <a:endParaRPr lang="en-US" sz="1800" b="0" i="0" u="none" strike="noStrike" dirty="0">
                        <a:solidFill>
                          <a:schemeClr val="tx1"/>
                        </a:solidFill>
                        <a:effectLst/>
                        <a:latin typeface="+mj-lt"/>
                      </a:endParaRPr>
                    </a:p>
                  </a:txBody>
                  <a:tcPr marL="9525" marR="9525" marT="9525" marB="0" anchor="ctr"/>
                </a:tc>
                <a:tc>
                  <a:txBody>
                    <a:bodyPr/>
                    <a:lstStyle/>
                    <a:p>
                      <a:pPr algn="ctr" rtl="0" fontAlgn="b"/>
                      <a:r>
                        <a:rPr lang="en-US" sz="1800" b="0" i="0" u="none" strike="noStrike" dirty="0" smtClean="0">
                          <a:solidFill>
                            <a:schemeClr val="tx1"/>
                          </a:solidFill>
                          <a:effectLst/>
                          <a:latin typeface="+mj-lt"/>
                        </a:rPr>
                        <a:t>1981.3</a:t>
                      </a:r>
                      <a:endParaRPr lang="en-US" sz="1800" b="0" i="0" u="none" strike="noStrike" dirty="0">
                        <a:solidFill>
                          <a:schemeClr val="tx1"/>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1" lang="en-US" sz="1800" b="0" i="0" u="none" strike="noStrike" kern="1200" dirty="0" smtClean="0">
                          <a:solidFill>
                            <a:schemeClr val="tx1"/>
                          </a:solidFill>
                          <a:effectLst/>
                          <a:latin typeface="+mj-lt"/>
                          <a:ea typeface="+mn-ea"/>
                          <a:cs typeface="+mn-cs"/>
                        </a:rPr>
                        <a:t>1152.1</a:t>
                      </a:r>
                    </a:p>
                  </a:txBody>
                  <a:tcPr marL="9525" marR="9525" marT="9525" marB="0" anchor="ctr"/>
                </a:tc>
                <a:extLst>
                  <a:ext uri="{0D108BD9-81ED-4DB2-BD59-A6C34878D82A}">
                    <a16:rowId xmlns:a16="http://schemas.microsoft.com/office/drawing/2014/main" val="4156943026"/>
                  </a:ext>
                </a:extLst>
              </a:tr>
            </a:tbl>
          </a:graphicData>
        </a:graphic>
      </p:graphicFrame>
      <p:grpSp>
        <p:nvGrpSpPr>
          <p:cNvPr id="18" name="Group 17"/>
          <p:cNvGrpSpPr/>
          <p:nvPr/>
        </p:nvGrpSpPr>
        <p:grpSpPr>
          <a:xfrm>
            <a:off x="76200" y="1131072"/>
            <a:ext cx="8915400" cy="1383528"/>
            <a:chOff x="76200" y="990600"/>
            <a:chExt cx="8915400" cy="1383528"/>
          </a:xfrm>
        </p:grpSpPr>
        <p:pic>
          <p:nvPicPr>
            <p:cNvPr id="10" name="Picture 9"/>
            <p:cNvPicPr>
              <a:picLocks noChangeAspect="1"/>
            </p:cNvPicPr>
            <p:nvPr/>
          </p:nvPicPr>
          <p:blipFill>
            <a:blip r:embed="rId2"/>
            <a:stretch>
              <a:fillRect/>
            </a:stretch>
          </p:blipFill>
          <p:spPr>
            <a:xfrm>
              <a:off x="76200" y="990600"/>
              <a:ext cx="8915400" cy="1383528"/>
            </a:xfrm>
            <a:prstGeom prst="rect">
              <a:avLst/>
            </a:prstGeom>
          </p:spPr>
        </p:pic>
        <p:sp>
          <p:nvSpPr>
            <p:cNvPr id="14" name="Rectangle 13"/>
            <p:cNvSpPr/>
            <p:nvPr/>
          </p:nvSpPr>
          <p:spPr bwMode="auto">
            <a:xfrm>
              <a:off x="5105400" y="1371600"/>
              <a:ext cx="1981200" cy="609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CC0066"/>
                </a:solidFill>
                <a:effectLst/>
                <a:latin typeface="Times New Roman" pitchFamily="18" charset="0"/>
                <a:ea typeface="华文行楷" pitchFamily="2" charset="-122"/>
              </a:endParaRPr>
            </a:p>
          </p:txBody>
        </p:sp>
        <p:sp>
          <p:nvSpPr>
            <p:cNvPr id="15" name="Rectangle 14"/>
            <p:cNvSpPr/>
            <p:nvPr/>
          </p:nvSpPr>
          <p:spPr bwMode="auto">
            <a:xfrm>
              <a:off x="7467600" y="1371600"/>
              <a:ext cx="1112520" cy="6858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CC0066"/>
                </a:solidFill>
                <a:effectLst/>
                <a:latin typeface="Times New Roman" pitchFamily="18" charset="0"/>
                <a:ea typeface="华文行楷" pitchFamily="2" charset="-122"/>
              </a:endParaRPr>
            </a:p>
          </p:txBody>
        </p:sp>
        <p:sp>
          <p:nvSpPr>
            <p:cNvPr id="16" name="Rectangle 15"/>
            <p:cNvSpPr/>
            <p:nvPr/>
          </p:nvSpPr>
          <p:spPr bwMode="auto">
            <a:xfrm>
              <a:off x="304800" y="1600200"/>
              <a:ext cx="952500" cy="457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CC0066"/>
                </a:solidFill>
                <a:effectLst/>
                <a:latin typeface="Times New Roman" pitchFamily="18" charset="0"/>
                <a:ea typeface="华文行楷" pitchFamily="2" charset="-122"/>
              </a:endParaRPr>
            </a:p>
          </p:txBody>
        </p:sp>
        <p:sp>
          <p:nvSpPr>
            <p:cNvPr id="17" name="Rectangle 16"/>
            <p:cNvSpPr/>
            <p:nvPr/>
          </p:nvSpPr>
          <p:spPr bwMode="auto">
            <a:xfrm>
              <a:off x="1333500" y="1447800"/>
              <a:ext cx="2095500" cy="5334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CC0066"/>
                </a:solidFill>
                <a:effectLst/>
                <a:latin typeface="Times New Roman" pitchFamily="18" charset="0"/>
                <a:ea typeface="华文行楷" pitchFamily="2" charset="-122"/>
              </a:endParaRPr>
            </a:p>
          </p:txBody>
        </p:sp>
      </p:grpSp>
      <p:sp>
        <p:nvSpPr>
          <p:cNvPr id="19" name="TextBox 18"/>
          <p:cNvSpPr txBox="1"/>
          <p:nvPr/>
        </p:nvSpPr>
        <p:spPr>
          <a:xfrm>
            <a:off x="1143000" y="742890"/>
            <a:ext cx="1848711" cy="400110"/>
          </a:xfrm>
          <a:prstGeom prst="rect">
            <a:avLst/>
          </a:prstGeom>
          <a:noFill/>
        </p:spPr>
        <p:txBody>
          <a:bodyPr wrap="none" rtlCol="0">
            <a:spAutoFit/>
          </a:bodyPr>
          <a:lstStyle/>
          <a:p>
            <a:r>
              <a:rPr lang="en-US" dirty="0" smtClean="0">
                <a:solidFill>
                  <a:srgbClr val="0000FF"/>
                </a:solidFill>
              </a:rPr>
              <a:t>QCS-L Cryostat</a:t>
            </a:r>
            <a:endParaRPr lang="en-US" dirty="0">
              <a:solidFill>
                <a:srgbClr val="0000FF"/>
              </a:solidFill>
            </a:endParaRPr>
          </a:p>
        </p:txBody>
      </p:sp>
      <p:sp>
        <p:nvSpPr>
          <p:cNvPr id="20" name="TextBox 19"/>
          <p:cNvSpPr txBox="1"/>
          <p:nvPr/>
        </p:nvSpPr>
        <p:spPr>
          <a:xfrm>
            <a:off x="5237889" y="742890"/>
            <a:ext cx="1872629" cy="400110"/>
          </a:xfrm>
          <a:prstGeom prst="rect">
            <a:avLst/>
          </a:prstGeom>
          <a:noFill/>
        </p:spPr>
        <p:txBody>
          <a:bodyPr wrap="none" rtlCol="0">
            <a:spAutoFit/>
          </a:bodyPr>
          <a:lstStyle/>
          <a:p>
            <a:r>
              <a:rPr lang="en-US" dirty="0" smtClean="0">
                <a:solidFill>
                  <a:srgbClr val="0000FF"/>
                </a:solidFill>
              </a:rPr>
              <a:t>QCS-R Cryostat</a:t>
            </a:r>
            <a:endParaRPr lang="en-US" dirty="0">
              <a:solidFill>
                <a:srgbClr val="0000FF"/>
              </a:solidFill>
            </a:endParaRPr>
          </a:p>
        </p:txBody>
      </p:sp>
      <p:sp>
        <p:nvSpPr>
          <p:cNvPr id="12" name="TextBox 11"/>
          <p:cNvSpPr txBox="1"/>
          <p:nvPr/>
        </p:nvSpPr>
        <p:spPr>
          <a:xfrm>
            <a:off x="4007308" y="1295400"/>
            <a:ext cx="412292" cy="400110"/>
          </a:xfrm>
          <a:prstGeom prst="rect">
            <a:avLst/>
          </a:prstGeom>
          <a:noFill/>
        </p:spPr>
        <p:txBody>
          <a:bodyPr wrap="none" rtlCol="0">
            <a:spAutoFit/>
          </a:bodyPr>
          <a:lstStyle/>
          <a:p>
            <a:r>
              <a:rPr lang="en-US" dirty="0" smtClean="0">
                <a:solidFill>
                  <a:srgbClr val="FF0000"/>
                </a:solidFill>
              </a:rPr>
              <a:t>IP</a:t>
            </a:r>
            <a:endParaRPr lang="en-US" dirty="0">
              <a:solidFill>
                <a:srgbClr val="FF0000"/>
              </a:solidFill>
            </a:endParaRPr>
          </a:p>
        </p:txBody>
      </p:sp>
    </p:spTree>
    <p:extLst>
      <p:ext uri="{BB962C8B-B14F-4D97-AF65-F5344CB8AC3E}">
        <p14:creationId xmlns:p14="http://schemas.microsoft.com/office/powerpoint/2010/main" val="122688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Cryostat of the SC magnets</a:t>
            </a:r>
            <a:endParaRPr lang="en-US" dirty="0"/>
          </a:p>
        </p:txBody>
      </p:sp>
      <p:pic>
        <p:nvPicPr>
          <p:cNvPr id="4" name="Picture 3"/>
          <p:cNvPicPr>
            <a:picLocks noChangeAspect="1"/>
          </p:cNvPicPr>
          <p:nvPr/>
        </p:nvPicPr>
        <p:blipFill rotWithShape="1">
          <a:blip r:embed="rId2"/>
          <a:srcRect l="891" t="2631" r="173" b="2631"/>
          <a:stretch/>
        </p:blipFill>
        <p:spPr>
          <a:xfrm>
            <a:off x="457200" y="1138881"/>
            <a:ext cx="8001000" cy="2594919"/>
          </a:xfrm>
          <a:prstGeom prst="rect">
            <a:avLst/>
          </a:prstGeom>
        </p:spPr>
      </p:pic>
      <p:sp>
        <p:nvSpPr>
          <p:cNvPr id="8" name="TextBox 7"/>
          <p:cNvSpPr txBox="1"/>
          <p:nvPr/>
        </p:nvSpPr>
        <p:spPr>
          <a:xfrm>
            <a:off x="228600" y="2510481"/>
            <a:ext cx="1431802" cy="400110"/>
          </a:xfrm>
          <a:prstGeom prst="rect">
            <a:avLst/>
          </a:prstGeom>
          <a:noFill/>
        </p:spPr>
        <p:txBody>
          <a:bodyPr wrap="none" rtlCol="0">
            <a:spAutoFit/>
          </a:bodyPr>
          <a:lstStyle/>
          <a:p>
            <a:r>
              <a:rPr lang="en-US" altLang="zh-CN" dirty="0" err="1" smtClean="0"/>
              <a:t>LHe</a:t>
            </a:r>
            <a:r>
              <a:rPr lang="en-US" altLang="zh-CN" dirty="0" smtClean="0"/>
              <a:t> Supply</a:t>
            </a:r>
            <a:endParaRPr lang="en-US" dirty="0"/>
          </a:p>
        </p:txBody>
      </p:sp>
      <p:sp>
        <p:nvSpPr>
          <p:cNvPr id="9" name="TextBox 8"/>
          <p:cNvSpPr txBox="1"/>
          <p:nvPr/>
        </p:nvSpPr>
        <p:spPr>
          <a:xfrm>
            <a:off x="230386" y="1519881"/>
            <a:ext cx="1402948" cy="400110"/>
          </a:xfrm>
          <a:prstGeom prst="rect">
            <a:avLst/>
          </a:prstGeom>
          <a:noFill/>
        </p:spPr>
        <p:txBody>
          <a:bodyPr wrap="none" rtlCol="0">
            <a:spAutoFit/>
          </a:bodyPr>
          <a:lstStyle/>
          <a:p>
            <a:r>
              <a:rPr lang="en-US" altLang="zh-CN" dirty="0" err="1" smtClean="0"/>
              <a:t>LHe</a:t>
            </a:r>
            <a:r>
              <a:rPr lang="en-US" altLang="zh-CN" dirty="0" smtClean="0"/>
              <a:t> Return</a:t>
            </a:r>
            <a:endParaRPr lang="en-US" dirty="0"/>
          </a:p>
        </p:txBody>
      </p:sp>
      <p:sp>
        <p:nvSpPr>
          <p:cNvPr id="10" name="TextBox 9"/>
          <p:cNvSpPr txBox="1"/>
          <p:nvPr/>
        </p:nvSpPr>
        <p:spPr>
          <a:xfrm>
            <a:off x="5791200" y="967371"/>
            <a:ext cx="1949573" cy="400110"/>
          </a:xfrm>
          <a:prstGeom prst="rect">
            <a:avLst/>
          </a:prstGeom>
          <a:noFill/>
          <a:ln>
            <a:solidFill>
              <a:srgbClr val="C00000"/>
            </a:solidFill>
          </a:ln>
        </p:spPr>
        <p:txBody>
          <a:bodyPr wrap="none" rtlCol="0">
            <a:spAutoFit/>
          </a:bodyPr>
          <a:lstStyle/>
          <a:p>
            <a:r>
              <a:rPr lang="en-US" dirty="0" smtClean="0">
                <a:ln w="0"/>
                <a:solidFill>
                  <a:srgbClr val="C00000"/>
                </a:solidFill>
                <a:effectLst>
                  <a:outerShdw blurRad="38100" dist="19050" dir="2700000" algn="tl" rotWithShape="0">
                    <a:schemeClr val="dk1">
                      <a:alpha val="40000"/>
                    </a:schemeClr>
                  </a:outerShdw>
                </a:effectLst>
              </a:rPr>
              <a:t>Front </a:t>
            </a:r>
            <a:r>
              <a:rPr lang="en-US" dirty="0" err="1" smtClean="0">
                <a:ln w="0"/>
                <a:solidFill>
                  <a:srgbClr val="C00000"/>
                </a:solidFill>
                <a:effectLst>
                  <a:outerShdw blurRad="38100" dist="19050" dir="2700000" algn="tl" rotWithShape="0">
                    <a:schemeClr val="dk1">
                      <a:alpha val="40000"/>
                    </a:schemeClr>
                  </a:outerShdw>
                </a:effectLst>
              </a:rPr>
              <a:t>LHe</a:t>
            </a:r>
            <a:r>
              <a:rPr lang="en-US" dirty="0" smtClean="0">
                <a:ln w="0"/>
                <a:solidFill>
                  <a:srgbClr val="C00000"/>
                </a:solidFill>
                <a:effectLst>
                  <a:outerShdw blurRad="38100" dist="19050" dir="2700000" algn="tl" rotWithShape="0">
                    <a:schemeClr val="dk1">
                      <a:alpha val="40000"/>
                    </a:schemeClr>
                  </a:outerShdw>
                </a:effectLst>
              </a:rPr>
              <a:t> vessel</a:t>
            </a:r>
            <a:endParaRPr lang="en-US" dirty="0">
              <a:ln w="0"/>
              <a:solidFill>
                <a:srgbClr val="C00000"/>
              </a:solidFill>
              <a:effectLst>
                <a:outerShdw blurRad="38100" dist="19050" dir="2700000" algn="tl" rotWithShape="0">
                  <a:schemeClr val="dk1">
                    <a:alpha val="40000"/>
                  </a:schemeClr>
                </a:outerShdw>
              </a:effectLst>
            </a:endParaRPr>
          </a:p>
        </p:txBody>
      </p:sp>
      <p:sp>
        <p:nvSpPr>
          <p:cNvPr id="11" name="TextBox 10"/>
          <p:cNvSpPr txBox="1"/>
          <p:nvPr/>
        </p:nvSpPr>
        <p:spPr>
          <a:xfrm>
            <a:off x="1549959" y="1276290"/>
            <a:ext cx="1879041" cy="400110"/>
          </a:xfrm>
          <a:prstGeom prst="rect">
            <a:avLst/>
          </a:prstGeom>
          <a:noFill/>
          <a:ln>
            <a:solidFill>
              <a:srgbClr val="C00000"/>
            </a:solidFill>
          </a:ln>
        </p:spPr>
        <p:txBody>
          <a:bodyPr wrap="none" rtlCol="0">
            <a:spAutoFit/>
          </a:bodyPr>
          <a:lstStyle/>
          <a:p>
            <a:r>
              <a:rPr lang="en-US" dirty="0" smtClean="0">
                <a:ln w="0"/>
                <a:solidFill>
                  <a:srgbClr val="C00000"/>
                </a:solidFill>
                <a:effectLst>
                  <a:outerShdw blurRad="38100" dist="19050" dir="2700000" algn="tl" rotWithShape="0">
                    <a:schemeClr val="dk1">
                      <a:alpha val="40000"/>
                    </a:schemeClr>
                  </a:outerShdw>
                </a:effectLst>
              </a:rPr>
              <a:t>Rear </a:t>
            </a:r>
            <a:r>
              <a:rPr lang="en-US" dirty="0" err="1" smtClean="0">
                <a:ln w="0"/>
                <a:solidFill>
                  <a:srgbClr val="C00000"/>
                </a:solidFill>
                <a:effectLst>
                  <a:outerShdw blurRad="38100" dist="19050" dir="2700000" algn="tl" rotWithShape="0">
                    <a:schemeClr val="dk1">
                      <a:alpha val="40000"/>
                    </a:schemeClr>
                  </a:outerShdw>
                </a:effectLst>
              </a:rPr>
              <a:t>LHe</a:t>
            </a:r>
            <a:r>
              <a:rPr lang="en-US" dirty="0" smtClean="0">
                <a:ln w="0"/>
                <a:solidFill>
                  <a:srgbClr val="C00000"/>
                </a:solidFill>
                <a:effectLst>
                  <a:outerShdw blurRad="38100" dist="19050" dir="2700000" algn="tl" rotWithShape="0">
                    <a:schemeClr val="dk1">
                      <a:alpha val="40000"/>
                    </a:schemeClr>
                  </a:outerShdw>
                </a:effectLst>
              </a:rPr>
              <a:t> vessel</a:t>
            </a:r>
            <a:endParaRPr lang="en-US" dirty="0">
              <a:ln w="0"/>
              <a:solidFill>
                <a:srgbClr val="C00000"/>
              </a:solidFill>
              <a:effectLst>
                <a:outerShdw blurRad="38100" dist="19050" dir="2700000" algn="tl" rotWithShape="0">
                  <a:schemeClr val="dk1">
                    <a:alpha val="40000"/>
                  </a:schemeClr>
                </a:outerShdw>
              </a:effectLst>
            </a:endParaRPr>
          </a:p>
        </p:txBody>
      </p:sp>
      <p:pic>
        <p:nvPicPr>
          <p:cNvPr id="16" name="Picture 15"/>
          <p:cNvPicPr>
            <a:picLocks noChangeAspect="1"/>
          </p:cNvPicPr>
          <p:nvPr/>
        </p:nvPicPr>
        <p:blipFill>
          <a:blip r:embed="rId3"/>
          <a:stretch>
            <a:fillRect/>
          </a:stretch>
        </p:blipFill>
        <p:spPr>
          <a:xfrm rot="5400000">
            <a:off x="6009323" y="3419604"/>
            <a:ext cx="3811080" cy="2153473"/>
          </a:xfrm>
          <a:prstGeom prst="rect">
            <a:avLst/>
          </a:prstGeom>
        </p:spPr>
      </p:pic>
      <p:sp>
        <p:nvSpPr>
          <p:cNvPr id="18" name="Rectangle 8"/>
          <p:cNvSpPr>
            <a:spLocks noChangeArrowheads="1"/>
          </p:cNvSpPr>
          <p:nvPr/>
        </p:nvSpPr>
        <p:spPr bwMode="auto">
          <a:xfrm>
            <a:off x="155842" y="581025"/>
            <a:ext cx="6244958" cy="638175"/>
          </a:xfrm>
          <a:prstGeom prst="rect">
            <a:avLst/>
          </a:prstGeom>
          <a:noFill/>
          <a:ln w="9525" algn="ctr">
            <a:solidFill>
              <a:schemeClr val="accent3"/>
            </a:solidFill>
            <a:miter lim="800000"/>
            <a:headEnd/>
            <a:tailEnd/>
          </a:ln>
          <a:effectLst/>
          <a:extLst/>
        </p:spPr>
        <p:txBody>
          <a:bodyPr anchor="ctr"/>
          <a:lstStyle/>
          <a:p>
            <a:pPr marL="342900" indent="-342900">
              <a:lnSpc>
                <a:spcPct val="140000"/>
              </a:lnSpc>
              <a:buFont typeface="Arial" panose="020B0604020202020204" pitchFamily="34" charset="0"/>
              <a:buChar char="•"/>
            </a:pPr>
            <a:r>
              <a:rPr lang="en-US" altLang="zh-CN" sz="1800" dirty="0" smtClean="0">
                <a:solidFill>
                  <a:schemeClr val="tx1"/>
                </a:solidFill>
              </a:rPr>
              <a:t>Cooling the rear and front vessels in series by one </a:t>
            </a:r>
            <a:r>
              <a:rPr lang="en-US" altLang="zh-CN" sz="1800" dirty="0" err="1" smtClean="0">
                <a:solidFill>
                  <a:schemeClr val="tx1"/>
                </a:solidFill>
              </a:rPr>
              <a:t>LHe</a:t>
            </a:r>
            <a:r>
              <a:rPr lang="en-US" altLang="zh-CN" sz="1800" dirty="0" smtClean="0">
                <a:solidFill>
                  <a:schemeClr val="tx1"/>
                </a:solidFill>
              </a:rPr>
              <a:t> flow.</a:t>
            </a:r>
            <a:endParaRPr lang="en-US" altLang="ja-JP" sz="1800" dirty="0">
              <a:solidFill>
                <a:schemeClr val="tx1"/>
              </a:solidFill>
            </a:endParaRPr>
          </a:p>
        </p:txBody>
      </p:sp>
      <p:sp>
        <p:nvSpPr>
          <p:cNvPr id="19" name="Rectangle 8"/>
          <p:cNvSpPr>
            <a:spLocks noChangeArrowheads="1"/>
          </p:cNvSpPr>
          <p:nvPr/>
        </p:nvSpPr>
        <p:spPr bwMode="auto">
          <a:xfrm>
            <a:off x="155842" y="3352800"/>
            <a:ext cx="6850414" cy="453081"/>
          </a:xfrm>
          <a:prstGeom prst="rect">
            <a:avLst/>
          </a:prstGeom>
          <a:solidFill>
            <a:schemeClr val="accent3"/>
          </a:solidFill>
          <a:ln>
            <a:noFill/>
          </a:ln>
          <a:effectLst/>
          <a:extLst/>
        </p:spPr>
        <p:txBody>
          <a:bodyPr anchor="ctr"/>
          <a:lstStyle/>
          <a:p>
            <a:pPr marL="342900" indent="-342900">
              <a:lnSpc>
                <a:spcPct val="140000"/>
              </a:lnSpc>
              <a:buFont typeface="Arial" panose="020B0604020202020204" pitchFamily="34" charset="0"/>
              <a:buChar char="•"/>
            </a:pPr>
            <a:r>
              <a:rPr lang="en-US" altLang="zh-CN" sz="1800" dirty="0" smtClean="0">
                <a:solidFill>
                  <a:schemeClr val="tx1"/>
                </a:solidFill>
              </a:rPr>
              <a:t>Multi-layer insulation and LN</a:t>
            </a:r>
            <a:r>
              <a:rPr lang="en-US" altLang="zh-CN" sz="1800" baseline="-25000" dirty="0" smtClean="0">
                <a:solidFill>
                  <a:schemeClr val="tx1"/>
                </a:solidFill>
              </a:rPr>
              <a:t>2</a:t>
            </a:r>
            <a:r>
              <a:rPr lang="en-US" altLang="zh-CN" sz="1800" dirty="0" smtClean="0">
                <a:solidFill>
                  <a:schemeClr val="tx1"/>
                </a:solidFill>
              </a:rPr>
              <a:t> shields applied to intercept heat leaks</a:t>
            </a:r>
            <a:endParaRPr lang="en-US" altLang="ja-JP" sz="1800" dirty="0">
              <a:solidFill>
                <a:schemeClr val="tx1"/>
              </a:solidFill>
            </a:endParaRPr>
          </a:p>
        </p:txBody>
      </p:sp>
      <p:sp>
        <p:nvSpPr>
          <p:cNvPr id="20" name="Rectangle 8"/>
          <p:cNvSpPr>
            <a:spLocks noChangeArrowheads="1"/>
          </p:cNvSpPr>
          <p:nvPr/>
        </p:nvSpPr>
        <p:spPr bwMode="auto">
          <a:xfrm>
            <a:off x="155843" y="3781425"/>
            <a:ext cx="2815956"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sz="1800" dirty="0" smtClean="0">
                <a:solidFill>
                  <a:schemeClr val="tx1"/>
                </a:solidFill>
              </a:rPr>
              <a:t>Support rods</a:t>
            </a:r>
            <a:endParaRPr lang="en-US" altLang="ja-JP" sz="1800" dirty="0">
              <a:solidFill>
                <a:schemeClr val="tx1"/>
              </a:solidFill>
            </a:endParaRPr>
          </a:p>
        </p:txBody>
      </p:sp>
      <p:pic>
        <p:nvPicPr>
          <p:cNvPr id="14" name="Picture 13"/>
          <p:cNvPicPr>
            <a:picLocks noChangeAspect="1"/>
          </p:cNvPicPr>
          <p:nvPr/>
        </p:nvPicPr>
        <p:blipFill rotWithShape="1">
          <a:blip r:embed="rId4"/>
          <a:srcRect l="20416" t="20486" r="20833" b="20485"/>
          <a:stretch/>
        </p:blipFill>
        <p:spPr>
          <a:xfrm>
            <a:off x="2209800" y="3886199"/>
            <a:ext cx="4806617" cy="2590801"/>
          </a:xfrm>
          <a:prstGeom prst="rect">
            <a:avLst/>
          </a:prstGeom>
        </p:spPr>
      </p:pic>
      <p:pic>
        <p:nvPicPr>
          <p:cNvPr id="17" name="Picture 16"/>
          <p:cNvPicPr>
            <a:picLocks noChangeAspect="1"/>
          </p:cNvPicPr>
          <p:nvPr/>
        </p:nvPicPr>
        <p:blipFill rotWithShape="1">
          <a:blip r:embed="rId5"/>
          <a:srcRect l="40000" t="43010" r="42500" b="25922"/>
          <a:stretch/>
        </p:blipFill>
        <p:spPr>
          <a:xfrm>
            <a:off x="5566077" y="3886200"/>
            <a:ext cx="1440179" cy="1371600"/>
          </a:xfrm>
          <a:prstGeom prst="rect">
            <a:avLst/>
          </a:prstGeom>
        </p:spPr>
      </p:pic>
      <p:sp>
        <p:nvSpPr>
          <p:cNvPr id="21" name="Rectangle 41"/>
          <p:cNvSpPr>
            <a:spLocks noChangeArrowheads="1"/>
          </p:cNvSpPr>
          <p:nvPr/>
        </p:nvSpPr>
        <p:spPr bwMode="auto">
          <a:xfrm>
            <a:off x="304800" y="4343399"/>
            <a:ext cx="2184400" cy="2058481"/>
          </a:xfrm>
          <a:prstGeom prst="rect">
            <a:avLst/>
          </a:prstGeom>
          <a:solidFill>
            <a:srgbClr val="FFFFFF"/>
          </a:solidFill>
          <a:ln>
            <a:noFill/>
          </a:ln>
          <a:effectLst/>
          <a:extLst/>
        </p:spPr>
        <p:txBody>
          <a:bodyPr anchor="t"/>
          <a:lstStyle/>
          <a:p>
            <a:pPr marL="266700" indent="-266700">
              <a:lnSpc>
                <a:spcPct val="140000"/>
              </a:lnSpc>
              <a:buSzPct val="100000"/>
              <a:buFont typeface="Times New Roman" panose="02020603050405020304" pitchFamily="18" charset="0"/>
              <a:buChar char="−"/>
            </a:pPr>
            <a:r>
              <a:rPr lang="en-US" altLang="zh-CN" sz="1600" dirty="0" smtClean="0">
                <a:solidFill>
                  <a:schemeClr val="tx1"/>
                </a:solidFill>
              </a:rPr>
              <a:t>8 rods/vessel (16 for each cryostat) </a:t>
            </a:r>
            <a:endParaRPr lang="en-US" altLang="ja-JP" sz="1600" dirty="0">
              <a:solidFill>
                <a:schemeClr val="tx1"/>
              </a:solidFill>
            </a:endParaRPr>
          </a:p>
          <a:p>
            <a:pPr marL="266700" indent="-266700">
              <a:lnSpc>
                <a:spcPct val="140000"/>
              </a:lnSpc>
              <a:buSzPct val="100000"/>
              <a:buFont typeface="Times New Roman" panose="02020603050405020304" pitchFamily="18" charset="0"/>
              <a:buChar char="−"/>
            </a:pPr>
            <a:r>
              <a:rPr lang="en-US" altLang="zh-CN" sz="1600" dirty="0" smtClean="0">
                <a:solidFill>
                  <a:schemeClr val="tx1"/>
                </a:solidFill>
                <a:latin typeface="+mj-lt"/>
                <a:ea typeface="宋体" pitchFamily="2" charset="-122"/>
              </a:rPr>
              <a:t>Made of Ti-6Al-4V(ELI)</a:t>
            </a:r>
          </a:p>
          <a:p>
            <a:pPr marL="266700" indent="-266700">
              <a:lnSpc>
                <a:spcPct val="140000"/>
              </a:lnSpc>
              <a:buSzPct val="100000"/>
              <a:buFont typeface="Times New Roman" panose="02020603050405020304" pitchFamily="18" charset="0"/>
              <a:buChar char="−"/>
            </a:pPr>
            <a:r>
              <a:rPr lang="en-US" altLang="zh-CN" sz="1600" dirty="0" smtClean="0">
                <a:solidFill>
                  <a:schemeClr val="tx1"/>
                </a:solidFill>
                <a:ea typeface="宋体" pitchFamily="2" charset="-122"/>
              </a:rPr>
              <a:t>Largest </a:t>
            </a:r>
            <a:r>
              <a:rPr lang="en-US" altLang="zh-CN" sz="1600" dirty="0">
                <a:solidFill>
                  <a:schemeClr val="tx1"/>
                </a:solidFill>
                <a:ea typeface="宋体" pitchFamily="2" charset="-122"/>
              </a:rPr>
              <a:t>heat leaks to the </a:t>
            </a:r>
            <a:r>
              <a:rPr lang="en-US" altLang="zh-CN" sz="1600" dirty="0" err="1">
                <a:solidFill>
                  <a:schemeClr val="tx1"/>
                </a:solidFill>
                <a:ea typeface="宋体" pitchFamily="2" charset="-122"/>
              </a:rPr>
              <a:t>LHe</a:t>
            </a:r>
            <a:r>
              <a:rPr lang="en-US" altLang="zh-CN" sz="1600" dirty="0">
                <a:solidFill>
                  <a:schemeClr val="tx1"/>
                </a:solidFill>
                <a:ea typeface="宋体" pitchFamily="2" charset="-122"/>
              </a:rPr>
              <a:t> </a:t>
            </a:r>
            <a:r>
              <a:rPr lang="en-US" altLang="zh-CN" sz="1600" dirty="0" smtClean="0">
                <a:solidFill>
                  <a:schemeClr val="tx1"/>
                </a:solidFill>
                <a:ea typeface="宋体" pitchFamily="2" charset="-122"/>
              </a:rPr>
              <a:t>vessels</a:t>
            </a:r>
            <a:endParaRPr lang="en-US" altLang="zh-CN" sz="1600" dirty="0">
              <a:solidFill>
                <a:schemeClr val="tx1"/>
              </a:solidFill>
              <a:ea typeface="宋体" pitchFamily="2" charset="-122"/>
            </a:endParaRPr>
          </a:p>
        </p:txBody>
      </p:sp>
    </p:spTree>
    <p:extLst>
      <p:ext uri="{BB962C8B-B14F-4D97-AF65-F5344CB8AC3E}">
        <p14:creationId xmlns:p14="http://schemas.microsoft.com/office/powerpoint/2010/main" val="87184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8839200" cy="609600"/>
          </a:xfrm>
        </p:spPr>
        <p:txBody>
          <a:bodyPr/>
          <a:lstStyle/>
          <a:p>
            <a:r>
              <a:rPr lang="en-US" sz="2600" dirty="0" smtClean="0"/>
              <a:t>Service cryostats of the </a:t>
            </a:r>
            <a:r>
              <a:rPr lang="en-US" sz="2600" dirty="0" err="1" smtClean="0"/>
              <a:t>SuperKEKB</a:t>
            </a:r>
            <a:r>
              <a:rPr lang="en-US" sz="2600" dirty="0" smtClean="0"/>
              <a:t> IR SC magnets</a:t>
            </a:r>
            <a:endParaRPr lang="en-US" sz="2600" dirty="0"/>
          </a:p>
        </p:txBody>
      </p:sp>
      <p:grpSp>
        <p:nvGrpSpPr>
          <p:cNvPr id="2" name="Group 1"/>
          <p:cNvGrpSpPr/>
          <p:nvPr/>
        </p:nvGrpSpPr>
        <p:grpSpPr>
          <a:xfrm>
            <a:off x="838200" y="762000"/>
            <a:ext cx="7620000" cy="3810000"/>
            <a:chOff x="838200" y="838200"/>
            <a:chExt cx="7620000" cy="3810000"/>
          </a:xfrm>
        </p:grpSpPr>
        <p:pic>
          <p:nvPicPr>
            <p:cNvPr id="4" name="Picture 3"/>
            <p:cNvPicPr>
              <a:picLocks noChangeAspect="1"/>
            </p:cNvPicPr>
            <p:nvPr/>
          </p:nvPicPr>
          <p:blipFill rotWithShape="1">
            <a:blip r:embed="rId2"/>
            <a:srcRect l="10000" t="15049" r="12500" b="12719"/>
            <a:stretch/>
          </p:blipFill>
          <p:spPr>
            <a:xfrm>
              <a:off x="838200" y="838200"/>
              <a:ext cx="7620000" cy="3810000"/>
            </a:xfrm>
            <a:prstGeom prst="rect">
              <a:avLst/>
            </a:prstGeom>
          </p:spPr>
        </p:pic>
        <p:sp>
          <p:nvSpPr>
            <p:cNvPr id="8" name="TextBox 7"/>
            <p:cNvSpPr txBox="1"/>
            <p:nvPr/>
          </p:nvSpPr>
          <p:spPr>
            <a:xfrm>
              <a:off x="3657600" y="1981200"/>
              <a:ext cx="1095172" cy="400110"/>
            </a:xfrm>
            <a:prstGeom prst="rect">
              <a:avLst/>
            </a:prstGeom>
            <a:noFill/>
          </p:spPr>
          <p:txBody>
            <a:bodyPr wrap="none" rtlCol="0">
              <a:spAutoFit/>
            </a:bodyPr>
            <a:lstStyle/>
            <a:p>
              <a:r>
                <a:rPr lang="en-US" dirty="0" smtClean="0">
                  <a:solidFill>
                    <a:srgbClr val="0000FF"/>
                  </a:solidFill>
                </a:rPr>
                <a:t>Ring-out</a:t>
              </a:r>
              <a:endParaRPr lang="en-US" dirty="0">
                <a:solidFill>
                  <a:srgbClr val="0000FF"/>
                </a:solidFill>
              </a:endParaRPr>
            </a:p>
          </p:txBody>
        </p:sp>
        <p:sp>
          <p:nvSpPr>
            <p:cNvPr id="9" name="TextBox 8"/>
            <p:cNvSpPr txBox="1"/>
            <p:nvPr/>
          </p:nvSpPr>
          <p:spPr>
            <a:xfrm>
              <a:off x="4724400" y="3429000"/>
              <a:ext cx="966931" cy="400110"/>
            </a:xfrm>
            <a:prstGeom prst="rect">
              <a:avLst/>
            </a:prstGeom>
            <a:noFill/>
          </p:spPr>
          <p:txBody>
            <a:bodyPr wrap="none" rtlCol="0">
              <a:spAutoFit/>
            </a:bodyPr>
            <a:lstStyle/>
            <a:p>
              <a:r>
                <a:rPr lang="en-US" dirty="0" smtClean="0">
                  <a:solidFill>
                    <a:srgbClr val="0000FF"/>
                  </a:solidFill>
                </a:rPr>
                <a:t>Ring-in</a:t>
              </a:r>
              <a:endParaRPr lang="en-US" dirty="0">
                <a:solidFill>
                  <a:srgbClr val="0000FF"/>
                </a:solidFill>
              </a:endParaRPr>
            </a:p>
          </p:txBody>
        </p:sp>
      </p:grpSp>
      <p:graphicFrame>
        <p:nvGraphicFramePr>
          <p:cNvPr id="13" name="表格 4"/>
          <p:cNvGraphicFramePr>
            <a:graphicFrameLocks noGrp="1"/>
          </p:cNvGraphicFramePr>
          <p:nvPr>
            <p:extLst>
              <p:ext uri="{D42A27DB-BD31-4B8C-83A1-F6EECF244321}">
                <p14:modId xmlns:p14="http://schemas.microsoft.com/office/powerpoint/2010/main" val="3098318883"/>
              </p:ext>
            </p:extLst>
          </p:nvPr>
        </p:nvGraphicFramePr>
        <p:xfrm>
          <a:off x="609600" y="4800600"/>
          <a:ext cx="8305800" cy="1587859"/>
        </p:xfrm>
        <a:graphic>
          <a:graphicData uri="http://schemas.openxmlformats.org/drawingml/2006/table">
            <a:tbl>
              <a:tblPr firstRow="1" bandRow="1">
                <a:tableStyleId>{21E4AEA4-8DFA-4A89-87EB-49C32662AFE0}</a:tableStyleId>
              </a:tblPr>
              <a:tblGrid>
                <a:gridCol w="2737199">
                  <a:extLst>
                    <a:ext uri="{9D8B030D-6E8A-4147-A177-3AD203B41FA5}">
                      <a16:colId xmlns:a16="http://schemas.microsoft.com/office/drawing/2014/main" val="20000"/>
                    </a:ext>
                  </a:extLst>
                </a:gridCol>
                <a:gridCol w="2694582">
                  <a:extLst>
                    <a:ext uri="{9D8B030D-6E8A-4147-A177-3AD203B41FA5}">
                      <a16:colId xmlns:a16="http://schemas.microsoft.com/office/drawing/2014/main" val="20002"/>
                    </a:ext>
                  </a:extLst>
                </a:gridCol>
                <a:gridCol w="2874019">
                  <a:extLst>
                    <a:ext uri="{9D8B030D-6E8A-4147-A177-3AD203B41FA5}">
                      <a16:colId xmlns:a16="http://schemas.microsoft.com/office/drawing/2014/main" val="1625689556"/>
                    </a:ext>
                  </a:extLst>
                </a:gridCol>
              </a:tblGrid>
              <a:tr h="654566">
                <a:tc>
                  <a:txBody>
                    <a:bodyPr/>
                    <a:lstStyle/>
                    <a:p>
                      <a:pPr algn="ctr" rtl="0" fontAlgn="b"/>
                      <a:r>
                        <a:rPr lang="en-US" sz="1800" b="1" i="0" u="none" strike="noStrike" dirty="0" smtClean="0">
                          <a:solidFill>
                            <a:srgbClr val="FFFFFF"/>
                          </a:solidFill>
                          <a:effectLst/>
                          <a:latin typeface="+mj-lt"/>
                        </a:rPr>
                        <a:t>Cryostats</a:t>
                      </a:r>
                      <a:endParaRPr lang="en-US" sz="1800" b="1" i="0" u="none" strike="noStrike" dirty="0">
                        <a:solidFill>
                          <a:srgbClr val="FFFFFF"/>
                        </a:solidFill>
                        <a:effectLst/>
                        <a:latin typeface="+mj-lt"/>
                      </a:endParaRPr>
                    </a:p>
                  </a:txBody>
                  <a:tcPr marL="9525" marR="9525" marT="9525" marB="0" anchor="ctr"/>
                </a:tc>
                <a:tc>
                  <a:txBody>
                    <a:bodyPr/>
                    <a:lstStyle/>
                    <a:p>
                      <a:pPr algn="ctr" fontAlgn="ctr"/>
                      <a:r>
                        <a:rPr lang="en-US" sz="1800" u="none" strike="noStrike" dirty="0" smtClean="0">
                          <a:effectLst/>
                          <a:latin typeface="+mj-lt"/>
                        </a:rPr>
                        <a:t>QCS-L</a:t>
                      </a:r>
                      <a:endParaRPr lang="en-US" sz="1800" b="0" i="0" u="none" strike="noStrike" dirty="0">
                        <a:solidFill>
                          <a:srgbClr val="000000"/>
                        </a:solidFill>
                        <a:effectLst/>
                        <a:latin typeface="+mj-lt"/>
                      </a:endParaRPr>
                    </a:p>
                  </a:txBody>
                  <a:tcPr marL="9525" marR="9525" marT="9525" marB="0" anchor="ctr"/>
                </a:tc>
                <a:tc>
                  <a:txBody>
                    <a:bodyPr/>
                    <a:lstStyle/>
                    <a:p>
                      <a:pPr algn="ctr" fontAlgn="ctr"/>
                      <a:r>
                        <a:rPr lang="en-US" sz="1800" b="0" i="0" u="none" strike="noStrike" dirty="0" smtClean="0">
                          <a:solidFill>
                            <a:srgbClr val="FFFFFF"/>
                          </a:solidFill>
                          <a:effectLst/>
                          <a:latin typeface="+mj-lt"/>
                        </a:rPr>
                        <a:t>QCS-R</a:t>
                      </a:r>
                      <a:endParaRPr lang="en-US" sz="1800" b="0" i="0" u="none" strike="noStrike" dirty="0">
                        <a:solidFill>
                          <a:srgbClr val="FFFFFF"/>
                        </a:solidFill>
                        <a:effectLst/>
                        <a:latin typeface="+mj-lt"/>
                      </a:endParaRPr>
                    </a:p>
                  </a:txBody>
                  <a:tcPr marL="9525" marR="9525" marT="9525" marB="0" anchor="ctr"/>
                </a:tc>
                <a:extLst>
                  <a:ext uri="{0D108BD9-81ED-4DB2-BD59-A6C34878D82A}">
                    <a16:rowId xmlns:a16="http://schemas.microsoft.com/office/drawing/2014/main" val="10000"/>
                  </a:ext>
                </a:extLst>
              </a:tr>
              <a:tr h="933293">
                <a:tc>
                  <a:txBody>
                    <a:bodyPr/>
                    <a:lstStyle/>
                    <a:p>
                      <a:pPr algn="ctr" rtl="0" fontAlgn="b"/>
                      <a:r>
                        <a:rPr lang="en-US" sz="1800" b="0" i="0" u="none" strike="noStrike" dirty="0" smtClean="0">
                          <a:solidFill>
                            <a:srgbClr val="0000FF"/>
                          </a:solidFill>
                          <a:effectLst/>
                          <a:latin typeface="+mj-lt"/>
                        </a:rPr>
                        <a:t>Service cryostats</a:t>
                      </a:r>
                      <a:endParaRPr lang="en-US" sz="1800" b="0" i="0" u="none" strike="noStrike" dirty="0">
                        <a:solidFill>
                          <a:srgbClr val="0000FF"/>
                        </a:solidFill>
                        <a:effectLst/>
                        <a:latin typeface="+mj-lt"/>
                      </a:endParaRPr>
                    </a:p>
                  </a:txBody>
                  <a:tcPr marL="9525" marR="9525" marT="9525" marB="0" anchor="ctr"/>
                </a:tc>
                <a:tc gridSpan="2">
                  <a:txBody>
                    <a:bodyPr/>
                    <a:lstStyle/>
                    <a:p>
                      <a:pPr algn="ctr" rtl="0" fontAlgn="b"/>
                      <a:r>
                        <a:rPr lang="en-US" sz="1800" b="0" i="0" u="none" strike="noStrike" dirty="0" smtClean="0">
                          <a:solidFill>
                            <a:srgbClr val="0000FF"/>
                          </a:solidFill>
                          <a:effectLst/>
                          <a:latin typeface="+mj-lt"/>
                        </a:rPr>
                        <a:t>To</a:t>
                      </a:r>
                      <a:r>
                        <a:rPr lang="en-US" sz="1800" b="0" i="0" u="none" strike="noStrike" baseline="0" dirty="0" smtClean="0">
                          <a:solidFill>
                            <a:srgbClr val="0000FF"/>
                          </a:solidFill>
                          <a:effectLst/>
                          <a:latin typeface="+mj-lt"/>
                        </a:rPr>
                        <a:t> access cryogenic multi-channel lines, and to accommodate </a:t>
                      </a:r>
                      <a:r>
                        <a:rPr lang="en-US" sz="1800" b="0" i="0" u="none" strike="noStrike" baseline="0" dirty="0" smtClean="0">
                          <a:solidFill>
                            <a:srgbClr val="FF0000"/>
                          </a:solidFill>
                          <a:effectLst/>
                          <a:latin typeface="+mj-lt"/>
                        </a:rPr>
                        <a:t>cryogenic control valves, signal wires, current leads</a:t>
                      </a:r>
                      <a:endParaRPr lang="en-US" sz="1800" b="0" i="0" u="none" strike="noStrike" dirty="0">
                        <a:solidFill>
                          <a:srgbClr val="FF0000"/>
                        </a:solidFill>
                        <a:effectLst/>
                        <a:latin typeface="+mj-lt"/>
                      </a:endParaRPr>
                    </a:p>
                  </a:txBody>
                  <a:tcPr marL="9525" marR="9525" marT="9525" marB="0" anchor="ctr"/>
                </a:tc>
                <a:tc hMerge="1">
                  <a:txBody>
                    <a:bodyPr/>
                    <a:lstStyle/>
                    <a:p>
                      <a:pPr algn="ctr" rtl="0" fontAlgn="b"/>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6065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6200"/>
            <a:ext cx="8839200" cy="609600"/>
          </a:xfrm>
        </p:spPr>
        <p:txBody>
          <a:bodyPr/>
          <a:lstStyle/>
          <a:p>
            <a:r>
              <a:rPr lang="en-US" sz="2800" dirty="0" smtClean="0"/>
              <a:t>Cooling </a:t>
            </a:r>
            <a:r>
              <a:rPr lang="en-US" sz="2800" dirty="0"/>
              <a:t>requirements of SC magnets</a:t>
            </a:r>
          </a:p>
        </p:txBody>
      </p:sp>
      <p:sp>
        <p:nvSpPr>
          <p:cNvPr id="7" name="Rectangle 8"/>
          <p:cNvSpPr>
            <a:spLocks noChangeArrowheads="1"/>
          </p:cNvSpPr>
          <p:nvPr/>
        </p:nvSpPr>
        <p:spPr bwMode="auto">
          <a:xfrm>
            <a:off x="228600" y="685800"/>
            <a:ext cx="8229600" cy="505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ja-JP" sz="1800" dirty="0" smtClean="0">
                <a:solidFill>
                  <a:schemeClr val="tx1"/>
                </a:solidFill>
              </a:rPr>
              <a:t>Vapor cooled current leads for the SC magnets</a:t>
            </a:r>
            <a:endParaRPr lang="en-US" altLang="ja-JP" sz="1800" dirty="0">
              <a:solidFill>
                <a:schemeClr val="tx1"/>
              </a:solidFill>
            </a:endParaRPr>
          </a:p>
        </p:txBody>
      </p:sp>
      <p:sp>
        <p:nvSpPr>
          <p:cNvPr id="9" name="Rectangle 41"/>
          <p:cNvSpPr>
            <a:spLocks noChangeArrowheads="1"/>
          </p:cNvSpPr>
          <p:nvPr/>
        </p:nvSpPr>
        <p:spPr bwMode="auto">
          <a:xfrm>
            <a:off x="457200" y="1143000"/>
            <a:ext cx="4571999" cy="2057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600" dirty="0">
                <a:solidFill>
                  <a:schemeClr val="tx1"/>
                </a:solidFill>
                <a:ea typeface="宋体" pitchFamily="2" charset="-122"/>
              </a:rPr>
              <a:t>Large lead </a:t>
            </a:r>
            <a:r>
              <a:rPr lang="en-US" altLang="zh-CN" sz="1600" dirty="0" smtClean="0">
                <a:solidFill>
                  <a:schemeClr val="tx1"/>
                </a:solidFill>
                <a:ea typeface="宋体" pitchFamily="2" charset="-122"/>
              </a:rPr>
              <a:t>number (</a:t>
            </a:r>
            <a:r>
              <a:rPr lang="en-US" altLang="zh-CN" sz="1600" b="1" dirty="0" smtClean="0">
                <a:solidFill>
                  <a:schemeClr val="tx1"/>
                </a:solidFill>
                <a:ea typeface="宋体" pitchFamily="2" charset="-122"/>
              </a:rPr>
              <a:t>111 leads</a:t>
            </a:r>
            <a:r>
              <a:rPr lang="en-US" altLang="zh-CN" sz="1600" dirty="0" smtClean="0">
                <a:solidFill>
                  <a:schemeClr val="tx1"/>
                </a:solidFill>
                <a:ea typeface="宋体" pitchFamily="2" charset="-122"/>
              </a:rPr>
              <a:t>) </a:t>
            </a:r>
            <a:r>
              <a:rPr lang="en-US" altLang="zh-CN" sz="1600" dirty="0">
                <a:solidFill>
                  <a:schemeClr val="tx1"/>
                </a:solidFill>
                <a:ea typeface="宋体" pitchFamily="2" charset="-122"/>
              </a:rPr>
              <a:t>and total </a:t>
            </a:r>
            <a:r>
              <a:rPr lang="en-US" altLang="zh-CN" sz="1600" dirty="0" smtClean="0">
                <a:solidFill>
                  <a:schemeClr val="tx1"/>
                </a:solidFill>
                <a:ea typeface="宋体" pitchFamily="2" charset="-122"/>
              </a:rPr>
              <a:t>current (</a:t>
            </a:r>
            <a:r>
              <a:rPr lang="en-US" altLang="zh-CN" sz="1600" b="1" dirty="0" smtClean="0">
                <a:solidFill>
                  <a:schemeClr val="tx1"/>
                </a:solidFill>
                <a:ea typeface="宋体" pitchFamily="2" charset="-122"/>
              </a:rPr>
              <a:t>33.1 kA to/from</a:t>
            </a:r>
            <a:r>
              <a:rPr lang="en-US" altLang="zh-CN" sz="1600" dirty="0" smtClean="0">
                <a:solidFill>
                  <a:schemeClr val="tx1"/>
                </a:solidFill>
                <a:ea typeface="宋体" pitchFamily="2" charset="-122"/>
              </a:rPr>
              <a:t>): </a:t>
            </a:r>
            <a:r>
              <a:rPr lang="en-US" altLang="ja-JP" sz="1600" dirty="0">
                <a:solidFill>
                  <a:srgbClr val="0000FF"/>
                </a:solidFill>
              </a:rPr>
              <a:t>51 leads for the </a:t>
            </a:r>
            <a:r>
              <a:rPr lang="en-US" altLang="ja-JP" sz="1600" dirty="0" smtClean="0">
                <a:solidFill>
                  <a:srgbClr val="0000FF"/>
                </a:solidFill>
              </a:rPr>
              <a:t>left, </a:t>
            </a:r>
            <a:r>
              <a:rPr lang="en-US" altLang="ja-JP" sz="1600" dirty="0">
                <a:solidFill>
                  <a:srgbClr val="0000FF"/>
                </a:solidFill>
              </a:rPr>
              <a:t>16.2 kA</a:t>
            </a:r>
            <a:r>
              <a:rPr lang="en-US" altLang="ja-JP" sz="1600" dirty="0">
                <a:solidFill>
                  <a:srgbClr val="FF0000"/>
                </a:solidFill>
              </a:rPr>
              <a:t> </a:t>
            </a:r>
            <a:r>
              <a:rPr lang="en-US" altLang="ja-JP" sz="1600" dirty="0">
                <a:solidFill>
                  <a:schemeClr val="tx1"/>
                </a:solidFill>
              </a:rPr>
              <a:t>and</a:t>
            </a:r>
            <a:r>
              <a:rPr lang="en-US" altLang="ja-JP" sz="1600" dirty="0">
                <a:solidFill>
                  <a:srgbClr val="FF0000"/>
                </a:solidFill>
              </a:rPr>
              <a:t> 60 </a:t>
            </a:r>
            <a:r>
              <a:rPr lang="en-US" altLang="ja-JP" sz="1600" dirty="0" smtClean="0">
                <a:solidFill>
                  <a:srgbClr val="FF0000"/>
                </a:solidFill>
              </a:rPr>
              <a:t>for </a:t>
            </a:r>
            <a:r>
              <a:rPr lang="en-US" altLang="ja-JP" sz="1600" dirty="0">
                <a:solidFill>
                  <a:srgbClr val="FF0000"/>
                </a:solidFill>
              </a:rPr>
              <a:t>the right to transfer 16.9 kA.</a:t>
            </a:r>
          </a:p>
          <a:p>
            <a:pPr marL="266700" indent="-266700">
              <a:lnSpc>
                <a:spcPct val="140000"/>
              </a:lnSpc>
              <a:buSzPct val="100000"/>
              <a:buFont typeface="Times New Roman" panose="02020603050405020304" pitchFamily="18" charset="0"/>
              <a:buChar char="−"/>
            </a:pPr>
            <a:r>
              <a:rPr lang="en-US" altLang="zh-CN" sz="1600" dirty="0" smtClean="0">
                <a:solidFill>
                  <a:schemeClr val="tx1"/>
                </a:solidFill>
                <a:latin typeface="+mj-lt"/>
                <a:ea typeface="宋体" pitchFamily="2" charset="-122"/>
              </a:rPr>
              <a:t>Rated at 2.0 kA, 1.8 kA, 1.35 kA, 1.0 kA, 450 A and 60 A, for the main quadrupoles, compensation solenoids and SC correction/cancel coils.</a:t>
            </a:r>
          </a:p>
        </p:txBody>
      </p:sp>
      <p:pic>
        <p:nvPicPr>
          <p:cNvPr id="6"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9505" t="16621" r="8812" b="5854"/>
          <a:stretch/>
        </p:blipFill>
        <p:spPr>
          <a:xfrm>
            <a:off x="5181601" y="1627909"/>
            <a:ext cx="3810000" cy="2410691"/>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00" t="43750" r="8217" b="35000"/>
          <a:stretch/>
        </p:blipFill>
        <p:spPr>
          <a:xfrm>
            <a:off x="5029200" y="838200"/>
            <a:ext cx="4038600" cy="741667"/>
          </a:xfrm>
          <a:prstGeom prst="rect">
            <a:avLst/>
          </a:prstGeom>
        </p:spPr>
      </p:pic>
      <p:pic>
        <p:nvPicPr>
          <p:cNvPr id="3" name="Picture 2"/>
          <p:cNvPicPr>
            <a:picLocks noChangeAspect="1"/>
          </p:cNvPicPr>
          <p:nvPr/>
        </p:nvPicPr>
        <p:blipFill rotWithShape="1">
          <a:blip r:embed="rId4"/>
          <a:srcRect l="33333" t="40760" r="4583" b="19972"/>
          <a:stretch/>
        </p:blipFill>
        <p:spPr>
          <a:xfrm>
            <a:off x="2971800" y="4114800"/>
            <a:ext cx="6035039" cy="2065685"/>
          </a:xfrm>
          <a:prstGeom prst="rect">
            <a:avLst/>
          </a:prstGeom>
        </p:spPr>
      </p:pic>
      <p:sp>
        <p:nvSpPr>
          <p:cNvPr id="5" name="Rectangle 4"/>
          <p:cNvSpPr/>
          <p:nvPr/>
        </p:nvSpPr>
        <p:spPr>
          <a:xfrm>
            <a:off x="228600" y="3962400"/>
            <a:ext cx="497586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sz="1800" dirty="0" smtClean="0">
                <a:solidFill>
                  <a:schemeClr val="tx1"/>
                </a:solidFill>
              </a:rPr>
              <a:t>Lead performance</a:t>
            </a:r>
            <a:endParaRPr lang="en-US" altLang="zh-CN" sz="1800" dirty="0">
              <a:solidFill>
                <a:schemeClr val="tx1"/>
              </a:solidFill>
            </a:endParaRPr>
          </a:p>
        </p:txBody>
      </p:sp>
      <p:sp>
        <p:nvSpPr>
          <p:cNvPr id="13" name="Rectangle 41"/>
          <p:cNvSpPr>
            <a:spLocks noChangeArrowheads="1"/>
          </p:cNvSpPr>
          <p:nvPr/>
        </p:nvSpPr>
        <p:spPr bwMode="auto">
          <a:xfrm>
            <a:off x="457200" y="3200401"/>
            <a:ext cx="4800599" cy="762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ja-JP" sz="1600" dirty="0" smtClean="0">
                <a:solidFill>
                  <a:schemeClr val="tx1"/>
                </a:solidFill>
                <a:latin typeface="+mj-lt"/>
              </a:rPr>
              <a:t>The leads with large currents were commercially supplied. The compact units were developed at KEK.</a:t>
            </a:r>
          </a:p>
          <a:p>
            <a:pPr>
              <a:lnSpc>
                <a:spcPct val="140000"/>
              </a:lnSpc>
              <a:buSzPct val="100000"/>
            </a:pPr>
            <a:endParaRPr lang="en-US" altLang="ja-JP" sz="1600" dirty="0" smtClean="0">
              <a:solidFill>
                <a:schemeClr val="tx1"/>
              </a:solidFill>
              <a:latin typeface="+mj-lt"/>
            </a:endParaRPr>
          </a:p>
        </p:txBody>
      </p:sp>
      <p:sp>
        <p:nvSpPr>
          <p:cNvPr id="14" name="Rectangle 41"/>
          <p:cNvSpPr>
            <a:spLocks noChangeArrowheads="1"/>
          </p:cNvSpPr>
          <p:nvPr/>
        </p:nvSpPr>
        <p:spPr bwMode="auto">
          <a:xfrm>
            <a:off x="381001" y="4419599"/>
            <a:ext cx="2385059" cy="1752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ja-JP" sz="1600" dirty="0" smtClean="0">
                <a:solidFill>
                  <a:schemeClr val="tx1"/>
                </a:solidFill>
                <a:latin typeface="+mj-lt"/>
              </a:rPr>
              <a:t>Designed with the vapor cooled type.</a:t>
            </a:r>
          </a:p>
          <a:p>
            <a:pPr marL="266700" indent="-266700">
              <a:lnSpc>
                <a:spcPct val="140000"/>
              </a:lnSpc>
              <a:buSzPct val="100000"/>
              <a:buFont typeface="Times New Roman" panose="02020603050405020304" pitchFamily="18" charset="0"/>
              <a:buChar char="−"/>
            </a:pPr>
            <a:r>
              <a:rPr lang="en-US" altLang="ja-JP" sz="1600" dirty="0" smtClean="0">
                <a:solidFill>
                  <a:schemeClr val="tx1"/>
                </a:solidFill>
                <a:latin typeface="+mj-lt"/>
              </a:rPr>
              <a:t>Tested at the KEK lab with </a:t>
            </a:r>
            <a:r>
              <a:rPr lang="en-US" altLang="ja-JP" sz="1600" dirty="0" err="1" smtClean="0">
                <a:solidFill>
                  <a:schemeClr val="tx1"/>
                </a:solidFill>
                <a:latin typeface="+mj-lt"/>
              </a:rPr>
              <a:t>LHe</a:t>
            </a:r>
            <a:r>
              <a:rPr lang="en-US" altLang="ja-JP" sz="1600" dirty="0" smtClean="0">
                <a:solidFill>
                  <a:schemeClr val="tx1"/>
                </a:solidFill>
                <a:latin typeface="+mj-lt"/>
              </a:rPr>
              <a:t> before delivery to the factory.</a:t>
            </a:r>
          </a:p>
          <a:p>
            <a:pPr>
              <a:lnSpc>
                <a:spcPct val="140000"/>
              </a:lnSpc>
              <a:buSzPct val="100000"/>
            </a:pPr>
            <a:endParaRPr lang="en-US" altLang="ja-JP" sz="1600" dirty="0" smtClean="0">
              <a:solidFill>
                <a:schemeClr val="tx1"/>
              </a:solidFill>
              <a:latin typeface="+mj-lt"/>
            </a:endParaRPr>
          </a:p>
        </p:txBody>
      </p:sp>
      <p:sp>
        <p:nvSpPr>
          <p:cNvPr id="8" name="Rectangle 7"/>
          <p:cNvSpPr/>
          <p:nvPr/>
        </p:nvSpPr>
        <p:spPr>
          <a:xfrm>
            <a:off x="381000" y="6116157"/>
            <a:ext cx="4747260" cy="437043"/>
          </a:xfrm>
          <a:prstGeom prst="rect">
            <a:avLst/>
          </a:prstGeom>
        </p:spPr>
        <p:txBody>
          <a:bodyPr wrap="square">
            <a:spAutoFit/>
          </a:bodyPr>
          <a:lstStyle/>
          <a:p>
            <a:pPr marL="266700" indent="-266700">
              <a:lnSpc>
                <a:spcPct val="140000"/>
              </a:lnSpc>
              <a:buSzPct val="100000"/>
              <a:buFont typeface="Times New Roman" panose="02020603050405020304" pitchFamily="18" charset="0"/>
              <a:buChar char="−"/>
            </a:pPr>
            <a:r>
              <a:rPr lang="en-US" altLang="ja-JP" sz="1600" dirty="0">
                <a:solidFill>
                  <a:srgbClr val="FF0000"/>
                </a:solidFill>
              </a:rPr>
              <a:t>Heat </a:t>
            </a:r>
            <a:r>
              <a:rPr lang="en-US" altLang="ja-JP" sz="1600" dirty="0" smtClean="0">
                <a:solidFill>
                  <a:srgbClr val="FF0000"/>
                </a:solidFill>
              </a:rPr>
              <a:t>load for each side: </a:t>
            </a:r>
            <a:r>
              <a:rPr lang="en-US" altLang="ja-JP" sz="1600" dirty="0">
                <a:solidFill>
                  <a:srgbClr val="FF0000"/>
                </a:solidFill>
              </a:rPr>
              <a:t>&lt;30 L/hour (</a:t>
            </a:r>
            <a:r>
              <a:rPr lang="en-US" altLang="ja-JP" sz="1600" dirty="0" err="1">
                <a:solidFill>
                  <a:srgbClr val="FF0000"/>
                </a:solidFill>
              </a:rPr>
              <a:t>LHe</a:t>
            </a:r>
            <a:r>
              <a:rPr lang="en-US" altLang="ja-JP" sz="1600" dirty="0">
                <a:solidFill>
                  <a:srgbClr val="FF0000"/>
                </a:solidFill>
              </a:rPr>
              <a:t>)</a:t>
            </a:r>
          </a:p>
        </p:txBody>
      </p:sp>
    </p:spTree>
    <p:extLst>
      <p:ext uri="{BB962C8B-B14F-4D97-AF65-F5344CB8AC3E}">
        <p14:creationId xmlns:p14="http://schemas.microsoft.com/office/powerpoint/2010/main" val="162208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092711535"/>
              </p:ext>
            </p:extLst>
          </p:nvPr>
        </p:nvGraphicFramePr>
        <p:xfrm>
          <a:off x="4675005" y="3445600"/>
          <a:ext cx="4316595" cy="3031400"/>
        </p:xfrm>
        <a:graphic>
          <a:graphicData uri="http://schemas.openxmlformats.org/presentationml/2006/ole">
            <mc:AlternateContent xmlns:mc="http://schemas.openxmlformats.org/markup-compatibility/2006">
              <mc:Choice xmlns:v="urn:schemas-microsoft-com:vml" Requires="v">
                <p:oleObj spid="_x0000_s28456" name="Graph" r:id="rId3" imgW="4132440" imgH="2901600" progId="Origin50.Graph">
                  <p:embed/>
                </p:oleObj>
              </mc:Choice>
              <mc:Fallback>
                <p:oleObj name="Graph" r:id="rId3" imgW="4132440" imgH="2901600" progId="Origin50.Graph">
                  <p:embed/>
                  <p:pic>
                    <p:nvPicPr>
                      <p:cNvPr id="0" name=""/>
                      <p:cNvPicPr/>
                      <p:nvPr/>
                    </p:nvPicPr>
                    <p:blipFill>
                      <a:blip r:embed="rId4"/>
                      <a:stretch>
                        <a:fillRect/>
                      </a:stretch>
                    </p:blipFill>
                    <p:spPr>
                      <a:xfrm>
                        <a:off x="4675005" y="3445600"/>
                        <a:ext cx="4316595" cy="3031400"/>
                      </a:xfrm>
                      <a:prstGeom prst="rect">
                        <a:avLst/>
                      </a:prstGeom>
                    </p:spPr>
                  </p:pic>
                </p:oleObj>
              </mc:Fallback>
            </mc:AlternateContent>
          </a:graphicData>
        </a:graphic>
      </p:graphicFrame>
      <p:sp>
        <p:nvSpPr>
          <p:cNvPr id="4" name="Title 1"/>
          <p:cNvSpPr>
            <a:spLocks noGrp="1"/>
          </p:cNvSpPr>
          <p:nvPr>
            <p:ph type="title"/>
          </p:nvPr>
        </p:nvSpPr>
        <p:spPr>
          <a:xfrm>
            <a:off x="152400" y="76200"/>
            <a:ext cx="8839200" cy="609600"/>
          </a:xfrm>
        </p:spPr>
        <p:txBody>
          <a:bodyPr/>
          <a:lstStyle/>
          <a:p>
            <a:r>
              <a:rPr lang="en-US" sz="2800" dirty="0" smtClean="0"/>
              <a:t>Cooling </a:t>
            </a:r>
            <a:r>
              <a:rPr lang="en-US" sz="2800" dirty="0"/>
              <a:t>requirements of </a:t>
            </a:r>
            <a:r>
              <a:rPr lang="en-US" sz="2800" dirty="0" smtClean="0"/>
              <a:t>the SC magnet cryostats</a:t>
            </a:r>
            <a:endParaRPr lang="en-US" sz="2800" dirty="0"/>
          </a:p>
        </p:txBody>
      </p:sp>
      <p:sp>
        <p:nvSpPr>
          <p:cNvPr id="5" name="Rectangle 8"/>
          <p:cNvSpPr>
            <a:spLocks noChangeArrowheads="1"/>
          </p:cNvSpPr>
          <p:nvPr/>
        </p:nvSpPr>
        <p:spPr bwMode="auto">
          <a:xfrm>
            <a:off x="304800" y="685800"/>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dirty="0" smtClean="0">
                <a:solidFill>
                  <a:schemeClr val="tx1"/>
                </a:solidFill>
              </a:rPr>
              <a:t>Cooled by sub-cooled single phase </a:t>
            </a:r>
            <a:r>
              <a:rPr lang="en-US" altLang="zh-CN" dirty="0" err="1" smtClean="0">
                <a:solidFill>
                  <a:schemeClr val="tx1"/>
                </a:solidFill>
              </a:rPr>
              <a:t>LHe</a:t>
            </a:r>
            <a:r>
              <a:rPr lang="en-US" altLang="zh-CN" dirty="0" smtClean="0">
                <a:solidFill>
                  <a:schemeClr val="tx1"/>
                </a:solidFill>
              </a:rPr>
              <a:t> at the normal operation</a:t>
            </a:r>
            <a:endParaRPr lang="en-US" altLang="ja-JP" dirty="0">
              <a:solidFill>
                <a:schemeClr val="tx1"/>
              </a:solidFill>
            </a:endParaRPr>
          </a:p>
        </p:txBody>
      </p:sp>
      <p:sp>
        <p:nvSpPr>
          <p:cNvPr id="6" name="Rectangle 41"/>
          <p:cNvSpPr>
            <a:spLocks noChangeArrowheads="1"/>
          </p:cNvSpPr>
          <p:nvPr/>
        </p:nvSpPr>
        <p:spPr bwMode="auto">
          <a:xfrm>
            <a:off x="609600" y="1066800"/>
            <a:ext cx="82296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The magnet cryostats were designed under the stringent space constraints, especially in the radial direction, and the annular helium channels in the cryostats are </a:t>
            </a:r>
            <a:r>
              <a:rPr lang="en-US" altLang="zh-CN" sz="1800" dirty="0" smtClean="0">
                <a:solidFill>
                  <a:srgbClr val="FF0000"/>
                </a:solidFill>
                <a:latin typeface="+mj-lt"/>
                <a:ea typeface="宋体" pitchFamily="2" charset="-122"/>
              </a:rPr>
              <a:t>slim</a:t>
            </a:r>
            <a:r>
              <a:rPr lang="en-US" altLang="zh-CN" sz="1800" dirty="0" smtClean="0">
                <a:solidFill>
                  <a:schemeClr val="tx1"/>
                </a:solidFill>
                <a:latin typeface="+mj-lt"/>
                <a:ea typeface="宋体" pitchFamily="2" charset="-122"/>
              </a:rPr>
              <a:t>.</a:t>
            </a:r>
            <a:endParaRPr lang="en-US" altLang="zh-CN" sz="1800" dirty="0">
              <a:solidFill>
                <a:schemeClr val="tx1"/>
              </a:solidFill>
              <a:latin typeface="+mj-lt"/>
              <a:ea typeface="宋体" pitchFamily="2" charset="-122"/>
            </a:endParaRP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The cryostats </a:t>
            </a:r>
            <a:r>
              <a:rPr lang="en-US" altLang="zh-CN" sz="1800" dirty="0">
                <a:solidFill>
                  <a:schemeClr val="tx1"/>
                </a:solidFill>
                <a:latin typeface="+mj-lt"/>
                <a:ea typeface="宋体" pitchFamily="2" charset="-122"/>
              </a:rPr>
              <a:t>are cooled by sub-cooled </a:t>
            </a:r>
            <a:r>
              <a:rPr lang="en-US" altLang="zh-CN" sz="1800" dirty="0" smtClean="0">
                <a:solidFill>
                  <a:schemeClr val="tx1"/>
                </a:solidFill>
                <a:latin typeface="+mj-lt"/>
                <a:ea typeface="宋体" pitchFamily="2" charset="-122"/>
              </a:rPr>
              <a:t>single-phase </a:t>
            </a:r>
            <a:r>
              <a:rPr lang="en-US" altLang="zh-CN" sz="1800" dirty="0" err="1" smtClean="0">
                <a:solidFill>
                  <a:schemeClr val="tx1"/>
                </a:solidFill>
                <a:latin typeface="+mj-lt"/>
                <a:ea typeface="宋体" pitchFamily="2" charset="-122"/>
              </a:rPr>
              <a:t>LHe</a:t>
            </a:r>
            <a:r>
              <a:rPr lang="en-US" altLang="zh-CN" sz="1800" dirty="0" smtClean="0">
                <a:solidFill>
                  <a:schemeClr val="tx1"/>
                </a:solidFill>
                <a:latin typeface="+mj-lt"/>
                <a:ea typeface="宋体" pitchFamily="2" charset="-122"/>
              </a:rPr>
              <a:t>, to avoid </a:t>
            </a:r>
            <a:r>
              <a:rPr lang="en-US" altLang="zh-CN" sz="1800" dirty="0">
                <a:solidFill>
                  <a:schemeClr val="tx1"/>
                </a:solidFill>
                <a:ea typeface="宋体" pitchFamily="2" charset="-122"/>
              </a:rPr>
              <a:t>the </a:t>
            </a:r>
            <a:r>
              <a:rPr lang="en-US" altLang="zh-CN" sz="1800" dirty="0" smtClean="0">
                <a:solidFill>
                  <a:schemeClr val="tx1"/>
                </a:solidFill>
                <a:ea typeface="宋体" pitchFamily="2" charset="-122"/>
              </a:rPr>
              <a:t>instability </a:t>
            </a:r>
            <a:r>
              <a:rPr lang="en-US" altLang="zh-CN" sz="1800" dirty="0">
                <a:solidFill>
                  <a:schemeClr val="tx1"/>
                </a:solidFill>
                <a:ea typeface="宋体" pitchFamily="2" charset="-122"/>
              </a:rPr>
              <a:t>of two-phase </a:t>
            </a:r>
            <a:r>
              <a:rPr lang="en-US" altLang="zh-CN" sz="1800" dirty="0" smtClean="0">
                <a:solidFill>
                  <a:schemeClr val="tx1"/>
                </a:solidFill>
                <a:ea typeface="宋体" pitchFamily="2" charset="-122"/>
              </a:rPr>
              <a:t>flow, and to exclude </a:t>
            </a:r>
            <a:r>
              <a:rPr lang="en-US" altLang="zh-CN" sz="1800" dirty="0" smtClean="0">
                <a:solidFill>
                  <a:schemeClr val="tx1"/>
                </a:solidFill>
                <a:latin typeface="+mj-lt"/>
                <a:ea typeface="宋体" pitchFamily="2" charset="-122"/>
              </a:rPr>
              <a:t>the occurrence of the helium vapor bubble.</a:t>
            </a:r>
            <a:endParaRPr lang="en-US" altLang="zh-CN" sz="1800" dirty="0">
              <a:solidFill>
                <a:schemeClr val="tx1"/>
              </a:solidFill>
              <a:latin typeface="+mj-lt"/>
              <a:ea typeface="宋体" pitchFamily="2" charset="-122"/>
            </a:endParaRPr>
          </a:p>
          <a:p>
            <a:pPr marL="266700" indent="-266700">
              <a:lnSpc>
                <a:spcPct val="140000"/>
              </a:lnSpc>
              <a:buSzPct val="100000"/>
              <a:buFont typeface="Times New Roman" panose="02020603050405020304" pitchFamily="18" charset="0"/>
              <a:buChar char="−"/>
            </a:pPr>
            <a:r>
              <a:rPr lang="en-US" altLang="zh-CN" sz="1800" dirty="0" smtClean="0">
                <a:solidFill>
                  <a:srgbClr val="FF0000"/>
                </a:solidFill>
                <a:latin typeface="+mj-lt"/>
                <a:ea typeface="宋体" pitchFamily="2" charset="-122"/>
              </a:rPr>
              <a:t>Cryostat performance is very important because heats are absorbed by the sensible heat of the liquid helium (0.5 W/g/s, </a:t>
            </a:r>
            <a:r>
              <a:rPr lang="el-GR" altLang="zh-CN" sz="1800" dirty="0" smtClean="0">
                <a:solidFill>
                  <a:srgbClr val="FF0000"/>
                </a:solidFill>
                <a:latin typeface="+mj-lt"/>
                <a:ea typeface="宋体" pitchFamily="2" charset="-122"/>
              </a:rPr>
              <a:t>Δ</a:t>
            </a:r>
            <a:r>
              <a:rPr lang="en-US" altLang="zh-CN" sz="1800" dirty="0" smtClean="0">
                <a:solidFill>
                  <a:srgbClr val="FF0000"/>
                </a:solidFill>
                <a:latin typeface="+mj-lt"/>
                <a:ea typeface="宋体" pitchFamily="2" charset="-122"/>
              </a:rPr>
              <a:t>T=0.1 K).</a:t>
            </a:r>
          </a:p>
        </p:txBody>
      </p:sp>
      <p:sp>
        <p:nvSpPr>
          <p:cNvPr id="11" name="Rectangle 41"/>
          <p:cNvSpPr>
            <a:spLocks noChangeArrowheads="1"/>
          </p:cNvSpPr>
          <p:nvPr/>
        </p:nvSpPr>
        <p:spPr bwMode="auto">
          <a:xfrm>
            <a:off x="533400" y="3733800"/>
            <a:ext cx="4201012"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The refrigerators supply a flow of 20 g/s at 1.6 bar and the sub-coolers cool the flow to ~4.4 K</a:t>
            </a:r>
            <a:r>
              <a:rPr lang="en-US" altLang="zh-CN" sz="1800" dirty="0">
                <a:solidFill>
                  <a:schemeClr val="tx1"/>
                </a:solidFill>
                <a:ea typeface="宋体" pitchFamily="2" charset="-122"/>
              </a:rPr>
              <a:t> along the isobaric line</a:t>
            </a:r>
            <a:r>
              <a:rPr lang="en-US" altLang="zh-CN" sz="1800" dirty="0" smtClean="0">
                <a:solidFill>
                  <a:schemeClr val="tx1"/>
                </a:solidFill>
                <a:latin typeface="+mj-lt"/>
                <a:ea typeface="宋体" pitchFamily="2" charset="-122"/>
              </a:rPr>
              <a:t>.</a:t>
            </a:r>
          </a:p>
          <a:p>
            <a:pPr marL="266700" indent="-266700">
              <a:lnSpc>
                <a:spcPct val="140000"/>
              </a:lnSpc>
              <a:buSzPct val="100000"/>
              <a:buFont typeface="Times New Roman" panose="02020603050405020304" pitchFamily="18" charset="0"/>
              <a:buChar char="−"/>
            </a:pPr>
            <a:r>
              <a:rPr lang="en-US" altLang="zh-CN" sz="1800" dirty="0" smtClean="0">
                <a:solidFill>
                  <a:schemeClr val="tx1"/>
                </a:solidFill>
                <a:latin typeface="+mj-lt"/>
                <a:ea typeface="宋体" pitchFamily="2" charset="-122"/>
              </a:rPr>
              <a:t>In the cryostat, return from 4.4 K (Point C) to 4.74 K (Point B), </a:t>
            </a:r>
            <a:r>
              <a:rPr lang="en-US" altLang="zh-CN" sz="1800" dirty="0" smtClean="0">
                <a:solidFill>
                  <a:srgbClr val="0000FF"/>
                </a:solidFill>
                <a:latin typeface="+mj-lt"/>
                <a:ea typeface="宋体" pitchFamily="2" charset="-122"/>
              </a:rPr>
              <a:t>(13.3–11.2) J/g*20 g/s= ~40 W</a:t>
            </a:r>
            <a:r>
              <a:rPr lang="en-US" altLang="zh-CN" sz="1800" dirty="0" smtClean="0">
                <a:solidFill>
                  <a:schemeClr val="tx1"/>
                </a:solidFill>
                <a:latin typeface="+mj-lt"/>
                <a:ea typeface="宋体" pitchFamily="2" charset="-122"/>
              </a:rPr>
              <a:t>, available for each cryostat.</a:t>
            </a:r>
          </a:p>
        </p:txBody>
      </p:sp>
      <p:sp>
        <p:nvSpPr>
          <p:cNvPr id="12" name="Rectangle 8"/>
          <p:cNvSpPr>
            <a:spLocks noChangeArrowheads="1"/>
          </p:cNvSpPr>
          <p:nvPr/>
        </p:nvSpPr>
        <p:spPr bwMode="auto">
          <a:xfrm>
            <a:off x="304800" y="3352800"/>
            <a:ext cx="411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dirty="0" smtClean="0">
                <a:solidFill>
                  <a:schemeClr val="tx1"/>
                </a:solidFill>
              </a:rPr>
              <a:t>The refrigerators and sub-coolers</a:t>
            </a:r>
            <a:endParaRPr lang="en-US" altLang="ja-JP" dirty="0">
              <a:solidFill>
                <a:schemeClr val="tx1"/>
              </a:solidFill>
            </a:endParaRPr>
          </a:p>
        </p:txBody>
      </p:sp>
      <p:sp>
        <p:nvSpPr>
          <p:cNvPr id="3" name="TextBox 2"/>
          <p:cNvSpPr txBox="1"/>
          <p:nvPr/>
        </p:nvSpPr>
        <p:spPr>
          <a:xfrm rot="17313818">
            <a:off x="4844304" y="4031728"/>
            <a:ext cx="1194111" cy="307777"/>
          </a:xfrm>
          <a:prstGeom prst="rect">
            <a:avLst/>
          </a:prstGeom>
          <a:noFill/>
        </p:spPr>
        <p:txBody>
          <a:bodyPr wrap="square" rtlCol="0">
            <a:spAutoFit/>
          </a:bodyPr>
          <a:lstStyle/>
          <a:p>
            <a:r>
              <a:rPr lang="en-US" sz="1400" dirty="0" smtClean="0">
                <a:solidFill>
                  <a:srgbClr val="0000FF"/>
                </a:solidFill>
              </a:rPr>
              <a:t>Liquid region</a:t>
            </a:r>
            <a:endParaRPr lang="en-US" sz="1400" dirty="0">
              <a:solidFill>
                <a:srgbClr val="0000FF"/>
              </a:solidFill>
            </a:endParaRPr>
          </a:p>
        </p:txBody>
      </p:sp>
      <p:sp>
        <p:nvSpPr>
          <p:cNvPr id="9" name="TextBox 8"/>
          <p:cNvSpPr txBox="1"/>
          <p:nvPr/>
        </p:nvSpPr>
        <p:spPr>
          <a:xfrm>
            <a:off x="6172200" y="4520625"/>
            <a:ext cx="1818788" cy="584775"/>
          </a:xfrm>
          <a:prstGeom prst="rect">
            <a:avLst/>
          </a:prstGeom>
          <a:solidFill>
            <a:srgbClr val="FFFFFF"/>
          </a:solidFill>
        </p:spPr>
        <p:txBody>
          <a:bodyPr wrap="square" rtlCol="0">
            <a:spAutoFit/>
          </a:bodyPr>
          <a:lstStyle/>
          <a:p>
            <a:pPr algn="ctr"/>
            <a:r>
              <a:rPr lang="en-US" sz="1600" dirty="0" smtClean="0">
                <a:solidFill>
                  <a:srgbClr val="FF0000"/>
                </a:solidFill>
              </a:rPr>
              <a:t>Two phase </a:t>
            </a:r>
            <a:r>
              <a:rPr lang="en-US" sz="1600" dirty="0">
                <a:solidFill>
                  <a:srgbClr val="FF0000"/>
                </a:solidFill>
              </a:rPr>
              <a:t> region </a:t>
            </a:r>
            <a:r>
              <a:rPr lang="en-US" sz="1600" dirty="0" smtClean="0">
                <a:solidFill>
                  <a:srgbClr val="FF0000"/>
                </a:solidFill>
              </a:rPr>
              <a:t>(Liquid-vapor)</a:t>
            </a:r>
            <a:endParaRPr lang="en-US" sz="1600" dirty="0">
              <a:solidFill>
                <a:srgbClr val="FF0000"/>
              </a:solidFill>
            </a:endParaRPr>
          </a:p>
        </p:txBody>
      </p:sp>
    </p:spTree>
    <p:extLst>
      <p:ext uri="{BB962C8B-B14F-4D97-AF65-F5344CB8AC3E}">
        <p14:creationId xmlns:p14="http://schemas.microsoft.com/office/powerpoint/2010/main" val="181733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Heat leak estimations </a:t>
            </a:r>
            <a:r>
              <a:rPr lang="en-US" dirty="0"/>
              <a:t>of </a:t>
            </a:r>
            <a:r>
              <a:rPr lang="en-US" dirty="0" smtClean="0"/>
              <a:t>the left cryostats</a:t>
            </a:r>
            <a:endParaRPr lang="en-US" dirty="0"/>
          </a:p>
        </p:txBody>
      </p:sp>
      <p:graphicFrame>
        <p:nvGraphicFramePr>
          <p:cNvPr id="5" name="表格 4"/>
          <p:cNvGraphicFramePr>
            <a:graphicFrameLocks noGrp="1"/>
          </p:cNvGraphicFramePr>
          <p:nvPr>
            <p:extLst>
              <p:ext uri="{D42A27DB-BD31-4B8C-83A1-F6EECF244321}">
                <p14:modId xmlns:p14="http://schemas.microsoft.com/office/powerpoint/2010/main" val="181970908"/>
              </p:ext>
            </p:extLst>
          </p:nvPr>
        </p:nvGraphicFramePr>
        <p:xfrm>
          <a:off x="1066800" y="823618"/>
          <a:ext cx="7161617" cy="2300582"/>
        </p:xfrm>
        <a:graphic>
          <a:graphicData uri="http://schemas.openxmlformats.org/drawingml/2006/table">
            <a:tbl>
              <a:tblPr firstRow="1" bandRow="1">
                <a:tableStyleId>{21E4AEA4-8DFA-4A89-87EB-49C32662AFE0}</a:tableStyleId>
              </a:tblPr>
              <a:tblGrid>
                <a:gridCol w="3588861">
                  <a:extLst>
                    <a:ext uri="{9D8B030D-6E8A-4147-A177-3AD203B41FA5}">
                      <a16:colId xmlns:a16="http://schemas.microsoft.com/office/drawing/2014/main" val="20000"/>
                    </a:ext>
                  </a:extLst>
                </a:gridCol>
                <a:gridCol w="1063908">
                  <a:extLst>
                    <a:ext uri="{9D8B030D-6E8A-4147-A177-3AD203B41FA5}">
                      <a16:colId xmlns:a16="http://schemas.microsoft.com/office/drawing/2014/main" val="20002"/>
                    </a:ext>
                  </a:extLst>
                </a:gridCol>
                <a:gridCol w="908647">
                  <a:extLst>
                    <a:ext uri="{9D8B030D-6E8A-4147-A177-3AD203B41FA5}">
                      <a16:colId xmlns:a16="http://schemas.microsoft.com/office/drawing/2014/main" val="20003"/>
                    </a:ext>
                  </a:extLst>
                </a:gridCol>
                <a:gridCol w="1600201">
                  <a:extLst>
                    <a:ext uri="{9D8B030D-6E8A-4147-A177-3AD203B41FA5}">
                      <a16:colId xmlns:a16="http://schemas.microsoft.com/office/drawing/2014/main" val="20004"/>
                    </a:ext>
                  </a:extLst>
                </a:gridCol>
              </a:tblGrid>
              <a:tr h="387320">
                <a:tc rowSpan="2">
                  <a:txBody>
                    <a:bodyPr/>
                    <a:lstStyle/>
                    <a:p>
                      <a:pPr algn="ctr" rtl="0" fontAlgn="b"/>
                      <a:r>
                        <a:rPr lang="en-US" sz="1600" u="none" strike="noStrike" dirty="0">
                          <a:effectLst/>
                          <a:latin typeface="+mj-lt"/>
                        </a:rPr>
                        <a:t>Items</a:t>
                      </a:r>
                      <a:endParaRPr lang="en-US" sz="1600" b="1" i="0" u="none" strike="noStrike" dirty="0">
                        <a:solidFill>
                          <a:srgbClr val="FFFFFF"/>
                        </a:solidFill>
                        <a:effectLst/>
                        <a:latin typeface="+mj-lt"/>
                      </a:endParaRPr>
                    </a:p>
                  </a:txBody>
                  <a:tcPr marL="9525" marR="9525" marT="9525" marB="0" anchor="ctr"/>
                </a:tc>
                <a:tc gridSpan="2">
                  <a:txBody>
                    <a:bodyPr/>
                    <a:lstStyle/>
                    <a:p>
                      <a:pPr algn="ctr" fontAlgn="ctr"/>
                      <a:r>
                        <a:rPr lang="en-US" sz="1600" u="none" strike="noStrike" dirty="0">
                          <a:effectLst/>
                          <a:latin typeface="+mj-lt"/>
                        </a:rPr>
                        <a:t>Cold mass</a:t>
                      </a:r>
                      <a:endParaRPr lang="en-US" sz="1600" b="0" i="0" u="none" strike="noStrike" dirty="0">
                        <a:solidFill>
                          <a:srgbClr val="000000"/>
                        </a:solidFill>
                        <a:effectLst/>
                        <a:latin typeface="+mj-lt"/>
                      </a:endParaRPr>
                    </a:p>
                  </a:txBody>
                  <a:tcPr marL="9525" marR="9525" marT="9525" marB="0" anchor="ctr"/>
                </a:tc>
                <a:tc hMerge="1">
                  <a:txBody>
                    <a:bodyPr/>
                    <a:lstStyle/>
                    <a:p>
                      <a:endParaRPr lang="en-US"/>
                    </a:p>
                  </a:txBody>
                  <a:tcPr/>
                </a:tc>
                <a:tc rowSpan="2">
                  <a:txBody>
                    <a:bodyPr/>
                    <a:lstStyle/>
                    <a:p>
                      <a:pPr algn="ctr" rtl="0" fontAlgn="b"/>
                      <a:r>
                        <a:rPr lang="en-US" sz="1600" u="none" strike="noStrike">
                          <a:effectLst/>
                          <a:latin typeface="+mj-lt"/>
                        </a:rPr>
                        <a:t>Remarks</a:t>
                      </a:r>
                      <a:endParaRPr lang="en-US" sz="1600" b="1" i="0" u="none" strike="noStrike">
                        <a:solidFill>
                          <a:srgbClr val="FFFFFF"/>
                        </a:solidFill>
                        <a:effectLst/>
                        <a:latin typeface="+mj-lt"/>
                      </a:endParaRPr>
                    </a:p>
                  </a:txBody>
                  <a:tcPr marL="9525" marR="9525" marT="9525" marB="0" anchor="ctr"/>
                </a:tc>
                <a:extLst>
                  <a:ext uri="{0D108BD9-81ED-4DB2-BD59-A6C34878D82A}">
                    <a16:rowId xmlns:a16="http://schemas.microsoft.com/office/drawing/2014/main" val="10000"/>
                  </a:ext>
                </a:extLst>
              </a:tr>
              <a:tr h="259409">
                <a:tc vMerge="1">
                  <a:txBody>
                    <a:bodyPr/>
                    <a:lstStyle/>
                    <a:p>
                      <a:endParaRPr lang="en-US"/>
                    </a:p>
                  </a:txBody>
                  <a:tcPr/>
                </a:tc>
                <a:tc>
                  <a:txBody>
                    <a:bodyPr/>
                    <a:lstStyle/>
                    <a:p>
                      <a:pPr algn="ctr" rtl="0" fontAlgn="ctr"/>
                      <a:r>
                        <a:rPr lang="en-US" sz="1600" u="none" strike="noStrike" dirty="0">
                          <a:effectLst/>
                          <a:latin typeface="+mj-lt"/>
                        </a:rPr>
                        <a:t>Rear</a:t>
                      </a:r>
                      <a:endParaRPr lang="en-US" sz="1600" b="0" i="0" u="none" strike="noStrike" dirty="0">
                        <a:solidFill>
                          <a:srgbClr val="000000"/>
                        </a:solidFill>
                        <a:effectLst/>
                        <a:latin typeface="+mj-lt"/>
                      </a:endParaRPr>
                    </a:p>
                  </a:txBody>
                  <a:tcPr marL="9525" marR="9525" marT="9525" marB="0" anchor="ctr"/>
                </a:tc>
                <a:tc>
                  <a:txBody>
                    <a:bodyPr/>
                    <a:lstStyle/>
                    <a:p>
                      <a:pPr algn="ctr" rtl="0" fontAlgn="ctr"/>
                      <a:r>
                        <a:rPr lang="en-US" sz="1600" u="none" strike="noStrike" dirty="0">
                          <a:effectLst/>
                          <a:latin typeface="+mj-lt"/>
                        </a:rPr>
                        <a:t>Front</a:t>
                      </a:r>
                      <a:endParaRPr lang="en-US" sz="1600" b="0" i="0" u="none" strike="noStrike" dirty="0">
                        <a:solidFill>
                          <a:srgbClr val="000000"/>
                        </a:solidFill>
                        <a:effectLst/>
                        <a:latin typeface="+mj-lt"/>
                      </a:endParaRPr>
                    </a:p>
                  </a:txBody>
                  <a:tcPr marL="9525" marR="9525" marT="9525" marB="0" anchor="ctr"/>
                </a:tc>
                <a:tc vMerge="1">
                  <a:txBody>
                    <a:bodyPr/>
                    <a:lstStyle/>
                    <a:p>
                      <a:endParaRPr lang="en-US"/>
                    </a:p>
                  </a:txBody>
                  <a:tcPr/>
                </a:tc>
                <a:extLst>
                  <a:ext uri="{0D108BD9-81ED-4DB2-BD59-A6C34878D82A}">
                    <a16:rowId xmlns:a16="http://schemas.microsoft.com/office/drawing/2014/main" val="10001"/>
                  </a:ext>
                </a:extLst>
              </a:tr>
              <a:tr h="259409">
                <a:tc>
                  <a:txBody>
                    <a:bodyPr/>
                    <a:lstStyle/>
                    <a:p>
                      <a:pPr algn="ctr" rtl="0" fontAlgn="b"/>
                      <a:r>
                        <a:rPr lang="en-US" sz="1600" u="none" strike="noStrike" dirty="0">
                          <a:effectLst/>
                          <a:latin typeface="+mj-lt"/>
                        </a:rPr>
                        <a:t>Support </a:t>
                      </a:r>
                      <a:r>
                        <a:rPr lang="en-US" sz="1600" u="none" strike="noStrike" dirty="0" smtClean="0">
                          <a:effectLst/>
                          <a:latin typeface="+mj-lt"/>
                        </a:rPr>
                        <a:t>rod </a:t>
                      </a:r>
                      <a:r>
                        <a:rPr lang="en-US" sz="1600" u="none" strike="noStrike" dirty="0" smtClean="0">
                          <a:solidFill>
                            <a:srgbClr val="FF0000"/>
                          </a:solidFill>
                          <a:effectLst/>
                          <a:latin typeface="+mj-lt"/>
                        </a:rPr>
                        <a:t>(Thermal</a:t>
                      </a:r>
                      <a:r>
                        <a:rPr lang="en-US" sz="1600" u="none" strike="noStrike" baseline="0" dirty="0" smtClean="0">
                          <a:solidFill>
                            <a:srgbClr val="FF0000"/>
                          </a:solidFill>
                          <a:effectLst/>
                          <a:latin typeface="+mj-lt"/>
                        </a:rPr>
                        <a:t> anchor: 110 K)</a:t>
                      </a:r>
                      <a:endParaRPr lang="en-US" sz="1600" b="0" i="0" u="none" strike="noStrike" dirty="0">
                        <a:solidFill>
                          <a:srgbClr val="FF0000"/>
                        </a:solidFill>
                        <a:effectLst/>
                        <a:latin typeface="+mj-lt"/>
                      </a:endParaRPr>
                    </a:p>
                  </a:txBody>
                  <a:tcPr marL="9525" marR="9525" marT="9525" marB="0" anchor="ctr"/>
                </a:tc>
                <a:tc>
                  <a:txBody>
                    <a:bodyPr/>
                    <a:lstStyle/>
                    <a:p>
                      <a:pPr algn="ctr" rtl="0" fontAlgn="b"/>
                      <a:r>
                        <a:rPr lang="en-US" sz="1600" u="none" strike="noStrike" dirty="0" smtClean="0">
                          <a:effectLst/>
                          <a:latin typeface="+mj-lt"/>
                        </a:rPr>
                        <a:t>1.76</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smtClean="0">
                          <a:effectLst/>
                          <a:latin typeface="+mj-lt"/>
                        </a:rPr>
                        <a:t>6.68</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a:effectLst/>
                          <a:latin typeface="+mj-lt"/>
                        </a:rPr>
                        <a:t>Ansys</a:t>
                      </a:r>
                      <a:endParaRPr lang="en-US"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259409">
                <a:tc>
                  <a:txBody>
                    <a:bodyPr/>
                    <a:lstStyle/>
                    <a:p>
                      <a:pPr algn="ctr" rtl="0" fontAlgn="b"/>
                      <a:r>
                        <a:rPr lang="en-US" sz="1600" u="none" strike="noStrike" dirty="0">
                          <a:effectLst/>
                          <a:latin typeface="+mj-lt"/>
                        </a:rPr>
                        <a:t>Current lead pipe</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a:effectLst/>
                          <a:latin typeface="+mj-lt"/>
                        </a:rPr>
                        <a:t> </a:t>
                      </a:r>
                      <a:r>
                        <a:rPr lang="en-US" sz="1600" u="none" strike="noStrike" dirty="0" smtClean="0">
                          <a:effectLst/>
                          <a:latin typeface="+mj-lt"/>
                        </a:rPr>
                        <a:t>-</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smtClean="0">
                          <a:effectLst/>
                          <a:latin typeface="+mj-lt"/>
                        </a:rPr>
                        <a:t>-</a:t>
                      </a:r>
                      <a:r>
                        <a:rPr lang="en-US" sz="1600" u="none" strike="noStrike" dirty="0">
                          <a:effectLst/>
                          <a:latin typeface="+mj-lt"/>
                        </a:rPr>
                        <a:t> </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a:effectLst/>
                          <a:latin typeface="+mj-lt"/>
                        </a:rPr>
                        <a:t>Ansys</a:t>
                      </a:r>
                      <a:endParaRPr lang="en-US" sz="16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259409">
                <a:tc>
                  <a:txBody>
                    <a:bodyPr/>
                    <a:lstStyle/>
                    <a:p>
                      <a:pPr algn="ctr" rtl="0" fontAlgn="b"/>
                      <a:r>
                        <a:rPr lang="en-US" sz="1600" u="none" strike="noStrike" dirty="0">
                          <a:solidFill>
                            <a:srgbClr val="FF0000"/>
                          </a:solidFill>
                          <a:effectLst/>
                          <a:latin typeface="+mj-lt"/>
                        </a:rPr>
                        <a:t>Thermal radiation from beam pipes</a:t>
                      </a:r>
                      <a:endParaRPr lang="en-US" sz="1600" b="0" i="0" u="none" strike="noStrike" dirty="0">
                        <a:solidFill>
                          <a:srgbClr val="FF0000"/>
                        </a:solidFill>
                        <a:effectLst/>
                        <a:latin typeface="+mj-lt"/>
                      </a:endParaRPr>
                    </a:p>
                  </a:txBody>
                  <a:tcPr marL="9525" marR="9525" marT="9525" marB="0" anchor="ctr"/>
                </a:tc>
                <a:tc>
                  <a:txBody>
                    <a:bodyPr/>
                    <a:lstStyle/>
                    <a:p>
                      <a:pPr algn="ctr" rtl="0" fontAlgn="b"/>
                      <a:r>
                        <a:rPr lang="en-US" sz="1600" u="none" strike="noStrike" dirty="0">
                          <a:solidFill>
                            <a:srgbClr val="FF0000"/>
                          </a:solidFill>
                          <a:effectLst/>
                          <a:latin typeface="+mj-lt"/>
                        </a:rPr>
                        <a:t>1.1</a:t>
                      </a:r>
                      <a:endParaRPr lang="en-US" sz="1600" b="0" i="0" u="none" strike="noStrike" dirty="0">
                        <a:solidFill>
                          <a:srgbClr val="FF0000"/>
                        </a:solidFill>
                        <a:effectLst/>
                        <a:latin typeface="+mj-lt"/>
                      </a:endParaRPr>
                    </a:p>
                  </a:txBody>
                  <a:tcPr marL="9525" marR="9525" marT="9525" marB="0" anchor="ctr"/>
                </a:tc>
                <a:tc>
                  <a:txBody>
                    <a:bodyPr/>
                    <a:lstStyle/>
                    <a:p>
                      <a:pPr algn="ctr" rtl="0" fontAlgn="b"/>
                      <a:r>
                        <a:rPr lang="en-US" sz="1600" u="none" strike="noStrike" dirty="0">
                          <a:solidFill>
                            <a:srgbClr val="FF0000"/>
                          </a:solidFill>
                          <a:effectLst/>
                          <a:latin typeface="+mj-lt"/>
                        </a:rPr>
                        <a:t>3.18</a:t>
                      </a:r>
                      <a:endParaRPr lang="en-US" sz="1600" b="0" i="0" u="none" strike="noStrike" dirty="0">
                        <a:solidFill>
                          <a:srgbClr val="FF0000"/>
                        </a:solidFill>
                        <a:effectLst/>
                        <a:latin typeface="+mj-lt"/>
                      </a:endParaRPr>
                    </a:p>
                  </a:txBody>
                  <a:tcPr marL="9525" marR="9525" marT="9525" marB="0" anchor="ctr"/>
                </a:tc>
                <a:tc>
                  <a:txBody>
                    <a:bodyPr/>
                    <a:lstStyle/>
                    <a:p>
                      <a:pPr algn="ctr" rtl="0" fontAlgn="b"/>
                      <a:r>
                        <a:rPr lang="en-US" sz="1600" u="none" strike="noStrike" dirty="0">
                          <a:solidFill>
                            <a:srgbClr val="FF0000"/>
                          </a:solidFill>
                          <a:effectLst/>
                          <a:latin typeface="+mj-lt"/>
                        </a:rPr>
                        <a:t>5 W/m</a:t>
                      </a:r>
                      <a:r>
                        <a:rPr lang="en-US" sz="1600" u="none" strike="noStrike" baseline="30000" dirty="0">
                          <a:solidFill>
                            <a:srgbClr val="FF0000"/>
                          </a:solidFill>
                          <a:effectLst/>
                          <a:latin typeface="+mj-lt"/>
                        </a:rPr>
                        <a:t>2</a:t>
                      </a:r>
                      <a:endParaRPr lang="en-US" sz="1600" b="0" i="0" u="none" strike="noStrike" baseline="30000" dirty="0">
                        <a:solidFill>
                          <a:srgbClr val="FF0000"/>
                        </a:solidFill>
                        <a:effectLst/>
                        <a:latin typeface="+mj-lt"/>
                      </a:endParaRPr>
                    </a:p>
                  </a:txBody>
                  <a:tcPr marL="9525" marR="9525" marT="9525" marB="0" anchor="ctr"/>
                </a:tc>
                <a:extLst>
                  <a:ext uri="{0D108BD9-81ED-4DB2-BD59-A6C34878D82A}">
                    <a16:rowId xmlns:a16="http://schemas.microsoft.com/office/drawing/2014/main" val="10004"/>
                  </a:ext>
                </a:extLst>
              </a:tr>
              <a:tr h="356808">
                <a:tc>
                  <a:txBody>
                    <a:bodyPr/>
                    <a:lstStyle/>
                    <a:p>
                      <a:pPr algn="ctr" rtl="0" fontAlgn="b"/>
                      <a:r>
                        <a:rPr lang="en-US" sz="1600" u="none" strike="noStrike" dirty="0">
                          <a:effectLst/>
                          <a:latin typeface="+mj-lt"/>
                        </a:rPr>
                        <a:t>Thermal radiation from LN2 shields</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smtClean="0">
                          <a:effectLst/>
                          <a:latin typeface="+mj-lt"/>
                        </a:rPr>
                        <a:t>0.3</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smtClean="0">
                          <a:effectLst/>
                          <a:latin typeface="+mj-lt"/>
                        </a:rPr>
                        <a:t>0.9</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smtClean="0">
                          <a:effectLst/>
                          <a:latin typeface="+mj-lt"/>
                        </a:rPr>
                        <a:t>0.5 W/m</a:t>
                      </a:r>
                      <a:r>
                        <a:rPr lang="en-US" sz="1600" u="none" strike="noStrike" baseline="30000" dirty="0" smtClean="0">
                          <a:effectLst/>
                          <a:latin typeface="+mj-lt"/>
                        </a:rPr>
                        <a:t>2</a:t>
                      </a:r>
                      <a:endParaRPr lang="en-US" sz="1600" b="0" i="0" u="none" strike="noStrike" baseline="30000"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259409">
                <a:tc>
                  <a:txBody>
                    <a:bodyPr/>
                    <a:lstStyle/>
                    <a:p>
                      <a:pPr algn="ctr" rtl="0" fontAlgn="b"/>
                      <a:r>
                        <a:rPr lang="en-US" sz="1600" u="none" strike="noStrike">
                          <a:effectLst/>
                          <a:latin typeface="+mj-lt"/>
                        </a:rPr>
                        <a:t>Instrument signal wire</a:t>
                      </a:r>
                      <a:endParaRPr lang="en-US" sz="1600" b="0" i="0" u="none" strike="noStrike">
                        <a:solidFill>
                          <a:srgbClr val="000000"/>
                        </a:solidFill>
                        <a:effectLst/>
                        <a:latin typeface="+mj-lt"/>
                      </a:endParaRPr>
                    </a:p>
                  </a:txBody>
                  <a:tcPr marL="9525" marR="9525" marT="9525" marB="0" anchor="ctr"/>
                </a:tc>
                <a:tc>
                  <a:txBody>
                    <a:bodyPr/>
                    <a:lstStyle/>
                    <a:p>
                      <a:pPr algn="ctr" rtl="0" fontAlgn="b"/>
                      <a:r>
                        <a:rPr lang="en-US" sz="1600" u="none" strike="noStrike" dirty="0">
                          <a:effectLst/>
                          <a:latin typeface="+mj-lt"/>
                        </a:rPr>
                        <a:t>0.01</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a:effectLst/>
                          <a:latin typeface="+mj-lt"/>
                        </a:rPr>
                        <a:t>0.01</a:t>
                      </a:r>
                      <a:endParaRPr lang="en-US" sz="1600" b="0" i="0" u="none" strike="noStrike" dirty="0">
                        <a:solidFill>
                          <a:srgbClr val="000000"/>
                        </a:solidFill>
                        <a:effectLst/>
                        <a:latin typeface="+mj-lt"/>
                      </a:endParaRPr>
                    </a:p>
                  </a:txBody>
                  <a:tcPr marL="9525" marR="9525" marT="9525" marB="0" anchor="ctr"/>
                </a:tc>
                <a:tc>
                  <a:txBody>
                    <a:bodyPr/>
                    <a:lstStyle/>
                    <a:p>
                      <a:pPr algn="ctr" rtl="0" fontAlgn="b"/>
                      <a:r>
                        <a:rPr lang="en-US" sz="1600" u="none" strike="noStrike" dirty="0" smtClean="0">
                          <a:effectLst/>
                          <a:latin typeface="+mj-lt"/>
                        </a:rPr>
                        <a:t>Estimation</a:t>
                      </a:r>
                      <a:endParaRPr lang="en-US"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r h="259409">
                <a:tc>
                  <a:txBody>
                    <a:bodyPr/>
                    <a:lstStyle/>
                    <a:p>
                      <a:pPr algn="ctr" fontAlgn="ctr"/>
                      <a:r>
                        <a:rPr lang="en-US" sz="1600" u="none" strike="noStrike" dirty="0" smtClean="0">
                          <a:solidFill>
                            <a:srgbClr val="FF0000"/>
                          </a:solidFill>
                          <a:effectLst/>
                          <a:latin typeface="+mj-lt"/>
                        </a:rPr>
                        <a:t>Summary</a:t>
                      </a:r>
                      <a:endParaRPr lang="en-US" sz="1600" b="0" i="0" u="none" strike="noStrike" dirty="0">
                        <a:solidFill>
                          <a:srgbClr val="FF0000"/>
                        </a:solidFill>
                        <a:effectLst/>
                        <a:latin typeface="+mj-lt"/>
                      </a:endParaRPr>
                    </a:p>
                  </a:txBody>
                  <a:tcPr marL="9525" marR="9525" marT="9525" marB="0" anchor="ctr"/>
                </a:tc>
                <a:tc>
                  <a:txBody>
                    <a:bodyPr/>
                    <a:lstStyle/>
                    <a:p>
                      <a:pPr algn="ctr" fontAlgn="ctr"/>
                      <a:r>
                        <a:rPr lang="en-US" sz="1600" b="0" i="0" u="none" strike="noStrike" dirty="0" smtClean="0">
                          <a:solidFill>
                            <a:srgbClr val="FF0000"/>
                          </a:solidFill>
                          <a:effectLst/>
                          <a:latin typeface="+mj-lt"/>
                        </a:rPr>
                        <a:t>3.17</a:t>
                      </a:r>
                      <a:endParaRPr lang="en-US" sz="1600" b="0" i="0" u="none" strike="noStrike" dirty="0">
                        <a:solidFill>
                          <a:srgbClr val="FF0000"/>
                        </a:solidFill>
                        <a:effectLst/>
                        <a:latin typeface="+mj-lt"/>
                      </a:endParaRPr>
                    </a:p>
                  </a:txBody>
                  <a:tcPr marL="9525" marR="9525" marT="9525" marB="0" anchor="ctr"/>
                </a:tc>
                <a:tc>
                  <a:txBody>
                    <a:bodyPr/>
                    <a:lstStyle/>
                    <a:p>
                      <a:pPr algn="ctr" fontAlgn="ctr"/>
                      <a:r>
                        <a:rPr lang="en-US" sz="1600" u="none" strike="noStrike" dirty="0" smtClean="0">
                          <a:solidFill>
                            <a:srgbClr val="FF0000"/>
                          </a:solidFill>
                          <a:effectLst/>
                          <a:latin typeface="+mj-lt"/>
                        </a:rPr>
                        <a:t>10.77</a:t>
                      </a:r>
                      <a:endParaRPr lang="en-US" sz="1600" b="0" i="0" u="none" strike="noStrike" dirty="0">
                        <a:solidFill>
                          <a:srgbClr val="FF0000"/>
                        </a:solidFill>
                        <a:effectLst/>
                        <a:latin typeface="+mj-lt"/>
                      </a:endParaRPr>
                    </a:p>
                  </a:txBody>
                  <a:tcPr marL="9525" marR="9525" marT="9525" marB="0" anchor="ctr"/>
                </a:tc>
                <a:tc>
                  <a:txBody>
                    <a:bodyPr/>
                    <a:lstStyle/>
                    <a:p>
                      <a:pPr algn="ctr" fontAlgn="ctr"/>
                      <a:r>
                        <a:rPr lang="en-US" sz="1600" u="none" strike="noStrike" dirty="0" smtClean="0">
                          <a:solidFill>
                            <a:srgbClr val="FF0000"/>
                          </a:solidFill>
                          <a:effectLst/>
                          <a:latin typeface="+mj-lt"/>
                        </a:rPr>
                        <a:t>13.94 </a:t>
                      </a:r>
                      <a:r>
                        <a:rPr lang="en-US" altLang="zh-CN" sz="1600" u="none" strike="noStrike" dirty="0" smtClean="0">
                          <a:solidFill>
                            <a:srgbClr val="FF0000"/>
                          </a:solidFill>
                          <a:effectLst/>
                          <a:latin typeface="+mj-lt"/>
                        </a:rPr>
                        <a:t>W</a:t>
                      </a:r>
                      <a:endParaRPr lang="en-US" sz="1600" b="0" i="0" u="none" strike="noStrike" dirty="0">
                        <a:solidFill>
                          <a:srgbClr val="FF0000"/>
                        </a:solidFill>
                        <a:effectLst/>
                        <a:latin typeface="+mj-lt"/>
                      </a:endParaRPr>
                    </a:p>
                  </a:txBody>
                  <a:tcPr marL="9525" marR="9525" marT="9525" marB="0" anchor="ctr"/>
                </a:tc>
                <a:extLst>
                  <a:ext uri="{0D108BD9-81ED-4DB2-BD59-A6C34878D82A}">
                    <a16:rowId xmlns:a16="http://schemas.microsoft.com/office/drawing/2014/main" val="10009"/>
                  </a:ext>
                </a:extLst>
              </a:tr>
            </a:tbl>
          </a:graphicData>
        </a:graphic>
      </p:graphicFrame>
      <p:pic>
        <p:nvPicPr>
          <p:cNvPr id="3" name="Picture 2"/>
          <p:cNvPicPr>
            <a:picLocks noChangeAspect="1"/>
          </p:cNvPicPr>
          <p:nvPr/>
        </p:nvPicPr>
        <p:blipFill rotWithShape="1">
          <a:blip r:embed="rId3"/>
          <a:srcRect l="3175" t="3118" r="1587" b="3333"/>
          <a:stretch/>
        </p:blipFill>
        <p:spPr>
          <a:xfrm>
            <a:off x="609600" y="4343400"/>
            <a:ext cx="4267200" cy="21336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039133650"/>
              </p:ext>
            </p:extLst>
          </p:nvPr>
        </p:nvGraphicFramePr>
        <p:xfrm>
          <a:off x="4911015" y="4038601"/>
          <a:ext cx="4156785" cy="2514599"/>
        </p:xfrm>
        <a:graphic>
          <a:graphicData uri="http://schemas.openxmlformats.org/presentationml/2006/ole">
            <mc:AlternateContent xmlns:mc="http://schemas.openxmlformats.org/markup-compatibility/2006">
              <mc:Choice xmlns:v="urn:schemas-microsoft-com:vml" Requires="v">
                <p:oleObj spid="_x0000_s32382" r:id="rId4" imgW="3073400" imgH="1739900" progId="Origin50.Graph">
                  <p:embed/>
                </p:oleObj>
              </mc:Choice>
              <mc:Fallback>
                <p:oleObj r:id="rId4" imgW="3073400" imgH="1739900" progId="Origin50.Graph">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l="3305" t="7774" r="15703" b="5876"/>
                      <a:stretch>
                        <a:fillRect/>
                      </a:stretch>
                    </p:blipFill>
                    <p:spPr bwMode="auto">
                      <a:xfrm>
                        <a:off x="4911015" y="4038601"/>
                        <a:ext cx="4156785" cy="2514599"/>
                      </a:xfrm>
                      <a:prstGeom prst="rect">
                        <a:avLst/>
                      </a:prstGeom>
                      <a:noFill/>
                    </p:spPr>
                  </p:pic>
                </p:oleObj>
              </mc:Fallback>
            </mc:AlternateContent>
          </a:graphicData>
        </a:graphic>
      </p:graphicFrame>
      <p:sp>
        <p:nvSpPr>
          <p:cNvPr id="4" name="Oval 3"/>
          <p:cNvSpPr/>
          <p:nvPr/>
        </p:nvSpPr>
        <p:spPr bwMode="auto">
          <a:xfrm>
            <a:off x="6477000" y="5334000"/>
            <a:ext cx="15240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CC0066"/>
              </a:solidFill>
              <a:effectLst/>
              <a:latin typeface="Times New Roman" pitchFamily="18" charset="0"/>
              <a:ea typeface="华文行楷" pitchFamily="2" charset="-122"/>
            </a:endParaRPr>
          </a:p>
        </p:txBody>
      </p:sp>
      <p:sp>
        <p:nvSpPr>
          <p:cNvPr id="7" name="Rectangle 8"/>
          <p:cNvSpPr>
            <a:spLocks noChangeArrowheads="1"/>
          </p:cNvSpPr>
          <p:nvPr/>
        </p:nvSpPr>
        <p:spPr bwMode="auto">
          <a:xfrm>
            <a:off x="228600" y="3474720"/>
            <a:ext cx="845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sz="1800" dirty="0" smtClean="0">
                <a:solidFill>
                  <a:schemeClr val="tx1"/>
                </a:solidFill>
              </a:rPr>
              <a:t>A source: thermal radiation from </a:t>
            </a:r>
            <a:r>
              <a:rPr lang="en-US" altLang="zh-CN" sz="1800" dirty="0" smtClean="0">
                <a:solidFill>
                  <a:srgbClr val="FF0000"/>
                </a:solidFill>
              </a:rPr>
              <a:t>warm</a:t>
            </a:r>
            <a:r>
              <a:rPr lang="en-US" altLang="zh-CN" sz="1800" dirty="0" smtClean="0">
                <a:solidFill>
                  <a:schemeClr val="tx1"/>
                </a:solidFill>
              </a:rPr>
              <a:t> beam pipes (from </a:t>
            </a:r>
            <a:r>
              <a:rPr lang="en-US" altLang="zh-CN" sz="1800" dirty="0" smtClean="0">
                <a:solidFill>
                  <a:srgbClr val="FF0000"/>
                </a:solidFill>
              </a:rPr>
              <a:t>~300 K</a:t>
            </a:r>
            <a:r>
              <a:rPr lang="en-US" altLang="zh-CN" sz="1800" dirty="0" smtClean="0">
                <a:solidFill>
                  <a:schemeClr val="tx1"/>
                </a:solidFill>
              </a:rPr>
              <a:t> to </a:t>
            </a:r>
            <a:r>
              <a:rPr lang="en-US" altLang="zh-CN" sz="1800" dirty="0" err="1" smtClean="0">
                <a:solidFill>
                  <a:schemeClr val="tx1"/>
                </a:solidFill>
              </a:rPr>
              <a:t>LHe</a:t>
            </a:r>
            <a:r>
              <a:rPr lang="en-US" altLang="zh-CN" sz="1800" dirty="0" smtClean="0">
                <a:solidFill>
                  <a:schemeClr val="tx1"/>
                </a:solidFill>
              </a:rPr>
              <a:t> temperature)</a:t>
            </a:r>
            <a:endParaRPr lang="en-US" altLang="ja-JP" sz="1800" dirty="0">
              <a:solidFill>
                <a:schemeClr val="tx1"/>
              </a:solidFill>
            </a:endParaRPr>
          </a:p>
        </p:txBody>
      </p:sp>
      <p:sp>
        <p:nvSpPr>
          <p:cNvPr id="8" name="Rectangle 8"/>
          <p:cNvSpPr>
            <a:spLocks noChangeArrowheads="1"/>
          </p:cNvSpPr>
          <p:nvPr/>
        </p:nvSpPr>
        <p:spPr bwMode="auto">
          <a:xfrm>
            <a:off x="228600" y="3124200"/>
            <a:ext cx="6096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42900" indent="-342900">
              <a:lnSpc>
                <a:spcPct val="140000"/>
              </a:lnSpc>
              <a:buFont typeface="Arial" panose="020B0604020202020204" pitchFamily="34" charset="0"/>
              <a:buChar char="•"/>
            </a:pPr>
            <a:r>
              <a:rPr lang="en-US" altLang="zh-CN" sz="1800" dirty="0" smtClean="0">
                <a:solidFill>
                  <a:schemeClr val="tx1"/>
                </a:solidFill>
              </a:rPr>
              <a:t>Main heat leaks are from the support rods (~8.4 W)</a:t>
            </a:r>
            <a:endParaRPr lang="en-US" altLang="ja-JP" sz="1800" dirty="0">
              <a:solidFill>
                <a:schemeClr val="tx1"/>
              </a:solidFill>
            </a:endParaRPr>
          </a:p>
        </p:txBody>
      </p:sp>
      <p:sp>
        <p:nvSpPr>
          <p:cNvPr id="9" name="Rectangle 41"/>
          <p:cNvSpPr>
            <a:spLocks noChangeArrowheads="1"/>
          </p:cNvSpPr>
          <p:nvPr/>
        </p:nvSpPr>
        <p:spPr bwMode="auto">
          <a:xfrm>
            <a:off x="457199" y="3886200"/>
            <a:ext cx="445381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266700" indent="-266700">
              <a:lnSpc>
                <a:spcPct val="140000"/>
              </a:lnSpc>
              <a:buSzPct val="100000"/>
              <a:buFont typeface="Times New Roman" panose="02020603050405020304" pitchFamily="18" charset="0"/>
              <a:buChar char="−"/>
            </a:pPr>
            <a:r>
              <a:rPr lang="en-US" altLang="zh-CN" sz="1600" dirty="0" smtClean="0">
                <a:solidFill>
                  <a:schemeClr val="tx1"/>
                </a:solidFill>
                <a:latin typeface="+mj-lt"/>
                <a:ea typeface="宋体" pitchFamily="2" charset="-122"/>
              </a:rPr>
              <a:t>Experimentally studied (total MLI layers vs. heat flux in </a:t>
            </a:r>
            <a:r>
              <a:rPr lang="en-US" altLang="zh-CN" sz="1600" dirty="0" smtClean="0">
                <a:solidFill>
                  <a:srgbClr val="FF0000"/>
                </a:solidFill>
                <a:latin typeface="+mj-lt"/>
                <a:ea typeface="宋体" pitchFamily="2" charset="-122"/>
              </a:rPr>
              <a:t>the narrow gaps (from 3.5 to 6 mm)</a:t>
            </a:r>
          </a:p>
        </p:txBody>
      </p:sp>
    </p:spTree>
    <p:extLst>
      <p:ext uri="{BB962C8B-B14F-4D97-AF65-F5344CB8AC3E}">
        <p14:creationId xmlns:p14="http://schemas.microsoft.com/office/powerpoint/2010/main" val="279848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Cryogenic systems for the cryostats</a:t>
            </a:r>
            <a:endParaRPr lang="en-US" dirty="0"/>
          </a:p>
        </p:txBody>
      </p:sp>
      <p:pic>
        <p:nvPicPr>
          <p:cNvPr id="4" name="Picture 3"/>
          <p:cNvPicPr>
            <a:picLocks noChangeAspect="1"/>
          </p:cNvPicPr>
          <p:nvPr/>
        </p:nvPicPr>
        <p:blipFill>
          <a:blip r:embed="rId2"/>
          <a:stretch>
            <a:fillRect/>
          </a:stretch>
        </p:blipFill>
        <p:spPr>
          <a:xfrm>
            <a:off x="533400" y="838200"/>
            <a:ext cx="8266380" cy="5486400"/>
          </a:xfrm>
          <a:prstGeom prst="rect">
            <a:avLst/>
          </a:prstGeom>
        </p:spPr>
      </p:pic>
    </p:spTree>
    <p:extLst>
      <p:ext uri="{BB962C8B-B14F-4D97-AF65-F5344CB8AC3E}">
        <p14:creationId xmlns:p14="http://schemas.microsoft.com/office/powerpoint/2010/main" val="2660361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CN" altLang="en-US" sz="2000" b="0" i="0" u="none" strike="noStrike" cap="none" normalizeH="0" baseline="0" smtClean="0">
            <a:ln>
              <a:noFill/>
            </a:ln>
            <a:solidFill>
              <a:srgbClr val="CC0066"/>
            </a:solidFill>
            <a:effectLst/>
            <a:latin typeface="Times New Roman" pitchFamily="18" charset="0"/>
            <a:ea typeface="华文行楷"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zh-CN" altLang="en-US" sz="2000" b="0" i="0" u="none" strike="noStrike" cap="none" normalizeH="0" baseline="0" smtClean="0">
            <a:ln>
              <a:noFill/>
            </a:ln>
            <a:solidFill>
              <a:srgbClr val="CC0066"/>
            </a:solidFill>
            <a:effectLst/>
            <a:latin typeface="Times New Roman" pitchFamily="18" charset="0"/>
            <a:ea typeface="华文行楷"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76022</TotalTime>
  <Words>1548</Words>
  <Application>Microsoft Office PowerPoint</Application>
  <PresentationFormat>On-screen Show (4:3)</PresentationFormat>
  <Paragraphs>245</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9" baseType="lpstr">
      <vt:lpstr>MS PGothic</vt:lpstr>
      <vt:lpstr>华文行楷</vt:lpstr>
      <vt:lpstr>宋体</vt:lpstr>
      <vt:lpstr>Arial</vt:lpstr>
      <vt:lpstr>Cambria Math</vt:lpstr>
      <vt:lpstr>Times New Roman</vt:lpstr>
      <vt:lpstr>Wingdings</vt:lpstr>
      <vt:lpstr>默认设计模板</vt:lpstr>
      <vt:lpstr>Graph</vt:lpstr>
      <vt:lpstr>Origin Graph</vt:lpstr>
      <vt:lpstr>AutoCAD Drawing</vt:lpstr>
      <vt:lpstr>PowerPoint Presentation</vt:lpstr>
      <vt:lpstr>Contents</vt:lpstr>
      <vt:lpstr>SC magnets and cryostats of the SuperKEKB IR</vt:lpstr>
      <vt:lpstr>Cryostat of the SC magnets</vt:lpstr>
      <vt:lpstr>Service cryostats of the SuperKEKB IR SC magnets</vt:lpstr>
      <vt:lpstr>Cooling requirements of SC magnets</vt:lpstr>
      <vt:lpstr>Cooling requirements of the SC magnet cryostats</vt:lpstr>
      <vt:lpstr>Heat leak estimations of the left cryostats</vt:lpstr>
      <vt:lpstr>Cryogenic systems for the cryostats</vt:lpstr>
      <vt:lpstr>Cold box and sub-cooler for each cryostat</vt:lpstr>
      <vt:lpstr>Cold tests of the QCS-L cryostat</vt:lpstr>
      <vt:lpstr>Setting-up to cool the SC magnet cryostat</vt:lpstr>
      <vt:lpstr>Cold tests of the QCS-L cryostat in the experimental laboratory</vt:lpstr>
      <vt:lpstr>Cold tests of the QCS-L cryostat in the experimental laboratory</vt:lpstr>
      <vt:lpstr>A typical one-day for magnetic field measurement</vt:lpstr>
      <vt:lpstr>Some issues – Higher temperatures of LN2 level</vt:lpstr>
      <vt:lpstr>Some issues – Higher temperatures of LN2 level</vt:lpstr>
      <vt:lpstr>Summary of the QCS-L cryostat cold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zong</dc:creator>
  <cp:lastModifiedBy>Zhanguo ZONG</cp:lastModifiedBy>
  <cp:revision>7697</cp:revision>
  <cp:lastPrinted>2016-06-13T03:51:39Z</cp:lastPrinted>
  <dcterms:created xsi:type="dcterms:W3CDTF">1601-01-01T00:00:00Z</dcterms:created>
  <dcterms:modified xsi:type="dcterms:W3CDTF">2016-06-14T01:45:34Z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