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8" r:id="rId4"/>
    <p:sldMasterId id="2147483700" r:id="rId5"/>
    <p:sldMasterId id="2147483712" r:id="rId6"/>
    <p:sldMasterId id="2147483724" r:id="rId7"/>
    <p:sldMasterId id="2147483736" r:id="rId8"/>
  </p:sldMasterIdLst>
  <p:notesMasterIdLst>
    <p:notesMasterId r:id="rId31"/>
  </p:notesMasterIdLst>
  <p:handoutMasterIdLst>
    <p:handoutMasterId r:id="rId32"/>
  </p:handoutMasterIdLst>
  <p:sldIdLst>
    <p:sldId id="256" r:id="rId9"/>
    <p:sldId id="539" r:id="rId10"/>
    <p:sldId id="469" r:id="rId11"/>
    <p:sldId id="473" r:id="rId12"/>
    <p:sldId id="506" r:id="rId13"/>
    <p:sldId id="523" r:id="rId14"/>
    <p:sldId id="526" r:id="rId15"/>
    <p:sldId id="464" r:id="rId16"/>
    <p:sldId id="483" r:id="rId17"/>
    <p:sldId id="479" r:id="rId18"/>
    <p:sldId id="528" r:id="rId19"/>
    <p:sldId id="538" r:id="rId20"/>
    <p:sldId id="536" r:id="rId21"/>
    <p:sldId id="510" r:id="rId22"/>
    <p:sldId id="529" r:id="rId23"/>
    <p:sldId id="530" r:id="rId24"/>
    <p:sldId id="493" r:id="rId25"/>
    <p:sldId id="531" r:id="rId26"/>
    <p:sldId id="532" r:id="rId27"/>
    <p:sldId id="533" r:id="rId28"/>
    <p:sldId id="534" r:id="rId29"/>
    <p:sldId id="535" r:id="rId30"/>
  </p:sldIdLst>
  <p:sldSz cx="9144000" cy="6858000" type="screen4x3"/>
  <p:notesSz cx="9939338" cy="68072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FFFFFF"/>
    <a:srgbClr val="4A7EBB"/>
    <a:srgbClr val="FF00FF"/>
    <a:srgbClr val="4F1A1B"/>
    <a:srgbClr val="FF0000"/>
    <a:srgbClr val="6F181A"/>
    <a:srgbClr val="9456E0"/>
    <a:srgbClr val="831CF4"/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59"/>
    <p:restoredTop sz="97976" autoAdjust="0"/>
  </p:normalViewPr>
  <p:slideViewPr>
    <p:cSldViewPr snapToGrid="0">
      <p:cViewPr>
        <p:scale>
          <a:sx n="153" d="100"/>
          <a:sy n="153" d="100"/>
        </p:scale>
        <p:origin x="72" y="1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6737" cy="3403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30284" y="0"/>
            <a:ext cx="4306737" cy="3403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88402-0F4B-47C4-8CB5-71955BF7254C}" type="datetimeFigureOut">
              <a:rPr kumimoji="1" lang="ja-JP" altLang="en-US" smtClean="0"/>
              <a:t>17/09/08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65808"/>
            <a:ext cx="4306737" cy="3403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30284" y="6465808"/>
            <a:ext cx="4306737" cy="3403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DBD7D-8561-4B88-BA28-D9513B5E11ED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9720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7045" cy="340360"/>
          </a:xfrm>
          <a:prstGeom prst="rect">
            <a:avLst/>
          </a:prstGeom>
        </p:spPr>
        <p:txBody>
          <a:bodyPr vert="horz" lIns="91550" tIns="45775" rIns="91550" bIns="45775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29993" y="0"/>
            <a:ext cx="4307045" cy="340360"/>
          </a:xfrm>
          <a:prstGeom prst="rect">
            <a:avLst/>
          </a:prstGeom>
        </p:spPr>
        <p:txBody>
          <a:bodyPr vert="horz" lIns="91550" tIns="45775" rIns="91550" bIns="45775" rtlCol="0"/>
          <a:lstStyle>
            <a:lvl1pPr algn="r">
              <a:defRPr sz="1200"/>
            </a:lvl1pPr>
          </a:lstStyle>
          <a:p>
            <a:fld id="{4C183C2A-1FFB-4D80-8E32-A8B27EE82A0A}" type="datetimeFigureOut">
              <a:rPr kumimoji="1" lang="ja-JP" altLang="en-US" smtClean="0"/>
              <a:pPr/>
              <a:t>17/09/08</a:t>
            </a:fld>
            <a:endParaRPr kumimoji="1"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9588"/>
            <a:ext cx="3405188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0" tIns="45775" rIns="91550" bIns="45775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vert="horz" lIns="91550" tIns="45775" rIns="91550" bIns="45775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2" y="6465659"/>
            <a:ext cx="4307045" cy="340360"/>
          </a:xfrm>
          <a:prstGeom prst="rect">
            <a:avLst/>
          </a:prstGeom>
        </p:spPr>
        <p:txBody>
          <a:bodyPr vert="horz" lIns="91550" tIns="45775" rIns="91550" bIns="45775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29993" y="6465659"/>
            <a:ext cx="4307045" cy="340360"/>
          </a:xfrm>
          <a:prstGeom prst="rect">
            <a:avLst/>
          </a:prstGeom>
        </p:spPr>
        <p:txBody>
          <a:bodyPr vert="horz" lIns="91550" tIns="45775" rIns="91550" bIns="45775" rtlCol="0" anchor="b"/>
          <a:lstStyle>
            <a:lvl1pPr algn="r">
              <a:defRPr sz="1200"/>
            </a:lvl1pPr>
          </a:lstStyle>
          <a:p>
            <a:fld id="{8FEC9FFE-FE60-44F7-97F6-F00ABFA97C6C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7560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9FFE-FE60-44F7-97F6-F00ABFA97C6C}" type="slidenum">
              <a:rPr kumimoji="1" lang="ja-JP" altLang="en-US" smtClean="0"/>
              <a:pPr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6068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9FFE-FE60-44F7-97F6-F00ABFA97C6C}" type="slidenum">
              <a:rPr kumimoji="1" lang="ja-JP" altLang="en-US" smtClean="0"/>
              <a:pPr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7489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6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dirty="0" smtClean="0"/>
              <a:t>ビームは基本的には東側ビームダンプに捨てる。</a:t>
            </a:r>
            <a:r>
              <a:rPr lang="en-US" altLang="ja-JP" sz="1200" dirty="0" smtClean="0"/>
              <a:t>(&lt;50nA)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792F3-3179-114E-9632-B97B2AB77D23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3421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 Damping time (sec):</a:t>
            </a:r>
          </a:p>
          <a:p>
            <a:r>
              <a:rPr kumimoji="1" lang="en-US" altLang="ja-JP" dirty="0" smtClean="0"/>
              <a:t>          X :  1.153777E-02   Y :  1.173292E-02   Z :  5.878446E-03</a:t>
            </a:r>
          </a:p>
          <a:p>
            <a:r>
              <a:rPr kumimoji="1" lang="en-US" altLang="ja-JP" dirty="0" smtClean="0"/>
              <a:t>Damping time [(turns)</a:t>
            </a:r>
          </a:p>
          <a:p>
            <a:r>
              <a:rPr kumimoji="1" lang="en-US" altLang="ja-JP" dirty="0" smtClean="0"/>
              <a:t>X: 25527.527316355438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792F3-3179-114E-9632-B97B2AB77D23}" type="slidenum">
              <a:rPr lang="ja-JP" altLang="en-US" smtClean="0">
                <a:solidFill>
                  <a:prstClr val="black"/>
                </a:solidFill>
              </a:rPr>
              <a:pPr/>
              <a:t>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88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D25A-B31B-4378-9DDB-CAB5A54EE14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D25A-B31B-4378-9DDB-CAB5A54EE14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D25A-B31B-4378-9DDB-CAB5A54EE14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FD96-0317-894D-81A9-13233D50F6F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17/09/08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88C72-1976-3D4C-8141-69C68A97AD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57851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FD96-0317-894D-81A9-13233D50F6F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17/09/08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88C72-1976-3D4C-8141-69C68A97AD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70325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FD96-0317-894D-81A9-13233D50F6F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17/09/08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88C72-1976-3D4C-8141-69C68A97AD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82292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FD96-0317-894D-81A9-13233D50F6F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17/09/08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88C72-1976-3D4C-8141-69C68A97AD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14444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FD96-0317-894D-81A9-13233D50F6F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17/09/08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88C72-1976-3D4C-8141-69C68A97AD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11196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FD96-0317-894D-81A9-13233D50F6F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17/09/08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88C72-1976-3D4C-8141-69C68A97AD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21594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FD96-0317-894D-81A9-13233D50F6F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17/09/08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88C72-1976-3D4C-8141-69C68A97AD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71072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FD96-0317-894D-81A9-13233D50F6F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17/09/08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88C72-1976-3D4C-8141-69C68A97AD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90164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D25A-B31B-4378-9DDB-CAB5A54EE14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FD96-0317-894D-81A9-13233D50F6F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17/09/08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88C72-1976-3D4C-8141-69C68A97AD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88228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FD96-0317-894D-81A9-13233D50F6F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17/09/08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88C72-1976-3D4C-8141-69C68A97AD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37692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FD96-0317-894D-81A9-13233D50F6F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17/09/08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88C72-1976-3D4C-8141-69C68A97AD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48946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A9939118-314A-4F46-B8A8-3458B6F325DD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57400" y="6621463"/>
            <a:ext cx="7086600" cy="250825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C72525B4-8ED0-419E-A621-E2A0883D5186}"/>
              </a:ext>
            </a:extLst>
          </p:cNvPr>
          <p:cNvSpPr>
            <a:spLocks noChangeArrowheads="1"/>
          </p:cNvSpPr>
          <p:nvPr/>
        </p:nvSpPr>
        <p:spPr bwMode="gray">
          <a:xfrm>
            <a:off x="-14288" y="0"/>
            <a:ext cx="9158288" cy="141287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Oval 4" descr="80%">
            <a:extLst>
              <a:ext uri="{FF2B5EF4-FFF2-40B4-BE49-F238E27FC236}">
                <a16:creationId xmlns="" xmlns:a16="http://schemas.microsoft.com/office/drawing/2014/main" id="{7196816A-188B-4A47-9FC8-67AFFD3CCB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2400" y="0"/>
            <a:ext cx="1981200" cy="1447800"/>
          </a:xfrm>
          <a:prstGeom prst="ellipse">
            <a:avLst/>
          </a:prstGeom>
          <a:pattFill prst="pct80">
            <a:fgClr>
              <a:schemeClr val="accent2"/>
            </a:fgClr>
            <a:bgClr>
              <a:schemeClr val="tx2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Oval 5" descr="75%">
            <a:extLst>
              <a:ext uri="{FF2B5EF4-FFF2-40B4-BE49-F238E27FC236}">
                <a16:creationId xmlns="" xmlns:a16="http://schemas.microsoft.com/office/drawing/2014/main" id="{A38B85DD-7870-4CB9-BAA5-ED667B6948E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7200" y="165100"/>
            <a:ext cx="1295400" cy="1066800"/>
          </a:xfrm>
          <a:prstGeom prst="ellipse">
            <a:avLst/>
          </a:prstGeom>
          <a:pattFill prst="pct75">
            <a:fgClr>
              <a:schemeClr val="accent2"/>
            </a:fgClr>
            <a:bgClr>
              <a:schemeClr val="tx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" name="Oval 6" descr="80%">
            <a:extLst>
              <a:ext uri="{FF2B5EF4-FFF2-40B4-BE49-F238E27FC236}">
                <a16:creationId xmlns="" xmlns:a16="http://schemas.microsoft.com/office/drawing/2014/main" id="{9EC55290-B8C0-4F58-A769-BF381258DEB9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8500" y="393700"/>
            <a:ext cx="762000" cy="609600"/>
          </a:xfrm>
          <a:prstGeom prst="ellipse">
            <a:avLst/>
          </a:prstGeom>
          <a:pattFill prst="pct80">
            <a:fgClr>
              <a:schemeClr val="accent2"/>
            </a:fgClr>
            <a:bgClr>
              <a:schemeClr val="tx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="" xmlns:a16="http://schemas.microsoft.com/office/drawing/2014/main" id="{9EF6317F-7BB1-4643-A6FE-11BEF656841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95513" y="0"/>
            <a:ext cx="6948487" cy="333375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="" xmlns:a16="http://schemas.microsoft.com/office/drawing/2014/main" id="{5DE3D443-734D-4A73-AF49-714A63F19980}"/>
              </a:ext>
            </a:extLst>
          </p:cNvPr>
          <p:cNvGrpSpPr>
            <a:grpSpLocks/>
          </p:cNvGrpSpPr>
          <p:nvPr/>
        </p:nvGrpSpPr>
        <p:grpSpPr bwMode="auto">
          <a:xfrm>
            <a:off x="7391400" y="0"/>
            <a:ext cx="1143000" cy="304800"/>
            <a:chOff x="4704" y="0"/>
            <a:chExt cx="720" cy="336"/>
          </a:xfrm>
        </p:grpSpPr>
        <p:sp>
          <p:nvSpPr>
            <p:cNvPr id="11" name="Rectangle 11">
              <a:extLst>
                <a:ext uri="{FF2B5EF4-FFF2-40B4-BE49-F238E27FC236}">
                  <a16:creationId xmlns="" xmlns:a16="http://schemas.microsoft.com/office/drawing/2014/main" id="{7DCA4C86-1561-453D-B0C7-85F844D872D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704" y="0"/>
              <a:ext cx="48" cy="3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9pPr>
            </a:lstStyle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="" xmlns:a16="http://schemas.microsoft.com/office/drawing/2014/main" id="{85C54E9F-B9F6-4545-A09B-7FBFEC92E68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0" y="0"/>
              <a:ext cx="48" cy="33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9pPr>
            </a:lstStyle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="" xmlns:a16="http://schemas.microsoft.com/office/drawing/2014/main" id="{9A56C6B8-720E-4194-AAA1-FE60969935E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376" y="0"/>
              <a:ext cx="48" cy="33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9pPr>
            </a:lstStyle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" name="Rectangle 14">
            <a:extLst>
              <a:ext uri="{FF2B5EF4-FFF2-40B4-BE49-F238E27FC236}">
                <a16:creationId xmlns="" xmlns:a16="http://schemas.microsoft.com/office/drawing/2014/main" id="{D0EBFB33-9980-4F32-9C38-733FB0172918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0"/>
            <a:ext cx="22098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="" xmlns:a16="http://schemas.microsoft.com/office/drawing/2014/main" id="{DA13FC63-E369-45FB-B75F-1E79DEE46AFF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1384300"/>
            <a:ext cx="9144000" cy="2159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="" xmlns:a16="http://schemas.microsoft.com/office/drawing/2014/main" id="{148BECE1-102A-44FD-A842-27C8A0FD25F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1219200"/>
            <a:ext cx="9144000" cy="228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7" name="Line 20">
            <a:extLst>
              <a:ext uri="{FF2B5EF4-FFF2-40B4-BE49-F238E27FC236}">
                <a16:creationId xmlns="" xmlns:a16="http://schemas.microsoft.com/office/drawing/2014/main" id="{19F21246-0521-4D98-AF02-1BA222360C1D}"/>
              </a:ext>
            </a:extLst>
          </p:cNvPr>
          <p:cNvSpPr>
            <a:spLocks noChangeShapeType="1"/>
          </p:cNvSpPr>
          <p:nvPr/>
        </p:nvSpPr>
        <p:spPr bwMode="gray">
          <a:xfrm flipH="1">
            <a:off x="0" y="12192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18" name="Group 21">
            <a:extLst>
              <a:ext uri="{FF2B5EF4-FFF2-40B4-BE49-F238E27FC236}">
                <a16:creationId xmlns="" xmlns:a16="http://schemas.microsoft.com/office/drawing/2014/main" id="{6FA5AA5F-E5BB-4CCC-800D-3681EB66C04E}"/>
              </a:ext>
            </a:extLst>
          </p:cNvPr>
          <p:cNvGrpSpPr>
            <a:grpSpLocks/>
          </p:cNvGrpSpPr>
          <p:nvPr/>
        </p:nvGrpSpPr>
        <p:grpSpPr bwMode="auto">
          <a:xfrm>
            <a:off x="0" y="6616700"/>
            <a:ext cx="2700338" cy="255588"/>
            <a:chOff x="0" y="4168"/>
            <a:chExt cx="1701" cy="161"/>
          </a:xfrm>
        </p:grpSpPr>
        <p:sp>
          <p:nvSpPr>
            <p:cNvPr id="19" name="Rectangle 22">
              <a:extLst>
                <a:ext uri="{FF2B5EF4-FFF2-40B4-BE49-F238E27FC236}">
                  <a16:creationId xmlns="" xmlns:a16="http://schemas.microsoft.com/office/drawing/2014/main" id="{A3449BAE-69E4-471A-BADF-7F8F384F8D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4171"/>
              <a:ext cx="1501" cy="15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9pPr>
            </a:lstStyle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0" name="AutoShape 23">
              <a:extLst>
                <a:ext uri="{FF2B5EF4-FFF2-40B4-BE49-F238E27FC236}">
                  <a16:creationId xmlns="" xmlns:a16="http://schemas.microsoft.com/office/drawing/2014/main" id="{5D9201FE-97C6-48DC-A00B-ABCD5B0C83C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0" y="4168"/>
              <a:ext cx="771" cy="157"/>
            </a:xfrm>
            <a:prstGeom prst="parallelogram">
              <a:avLst>
                <a:gd name="adj" fmla="val 122771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9pPr>
            </a:lstStyle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1" name="Picture 28">
            <a:extLst>
              <a:ext uri="{FF2B5EF4-FFF2-40B4-BE49-F238E27FC236}">
                <a16:creationId xmlns="" xmlns:a16="http://schemas.microsoft.com/office/drawing/2014/main" id="{8AF53A62-7839-4DFD-A8BE-95B430602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203200"/>
            <a:ext cx="187801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95289" y="2852740"/>
            <a:ext cx="8424862" cy="936625"/>
          </a:xfrm>
        </p:spPr>
        <p:txBody>
          <a:bodyPr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ja-JP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933827"/>
            <a:ext cx="8064500" cy="57467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 b="0">
                <a:solidFill>
                  <a:schemeClr val="hlink"/>
                </a:solidFill>
              </a:defRPr>
            </a:lvl1pPr>
          </a:lstStyle>
          <a:p>
            <a:r>
              <a:rPr lang="ja-JP" altLang="en-US"/>
              <a:t>マスター サブタイトルの書式設定</a:t>
            </a:r>
            <a:endParaRPr lang="ja-JP" altLang="ja-JP"/>
          </a:p>
        </p:txBody>
      </p:sp>
      <p:sp>
        <p:nvSpPr>
          <p:cNvPr id="22" name="Rectangle 18">
            <a:extLst>
              <a:ext uri="{FF2B5EF4-FFF2-40B4-BE49-F238E27FC236}">
                <a16:creationId xmlns="" xmlns:a16="http://schemas.microsoft.com/office/drawing/2014/main" id="{AADC1E4E-17DB-4BC0-88C2-C535636A17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588125" y="6611938"/>
            <a:ext cx="2133600" cy="268287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8B5F16C-A0AB-4E26-BC0F-523E62224F6B}" type="datetimeFigureOut">
              <a:rPr lang="ja-JP" altLang="en-US">
                <a:solidFill>
                  <a:srgbClr val="FFFFFF"/>
                </a:solidFill>
              </a:rPr>
              <a:pPr>
                <a:defRPr/>
              </a:pPr>
              <a:t>17/09/08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3" name="Rectangle 19">
            <a:extLst>
              <a:ext uri="{FF2B5EF4-FFF2-40B4-BE49-F238E27FC236}">
                <a16:creationId xmlns="" xmlns:a16="http://schemas.microsoft.com/office/drawing/2014/main" id="{98392B25-38E0-48DC-A167-BFA28FC369C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90925" y="6611938"/>
            <a:ext cx="2133600" cy="268287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98E9C7A-2AD1-4E9B-8684-DFA67A7DC4F1}" type="slidenum">
              <a:rPr lang="ja-JP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4" name="Rectangle 24">
            <a:extLst>
              <a:ext uri="{FF2B5EF4-FFF2-40B4-BE49-F238E27FC236}">
                <a16:creationId xmlns="" xmlns:a16="http://schemas.microsoft.com/office/drawing/2014/main" id="{7DD8F19F-3FB7-410C-9BAE-460C0260DA6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xfrm>
            <a:off x="179388" y="6588125"/>
            <a:ext cx="2232025" cy="268288"/>
          </a:xfrm>
        </p:spPr>
        <p:txBody>
          <a:bodyPr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7" grpId="0" animBg="1" autoUpdateAnimBg="0"/>
      <p:bldP spid="8" grpId="0" animBg="1" autoUpdateAnimBg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="" xmlns:a16="http://schemas.microsoft.com/office/drawing/2014/main" id="{AF4C476F-2401-4B08-AA4D-CD6DCC270A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6CC73-797A-448A-9DE9-347A7993D4D8}" type="datetimeFigureOut">
              <a:rPr lang="ja-JP" altLang="en-US">
                <a:solidFill>
                  <a:srgbClr val="000000"/>
                </a:solidFill>
              </a:rPr>
              <a:pPr>
                <a:defRPr/>
              </a:pPr>
              <a:t>17/09/08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Rectangle 15">
            <a:extLst>
              <a:ext uri="{FF2B5EF4-FFF2-40B4-BE49-F238E27FC236}">
                <a16:creationId xmlns="" xmlns:a16="http://schemas.microsoft.com/office/drawing/2014/main" id="{0D47B17A-A5D1-497B-B964-0C5A0B87E8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="" xmlns:a16="http://schemas.microsoft.com/office/drawing/2014/main" id="{31B15978-A328-47CD-B475-1472433656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0A087-5AD2-49D7-BE2E-3468E4575E4C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="" xmlns:a16="http://schemas.microsoft.com/office/drawing/2014/main" id="{022E0D5F-F341-43B0-9FA2-15DEE8653C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807E6-9A76-4E3D-9155-A07E4B747371}" type="datetimeFigureOut">
              <a:rPr lang="ja-JP" altLang="en-US">
                <a:solidFill>
                  <a:srgbClr val="000000"/>
                </a:solidFill>
              </a:rPr>
              <a:pPr>
                <a:defRPr/>
              </a:pPr>
              <a:t>17/09/08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Rectangle 15">
            <a:extLst>
              <a:ext uri="{FF2B5EF4-FFF2-40B4-BE49-F238E27FC236}">
                <a16:creationId xmlns="" xmlns:a16="http://schemas.microsoft.com/office/drawing/2014/main" id="{10AB351A-31EC-4891-AF58-92B0AAD372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="" xmlns:a16="http://schemas.microsoft.com/office/drawing/2014/main" id="{3AFF39DA-1F53-48B1-A9CC-2BA7F00FF2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9ACD0-3FDE-47EF-B65A-C8A2D85EC9E0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4213" y="1412875"/>
            <a:ext cx="3848100" cy="4897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84713" y="1412875"/>
            <a:ext cx="3848100" cy="4897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="" xmlns:a16="http://schemas.microsoft.com/office/drawing/2014/main" id="{A3BD91EC-7BB6-4AD7-90E7-F12163B273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9881E-A65A-4D84-B6C3-84BE56CB4967}" type="datetimeFigureOut">
              <a:rPr lang="ja-JP" altLang="en-US">
                <a:solidFill>
                  <a:srgbClr val="000000"/>
                </a:solidFill>
              </a:rPr>
              <a:pPr>
                <a:defRPr/>
              </a:pPr>
              <a:t>17/09/08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Rectangle 15">
            <a:extLst>
              <a:ext uri="{FF2B5EF4-FFF2-40B4-BE49-F238E27FC236}">
                <a16:creationId xmlns="" xmlns:a16="http://schemas.microsoft.com/office/drawing/2014/main" id="{96804A4A-A72E-4BC6-857A-94D9C9F32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="" xmlns:a16="http://schemas.microsoft.com/office/drawing/2014/main" id="{EDFA1AD3-C020-436C-BC35-EDE6F48AED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01FAC-CF6A-401E-88CE-7477DE92A8AB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="" xmlns:a16="http://schemas.microsoft.com/office/drawing/2014/main" id="{9A39B1B4-7325-4583-9B27-2FB0681748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0DBE3-F57A-4D0A-816D-AA32A33B52EB}" type="datetimeFigureOut">
              <a:rPr lang="ja-JP" altLang="en-US">
                <a:solidFill>
                  <a:srgbClr val="000000"/>
                </a:solidFill>
              </a:rPr>
              <a:pPr>
                <a:defRPr/>
              </a:pPr>
              <a:t>17/09/08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" name="Rectangle 15">
            <a:extLst>
              <a:ext uri="{FF2B5EF4-FFF2-40B4-BE49-F238E27FC236}">
                <a16:creationId xmlns="" xmlns:a16="http://schemas.microsoft.com/office/drawing/2014/main" id="{1480ADD4-1575-43B6-AD7E-DC38FFF2AF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" name="Rectangle 16">
            <a:extLst>
              <a:ext uri="{FF2B5EF4-FFF2-40B4-BE49-F238E27FC236}">
                <a16:creationId xmlns="" xmlns:a16="http://schemas.microsoft.com/office/drawing/2014/main" id="{CAB5C73E-3669-402E-A17F-4D67AA660D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F811D-7A6E-4B02-9048-89185C2BCEBE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="" xmlns:a16="http://schemas.microsoft.com/office/drawing/2014/main" id="{E814FA12-1749-4CA2-8308-1AE40DC060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0E687-6C09-4EC1-8CB6-59F847D9BACF}" type="datetimeFigureOut">
              <a:rPr lang="ja-JP" altLang="en-US">
                <a:solidFill>
                  <a:srgbClr val="000000"/>
                </a:solidFill>
              </a:rPr>
              <a:pPr>
                <a:defRPr/>
              </a:pPr>
              <a:t>17/09/08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" name="Rectangle 15">
            <a:extLst>
              <a:ext uri="{FF2B5EF4-FFF2-40B4-BE49-F238E27FC236}">
                <a16:creationId xmlns="" xmlns:a16="http://schemas.microsoft.com/office/drawing/2014/main" id="{29EAEB89-79F2-4F79-8414-F836227DF3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Rectangle 16">
            <a:extLst>
              <a:ext uri="{FF2B5EF4-FFF2-40B4-BE49-F238E27FC236}">
                <a16:creationId xmlns="" xmlns:a16="http://schemas.microsoft.com/office/drawing/2014/main" id="{D25F4385-73E0-4108-8D83-B3EEF0388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A1403-6EAD-4B86-AA5C-FF9901E3AA2F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="" xmlns:a16="http://schemas.microsoft.com/office/drawing/2014/main" id="{D748884A-274F-46D3-A816-FAA7767682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36DB2-EFFD-4BA7-B4CF-D3D6EFA9B024}" type="datetimeFigureOut">
              <a:rPr lang="ja-JP" altLang="en-US">
                <a:solidFill>
                  <a:srgbClr val="000000"/>
                </a:solidFill>
              </a:rPr>
              <a:pPr>
                <a:defRPr/>
              </a:pPr>
              <a:t>17/09/08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" name="Rectangle 15">
            <a:extLst>
              <a:ext uri="{FF2B5EF4-FFF2-40B4-BE49-F238E27FC236}">
                <a16:creationId xmlns="" xmlns:a16="http://schemas.microsoft.com/office/drawing/2014/main" id="{D8ABF8B4-C67F-4F36-B759-EEDA6D7531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" name="Rectangle 16">
            <a:extLst>
              <a:ext uri="{FF2B5EF4-FFF2-40B4-BE49-F238E27FC236}">
                <a16:creationId xmlns="" xmlns:a16="http://schemas.microsoft.com/office/drawing/2014/main" id="{8B648306-FD62-4A3D-B835-86AC462567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06534-692F-4558-A64E-DB33896A55A2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D25A-B31B-4378-9DDB-CAB5A54EE14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="" xmlns:a16="http://schemas.microsoft.com/office/drawing/2014/main" id="{ACAE96CC-6DE3-4208-BC62-78E4A157C1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A9775-4E18-41BB-AFA0-D99019B98C6E}" type="datetimeFigureOut">
              <a:rPr lang="ja-JP" altLang="en-US">
                <a:solidFill>
                  <a:srgbClr val="000000"/>
                </a:solidFill>
              </a:rPr>
              <a:pPr>
                <a:defRPr/>
              </a:pPr>
              <a:t>17/09/08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Rectangle 15">
            <a:extLst>
              <a:ext uri="{FF2B5EF4-FFF2-40B4-BE49-F238E27FC236}">
                <a16:creationId xmlns="" xmlns:a16="http://schemas.microsoft.com/office/drawing/2014/main" id="{B8CFB67E-13C8-4644-B61F-422FBEB555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="" xmlns:a16="http://schemas.microsoft.com/office/drawing/2014/main" id="{6DC83A2D-C72D-4F07-8DA9-9BB5E09B95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5675C-858B-4EF1-96F0-BE5A5CB728A7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="" xmlns:a16="http://schemas.microsoft.com/office/drawing/2014/main" id="{375E5534-D379-4FAB-9603-EEACB851B4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5314E-C1B7-4EBB-A2EE-72C9C268164B}" type="datetimeFigureOut">
              <a:rPr lang="ja-JP" altLang="en-US">
                <a:solidFill>
                  <a:srgbClr val="000000"/>
                </a:solidFill>
              </a:rPr>
              <a:pPr>
                <a:defRPr/>
              </a:pPr>
              <a:t>17/09/08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Rectangle 15">
            <a:extLst>
              <a:ext uri="{FF2B5EF4-FFF2-40B4-BE49-F238E27FC236}">
                <a16:creationId xmlns="" xmlns:a16="http://schemas.microsoft.com/office/drawing/2014/main" id="{8AB9342A-C83C-4F84-872E-F910A601E3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="" xmlns:a16="http://schemas.microsoft.com/office/drawing/2014/main" id="{5218DC9A-A8B7-4AA3-9480-5EAB5B197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0CDCC-CDAF-462C-ADC1-3285D1AE7B17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="" xmlns:a16="http://schemas.microsoft.com/office/drawing/2014/main" id="{F398A9B5-E0F7-4128-9082-7D21F9012F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63D40-803F-4AAB-9578-22609DFAA9DA}" type="datetimeFigureOut">
              <a:rPr lang="ja-JP" altLang="en-US">
                <a:solidFill>
                  <a:srgbClr val="000000"/>
                </a:solidFill>
              </a:rPr>
              <a:pPr>
                <a:defRPr/>
              </a:pPr>
              <a:t>17/09/08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Rectangle 15">
            <a:extLst>
              <a:ext uri="{FF2B5EF4-FFF2-40B4-BE49-F238E27FC236}">
                <a16:creationId xmlns="" xmlns:a16="http://schemas.microsoft.com/office/drawing/2014/main" id="{156B0233-C32E-41C8-BC8A-FBB38DE668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="" xmlns:a16="http://schemas.microsoft.com/office/drawing/2014/main" id="{BFE989C0-047B-4367-9C34-6EE9EDFE6C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6A067-B512-449B-A376-CF56D6B904C0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70663" y="333375"/>
            <a:ext cx="1962150" cy="59769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4213" y="333375"/>
            <a:ext cx="5734050" cy="59769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="" xmlns:a16="http://schemas.microsoft.com/office/drawing/2014/main" id="{09F48E23-D87E-42DA-8F63-B073F22B81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6F3ED-3643-42A2-8228-E56C304C6111}" type="datetimeFigureOut">
              <a:rPr lang="ja-JP" altLang="en-US">
                <a:solidFill>
                  <a:srgbClr val="000000"/>
                </a:solidFill>
              </a:rPr>
              <a:pPr>
                <a:defRPr/>
              </a:pPr>
              <a:t>17/09/08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Rectangle 15">
            <a:extLst>
              <a:ext uri="{FF2B5EF4-FFF2-40B4-BE49-F238E27FC236}">
                <a16:creationId xmlns="" xmlns:a16="http://schemas.microsoft.com/office/drawing/2014/main" id="{27A428CB-16E6-41DE-A216-29AC2498E0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="" xmlns:a16="http://schemas.microsoft.com/office/drawing/2014/main" id="{C60F1642-C2FF-43FE-B045-8B28D22100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FA010-EDA9-415A-B1D6-13A1C23AD26A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50939" y="214314"/>
            <a:ext cx="7793037" cy="146208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>
            <a:extLst>
              <a:ext uri="{FF2B5EF4-FFF2-40B4-BE49-F238E27FC236}">
                <a16:creationId xmlns="" xmlns:a16="http://schemas.microsoft.com/office/drawing/2014/main" id="{C64209C5-C1A7-48F4-A9AE-8A4483B3A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E42CC4-99D7-4E76-8D42-34275745B40A}" type="datetimeFigureOut">
              <a:rPr lang="ja-JP" altLang="en-US">
                <a:solidFill>
                  <a:srgbClr val="000000"/>
                </a:solidFill>
              </a:rPr>
              <a:pPr>
                <a:defRPr/>
              </a:pPr>
              <a:t>17/09/08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>
            <a:extLst>
              <a:ext uri="{FF2B5EF4-FFF2-40B4-BE49-F238E27FC236}">
                <a16:creationId xmlns="" xmlns:a16="http://schemas.microsoft.com/office/drawing/2014/main" id="{BF422548-2772-42F2-9DD2-2A4EBFD28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>
            <a:extLst>
              <a:ext uri="{FF2B5EF4-FFF2-40B4-BE49-F238E27FC236}">
                <a16:creationId xmlns="" xmlns:a16="http://schemas.microsoft.com/office/drawing/2014/main" id="{D502F02D-742A-4408-959A-280C8217D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B1925D-82A4-404D-A1CB-E12031C84806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日付プレースホルダ 5">
            <a:extLst>
              <a:ext uri="{FF2B5EF4-FFF2-40B4-BE49-F238E27FC236}">
                <a16:creationId xmlns="" xmlns:a16="http://schemas.microsoft.com/office/drawing/2014/main" id="{E75B973B-CB28-4B30-9917-2CB9116BE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AC7D8A-C1D7-489A-95C4-E8130C9C31C4}" type="datetimeFigureOut">
              <a:rPr lang="ja-JP" altLang="en-US">
                <a:solidFill>
                  <a:srgbClr val="000000"/>
                </a:solidFill>
              </a:rPr>
              <a:pPr>
                <a:defRPr/>
              </a:pPr>
              <a:t>17/09/08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フッター プレースホルダ 6">
            <a:extLst>
              <a:ext uri="{FF2B5EF4-FFF2-40B4-BE49-F238E27FC236}">
                <a16:creationId xmlns="" xmlns:a16="http://schemas.microsoft.com/office/drawing/2014/main" id="{8EEBDD03-6498-4C4C-AB56-70F7D524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" name="スライド番号プレースホルダ 7">
            <a:extLst>
              <a:ext uri="{FF2B5EF4-FFF2-40B4-BE49-F238E27FC236}">
                <a16:creationId xmlns="" xmlns:a16="http://schemas.microsoft.com/office/drawing/2014/main" id="{C8380034-5475-4BA1-9BDC-A930E1B4F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72B58D-BB41-4B99-8A42-38D24BD8D6D2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日付プレースホルダ 2">
            <a:extLst>
              <a:ext uri="{FF2B5EF4-FFF2-40B4-BE49-F238E27FC236}">
                <a16:creationId xmlns="" xmlns:a16="http://schemas.microsoft.com/office/drawing/2014/main" id="{AE49E57F-7183-4543-A4CD-4B0492C9BE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44E605-76CA-489E-AF33-E8C408413374}" type="datetimeFigureOut">
              <a:rPr lang="ja-JP" altLang="en-US">
                <a:solidFill>
                  <a:srgbClr val="000000"/>
                </a:solidFill>
              </a:rPr>
              <a:pPr>
                <a:defRPr/>
              </a:pPr>
              <a:t>17/09/08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" name="フッター プレースホルダ 3">
            <a:extLst>
              <a:ext uri="{FF2B5EF4-FFF2-40B4-BE49-F238E27FC236}">
                <a16:creationId xmlns="" xmlns:a16="http://schemas.microsoft.com/office/drawing/2014/main" id="{86328AFB-7FA9-4F29-92DC-DD07AD199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>
            <a:extLst>
              <a:ext uri="{FF2B5EF4-FFF2-40B4-BE49-F238E27FC236}">
                <a16:creationId xmlns="" xmlns:a16="http://schemas.microsoft.com/office/drawing/2014/main" id="{2D8A096F-9BF6-4740-A0D0-934ED303C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25DAED-026E-4F3D-8F89-65FA61C5AD24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50939" y="214314"/>
            <a:ext cx="7793037" cy="146208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>
            <a:extLst>
              <a:ext uri="{FF2B5EF4-FFF2-40B4-BE49-F238E27FC236}">
                <a16:creationId xmlns="" xmlns:a16="http://schemas.microsoft.com/office/drawing/2014/main" id="{173DC395-B600-4CDE-9F5A-1F6C0994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ABF8DE-224E-4275-A0DC-35AD5570B451}" type="datetimeFigureOut">
              <a:rPr lang="ja-JP" altLang="en-US">
                <a:solidFill>
                  <a:srgbClr val="000000"/>
                </a:solidFill>
              </a:rPr>
              <a:pPr>
                <a:defRPr/>
              </a:pPr>
              <a:t>17/09/08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>
            <a:extLst>
              <a:ext uri="{FF2B5EF4-FFF2-40B4-BE49-F238E27FC236}">
                <a16:creationId xmlns="" xmlns:a16="http://schemas.microsoft.com/office/drawing/2014/main" id="{D170585F-FFBD-4A40-B435-2EEB9E126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>
            <a:extLst>
              <a:ext uri="{FF2B5EF4-FFF2-40B4-BE49-F238E27FC236}">
                <a16:creationId xmlns="" xmlns:a16="http://schemas.microsoft.com/office/drawing/2014/main" id="{31D0BC9D-0E08-412B-BED6-C7422E489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0F7503-FFC5-4C02-8B1E-DB45E9639C0A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448161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9" y="6576886"/>
            <a:ext cx="7328790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D25A-B31B-4378-9DDB-CAB5A54EE14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486499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9" name="日付プレースホルダ 3"/>
          <p:cNvSpPr>
            <a:spLocks noGrp="1"/>
          </p:cNvSpPr>
          <p:nvPr>
            <p:ph type="dt" sz="half" idx="13"/>
          </p:nvPr>
        </p:nvSpPr>
        <p:spPr>
          <a:xfrm>
            <a:off x="324238" y="6576886"/>
            <a:ext cx="7519701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1" name="日付プレースホルダ 3"/>
          <p:cNvSpPr>
            <a:spLocks noGrp="1"/>
          </p:cNvSpPr>
          <p:nvPr>
            <p:ph type="dt" sz="half" idx="13"/>
          </p:nvPr>
        </p:nvSpPr>
        <p:spPr>
          <a:xfrm>
            <a:off x="324238" y="6576886"/>
            <a:ext cx="7528001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735513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669109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9" name="日付プレースホルダ 3"/>
          <p:cNvSpPr>
            <a:spLocks noGrp="1"/>
          </p:cNvSpPr>
          <p:nvPr>
            <p:ph type="dt" sz="half" idx="13"/>
          </p:nvPr>
        </p:nvSpPr>
        <p:spPr>
          <a:xfrm>
            <a:off x="324239" y="6576886"/>
            <a:ext cx="7503100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9" name="日付プレースホルダ 3"/>
          <p:cNvSpPr>
            <a:spLocks noGrp="1"/>
          </p:cNvSpPr>
          <p:nvPr>
            <p:ph type="dt" sz="half" idx="13"/>
          </p:nvPr>
        </p:nvSpPr>
        <p:spPr>
          <a:xfrm>
            <a:off x="324239" y="6576886"/>
            <a:ext cx="7644208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635907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602705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448161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D25A-B31B-4378-9DDB-CAB5A54EE14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9" y="6576886"/>
            <a:ext cx="7328790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486499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9" name="日付プレースホルダ 3"/>
          <p:cNvSpPr>
            <a:spLocks noGrp="1"/>
          </p:cNvSpPr>
          <p:nvPr>
            <p:ph type="dt" sz="half" idx="13"/>
          </p:nvPr>
        </p:nvSpPr>
        <p:spPr>
          <a:xfrm>
            <a:off x="324238" y="6576886"/>
            <a:ext cx="7519701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1" name="日付プレースホルダ 3"/>
          <p:cNvSpPr>
            <a:spLocks noGrp="1"/>
          </p:cNvSpPr>
          <p:nvPr>
            <p:ph type="dt" sz="half" idx="13"/>
          </p:nvPr>
        </p:nvSpPr>
        <p:spPr>
          <a:xfrm>
            <a:off x="324238" y="6576886"/>
            <a:ext cx="7528001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735513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669109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9" name="日付プレースホルダ 3"/>
          <p:cNvSpPr>
            <a:spLocks noGrp="1"/>
          </p:cNvSpPr>
          <p:nvPr>
            <p:ph type="dt" sz="half" idx="13"/>
          </p:nvPr>
        </p:nvSpPr>
        <p:spPr>
          <a:xfrm>
            <a:off x="324239" y="6576886"/>
            <a:ext cx="7503100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9" name="日付プレースホルダ 3"/>
          <p:cNvSpPr>
            <a:spLocks noGrp="1"/>
          </p:cNvSpPr>
          <p:nvPr>
            <p:ph type="dt" sz="half" idx="13"/>
          </p:nvPr>
        </p:nvSpPr>
        <p:spPr>
          <a:xfrm>
            <a:off x="324239" y="6576886"/>
            <a:ext cx="7644208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635907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602705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D25A-B31B-4378-9DDB-CAB5A54EE14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448161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9" y="6576886"/>
            <a:ext cx="7328790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486499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9" name="日付プレースホルダ 3"/>
          <p:cNvSpPr>
            <a:spLocks noGrp="1"/>
          </p:cNvSpPr>
          <p:nvPr>
            <p:ph type="dt" sz="half" idx="13"/>
          </p:nvPr>
        </p:nvSpPr>
        <p:spPr>
          <a:xfrm>
            <a:off x="324238" y="6576886"/>
            <a:ext cx="7519701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1" name="日付プレースホルダ 3"/>
          <p:cNvSpPr>
            <a:spLocks noGrp="1"/>
          </p:cNvSpPr>
          <p:nvPr>
            <p:ph type="dt" sz="half" idx="13"/>
          </p:nvPr>
        </p:nvSpPr>
        <p:spPr>
          <a:xfrm>
            <a:off x="324238" y="6576886"/>
            <a:ext cx="7528001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735513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669109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9" name="日付プレースホルダ 3"/>
          <p:cNvSpPr>
            <a:spLocks noGrp="1"/>
          </p:cNvSpPr>
          <p:nvPr>
            <p:ph type="dt" sz="half" idx="13"/>
          </p:nvPr>
        </p:nvSpPr>
        <p:spPr>
          <a:xfrm>
            <a:off x="324239" y="6576886"/>
            <a:ext cx="7503100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9" name="日付プレースホルダ 3"/>
          <p:cNvSpPr>
            <a:spLocks noGrp="1"/>
          </p:cNvSpPr>
          <p:nvPr>
            <p:ph type="dt" sz="half" idx="13"/>
          </p:nvPr>
        </p:nvSpPr>
        <p:spPr>
          <a:xfrm>
            <a:off x="324239" y="6576886"/>
            <a:ext cx="7644208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635907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D25A-B31B-4378-9DDB-CAB5A54EE14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602705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1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16" y="143510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D25A-B31B-4378-9DDB-CAB5A54EE14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1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16" y="143510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D25A-B31B-4378-9DDB-CAB5A54EE14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13" Type="http://schemas.openxmlformats.org/officeDocument/2006/relationships/image" Target="../media/image2.gif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13" Type="http://schemas.openxmlformats.org/officeDocument/2006/relationships/image" Target="../media/image2.gif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13" Type="http://schemas.openxmlformats.org/officeDocument/2006/relationships/image" Target="../media/image2.gif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6D25A-B31B-4378-9DDB-CAB5A54EE14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8F1FD96-0317-894D-81A9-13233D50F6F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200"/>
              <a:t>17/09/08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FA88C72-1976-3D4C-8141-69C68A97AD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2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7297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9802E8EC-6C82-4614-9519-5BA10EA77A52}"/>
              </a:ext>
            </a:extLst>
          </p:cNvPr>
          <p:cNvSpPr>
            <a:spLocks noChangeArrowheads="1"/>
          </p:cNvSpPr>
          <p:nvPr/>
        </p:nvSpPr>
        <p:spPr bwMode="gray">
          <a:xfrm>
            <a:off x="-14288" y="0"/>
            <a:ext cx="9158288" cy="1268413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dirty="0">
              <a:solidFill>
                <a:srgbClr val="000000"/>
              </a:solidFill>
            </a:endParaRPr>
          </a:p>
        </p:txBody>
      </p:sp>
      <p:grpSp>
        <p:nvGrpSpPr>
          <p:cNvPr id="1027" name="Group 3">
            <a:extLst>
              <a:ext uri="{FF2B5EF4-FFF2-40B4-BE49-F238E27FC236}">
                <a16:creationId xmlns="" xmlns:a16="http://schemas.microsoft.com/office/drawing/2014/main" id="{FA9DA239-F1CD-42DE-9C31-A58B5F71BC7F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60350"/>
            <a:ext cx="1981200" cy="927100"/>
            <a:chOff x="96" y="0"/>
            <a:chExt cx="1248" cy="912"/>
          </a:xfrm>
        </p:grpSpPr>
        <p:sp>
          <p:nvSpPr>
            <p:cNvPr id="1049" name="Oval 4" descr="80%">
              <a:extLst>
                <a:ext uri="{FF2B5EF4-FFF2-40B4-BE49-F238E27FC236}">
                  <a16:creationId xmlns="" xmlns:a16="http://schemas.microsoft.com/office/drawing/2014/main" id="{4A4D0C1E-A06B-483F-B598-94CF8D7C835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" y="0"/>
              <a:ext cx="1248" cy="912"/>
            </a:xfrm>
            <a:prstGeom prst="ellipse">
              <a:avLst/>
            </a:prstGeom>
            <a:pattFill prst="pct80">
              <a:fgClr>
                <a:schemeClr val="accent2"/>
              </a:fgClr>
              <a:bgClr>
                <a:schemeClr val="tx2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9pPr>
            </a:lstStyle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50" name="Oval 5" descr="75%">
              <a:extLst>
                <a:ext uri="{FF2B5EF4-FFF2-40B4-BE49-F238E27FC236}">
                  <a16:creationId xmlns="" xmlns:a16="http://schemas.microsoft.com/office/drawing/2014/main" id="{0AA64D5C-1EDE-469B-BF7D-50AE3A2593E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8" y="105"/>
              <a:ext cx="816" cy="673"/>
            </a:xfrm>
            <a:prstGeom prst="ellipse">
              <a:avLst/>
            </a:prstGeom>
            <a:pattFill prst="pct75">
              <a:fgClr>
                <a:schemeClr val="accent2"/>
              </a:fgClr>
              <a:bgClr>
                <a:schemeClr val="tx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9pPr>
            </a:lstStyle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51" name="Oval 6" descr="80%">
              <a:extLst>
                <a:ext uri="{FF2B5EF4-FFF2-40B4-BE49-F238E27FC236}">
                  <a16:creationId xmlns="" xmlns:a16="http://schemas.microsoft.com/office/drawing/2014/main" id="{1B7DC40B-E71C-466A-9C17-AE54182E876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0" y="248"/>
              <a:ext cx="480" cy="384"/>
            </a:xfrm>
            <a:prstGeom prst="ellipse">
              <a:avLst/>
            </a:prstGeom>
            <a:pattFill prst="pct80">
              <a:fgClr>
                <a:schemeClr val="accent2"/>
              </a:fgClr>
              <a:bgClr>
                <a:schemeClr val="tx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9pPr>
            </a:lstStyle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79" name="Rectangle 7">
            <a:extLst>
              <a:ext uri="{FF2B5EF4-FFF2-40B4-BE49-F238E27FC236}">
                <a16:creationId xmlns="" xmlns:a16="http://schemas.microsoft.com/office/drawing/2014/main" id="{9EB0E3E7-B829-4431-8F52-F931108EFB7B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0"/>
            <a:ext cx="9144000" cy="333375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dirty="0">
              <a:solidFill>
                <a:srgbClr val="000000"/>
              </a:solidFill>
            </a:endParaRPr>
          </a:p>
        </p:txBody>
      </p:sp>
      <p:grpSp>
        <p:nvGrpSpPr>
          <p:cNvPr id="1029" name="Group 8">
            <a:extLst>
              <a:ext uri="{FF2B5EF4-FFF2-40B4-BE49-F238E27FC236}">
                <a16:creationId xmlns="" xmlns:a16="http://schemas.microsoft.com/office/drawing/2014/main" id="{79A4D7A4-0A17-4248-935E-EA02C661B9F1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0"/>
            <a:ext cx="1143000" cy="304800"/>
            <a:chOff x="4704" y="0"/>
            <a:chExt cx="720" cy="336"/>
          </a:xfrm>
        </p:grpSpPr>
        <p:sp>
          <p:nvSpPr>
            <p:cNvPr id="1046" name="Rectangle 9">
              <a:extLst>
                <a:ext uri="{FF2B5EF4-FFF2-40B4-BE49-F238E27FC236}">
                  <a16:creationId xmlns="" xmlns:a16="http://schemas.microsoft.com/office/drawing/2014/main" id="{7F244CC7-D086-45D8-944E-0D64C1B7CC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704" y="0"/>
              <a:ext cx="48" cy="3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9pPr>
            </a:lstStyle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47" name="Rectangle 10">
              <a:extLst>
                <a:ext uri="{FF2B5EF4-FFF2-40B4-BE49-F238E27FC236}">
                  <a16:creationId xmlns="" xmlns:a16="http://schemas.microsoft.com/office/drawing/2014/main" id="{53E0BF8E-EADA-4876-888F-8E4E5359FD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0" y="0"/>
              <a:ext cx="48" cy="33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9pPr>
            </a:lstStyle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48" name="Rectangle 11">
              <a:extLst>
                <a:ext uri="{FF2B5EF4-FFF2-40B4-BE49-F238E27FC236}">
                  <a16:creationId xmlns="" xmlns:a16="http://schemas.microsoft.com/office/drawing/2014/main" id="{D53D45AC-ED36-49F2-A3FC-AA01AC1BADB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376" y="0"/>
              <a:ext cx="48" cy="33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9pPr>
            </a:lstStyle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30" name="Text Box 12">
            <a:extLst>
              <a:ext uri="{FF2B5EF4-FFF2-40B4-BE49-F238E27FC236}">
                <a16:creationId xmlns="" xmlns:a16="http://schemas.microsoft.com/office/drawing/2014/main" id="{00D924C7-F7E7-4447-B5CA-71066E005D1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226300" y="0"/>
            <a:ext cx="1700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400" b="1" dirty="0">
                <a:solidFill>
                  <a:srgbClr val="FFFFFF"/>
                </a:solidFill>
                <a:latin typeface="ＭＳ Ｐゴシック" charset="-128"/>
              </a:rPr>
              <a:t>SuperKEKB </a:t>
            </a:r>
            <a:r>
              <a:rPr lang="en-US" altLang="ja-JP" sz="1400" b="1" dirty="0" err="1">
                <a:solidFill>
                  <a:srgbClr val="FFFFFF"/>
                </a:solidFill>
                <a:latin typeface="ＭＳ Ｐゴシック" charset="-128"/>
              </a:rPr>
              <a:t>BxB</a:t>
            </a:r>
            <a:r>
              <a:rPr lang="en-US" altLang="ja-JP" sz="1400" b="1" dirty="0">
                <a:solidFill>
                  <a:srgbClr val="FFFFFF"/>
                </a:solidFill>
                <a:latin typeface="ＭＳ Ｐゴシック" charset="-128"/>
              </a:rPr>
              <a:t> FB</a:t>
            </a:r>
          </a:p>
        </p:txBody>
      </p:sp>
      <p:sp>
        <p:nvSpPr>
          <p:cNvPr id="1031" name="Rectangle 13">
            <a:extLst>
              <a:ext uri="{FF2B5EF4-FFF2-40B4-BE49-F238E27FC236}">
                <a16:creationId xmlns="" xmlns:a16="http://schemas.microsoft.com/office/drawing/2014/main" id="{E8573B7C-CE69-4F33-97CD-CB34629691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gray">
          <a:xfrm>
            <a:off x="684213" y="1412875"/>
            <a:ext cx="7848600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/>
          </a:p>
        </p:txBody>
      </p:sp>
      <p:sp>
        <p:nvSpPr>
          <p:cNvPr id="3086" name="Rectangle 14">
            <a:extLst>
              <a:ext uri="{FF2B5EF4-FFF2-40B4-BE49-F238E27FC236}">
                <a16:creationId xmlns="" xmlns:a16="http://schemas.microsoft.com/office/drawing/2014/main" id="{38E8982F-9E34-4439-8357-3C144FC6A5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453188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A500CC03-40CC-49F7-8EDE-0C7C2F63929D}" type="datetimeFigureOut">
              <a:rPr lang="ja-JP" altLang="en-US">
                <a:solidFill>
                  <a:srgbClr val="000000"/>
                </a:solidFill>
              </a:rPr>
              <a:pPr>
                <a:defRPr/>
              </a:pPr>
              <a:t>17/09/08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087" name="Rectangle 15">
            <a:extLst>
              <a:ext uri="{FF2B5EF4-FFF2-40B4-BE49-F238E27FC236}">
                <a16:creationId xmlns="" xmlns:a16="http://schemas.microsoft.com/office/drawing/2014/main" id="{20DF8C4F-ABCB-4549-9B57-B7E8F527291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940425" y="6453188"/>
            <a:ext cx="2895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latinLnBrk="1" hangingPunct="1">
              <a:spcBef>
                <a:spcPct val="50000"/>
              </a:spcBef>
              <a:spcAft>
                <a:spcPts val="0"/>
              </a:spcAft>
              <a:defRPr kumimoji="1" sz="1400">
                <a:latin typeface="Verdana" pitchFamily="34" charset="0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088" name="Rectangle 16">
            <a:extLst>
              <a:ext uri="{FF2B5EF4-FFF2-40B4-BE49-F238E27FC236}">
                <a16:creationId xmlns="" xmlns:a16="http://schemas.microsoft.com/office/drawing/2014/main" id="{8F17546A-B8A2-44AD-B85E-A4451616AFC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276600" y="6453188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A7D6759-F6D8-4286-9DEF-AFA8687AAF35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1035" name="Group 17">
            <a:extLst>
              <a:ext uri="{FF2B5EF4-FFF2-40B4-BE49-F238E27FC236}">
                <a16:creationId xmlns="" xmlns:a16="http://schemas.microsoft.com/office/drawing/2014/main" id="{CD346DFB-F988-45F6-BE91-B42E72B351A4}"/>
              </a:ext>
            </a:extLst>
          </p:cNvPr>
          <p:cNvGrpSpPr>
            <a:grpSpLocks/>
          </p:cNvGrpSpPr>
          <p:nvPr/>
        </p:nvGrpSpPr>
        <p:grpSpPr bwMode="auto">
          <a:xfrm>
            <a:off x="0" y="892175"/>
            <a:ext cx="9144000" cy="400050"/>
            <a:chOff x="0" y="562"/>
            <a:chExt cx="5760" cy="252"/>
          </a:xfrm>
        </p:grpSpPr>
        <p:sp>
          <p:nvSpPr>
            <p:cNvPr id="3090" name="Rectangle 18">
              <a:extLst>
                <a:ext uri="{FF2B5EF4-FFF2-40B4-BE49-F238E27FC236}">
                  <a16:creationId xmlns="" xmlns:a16="http://schemas.microsoft.com/office/drawing/2014/main" id="{80AA20CE-2326-4031-AB10-5C0F2A577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678"/>
              <a:ext cx="5760" cy="136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grpSp>
          <p:nvGrpSpPr>
            <p:cNvPr id="1038" name="Group 19">
              <a:extLst>
                <a:ext uri="{FF2B5EF4-FFF2-40B4-BE49-F238E27FC236}">
                  <a16:creationId xmlns="" xmlns:a16="http://schemas.microsoft.com/office/drawing/2014/main" id="{1EB1A94D-926B-4E9C-8620-863FDE42A4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562"/>
              <a:ext cx="5760" cy="138"/>
              <a:chOff x="0" y="576"/>
              <a:chExt cx="5760" cy="138"/>
            </a:xfrm>
          </p:grpSpPr>
          <p:sp>
            <p:nvSpPr>
              <p:cNvPr id="1043" name="Rectangle 20">
                <a:extLst>
                  <a:ext uri="{FF2B5EF4-FFF2-40B4-BE49-F238E27FC236}">
                    <a16:creationId xmlns="" xmlns:a16="http://schemas.microsoft.com/office/drawing/2014/main" id="{C3DD355C-808F-4AD1-9D61-AD56987D075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 flipV="1">
                <a:off x="0" y="666"/>
                <a:ext cx="5760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" name="Rectangle 21">
                <a:extLst>
                  <a:ext uri="{FF2B5EF4-FFF2-40B4-BE49-F238E27FC236}">
                    <a16:creationId xmlns="" xmlns:a16="http://schemas.microsoft.com/office/drawing/2014/main" id="{1ADE1A02-ADBB-4D04-98CA-9E8FB3DC7B5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 flipV="1">
                <a:off x="4656" y="576"/>
                <a:ext cx="1104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45" name="Freeform 22">
                <a:extLst>
                  <a:ext uri="{FF2B5EF4-FFF2-40B4-BE49-F238E27FC236}">
                    <a16:creationId xmlns="" xmlns:a16="http://schemas.microsoft.com/office/drawing/2014/main" id="{C80096BA-CADD-483C-B470-1745E11C9410}"/>
                  </a:ext>
                </a:extLst>
              </p:cNvPr>
              <p:cNvSpPr>
                <a:spLocks/>
              </p:cNvSpPr>
              <p:nvPr/>
            </p:nvSpPr>
            <p:spPr bwMode="gray">
              <a:xfrm flipH="1" flipV="1">
                <a:off x="4560" y="576"/>
                <a:ext cx="96" cy="96"/>
              </a:xfrm>
              <a:custGeom>
                <a:avLst/>
                <a:gdLst>
                  <a:gd name="T0" fmla="*/ 1 w 192"/>
                  <a:gd name="T1" fmla="*/ 0 h 192"/>
                  <a:gd name="T2" fmla="*/ 0 w 192"/>
                  <a:gd name="T3" fmla="*/ 0 h 192"/>
                  <a:gd name="T4" fmla="*/ 0 w 192"/>
                  <a:gd name="T5" fmla="*/ 1 h 192"/>
                  <a:gd name="T6" fmla="*/ 1 w 192"/>
                  <a:gd name="T7" fmla="*/ 0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2" h="192">
                    <a:moveTo>
                      <a:pt x="192" y="0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39" name="Group 23">
              <a:extLst>
                <a:ext uri="{FF2B5EF4-FFF2-40B4-BE49-F238E27FC236}">
                  <a16:creationId xmlns="" xmlns:a16="http://schemas.microsoft.com/office/drawing/2014/main" id="{1CB28F30-C8F8-41DB-8447-F15487318C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571"/>
              <a:ext cx="5760" cy="138"/>
              <a:chOff x="0" y="576"/>
              <a:chExt cx="5760" cy="138"/>
            </a:xfrm>
          </p:grpSpPr>
          <p:sp>
            <p:nvSpPr>
              <p:cNvPr id="1040" name="Rectangle 24">
                <a:extLst>
                  <a:ext uri="{FF2B5EF4-FFF2-40B4-BE49-F238E27FC236}">
                    <a16:creationId xmlns="" xmlns:a16="http://schemas.microsoft.com/office/drawing/2014/main" id="{CE755D7C-4E1C-4A27-B47C-1A6D447173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 flipV="1">
                <a:off x="0" y="666"/>
                <a:ext cx="5760" cy="4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41" name="Rectangle 25">
                <a:extLst>
                  <a:ext uri="{FF2B5EF4-FFF2-40B4-BE49-F238E27FC236}">
                    <a16:creationId xmlns="" xmlns:a16="http://schemas.microsoft.com/office/drawing/2014/main" id="{EB657724-C734-4881-9C0D-147E8D275BA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 flipV="1">
                <a:off x="4656" y="576"/>
                <a:ext cx="1104" cy="9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42" name="Freeform 26">
                <a:extLst>
                  <a:ext uri="{FF2B5EF4-FFF2-40B4-BE49-F238E27FC236}">
                    <a16:creationId xmlns="" xmlns:a16="http://schemas.microsoft.com/office/drawing/2014/main" id="{0BC5C0A7-D7DE-4A09-AA80-078CB3014409}"/>
                  </a:ext>
                </a:extLst>
              </p:cNvPr>
              <p:cNvSpPr>
                <a:spLocks/>
              </p:cNvSpPr>
              <p:nvPr/>
            </p:nvSpPr>
            <p:spPr bwMode="gray">
              <a:xfrm flipH="1" flipV="1">
                <a:off x="4560" y="576"/>
                <a:ext cx="96" cy="96"/>
              </a:xfrm>
              <a:custGeom>
                <a:avLst/>
                <a:gdLst>
                  <a:gd name="T0" fmla="*/ 1 w 192"/>
                  <a:gd name="T1" fmla="*/ 0 h 192"/>
                  <a:gd name="T2" fmla="*/ 0 w 192"/>
                  <a:gd name="T3" fmla="*/ 0 h 192"/>
                  <a:gd name="T4" fmla="*/ 0 w 192"/>
                  <a:gd name="T5" fmla="*/ 1 h 192"/>
                  <a:gd name="T6" fmla="*/ 1 w 192"/>
                  <a:gd name="T7" fmla="*/ 0 h 1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2" h="192">
                    <a:moveTo>
                      <a:pt x="192" y="0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36" name="Rectangle 27">
            <a:extLst>
              <a:ext uri="{FF2B5EF4-FFF2-40B4-BE49-F238E27FC236}">
                <a16:creationId xmlns="" xmlns:a16="http://schemas.microsoft.com/office/drawing/2014/main" id="{D206235F-D8B3-423A-947E-69C934E8B5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971550" y="333375"/>
            <a:ext cx="72009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55560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kumimoji="1"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kumimoji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924438" y="96892"/>
            <a:ext cx="7255343" cy="734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115408" y="989887"/>
            <a:ext cx="8935815" cy="5586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179781" y="6576886"/>
            <a:ext cx="718788" cy="256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FF"/>
                </a:solidFill>
                <a:latin typeface="Osaka"/>
                <a:ea typeface="Osaka"/>
                <a:cs typeface="Osaka"/>
              </a:defRPr>
            </a:lvl1pPr>
          </a:lstStyle>
          <a:p>
            <a:pPr defTabSz="457200"/>
            <a:fld id="{9C0E2F81-601E-B447-A2CF-B5EA96351142}" type="slidenum">
              <a:rPr lang="ja-JP" altLang="en-US" smtClean="0"/>
              <a:pPr defTabSz="457200"/>
              <a:t>‹#›</a:t>
            </a:fld>
            <a:endParaRPr lang="ja-JP" altLang="en-US"/>
          </a:p>
        </p:txBody>
      </p:sp>
      <p:pic>
        <p:nvPicPr>
          <p:cNvPr id="7" name="図 6" descr="SuperKEKB_logo.gif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864" y="133529"/>
            <a:ext cx="1295359" cy="697551"/>
          </a:xfrm>
          <a:prstGeom prst="rect">
            <a:avLst/>
          </a:prstGeom>
        </p:spPr>
      </p:pic>
      <p:pic>
        <p:nvPicPr>
          <p:cNvPr id="8" name="図 7" descr="keklogo-c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408" y="108630"/>
            <a:ext cx="1103773" cy="697551"/>
          </a:xfrm>
          <a:prstGeom prst="rect">
            <a:avLst/>
          </a:prstGeom>
        </p:spPr>
      </p:pic>
      <p:sp>
        <p:nvSpPr>
          <p:cNvPr id="9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9" y="6576886"/>
            <a:ext cx="7195982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pPr defTabSz="457200"/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kumimoji="1" sz="3600" i="1" kern="1200">
          <a:solidFill>
            <a:schemeClr val="tx1"/>
          </a:solidFill>
          <a:latin typeface="Osaka"/>
          <a:ea typeface="Osaka"/>
          <a:cs typeface="Osak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rgbClr val="0000FF"/>
          </a:solidFill>
          <a:latin typeface="Osaka"/>
          <a:ea typeface="Osaka"/>
          <a:cs typeface="Osak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Osaka"/>
          <a:ea typeface="Osaka"/>
          <a:cs typeface="Osak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1800" kern="1200">
          <a:solidFill>
            <a:srgbClr val="008000"/>
          </a:solidFill>
          <a:latin typeface="Osaka"/>
          <a:ea typeface="Osaka"/>
          <a:cs typeface="Osak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1200" kern="1200">
          <a:solidFill>
            <a:schemeClr val="tx1"/>
          </a:solidFill>
          <a:latin typeface="Osaka"/>
          <a:ea typeface="Osaka"/>
          <a:cs typeface="Osak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1200" kern="1200">
          <a:solidFill>
            <a:schemeClr val="tx1"/>
          </a:solidFill>
          <a:latin typeface="Osaka"/>
          <a:ea typeface="Osaka"/>
          <a:cs typeface="Osak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924438" y="96892"/>
            <a:ext cx="7255343" cy="734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115408" y="989887"/>
            <a:ext cx="8935815" cy="5586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179781" y="6576886"/>
            <a:ext cx="718788" cy="256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FF"/>
                </a:solidFill>
                <a:latin typeface="Osaka"/>
                <a:ea typeface="Osaka"/>
                <a:cs typeface="Osaka"/>
              </a:defRPr>
            </a:lvl1pPr>
          </a:lstStyle>
          <a:p>
            <a:pPr defTabSz="457200"/>
            <a:fld id="{9C0E2F81-601E-B447-A2CF-B5EA96351142}" type="slidenum">
              <a:rPr lang="ja-JP" altLang="en-US" smtClean="0"/>
              <a:pPr defTabSz="457200"/>
              <a:t>‹#›</a:t>
            </a:fld>
            <a:endParaRPr lang="ja-JP" altLang="en-US"/>
          </a:p>
        </p:txBody>
      </p:sp>
      <p:pic>
        <p:nvPicPr>
          <p:cNvPr id="7" name="図 6" descr="SuperKEKB_logo.gif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864" y="133529"/>
            <a:ext cx="1295359" cy="697551"/>
          </a:xfrm>
          <a:prstGeom prst="rect">
            <a:avLst/>
          </a:prstGeom>
        </p:spPr>
      </p:pic>
      <p:pic>
        <p:nvPicPr>
          <p:cNvPr id="8" name="図 7" descr="keklogo-c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408" y="108630"/>
            <a:ext cx="1103773" cy="697551"/>
          </a:xfrm>
          <a:prstGeom prst="rect">
            <a:avLst/>
          </a:prstGeom>
        </p:spPr>
      </p:pic>
      <p:sp>
        <p:nvSpPr>
          <p:cNvPr id="9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9" y="6576886"/>
            <a:ext cx="7195982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pPr defTabSz="457200"/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55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kumimoji="1" sz="3600" i="1" kern="1200">
          <a:solidFill>
            <a:schemeClr val="tx1"/>
          </a:solidFill>
          <a:latin typeface="Osaka"/>
          <a:ea typeface="Osaka"/>
          <a:cs typeface="Osak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rgbClr val="0000FF"/>
          </a:solidFill>
          <a:latin typeface="Osaka"/>
          <a:ea typeface="Osaka"/>
          <a:cs typeface="Osak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Osaka"/>
          <a:ea typeface="Osaka"/>
          <a:cs typeface="Osak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1800" kern="1200">
          <a:solidFill>
            <a:srgbClr val="008000"/>
          </a:solidFill>
          <a:latin typeface="Osaka"/>
          <a:ea typeface="Osaka"/>
          <a:cs typeface="Osak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1200" kern="1200">
          <a:solidFill>
            <a:schemeClr val="tx1"/>
          </a:solidFill>
          <a:latin typeface="Osaka"/>
          <a:ea typeface="Osaka"/>
          <a:cs typeface="Osak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1200" kern="1200">
          <a:solidFill>
            <a:schemeClr val="tx1"/>
          </a:solidFill>
          <a:latin typeface="Osaka"/>
          <a:ea typeface="Osaka"/>
          <a:cs typeface="Osak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924438" y="96892"/>
            <a:ext cx="7255343" cy="734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115408" y="989887"/>
            <a:ext cx="8935815" cy="5586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179781" y="6576886"/>
            <a:ext cx="718788" cy="256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FF"/>
                </a:solidFill>
                <a:latin typeface="Osaka"/>
                <a:ea typeface="Osaka"/>
                <a:cs typeface="Osaka"/>
              </a:defRPr>
            </a:lvl1pPr>
          </a:lstStyle>
          <a:p>
            <a:pPr defTabSz="457200"/>
            <a:fld id="{9C0E2F81-601E-B447-A2CF-B5EA96351142}" type="slidenum">
              <a:rPr lang="ja-JP" altLang="en-US" smtClean="0"/>
              <a:pPr defTabSz="457200"/>
              <a:t>‹#›</a:t>
            </a:fld>
            <a:endParaRPr lang="ja-JP" altLang="en-US"/>
          </a:p>
        </p:txBody>
      </p:sp>
      <p:pic>
        <p:nvPicPr>
          <p:cNvPr id="7" name="図 6" descr="SuperKEKB_logo.gif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864" y="133529"/>
            <a:ext cx="1295359" cy="697551"/>
          </a:xfrm>
          <a:prstGeom prst="rect">
            <a:avLst/>
          </a:prstGeom>
        </p:spPr>
      </p:pic>
      <p:pic>
        <p:nvPicPr>
          <p:cNvPr id="8" name="図 7" descr="keklogo-c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408" y="108630"/>
            <a:ext cx="1103773" cy="697551"/>
          </a:xfrm>
          <a:prstGeom prst="rect">
            <a:avLst/>
          </a:prstGeom>
        </p:spPr>
      </p:pic>
      <p:sp>
        <p:nvSpPr>
          <p:cNvPr id="9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9" y="6576886"/>
            <a:ext cx="7195982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pPr defTabSz="457200"/>
            <a:r>
              <a:rPr lang="ja-JP" altLang="en-US" smtClean="0">
                <a:solidFill>
                  <a:srgbClr val="062DFF"/>
                </a:solidFill>
              </a:rPr>
              <a:t>赤井「全体スケジュール」</a:t>
            </a:r>
            <a:r>
              <a:rPr lang="en-US" altLang="ja-JP" smtClean="0">
                <a:solidFill>
                  <a:srgbClr val="062DFF"/>
                </a:solidFill>
              </a:rPr>
              <a:t>2017</a:t>
            </a:r>
            <a:r>
              <a:rPr lang="ja-JP" altLang="en-US" smtClean="0">
                <a:solidFill>
                  <a:srgbClr val="062DFF"/>
                </a:solidFill>
              </a:rPr>
              <a:t>年</a:t>
            </a:r>
            <a:r>
              <a:rPr lang="en-US" altLang="ja-JP" smtClean="0">
                <a:solidFill>
                  <a:srgbClr val="062DFF"/>
                </a:solidFill>
              </a:rPr>
              <a:t>7</a:t>
            </a:r>
            <a:r>
              <a:rPr lang="ja-JP" altLang="en-US" smtClean="0">
                <a:solidFill>
                  <a:srgbClr val="062DFF"/>
                </a:solidFill>
              </a:rPr>
              <a:t>月</a:t>
            </a:r>
            <a:r>
              <a:rPr lang="en-US" altLang="ja-JP" smtClean="0">
                <a:solidFill>
                  <a:srgbClr val="062DFF"/>
                </a:solidFill>
              </a:rPr>
              <a:t>11</a:t>
            </a:r>
            <a:r>
              <a:rPr lang="ja-JP" altLang="en-US" smtClean="0">
                <a:solidFill>
                  <a:srgbClr val="062DFF"/>
                </a:solidFill>
              </a:rPr>
              <a:t>日 </a:t>
            </a:r>
            <a:r>
              <a:rPr lang="en-US" altLang="ja-JP" smtClean="0">
                <a:solidFill>
                  <a:srgbClr val="062DFF"/>
                </a:solidFill>
              </a:rPr>
              <a:t>@B</a:t>
            </a:r>
            <a:r>
              <a:rPr lang="ja-JP" altLang="en-US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58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kumimoji="1" sz="3600" i="1" kern="1200">
          <a:solidFill>
            <a:schemeClr val="tx1"/>
          </a:solidFill>
          <a:latin typeface="Osaka"/>
          <a:ea typeface="Osaka"/>
          <a:cs typeface="Osak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rgbClr val="0000FF"/>
          </a:solidFill>
          <a:latin typeface="Osaka"/>
          <a:ea typeface="Osaka"/>
          <a:cs typeface="Osak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Osaka"/>
          <a:ea typeface="Osaka"/>
          <a:cs typeface="Osak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1800" kern="1200">
          <a:solidFill>
            <a:srgbClr val="008000"/>
          </a:solidFill>
          <a:latin typeface="Osaka"/>
          <a:ea typeface="Osaka"/>
          <a:cs typeface="Osak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1200" kern="1200">
          <a:solidFill>
            <a:schemeClr val="tx1"/>
          </a:solidFill>
          <a:latin typeface="Osaka"/>
          <a:ea typeface="Osaka"/>
          <a:cs typeface="Osak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1200" kern="1200">
          <a:solidFill>
            <a:schemeClr val="tx1"/>
          </a:solidFill>
          <a:latin typeface="Osaka"/>
          <a:ea typeface="Osaka"/>
          <a:cs typeface="Osak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457200"/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457200"/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457200"/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0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457200"/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2014/6/5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457200"/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IR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技術打合せ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457200"/>
            <a:fld id="{D2F09585-B24B-4640-8BA3-D4CE0DF05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37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7.png"/><Relationship Id="rId7" Type="http://schemas.openxmlformats.org/officeDocument/2006/relationships/image" Target="../media/image31.jpeg"/><Relationship Id="rId8" Type="http://schemas.openxmlformats.org/officeDocument/2006/relationships/image" Target="../media/image32.jpeg"/><Relationship Id="rId9" Type="http://schemas.openxmlformats.org/officeDocument/2006/relationships/image" Target="../media/image33.jpeg"/><Relationship Id="rId10" Type="http://schemas.openxmlformats.org/officeDocument/2006/relationships/image" Target="../media/image34.jpeg"/><Relationship Id="rId11" Type="http://schemas.openxmlformats.org/officeDocument/2006/relationships/image" Target="../media/image35.jpeg"/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6.tiff"/><Relationship Id="rId5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41.png"/><Relationship Id="rId5" Type="http://schemas.openxmlformats.org/officeDocument/2006/relationships/image" Target="../media/image4.pn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hyperlink" Target="https://kds.kek.jp/indico/event/15914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jpeg"/><Relationship Id="rId12" Type="http://schemas.openxmlformats.org/officeDocument/2006/relationships/image" Target="../media/image14.jpeg"/><Relationship Id="rId13" Type="http://schemas.microsoft.com/office/2007/relationships/hdphoto" Target="../media/hdphoto1.wdp"/><Relationship Id="rId14" Type="http://schemas.openxmlformats.org/officeDocument/2006/relationships/image" Target="../media/image6.png"/><Relationship Id="rId15" Type="http://schemas.openxmlformats.org/officeDocument/2006/relationships/image" Target="../media/image15.png"/><Relationship Id="rId16" Type="http://schemas.openxmlformats.org/officeDocument/2006/relationships/image" Target="../media/image16.jpeg"/><Relationship Id="rId17" Type="http://schemas.openxmlformats.org/officeDocument/2006/relationships/image" Target="../media/image17.jpeg"/><Relationship Id="rId18" Type="http://schemas.microsoft.com/office/2007/relationships/hdphoto" Target="../media/hdphoto2.wdp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Relationship Id="rId3" Type="http://schemas.openxmlformats.org/officeDocument/2006/relationships/oleObject" Target="???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457200" y="952500"/>
            <a:ext cx="8280400" cy="5626100"/>
          </a:xfrm>
          <a:prstGeom prst="rect">
            <a:avLst/>
          </a:prstGeom>
          <a:solidFill>
            <a:srgbClr val="FFFFFF">
              <a:alpha val="6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1821620"/>
          </a:xfrm>
          <a:solidFill>
            <a:srgbClr val="FFFFFF">
              <a:alpha val="9000"/>
            </a:srgbClr>
          </a:solidFill>
        </p:spPr>
        <p:txBody>
          <a:bodyPr>
            <a:normAutofit/>
          </a:bodyPr>
          <a:lstStyle/>
          <a:p>
            <a:r>
              <a:rPr lang="en-US" altLang="ja-JP" sz="4800" dirty="0" err="1" smtClean="0"/>
              <a:t>SuperKEKB</a:t>
            </a:r>
            <a:r>
              <a:rPr lang="en-US" altLang="ja-JP" sz="4800" dirty="0" smtClean="0"/>
              <a:t/>
            </a:r>
            <a:br>
              <a:rPr lang="en-US" altLang="ja-JP" sz="4800" dirty="0" smtClean="0"/>
            </a:br>
            <a:r>
              <a:rPr lang="ja-JP" altLang="en-US" sz="2400" dirty="0" smtClean="0">
                <a:latin typeface="Osaka" charset="-128"/>
                <a:ea typeface="Osaka" charset="-128"/>
                <a:cs typeface="Osaka" charset="-128"/>
              </a:rPr>
              <a:t>概要と補足説明</a:t>
            </a:r>
            <a:r>
              <a:rPr kumimoji="1" lang="en-US" altLang="ja-JP" sz="2400" dirty="0" smtClean="0">
                <a:latin typeface="Osaka" charset="-128"/>
                <a:ea typeface="Osaka" charset="-128"/>
                <a:cs typeface="Osaka" charset="-128"/>
              </a:rPr>
              <a:t> </a:t>
            </a:r>
            <a:endParaRPr kumimoji="1" lang="ja-JP" altLang="en-US" sz="4800" dirty="0">
              <a:latin typeface="Osaka" charset="-128"/>
              <a:ea typeface="Osaka" charset="-128"/>
              <a:cs typeface="Osaka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69864" y="4599437"/>
            <a:ext cx="8391549" cy="1382263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solidFill>
                  <a:schemeClr val="tx1"/>
                </a:solidFill>
              </a:rPr>
              <a:t>Sep. </a:t>
            </a:r>
            <a:r>
              <a:rPr lang="en-US" altLang="ja-JP" sz="2400" dirty="0">
                <a:solidFill>
                  <a:schemeClr val="tx1"/>
                </a:solidFill>
              </a:rPr>
              <a:t>8</a:t>
            </a:r>
            <a:r>
              <a:rPr lang="en-US" altLang="ja-JP" sz="2400" dirty="0" smtClean="0">
                <a:solidFill>
                  <a:schemeClr val="tx1"/>
                </a:solidFill>
              </a:rPr>
              <a:t>, 2017</a:t>
            </a:r>
            <a:r>
              <a:rPr lang="ja-JP" altLang="en-US" sz="2400" dirty="0" smtClean="0">
                <a:solidFill>
                  <a:schemeClr val="tx1"/>
                </a:solidFill>
              </a:rPr>
              <a:t>　国内レビュー</a:t>
            </a:r>
            <a:endParaRPr lang="en-US" altLang="ja-JP" sz="2400" dirty="0" smtClean="0">
              <a:solidFill>
                <a:schemeClr val="tx1"/>
              </a:solidFill>
            </a:endParaRPr>
          </a:p>
          <a:p>
            <a:r>
              <a:rPr lang="en-US" altLang="ja-JP" sz="2400" dirty="0" err="1" smtClean="0">
                <a:solidFill>
                  <a:schemeClr val="tx1"/>
                </a:solidFill>
              </a:rPr>
              <a:t>Haruyo</a:t>
            </a:r>
            <a:r>
              <a:rPr lang="en-US" altLang="ja-JP" sz="2400" dirty="0" smtClean="0">
                <a:solidFill>
                  <a:schemeClr val="tx1"/>
                </a:solidFill>
              </a:rPr>
              <a:t> </a:t>
            </a:r>
            <a:r>
              <a:rPr lang="en-US" altLang="ja-JP" sz="2400" dirty="0" err="1" smtClean="0">
                <a:solidFill>
                  <a:schemeClr val="tx1"/>
                </a:solidFill>
              </a:rPr>
              <a:t>Koiso</a:t>
            </a:r>
            <a:r>
              <a:rPr lang="en-US" altLang="ja-JP" sz="2400" dirty="0" smtClean="0">
                <a:solidFill>
                  <a:schemeClr val="tx1"/>
                </a:solidFill>
              </a:rPr>
              <a:t>, </a:t>
            </a:r>
          </a:p>
          <a:p>
            <a:r>
              <a:rPr lang="ja-JP" altLang="ja-JP" sz="2400" dirty="0">
                <a:solidFill>
                  <a:schemeClr val="tx1"/>
                </a:solidFill>
              </a:rPr>
              <a:t>f</a:t>
            </a:r>
            <a:r>
              <a:rPr lang="en-US" altLang="ja-JP" sz="2400" dirty="0" smtClean="0">
                <a:solidFill>
                  <a:schemeClr val="tx1"/>
                </a:solidFill>
              </a:rPr>
              <a:t>or the </a:t>
            </a:r>
            <a:r>
              <a:rPr lang="en-US" altLang="ja-JP" sz="2400" dirty="0" err="1" smtClean="0">
                <a:solidFill>
                  <a:schemeClr val="tx1"/>
                </a:solidFill>
              </a:rPr>
              <a:t>SuperKEKB</a:t>
            </a:r>
            <a:r>
              <a:rPr lang="en-US" altLang="ja-JP" sz="2400" dirty="0" smtClean="0">
                <a:solidFill>
                  <a:schemeClr val="tx1"/>
                </a:solidFill>
              </a:rPr>
              <a:t> Accelerator Group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7" y="78830"/>
            <a:ext cx="154636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1592942" y="28536"/>
            <a:ext cx="7551058" cy="791999"/>
          </a:xfrm>
          <a:prstGeom prst="rect">
            <a:avLst/>
          </a:prstGeom>
          <a:solidFill>
            <a:srgbClr val="00FFFF">
              <a:alpha val="8000"/>
            </a:srgbClr>
          </a:solidFill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kumimoji="0" lang="en-US" altLang="ja-JP" sz="4100" kern="0" noProof="0" dirty="0" smtClean="0">
                <a:solidFill>
                  <a:prstClr val="black"/>
                </a:solidFill>
              </a:rPr>
              <a:t>Low </a:t>
            </a:r>
            <a:r>
              <a:rPr kumimoji="0" lang="en-US" altLang="ja-JP" sz="4100" kern="0" noProof="0" dirty="0" err="1" smtClean="0">
                <a:solidFill>
                  <a:prstClr val="black"/>
                </a:solidFill>
              </a:rPr>
              <a:t>Emittance</a:t>
            </a:r>
            <a:r>
              <a:rPr kumimoji="0" lang="en-US" altLang="ja-JP" sz="4100" kern="0" noProof="0" dirty="0" smtClean="0">
                <a:solidFill>
                  <a:prstClr val="black"/>
                </a:solidFill>
              </a:rPr>
              <a:t> Tuning</a:t>
            </a: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77" y="78830"/>
            <a:ext cx="154636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1" y="2438401"/>
            <a:ext cx="6419474" cy="443229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526788" y="6501276"/>
            <a:ext cx="2592376" cy="33855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kern="0" noProof="0" dirty="0">
                <a:solidFill>
                  <a:sysClr val="windowText" lastClr="000000"/>
                </a:solidFill>
              </a:rPr>
              <a:t>Y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</a:t>
            </a:r>
            <a:r>
              <a:rPr lang="en-US" altLang="ja-JP" sz="1600" kern="0" noProof="0" dirty="0" smtClean="0">
                <a:solidFill>
                  <a:sysClr val="windowText" lastClr="000000"/>
                </a:solidFill>
              </a:rPr>
              <a:t>Ohnishi, H. Sugimoto</a:t>
            </a:r>
            <a:r>
              <a:rPr lang="en-US" altLang="ja-JP" sz="1600" kern="0" dirty="0" smtClean="0">
                <a:solidFill>
                  <a:sysClr val="windowText" lastClr="000000"/>
                </a:solidFill>
              </a:rPr>
              <a:t> et al.</a:t>
            </a:r>
            <a:endParaRPr kumimoji="1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303" y="2463800"/>
            <a:ext cx="1900897" cy="1790700"/>
          </a:xfrm>
          <a:prstGeom prst="rect">
            <a:avLst/>
          </a:prstGeom>
        </p:spPr>
      </p:pic>
      <p:pic>
        <p:nvPicPr>
          <p:cNvPr id="105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66730" y="4953000"/>
            <a:ext cx="1971392" cy="14859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6" name="テキスト ボックス 105"/>
          <p:cNvSpPr txBox="1"/>
          <p:nvPr/>
        </p:nvSpPr>
        <p:spPr>
          <a:xfrm>
            <a:off x="7175501" y="4318000"/>
            <a:ext cx="1689099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400" dirty="0"/>
              <a:t>p</a:t>
            </a:r>
            <a:r>
              <a:rPr kumimoji="1" lang="en-US" altLang="ja-JP" sz="1400" dirty="0" smtClean="0"/>
              <a:t>ermanent skew-Q to correct error field of </a:t>
            </a:r>
            <a:r>
              <a:rPr kumimoji="1" lang="en-US" altLang="ja-JP" sz="1400" dirty="0" err="1" smtClean="0"/>
              <a:t>Lambertson</a:t>
            </a:r>
            <a:r>
              <a:rPr kumimoji="1" lang="en-US" altLang="ja-JP" sz="1400" dirty="0" smtClean="0"/>
              <a:t> </a:t>
            </a:r>
            <a:endParaRPr kumimoji="1" lang="ja-JP" altLang="en-US" sz="1400" dirty="0"/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7150101" y="2108200"/>
            <a:ext cx="1765299" cy="4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400" dirty="0"/>
              <a:t>s</a:t>
            </a:r>
            <a:r>
              <a:rPr kumimoji="1" lang="en-US" altLang="ja-JP" sz="1400" dirty="0" smtClean="0"/>
              <a:t>kew-Q corrector coil on </a:t>
            </a:r>
            <a:r>
              <a:rPr kumimoji="1" lang="en-US" altLang="ja-JP" sz="1400" dirty="0" err="1" smtClean="0"/>
              <a:t>sextupole</a:t>
            </a:r>
            <a:endParaRPr kumimoji="1" lang="ja-JP" altLang="en-US" sz="1400" dirty="0"/>
          </a:p>
        </p:txBody>
      </p:sp>
      <p:sp>
        <p:nvSpPr>
          <p:cNvPr id="13" name="コンテンツ プレースホルダ 9"/>
          <p:cNvSpPr txBox="1">
            <a:spLocks/>
          </p:cNvSpPr>
          <p:nvPr/>
        </p:nvSpPr>
        <p:spPr>
          <a:xfrm>
            <a:off x="237403" y="876300"/>
            <a:ext cx="8487497" cy="1485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8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8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SzPct val="60000"/>
            </a:pPr>
            <a:r>
              <a:rPr kumimoji="0" lang="en-US" altLang="ja-JP" sz="2400" kern="0" dirty="0" smtClean="0">
                <a:solidFill>
                  <a:srgbClr val="4F1A1B"/>
                </a:solidFill>
                <a:latin typeface="+mn-lt"/>
              </a:rPr>
              <a:t>Optics </a:t>
            </a:r>
            <a:r>
              <a:rPr kumimoji="0" lang="en-US" altLang="ja-JP" sz="2400" kern="0" dirty="0">
                <a:solidFill>
                  <a:srgbClr val="4F1A1B"/>
                </a:solidFill>
                <a:latin typeface="+mn-lt"/>
              </a:rPr>
              <a:t>corrections have been </a:t>
            </a:r>
            <a:r>
              <a:rPr kumimoji="0" lang="en-US" altLang="ja-JP" sz="2400" kern="0" dirty="0" smtClean="0">
                <a:solidFill>
                  <a:srgbClr val="4F1A1B"/>
                </a:solidFill>
                <a:latin typeface="+mn-lt"/>
              </a:rPr>
              <a:t>worked successfully</a:t>
            </a:r>
            <a:r>
              <a:rPr kumimoji="0" lang="ja-JP" altLang="en-US" sz="2400" kern="0" dirty="0" smtClean="0">
                <a:solidFill>
                  <a:srgbClr val="4F1A1B"/>
                </a:solidFill>
                <a:latin typeface="+mn-lt"/>
              </a:rPr>
              <a:t> </a:t>
            </a:r>
            <a:r>
              <a:rPr kumimoji="0" lang="en-US" altLang="ja-JP" sz="2400" kern="0" dirty="0" smtClean="0">
                <a:solidFill>
                  <a:srgbClr val="4F1A1B"/>
                </a:solidFill>
                <a:latin typeface="+mn-lt"/>
              </a:rPr>
              <a:t>in</a:t>
            </a:r>
            <a:r>
              <a:rPr kumimoji="0" lang="ja-JP" altLang="en-US" sz="2400" kern="0" dirty="0" smtClean="0">
                <a:solidFill>
                  <a:srgbClr val="4F1A1B"/>
                </a:solidFill>
                <a:latin typeface="+mn-lt"/>
              </a:rPr>
              <a:t> </a:t>
            </a:r>
            <a:r>
              <a:rPr kumimoji="0" lang="en-US" altLang="ja-JP" sz="2400" kern="0" dirty="0" smtClean="0">
                <a:solidFill>
                  <a:srgbClr val="4F1A1B"/>
                </a:solidFill>
                <a:latin typeface="+mn-lt"/>
              </a:rPr>
              <a:t>both</a:t>
            </a:r>
            <a:r>
              <a:rPr kumimoji="0" lang="ja-JP" altLang="en-US" sz="2400" kern="0" dirty="0" smtClean="0">
                <a:solidFill>
                  <a:srgbClr val="4F1A1B"/>
                </a:solidFill>
                <a:latin typeface="+mn-lt"/>
              </a:rPr>
              <a:t> </a:t>
            </a:r>
            <a:r>
              <a:rPr kumimoji="0" lang="en-US" altLang="ja-JP" sz="2400" kern="0" dirty="0" smtClean="0">
                <a:solidFill>
                  <a:srgbClr val="4F1A1B"/>
                </a:solidFill>
                <a:latin typeface="+mn-lt"/>
              </a:rPr>
              <a:t>rings.</a:t>
            </a:r>
          </a:p>
          <a:p>
            <a:pPr>
              <a:lnSpc>
                <a:spcPct val="110000"/>
              </a:lnSpc>
              <a:spcBef>
                <a:spcPts val="0"/>
              </a:spcBef>
              <a:buSzPct val="60000"/>
            </a:pPr>
            <a:r>
              <a:rPr kumimoji="0" lang="en-US" altLang="ja-JP" sz="2400" kern="0" dirty="0" smtClean="0">
                <a:solidFill>
                  <a:srgbClr val="4F1A1B"/>
                </a:solidFill>
                <a:latin typeface="+mn-lt"/>
              </a:rPr>
              <a:t>Tentative</a:t>
            </a:r>
            <a:r>
              <a:rPr kumimoji="0" lang="ja-JP" altLang="en-US" sz="2400" kern="0" dirty="0" smtClean="0">
                <a:solidFill>
                  <a:srgbClr val="4F1A1B"/>
                </a:solidFill>
                <a:latin typeface="+mn-lt"/>
              </a:rPr>
              <a:t> </a:t>
            </a:r>
            <a:r>
              <a:rPr kumimoji="0" lang="en-US" altLang="ja-JP" sz="2400" kern="0" dirty="0" smtClean="0">
                <a:solidFill>
                  <a:srgbClr val="4F1A1B"/>
                </a:solidFill>
                <a:latin typeface="+mn-lt"/>
              </a:rPr>
              <a:t>target</a:t>
            </a:r>
            <a:r>
              <a:rPr kumimoji="0" lang="ja-JP" altLang="en-US" sz="2400" kern="0" dirty="0" smtClean="0">
                <a:solidFill>
                  <a:srgbClr val="4F1A1B"/>
                </a:solidFill>
                <a:latin typeface="+mn-lt"/>
              </a:rPr>
              <a:t> </a:t>
            </a:r>
            <a:r>
              <a:rPr kumimoji="0" lang="en-US" altLang="ja-JP" sz="2400" kern="0" dirty="0" smtClean="0">
                <a:solidFill>
                  <a:srgbClr val="4F1A1B"/>
                </a:solidFill>
                <a:latin typeface="+mn-lt"/>
              </a:rPr>
              <a:t>of vertical </a:t>
            </a:r>
            <a:r>
              <a:rPr kumimoji="0" lang="en-US" altLang="ja-JP" sz="2400" kern="0" dirty="0" err="1" smtClean="0">
                <a:solidFill>
                  <a:srgbClr val="4F1A1B"/>
                </a:solidFill>
                <a:latin typeface="+mn-lt"/>
              </a:rPr>
              <a:t>emittance</a:t>
            </a:r>
            <a:r>
              <a:rPr kumimoji="0" lang="en-US" altLang="ja-JP" sz="2400" kern="0" dirty="0" smtClean="0">
                <a:solidFill>
                  <a:srgbClr val="4F1A1B"/>
                </a:solidFill>
                <a:latin typeface="+mn-lt"/>
              </a:rPr>
              <a:t> has been achieved in LER.</a:t>
            </a:r>
          </a:p>
          <a:p>
            <a:pPr>
              <a:lnSpc>
                <a:spcPct val="110000"/>
              </a:lnSpc>
              <a:spcBef>
                <a:spcPts val="0"/>
              </a:spcBef>
              <a:buSzPct val="60000"/>
            </a:pPr>
            <a:r>
              <a:rPr kumimoji="0" lang="en-US" altLang="ja-JP" sz="2400" kern="0" dirty="0" smtClean="0">
                <a:solidFill>
                  <a:srgbClr val="4F1A1B"/>
                </a:solidFill>
                <a:latin typeface="+mn-lt"/>
                <a:cs typeface="Arial" panose="020B0604020202020204" pitchFamily="34" charset="0"/>
              </a:rPr>
              <a:t>Measurements with X-ray monitor (XRM) give larger </a:t>
            </a:r>
            <a:r>
              <a:rPr kumimoji="0" lang="en-US" altLang="ja-JP" sz="2400" kern="0" dirty="0" err="1" smtClean="0">
                <a:solidFill>
                  <a:srgbClr val="4F1A1B"/>
                </a:solidFill>
                <a:latin typeface="Symbol" charset="2"/>
                <a:cs typeface="Symbol" charset="2"/>
              </a:rPr>
              <a:t>e</a:t>
            </a:r>
            <a:r>
              <a:rPr kumimoji="0" lang="en-US" altLang="ja-JP" sz="2400" kern="0" baseline="-25000" dirty="0" err="1" smtClean="0">
                <a:solidFill>
                  <a:srgbClr val="4F1A1B"/>
                </a:solidFill>
                <a:latin typeface="+mn-lt"/>
                <a:cs typeface="Arial" panose="020B0604020202020204" pitchFamily="34" charset="0"/>
              </a:rPr>
              <a:t>y</a:t>
            </a:r>
            <a:r>
              <a:rPr kumimoji="0" lang="en-US" altLang="ja-JP" sz="2400" kern="0" dirty="0" smtClean="0">
                <a:solidFill>
                  <a:srgbClr val="4F1A1B"/>
                </a:solidFill>
                <a:latin typeface="+mn-lt"/>
                <a:cs typeface="Arial" panose="020B0604020202020204" pitchFamily="34" charset="0"/>
              </a:rPr>
              <a:t> in HER.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SzPct val="60000"/>
            </a:pPr>
            <a:r>
              <a:rPr kumimoji="0" lang="en-US" altLang="ja-JP" sz="2200" kern="0" dirty="0" smtClean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More</a:t>
            </a:r>
            <a:r>
              <a:rPr kumimoji="0" lang="ja-JP" altLang="en-US" sz="2200" kern="0" dirty="0" smtClean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kumimoji="0" lang="en-US" altLang="ja-JP" sz="2200" kern="0" dirty="0" smtClean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calibration of XRM and larger </a:t>
            </a:r>
            <a:r>
              <a:rPr kumimoji="0" lang="en-US" altLang="ja-JP" sz="2200" kern="0" dirty="0" smtClean="0">
                <a:solidFill>
                  <a:sysClr val="windowText" lastClr="000000"/>
                </a:solidFill>
                <a:latin typeface="Symbol" charset="2"/>
                <a:cs typeface="Symbol" charset="2"/>
              </a:rPr>
              <a:t>b</a:t>
            </a:r>
            <a:r>
              <a:rPr kumimoji="0" lang="en-US" altLang="ja-JP" sz="2200" kern="0" dirty="0" smtClean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y at RXM</a:t>
            </a:r>
            <a:r>
              <a:rPr kumimoji="0" lang="ja-JP" altLang="en-US" sz="2200" kern="0" dirty="0" smtClean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kumimoji="0" lang="en-US" altLang="ja-JP" sz="2200" kern="0" dirty="0" smtClean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in Phase-2.</a:t>
            </a:r>
            <a:r>
              <a:rPr kumimoji="0" lang="ja-JP" altLang="en-US" sz="2200" kern="0" dirty="0" smtClean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kumimoji="0" lang="en-US" altLang="ja-JP" sz="2200" kern="0" dirty="0" smtClean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en-US" altLang="ja-JP" sz="2200" dirty="0" smtClean="0">
              <a:solidFill>
                <a:schemeClr val="accent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422400" y="3759200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FF"/>
                </a:solidFill>
              </a:rPr>
              <a:t>Phase1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図形グループ 84"/>
          <p:cNvGrpSpPr>
            <a:grpSpLocks noChangeAspect="1"/>
          </p:cNvGrpSpPr>
          <p:nvPr/>
        </p:nvGrpSpPr>
        <p:grpSpPr>
          <a:xfrm>
            <a:off x="7523000" y="5054158"/>
            <a:ext cx="1525910" cy="1523519"/>
            <a:chOff x="1433816" y="1069922"/>
            <a:chExt cx="5248682" cy="5240456"/>
          </a:xfrm>
        </p:grpSpPr>
        <p:pic>
          <p:nvPicPr>
            <p:cNvPr id="86" name="図 85" descr="KEK-ULFO-0100-0000-2-2.pdf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437929" y="1065809"/>
              <a:ext cx="5240456" cy="5248682"/>
            </a:xfrm>
            <a:prstGeom prst="rect">
              <a:avLst/>
            </a:prstGeom>
          </p:spPr>
        </p:pic>
        <p:sp>
          <p:nvSpPr>
            <p:cNvPr id="87" name="フリーフォーム 86"/>
            <p:cNvSpPr/>
            <p:nvPr/>
          </p:nvSpPr>
          <p:spPr>
            <a:xfrm>
              <a:off x="3937349" y="4012926"/>
              <a:ext cx="393610" cy="326793"/>
            </a:xfrm>
            <a:custGeom>
              <a:avLst/>
              <a:gdLst>
                <a:gd name="connsiteX0" fmla="*/ 0 w 393610"/>
                <a:gd name="connsiteY0" fmla="*/ 0 h 326793"/>
                <a:gd name="connsiteX1" fmla="*/ 7427 w 393610"/>
                <a:gd name="connsiteY1" fmla="*/ 215386 h 326793"/>
                <a:gd name="connsiteX2" fmla="*/ 378757 w 393610"/>
                <a:gd name="connsiteY2" fmla="*/ 326793 h 326793"/>
                <a:gd name="connsiteX3" fmla="*/ 393610 w 393610"/>
                <a:gd name="connsiteY3" fmla="*/ 200532 h 326793"/>
                <a:gd name="connsiteX4" fmla="*/ 0 w 393610"/>
                <a:gd name="connsiteY4" fmla="*/ 0 h 32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610" h="326793">
                  <a:moveTo>
                    <a:pt x="0" y="0"/>
                  </a:moveTo>
                  <a:lnTo>
                    <a:pt x="7427" y="215386"/>
                  </a:lnTo>
                  <a:lnTo>
                    <a:pt x="378757" y="326793"/>
                  </a:lnTo>
                  <a:lnTo>
                    <a:pt x="393610" y="20053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mpd="sng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8" name="フリーフォーム 87"/>
            <p:cNvSpPr/>
            <p:nvPr/>
          </p:nvSpPr>
          <p:spPr>
            <a:xfrm>
              <a:off x="3751684" y="4272875"/>
              <a:ext cx="460449" cy="311938"/>
            </a:xfrm>
            <a:custGeom>
              <a:avLst/>
              <a:gdLst>
                <a:gd name="connsiteX0" fmla="*/ 148532 w 460449"/>
                <a:gd name="connsiteY0" fmla="*/ 0 h 311938"/>
                <a:gd name="connsiteX1" fmla="*/ 0 w 460449"/>
                <a:gd name="connsiteY1" fmla="*/ 103979 h 311938"/>
                <a:gd name="connsiteX2" fmla="*/ 341624 w 460449"/>
                <a:gd name="connsiteY2" fmla="*/ 311938 h 311938"/>
                <a:gd name="connsiteX3" fmla="*/ 460449 w 460449"/>
                <a:gd name="connsiteY3" fmla="*/ 245094 h 311938"/>
                <a:gd name="connsiteX4" fmla="*/ 148532 w 460449"/>
                <a:gd name="connsiteY4" fmla="*/ 0 h 31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449" h="311938">
                  <a:moveTo>
                    <a:pt x="148532" y="0"/>
                  </a:moveTo>
                  <a:lnTo>
                    <a:pt x="0" y="103979"/>
                  </a:lnTo>
                  <a:lnTo>
                    <a:pt x="341624" y="311938"/>
                  </a:lnTo>
                  <a:lnTo>
                    <a:pt x="460449" y="245094"/>
                  </a:lnTo>
                  <a:lnTo>
                    <a:pt x="148532" y="0"/>
                  </a:lnTo>
                  <a:close/>
                </a:path>
              </a:pathLst>
            </a:custGeom>
            <a:noFill/>
            <a:ln w="12700" cmpd="sng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ja-JP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75" name="図 74" descr="IMG_0276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873" y="5237847"/>
            <a:ext cx="1752797" cy="1314598"/>
          </a:xfrm>
          <a:prstGeom prst="rect">
            <a:avLst/>
          </a:prstGeom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1456" y="1023044"/>
            <a:ext cx="2080634" cy="1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4999" y="5237847"/>
            <a:ext cx="2094381" cy="13247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Renovation works for phase 2</a:t>
            </a:r>
            <a:endParaRPr lang="ja-JP" alt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062DFF"/>
                </a:solidFill>
              </a:rPr>
              <a:t>赤井　</a:t>
            </a:r>
            <a:r>
              <a:rPr lang="en-US" altLang="ja-JP" dirty="0" smtClean="0">
                <a:solidFill>
                  <a:srgbClr val="062DFF"/>
                </a:solidFill>
              </a:rPr>
              <a:t>2017</a:t>
            </a:r>
            <a:r>
              <a:rPr lang="ja-JP" altLang="en-US" dirty="0" smtClean="0">
                <a:solidFill>
                  <a:srgbClr val="062DFF"/>
                </a:solidFill>
              </a:rPr>
              <a:t>年</a:t>
            </a:r>
            <a:r>
              <a:rPr lang="en-US" altLang="ja-JP" dirty="0" smtClean="0">
                <a:solidFill>
                  <a:srgbClr val="062DFF"/>
                </a:solidFill>
              </a:rPr>
              <a:t>7</a:t>
            </a:r>
            <a:r>
              <a:rPr lang="ja-JP" altLang="en-US" dirty="0" smtClean="0">
                <a:solidFill>
                  <a:srgbClr val="062DFF"/>
                </a:solidFill>
              </a:rPr>
              <a:t>月</a:t>
            </a:r>
            <a:r>
              <a:rPr lang="en-US" altLang="ja-JP" dirty="0" smtClean="0">
                <a:solidFill>
                  <a:srgbClr val="062DFF"/>
                </a:solidFill>
              </a:rPr>
              <a:t>11</a:t>
            </a:r>
            <a:r>
              <a:rPr lang="ja-JP" altLang="en-US" dirty="0" smtClean="0">
                <a:solidFill>
                  <a:srgbClr val="062DFF"/>
                </a:solidFill>
              </a:rPr>
              <a:t>日 </a:t>
            </a:r>
            <a:r>
              <a:rPr lang="en-US" altLang="ja-JP" dirty="0" smtClean="0">
                <a:solidFill>
                  <a:srgbClr val="062DFF"/>
                </a:solidFill>
              </a:rPr>
              <a:t>B</a:t>
            </a:r>
            <a:r>
              <a:rPr lang="ja-JP" altLang="en-US" dirty="0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57377" y="2385766"/>
            <a:ext cx="3140328" cy="523220"/>
          </a:xfrm>
          <a:prstGeom prst="rect">
            <a:avLst/>
          </a:prstGeom>
          <a:solidFill>
            <a:srgbClr val="FFFAA4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2800" b="1" i="1" dirty="0" err="1" smtClean="0">
                <a:solidFill>
                  <a:prstClr val="black"/>
                </a:solidFill>
              </a:rPr>
              <a:t>SuperKEKB</a:t>
            </a:r>
            <a:r>
              <a:rPr lang="en-US" altLang="ja-JP" sz="2800" b="1" i="1" dirty="0" smtClean="0">
                <a:solidFill>
                  <a:prstClr val="black"/>
                </a:solidFill>
              </a:rPr>
              <a:t> phase 2</a:t>
            </a:r>
            <a:endParaRPr lang="ja-JP" altLang="en-US" sz="2800" b="1" i="1" dirty="0">
              <a:solidFill>
                <a:prstClr val="black"/>
              </a:solidFill>
            </a:endParaRPr>
          </a:p>
        </p:txBody>
      </p:sp>
      <p:sp>
        <p:nvSpPr>
          <p:cNvPr id="10" name="円弧 9"/>
          <p:cNvSpPr/>
          <p:nvPr/>
        </p:nvSpPr>
        <p:spPr>
          <a:xfrm>
            <a:off x="3476522" y="1402400"/>
            <a:ext cx="2928481" cy="2928481"/>
          </a:xfrm>
          <a:prstGeom prst="arc">
            <a:avLst>
              <a:gd name="adj1" fmla="val 16196461"/>
              <a:gd name="adj2" fmla="val 0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1" name="円弧 10"/>
          <p:cNvSpPr/>
          <p:nvPr/>
        </p:nvSpPr>
        <p:spPr>
          <a:xfrm flipV="1">
            <a:off x="3475728" y="2225381"/>
            <a:ext cx="2928481" cy="2928481"/>
          </a:xfrm>
          <a:prstGeom prst="arc">
            <a:avLst>
              <a:gd name="adj1" fmla="val 16144857"/>
              <a:gd name="adj2" fmla="val 0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rot="5400000">
            <a:off x="2292185" y="3280911"/>
            <a:ext cx="829330" cy="793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円弧 12"/>
          <p:cNvSpPr/>
          <p:nvPr/>
        </p:nvSpPr>
        <p:spPr>
          <a:xfrm flipH="1" flipV="1">
            <a:off x="2706454" y="2336569"/>
            <a:ext cx="2712480" cy="2712480"/>
          </a:xfrm>
          <a:prstGeom prst="arc">
            <a:avLst>
              <a:gd name="adj1" fmla="val 16212241"/>
              <a:gd name="adj2" fmla="val 0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4" name="円弧 13"/>
          <p:cNvSpPr/>
          <p:nvPr/>
        </p:nvSpPr>
        <p:spPr>
          <a:xfrm flipH="1">
            <a:off x="2706454" y="1512032"/>
            <a:ext cx="2712480" cy="2712480"/>
          </a:xfrm>
          <a:prstGeom prst="arc">
            <a:avLst>
              <a:gd name="adj1" fmla="val 16227444"/>
              <a:gd name="adj2" fmla="val 0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 rot="10800000" flipV="1">
            <a:off x="4051868" y="1403191"/>
            <a:ext cx="894157" cy="108883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円弧 15"/>
          <p:cNvSpPr/>
          <p:nvPr/>
        </p:nvSpPr>
        <p:spPr>
          <a:xfrm flipH="1">
            <a:off x="2573303" y="1405838"/>
            <a:ext cx="2928481" cy="2928481"/>
          </a:xfrm>
          <a:prstGeom prst="arc">
            <a:avLst>
              <a:gd name="adj1" fmla="val 16196461"/>
              <a:gd name="adj2" fmla="val 0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7" name="円弧 16"/>
          <p:cNvSpPr/>
          <p:nvPr/>
        </p:nvSpPr>
        <p:spPr>
          <a:xfrm flipH="1" flipV="1">
            <a:off x="2572509" y="2228819"/>
            <a:ext cx="2928481" cy="2928481"/>
          </a:xfrm>
          <a:prstGeom prst="arc">
            <a:avLst>
              <a:gd name="adj1" fmla="val 16144857"/>
              <a:gd name="adj2" fmla="val 0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 rot="5400000">
            <a:off x="2157447" y="3280909"/>
            <a:ext cx="829330" cy="793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円弧 18"/>
          <p:cNvSpPr/>
          <p:nvPr/>
        </p:nvSpPr>
        <p:spPr>
          <a:xfrm flipV="1">
            <a:off x="3556022" y="2336569"/>
            <a:ext cx="2712480" cy="2712480"/>
          </a:xfrm>
          <a:prstGeom prst="arc">
            <a:avLst>
              <a:gd name="adj1" fmla="val 16212241"/>
              <a:gd name="adj2" fmla="val 0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0" name="円弧 19"/>
          <p:cNvSpPr/>
          <p:nvPr/>
        </p:nvSpPr>
        <p:spPr>
          <a:xfrm>
            <a:off x="3556022" y="1512032"/>
            <a:ext cx="2712480" cy="2712480"/>
          </a:xfrm>
          <a:prstGeom prst="arc">
            <a:avLst>
              <a:gd name="adj1" fmla="val 16227444"/>
              <a:gd name="adj2" fmla="val 0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 rot="5400000">
            <a:off x="5854235" y="3280909"/>
            <a:ext cx="829330" cy="793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4039051" y="1405839"/>
            <a:ext cx="884038" cy="106236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9" idx="0"/>
          </p:cNvCxnSpPr>
          <p:nvPr/>
        </p:nvCxnSpPr>
        <p:spPr>
          <a:xfrm rot="10800000" flipV="1">
            <a:off x="4060237" y="5049040"/>
            <a:ext cx="856855" cy="108072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stCxn id="13" idx="0"/>
          </p:cNvCxnSpPr>
          <p:nvPr/>
        </p:nvCxnSpPr>
        <p:spPr>
          <a:xfrm>
            <a:off x="4057865" y="5049040"/>
            <a:ext cx="861338" cy="104030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図 5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043" y="1749368"/>
            <a:ext cx="1379898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直線矢印コネクタ 25"/>
          <p:cNvCxnSpPr>
            <a:cxnSpLocks noChangeShapeType="1"/>
          </p:cNvCxnSpPr>
          <p:nvPr/>
        </p:nvCxnSpPr>
        <p:spPr bwMode="auto">
          <a:xfrm flipV="1">
            <a:off x="4046927" y="2144605"/>
            <a:ext cx="381000" cy="762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7" name="Rectangle 16"/>
          <p:cNvSpPr>
            <a:spLocks/>
          </p:cNvSpPr>
          <p:nvPr/>
        </p:nvSpPr>
        <p:spPr bwMode="auto">
          <a:xfrm>
            <a:off x="3940615" y="1593337"/>
            <a:ext cx="1354666" cy="2068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defTabSz="457200"/>
            <a:r>
              <a:rPr lang="en-US" altLang="ja-JP" sz="1200" dirty="0">
                <a:solidFill>
                  <a:prstClr val="black"/>
                </a:solidFill>
                <a:latin typeface="Helvetica Neue"/>
                <a:cs typeface="Helvetica Neue"/>
              </a:rPr>
              <a:t>c</a:t>
            </a:r>
            <a:r>
              <a:rPr lang="en-US" altLang="ja-JP" sz="1200" dirty="0" smtClean="0">
                <a:solidFill>
                  <a:prstClr val="black"/>
                </a:solidFill>
                <a:latin typeface="Helvetica Neue"/>
                <a:cs typeface="Helvetica Neue"/>
              </a:rPr>
              <a:t>olliding </a:t>
            </a:r>
            <a:r>
              <a:rPr lang="en-US" altLang="ja-JP" sz="1200" dirty="0">
                <a:solidFill>
                  <a:prstClr val="black"/>
                </a:solidFill>
                <a:latin typeface="Helvetica Neue"/>
                <a:cs typeface="Helvetica Neue"/>
              </a:rPr>
              <a:t>bunches</a:t>
            </a:r>
          </a:p>
        </p:txBody>
      </p:sp>
      <p:grpSp>
        <p:nvGrpSpPr>
          <p:cNvPr id="2" name="図形グループ 33"/>
          <p:cNvGrpSpPr/>
          <p:nvPr/>
        </p:nvGrpSpPr>
        <p:grpSpPr>
          <a:xfrm>
            <a:off x="5026407" y="5734230"/>
            <a:ext cx="2320289" cy="140480"/>
            <a:chOff x="4596531" y="5645509"/>
            <a:chExt cx="2320289" cy="140480"/>
          </a:xfrm>
          <a:scene3d>
            <a:camera prst="orthographicFront">
              <a:rot lat="0" lon="0" rev="19800000"/>
            </a:camera>
            <a:lightRig rig="threePt" dir="t"/>
          </a:scene3d>
        </p:grpSpPr>
        <p:cxnSp>
          <p:nvCxnSpPr>
            <p:cNvPr id="35" name="直線コネクタ 34"/>
            <p:cNvCxnSpPr/>
            <p:nvPr/>
          </p:nvCxnSpPr>
          <p:spPr>
            <a:xfrm>
              <a:off x="4596531" y="5645509"/>
              <a:ext cx="2253405" cy="1588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円弧 35"/>
            <p:cNvSpPr/>
            <p:nvPr/>
          </p:nvSpPr>
          <p:spPr>
            <a:xfrm>
              <a:off x="6770992" y="5647846"/>
              <a:ext cx="145828" cy="126405"/>
            </a:xfrm>
            <a:prstGeom prst="arc">
              <a:avLst>
                <a:gd name="adj1" fmla="val 16200000"/>
                <a:gd name="adj2" fmla="val 5798489"/>
              </a:avLst>
            </a:prstGeom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ja-JP" altLang="en-US">
                <a:solidFill>
                  <a:prstClr val="black"/>
                </a:solidFill>
              </a:endParaRPr>
            </a:p>
          </p:txBody>
        </p:sp>
        <p:cxnSp>
          <p:nvCxnSpPr>
            <p:cNvPr id="37" name="直線コネクタ 36"/>
            <p:cNvCxnSpPr/>
            <p:nvPr/>
          </p:nvCxnSpPr>
          <p:spPr>
            <a:xfrm>
              <a:off x="6326223" y="5784401"/>
              <a:ext cx="508707" cy="1588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Box 34"/>
          <p:cNvSpPr txBox="1">
            <a:spLocks noChangeArrowheads="1"/>
          </p:cNvSpPr>
          <p:nvPr/>
        </p:nvSpPr>
        <p:spPr bwMode="auto">
          <a:xfrm>
            <a:off x="4204011" y="6147141"/>
            <a:ext cx="22496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600" dirty="0" smtClean="0">
                <a:solidFill>
                  <a:srgbClr val="FF0000"/>
                </a:solidFill>
                <a:latin typeface="Helvetica Neue"/>
                <a:cs typeface="Helvetica Neue"/>
              </a:rPr>
              <a:t>New </a:t>
            </a:r>
            <a:r>
              <a:rPr lang="en-US" altLang="ja-JP" sz="16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e</a:t>
            </a:r>
            <a:r>
              <a:rPr lang="en-US" altLang="ja-JP" sz="1600" dirty="0" smtClean="0">
                <a:solidFill>
                  <a:srgbClr val="FF0000"/>
                </a:solidFill>
                <a:latin typeface="Helvetica Neue"/>
                <a:cs typeface="Helvetica Neue"/>
              </a:rPr>
              <a:t>+ Damping Ring</a:t>
            </a:r>
            <a:endParaRPr lang="en-US" altLang="ja-JP" sz="16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cxnSp>
        <p:nvCxnSpPr>
          <p:cNvPr id="40" name="直線矢印コネクタ 39"/>
          <p:cNvCxnSpPr>
            <a:cxnSpLocks noChangeShapeType="1"/>
          </p:cNvCxnSpPr>
          <p:nvPr/>
        </p:nvCxnSpPr>
        <p:spPr bwMode="auto">
          <a:xfrm rot="5400000">
            <a:off x="2504023" y="1864855"/>
            <a:ext cx="369139" cy="233756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1" name="テキスト ボックス 40"/>
          <p:cNvSpPr txBox="1"/>
          <p:nvPr/>
        </p:nvSpPr>
        <p:spPr>
          <a:xfrm>
            <a:off x="5879456" y="1380036"/>
            <a:ext cx="541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dirty="0" err="1" smtClean="0">
                <a:solidFill>
                  <a:srgbClr val="0000FF"/>
                </a:solidFill>
              </a:rPr>
              <a:t>e</a:t>
            </a:r>
            <a:r>
              <a:rPr lang="en-US" altLang="ja-JP" baseline="30000" dirty="0" smtClean="0">
                <a:solidFill>
                  <a:srgbClr val="0000FF"/>
                </a:solidFill>
              </a:rPr>
              <a:t>-</a:t>
            </a:r>
            <a:r>
              <a:rPr lang="en-US" altLang="ja-JP" dirty="0" smtClean="0">
                <a:solidFill>
                  <a:srgbClr val="0000FF"/>
                </a:solidFill>
              </a:rPr>
              <a:t>  </a:t>
            </a:r>
            <a:endParaRPr lang="ja-JP" altLang="en-US" baseline="30000" dirty="0">
              <a:solidFill>
                <a:srgbClr val="0000FF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580351" y="140583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 err="1" smtClean="0">
                <a:solidFill>
                  <a:srgbClr val="FF0000"/>
                </a:solidFill>
              </a:rPr>
              <a:t>e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+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endParaRPr lang="ja-JP" altLang="en-US" baseline="30000" dirty="0" smtClean="0">
              <a:solidFill>
                <a:srgbClr val="FF0000"/>
              </a:solidFill>
            </a:endParaRPr>
          </a:p>
        </p:txBody>
      </p:sp>
      <p:cxnSp>
        <p:nvCxnSpPr>
          <p:cNvPr id="44" name="直線コネクタ 43"/>
          <p:cNvCxnSpPr/>
          <p:nvPr/>
        </p:nvCxnSpPr>
        <p:spPr>
          <a:xfrm rot="10800000" flipV="1">
            <a:off x="6272007" y="5862972"/>
            <a:ext cx="163242" cy="1169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図形グループ 55"/>
          <p:cNvGrpSpPr/>
          <p:nvPr/>
        </p:nvGrpSpPr>
        <p:grpSpPr>
          <a:xfrm>
            <a:off x="6208506" y="5987519"/>
            <a:ext cx="226743" cy="167151"/>
            <a:chOff x="5653900" y="6082972"/>
            <a:chExt cx="226743" cy="167151"/>
          </a:xfrm>
          <a:scene3d>
            <a:camera prst="orthographicFront">
              <a:rot lat="0" lon="0" rev="3300000"/>
            </a:camera>
            <a:lightRig rig="threePt" dir="t"/>
          </a:scene3d>
        </p:grpSpPr>
        <p:sp>
          <p:nvSpPr>
            <p:cNvPr id="46" name="円弧 45"/>
            <p:cNvSpPr/>
            <p:nvPr/>
          </p:nvSpPr>
          <p:spPr>
            <a:xfrm>
              <a:off x="5717400" y="6082972"/>
              <a:ext cx="163243" cy="167151"/>
            </a:xfrm>
            <a:prstGeom prst="arc">
              <a:avLst>
                <a:gd name="adj1" fmla="val 16200000"/>
                <a:gd name="adj2" fmla="val 5443276"/>
              </a:avLst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円弧 46"/>
            <p:cNvSpPr/>
            <p:nvPr/>
          </p:nvSpPr>
          <p:spPr>
            <a:xfrm flipH="1">
              <a:off x="5653900" y="6082972"/>
              <a:ext cx="163243" cy="167151"/>
            </a:xfrm>
            <a:prstGeom prst="arc">
              <a:avLst>
                <a:gd name="adj1" fmla="val 16200000"/>
                <a:gd name="adj2" fmla="val 5443276"/>
              </a:avLst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ja-JP" altLang="en-US">
                <a:solidFill>
                  <a:prstClr val="black"/>
                </a:solidFill>
              </a:endParaRPr>
            </a:p>
          </p:txBody>
        </p:sp>
        <p:cxnSp>
          <p:nvCxnSpPr>
            <p:cNvPr id="48" name="直線コネクタ 47"/>
            <p:cNvCxnSpPr>
              <a:endCxn id="46" idx="0"/>
            </p:cNvCxnSpPr>
            <p:nvPr/>
          </p:nvCxnSpPr>
          <p:spPr>
            <a:xfrm>
              <a:off x="5735522" y="6082972"/>
              <a:ext cx="63499" cy="1588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>
              <a:off x="5735522" y="6248072"/>
              <a:ext cx="63499" cy="1588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直線コネクタ 49"/>
          <p:cNvCxnSpPr/>
          <p:nvPr/>
        </p:nvCxnSpPr>
        <p:spPr>
          <a:xfrm rot="5400000">
            <a:off x="6378543" y="5927346"/>
            <a:ext cx="136955" cy="23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>
            <a:cxnSpLocks noChangeShapeType="1"/>
          </p:cNvCxnSpPr>
          <p:nvPr/>
        </p:nvCxnSpPr>
        <p:spPr bwMode="auto">
          <a:xfrm flipH="1" flipV="1">
            <a:off x="4640812" y="2144605"/>
            <a:ext cx="381000" cy="76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52" name="直線コネクタ 51"/>
          <p:cNvCxnSpPr/>
          <p:nvPr/>
        </p:nvCxnSpPr>
        <p:spPr>
          <a:xfrm rot="10800000">
            <a:off x="4629025" y="4745338"/>
            <a:ext cx="580494" cy="41196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 rot="5400000">
            <a:off x="4067128" y="4786965"/>
            <a:ext cx="271504" cy="25264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 rot="10800000" flipH="1" flipV="1">
            <a:off x="4306163" y="4732496"/>
            <a:ext cx="306870" cy="3340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円弧 54"/>
          <p:cNvSpPr/>
          <p:nvPr/>
        </p:nvSpPr>
        <p:spPr>
          <a:xfrm>
            <a:off x="4149811" y="4660497"/>
            <a:ext cx="433081" cy="404427"/>
          </a:xfrm>
          <a:prstGeom prst="arc">
            <a:avLst/>
          </a:prstGeom>
          <a:ln>
            <a:solidFill>
              <a:srgbClr val="00800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56" name="直線矢印コネクタ 55"/>
          <p:cNvCxnSpPr/>
          <p:nvPr/>
        </p:nvCxnSpPr>
        <p:spPr>
          <a:xfrm>
            <a:off x="4166091" y="5754500"/>
            <a:ext cx="1852830" cy="223070"/>
          </a:xfrm>
          <a:prstGeom prst="straightConnector1">
            <a:avLst/>
          </a:prstGeom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>
            <a:cxnSpLocks noChangeShapeType="1"/>
          </p:cNvCxnSpPr>
          <p:nvPr/>
        </p:nvCxnSpPr>
        <p:spPr bwMode="auto">
          <a:xfrm rot="16200000" flipH="1">
            <a:off x="6087437" y="1864855"/>
            <a:ext cx="369139" cy="233756"/>
          </a:xfrm>
          <a:prstGeom prst="straightConnector1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6" name="Rectangle 18"/>
          <p:cNvSpPr>
            <a:spLocks/>
          </p:cNvSpPr>
          <p:nvPr/>
        </p:nvSpPr>
        <p:spPr bwMode="auto">
          <a:xfrm>
            <a:off x="6143478" y="4636249"/>
            <a:ext cx="2149533" cy="9567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defTabSz="457200"/>
            <a:r>
              <a:rPr lang="en-US" altLang="ja-JP" sz="1600" dirty="0" smtClean="0">
                <a:solidFill>
                  <a:srgbClr val="008000"/>
                </a:solidFill>
                <a:latin typeface="Helvetica Neue"/>
                <a:cs typeface="Helvetica Neue"/>
              </a:rPr>
              <a:t>Injector </a:t>
            </a:r>
            <a:r>
              <a:rPr lang="en-US" altLang="ja-JP" sz="1600" dirty="0" err="1" smtClean="0">
                <a:solidFill>
                  <a:srgbClr val="008000"/>
                </a:solidFill>
                <a:latin typeface="Helvetica Neue"/>
                <a:cs typeface="Helvetica Neue"/>
              </a:rPr>
              <a:t>Linac</a:t>
            </a:r>
            <a:r>
              <a:rPr lang="en-US" altLang="ja-JP" sz="1600" dirty="0" smtClean="0">
                <a:solidFill>
                  <a:srgbClr val="008000"/>
                </a:solidFill>
                <a:latin typeface="Helvetica Neue"/>
                <a:cs typeface="Helvetica Neue"/>
              </a:rPr>
              <a:t> upgrade</a:t>
            </a:r>
          </a:p>
          <a:p>
            <a:pPr defTabSz="457200">
              <a:buFont typeface="Wingdings" charset="2"/>
              <a:buChar char="l"/>
            </a:pPr>
            <a:r>
              <a:rPr lang="en-US" altLang="ja-JP" sz="1200" dirty="0" smtClean="0">
                <a:solidFill>
                  <a:srgbClr val="008000"/>
                </a:solidFill>
                <a:latin typeface="Helvetica Neue"/>
                <a:cs typeface="Helvetica Neue"/>
              </a:rPr>
              <a:t> RF electron gun</a:t>
            </a:r>
          </a:p>
          <a:p>
            <a:pPr defTabSz="457200">
              <a:buFont typeface="Wingdings" charset="2"/>
              <a:buChar char="l"/>
            </a:pPr>
            <a:r>
              <a:rPr lang="en-US" altLang="ja-JP" sz="1200" dirty="0" smtClean="0">
                <a:solidFill>
                  <a:srgbClr val="008000"/>
                </a:solidFill>
                <a:latin typeface="Helvetica Neue"/>
                <a:cs typeface="Helvetica Neue"/>
              </a:rPr>
              <a:t> improve </a:t>
            </a:r>
            <a:r>
              <a:rPr lang="en-US" altLang="ja-JP" sz="1200" dirty="0" err="1" smtClean="0">
                <a:solidFill>
                  <a:srgbClr val="008000"/>
                </a:solidFill>
                <a:latin typeface="Helvetica Neue"/>
                <a:cs typeface="Helvetica Neue"/>
              </a:rPr>
              <a:t>e</a:t>
            </a:r>
            <a:r>
              <a:rPr lang="en-US" altLang="ja-JP" sz="1200" dirty="0" smtClean="0">
                <a:solidFill>
                  <a:srgbClr val="008000"/>
                </a:solidFill>
                <a:latin typeface="Helvetica Neue"/>
                <a:cs typeface="Helvetica Neue"/>
              </a:rPr>
              <a:t>+ source</a:t>
            </a:r>
          </a:p>
          <a:p>
            <a:pPr defTabSz="457200">
              <a:buFont typeface="Wingdings" charset="2"/>
              <a:buChar char="l"/>
            </a:pPr>
            <a:r>
              <a:rPr lang="en-US" altLang="ja-JP" sz="1200" dirty="0" smtClean="0">
                <a:solidFill>
                  <a:srgbClr val="008000"/>
                </a:solidFill>
                <a:latin typeface="Helvetica Neue"/>
                <a:cs typeface="Helvetica Neue"/>
              </a:rPr>
              <a:t> pulse magnets for top-up injection</a:t>
            </a:r>
          </a:p>
          <a:p>
            <a:pPr defTabSz="457200"/>
            <a:endParaRPr lang="ja-JP" altLang="en-US" sz="1200" dirty="0">
              <a:solidFill>
                <a:srgbClr val="008000"/>
              </a:solidFill>
              <a:latin typeface="Helvetica Neue"/>
              <a:cs typeface="Helvetica Neue"/>
            </a:endParaRPr>
          </a:p>
        </p:txBody>
      </p:sp>
      <p:cxnSp>
        <p:nvCxnSpPr>
          <p:cNvPr id="68" name="直線コネクタ 67"/>
          <p:cNvCxnSpPr/>
          <p:nvPr/>
        </p:nvCxnSpPr>
        <p:spPr>
          <a:xfrm rot="5400000">
            <a:off x="5989147" y="3280913"/>
            <a:ext cx="829330" cy="793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テキスト ボックス 50"/>
          <p:cNvSpPr txBox="1">
            <a:spLocks noChangeArrowheads="1"/>
          </p:cNvSpPr>
          <p:nvPr/>
        </p:nvSpPr>
        <p:spPr bwMode="auto">
          <a:xfrm>
            <a:off x="6328279" y="697461"/>
            <a:ext cx="27673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altLang="ja-JP" sz="1600" dirty="0" smtClean="0">
                <a:solidFill>
                  <a:srgbClr val="0000FF"/>
                </a:solidFill>
                <a:latin typeface="Helvetica Neue"/>
                <a:cs typeface="Helvetica Neue"/>
              </a:rPr>
              <a:t>QCS and related works at IR</a:t>
            </a:r>
            <a:endParaRPr lang="en-US" altLang="ja-JP" sz="1600" dirty="0">
              <a:solidFill>
                <a:srgbClr val="0000FF"/>
              </a:solidFill>
              <a:latin typeface="Helvetica Neue"/>
              <a:cs typeface="Helvetica Neue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2367867" y="6296644"/>
            <a:ext cx="1220156" cy="27186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altLang="ja-JP" sz="1400" dirty="0" smtClean="0">
                <a:solidFill>
                  <a:prstClr val="white"/>
                </a:solidFill>
                <a:cs typeface="Arial" panose="020B0604020202020204" pitchFamily="34" charset="0"/>
              </a:rPr>
              <a:t>DR arc section </a:t>
            </a:r>
            <a:endParaRPr lang="ja-JP" altLang="en-US" sz="1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88913" y="6329740"/>
            <a:ext cx="1441946" cy="27186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altLang="ja-JP" sz="1400" dirty="0" smtClean="0">
                <a:solidFill>
                  <a:prstClr val="white"/>
                </a:solidFill>
                <a:cs typeface="Arial" panose="020B0604020202020204" pitchFamily="34" charset="0"/>
              </a:rPr>
              <a:t>RF cavities for DR </a:t>
            </a:r>
            <a:endParaRPr lang="ja-JP" altLang="en-US" sz="1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83" name="図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30" y="2227945"/>
            <a:ext cx="1598307" cy="1193735"/>
          </a:xfrm>
          <a:prstGeom prst="rect">
            <a:avLst/>
          </a:prstGeom>
        </p:spPr>
      </p:pic>
      <p:sp>
        <p:nvSpPr>
          <p:cNvPr id="84" name="Text Box 34"/>
          <p:cNvSpPr txBox="1">
            <a:spLocks noChangeArrowheads="1"/>
          </p:cNvSpPr>
          <p:nvPr/>
        </p:nvSpPr>
        <p:spPr bwMode="auto">
          <a:xfrm>
            <a:off x="357394" y="1985657"/>
            <a:ext cx="12620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200" dirty="0" smtClean="0">
                <a:solidFill>
                  <a:prstClr val="black"/>
                </a:solidFill>
                <a:latin typeface="Helvetica Neue"/>
                <a:cs typeface="Helvetica Neue"/>
              </a:rPr>
              <a:t>Add collimators</a:t>
            </a:r>
            <a:endParaRPr lang="en-US" altLang="ja-JP" sz="1200" dirty="0">
              <a:solidFill>
                <a:prstClr val="black"/>
              </a:solidFill>
              <a:latin typeface="Helvetica Neue"/>
              <a:cs typeface="Helvetica Neue"/>
            </a:endParaRPr>
          </a:p>
        </p:txBody>
      </p:sp>
      <p:sp>
        <p:nvSpPr>
          <p:cNvPr id="70" name="Text Box 34"/>
          <p:cNvSpPr txBox="1">
            <a:spLocks noChangeArrowheads="1"/>
          </p:cNvSpPr>
          <p:nvPr/>
        </p:nvSpPr>
        <p:spPr bwMode="auto">
          <a:xfrm>
            <a:off x="2795636" y="1193831"/>
            <a:ext cx="5693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600" dirty="0" smtClean="0">
                <a:solidFill>
                  <a:srgbClr val="FF0000"/>
                </a:solidFill>
                <a:latin typeface="Helvetica Neue"/>
                <a:cs typeface="Helvetica Neue"/>
              </a:rPr>
              <a:t>LER</a:t>
            </a:r>
            <a:endParaRPr lang="en-US" altLang="ja-JP" sz="16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73" name="Text Box 34"/>
          <p:cNvSpPr txBox="1">
            <a:spLocks noChangeArrowheads="1"/>
          </p:cNvSpPr>
          <p:nvPr/>
        </p:nvSpPr>
        <p:spPr bwMode="auto">
          <a:xfrm>
            <a:off x="5487393" y="1173478"/>
            <a:ext cx="5987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600" dirty="0" smtClean="0">
                <a:solidFill>
                  <a:srgbClr val="062DFF"/>
                </a:solidFill>
                <a:latin typeface="Helvetica Neue"/>
                <a:cs typeface="Helvetica Neue"/>
              </a:rPr>
              <a:t>HER</a:t>
            </a:r>
            <a:endParaRPr lang="en-US" altLang="ja-JP" sz="1600" dirty="0">
              <a:solidFill>
                <a:srgbClr val="062DFF"/>
              </a:solidFill>
              <a:latin typeface="Helvetica Neue"/>
              <a:cs typeface="Helvetica Neue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1958856" y="3395172"/>
            <a:ext cx="5564143" cy="584776"/>
          </a:xfrm>
          <a:prstGeom prst="rect">
            <a:avLst/>
          </a:prstGeom>
          <a:solidFill>
            <a:srgbClr val="FFFF00"/>
          </a:solidFill>
          <a:scene3d>
            <a:camera prst="orthographicFront">
              <a:rot lat="0" lon="0" rev="96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3200" dirty="0" smtClean="0">
                <a:solidFill>
                  <a:srgbClr val="0000FF"/>
                </a:solidFill>
              </a:rPr>
              <a:t>Renovation for phase 2 ongoing.</a:t>
            </a:r>
            <a:endParaRPr lang="ja-JP" altLang="en-US" sz="3200" dirty="0">
              <a:solidFill>
                <a:srgbClr val="0000FF"/>
              </a:solidFill>
            </a:endParaRPr>
          </a:p>
        </p:txBody>
      </p:sp>
      <p:pic>
        <p:nvPicPr>
          <p:cNvPr id="67" name="図 6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75834" y="3142511"/>
            <a:ext cx="1664290" cy="1248218"/>
          </a:xfrm>
          <a:prstGeom prst="rect">
            <a:avLst/>
          </a:prstGeom>
        </p:spPr>
      </p:pic>
      <p:sp>
        <p:nvSpPr>
          <p:cNvPr id="69" name="テキスト ボックス 68"/>
          <p:cNvSpPr txBox="1"/>
          <p:nvPr/>
        </p:nvSpPr>
        <p:spPr>
          <a:xfrm>
            <a:off x="7215391" y="2522330"/>
            <a:ext cx="188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1200" dirty="0" smtClean="0">
                <a:solidFill>
                  <a:prstClr val="black"/>
                </a:solidFill>
                <a:latin typeface="Helvetica Neue"/>
                <a:cs typeface="Helvetica Neue"/>
              </a:rPr>
              <a:t>Change injection part for injection from DR </a:t>
            </a:r>
          </a:p>
        </p:txBody>
      </p:sp>
      <p:pic>
        <p:nvPicPr>
          <p:cNvPr id="80" name="コンテンツ プレースホルダー 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21690" y="950552"/>
            <a:ext cx="1605348" cy="106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Text Box 34"/>
          <p:cNvSpPr txBox="1">
            <a:spLocks noChangeArrowheads="1"/>
          </p:cNvSpPr>
          <p:nvPr/>
        </p:nvSpPr>
        <p:spPr bwMode="auto">
          <a:xfrm>
            <a:off x="254880" y="698135"/>
            <a:ext cx="14670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200" dirty="0" smtClean="0">
                <a:solidFill>
                  <a:prstClr val="black"/>
                </a:solidFill>
                <a:latin typeface="Helvetica Neue"/>
                <a:cs typeface="Helvetica Neue"/>
              </a:rPr>
              <a:t>Collision feedback</a:t>
            </a:r>
            <a:endParaRPr lang="en-US" altLang="ja-JP" sz="1200" dirty="0">
              <a:solidFill>
                <a:prstClr val="black"/>
              </a:solidFill>
              <a:latin typeface="Helvetica Neue"/>
              <a:cs typeface="Helvetica Neue"/>
            </a:endParaRPr>
          </a:p>
        </p:txBody>
      </p:sp>
      <p:cxnSp>
        <p:nvCxnSpPr>
          <p:cNvPr id="90" name="直線矢印コネクタ 89"/>
          <p:cNvCxnSpPr/>
          <p:nvPr/>
        </p:nvCxnSpPr>
        <p:spPr>
          <a:xfrm rot="10800000" flipV="1">
            <a:off x="4919203" y="3982065"/>
            <a:ext cx="2811060" cy="795472"/>
          </a:xfrm>
          <a:prstGeom prst="straightConnector1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直線矢印コネクタ 91"/>
          <p:cNvCxnSpPr>
            <a:stCxn id="71" idx="1"/>
          </p:cNvCxnSpPr>
          <p:nvPr/>
        </p:nvCxnSpPr>
        <p:spPr>
          <a:xfrm rot="10800000" flipV="1">
            <a:off x="4582893" y="866737"/>
            <a:ext cx="1745387" cy="472327"/>
          </a:xfrm>
          <a:prstGeom prst="straightConnector1">
            <a:avLst/>
          </a:prstGeom>
          <a:ln w="63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直線矢印コネクタ 95"/>
          <p:cNvCxnSpPr/>
          <p:nvPr/>
        </p:nvCxnSpPr>
        <p:spPr>
          <a:xfrm flipV="1">
            <a:off x="1773108" y="1666954"/>
            <a:ext cx="1937432" cy="1102930"/>
          </a:xfrm>
          <a:prstGeom prst="straightConnector1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直線矢印コネクタ 97"/>
          <p:cNvCxnSpPr/>
          <p:nvPr/>
        </p:nvCxnSpPr>
        <p:spPr>
          <a:xfrm rot="10800000" flipV="1">
            <a:off x="6756101" y="5483877"/>
            <a:ext cx="728728" cy="505230"/>
          </a:xfrm>
          <a:prstGeom prst="straightConnector1">
            <a:avLst/>
          </a:prstGeom>
          <a:ln w="63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4" name="図 73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589" y="3687560"/>
            <a:ext cx="1802173" cy="1241454"/>
          </a:xfrm>
          <a:prstGeom prst="rect">
            <a:avLst/>
          </a:prstGeom>
        </p:spPr>
      </p:pic>
      <p:pic>
        <p:nvPicPr>
          <p:cNvPr id="77" name="図 7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6" y="4383333"/>
            <a:ext cx="825670" cy="539862"/>
          </a:xfrm>
          <a:prstGeom prst="rect">
            <a:avLst/>
          </a:prstGeom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1" name="Text Box 34"/>
          <p:cNvSpPr txBox="1">
            <a:spLocks noChangeArrowheads="1"/>
          </p:cNvSpPr>
          <p:nvPr/>
        </p:nvSpPr>
        <p:spPr bwMode="auto">
          <a:xfrm>
            <a:off x="63682" y="3446660"/>
            <a:ext cx="20510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200" dirty="0" smtClean="0">
                <a:solidFill>
                  <a:prstClr val="black"/>
                </a:solidFill>
                <a:latin typeface="Helvetica Neue"/>
                <a:cs typeface="Helvetica Neue"/>
              </a:rPr>
              <a:t>More mitigation for e-cloud</a:t>
            </a:r>
            <a:endParaRPr lang="en-US" altLang="ja-JP" sz="1200" dirty="0">
              <a:solidFill>
                <a:prstClr val="black"/>
              </a:solidFill>
              <a:latin typeface="Helvetica Neue"/>
              <a:cs typeface="Helvetica Neue"/>
            </a:endParaRPr>
          </a:p>
        </p:txBody>
      </p:sp>
      <p:cxnSp>
        <p:nvCxnSpPr>
          <p:cNvPr id="95" name="直線矢印コネクタ 94"/>
          <p:cNvCxnSpPr/>
          <p:nvPr/>
        </p:nvCxnSpPr>
        <p:spPr>
          <a:xfrm flipV="1">
            <a:off x="1958856" y="4722326"/>
            <a:ext cx="934100" cy="145657"/>
          </a:xfrm>
          <a:prstGeom prst="straightConnector1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8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"/>
          <p:cNvSpPr>
            <a:spLocks noGrp="1"/>
          </p:cNvSpPr>
          <p:nvPr>
            <p:ph type="title"/>
          </p:nvPr>
        </p:nvSpPr>
        <p:spPr>
          <a:xfrm>
            <a:off x="1592942" y="28536"/>
            <a:ext cx="7551058" cy="791999"/>
          </a:xfrm>
          <a:solidFill>
            <a:srgbClr val="00FFFF">
              <a:alpha val="8000"/>
            </a:srgbClr>
          </a:solidFill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altLang="ja-JP" sz="4100" dirty="0" smtClean="0">
                <a:solidFill>
                  <a:prstClr val="black"/>
                </a:solidFill>
              </a:rPr>
              <a:t>QCS system</a:t>
            </a:r>
            <a:endParaRPr kumimoji="1" lang="ja-JP" alt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7" y="78830"/>
            <a:ext cx="154636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テキスト ボックス 14"/>
          <p:cNvSpPr txBox="1"/>
          <p:nvPr/>
        </p:nvSpPr>
        <p:spPr>
          <a:xfrm>
            <a:off x="46577" y="6402776"/>
            <a:ext cx="236898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N. Ohuchi, Y. Ohnishi et al.</a:t>
            </a:r>
            <a:endParaRPr kumimoji="1" lang="ja-JP" altLang="en-US" sz="16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761" y="3406371"/>
            <a:ext cx="4772166" cy="3573294"/>
          </a:xfrm>
          <a:prstGeom prst="rect">
            <a:avLst/>
          </a:prstGeom>
        </p:spPr>
      </p:pic>
      <p:pic>
        <p:nvPicPr>
          <p:cNvPr id="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392" y="1045457"/>
            <a:ext cx="4916121" cy="285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5368471" y="1368030"/>
            <a:ext cx="2997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SC correctors: </a:t>
            </a:r>
            <a:r>
              <a:rPr lang="en-US" altLang="ja-JP" sz="1200" dirty="0"/>
              <a:t>a1, b1, a2, a3, b3, b4 </a:t>
            </a:r>
            <a:endParaRPr lang="en-US" altLang="ja-JP" sz="1200" dirty="0" smtClean="0"/>
          </a:p>
          <a:p>
            <a:r>
              <a:rPr kumimoji="1" lang="en-US" altLang="ja-JP" sz="1200" dirty="0" smtClean="0"/>
              <a:t>SC leak field cancel magnets: b3, b4, b5, b6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68471" y="2470903"/>
            <a:ext cx="32850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設計で使用する</a:t>
            </a:r>
            <a:r>
              <a:rPr kumimoji="1" lang="en-US" altLang="ja-JP" sz="1400" dirty="0" smtClean="0"/>
              <a:t>2</a:t>
            </a:r>
            <a:r>
              <a:rPr kumimoji="1" lang="ja-JP" altLang="en-US" sz="1400" dirty="0" smtClean="0"/>
              <a:t>極補正コイルの磁場をできる限り小さくするために</a:t>
            </a:r>
            <a:r>
              <a:rPr kumimoji="1" lang="en-US" altLang="ja-JP" sz="1400" dirty="0" smtClean="0"/>
              <a:t>QC1,QC2</a:t>
            </a:r>
            <a:r>
              <a:rPr kumimoji="1" lang="ja-JP" altLang="en-US" sz="1400" dirty="0" smtClean="0"/>
              <a:t>にオフセットを与えている。</a:t>
            </a:r>
            <a:endParaRPr kumimoji="1" lang="ja-JP" altLang="en-US" sz="1400" dirty="0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2415559" y="3896349"/>
            <a:ext cx="44888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4556661" y="986134"/>
            <a:ext cx="64633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大穂側</a:t>
            </a:r>
            <a:endParaRPr kumimoji="1" lang="ja-JP" altLang="en-US" sz="12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6577" y="986133"/>
            <a:ext cx="64633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日光側</a:t>
            </a:r>
            <a:endParaRPr kumimoji="1" lang="ja-JP" altLang="en-US" sz="1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024960" y="3976171"/>
            <a:ext cx="1330814" cy="26161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100" b="1" dirty="0" smtClean="0">
                <a:solidFill>
                  <a:schemeClr val="tx2"/>
                </a:solidFill>
              </a:rPr>
              <a:t>Belle </a:t>
            </a:r>
            <a:r>
              <a:rPr kumimoji="1" lang="ja-JP" altLang="en-US" sz="1100" b="1" dirty="0" smtClean="0">
                <a:solidFill>
                  <a:schemeClr val="tx2"/>
                </a:solidFill>
              </a:rPr>
              <a:t>ソレノイド磁場</a:t>
            </a:r>
            <a:endParaRPr kumimoji="1" lang="ja-JP" altLang="en-US" sz="1100" b="1" dirty="0">
              <a:solidFill>
                <a:schemeClr val="tx2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497669" y="5752100"/>
            <a:ext cx="64633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大穂側</a:t>
            </a:r>
            <a:endParaRPr kumimoji="1" lang="ja-JP" altLang="en-US" sz="12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735101" y="5703214"/>
            <a:ext cx="64633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日光側</a:t>
            </a:r>
            <a:endParaRPr kumimoji="1" lang="ja-JP" altLang="en-US" sz="1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789339" y="4984333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/>
              <a:t>Bz</a:t>
            </a:r>
            <a:endParaRPr kumimoji="1" lang="ja-JP" altLang="en-US" sz="1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526128" y="4387272"/>
            <a:ext cx="70403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 smtClean="0"/>
              <a:t>QC2LP  QC1LP</a:t>
            </a:r>
            <a:endParaRPr kumimoji="1" lang="ja-JP" altLang="en-US" sz="7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277043" y="4381727"/>
            <a:ext cx="72327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 smtClean="0"/>
              <a:t>QC1RP  QC2RP</a:t>
            </a:r>
            <a:endParaRPr kumimoji="1" lang="ja-JP" altLang="en-US" sz="7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845838" y="4503925"/>
            <a:ext cx="71686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smtClean="0"/>
              <a:t>QC1RE  QC2RE</a:t>
            </a:r>
            <a:endParaRPr kumimoji="1" lang="ja-JP" altLang="en-US" sz="7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730961" y="4162965"/>
            <a:ext cx="69762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smtClean="0"/>
              <a:t>QC2LE  QC1LE</a:t>
            </a:r>
            <a:endParaRPr kumimoji="1" lang="ja-JP" altLang="en-US" sz="7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202768" y="4503925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/>
              <a:t>Bz</a:t>
            </a:r>
            <a:r>
              <a:rPr kumimoji="1" lang="en-US" altLang="ja-JP" sz="1200" dirty="0" smtClean="0"/>
              <a:t> </a:t>
            </a:r>
            <a:r>
              <a:rPr kumimoji="1" lang="ja-JP" altLang="en-US" sz="1200" dirty="0" smtClean="0"/>
              <a:t>正方向</a:t>
            </a:r>
            <a:endParaRPr kumimoji="1" lang="ja-JP" altLang="en-US" sz="1200" dirty="0"/>
          </a:p>
        </p:txBody>
      </p:sp>
      <p:cxnSp>
        <p:nvCxnSpPr>
          <p:cNvPr id="27" name="直線矢印コネクタ 26"/>
          <p:cNvCxnSpPr/>
          <p:nvPr/>
        </p:nvCxnSpPr>
        <p:spPr>
          <a:xfrm flipH="1">
            <a:off x="2415559" y="4512238"/>
            <a:ext cx="34569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768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40" y="799623"/>
            <a:ext cx="7816857" cy="5860460"/>
          </a:xfrm>
          <a:prstGeom prst="rect">
            <a:avLst/>
          </a:prstGeom>
        </p:spPr>
      </p:pic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1592942" y="28536"/>
            <a:ext cx="7551058" cy="791999"/>
          </a:xfrm>
          <a:prstGeom prst="rect">
            <a:avLst/>
          </a:prstGeom>
          <a:solidFill>
            <a:srgbClr val="00FFFF">
              <a:alpha val="8000"/>
            </a:srgbClr>
          </a:solidFill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kumimoji="0" lang="en-US" altLang="ja-JP" sz="4100" kern="0" noProof="0" dirty="0" smtClean="0">
                <a:solidFill>
                  <a:prstClr val="black"/>
                </a:solidFill>
              </a:rPr>
              <a:t>Positron Damping Ring</a:t>
            </a: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7" y="78830"/>
            <a:ext cx="154636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93431" y="6425076"/>
            <a:ext cx="1515459" cy="33855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kern="0" noProof="0" dirty="0">
                <a:solidFill>
                  <a:sysClr val="windowText" lastClr="000000"/>
                </a:solidFill>
              </a:rPr>
              <a:t>M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</a:t>
            </a:r>
            <a:r>
              <a:rPr lang="en-US" altLang="ja-JP" sz="1600" kern="0" noProof="0" dirty="0" smtClean="0">
                <a:solidFill>
                  <a:sysClr val="windowText" lastClr="000000"/>
                </a:solidFill>
              </a:rPr>
              <a:t>Kikuchi</a:t>
            </a:r>
            <a:r>
              <a:rPr lang="en-US" altLang="ja-JP" sz="1600" kern="0" dirty="0" smtClean="0">
                <a:solidFill>
                  <a:sysClr val="windowText" lastClr="000000"/>
                </a:solidFill>
              </a:rPr>
              <a:t> et al.</a:t>
            </a:r>
            <a:endParaRPr kumimoji="1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07" y="803976"/>
            <a:ext cx="2595240" cy="2195971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08307" y="2999947"/>
            <a:ext cx="2189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Reverse bend FODO</a:t>
            </a:r>
          </a:p>
          <a:p>
            <a:r>
              <a:rPr lang="en-US" altLang="ja-JP" sz="1600" dirty="0" smtClean="0"/>
              <a:t>for short damping times</a:t>
            </a:r>
          </a:p>
          <a:p>
            <a:r>
              <a:rPr kumimoji="1" lang="en-US" altLang="ja-JP" sz="1600" dirty="0" smtClean="0"/>
              <a:t>11.5/11.7/5.8 </a:t>
            </a:r>
            <a:r>
              <a:rPr kumimoji="1" lang="en-US" altLang="ja-JP" sz="1600" dirty="0" err="1" smtClean="0"/>
              <a:t>ms</a:t>
            </a:r>
            <a:endParaRPr kumimoji="1" lang="ja-JP" altLang="en-US" sz="1600" dirty="0"/>
          </a:p>
        </p:txBody>
      </p:sp>
      <p:cxnSp>
        <p:nvCxnSpPr>
          <p:cNvPr id="14" name="直線矢印コネクタ 13"/>
          <p:cNvCxnSpPr/>
          <p:nvPr/>
        </p:nvCxnSpPr>
        <p:spPr>
          <a:xfrm rot="10800000">
            <a:off x="2803547" y="1435557"/>
            <a:ext cx="2083070" cy="11502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99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3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432" y="3787046"/>
            <a:ext cx="3278069" cy="266343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99" y="4457701"/>
            <a:ext cx="3481859" cy="2307199"/>
          </a:xfrm>
          <a:prstGeom prst="rect">
            <a:avLst/>
          </a:prstGeom>
        </p:spPr>
      </p:pic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1592942" y="28536"/>
            <a:ext cx="7551058" cy="791999"/>
          </a:xfrm>
          <a:prstGeom prst="rect">
            <a:avLst/>
          </a:prstGeom>
          <a:solidFill>
            <a:srgbClr val="00FFFF">
              <a:alpha val="8000"/>
            </a:srgbClr>
          </a:solidFill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kumimoji="0" lang="en-US" altLang="ja-JP" sz="4100" kern="0" noProof="0" dirty="0" smtClean="0">
                <a:solidFill>
                  <a:prstClr val="black"/>
                </a:solidFill>
              </a:rPr>
              <a:t>Positron Damping Ring</a:t>
            </a: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77" y="78830"/>
            <a:ext cx="154636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1140500.jpe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245" y="986537"/>
            <a:ext cx="3522875" cy="264215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テキスト ボックス 16"/>
          <p:cNvSpPr txBox="1"/>
          <p:nvPr/>
        </p:nvSpPr>
        <p:spPr>
          <a:xfrm>
            <a:off x="5805344" y="720657"/>
            <a:ext cx="2074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8000"/>
                </a:solidFill>
              </a:rPr>
              <a:t>DR and the extraction line</a:t>
            </a:r>
            <a:endParaRPr kumimoji="1" lang="ja-JP" altLang="en-US" sz="1400" dirty="0">
              <a:solidFill>
                <a:srgbClr val="008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074861" y="4183881"/>
            <a:ext cx="1221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8000"/>
                </a:solidFill>
              </a:rPr>
              <a:t>Arc </a:t>
            </a:r>
            <a:r>
              <a:rPr lang="en-US" altLang="ja-JP" sz="1400" dirty="0" smtClean="0">
                <a:solidFill>
                  <a:srgbClr val="008000"/>
                </a:solidFill>
              </a:rPr>
              <a:t>cells of DR</a:t>
            </a:r>
            <a:endParaRPr kumimoji="1" lang="ja-JP" altLang="en-US" sz="1400" dirty="0">
              <a:solidFill>
                <a:srgbClr val="008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113433" y="3783299"/>
            <a:ext cx="36245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8000"/>
                </a:solidFill>
              </a:rPr>
              <a:t>RF system tuning </a:t>
            </a:r>
            <a:r>
              <a:rPr lang="en-US" altLang="ja-JP" sz="1400" dirty="0" smtClean="0">
                <a:solidFill>
                  <a:srgbClr val="008000"/>
                </a:solidFill>
              </a:rPr>
              <a:t>with cavities started in Feb. 1.</a:t>
            </a:r>
            <a:endParaRPr kumimoji="1" lang="ja-JP" altLang="en-US" sz="1400" dirty="0">
              <a:solidFill>
                <a:srgbClr val="008000"/>
              </a:solidFill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rot="16200000" flipH="1">
            <a:off x="6369509" y="1722849"/>
            <a:ext cx="695328" cy="158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6490982" y="1056040"/>
            <a:ext cx="422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00"/>
                </a:solidFill>
              </a:rPr>
              <a:t>DR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 rot="16200000" flipH="1">
            <a:off x="6857230" y="1722849"/>
            <a:ext cx="695328" cy="158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6997109" y="1056040"/>
            <a:ext cx="845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00"/>
                </a:solidFill>
              </a:rPr>
              <a:t>Ext. line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graphicFrame>
        <p:nvGraphicFramePr>
          <p:cNvPr id="25" name="コンテンツ プレースホルダ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1325956"/>
              </p:ext>
            </p:extLst>
          </p:nvPr>
        </p:nvGraphicFramePr>
        <p:xfrm>
          <a:off x="504536" y="961970"/>
          <a:ext cx="3718626" cy="3154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8626"/>
              </a:tblGrid>
              <a:tr h="28855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Installation phase-4 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45275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Beam pipes (ring)</a:t>
                      </a:r>
                      <a:r>
                        <a:rPr kumimoji="1" lang="en-US" altLang="ja-JP" sz="1100" baseline="0" dirty="0" smtClean="0"/>
                        <a:t> and</a:t>
                      </a:r>
                      <a:r>
                        <a:rPr kumimoji="1" lang="en-US" altLang="ja-JP" sz="1100" dirty="0" smtClean="0"/>
                        <a:t> vacuum pumps</a:t>
                      </a:r>
                      <a:endParaRPr kumimoji="1" lang="ja-JP" altLang="en-US" sz="1100" dirty="0"/>
                    </a:p>
                  </a:txBody>
                  <a:tcPr/>
                </a:tc>
              </a:tr>
              <a:tr h="245275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Magnets alignment</a:t>
                      </a:r>
                      <a:r>
                        <a:rPr kumimoji="1" lang="en-US" altLang="ja-JP" sz="1100" baseline="0" dirty="0" smtClean="0"/>
                        <a:t> (coarse)</a:t>
                      </a:r>
                      <a:endParaRPr kumimoji="1" lang="ja-JP" altLang="en-US" sz="1100" dirty="0"/>
                    </a:p>
                  </a:txBody>
                  <a:tcPr/>
                </a:tc>
              </a:tr>
              <a:tr h="245275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Cooling channels for magnets</a:t>
                      </a:r>
                      <a:endParaRPr kumimoji="1" lang="ja-JP" altLang="en-US" sz="1100" dirty="0"/>
                    </a:p>
                  </a:txBody>
                  <a:tcPr/>
                </a:tc>
              </a:tr>
              <a:tr h="245275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</a:rPr>
                        <a:t>Beam pipes at</a:t>
                      </a:r>
                      <a:r>
                        <a:rPr kumimoji="1" lang="en-US" altLang="ja-JP" sz="1100" baseline="0" dirty="0" smtClean="0">
                          <a:solidFill>
                            <a:schemeClr val="tx1"/>
                          </a:solidFill>
                        </a:rPr>
                        <a:t> BT and </a:t>
                      </a:r>
                      <a:r>
                        <a:rPr kumimoji="1" lang="en-US" altLang="ja-JP" sz="1100" baseline="0" dirty="0" err="1" smtClean="0">
                          <a:solidFill>
                            <a:schemeClr val="tx1"/>
                          </a:solidFill>
                        </a:rPr>
                        <a:t>Linac</a:t>
                      </a:r>
                      <a:r>
                        <a:rPr kumimoji="1" lang="en-US" altLang="ja-JP" sz="1100" baseline="0" dirty="0" smtClean="0">
                          <a:solidFill>
                            <a:schemeClr val="tx1"/>
                          </a:solidFill>
                        </a:rPr>
                        <a:t> side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45275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rgbClr val="000000"/>
                          </a:solidFill>
                        </a:rPr>
                        <a:t>Installation of ECS</a:t>
                      </a:r>
                      <a:r>
                        <a:rPr kumimoji="1" lang="en-US" altLang="ja-JP" sz="1100" baseline="0" dirty="0" smtClean="0">
                          <a:solidFill>
                            <a:srgbClr val="000000"/>
                          </a:solidFill>
                        </a:rPr>
                        <a:t> and BCS cavities and waveguides</a:t>
                      </a:r>
                      <a:endParaRPr kumimoji="1" lang="ja-JP" alt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45275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rgbClr val="000000"/>
                          </a:solidFill>
                        </a:rPr>
                        <a:t>Installation</a:t>
                      </a:r>
                      <a:r>
                        <a:rPr kumimoji="1" lang="en-US" altLang="ja-JP" sz="1100" baseline="0" dirty="0" smtClean="0">
                          <a:solidFill>
                            <a:srgbClr val="000000"/>
                          </a:solidFill>
                        </a:rPr>
                        <a:t> of </a:t>
                      </a:r>
                      <a:r>
                        <a:rPr kumimoji="1" lang="en-US" altLang="ja-JP" sz="1100" baseline="0" dirty="0" err="1" smtClean="0">
                          <a:solidFill>
                            <a:srgbClr val="000000"/>
                          </a:solidFill>
                        </a:rPr>
                        <a:t>s</a:t>
                      </a:r>
                      <a:r>
                        <a:rPr kumimoji="1" lang="en-US" altLang="ja-JP" sz="1100" dirty="0" err="1" smtClean="0">
                          <a:solidFill>
                            <a:srgbClr val="000000"/>
                          </a:solidFill>
                        </a:rPr>
                        <a:t>eptums</a:t>
                      </a:r>
                      <a:r>
                        <a:rPr kumimoji="1" lang="en-US" altLang="ja-JP" sz="1100" dirty="0" smtClean="0">
                          <a:solidFill>
                            <a:srgbClr val="000000"/>
                          </a:solidFill>
                        </a:rPr>
                        <a:t> and kickers </a:t>
                      </a:r>
                      <a:endParaRPr kumimoji="1" lang="ja-JP" alt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452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solidFill>
                            <a:srgbClr val="000000"/>
                          </a:solidFill>
                        </a:rPr>
                        <a:t>Magnets alignment</a:t>
                      </a:r>
                      <a:r>
                        <a:rPr kumimoji="1" lang="en-US" altLang="ja-JP" sz="1100" baseline="0" dirty="0" smtClean="0">
                          <a:solidFill>
                            <a:srgbClr val="000000"/>
                          </a:solidFill>
                        </a:rPr>
                        <a:t> (fine)</a:t>
                      </a:r>
                      <a:endParaRPr kumimoji="1" lang="ja-JP" altLang="en-US" sz="11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45275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rgbClr val="000000"/>
                          </a:solidFill>
                        </a:rPr>
                        <a:t>Adjustment of power supplies</a:t>
                      </a:r>
                      <a:endParaRPr kumimoji="1" lang="ja-JP" alt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45275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rgbClr val="000000"/>
                          </a:solidFill>
                        </a:rPr>
                        <a:t>High power RF cavity conditioning</a:t>
                      </a:r>
                    </a:p>
                  </a:txBody>
                  <a:tcPr/>
                </a:tc>
              </a:tr>
              <a:tr h="245275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rgbClr val="000000"/>
                          </a:solidFill>
                        </a:rPr>
                        <a:t>High power conditioning of ECS and BCS accelerating</a:t>
                      </a:r>
                      <a:r>
                        <a:rPr kumimoji="1" lang="en-US" altLang="ja-JP" sz="1100" baseline="0" dirty="0" smtClean="0">
                          <a:solidFill>
                            <a:srgbClr val="000000"/>
                          </a:solidFill>
                        </a:rPr>
                        <a:t> units</a:t>
                      </a:r>
                      <a:endParaRPr kumimoji="1" lang="en-US" altLang="ja-JP" sz="11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45275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rgbClr val="000000"/>
                          </a:solidFill>
                        </a:rPr>
                        <a:t>Evacuation of beam pipes</a:t>
                      </a:r>
                      <a:endParaRPr kumimoji="1" lang="ja-JP" alt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6918005" y="6501276"/>
            <a:ext cx="2175195" cy="33855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kern="0" noProof="0" dirty="0">
                <a:solidFill>
                  <a:sysClr val="windowText" lastClr="000000"/>
                </a:solidFill>
              </a:rPr>
              <a:t>M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</a:t>
            </a:r>
            <a:r>
              <a:rPr lang="en-US" altLang="ja-JP" sz="1600" kern="0" noProof="0" dirty="0" smtClean="0">
                <a:solidFill>
                  <a:sysClr val="windowText" lastClr="000000"/>
                </a:solidFill>
              </a:rPr>
              <a:t>Kikuchi,</a:t>
            </a:r>
            <a:r>
              <a:rPr lang="ja-JP" altLang="en-US" sz="1600" kern="0" noProof="0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ja-JP" sz="1600" kern="0" noProof="0" dirty="0" smtClean="0">
                <a:solidFill>
                  <a:sysClr val="windowText" lastClr="000000"/>
                </a:solidFill>
              </a:rPr>
              <a:t>K.</a:t>
            </a:r>
            <a:r>
              <a:rPr lang="ja-JP" altLang="en-US" sz="1600" kern="0" noProof="0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ja-JP" sz="1600" kern="0" noProof="0" dirty="0" smtClean="0">
                <a:solidFill>
                  <a:sysClr val="windowText" lastClr="000000"/>
                </a:solidFill>
              </a:rPr>
              <a:t>Akai</a:t>
            </a:r>
            <a:r>
              <a:rPr lang="en-US" altLang="ja-JP" sz="1600" kern="0" dirty="0" smtClean="0">
                <a:solidFill>
                  <a:sysClr val="windowText" lastClr="000000"/>
                </a:solidFill>
              </a:rPr>
              <a:t> et al.</a:t>
            </a:r>
            <a:endParaRPr kumimoji="1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983182" y="921749"/>
            <a:ext cx="2461994" cy="1077218"/>
          </a:xfrm>
          <a:prstGeom prst="rect">
            <a:avLst/>
          </a:prstGeom>
          <a:solidFill>
            <a:srgbClr val="FFFFFF">
              <a:alpha val="81569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Osaka" charset="-128"/>
                <a:ea typeface="Osaka" charset="-128"/>
                <a:cs typeface="Osaka" charset="-128"/>
              </a:rPr>
              <a:t>DR</a:t>
            </a:r>
            <a:r>
              <a:rPr lang="ja-JP" altLang="en-US" sz="1600" dirty="0" smtClean="0">
                <a:latin typeface="Osaka" charset="-128"/>
                <a:ea typeface="Osaka" charset="-128"/>
                <a:cs typeface="Osaka" charset="-128"/>
              </a:rPr>
              <a:t>建設・立ち上げ</a:t>
            </a:r>
            <a:r>
              <a:rPr lang="ja-JP" altLang="en-US" sz="1600" dirty="0">
                <a:latin typeface="Osaka" charset="-128"/>
                <a:ea typeface="Osaka" charset="-128"/>
                <a:cs typeface="Osaka" charset="-128"/>
              </a:rPr>
              <a:t>調整は</a:t>
            </a:r>
            <a:r>
              <a:rPr lang="en-US" altLang="ja-JP" sz="1600" dirty="0">
                <a:latin typeface="Osaka" charset="-128"/>
                <a:ea typeface="Osaka" charset="-128"/>
                <a:cs typeface="Osaka" charset="-128"/>
              </a:rPr>
              <a:t>12</a:t>
            </a:r>
            <a:r>
              <a:rPr lang="ja-JP" altLang="en-US" sz="1600" dirty="0">
                <a:latin typeface="Osaka" charset="-128"/>
                <a:ea typeface="Osaka" charset="-128"/>
                <a:cs typeface="Osaka" charset="-128"/>
              </a:rPr>
              <a:t>月</a:t>
            </a:r>
            <a:r>
              <a:rPr lang="en-US" altLang="ja-JP" sz="1600" dirty="0">
                <a:latin typeface="Osaka" charset="-128"/>
                <a:ea typeface="Osaka" charset="-128"/>
                <a:cs typeface="Osaka" charset="-128"/>
              </a:rPr>
              <a:t>4</a:t>
            </a:r>
            <a:r>
              <a:rPr lang="ja-JP" altLang="en-US" sz="1600" dirty="0">
                <a:latin typeface="Osaka" charset="-128"/>
                <a:ea typeface="Osaka" charset="-128"/>
                <a:cs typeface="Osaka" charset="-128"/>
              </a:rPr>
              <a:t>日のビーム調整運転開始に向けて順調に</a:t>
            </a:r>
            <a:r>
              <a:rPr lang="ja-JP" altLang="en-US" sz="1600" dirty="0" smtClean="0">
                <a:latin typeface="Osaka" charset="-128"/>
                <a:ea typeface="Osaka" charset="-128"/>
                <a:cs typeface="Osaka" charset="-128"/>
              </a:rPr>
              <a:t>進んでいる。</a:t>
            </a:r>
            <a:r>
              <a:rPr lang="en-US" altLang="ja-JP" sz="1600" dirty="0" smtClean="0">
                <a:latin typeface="Osaka" charset="-128"/>
                <a:ea typeface="Osaka" charset="-128"/>
                <a:cs typeface="Osaka" charset="-128"/>
              </a:rPr>
              <a:t>  </a:t>
            </a:r>
            <a:endParaRPr lang="en-US" altLang="ja-JP" sz="1600" dirty="0">
              <a:latin typeface="Osaka" charset="-128"/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856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MR</a:t>
            </a:r>
            <a:r>
              <a:rPr lang="ja-JP" altLang="en-US" dirty="0" smtClean="0"/>
              <a:t>各種作業（衝突点以外）</a:t>
            </a:r>
            <a:r>
              <a:rPr lang="en-US" altLang="ja-JP" dirty="0" smtClean="0"/>
              <a:t>_1</a:t>
            </a:r>
            <a:endParaRPr lang="ja-JP" altLang="en-US" dirty="0"/>
          </a:p>
        </p:txBody>
      </p:sp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>
          <a:xfrm>
            <a:off x="115408" y="989888"/>
            <a:ext cx="5339562" cy="5336098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LER</a:t>
            </a:r>
            <a:r>
              <a:rPr lang="ja-JP" altLang="en-US" dirty="0" smtClean="0"/>
              <a:t>入射部、アボート部の改造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DR</a:t>
            </a:r>
            <a:r>
              <a:rPr lang="ja-JP" altLang="en-US" dirty="0" smtClean="0"/>
              <a:t>からの陽電子ビーム入射に変わるため、セプタムおよび近傍の機器を改造。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ビームサイズが小さく、かつビーム電流が高くなるため、アボートを改造。</a:t>
            </a:r>
            <a:endParaRPr lang="en-US" altLang="ja-JP" dirty="0" smtClean="0"/>
          </a:p>
          <a:p>
            <a:r>
              <a:rPr lang="ja-JP" altLang="en-US" dirty="0" smtClean="0"/>
              <a:t>コリメータ増強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新型コリメータの</a:t>
            </a:r>
            <a:r>
              <a:rPr lang="en-US" altLang="ja-JP" dirty="0" smtClean="0"/>
              <a:t>Phase 1</a:t>
            </a:r>
            <a:r>
              <a:rPr lang="ja-JP" altLang="en-US" dirty="0" smtClean="0"/>
              <a:t>試験結果を受け、量産</a:t>
            </a:r>
            <a:r>
              <a:rPr lang="en-US" altLang="ja-JP" dirty="0" smtClean="0"/>
              <a:t>5</a:t>
            </a:r>
            <a:r>
              <a:rPr lang="ja-JP" altLang="en-US" dirty="0" smtClean="0"/>
              <a:t>台を現在製作中、</a:t>
            </a:r>
            <a:r>
              <a:rPr lang="en-US" altLang="ja-JP" dirty="0" smtClean="0"/>
              <a:t>10</a:t>
            </a:r>
            <a:r>
              <a:rPr lang="ja-JP" altLang="en-US" dirty="0" smtClean="0"/>
              <a:t>月頃納品予定。</a:t>
            </a:r>
            <a:r>
              <a:rPr lang="en-US" altLang="ja-JP" dirty="0" smtClean="0"/>
              <a:t>Phase 2</a:t>
            </a:r>
            <a:r>
              <a:rPr lang="ja-JP" altLang="en-US" dirty="0" smtClean="0"/>
              <a:t>に必要な</a:t>
            </a:r>
            <a:r>
              <a:rPr lang="en-US" altLang="ja-JP" dirty="0" smtClean="0"/>
              <a:t>8</a:t>
            </a:r>
            <a:r>
              <a:rPr lang="ja-JP" altLang="en-US" dirty="0" smtClean="0"/>
              <a:t>台がそろう。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コリメータ周辺の放射線遮蔽評価を受け、シールド製作を開始した。</a:t>
            </a:r>
            <a:endParaRPr lang="en-US" altLang="ja-JP" dirty="0" smtClean="0"/>
          </a:p>
          <a:p>
            <a:r>
              <a:rPr lang="ja-JP" altLang="en-US" dirty="0" smtClean="0"/>
              <a:t>電子雲対策の強化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Phase 2</a:t>
            </a:r>
            <a:r>
              <a:rPr lang="ja-JP" altLang="en-US" dirty="0" smtClean="0"/>
              <a:t>以降の電流増強に備えて、アークドリフト部（約</a:t>
            </a:r>
            <a:r>
              <a:rPr lang="en-US" altLang="ja-JP" dirty="0" smtClean="0"/>
              <a:t>1000m</a:t>
            </a:r>
            <a:r>
              <a:rPr lang="ja-JP" altLang="en-US" dirty="0" smtClean="0"/>
              <a:t>）への永久磁石の装着を昨年と今年で実施している。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062DFF"/>
                </a:solidFill>
              </a:rPr>
              <a:t>赤井</a:t>
            </a:r>
            <a:r>
              <a:rPr lang="ja-JP" altLang="en-US" dirty="0">
                <a:solidFill>
                  <a:srgbClr val="062DFF"/>
                </a:solidFill>
              </a:rPr>
              <a:t>　</a:t>
            </a:r>
            <a:r>
              <a:rPr lang="en-US" altLang="ja-JP" dirty="0" smtClean="0">
                <a:solidFill>
                  <a:srgbClr val="062DFF"/>
                </a:solidFill>
              </a:rPr>
              <a:t>2017</a:t>
            </a:r>
            <a:r>
              <a:rPr lang="ja-JP" altLang="en-US" dirty="0" smtClean="0">
                <a:solidFill>
                  <a:srgbClr val="062DFF"/>
                </a:solidFill>
              </a:rPr>
              <a:t>年</a:t>
            </a:r>
            <a:r>
              <a:rPr lang="en-US" altLang="ja-JP" dirty="0" smtClean="0">
                <a:solidFill>
                  <a:srgbClr val="062DFF"/>
                </a:solidFill>
              </a:rPr>
              <a:t>7</a:t>
            </a:r>
            <a:r>
              <a:rPr lang="ja-JP" altLang="en-US" dirty="0" smtClean="0">
                <a:solidFill>
                  <a:srgbClr val="062DFF"/>
                </a:solidFill>
              </a:rPr>
              <a:t>月</a:t>
            </a:r>
            <a:r>
              <a:rPr lang="en-US" altLang="ja-JP" dirty="0" smtClean="0">
                <a:solidFill>
                  <a:srgbClr val="062DFF"/>
                </a:solidFill>
              </a:rPr>
              <a:t>11</a:t>
            </a:r>
            <a:r>
              <a:rPr lang="ja-JP" altLang="en-US" dirty="0" smtClean="0">
                <a:solidFill>
                  <a:srgbClr val="062DFF"/>
                </a:solidFill>
              </a:rPr>
              <a:t>日 </a:t>
            </a:r>
            <a:r>
              <a:rPr lang="en-US" altLang="ja-JP" dirty="0" smtClean="0">
                <a:solidFill>
                  <a:srgbClr val="062DFF"/>
                </a:solidFill>
              </a:rPr>
              <a:t>B</a:t>
            </a:r>
            <a:r>
              <a:rPr lang="ja-JP" altLang="en-US" dirty="0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7200" y="4568736"/>
            <a:ext cx="2983437" cy="2055185"/>
          </a:xfrm>
          <a:prstGeom prst="rect">
            <a:avLst/>
          </a:prstGeom>
        </p:spPr>
      </p:pic>
      <p:sp>
        <p:nvSpPr>
          <p:cNvPr id="8" name="四角形: 角を丸くする 9"/>
          <p:cNvSpPr/>
          <p:nvPr/>
        </p:nvSpPr>
        <p:spPr>
          <a:xfrm>
            <a:off x="5454970" y="4324744"/>
            <a:ext cx="3600000" cy="190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magnets at drift space (with iron yoke)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502" y="5512735"/>
            <a:ext cx="1594464" cy="1195849"/>
          </a:xfrm>
          <a:prstGeom prst="rect">
            <a:avLst/>
          </a:prstGeom>
        </p:spPr>
      </p:pic>
      <p:pic>
        <p:nvPicPr>
          <p:cNvPr id="10" name="図 9" descr="Arc_Total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65488" y="1428104"/>
            <a:ext cx="3028842" cy="2870173"/>
          </a:xfrm>
          <a:prstGeom prst="rect">
            <a:avLst/>
          </a:prstGeom>
        </p:spPr>
      </p:pic>
      <p:sp>
        <p:nvSpPr>
          <p:cNvPr id="11" name="楕円 8"/>
          <p:cNvSpPr/>
          <p:nvPr/>
        </p:nvSpPr>
        <p:spPr>
          <a:xfrm>
            <a:off x="7624770" y="1562154"/>
            <a:ext cx="108000" cy="1080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二等辺三角形 11"/>
          <p:cNvSpPr/>
          <p:nvPr/>
        </p:nvSpPr>
        <p:spPr>
          <a:xfrm>
            <a:off x="7795538" y="1537116"/>
            <a:ext cx="126000" cy="126000"/>
          </a:xfrm>
          <a:prstGeom prst="triangl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05017" y="1002088"/>
            <a:ext cx="936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</a:p>
          <a:p>
            <a:pPr defTabSz="457200"/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D01</a:t>
            </a:r>
          </a:p>
          <a:p>
            <a:pPr defTabSz="457200"/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H5, H4, V1</a:t>
            </a:r>
            <a:endParaRPr lang="ja-JP" alt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833367" y="989024"/>
            <a:ext cx="849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</a:p>
          <a:p>
            <a:pPr defTabSz="457200"/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 D02</a:t>
            </a:r>
          </a:p>
          <a:p>
            <a:pPr defTabSz="457200"/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H4,H3,V1</a:t>
            </a:r>
            <a:endParaRPr lang="ja-JP" alt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楕円 13"/>
          <p:cNvSpPr/>
          <p:nvPr/>
        </p:nvSpPr>
        <p:spPr>
          <a:xfrm>
            <a:off x="8210964" y="3893330"/>
            <a:ext cx="108000" cy="1080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楕円 14"/>
          <p:cNvSpPr/>
          <p:nvPr/>
        </p:nvSpPr>
        <p:spPr>
          <a:xfrm>
            <a:off x="8312339" y="3823661"/>
            <a:ext cx="108000" cy="1080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楕円 15"/>
          <p:cNvSpPr/>
          <p:nvPr/>
        </p:nvSpPr>
        <p:spPr>
          <a:xfrm>
            <a:off x="6574842" y="1800552"/>
            <a:ext cx="108000" cy="10800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二等辺三角形 17"/>
          <p:cNvSpPr/>
          <p:nvPr/>
        </p:nvSpPr>
        <p:spPr>
          <a:xfrm>
            <a:off x="6509391" y="1822187"/>
            <a:ext cx="126000" cy="126000"/>
          </a:xfrm>
          <a:prstGeom prst="triangl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二等辺三角形 18"/>
          <p:cNvSpPr/>
          <p:nvPr/>
        </p:nvSpPr>
        <p:spPr>
          <a:xfrm>
            <a:off x="6457004" y="1884098"/>
            <a:ext cx="126000" cy="126000"/>
          </a:xfrm>
          <a:prstGeom prst="triangl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楕円 19"/>
          <p:cNvSpPr/>
          <p:nvPr/>
        </p:nvSpPr>
        <p:spPr>
          <a:xfrm>
            <a:off x="6331955" y="2138690"/>
            <a:ext cx="108000" cy="10800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二等辺三角形 20"/>
          <p:cNvSpPr/>
          <p:nvPr/>
        </p:nvSpPr>
        <p:spPr>
          <a:xfrm>
            <a:off x="6295078" y="2184137"/>
            <a:ext cx="126000" cy="126000"/>
          </a:xfrm>
          <a:prstGeom prst="triangl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二等辺三角形 21"/>
          <p:cNvSpPr/>
          <p:nvPr/>
        </p:nvSpPr>
        <p:spPr>
          <a:xfrm>
            <a:off x="6271266" y="2255573"/>
            <a:ext cx="126000" cy="126000"/>
          </a:xfrm>
          <a:prstGeom prst="triangl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" name="楕円 17"/>
          <p:cNvSpPr/>
          <p:nvPr/>
        </p:nvSpPr>
        <p:spPr>
          <a:xfrm>
            <a:off x="6417679" y="1986289"/>
            <a:ext cx="108000" cy="10800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楕円 21"/>
          <p:cNvSpPr/>
          <p:nvPr/>
        </p:nvSpPr>
        <p:spPr>
          <a:xfrm>
            <a:off x="6265278" y="2376814"/>
            <a:ext cx="108000" cy="10800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5" name="楕円 23"/>
          <p:cNvSpPr/>
          <p:nvPr/>
        </p:nvSpPr>
        <p:spPr>
          <a:xfrm>
            <a:off x="6260518" y="3224540"/>
            <a:ext cx="108000" cy="10800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二等辺三角形 25"/>
          <p:cNvSpPr/>
          <p:nvPr/>
        </p:nvSpPr>
        <p:spPr>
          <a:xfrm>
            <a:off x="6285554" y="3284274"/>
            <a:ext cx="126000" cy="126000"/>
          </a:xfrm>
          <a:prstGeom prst="triangl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7" name="二等辺三角形 26"/>
          <p:cNvSpPr/>
          <p:nvPr/>
        </p:nvSpPr>
        <p:spPr>
          <a:xfrm>
            <a:off x="6299842" y="3360473"/>
            <a:ext cx="126000" cy="126000"/>
          </a:xfrm>
          <a:prstGeom prst="triangl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楕円 26"/>
          <p:cNvSpPr/>
          <p:nvPr/>
        </p:nvSpPr>
        <p:spPr>
          <a:xfrm>
            <a:off x="6336717" y="3457901"/>
            <a:ext cx="108000" cy="10800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9" name="楕円 27"/>
          <p:cNvSpPr/>
          <p:nvPr/>
        </p:nvSpPr>
        <p:spPr>
          <a:xfrm>
            <a:off x="6431968" y="3596015"/>
            <a:ext cx="108000" cy="10800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0" name="二等辺三角形 29"/>
          <p:cNvSpPr/>
          <p:nvPr/>
        </p:nvSpPr>
        <p:spPr>
          <a:xfrm>
            <a:off x="6471291" y="3650987"/>
            <a:ext cx="126000" cy="126000"/>
          </a:xfrm>
          <a:prstGeom prst="triangl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1" name="二等辺三角形 30"/>
          <p:cNvSpPr/>
          <p:nvPr/>
        </p:nvSpPr>
        <p:spPr>
          <a:xfrm>
            <a:off x="6518917" y="3698611"/>
            <a:ext cx="126000" cy="126000"/>
          </a:xfrm>
          <a:prstGeom prst="triangl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" name="楕円 30"/>
          <p:cNvSpPr/>
          <p:nvPr/>
        </p:nvSpPr>
        <p:spPr>
          <a:xfrm>
            <a:off x="6593892" y="3786514"/>
            <a:ext cx="108000" cy="10800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" name="楕円 31"/>
          <p:cNvSpPr/>
          <p:nvPr/>
        </p:nvSpPr>
        <p:spPr>
          <a:xfrm>
            <a:off x="7700970" y="1562154"/>
            <a:ext cx="108000" cy="1080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" name="二等辺三角形 33"/>
          <p:cNvSpPr/>
          <p:nvPr/>
        </p:nvSpPr>
        <p:spPr>
          <a:xfrm>
            <a:off x="7204988" y="1541880"/>
            <a:ext cx="126000" cy="126000"/>
          </a:xfrm>
          <a:prstGeom prst="triangl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" name="楕円 33"/>
          <p:cNvSpPr/>
          <p:nvPr/>
        </p:nvSpPr>
        <p:spPr>
          <a:xfrm>
            <a:off x="7386645" y="1557392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" name="楕円 34"/>
          <p:cNvSpPr/>
          <p:nvPr/>
        </p:nvSpPr>
        <p:spPr>
          <a:xfrm>
            <a:off x="7300919" y="1557392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37" name="直線矢印コネクタ 36"/>
          <p:cNvCxnSpPr>
            <a:cxnSpLocks/>
          </p:cNvCxnSpPr>
          <p:nvPr/>
        </p:nvCxnSpPr>
        <p:spPr>
          <a:xfrm flipH="1">
            <a:off x="7707086" y="1250274"/>
            <a:ext cx="174172" cy="2612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>
            <a:cxnSpLocks/>
          </p:cNvCxnSpPr>
          <p:nvPr/>
        </p:nvCxnSpPr>
        <p:spPr>
          <a:xfrm>
            <a:off x="7114903" y="1232858"/>
            <a:ext cx="217714" cy="2525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円弧 38"/>
          <p:cNvSpPr/>
          <p:nvPr/>
        </p:nvSpPr>
        <p:spPr>
          <a:xfrm>
            <a:off x="7593875" y="1598618"/>
            <a:ext cx="1175657" cy="1175657"/>
          </a:xfrm>
          <a:prstGeom prst="arc">
            <a:avLst>
              <a:gd name="adj1" fmla="val 17460405"/>
              <a:gd name="adj2" fmla="val 19621835"/>
            </a:avLst>
          </a:prstGeom>
          <a:ln w="38100">
            <a:solidFill>
              <a:srgbClr val="CC99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40" name="円弧 39"/>
          <p:cNvSpPr/>
          <p:nvPr/>
        </p:nvSpPr>
        <p:spPr>
          <a:xfrm flipH="1">
            <a:off x="6222275" y="1611681"/>
            <a:ext cx="1175657" cy="1175657"/>
          </a:xfrm>
          <a:prstGeom prst="arc">
            <a:avLst>
              <a:gd name="adj1" fmla="val 17460405"/>
              <a:gd name="adj2" fmla="val 19621835"/>
            </a:avLst>
          </a:prstGeom>
          <a:ln w="38100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8577944" y="1494116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>
                <a:solidFill>
                  <a:srgbClr val="8064A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baseline="30000" dirty="0">
                <a:solidFill>
                  <a:srgbClr val="8064A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baseline="30000" dirty="0">
              <a:solidFill>
                <a:srgbClr val="8064A2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030687" y="1524595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ja-JP" altLang="en-US" baseline="30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四角形: 角を丸くする 49"/>
          <p:cNvSpPr/>
          <p:nvPr/>
        </p:nvSpPr>
        <p:spPr>
          <a:xfrm>
            <a:off x="6309360" y="864083"/>
            <a:ext cx="2196000" cy="18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Collimator system in Phase-II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99320" y="2039311"/>
            <a:ext cx="1311644" cy="1569992"/>
          </a:xfrm>
          <a:prstGeom prst="rect">
            <a:avLst/>
          </a:prstGeom>
        </p:spPr>
      </p:pic>
      <p:sp>
        <p:nvSpPr>
          <p:cNvPr id="46" name="四角形: 角を丸くする 49"/>
          <p:cNvSpPr/>
          <p:nvPr/>
        </p:nvSpPr>
        <p:spPr>
          <a:xfrm>
            <a:off x="4536130" y="2774275"/>
            <a:ext cx="2232000" cy="18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collimator for 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Phase-II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直線矢印コネクタ 46"/>
          <p:cNvCxnSpPr>
            <a:cxnSpLocks/>
          </p:cNvCxnSpPr>
          <p:nvPr/>
        </p:nvCxnSpPr>
        <p:spPr>
          <a:xfrm>
            <a:off x="6414871" y="3030138"/>
            <a:ext cx="498786" cy="1588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513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MR</a:t>
            </a:r>
            <a:r>
              <a:rPr lang="ja-JP" altLang="en-US" dirty="0" smtClean="0"/>
              <a:t>各種作業（衝突点以外）</a:t>
            </a:r>
            <a:r>
              <a:rPr lang="en-US" altLang="ja-JP" dirty="0" smtClean="0"/>
              <a:t>_2</a:t>
            </a:r>
            <a:endParaRPr lang="ja-JP" altLang="en-US" dirty="0"/>
          </a:p>
        </p:txBody>
      </p:sp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より高い信頼性、性能向上のための、加速器ハードウェアの適切な保守・改良：特に、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電磁石電源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電磁石アラインメント</a:t>
            </a:r>
            <a:r>
              <a:rPr lang="en-US" altLang="ja-JP" dirty="0" smtClean="0"/>
              <a:t> </a:t>
            </a:r>
          </a:p>
          <a:p>
            <a:pPr lvl="1"/>
            <a:r>
              <a:rPr lang="ja-JP" altLang="en-US" dirty="0" smtClean="0"/>
              <a:t>大電力</a:t>
            </a:r>
            <a:r>
              <a:rPr lang="en-US" altLang="ja-JP" dirty="0" smtClean="0"/>
              <a:t>RF</a:t>
            </a:r>
            <a:r>
              <a:rPr lang="ja-JP" altLang="en-US" dirty="0" smtClean="0"/>
              <a:t>システム、加速空洞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冷却システム</a:t>
            </a:r>
            <a:r>
              <a:rPr lang="en-US" altLang="ja-JP" dirty="0" smtClean="0"/>
              <a:t> </a:t>
            </a:r>
          </a:p>
          <a:p>
            <a:pPr lvl="1"/>
            <a:r>
              <a:rPr lang="ja-JP" altLang="en-US" dirty="0" smtClean="0"/>
              <a:t>制御システム、など。</a:t>
            </a:r>
            <a:r>
              <a:rPr lang="en-US" altLang="ja-JP" dirty="0" smtClean="0"/>
              <a:t> </a:t>
            </a:r>
          </a:p>
          <a:p>
            <a:r>
              <a:rPr lang="en-US" altLang="ja-JP" dirty="0" smtClean="0"/>
              <a:t>Phase 2 commissioning</a:t>
            </a:r>
            <a:r>
              <a:rPr lang="ja-JP" altLang="en-US" dirty="0" smtClean="0"/>
              <a:t>運転のツール開発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運転用ソフトウェア</a:t>
            </a:r>
            <a:r>
              <a:rPr lang="en-US" altLang="ja-JP" dirty="0" smtClean="0"/>
              <a:t> </a:t>
            </a:r>
          </a:p>
          <a:p>
            <a:pPr lvl="1"/>
            <a:r>
              <a:rPr lang="ja-JP" altLang="en-US" dirty="0" smtClean="0"/>
              <a:t>タイミングシステム、など。</a:t>
            </a:r>
            <a:endParaRPr lang="en-US" altLang="ja-JP" dirty="0" smtClean="0"/>
          </a:p>
          <a:p>
            <a:r>
              <a:rPr lang="ja-JP" altLang="en-US" dirty="0" smtClean="0"/>
              <a:t>安全システムの改造</a:t>
            </a:r>
            <a:r>
              <a:rPr lang="en-US" altLang="ja-JP" dirty="0" smtClean="0"/>
              <a:t> </a:t>
            </a:r>
          </a:p>
          <a:p>
            <a:pPr lvl="1"/>
            <a:r>
              <a:rPr lang="ja-JP" altLang="en-US" dirty="0" smtClean="0"/>
              <a:t>ダンピングリングや</a:t>
            </a:r>
            <a:r>
              <a:rPr lang="en-US" altLang="ja-JP" dirty="0" smtClean="0"/>
              <a:t>AR</a:t>
            </a:r>
            <a:r>
              <a:rPr lang="ja-JP" altLang="en-US" dirty="0" smtClean="0"/>
              <a:t>直接入射路の新規稼働に必要な</a:t>
            </a:r>
            <a:r>
              <a:rPr lang="en-US" altLang="ja-JP" dirty="0" smtClean="0"/>
              <a:t>KEKB</a:t>
            </a:r>
            <a:r>
              <a:rPr lang="ja-JP" altLang="en-US" dirty="0" smtClean="0"/>
              <a:t>安全システムの改造</a:t>
            </a:r>
            <a:endParaRPr lang="en-US" altLang="ja-JP" dirty="0" smtClean="0"/>
          </a:p>
          <a:p>
            <a:endParaRPr lang="en-US" altLang="ja-JP" dirty="0" smtClean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062DFF"/>
                </a:solidFill>
              </a:rPr>
              <a:t>赤井</a:t>
            </a:r>
            <a:r>
              <a:rPr lang="ja-JP" altLang="en-US" dirty="0">
                <a:solidFill>
                  <a:srgbClr val="062DFF"/>
                </a:solidFill>
              </a:rPr>
              <a:t>　</a:t>
            </a:r>
            <a:r>
              <a:rPr lang="en-US" altLang="ja-JP" dirty="0" smtClean="0">
                <a:solidFill>
                  <a:srgbClr val="062DFF"/>
                </a:solidFill>
              </a:rPr>
              <a:t>2017</a:t>
            </a:r>
            <a:r>
              <a:rPr lang="ja-JP" altLang="en-US" dirty="0" smtClean="0">
                <a:solidFill>
                  <a:srgbClr val="062DFF"/>
                </a:solidFill>
              </a:rPr>
              <a:t>年</a:t>
            </a:r>
            <a:r>
              <a:rPr lang="en-US" altLang="ja-JP" dirty="0" smtClean="0">
                <a:solidFill>
                  <a:srgbClr val="062DFF"/>
                </a:solidFill>
              </a:rPr>
              <a:t>7</a:t>
            </a:r>
            <a:r>
              <a:rPr lang="ja-JP" altLang="en-US" dirty="0" smtClean="0">
                <a:solidFill>
                  <a:srgbClr val="062DFF"/>
                </a:solidFill>
              </a:rPr>
              <a:t>月</a:t>
            </a:r>
            <a:r>
              <a:rPr lang="en-US" altLang="ja-JP" dirty="0" smtClean="0">
                <a:solidFill>
                  <a:srgbClr val="062DFF"/>
                </a:solidFill>
              </a:rPr>
              <a:t>11</a:t>
            </a:r>
            <a:r>
              <a:rPr lang="ja-JP" altLang="en-US" dirty="0" smtClean="0">
                <a:solidFill>
                  <a:srgbClr val="062DFF"/>
                </a:solidFill>
              </a:rPr>
              <a:t>日 </a:t>
            </a:r>
            <a:r>
              <a:rPr lang="en-US" altLang="ja-JP" dirty="0" smtClean="0">
                <a:solidFill>
                  <a:srgbClr val="062DFF"/>
                </a:solidFill>
              </a:rPr>
              <a:t>@B</a:t>
            </a:r>
            <a:r>
              <a:rPr lang="ja-JP" altLang="en-US" dirty="0" smtClean="0">
                <a:solidFill>
                  <a:srgbClr val="062DFF"/>
                </a:solidFill>
              </a:rPr>
              <a:t>ファクトリー計画推進委員会</a:t>
            </a:r>
            <a:endParaRPr lang="ja-JP" altLang="en-US" dirty="0">
              <a:solidFill>
                <a:srgbClr val="062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6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1592942" y="28536"/>
            <a:ext cx="7551058" cy="791999"/>
          </a:xfrm>
          <a:prstGeom prst="rect">
            <a:avLst/>
          </a:prstGeom>
          <a:solidFill>
            <a:srgbClr val="00FFFF">
              <a:alpha val="8000"/>
            </a:srgbClr>
          </a:solidFill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kumimoji="0" lang="en-US" altLang="ja-JP" sz="4100" kern="0" dirty="0" smtClean="0">
                <a:solidFill>
                  <a:prstClr val="black"/>
                </a:solidFill>
              </a:rPr>
              <a:t>Schedule</a:t>
            </a: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77" y="78830"/>
            <a:ext cx="154636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93431" y="5561476"/>
            <a:ext cx="746819" cy="33855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kern="0" dirty="0">
                <a:solidFill>
                  <a:sysClr val="windowText" lastClr="000000"/>
                </a:solidFill>
              </a:rPr>
              <a:t>K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</a:t>
            </a:r>
            <a:r>
              <a:rPr lang="en-US" altLang="ja-JP" sz="1600" kern="0" dirty="0" smtClean="0">
                <a:solidFill>
                  <a:sysClr val="windowText" lastClr="000000"/>
                </a:solidFill>
              </a:rPr>
              <a:t>Akai</a:t>
            </a:r>
            <a:endParaRPr kumimoji="1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-60283" y="1919915"/>
            <a:ext cx="9204283" cy="3580025"/>
            <a:chOff x="-60283" y="1589715"/>
            <a:chExt cx="9204283" cy="3580025"/>
          </a:xfrm>
        </p:grpSpPr>
        <p:sp>
          <p:nvSpPr>
            <p:cNvPr id="6" name="正方形/長方形 5"/>
            <p:cNvSpPr/>
            <p:nvPr/>
          </p:nvSpPr>
          <p:spPr>
            <a:xfrm>
              <a:off x="5712592" y="2181281"/>
              <a:ext cx="373975" cy="2977325"/>
            </a:xfrm>
            <a:prstGeom prst="rect">
              <a:avLst/>
            </a:prstGeom>
            <a:solidFill>
              <a:srgbClr val="BAD9E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553610" y="2185383"/>
              <a:ext cx="481977" cy="2973223"/>
            </a:xfrm>
            <a:prstGeom prst="rect">
              <a:avLst/>
            </a:prstGeom>
            <a:solidFill>
              <a:srgbClr val="BAD9E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" name="直線コネクタ 7"/>
            <p:cNvCxnSpPr/>
            <p:nvPr/>
          </p:nvCxnSpPr>
          <p:spPr>
            <a:xfrm rot="16200000" flipH="1">
              <a:off x="-946129" y="3676774"/>
              <a:ext cx="2971609" cy="1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rot="5400000">
              <a:off x="1078055" y="3674379"/>
              <a:ext cx="2976400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rot="5400000">
              <a:off x="2071243" y="3669844"/>
              <a:ext cx="2996614" cy="1588"/>
            </a:xfrm>
            <a:prstGeom prst="line">
              <a:avLst/>
            </a:prstGeom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>
              <a:stCxn id="30" idx="2"/>
            </p:cNvCxnSpPr>
            <p:nvPr/>
          </p:nvCxnSpPr>
          <p:spPr>
            <a:xfrm rot="16200000" flipH="1">
              <a:off x="2576052" y="3663617"/>
              <a:ext cx="3009062" cy="1"/>
            </a:xfrm>
            <a:prstGeom prst="line">
              <a:avLst/>
            </a:prstGeom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rot="5400000">
              <a:off x="3095329" y="3667455"/>
              <a:ext cx="2991835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rot="5400000">
              <a:off x="4100409" y="3673220"/>
              <a:ext cx="2988265" cy="1588"/>
            </a:xfrm>
            <a:prstGeom prst="line">
              <a:avLst/>
            </a:prstGeom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rot="5400000">
              <a:off x="4600751" y="3669047"/>
              <a:ext cx="2995020" cy="1588"/>
            </a:xfrm>
            <a:prstGeom prst="line">
              <a:avLst/>
            </a:prstGeom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rot="5400000">
              <a:off x="5112842" y="3660773"/>
              <a:ext cx="3006792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>
              <a:stCxn id="32" idx="2"/>
            </p:cNvCxnSpPr>
            <p:nvPr/>
          </p:nvCxnSpPr>
          <p:spPr>
            <a:xfrm rot="5400000">
              <a:off x="6628627" y="3662115"/>
              <a:ext cx="3001664" cy="5628"/>
            </a:xfrm>
            <a:prstGeom prst="line">
              <a:avLst/>
            </a:prstGeom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rot="5400000">
              <a:off x="7136246" y="3660775"/>
              <a:ext cx="3008380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rot="5400000">
              <a:off x="6110529" y="3661569"/>
              <a:ext cx="3008383" cy="1588"/>
            </a:xfrm>
            <a:prstGeom prst="line">
              <a:avLst/>
            </a:prstGeom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rot="5400000">
              <a:off x="41066" y="3665453"/>
              <a:ext cx="3006987" cy="1588"/>
            </a:xfrm>
            <a:prstGeom prst="line">
              <a:avLst/>
            </a:prstGeom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rot="5400000">
              <a:off x="553748" y="3673619"/>
              <a:ext cx="2989060" cy="1588"/>
            </a:xfrm>
            <a:prstGeom prst="line">
              <a:avLst/>
            </a:prstGeom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正方形/長方形 23"/>
            <p:cNvSpPr/>
            <p:nvPr/>
          </p:nvSpPr>
          <p:spPr>
            <a:xfrm>
              <a:off x="8528572" y="1589715"/>
              <a:ext cx="615428" cy="27484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ja-JP" altLang="en-US" sz="1400" dirty="0" smtClean="0">
                  <a:solidFill>
                    <a:schemeClr val="tx1"/>
                  </a:solidFill>
                  <a:latin typeface="Osaka"/>
                  <a:ea typeface="Osaka"/>
                  <a:cs typeface="Osaka"/>
                </a:rPr>
                <a:t>・・・</a:t>
              </a:r>
              <a:endParaRPr kumimoji="1" lang="ja-JP" altLang="en-US" sz="1400" dirty="0">
                <a:solidFill>
                  <a:schemeClr val="tx1"/>
                </a:solidFill>
                <a:latin typeface="Osaka"/>
                <a:ea typeface="Osaka"/>
                <a:cs typeface="Osaka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549460" y="1589715"/>
              <a:ext cx="2016000" cy="27484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kumimoji="1" lang="en-US" altLang="ja-JP" sz="1400" dirty="0" smtClean="0">
                  <a:solidFill>
                    <a:schemeClr val="tx1"/>
                  </a:solidFill>
                  <a:latin typeface="+mj-lt"/>
                  <a:ea typeface="Osaka"/>
                  <a:cs typeface="Osaka"/>
                </a:rPr>
                <a:t>2016</a:t>
              </a:r>
              <a:endParaRPr kumimoji="1" lang="ja-JP" altLang="en-US" sz="1400" dirty="0">
                <a:solidFill>
                  <a:schemeClr val="tx1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1036893" y="1881741"/>
              <a:ext cx="2016000" cy="27484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ja-JP" sz="1400" dirty="0" smtClean="0">
                  <a:solidFill>
                    <a:schemeClr val="tx1"/>
                  </a:solidFill>
                  <a:latin typeface="+mj-lt"/>
                  <a:ea typeface="Osaka"/>
                  <a:cs typeface="Osaka"/>
                </a:rPr>
                <a:t>JFY2016</a:t>
              </a:r>
              <a:endParaRPr kumimoji="1" lang="ja-JP" altLang="en-US" sz="1400" dirty="0">
                <a:solidFill>
                  <a:schemeClr val="tx1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2575305" y="1599778"/>
              <a:ext cx="2016000" cy="274841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kumimoji="1" lang="en-US" altLang="ja-JP" sz="1400" dirty="0" smtClean="0">
                  <a:solidFill>
                    <a:schemeClr val="tx1"/>
                  </a:solidFill>
                  <a:latin typeface="+mj-lt"/>
                  <a:ea typeface="Osaka"/>
                  <a:cs typeface="Osaka"/>
                </a:rPr>
                <a:t>2017</a:t>
              </a:r>
              <a:endParaRPr kumimoji="1" lang="ja-JP" altLang="en-US" sz="1400" dirty="0">
                <a:solidFill>
                  <a:schemeClr val="tx1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4601150" y="1599996"/>
              <a:ext cx="2016000" cy="27484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kumimoji="1" lang="en-US" altLang="ja-JP" sz="1400" dirty="0" smtClean="0">
                  <a:solidFill>
                    <a:schemeClr val="tx1"/>
                  </a:solidFill>
                  <a:latin typeface="+mj-lt"/>
                  <a:ea typeface="Osaka"/>
                  <a:cs typeface="Osaka"/>
                </a:rPr>
                <a:t>2018</a:t>
              </a:r>
              <a:endParaRPr kumimoji="1" lang="ja-JP" altLang="en-US" sz="1400" dirty="0">
                <a:solidFill>
                  <a:schemeClr val="tx1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6626995" y="1600214"/>
              <a:ext cx="2016000" cy="274841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kumimoji="1" lang="en-US" altLang="ja-JP" sz="1400" dirty="0" smtClean="0">
                  <a:solidFill>
                    <a:schemeClr val="tx1"/>
                  </a:solidFill>
                  <a:latin typeface="+mj-lt"/>
                  <a:ea typeface="Osaka"/>
                  <a:cs typeface="Osaka"/>
                </a:rPr>
                <a:t>2019</a:t>
              </a:r>
              <a:endParaRPr kumimoji="1" lang="ja-JP" altLang="en-US" sz="1400" dirty="0">
                <a:solidFill>
                  <a:schemeClr val="tx1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3072583" y="1884246"/>
              <a:ext cx="2016000" cy="274841"/>
            </a:xfrm>
            <a:prstGeom prst="rect">
              <a:avLst/>
            </a:prstGeom>
            <a:solidFill>
              <a:srgbClr val="FFADB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ja-JP" sz="1400" dirty="0" smtClean="0">
                  <a:solidFill>
                    <a:schemeClr val="tx1"/>
                  </a:solidFill>
                  <a:latin typeface="+mj-lt"/>
                  <a:ea typeface="Osaka"/>
                  <a:cs typeface="Osaka"/>
                </a:rPr>
                <a:t>JFY2017</a:t>
              </a:r>
              <a:endParaRPr kumimoji="1" lang="ja-JP" altLang="en-US" sz="1400" dirty="0">
                <a:solidFill>
                  <a:schemeClr val="tx1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5098428" y="1886751"/>
              <a:ext cx="2016000" cy="27484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ja-JP" sz="1400" dirty="0" smtClean="0">
                  <a:solidFill>
                    <a:schemeClr val="tx1"/>
                  </a:solidFill>
                  <a:latin typeface="+mj-lt"/>
                  <a:ea typeface="Osaka"/>
                  <a:cs typeface="Osaka"/>
                </a:rPr>
                <a:t>JFY2018</a:t>
              </a:r>
              <a:endParaRPr kumimoji="1" lang="ja-JP" altLang="en-US" sz="1400" dirty="0">
                <a:solidFill>
                  <a:schemeClr val="tx1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7124273" y="1889256"/>
              <a:ext cx="2016000" cy="274841"/>
            </a:xfrm>
            <a:prstGeom prst="rect">
              <a:avLst/>
            </a:prstGeom>
            <a:solidFill>
              <a:srgbClr val="FFADB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ja-JP" sz="1400" dirty="0" smtClean="0">
                  <a:solidFill>
                    <a:schemeClr val="tx1"/>
                  </a:solidFill>
                  <a:latin typeface="+mj-lt"/>
                  <a:ea typeface="Osaka"/>
                  <a:cs typeface="Osaka"/>
                </a:rPr>
                <a:t>JFY2019</a:t>
              </a:r>
              <a:endParaRPr kumimoji="1" lang="ja-JP" altLang="en-US" sz="1400" dirty="0">
                <a:solidFill>
                  <a:schemeClr val="tx1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0" y="1886326"/>
              <a:ext cx="1036758" cy="27484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kumimoji="1" lang="en-US" altLang="ja-JP" sz="1200" dirty="0" smtClean="0">
                  <a:solidFill>
                    <a:schemeClr val="tx1"/>
                  </a:solidFill>
                  <a:latin typeface="+mj-lt"/>
                  <a:ea typeface="Osaka"/>
                  <a:cs typeface="Osaka"/>
                </a:rPr>
                <a:t>Japan FY</a:t>
              </a:r>
              <a:endParaRPr kumimoji="1" lang="ja-JP" altLang="en-US" sz="1200" dirty="0">
                <a:solidFill>
                  <a:schemeClr val="tx1"/>
                </a:solidFill>
                <a:latin typeface="+mj-lt"/>
                <a:ea typeface="Osaka"/>
                <a:cs typeface="Osaka"/>
              </a:endParaRPr>
            </a:p>
          </p:txBody>
        </p:sp>
        <p:cxnSp>
          <p:nvCxnSpPr>
            <p:cNvPr id="34" name="直線コネクタ 33"/>
            <p:cNvCxnSpPr/>
            <p:nvPr/>
          </p:nvCxnSpPr>
          <p:spPr>
            <a:xfrm rot="5400000">
              <a:off x="5475447" y="3518202"/>
              <a:ext cx="3285575" cy="1588"/>
            </a:xfrm>
            <a:prstGeom prst="line">
              <a:avLst/>
            </a:prstGeom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rot="5400000">
              <a:off x="3454978" y="3521931"/>
              <a:ext cx="3276530" cy="1588"/>
            </a:xfrm>
            <a:prstGeom prst="line">
              <a:avLst/>
            </a:prstGeom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rot="5400000">
              <a:off x="1430384" y="3521532"/>
              <a:ext cx="3275739" cy="1588"/>
            </a:xfrm>
            <a:prstGeom prst="line">
              <a:avLst/>
            </a:prstGeom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rot="5400000">
              <a:off x="-591017" y="3524328"/>
              <a:ext cx="3268556" cy="1588"/>
            </a:xfrm>
            <a:prstGeom prst="line">
              <a:avLst/>
            </a:prstGeom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正方形/長方形 37"/>
            <p:cNvSpPr/>
            <p:nvPr/>
          </p:nvSpPr>
          <p:spPr>
            <a:xfrm>
              <a:off x="7628579" y="2178293"/>
              <a:ext cx="481977" cy="2980313"/>
            </a:xfrm>
            <a:prstGeom prst="rect">
              <a:avLst/>
            </a:prstGeom>
            <a:solidFill>
              <a:srgbClr val="BAD9E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3587299" y="2170742"/>
              <a:ext cx="481977" cy="2987864"/>
            </a:xfrm>
            <a:prstGeom prst="rect">
              <a:avLst/>
            </a:prstGeom>
            <a:solidFill>
              <a:srgbClr val="BAD9E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0" name="直線コネクタ 39"/>
            <p:cNvCxnSpPr/>
            <p:nvPr/>
          </p:nvCxnSpPr>
          <p:spPr>
            <a:xfrm flipV="1">
              <a:off x="0" y="1589715"/>
              <a:ext cx="9144000" cy="5283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 flipV="1">
              <a:off x="0" y="1872506"/>
              <a:ext cx="9144000" cy="10364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V="1">
              <a:off x="-1" y="2162084"/>
              <a:ext cx="9144001" cy="8658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正方形/長方形 42"/>
            <p:cNvSpPr/>
            <p:nvPr/>
          </p:nvSpPr>
          <p:spPr>
            <a:xfrm>
              <a:off x="-2" y="1589715"/>
              <a:ext cx="639718" cy="27484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r>
                <a:rPr lang="en-US" altLang="ja-JP" sz="1200" dirty="0" smtClean="0">
                  <a:solidFill>
                    <a:schemeClr val="tx1"/>
                  </a:solidFill>
                  <a:latin typeface="+mj-lt"/>
                  <a:ea typeface="Osaka"/>
                  <a:cs typeface="Osaka"/>
                </a:rPr>
                <a:t>Calendar year</a:t>
              </a:r>
              <a:endParaRPr kumimoji="1" lang="ja-JP" altLang="en-US" sz="1200" dirty="0">
                <a:solidFill>
                  <a:schemeClr val="tx1"/>
                </a:solidFill>
                <a:latin typeface="+mj-lt"/>
                <a:ea typeface="Osaka"/>
                <a:cs typeface="Osaka"/>
              </a:endParaRPr>
            </a:p>
          </p:txBody>
        </p:sp>
        <p:cxnSp>
          <p:nvCxnSpPr>
            <p:cNvPr id="44" name="直線コネクタ 43"/>
            <p:cNvCxnSpPr/>
            <p:nvPr/>
          </p:nvCxnSpPr>
          <p:spPr>
            <a:xfrm rot="5400000">
              <a:off x="7490704" y="3517257"/>
              <a:ext cx="3289053" cy="1588"/>
            </a:xfrm>
            <a:prstGeom prst="line">
              <a:avLst/>
            </a:prstGeom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テキスト ボックス 44"/>
            <p:cNvSpPr txBox="1"/>
            <p:nvPr/>
          </p:nvSpPr>
          <p:spPr>
            <a:xfrm>
              <a:off x="3516927" y="2214933"/>
              <a:ext cx="11733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 smtClean="0"/>
                <a:t>Summer shutdown</a:t>
              </a:r>
            </a:p>
            <a:p>
              <a:r>
                <a:rPr lang="en-US" altLang="ja-JP" sz="1000" dirty="0" smtClean="0"/>
                <a:t>(power saving)</a:t>
              </a:r>
              <a:endParaRPr kumimoji="1" lang="ja-JP" altLang="en-US" sz="1000" dirty="0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7571648" y="2213035"/>
              <a:ext cx="11733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 smtClean="0"/>
                <a:t>Summer shutdown</a:t>
              </a:r>
            </a:p>
            <a:p>
              <a:r>
                <a:rPr lang="en-US" altLang="ja-JP" sz="1000" dirty="0" smtClean="0"/>
                <a:t>(power saving)</a:t>
              </a:r>
              <a:endParaRPr kumimoji="1" lang="ja-JP" altLang="en-US" sz="1000" dirty="0"/>
            </a:p>
          </p:txBody>
        </p:sp>
        <p:sp>
          <p:nvSpPr>
            <p:cNvPr id="47" name="角丸四角形 46"/>
            <p:cNvSpPr/>
            <p:nvPr/>
          </p:nvSpPr>
          <p:spPr>
            <a:xfrm>
              <a:off x="-1912" y="2702685"/>
              <a:ext cx="9102952" cy="2278685"/>
            </a:xfrm>
            <a:prstGeom prst="roundRect">
              <a:avLst/>
            </a:prstGeom>
            <a:solidFill>
              <a:srgbClr val="FFFF67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741025" y="2945946"/>
              <a:ext cx="8312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FF0000"/>
                  </a:solidFill>
                  <a:latin typeface="+mj-lt"/>
                  <a:ea typeface="Osaka"/>
                  <a:cs typeface="Osaka"/>
                </a:rPr>
                <a:t>phase 1</a:t>
              </a:r>
              <a:endParaRPr kumimoji="1" lang="ja-JP" altLang="en-US" sz="1600" dirty="0">
                <a:solidFill>
                  <a:srgbClr val="000000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4491184" y="2952052"/>
              <a:ext cx="12889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FF0000"/>
                  </a:solidFill>
                  <a:latin typeface="+mj-lt"/>
                  <a:ea typeface="Osaka"/>
                  <a:cs typeface="Osaka"/>
                </a:rPr>
                <a:t>phase 2 (MR)</a:t>
              </a:r>
              <a:endParaRPr kumimoji="1" lang="ja-JP" altLang="en-US" sz="1600" dirty="0">
                <a:solidFill>
                  <a:srgbClr val="000000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6493106" y="2938193"/>
              <a:ext cx="8312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FF0000"/>
                  </a:solidFill>
                  <a:latin typeface="+mj-lt"/>
                  <a:ea typeface="Osaka"/>
                  <a:cs typeface="Osaka"/>
                </a:rPr>
                <a:t>phase 3</a:t>
              </a:r>
              <a:endParaRPr kumimoji="1" lang="ja-JP" altLang="en-US" sz="1600" dirty="0">
                <a:solidFill>
                  <a:srgbClr val="000000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1446930" y="3502185"/>
              <a:ext cx="295809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0000FF"/>
                  </a:solidFill>
                  <a:latin typeface="+mj-lt"/>
                  <a:ea typeface="Osaka"/>
                  <a:cs typeface="Osaka"/>
                </a:rPr>
                <a:t>MR renovation for phase 2, including</a:t>
              </a:r>
            </a:p>
            <a:p>
              <a:r>
                <a:rPr lang="en-US" altLang="ja-JP" sz="1400" dirty="0" smtClean="0">
                  <a:solidFill>
                    <a:srgbClr val="0000FF"/>
                  </a:solidFill>
                  <a:latin typeface="+mj-lt"/>
                  <a:ea typeface="Osaka"/>
                  <a:cs typeface="Osaka"/>
                </a:rPr>
                <a:t>installation of QCS and Belle II</a:t>
              </a: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1483947" y="2934962"/>
              <a:ext cx="71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900" dirty="0" smtClean="0">
                  <a:solidFill>
                    <a:srgbClr val="000000"/>
                  </a:solidFill>
                  <a:latin typeface="+mj-lt"/>
                  <a:ea typeface="Osaka"/>
                  <a:cs typeface="Osaka"/>
                </a:rPr>
                <a:t>w/o QCS</a:t>
              </a:r>
            </a:p>
            <a:p>
              <a:r>
                <a:rPr kumimoji="1" lang="en-US" altLang="ja-JP" sz="900" dirty="0" smtClean="0">
                  <a:solidFill>
                    <a:srgbClr val="000000"/>
                  </a:solidFill>
                  <a:latin typeface="+mj-lt"/>
                  <a:ea typeface="Osaka"/>
                  <a:cs typeface="Osaka"/>
                </a:rPr>
                <a:t>w/o Belle II</a:t>
              </a:r>
              <a:endParaRPr kumimoji="1" lang="ja-JP" altLang="en-US" sz="900" dirty="0">
                <a:solidFill>
                  <a:srgbClr val="000000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5174897" y="3355526"/>
              <a:ext cx="1092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900" dirty="0" err="1" smtClean="0">
                  <a:solidFill>
                    <a:srgbClr val="000000"/>
                  </a:solidFill>
                  <a:latin typeface="+mj-lt"/>
                  <a:ea typeface="Osaka"/>
                  <a:cs typeface="Osaka"/>
                </a:rPr>
                <a:t>w</a:t>
              </a:r>
              <a:r>
                <a:rPr lang="en-US" altLang="ja-JP" sz="900" dirty="0" smtClean="0">
                  <a:solidFill>
                    <a:srgbClr val="000000"/>
                  </a:solidFill>
                  <a:latin typeface="+mj-lt"/>
                  <a:ea typeface="Osaka"/>
                  <a:cs typeface="Osaka"/>
                </a:rPr>
                <a:t>/ QCS</a:t>
              </a:r>
            </a:p>
            <a:p>
              <a:r>
                <a:rPr lang="en-US" altLang="ja-JP" sz="900" dirty="0" err="1" smtClean="0">
                  <a:solidFill>
                    <a:srgbClr val="000000"/>
                  </a:solidFill>
                  <a:latin typeface="+mj-lt"/>
                  <a:ea typeface="Osaka"/>
                  <a:cs typeface="Osaka"/>
                </a:rPr>
                <a:t>w</a:t>
              </a:r>
              <a:r>
                <a:rPr lang="en-US" altLang="ja-JP" sz="900" dirty="0" smtClean="0">
                  <a:solidFill>
                    <a:srgbClr val="000000"/>
                  </a:solidFill>
                  <a:latin typeface="+mj-lt"/>
                  <a:ea typeface="Osaka"/>
                  <a:cs typeface="Osaka"/>
                </a:rPr>
                <a:t>/ Belle II (no VXD)</a:t>
              </a:r>
              <a:endParaRPr kumimoji="1" lang="ja-JP" altLang="en-US" sz="900" dirty="0">
                <a:solidFill>
                  <a:srgbClr val="000000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6470380" y="2819546"/>
              <a:ext cx="82762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900" dirty="0" err="1" smtClean="0">
                  <a:solidFill>
                    <a:srgbClr val="000000"/>
                  </a:solidFill>
                  <a:latin typeface="+mj-lt"/>
                  <a:ea typeface="Osaka"/>
                  <a:cs typeface="Osaka"/>
                </a:rPr>
                <a:t>w</a:t>
              </a:r>
              <a:r>
                <a:rPr lang="en-US" altLang="ja-JP" sz="900" dirty="0" smtClean="0">
                  <a:solidFill>
                    <a:srgbClr val="000000"/>
                  </a:solidFill>
                  <a:latin typeface="+mj-lt"/>
                  <a:ea typeface="Osaka"/>
                  <a:cs typeface="Osaka"/>
                </a:rPr>
                <a:t>/ full Belle II</a:t>
              </a:r>
              <a:endParaRPr kumimoji="1" lang="ja-JP" altLang="en-US" sz="900" dirty="0">
                <a:solidFill>
                  <a:srgbClr val="000000"/>
                </a:solidFill>
                <a:latin typeface="+mj-lt"/>
                <a:ea typeface="Osaka"/>
                <a:cs typeface="Osaka"/>
              </a:endParaRPr>
            </a:p>
          </p:txBody>
        </p:sp>
        <p:cxnSp>
          <p:nvCxnSpPr>
            <p:cNvPr id="55" name="直線コネクタ 54"/>
            <p:cNvCxnSpPr/>
            <p:nvPr/>
          </p:nvCxnSpPr>
          <p:spPr>
            <a:xfrm>
              <a:off x="7644953" y="3324804"/>
              <a:ext cx="480279" cy="1588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テキスト ボックス 55"/>
            <p:cNvSpPr txBox="1"/>
            <p:nvPr/>
          </p:nvSpPr>
          <p:spPr>
            <a:xfrm>
              <a:off x="4378147" y="4302564"/>
              <a:ext cx="15210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rgbClr val="E44678"/>
                  </a:solidFill>
                  <a:latin typeface="+mj-lt"/>
                  <a:ea typeface="Osaka"/>
                  <a:cs typeface="Osaka"/>
                </a:rPr>
                <a:t>DR commissioning</a:t>
              </a:r>
              <a:endParaRPr kumimoji="1" lang="ja-JP" altLang="en-US" sz="900" dirty="0">
                <a:solidFill>
                  <a:srgbClr val="E44678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748439" y="4300755"/>
              <a:ext cx="19672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rgbClr val="008000"/>
                  </a:solidFill>
                  <a:latin typeface="+mj-lt"/>
                  <a:ea typeface="Osaka"/>
                  <a:cs typeface="Osaka"/>
                </a:rPr>
                <a:t>DR installation</a:t>
              </a:r>
              <a:r>
                <a:rPr lang="en-US" altLang="ja-JP" sz="1400" dirty="0" smtClean="0">
                  <a:solidFill>
                    <a:srgbClr val="008000"/>
                  </a:solidFill>
                  <a:latin typeface="+mj-lt"/>
                  <a:ea typeface="Osaka"/>
                  <a:cs typeface="Osaka"/>
                </a:rPr>
                <a:t> &amp;</a:t>
              </a:r>
              <a:r>
                <a:rPr kumimoji="1" lang="en-US" altLang="ja-JP" sz="1400" dirty="0" smtClean="0">
                  <a:solidFill>
                    <a:srgbClr val="008000"/>
                  </a:solidFill>
                  <a:latin typeface="+mj-lt"/>
                  <a:ea typeface="Osaka"/>
                  <a:cs typeface="Osaka"/>
                </a:rPr>
                <a:t> startup</a:t>
              </a:r>
              <a:endParaRPr kumimoji="1" lang="ja-JP" altLang="en-US" sz="900" dirty="0">
                <a:solidFill>
                  <a:srgbClr val="008000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4900649" y="3274122"/>
              <a:ext cx="809199" cy="12078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6535628" y="3266000"/>
              <a:ext cx="1097194" cy="12078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8144576" y="3256307"/>
              <a:ext cx="953195" cy="12078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714033" y="3262186"/>
              <a:ext cx="809198" cy="12078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1529726" y="4008855"/>
              <a:ext cx="3365192" cy="120784"/>
            </a:xfrm>
            <a:prstGeom prst="rect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5724376" y="4016913"/>
              <a:ext cx="809195" cy="120784"/>
            </a:xfrm>
            <a:prstGeom prst="rect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正方形/長方形 63"/>
            <p:cNvSpPr/>
            <p:nvPr/>
          </p:nvSpPr>
          <p:spPr>
            <a:xfrm>
              <a:off x="-1904" y="4591451"/>
              <a:ext cx="4391985" cy="120784"/>
            </a:xfrm>
            <a:prstGeom prst="rect">
              <a:avLst/>
            </a:prstGeom>
            <a:solidFill>
              <a:srgbClr val="008000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正方形/長方形 64"/>
            <p:cNvSpPr/>
            <p:nvPr/>
          </p:nvSpPr>
          <p:spPr>
            <a:xfrm>
              <a:off x="-14935" y="4016251"/>
              <a:ext cx="737196" cy="120784"/>
            </a:xfrm>
            <a:prstGeom prst="rect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-60283" y="3723554"/>
              <a:ext cx="99976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0000FF"/>
                  </a:solidFill>
                  <a:latin typeface="+mj-lt"/>
                  <a:ea typeface="Osaka"/>
                  <a:cs typeface="Osaka"/>
                </a:rPr>
                <a:t>MR startup</a:t>
              </a:r>
              <a:endParaRPr kumimoji="1" lang="ja-JP" altLang="en-US" sz="1400" dirty="0">
                <a:solidFill>
                  <a:srgbClr val="0000FF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5644117" y="3730902"/>
              <a:ext cx="13358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0000FF"/>
                  </a:solidFill>
                  <a:latin typeface="+mj-lt"/>
                  <a:ea typeface="Osaka"/>
                  <a:cs typeface="Osaka"/>
                </a:rPr>
                <a:t>VXD installation</a:t>
              </a:r>
              <a:endParaRPr kumimoji="1" lang="ja-JP" altLang="en-US" sz="1400" dirty="0">
                <a:solidFill>
                  <a:srgbClr val="0000FF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68" name="正方形/長方形 67"/>
            <p:cNvSpPr/>
            <p:nvPr/>
          </p:nvSpPr>
          <p:spPr>
            <a:xfrm>
              <a:off x="4415454" y="4237756"/>
              <a:ext cx="557195" cy="120784"/>
            </a:xfrm>
            <a:prstGeom prst="rect">
              <a:avLst/>
            </a:prstGeom>
            <a:solidFill>
              <a:srgbClr val="E44678"/>
            </a:solidFill>
            <a:ln w="12700" cap="flat" cmpd="sng" algn="ctr">
              <a:solidFill>
                <a:srgbClr val="E4467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9" name="直線矢印コネクタ 68"/>
            <p:cNvCxnSpPr/>
            <p:nvPr/>
          </p:nvCxnSpPr>
          <p:spPr>
            <a:xfrm rot="5400000" flipH="1" flipV="1">
              <a:off x="4556717" y="3834958"/>
              <a:ext cx="781996" cy="1588"/>
            </a:xfrm>
            <a:prstGeom prst="straightConnector1">
              <a:avLst/>
            </a:prstGeom>
            <a:ln w="19050" cap="flat" cmpd="sng" algn="ctr">
              <a:solidFill>
                <a:srgbClr val="E44678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矢印コネクタ 69"/>
            <p:cNvCxnSpPr/>
            <p:nvPr/>
          </p:nvCxnSpPr>
          <p:spPr>
            <a:xfrm rot="5400000" flipH="1" flipV="1">
              <a:off x="4597031" y="3726386"/>
              <a:ext cx="578889" cy="1588"/>
            </a:xfrm>
            <a:prstGeom prst="straightConnector1">
              <a:avLst/>
            </a:prstGeom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テキスト ボックス 70"/>
            <p:cNvSpPr txBox="1"/>
            <p:nvPr/>
          </p:nvSpPr>
          <p:spPr>
            <a:xfrm>
              <a:off x="4881870" y="3646545"/>
              <a:ext cx="7617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>
                  <a:solidFill>
                    <a:srgbClr val="0000FF"/>
                  </a:solidFill>
                  <a:latin typeface="+mj-lt"/>
                  <a:ea typeface="Osaka"/>
                  <a:cs typeface="Osaka"/>
                </a:rPr>
                <a:t>HER start</a:t>
              </a:r>
              <a:endParaRPr kumimoji="1" lang="ja-JP" altLang="en-US" sz="1200" dirty="0">
                <a:solidFill>
                  <a:srgbClr val="0000FF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4920410" y="3806585"/>
              <a:ext cx="7298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solidFill>
                    <a:srgbClr val="E44678"/>
                  </a:solidFill>
                  <a:latin typeface="+mj-lt"/>
                  <a:ea typeface="Osaka"/>
                  <a:cs typeface="Osaka"/>
                </a:rPr>
                <a:t>LER start</a:t>
              </a:r>
              <a:endParaRPr kumimoji="1" lang="ja-JP" altLang="en-US" sz="1200" dirty="0">
                <a:solidFill>
                  <a:srgbClr val="E44678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4661578" y="2764894"/>
              <a:ext cx="16539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 smtClean="0">
                  <a:solidFill>
                    <a:srgbClr val="FF0000"/>
                  </a:solidFill>
                </a:rPr>
                <a:t>(mid Feb. – mid Jul. 2018)</a:t>
              </a:r>
              <a:endParaRPr kumimoji="1" lang="ja-JP" alt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74" name="テキスト ボックス 73"/>
            <p:cNvSpPr txBox="1"/>
            <p:nvPr/>
          </p:nvSpPr>
          <p:spPr>
            <a:xfrm>
              <a:off x="1495622" y="2214933"/>
              <a:ext cx="11733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 smtClean="0"/>
                <a:t>Summer shutdown</a:t>
              </a:r>
            </a:p>
            <a:p>
              <a:r>
                <a:rPr lang="en-US" altLang="ja-JP" sz="1000" dirty="0" smtClean="0"/>
                <a:t>(power saving)</a:t>
              </a:r>
              <a:endParaRPr kumimoji="1" lang="ja-JP" altLang="en-US" sz="1000" dirty="0"/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5659024" y="2211398"/>
              <a:ext cx="11755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 smtClean="0"/>
                <a:t>Power saving</a:t>
              </a:r>
            </a:p>
            <a:p>
              <a:r>
                <a:rPr lang="en-US" altLang="ja-JP" sz="1000" dirty="0" smtClean="0"/>
                <a:t>after mid July 2018</a:t>
              </a:r>
              <a:endParaRPr kumimoji="1" lang="ja-JP" altLang="en-US" sz="1000" dirty="0"/>
            </a:p>
          </p:txBody>
        </p:sp>
        <p:sp>
          <p:nvSpPr>
            <p:cNvPr id="76" name="テキスト ボックス 75"/>
            <p:cNvSpPr txBox="1"/>
            <p:nvPr/>
          </p:nvSpPr>
          <p:spPr>
            <a:xfrm>
              <a:off x="6940609" y="4073739"/>
              <a:ext cx="1503311" cy="523220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FF0000"/>
                  </a:solidFill>
                </a:rPr>
                <a:t>phase 3 operation</a:t>
              </a:r>
            </a:p>
            <a:p>
              <a:r>
                <a:rPr kumimoji="1" lang="en-US" altLang="ja-JP" sz="1400" dirty="0" smtClean="0">
                  <a:solidFill>
                    <a:srgbClr val="FF0000"/>
                  </a:solidFill>
                </a:rPr>
                <a:t>9 months / </a:t>
              </a:r>
              <a:r>
                <a:rPr lang="en-US" altLang="ja-JP" sz="1400" dirty="0" smtClean="0">
                  <a:solidFill>
                    <a:srgbClr val="FF0000"/>
                  </a:solidFill>
                </a:rPr>
                <a:t>year</a:t>
              </a:r>
              <a:r>
                <a:rPr kumimoji="1" lang="en-US" altLang="ja-JP" sz="1400" dirty="0" smtClean="0">
                  <a:solidFill>
                    <a:srgbClr val="FF0000"/>
                  </a:solidFill>
                </a:rPr>
                <a:t> </a:t>
              </a:r>
              <a:endParaRPr kumimoji="1" lang="ja-JP" alt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77" name="直線コネクタ 76"/>
            <p:cNvCxnSpPr/>
            <p:nvPr/>
          </p:nvCxnSpPr>
          <p:spPr>
            <a:xfrm rot="5400000" flipH="1" flipV="1">
              <a:off x="3280106" y="3846599"/>
              <a:ext cx="2270696" cy="1588"/>
            </a:xfrm>
            <a:prstGeom prst="line">
              <a:avLst/>
            </a:prstGeom>
            <a:ln w="15875" cap="flat" cmpd="sng" algn="ctr">
              <a:solidFill>
                <a:srgbClr val="FF66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>
            <a:xfrm rot="5400000" flipH="1" flipV="1">
              <a:off x="4573706" y="3845228"/>
              <a:ext cx="2270696" cy="1588"/>
            </a:xfrm>
            <a:prstGeom prst="line">
              <a:avLst/>
            </a:prstGeom>
            <a:ln w="15875" cap="flat" cmpd="sng" algn="ctr">
              <a:solidFill>
                <a:srgbClr val="FF66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/>
            <p:cNvCxnSpPr/>
            <p:nvPr/>
          </p:nvCxnSpPr>
          <p:spPr>
            <a:xfrm rot="5400000" flipH="1" flipV="1">
              <a:off x="5397429" y="3843857"/>
              <a:ext cx="2270696" cy="1588"/>
            </a:xfrm>
            <a:prstGeom prst="line">
              <a:avLst/>
            </a:prstGeom>
            <a:ln w="15875" cap="flat" cmpd="sng" algn="ctr">
              <a:solidFill>
                <a:srgbClr val="FF66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>
            <a:xfrm flipV="1">
              <a:off x="-3580" y="5163168"/>
              <a:ext cx="9144000" cy="5283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直線矢印コネクタ 80"/>
          <p:cNvCxnSpPr/>
          <p:nvPr/>
        </p:nvCxnSpPr>
        <p:spPr>
          <a:xfrm>
            <a:off x="3949700" y="5473700"/>
            <a:ext cx="12700" cy="57150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テキスト ボックス 81"/>
          <p:cNvSpPr txBox="1"/>
          <p:nvPr/>
        </p:nvSpPr>
        <p:spPr>
          <a:xfrm>
            <a:off x="3136900" y="5956300"/>
            <a:ext cx="142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We are here.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14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1592942" y="28536"/>
            <a:ext cx="7551058" cy="791999"/>
          </a:xfrm>
          <a:prstGeom prst="rect">
            <a:avLst/>
          </a:prstGeom>
          <a:solidFill>
            <a:srgbClr val="00FFFF">
              <a:alpha val="8000"/>
            </a:srgbClr>
          </a:solidFill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kumimoji="0" lang="en-US" altLang="ja-JP" sz="4100" kern="0" dirty="0" smtClean="0">
                <a:solidFill>
                  <a:prstClr val="black"/>
                </a:solidFill>
              </a:rPr>
              <a:t>Summary</a:t>
            </a: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77" y="78830"/>
            <a:ext cx="154636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>
          <a:xfrm>
            <a:off x="115408" y="989887"/>
            <a:ext cx="8935815" cy="558699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ja-JP" dirty="0" smtClean="0">
                <a:latin typeface="Osaka" charset="-128"/>
                <a:ea typeface="Osaka" charset="-128"/>
                <a:cs typeface="Osaka" charset="-128"/>
              </a:rPr>
              <a:t>IR</a:t>
            </a:r>
          </a:p>
          <a:p>
            <a:pPr lvl="1">
              <a:lnSpc>
                <a:spcPct val="120000"/>
              </a:lnSpc>
            </a:pPr>
            <a:r>
              <a:rPr lang="ja-JP" altLang="en-US" dirty="0" smtClean="0">
                <a:latin typeface="Osaka" charset="-128"/>
                <a:ea typeface="Osaka" charset="-128"/>
                <a:cs typeface="Osaka" charset="-128"/>
              </a:rPr>
              <a:t>予定通り</a:t>
            </a:r>
            <a:r>
              <a:rPr lang="en-US" altLang="ja-JP" dirty="0" smtClean="0">
                <a:latin typeface="Osaka" charset="-128"/>
                <a:ea typeface="Osaka" charset="-128"/>
                <a:cs typeface="Osaka" charset="-128"/>
              </a:rPr>
              <a:t>8</a:t>
            </a:r>
            <a:r>
              <a:rPr lang="ja-JP" altLang="en-US" dirty="0" smtClean="0">
                <a:latin typeface="Osaka" charset="-128"/>
                <a:ea typeface="Osaka" charset="-128"/>
                <a:cs typeface="Osaka" charset="-128"/>
              </a:rPr>
              <a:t>月末に</a:t>
            </a:r>
            <a:r>
              <a:rPr lang="en-US" altLang="ja-JP" dirty="0" smtClean="0">
                <a:latin typeface="Osaka" charset="-128"/>
                <a:ea typeface="Osaka" charset="-128"/>
                <a:cs typeface="Osaka" charset="-128"/>
              </a:rPr>
              <a:t>QCS</a:t>
            </a:r>
            <a:r>
              <a:rPr lang="ja-JP" altLang="en-US" dirty="0" smtClean="0">
                <a:latin typeface="Osaka" charset="-128"/>
                <a:ea typeface="Osaka" charset="-128"/>
                <a:cs typeface="Osaka" charset="-128"/>
              </a:rPr>
              <a:t>の磁場測定を完了。</a:t>
            </a:r>
            <a:r>
              <a:rPr lang="en-US" altLang="ja-JP" dirty="0" smtClean="0">
                <a:latin typeface="Osaka" charset="-128"/>
                <a:ea typeface="Osaka" charset="-128"/>
                <a:cs typeface="Osaka" charset="-128"/>
              </a:rPr>
              <a:t>QCS</a:t>
            </a:r>
            <a:r>
              <a:rPr lang="ja-JP" altLang="en-US" dirty="0" smtClean="0">
                <a:latin typeface="Osaka" charset="-128"/>
                <a:ea typeface="Osaka" charset="-128"/>
                <a:cs typeface="Osaka" charset="-128"/>
              </a:rPr>
              <a:t>後退。</a:t>
            </a:r>
            <a:endParaRPr lang="en-US" altLang="ja-JP" dirty="0" smtClean="0">
              <a:latin typeface="Osaka" charset="-128"/>
              <a:ea typeface="Osaka" charset="-128"/>
              <a:cs typeface="Osaka" charset="-128"/>
            </a:endParaRPr>
          </a:p>
          <a:p>
            <a:pPr lvl="1">
              <a:lnSpc>
                <a:spcPct val="120000"/>
              </a:lnSpc>
            </a:pPr>
            <a:r>
              <a:rPr lang="ja-JP" altLang="en-US" dirty="0" smtClean="0">
                <a:latin typeface="Osaka" charset="-128"/>
                <a:ea typeface="Osaka" charset="-128"/>
                <a:cs typeface="Osaka" charset="-128"/>
              </a:rPr>
              <a:t>今後の</a:t>
            </a:r>
            <a:r>
              <a:rPr lang="en-US" altLang="ja-JP" dirty="0" smtClean="0">
                <a:latin typeface="Osaka" charset="-128"/>
                <a:ea typeface="Osaka" charset="-128"/>
                <a:cs typeface="Osaka" charset="-128"/>
              </a:rPr>
              <a:t>IR</a:t>
            </a:r>
            <a:r>
              <a:rPr lang="ja-JP" altLang="en-US" dirty="0" smtClean="0">
                <a:latin typeface="Osaka" charset="-128"/>
                <a:ea typeface="Osaka" charset="-128"/>
                <a:cs typeface="Osaka" charset="-128"/>
              </a:rPr>
              <a:t>概略予定</a:t>
            </a:r>
            <a:endParaRPr lang="en-US" altLang="ja-JP" dirty="0" smtClean="0">
              <a:latin typeface="Osaka" charset="-128"/>
              <a:ea typeface="Osaka" charset="-128"/>
              <a:cs typeface="Osaka" charset="-128"/>
            </a:endParaRPr>
          </a:p>
          <a:p>
            <a:pPr lvl="2" defTabSz="457200">
              <a:buFont typeface="Arial"/>
              <a:buChar char="–"/>
            </a:pPr>
            <a:r>
              <a:rPr lang="en-US" altLang="ja-JP" sz="2200" dirty="0" smtClean="0">
                <a:solidFill>
                  <a:prstClr val="black"/>
                </a:solidFill>
                <a:latin typeface="Osaka"/>
                <a:ea typeface="Osaka"/>
                <a:cs typeface="Osaka"/>
              </a:rPr>
              <a:t>2017</a:t>
            </a:r>
            <a:r>
              <a:rPr lang="ja-JP" altLang="en-US" sz="2200" dirty="0" smtClean="0">
                <a:solidFill>
                  <a:prstClr val="black"/>
                </a:solidFill>
                <a:latin typeface="Osaka"/>
                <a:ea typeface="Osaka"/>
                <a:cs typeface="Osaka"/>
              </a:rPr>
              <a:t>年</a:t>
            </a:r>
            <a:r>
              <a:rPr lang="en-US" altLang="ja-JP" sz="2200" dirty="0" smtClean="0">
                <a:solidFill>
                  <a:prstClr val="black"/>
                </a:solidFill>
                <a:latin typeface="Osaka"/>
                <a:ea typeface="Osaka"/>
                <a:cs typeface="Osaka"/>
              </a:rPr>
              <a:t>9</a:t>
            </a:r>
            <a:r>
              <a:rPr lang="ja-JP" altLang="en-US" sz="2200" dirty="0" smtClean="0">
                <a:solidFill>
                  <a:prstClr val="black"/>
                </a:solidFill>
                <a:latin typeface="Osaka"/>
                <a:ea typeface="Osaka"/>
                <a:cs typeface="Osaka"/>
              </a:rPr>
              <a:t>月</a:t>
            </a:r>
            <a:r>
              <a:rPr lang="en-US" altLang="ja-JP" sz="2200" dirty="0" smtClean="0">
                <a:solidFill>
                  <a:prstClr val="black"/>
                </a:solidFill>
                <a:latin typeface="Osaka"/>
                <a:ea typeface="Osaka"/>
                <a:cs typeface="Osaka"/>
              </a:rPr>
              <a:t>〜12</a:t>
            </a:r>
            <a:r>
              <a:rPr lang="ja-JP" altLang="en-US" sz="2200" dirty="0" smtClean="0">
                <a:solidFill>
                  <a:prstClr val="black"/>
                </a:solidFill>
                <a:latin typeface="Osaka"/>
                <a:ea typeface="Osaka"/>
                <a:cs typeface="Osaka"/>
              </a:rPr>
              <a:t>月上旬</a:t>
            </a:r>
            <a:endParaRPr lang="en-US" altLang="ja-JP" sz="2200" dirty="0" smtClean="0">
              <a:solidFill>
                <a:prstClr val="black"/>
              </a:solidFill>
              <a:latin typeface="Osaka"/>
              <a:ea typeface="Osaka"/>
              <a:cs typeface="Osaka"/>
            </a:endParaRPr>
          </a:p>
          <a:p>
            <a:pPr lvl="2" defTabSz="457200">
              <a:buFont typeface="Arial"/>
              <a:buChar char="•"/>
            </a:pPr>
            <a:r>
              <a:rPr lang="en-US" altLang="ja-JP" sz="2200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Belle II </a:t>
            </a:r>
            <a:r>
              <a:rPr lang="ja-JP" altLang="en-US" sz="2200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グループの作業（</a:t>
            </a:r>
            <a:r>
              <a:rPr lang="en-US" altLang="ja-JP" sz="2200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ARICH</a:t>
            </a:r>
            <a:r>
              <a:rPr lang="ja-JP" altLang="en-US" sz="2200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や</a:t>
            </a:r>
            <a:r>
              <a:rPr lang="en-US" altLang="ja-JP" sz="2200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BEAST II</a:t>
            </a:r>
            <a:r>
              <a:rPr lang="ja-JP" altLang="en-US" sz="2200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のインストール等）</a:t>
            </a:r>
            <a:endParaRPr lang="en-US" altLang="ja-JP" sz="2200" dirty="0" smtClean="0">
              <a:solidFill>
                <a:srgbClr val="008000"/>
              </a:solidFill>
              <a:latin typeface="Osaka"/>
              <a:ea typeface="Osaka"/>
              <a:cs typeface="Osaka"/>
            </a:endParaRPr>
          </a:p>
          <a:p>
            <a:pPr lvl="2" defTabSz="457200">
              <a:buFont typeface="Arial"/>
              <a:buChar char="•"/>
            </a:pPr>
            <a:r>
              <a:rPr lang="en-US" altLang="ja-JP" sz="2200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QCS</a:t>
            </a:r>
            <a:r>
              <a:rPr lang="ja-JP" altLang="en-US" sz="2200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用ビームパイプの組み込み等</a:t>
            </a:r>
            <a:endParaRPr lang="en-US" altLang="ja-JP" sz="2200" dirty="0" smtClean="0">
              <a:solidFill>
                <a:srgbClr val="008000"/>
              </a:solidFill>
              <a:latin typeface="Osaka"/>
              <a:ea typeface="Osaka"/>
              <a:cs typeface="Osaka"/>
            </a:endParaRPr>
          </a:p>
          <a:p>
            <a:pPr lvl="2" defTabSz="457200">
              <a:buFont typeface="Arial"/>
              <a:buChar char="–"/>
            </a:pPr>
            <a:r>
              <a:rPr lang="en-US" altLang="ja-JP" sz="2200" dirty="0" smtClean="0">
                <a:solidFill>
                  <a:prstClr val="black"/>
                </a:solidFill>
                <a:latin typeface="Osaka"/>
                <a:ea typeface="Osaka"/>
                <a:cs typeface="Osaka"/>
              </a:rPr>
              <a:t>2017</a:t>
            </a:r>
            <a:r>
              <a:rPr lang="ja-JP" altLang="en-US" sz="2200" dirty="0" smtClean="0">
                <a:solidFill>
                  <a:prstClr val="black"/>
                </a:solidFill>
                <a:latin typeface="Osaka"/>
                <a:ea typeface="Osaka"/>
                <a:cs typeface="Osaka"/>
              </a:rPr>
              <a:t>年</a:t>
            </a:r>
            <a:r>
              <a:rPr lang="en-US" altLang="ja-JP" sz="2200" dirty="0" smtClean="0">
                <a:solidFill>
                  <a:prstClr val="black"/>
                </a:solidFill>
                <a:latin typeface="Osaka"/>
                <a:ea typeface="Osaka"/>
                <a:cs typeface="Osaka"/>
              </a:rPr>
              <a:t>12</a:t>
            </a:r>
            <a:r>
              <a:rPr lang="ja-JP" altLang="en-US" sz="2200" dirty="0" smtClean="0">
                <a:solidFill>
                  <a:prstClr val="black"/>
                </a:solidFill>
                <a:latin typeface="Osaka"/>
                <a:ea typeface="Osaka"/>
                <a:cs typeface="Osaka"/>
              </a:rPr>
              <a:t>月中旬</a:t>
            </a:r>
            <a:r>
              <a:rPr lang="en-US" altLang="ja-JP" sz="2200" dirty="0" smtClean="0">
                <a:solidFill>
                  <a:prstClr val="black"/>
                </a:solidFill>
                <a:latin typeface="Osaka"/>
                <a:ea typeface="Osaka"/>
                <a:cs typeface="Osaka"/>
              </a:rPr>
              <a:t>〜2018</a:t>
            </a:r>
            <a:r>
              <a:rPr lang="ja-JP" altLang="en-US" sz="2200" dirty="0" smtClean="0">
                <a:solidFill>
                  <a:prstClr val="black"/>
                </a:solidFill>
                <a:latin typeface="Osaka"/>
                <a:ea typeface="Osaka"/>
                <a:cs typeface="Osaka"/>
              </a:rPr>
              <a:t>年</a:t>
            </a:r>
            <a:r>
              <a:rPr lang="en-US" altLang="ja-JP" sz="2200" dirty="0" smtClean="0">
                <a:solidFill>
                  <a:prstClr val="black"/>
                </a:solidFill>
                <a:latin typeface="Osaka"/>
                <a:ea typeface="Osaka"/>
                <a:cs typeface="Osaka"/>
              </a:rPr>
              <a:t>2</a:t>
            </a:r>
            <a:r>
              <a:rPr lang="ja-JP" altLang="en-US" sz="2200" dirty="0" smtClean="0">
                <a:solidFill>
                  <a:prstClr val="black"/>
                </a:solidFill>
                <a:latin typeface="Osaka"/>
                <a:ea typeface="Osaka"/>
                <a:cs typeface="Osaka"/>
              </a:rPr>
              <a:t>月中旬</a:t>
            </a:r>
            <a:endParaRPr lang="en-US" altLang="ja-JP" sz="2200" dirty="0" smtClean="0">
              <a:solidFill>
                <a:prstClr val="black"/>
              </a:solidFill>
              <a:latin typeface="Osaka"/>
              <a:ea typeface="Osaka"/>
              <a:cs typeface="Osaka"/>
            </a:endParaRPr>
          </a:p>
          <a:p>
            <a:pPr lvl="2" defTabSz="457200">
              <a:buFont typeface="Arial"/>
              <a:buChar char="•"/>
            </a:pPr>
            <a:r>
              <a:rPr lang="en-US" altLang="ja-JP" sz="2200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QCS</a:t>
            </a:r>
            <a:r>
              <a:rPr lang="ja-JP" altLang="en-US" sz="2200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前進、衝突点加速器機器の再組み込み、立上げ調整等</a:t>
            </a:r>
            <a:endParaRPr lang="en-US" altLang="ja-JP" sz="2200" dirty="0" smtClean="0">
              <a:solidFill>
                <a:srgbClr val="008000"/>
              </a:solidFill>
              <a:latin typeface="Osaka"/>
              <a:ea typeface="Osaka"/>
              <a:cs typeface="Osaka"/>
            </a:endParaRPr>
          </a:p>
          <a:p>
            <a:pPr lvl="2" defTabSz="457200">
              <a:buFont typeface="Arial"/>
              <a:buChar char="•"/>
            </a:pPr>
            <a:r>
              <a:rPr lang="en-US" altLang="ja-JP" sz="2200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phase 2</a:t>
            </a:r>
            <a:r>
              <a:rPr lang="ja-JP" altLang="en-US" sz="2200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用の放射線シールド構築</a:t>
            </a:r>
            <a:r>
              <a:rPr lang="en-US" altLang="ja-JP" sz="2200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 </a:t>
            </a:r>
          </a:p>
          <a:p>
            <a:pPr lvl="2" defTabSz="457200">
              <a:buFont typeface="Arial"/>
              <a:buChar char="–"/>
            </a:pPr>
            <a:r>
              <a:rPr lang="en-US" altLang="ja-JP" sz="2200" dirty="0" smtClean="0">
                <a:solidFill>
                  <a:prstClr val="black"/>
                </a:solidFill>
                <a:latin typeface="Osaka"/>
                <a:ea typeface="Osaka"/>
                <a:cs typeface="Osaka"/>
              </a:rPr>
              <a:t>2018</a:t>
            </a:r>
            <a:r>
              <a:rPr lang="ja-JP" altLang="en-US" sz="2200" dirty="0" smtClean="0">
                <a:solidFill>
                  <a:prstClr val="black"/>
                </a:solidFill>
                <a:latin typeface="Osaka"/>
                <a:ea typeface="Osaka"/>
                <a:cs typeface="Osaka"/>
              </a:rPr>
              <a:t>年</a:t>
            </a:r>
            <a:r>
              <a:rPr lang="en-US" altLang="ja-JP" sz="2200" dirty="0" smtClean="0">
                <a:solidFill>
                  <a:prstClr val="black"/>
                </a:solidFill>
                <a:latin typeface="Osaka"/>
                <a:ea typeface="Osaka"/>
                <a:cs typeface="Osaka"/>
              </a:rPr>
              <a:t>2</a:t>
            </a:r>
            <a:r>
              <a:rPr lang="ja-JP" altLang="en-US" sz="2200" dirty="0" smtClean="0">
                <a:solidFill>
                  <a:prstClr val="black"/>
                </a:solidFill>
                <a:latin typeface="Osaka"/>
                <a:ea typeface="Osaka"/>
                <a:cs typeface="Osaka"/>
              </a:rPr>
              <a:t>月中旬</a:t>
            </a:r>
            <a:r>
              <a:rPr lang="en-US" altLang="ja-JP" sz="2200" dirty="0" smtClean="0">
                <a:solidFill>
                  <a:prstClr val="black"/>
                </a:solidFill>
                <a:latin typeface="Osaka"/>
                <a:ea typeface="Osaka"/>
                <a:cs typeface="Osaka"/>
              </a:rPr>
              <a:t>: MR phase 2 commissioning start</a:t>
            </a:r>
            <a:endParaRPr lang="en-US" altLang="ja-JP" sz="3400" dirty="0" smtClean="0"/>
          </a:p>
          <a:p>
            <a:pPr lvl="1">
              <a:lnSpc>
                <a:spcPct val="120000"/>
              </a:lnSpc>
            </a:pPr>
            <a:r>
              <a:rPr lang="ja-JP" altLang="en-US" dirty="0" smtClean="0">
                <a:latin typeface="Osaka" charset="-128"/>
                <a:ea typeface="Osaka" charset="-128"/>
                <a:cs typeface="Osaka" charset="-128"/>
              </a:rPr>
              <a:t>より詳細かつ正確な工程の検討を、加速器と</a:t>
            </a:r>
            <a:r>
              <a:rPr lang="en-US" altLang="ja-JP" dirty="0" smtClean="0">
                <a:latin typeface="Osaka" charset="-128"/>
                <a:ea typeface="Osaka" charset="-128"/>
                <a:cs typeface="Osaka" charset="-128"/>
              </a:rPr>
              <a:t>Belle II</a:t>
            </a:r>
            <a:r>
              <a:rPr lang="ja-JP" altLang="en-US" dirty="0" smtClean="0">
                <a:latin typeface="Osaka" charset="-128"/>
                <a:ea typeface="Osaka" charset="-128"/>
                <a:cs typeface="Osaka" charset="-128"/>
              </a:rPr>
              <a:t>グループで協力して進めている。</a:t>
            </a:r>
            <a:endParaRPr lang="en-US" altLang="ja-JP" dirty="0" smtClean="0">
              <a:latin typeface="Osaka" charset="-128"/>
              <a:ea typeface="Osaka" charset="-128"/>
              <a:cs typeface="Osaka" charset="-128"/>
            </a:endParaRPr>
          </a:p>
          <a:p>
            <a:pPr>
              <a:lnSpc>
                <a:spcPct val="120000"/>
              </a:lnSpc>
            </a:pPr>
            <a:r>
              <a:rPr lang="en-US" altLang="ja-JP" dirty="0" smtClean="0">
                <a:latin typeface="Osaka" charset="-128"/>
                <a:ea typeface="Osaka" charset="-128"/>
                <a:cs typeface="Osaka" charset="-128"/>
              </a:rPr>
              <a:t>IR</a:t>
            </a:r>
            <a:r>
              <a:rPr lang="ja-JP" altLang="en-US" dirty="0" smtClean="0">
                <a:latin typeface="Osaka" charset="-128"/>
                <a:ea typeface="Osaka" charset="-128"/>
                <a:cs typeface="Osaka" charset="-128"/>
              </a:rPr>
              <a:t>以外も、</a:t>
            </a:r>
            <a:r>
              <a:rPr lang="en-US" altLang="ja-JP" dirty="0" smtClean="0">
                <a:latin typeface="Osaka" charset="-128"/>
                <a:ea typeface="Osaka" charset="-128"/>
                <a:cs typeface="Osaka" charset="-128"/>
              </a:rPr>
              <a:t>MR</a:t>
            </a:r>
            <a:r>
              <a:rPr lang="ja-JP" altLang="en-US" dirty="0" smtClean="0">
                <a:latin typeface="Osaka" charset="-128"/>
                <a:ea typeface="Osaka" charset="-128"/>
                <a:cs typeface="Osaka" charset="-128"/>
              </a:rPr>
              <a:t>の各部署において、</a:t>
            </a:r>
            <a:r>
              <a:rPr lang="en-US" altLang="ja-JP" dirty="0" smtClean="0">
                <a:latin typeface="Osaka" charset="-128"/>
                <a:ea typeface="Osaka" charset="-128"/>
                <a:cs typeface="Osaka" charset="-128"/>
              </a:rPr>
              <a:t>Phase 2</a:t>
            </a:r>
            <a:r>
              <a:rPr lang="ja-JP" altLang="en-US" dirty="0" smtClean="0">
                <a:latin typeface="Osaka" charset="-128"/>
                <a:ea typeface="Osaka" charset="-128"/>
                <a:cs typeface="Osaka" charset="-128"/>
              </a:rPr>
              <a:t>に向けた各種改良や、今後の長期運転に向けた機器の維持・改善を順調に進めている。</a:t>
            </a:r>
            <a:endParaRPr lang="en-US" altLang="ja-JP" dirty="0" smtClean="0">
              <a:latin typeface="Osaka" charset="-128"/>
              <a:ea typeface="Osaka" charset="-128"/>
              <a:cs typeface="Osaka" charset="-128"/>
            </a:endParaRPr>
          </a:p>
          <a:p>
            <a:pPr>
              <a:lnSpc>
                <a:spcPct val="120000"/>
              </a:lnSpc>
            </a:pPr>
            <a:r>
              <a:rPr lang="en-US" altLang="ja-JP" dirty="0">
                <a:latin typeface="Osaka" charset="-128"/>
                <a:ea typeface="Osaka" charset="-128"/>
                <a:cs typeface="Osaka" charset="-128"/>
              </a:rPr>
              <a:t>12</a:t>
            </a:r>
            <a:r>
              <a:rPr lang="ja-JP" altLang="en-US" dirty="0">
                <a:latin typeface="Osaka" charset="-128"/>
                <a:ea typeface="Osaka" charset="-128"/>
                <a:cs typeface="Osaka" charset="-128"/>
              </a:rPr>
              <a:t>月</a:t>
            </a:r>
            <a:r>
              <a:rPr lang="en-US" altLang="ja-JP" dirty="0">
                <a:latin typeface="Osaka" charset="-128"/>
                <a:ea typeface="Osaka" charset="-128"/>
                <a:cs typeface="Osaka" charset="-128"/>
              </a:rPr>
              <a:t>4</a:t>
            </a:r>
            <a:r>
              <a:rPr lang="ja-JP" altLang="en-US" dirty="0">
                <a:latin typeface="Osaka" charset="-128"/>
                <a:ea typeface="Osaka" charset="-128"/>
                <a:cs typeface="Osaka" charset="-128"/>
              </a:rPr>
              <a:t>日</a:t>
            </a:r>
            <a:r>
              <a:rPr lang="en-US" altLang="ja-JP" dirty="0">
                <a:latin typeface="Osaka" charset="-128"/>
                <a:ea typeface="Osaka" charset="-128"/>
                <a:cs typeface="Osaka" charset="-128"/>
              </a:rPr>
              <a:t>DR</a:t>
            </a:r>
            <a:r>
              <a:rPr lang="ja-JP" altLang="en-US" dirty="0">
                <a:latin typeface="Osaka" charset="-128"/>
                <a:ea typeface="Osaka" charset="-128"/>
                <a:cs typeface="Osaka" charset="-128"/>
              </a:rPr>
              <a:t>ビーム調整</a:t>
            </a:r>
            <a:r>
              <a:rPr lang="ja-JP" altLang="en-US" dirty="0" smtClean="0">
                <a:latin typeface="Osaka" charset="-128"/>
                <a:ea typeface="Osaka" charset="-128"/>
                <a:cs typeface="Osaka" charset="-128"/>
              </a:rPr>
              <a:t>運転開始、</a:t>
            </a:r>
            <a:r>
              <a:rPr lang="en-US" altLang="ja-JP" dirty="0" smtClean="0">
                <a:latin typeface="Osaka" charset="-128"/>
                <a:ea typeface="Osaka" charset="-128"/>
                <a:cs typeface="Osaka" charset="-128"/>
              </a:rPr>
              <a:t>2018</a:t>
            </a:r>
            <a:r>
              <a:rPr lang="ja-JP" altLang="en-US" dirty="0" smtClean="0">
                <a:latin typeface="Osaka" charset="-128"/>
                <a:ea typeface="Osaka" charset="-128"/>
                <a:cs typeface="Osaka" charset="-128"/>
              </a:rPr>
              <a:t>年</a:t>
            </a:r>
            <a:r>
              <a:rPr lang="en-US" altLang="ja-JP" dirty="0" smtClean="0">
                <a:latin typeface="Osaka" charset="-128"/>
                <a:ea typeface="Osaka" charset="-128"/>
                <a:cs typeface="Osaka" charset="-128"/>
              </a:rPr>
              <a:t>2</a:t>
            </a:r>
            <a:r>
              <a:rPr lang="ja-JP" altLang="en-US" dirty="0" smtClean="0">
                <a:latin typeface="Osaka" charset="-128"/>
                <a:ea typeface="Osaka" charset="-128"/>
                <a:cs typeface="Osaka" charset="-128"/>
              </a:rPr>
              <a:t>月中旬</a:t>
            </a:r>
            <a:r>
              <a:rPr lang="en-US" altLang="ja-JP" dirty="0" smtClean="0">
                <a:latin typeface="Osaka" charset="-128"/>
                <a:ea typeface="Osaka" charset="-128"/>
                <a:cs typeface="Osaka" charset="-128"/>
              </a:rPr>
              <a:t>MR Phase 2</a:t>
            </a:r>
            <a:r>
              <a:rPr lang="ja-JP" altLang="en-US" dirty="0" smtClean="0">
                <a:latin typeface="Osaka" charset="-128"/>
                <a:ea typeface="Osaka" charset="-128"/>
                <a:cs typeface="Osaka" charset="-128"/>
              </a:rPr>
              <a:t>運転開始に向けて、現行計画に概ね沿って進行している。</a:t>
            </a:r>
            <a:endParaRPr lang="en-US" altLang="ja-JP" dirty="0" smtClean="0">
              <a:latin typeface="Osaka" charset="-128"/>
              <a:ea typeface="Osaka" charset="-128"/>
              <a:cs typeface="Osaka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923789" y="6501276"/>
            <a:ext cx="1205779" cy="33855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ja-JP" sz="1600" kern="0" dirty="0">
                <a:solidFill>
                  <a:sysClr val="windowText" lastClr="000000"/>
                </a:solidFill>
              </a:rPr>
              <a:t>K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Akai</a:t>
            </a:r>
            <a:r>
              <a:rPr lang="en-US" altLang="ja-JP" sz="1600" kern="0" dirty="0">
                <a:solidFill>
                  <a:sysClr val="windowText" lastClr="000000"/>
                </a:solidFill>
              </a:rPr>
              <a:t> </a:t>
            </a:r>
            <a:r>
              <a:rPr lang="en-US" altLang="ja-JP" sz="1600" kern="0" dirty="0" smtClean="0">
                <a:solidFill>
                  <a:sysClr val="windowText" lastClr="000000"/>
                </a:solidFill>
              </a:rPr>
              <a:t>et al.</a:t>
            </a:r>
            <a:endParaRPr kumimoji="1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31282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3832167" y="2884515"/>
            <a:ext cx="18337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backup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89398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1592942" y="28536"/>
            <a:ext cx="7551058" cy="791999"/>
          </a:xfrm>
          <a:prstGeom prst="rect">
            <a:avLst/>
          </a:prstGeom>
          <a:solidFill>
            <a:srgbClr val="00FFFF">
              <a:alpha val="8000"/>
            </a:srgbClr>
          </a:solidFill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kumimoji="0" lang="ja-JP" altLang="en-US" sz="4100" kern="0" dirty="0" smtClean="0">
                <a:solidFill>
                  <a:prstClr val="black"/>
                </a:solidFill>
                <a:latin typeface="Osaka" charset="-128"/>
                <a:ea typeface="Osaka" charset="-128"/>
                <a:cs typeface="Osaka" charset="-128"/>
              </a:rPr>
              <a:t>資料</a:t>
            </a: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Osaka" charset="-128"/>
              <a:ea typeface="Osaka" charset="-128"/>
              <a:cs typeface="Osaka" charset="-12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77" y="78830"/>
            <a:ext cx="154636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>
          <a:xfrm>
            <a:off x="115408" y="989887"/>
            <a:ext cx="8935815" cy="558699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ja-JP" dirty="0" smtClean="0">
                <a:latin typeface="Osaka" charset="-128"/>
                <a:ea typeface="Osaka" charset="-128"/>
                <a:cs typeface="Osaka" charset="-128"/>
              </a:rPr>
              <a:t>  </a:t>
            </a:r>
            <a:r>
              <a:rPr lang="en-US" altLang="ja-JP" dirty="0" smtClean="0">
                <a:latin typeface="Osaka" charset="-128"/>
                <a:ea typeface="Osaka" charset="-128"/>
                <a:cs typeface="Osaka" charset="-128"/>
                <a:hlinkClick r:id="rId3"/>
              </a:rPr>
              <a:t>https</a:t>
            </a:r>
            <a:r>
              <a:rPr lang="en-US" altLang="ja-JP" dirty="0">
                <a:latin typeface="Osaka" charset="-128"/>
                <a:ea typeface="Osaka" charset="-128"/>
                <a:cs typeface="Osaka" charset="-128"/>
                <a:hlinkClick r:id="rId3"/>
              </a:rPr>
              <a:t>://kds.kek.jp/indico/event/15914</a:t>
            </a:r>
            <a:r>
              <a:rPr lang="en-US" altLang="ja-JP" dirty="0" smtClean="0">
                <a:latin typeface="Osaka" charset="-128"/>
                <a:ea typeface="Osaka" charset="-128"/>
                <a:cs typeface="Osaka" charset="-128"/>
                <a:hlinkClick r:id="rId3"/>
              </a:rPr>
              <a:t>/</a:t>
            </a:r>
            <a:endParaRPr lang="en-US" altLang="ja-JP" dirty="0" smtClean="0">
              <a:latin typeface="Osaka" charset="-128"/>
              <a:ea typeface="Osaka" charset="-128"/>
              <a:cs typeface="Osaka" charset="-128"/>
            </a:endParaRPr>
          </a:p>
          <a:p>
            <a:pPr>
              <a:lnSpc>
                <a:spcPct val="120000"/>
              </a:lnSpc>
            </a:pPr>
            <a:endParaRPr lang="en-US" altLang="ja-JP" dirty="0">
              <a:latin typeface="Osaka" charset="-128"/>
              <a:ea typeface="Osaka" charset="-128"/>
              <a:cs typeface="Osaka" charset="-128"/>
            </a:endParaRPr>
          </a:p>
          <a:p>
            <a:pPr>
              <a:lnSpc>
                <a:spcPct val="120000"/>
              </a:lnSpc>
            </a:pPr>
            <a:r>
              <a:rPr lang="en-US" altLang="ja-JP" dirty="0" smtClean="0">
                <a:latin typeface="Osaka" charset="-128"/>
                <a:ea typeface="Osaka" charset="-128"/>
                <a:cs typeface="Osaka" charset="-128"/>
              </a:rPr>
              <a:t>Design Report </a:t>
            </a:r>
            <a:r>
              <a:rPr lang="ja-JP" altLang="en-US" dirty="0" smtClean="0">
                <a:latin typeface="Osaka" charset="-128"/>
                <a:ea typeface="Osaka" charset="-128"/>
                <a:cs typeface="Osaka" charset="-128"/>
              </a:rPr>
              <a:t>ドラフト　</a:t>
            </a:r>
            <a:endParaRPr lang="en-US" altLang="ja-JP" dirty="0" smtClean="0">
              <a:latin typeface="Osaka" charset="-128"/>
              <a:ea typeface="Osaka" charset="-128"/>
              <a:cs typeface="Osaka" charset="-128"/>
            </a:endParaRPr>
          </a:p>
          <a:p>
            <a:pPr>
              <a:lnSpc>
                <a:spcPct val="120000"/>
              </a:lnSpc>
            </a:pPr>
            <a:r>
              <a:rPr lang="ja-JP" altLang="en-US" dirty="0" smtClean="0">
                <a:latin typeface="Osaka" charset="-128"/>
                <a:ea typeface="Osaka" charset="-128"/>
                <a:cs typeface="Osaka" charset="-128"/>
              </a:rPr>
              <a:t>マシンパラメター表</a:t>
            </a:r>
            <a:endParaRPr lang="en-US" altLang="ja-JP" dirty="0" smtClean="0">
              <a:latin typeface="Osaka" charset="-128"/>
              <a:ea typeface="Osaka" charset="-128"/>
              <a:cs typeface="Osaka" charset="-128"/>
            </a:endParaRPr>
          </a:p>
          <a:p>
            <a:pPr>
              <a:lnSpc>
                <a:spcPct val="120000"/>
              </a:lnSpc>
            </a:pPr>
            <a:r>
              <a:rPr lang="en-US" altLang="ja-JP" dirty="0" smtClean="0">
                <a:latin typeface="Osaka" charset="-128"/>
                <a:ea typeface="Osaka" charset="-128"/>
                <a:cs typeface="Osaka" charset="-128"/>
              </a:rPr>
              <a:t>Strategy of Phase 2 by </a:t>
            </a:r>
            <a:r>
              <a:rPr lang="ja-JP" altLang="en-US" dirty="0" smtClean="0">
                <a:latin typeface="Osaka" charset="-128"/>
                <a:ea typeface="Osaka" charset="-128"/>
                <a:cs typeface="Osaka" charset="-128"/>
              </a:rPr>
              <a:t>大西さん</a:t>
            </a:r>
            <a:r>
              <a:rPr lang="en-US" altLang="ja-JP" dirty="0" smtClean="0">
                <a:latin typeface="Osaka" charset="-128"/>
                <a:ea typeface="Osaka" charset="-128"/>
                <a:cs typeface="Osaka" charset="-128"/>
              </a:rPr>
              <a:t> </a:t>
            </a:r>
          </a:p>
          <a:p>
            <a:pPr>
              <a:lnSpc>
                <a:spcPct val="120000"/>
              </a:lnSpc>
            </a:pPr>
            <a:endParaRPr lang="en-US" altLang="ja-JP" dirty="0" smtClean="0">
              <a:latin typeface="Osaka" charset="-128"/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5006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 txBox="1">
            <a:spLocks/>
          </p:cNvSpPr>
          <p:nvPr/>
        </p:nvSpPr>
        <p:spPr>
          <a:xfrm>
            <a:off x="457200" y="292021"/>
            <a:ext cx="8229600" cy="740150"/>
          </a:xfrm>
          <a:prstGeom prst="rect">
            <a:avLst/>
          </a:prstGeom>
        </p:spPr>
        <p:txBody>
          <a:bodyPr vert="horz" lIns="91514" tIns="45756" rIns="91514" bIns="45756" rtlCol="0" anchor="ctr">
            <a:normAutofit/>
          </a:bodyPr>
          <a:lstStyle>
            <a:lvl1pPr algn="ctr" defTabSz="457627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ja-JP" altLang="en-US" sz="4000" dirty="0" smtClean="0">
                <a:solidFill>
                  <a:prstClr val="black"/>
                </a:solidFill>
              </a:rPr>
              <a:t>要検討事項</a:t>
            </a:r>
            <a:endParaRPr lang="ja-JP" altLang="en-US" sz="4000" dirty="0">
              <a:solidFill>
                <a:prstClr val="black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30715" y="1446174"/>
            <a:ext cx="8482571" cy="4708969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marL="342858" indent="-342858" defTabSz="457200">
              <a:buFontTx/>
              <a:buChar char="-"/>
            </a:pPr>
            <a:r>
              <a:rPr lang="ja-JP" altLang="en-US" sz="2000" dirty="0" smtClean="0">
                <a:solidFill>
                  <a:prstClr val="black"/>
                </a:solidFill>
              </a:rPr>
              <a:t>キッカー、セプタム調整の具体化</a:t>
            </a:r>
            <a:r>
              <a:rPr lang="en-US" altLang="ja-JP" sz="2000" dirty="0" smtClean="0">
                <a:solidFill>
                  <a:prstClr val="black"/>
                </a:solidFill>
              </a:rPr>
              <a:t/>
            </a:r>
            <a:br>
              <a:rPr lang="en-US" altLang="ja-JP" sz="2000" dirty="0" smtClean="0">
                <a:solidFill>
                  <a:prstClr val="black"/>
                </a:solidFill>
              </a:rPr>
            </a:br>
            <a:r>
              <a:rPr lang="ja-JP" altLang="en-US" sz="2000" dirty="0" smtClean="0">
                <a:solidFill>
                  <a:prstClr val="black"/>
                </a:solidFill>
              </a:rPr>
              <a:t>　キッカーは蹴り角を変えるとタイミングが変わる。</a:t>
            </a:r>
            <a:r>
              <a:rPr lang="en-US" altLang="ja-JP" sz="2000" dirty="0" smtClean="0">
                <a:solidFill>
                  <a:prstClr val="black"/>
                </a:solidFill>
              </a:rPr>
              <a:t/>
            </a:r>
            <a:br>
              <a:rPr lang="en-US" altLang="ja-JP" sz="2000" dirty="0" smtClean="0">
                <a:solidFill>
                  <a:prstClr val="black"/>
                </a:solidFill>
              </a:rPr>
            </a:br>
            <a:r>
              <a:rPr lang="ja-JP" altLang="en-US" sz="2000" dirty="0" smtClean="0">
                <a:solidFill>
                  <a:prstClr val="black"/>
                </a:solidFill>
              </a:rPr>
              <a:t>　事前にできる対応策、用意すべきツールの検討。</a:t>
            </a:r>
            <a:r>
              <a:rPr lang="en-US" altLang="ja-JP" sz="2000" dirty="0" smtClean="0">
                <a:solidFill>
                  <a:prstClr val="black"/>
                </a:solidFill>
              </a:rPr>
              <a:t/>
            </a:r>
            <a:br>
              <a:rPr lang="en-US" altLang="ja-JP" sz="2000" dirty="0" smtClean="0">
                <a:solidFill>
                  <a:prstClr val="black"/>
                </a:solidFill>
              </a:rPr>
            </a:br>
            <a:endParaRPr lang="en-US" altLang="ja-JP" sz="2000" dirty="0" smtClean="0">
              <a:solidFill>
                <a:prstClr val="black"/>
              </a:solidFill>
            </a:endParaRPr>
          </a:p>
          <a:p>
            <a:pPr marL="342858" indent="-342858" defTabSz="457200">
              <a:buFontTx/>
              <a:buChar char="-"/>
            </a:pPr>
            <a:r>
              <a:rPr lang="ja-JP" altLang="en-US" sz="2000" dirty="0" smtClean="0">
                <a:solidFill>
                  <a:prstClr val="black"/>
                </a:solidFill>
              </a:rPr>
              <a:t>アライメント結果の検討</a:t>
            </a:r>
            <a:r>
              <a:rPr lang="en-US" altLang="ja-JP" sz="2000" dirty="0" smtClean="0">
                <a:solidFill>
                  <a:prstClr val="black"/>
                </a:solidFill>
              </a:rPr>
              <a:t/>
            </a:r>
            <a:br>
              <a:rPr lang="en-US" altLang="ja-JP" sz="2000" dirty="0" smtClean="0">
                <a:solidFill>
                  <a:prstClr val="black"/>
                </a:solidFill>
              </a:rPr>
            </a:br>
            <a:r>
              <a:rPr lang="ja-JP" altLang="en-US" sz="2000" dirty="0" smtClean="0">
                <a:solidFill>
                  <a:prstClr val="black"/>
                </a:solidFill>
              </a:rPr>
              <a:t>　ステアリングの定格内に収まっているか？</a:t>
            </a:r>
            <a:endParaRPr lang="en-US" altLang="ja-JP" sz="2000" dirty="0" smtClean="0">
              <a:solidFill>
                <a:prstClr val="black"/>
              </a:solidFill>
            </a:endParaRPr>
          </a:p>
          <a:p>
            <a:pPr marL="342858" indent="-342858" defTabSz="457200">
              <a:buFontTx/>
              <a:buChar char="-"/>
            </a:pPr>
            <a:endParaRPr lang="en-US" altLang="ja-JP" sz="2000" dirty="0">
              <a:solidFill>
                <a:prstClr val="black"/>
              </a:solidFill>
            </a:endParaRPr>
          </a:p>
          <a:p>
            <a:pPr marL="342858" indent="-342858" defTabSz="457200">
              <a:buFontTx/>
              <a:buChar char="-"/>
            </a:pPr>
            <a:r>
              <a:rPr lang="ja-JP" altLang="en-US" sz="2000" dirty="0" smtClean="0">
                <a:solidFill>
                  <a:prstClr val="black"/>
                </a:solidFill>
              </a:rPr>
              <a:t>出射キッカーのタイミングジッターに起因する</a:t>
            </a:r>
            <a:r>
              <a:rPr lang="en-US" altLang="ja-JP" sz="2000" dirty="0" smtClean="0">
                <a:solidFill>
                  <a:prstClr val="black"/>
                </a:solidFill>
              </a:rPr>
              <a:t>LINAC</a:t>
            </a:r>
            <a:r>
              <a:rPr lang="ja-JP" altLang="en-US" sz="2000" dirty="0" smtClean="0">
                <a:solidFill>
                  <a:prstClr val="black"/>
                </a:solidFill>
              </a:rPr>
              <a:t>でのビーム品質</a:t>
            </a:r>
            <a:r>
              <a:rPr lang="ja-JP" altLang="en-US" sz="2000" smtClean="0">
                <a:solidFill>
                  <a:prstClr val="black"/>
                </a:solidFill>
              </a:rPr>
              <a:t>の劣化。</a:t>
            </a:r>
            <a:endParaRPr lang="en-US" altLang="ja-JP" sz="2000" dirty="0">
              <a:solidFill>
                <a:prstClr val="black"/>
              </a:solidFill>
            </a:endParaRPr>
          </a:p>
          <a:p>
            <a:pPr marL="342858" indent="-342858" defTabSz="457200">
              <a:buFontTx/>
              <a:buChar char="-"/>
            </a:pPr>
            <a:endParaRPr lang="en-US" altLang="ja-JP" sz="2000" dirty="0" smtClean="0">
              <a:solidFill>
                <a:prstClr val="black"/>
              </a:solidFill>
            </a:endParaRPr>
          </a:p>
          <a:p>
            <a:pPr marL="342858" indent="-342858" defTabSz="457200">
              <a:buFontTx/>
              <a:buChar char="-"/>
            </a:pPr>
            <a:r>
              <a:rPr lang="ja-JP" altLang="en-US" sz="2000" dirty="0" smtClean="0">
                <a:solidFill>
                  <a:prstClr val="black"/>
                </a:solidFill>
              </a:rPr>
              <a:t>シフト体制</a:t>
            </a:r>
            <a:r>
              <a:rPr lang="en-US" altLang="ja-JP" sz="2000" dirty="0" smtClean="0">
                <a:solidFill>
                  <a:prstClr val="black"/>
                </a:solidFill>
              </a:rPr>
              <a:t/>
            </a:r>
            <a:br>
              <a:rPr lang="en-US" altLang="ja-JP" sz="2000" dirty="0" smtClean="0">
                <a:solidFill>
                  <a:prstClr val="black"/>
                </a:solidFill>
              </a:rPr>
            </a:br>
            <a:r>
              <a:rPr lang="ja-JP" altLang="en-US" sz="2000" dirty="0" smtClean="0">
                <a:solidFill>
                  <a:prstClr val="black"/>
                </a:solidFill>
              </a:rPr>
              <a:t>　夜中</a:t>
            </a:r>
            <a:r>
              <a:rPr lang="ja-JP" altLang="en-US" sz="2000" dirty="0">
                <a:solidFill>
                  <a:prstClr val="black"/>
                </a:solidFill>
              </a:rPr>
              <a:t>は</a:t>
            </a:r>
            <a:r>
              <a:rPr lang="en-US" altLang="ja-JP" sz="2000" dirty="0">
                <a:solidFill>
                  <a:prstClr val="black"/>
                </a:solidFill>
              </a:rPr>
              <a:t>KCG</a:t>
            </a:r>
            <a:r>
              <a:rPr lang="ja-JP" altLang="en-US" sz="2000" dirty="0">
                <a:solidFill>
                  <a:prstClr val="black"/>
                </a:solidFill>
              </a:rPr>
              <a:t>シフトは付けない</a:t>
            </a:r>
            <a:r>
              <a:rPr lang="ja-JP" altLang="en-US" sz="2000" dirty="0" smtClean="0">
                <a:solidFill>
                  <a:prstClr val="black"/>
                </a:solidFill>
              </a:rPr>
              <a:t>。</a:t>
            </a:r>
            <a:r>
              <a:rPr lang="en-US" altLang="ja-JP" sz="2000" dirty="0" smtClean="0">
                <a:solidFill>
                  <a:prstClr val="black"/>
                </a:solidFill>
              </a:rPr>
              <a:t/>
            </a:r>
            <a:br>
              <a:rPr lang="en-US" altLang="ja-JP" sz="2000" dirty="0" smtClean="0">
                <a:solidFill>
                  <a:prstClr val="black"/>
                </a:solidFill>
              </a:rPr>
            </a:br>
            <a:r>
              <a:rPr lang="ja-JP" altLang="en-US" sz="2000" dirty="0" smtClean="0">
                <a:solidFill>
                  <a:prstClr val="black"/>
                </a:solidFill>
              </a:rPr>
              <a:t>　夜中は準夜</a:t>
            </a:r>
            <a:r>
              <a:rPr lang="ja-JP" altLang="en-US" sz="2000" dirty="0">
                <a:solidFill>
                  <a:prstClr val="black"/>
                </a:solidFill>
              </a:rPr>
              <a:t>の続き、真空焼き、</a:t>
            </a:r>
            <a:r>
              <a:rPr lang="en-US" altLang="ja-JP" sz="2000" dirty="0">
                <a:solidFill>
                  <a:prstClr val="black"/>
                </a:solidFill>
              </a:rPr>
              <a:t>LINAC</a:t>
            </a:r>
            <a:r>
              <a:rPr lang="ja-JP" altLang="en-US" sz="2000" dirty="0">
                <a:solidFill>
                  <a:prstClr val="black"/>
                </a:solidFill>
              </a:rPr>
              <a:t>調整、希望者のスタディ等に充てる</a:t>
            </a:r>
            <a:r>
              <a:rPr lang="ja-JP" altLang="en-US" sz="2000" dirty="0" smtClean="0">
                <a:solidFill>
                  <a:prstClr val="black"/>
                </a:solidFill>
              </a:rPr>
              <a:t>。</a:t>
            </a:r>
            <a:r>
              <a:rPr lang="en-US" altLang="ja-JP" sz="2000" dirty="0" smtClean="0">
                <a:solidFill>
                  <a:prstClr val="black"/>
                </a:solidFill>
              </a:rPr>
              <a:t/>
            </a:r>
            <a:br>
              <a:rPr lang="en-US" altLang="ja-JP" sz="2000" dirty="0" smtClean="0">
                <a:solidFill>
                  <a:prstClr val="black"/>
                </a:solidFill>
              </a:rPr>
            </a:br>
            <a:r>
              <a:rPr lang="ja-JP" altLang="en-US" sz="2000" dirty="0">
                <a:solidFill>
                  <a:prstClr val="black"/>
                </a:solidFill>
              </a:rPr>
              <a:t>　１シフトは何人体制</a:t>
            </a:r>
            <a:r>
              <a:rPr lang="ja-JP" altLang="en-US" sz="2000" dirty="0" smtClean="0">
                <a:solidFill>
                  <a:prstClr val="black"/>
                </a:solidFill>
              </a:rPr>
              <a:t>？</a:t>
            </a:r>
            <a:r>
              <a:rPr lang="en-US" altLang="ja-JP" sz="2000" dirty="0" smtClean="0">
                <a:solidFill>
                  <a:prstClr val="black"/>
                </a:solidFill>
              </a:rPr>
              <a:t/>
            </a:r>
            <a:br>
              <a:rPr lang="en-US" altLang="ja-JP" sz="2000" dirty="0" smtClean="0">
                <a:solidFill>
                  <a:prstClr val="black"/>
                </a:solidFill>
              </a:rPr>
            </a:br>
            <a:r>
              <a:rPr lang="ja-JP" altLang="en-US" sz="2000" dirty="0" smtClean="0">
                <a:solidFill>
                  <a:prstClr val="black"/>
                </a:solidFill>
              </a:rPr>
              <a:t>　</a:t>
            </a:r>
            <a:r>
              <a:rPr lang="en-US" altLang="ja-JP" sz="2000" dirty="0" smtClean="0">
                <a:solidFill>
                  <a:prstClr val="black"/>
                </a:solidFill>
              </a:rPr>
              <a:t>LINAC</a:t>
            </a:r>
            <a:r>
              <a:rPr lang="ja-JP" altLang="en-US" sz="2000" dirty="0" smtClean="0">
                <a:solidFill>
                  <a:prstClr val="black"/>
                </a:solidFill>
              </a:rPr>
              <a:t>調整はどれくらい必要か？</a:t>
            </a:r>
            <a:r>
              <a:rPr lang="en-US" altLang="ja-JP" sz="2000" dirty="0">
                <a:solidFill>
                  <a:prstClr val="black"/>
                </a:solidFill>
              </a:rPr>
              <a:t/>
            </a:r>
            <a:br>
              <a:rPr lang="en-US" altLang="ja-JP" sz="2000" dirty="0">
                <a:solidFill>
                  <a:prstClr val="black"/>
                </a:solidFill>
              </a:rPr>
            </a:br>
            <a:endParaRPr lang="en-US" altLang="ja-JP" sz="2000" dirty="0" smtClean="0">
              <a:solidFill>
                <a:prstClr val="black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441649" y="6484650"/>
            <a:ext cx="1665841" cy="33855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kern="0" noProof="0" dirty="0">
                <a:solidFill>
                  <a:sysClr val="windowText" lastClr="000000"/>
                </a:solidFill>
              </a:rPr>
              <a:t>H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Sugimoto</a:t>
            </a:r>
            <a:r>
              <a:rPr lang="en-US" altLang="ja-JP" sz="1600" kern="0" dirty="0" smtClean="0">
                <a:solidFill>
                  <a:sysClr val="windowText" lastClr="000000"/>
                </a:solidFill>
              </a:rPr>
              <a:t> et al.</a:t>
            </a:r>
            <a:endParaRPr kumimoji="1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36531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 txBox="1">
            <a:spLocks/>
          </p:cNvSpPr>
          <p:nvPr/>
        </p:nvSpPr>
        <p:spPr>
          <a:xfrm>
            <a:off x="457201" y="282767"/>
            <a:ext cx="8229600" cy="886280"/>
          </a:xfrm>
          <a:prstGeom prst="rect">
            <a:avLst/>
          </a:prstGeom>
        </p:spPr>
        <p:txBody>
          <a:bodyPr vert="horz" lIns="91514" tIns="45756" rIns="91514" bIns="45756" rtlCol="0" anchor="ctr">
            <a:normAutofit/>
          </a:bodyPr>
          <a:lstStyle>
            <a:lvl1pPr algn="ctr" defTabSz="457627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ja-JP" altLang="en-US" sz="4000" dirty="0" smtClean="0"/>
              <a:t>コミッショニング</a:t>
            </a:r>
            <a:endParaRPr lang="ja-JP" altLang="en-US" sz="4000" dirty="0"/>
          </a:p>
        </p:txBody>
      </p:sp>
      <p:sp>
        <p:nvSpPr>
          <p:cNvPr id="12" name="正方形/長方形 11"/>
          <p:cNvSpPr/>
          <p:nvPr/>
        </p:nvSpPr>
        <p:spPr>
          <a:xfrm>
            <a:off x="311514" y="1425332"/>
            <a:ext cx="8482571" cy="4339637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marL="342858" indent="-342858">
              <a:buFontTx/>
              <a:buChar char="-"/>
            </a:pPr>
            <a:r>
              <a:rPr lang="ja-JP" altLang="en-US" sz="2000" dirty="0"/>
              <a:t>期間</a:t>
            </a:r>
            <a:r>
              <a:rPr lang="en-US" altLang="ja-JP" sz="2000" dirty="0"/>
              <a:t>:</a:t>
            </a:r>
            <a:r>
              <a:rPr lang="ja-JP" altLang="en-US" sz="2000" dirty="0"/>
              <a:t>　</a:t>
            </a:r>
            <a:r>
              <a:rPr lang="en-US" altLang="ja-JP" sz="2000" dirty="0"/>
              <a:t>2017</a:t>
            </a:r>
            <a:r>
              <a:rPr lang="ja-JP" altLang="en-US" sz="2000" dirty="0"/>
              <a:t>年１２月４日</a:t>
            </a:r>
            <a:r>
              <a:rPr lang="en-US" altLang="ja-JP" sz="2000" dirty="0"/>
              <a:t> ~ 2018</a:t>
            </a:r>
            <a:r>
              <a:rPr lang="ja-JP" altLang="en-US" sz="2000" dirty="0"/>
              <a:t>年</a:t>
            </a:r>
            <a:r>
              <a:rPr lang="en-US" altLang="ja-JP" sz="2000" dirty="0"/>
              <a:t>2</a:t>
            </a:r>
            <a:r>
              <a:rPr lang="ja-JP" altLang="en-US" sz="2000" dirty="0"/>
              <a:t>月中旬？</a:t>
            </a:r>
            <a:r>
              <a:rPr lang="en-US" altLang="ja-JP" sz="1600" dirty="0"/>
              <a:t>(LTR,RTL</a:t>
            </a:r>
            <a:r>
              <a:rPr lang="ja-JP" altLang="en-US" sz="1600" dirty="0"/>
              <a:t>調整も含む</a:t>
            </a:r>
            <a:r>
              <a:rPr lang="en-US" altLang="ja-JP" sz="1600" dirty="0"/>
              <a:t>)</a:t>
            </a:r>
          </a:p>
          <a:p>
            <a:pPr marL="342858" indent="-342858">
              <a:buFontTx/>
              <a:buChar char="-"/>
            </a:pPr>
            <a:endParaRPr lang="en-US" altLang="ja-JP" sz="1600" dirty="0"/>
          </a:p>
          <a:p>
            <a:pPr marL="342858" indent="-342858">
              <a:buFontTx/>
              <a:buChar char="-"/>
            </a:pPr>
            <a:r>
              <a:rPr lang="ja-JP" altLang="en-US" sz="2000" dirty="0"/>
              <a:t>まずは</a:t>
            </a:r>
            <a:r>
              <a:rPr lang="en-US" altLang="ja-JP" sz="2000" dirty="0"/>
              <a:t>1</a:t>
            </a:r>
            <a:r>
              <a:rPr lang="ja-JP" altLang="en-US" sz="2000" dirty="0"/>
              <a:t>バンチ、</a:t>
            </a:r>
            <a:r>
              <a:rPr lang="en-US" altLang="ja-JP" sz="2000" dirty="0"/>
              <a:t>1nC</a:t>
            </a:r>
            <a:r>
              <a:rPr lang="ja-JP" altLang="en-US" sz="2000" dirty="0"/>
              <a:t>、</a:t>
            </a:r>
            <a:r>
              <a:rPr lang="en-US" altLang="ja-JP" sz="2000" dirty="0"/>
              <a:t>1Hz</a:t>
            </a:r>
            <a:r>
              <a:rPr lang="ja-JP" altLang="en-US" sz="2000" dirty="0"/>
              <a:t>で調整を行う。</a:t>
            </a:r>
            <a:r>
              <a:rPr lang="en-US" altLang="ja-JP" sz="2000" dirty="0"/>
              <a:t> </a:t>
            </a:r>
          </a:p>
          <a:p>
            <a:pPr marL="342858" indent="-342858">
              <a:buFontTx/>
              <a:buChar char="-"/>
            </a:pPr>
            <a:endParaRPr lang="en-US" altLang="ja-JP" sz="2000" dirty="0"/>
          </a:p>
          <a:p>
            <a:pPr marL="342858" indent="-342858">
              <a:buFontTx/>
              <a:buChar char="-"/>
            </a:pPr>
            <a:r>
              <a:rPr lang="ja-JP" altLang="en-US" sz="2000" dirty="0" smtClean="0"/>
              <a:t>まずは</a:t>
            </a:r>
            <a:r>
              <a:rPr lang="en-US" altLang="ja-JP" sz="2000" dirty="0" smtClean="0"/>
              <a:t>LINAC</a:t>
            </a:r>
            <a:r>
              <a:rPr lang="ja-JP" altLang="en-US" sz="2000" dirty="0" smtClean="0"/>
              <a:t>の東側ビームダンプまでビームを通すことを優先する。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endParaRPr lang="en-US" altLang="ja-JP" sz="2000" dirty="0" smtClean="0"/>
          </a:p>
          <a:p>
            <a:pPr marL="342858" indent="-342858">
              <a:buFontTx/>
              <a:buChar char="-"/>
            </a:pPr>
            <a:r>
              <a:rPr lang="ja-JP" altLang="en-US" sz="2000" dirty="0" smtClean="0"/>
              <a:t>目標</a:t>
            </a:r>
            <a:r>
              <a:rPr lang="ja-JP" altLang="en-US" sz="2000" dirty="0"/>
              <a:t>平均真空圧力</a:t>
            </a:r>
            <a:r>
              <a:rPr lang="en-US" altLang="ja-JP" sz="2000" dirty="0"/>
              <a:t> = 1x10^-5Pa</a:t>
            </a:r>
            <a:br>
              <a:rPr lang="en-US" altLang="ja-JP" sz="2000" dirty="0"/>
            </a:br>
            <a:r>
              <a:rPr lang="ja-JP" altLang="en-US" sz="2000" dirty="0"/>
              <a:t>　柴田氏の見積りでは</a:t>
            </a:r>
            <a:r>
              <a:rPr lang="en-US" altLang="ja-JP" sz="2000" dirty="0"/>
              <a:t>2nC/bunch (2bunch, 2pulse)</a:t>
            </a:r>
            <a:r>
              <a:rPr lang="ja-JP" altLang="en-US" sz="2000" dirty="0"/>
              <a:t>で４日程度かかる</a:t>
            </a:r>
            <a:r>
              <a:rPr lang="ja-JP" altLang="en-US" sz="2000" dirty="0" smtClean="0"/>
              <a:t>。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endParaRPr lang="en-US" altLang="ja-JP" sz="2000" dirty="0"/>
          </a:p>
          <a:p>
            <a:pPr marL="342858" indent="-342858">
              <a:buFontTx/>
              <a:buChar char="-"/>
            </a:pPr>
            <a:r>
              <a:rPr lang="ja-JP" altLang="en-US" sz="2000" dirty="0"/>
              <a:t>エミッタンスカップリングの目標値</a:t>
            </a:r>
            <a:r>
              <a:rPr lang="en-US" altLang="ja-JP" sz="2000" dirty="0"/>
              <a:t> = 10</a:t>
            </a:r>
            <a:r>
              <a:rPr lang="en-US" altLang="ja-JP" sz="2000" dirty="0" smtClean="0"/>
              <a:t>%</a:t>
            </a:r>
            <a:br>
              <a:rPr lang="en-US" altLang="ja-JP" sz="2000" dirty="0" smtClean="0"/>
            </a:br>
            <a:r>
              <a:rPr lang="ja-JP" altLang="en-US" sz="2000" dirty="0" smtClean="0"/>
              <a:t>　シミュレーション上は軌道</a:t>
            </a:r>
            <a:r>
              <a:rPr lang="ja-JP" altLang="en-US" sz="2000" dirty="0"/>
              <a:t>補正だけ</a:t>
            </a:r>
            <a:r>
              <a:rPr lang="ja-JP" altLang="en-US" sz="2000" dirty="0" smtClean="0"/>
              <a:t>で達成できる。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endParaRPr lang="en-US" altLang="ja-JP" sz="2000" dirty="0"/>
          </a:p>
          <a:p>
            <a:pPr marL="342858" indent="-342858">
              <a:buFontTx/>
              <a:buChar char="-"/>
            </a:pPr>
            <a:r>
              <a:rPr lang="ja-JP" altLang="en-US" sz="2000" dirty="0"/>
              <a:t>夜中は</a:t>
            </a:r>
            <a:r>
              <a:rPr lang="en-US" altLang="ja-JP" sz="2000" dirty="0"/>
              <a:t>KCG</a:t>
            </a:r>
            <a:r>
              <a:rPr lang="ja-JP" altLang="en-US" sz="2000" dirty="0"/>
              <a:t>シフトは付けない。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lang="ja-JP" altLang="en-US" sz="2000" dirty="0" smtClean="0"/>
              <a:t>　準夜</a:t>
            </a:r>
            <a:r>
              <a:rPr lang="ja-JP" altLang="en-US" sz="2000" dirty="0"/>
              <a:t>の続き、真空焼き、</a:t>
            </a:r>
            <a:r>
              <a:rPr lang="en-US" altLang="ja-JP" sz="2000" dirty="0"/>
              <a:t>LINAC</a:t>
            </a:r>
            <a:r>
              <a:rPr lang="ja-JP" altLang="en-US" sz="2000" dirty="0"/>
              <a:t>調整、希望者のスタディ等に充てる。</a:t>
            </a:r>
            <a:endParaRPr lang="en-US" altLang="ja-JP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441649" y="6484650"/>
            <a:ext cx="1665841" cy="33855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kern="0" noProof="0" dirty="0">
                <a:solidFill>
                  <a:sysClr val="windowText" lastClr="000000"/>
                </a:solidFill>
              </a:rPr>
              <a:t>H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Sugimoto</a:t>
            </a:r>
            <a:r>
              <a:rPr lang="en-US" altLang="ja-JP" sz="1600" kern="0" dirty="0" smtClean="0">
                <a:solidFill>
                  <a:sysClr val="windowText" lastClr="000000"/>
                </a:solidFill>
              </a:rPr>
              <a:t> et al.</a:t>
            </a:r>
            <a:endParaRPr kumimoji="1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73154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 2"/>
          <p:cNvSpPr>
            <a:spLocks noGrp="1"/>
          </p:cNvSpPr>
          <p:nvPr>
            <p:ph idx="1"/>
          </p:nvPr>
        </p:nvSpPr>
        <p:spPr>
          <a:xfrm>
            <a:off x="6417749" y="6460075"/>
            <a:ext cx="2726267" cy="39792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r">
              <a:buNone/>
            </a:pPr>
            <a:r>
              <a:rPr lang="en-US" altLang="ja-JP" sz="2000" dirty="0" smtClean="0"/>
              <a:t>M. Kikuchi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" y="0"/>
            <a:ext cx="9127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68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37289" y="4270289"/>
            <a:ext cx="2478462" cy="584776"/>
          </a:xfrm>
          <a:prstGeom prst="rect">
            <a:avLst/>
          </a:prstGeom>
          <a:solidFill>
            <a:srgbClr val="FFCAC7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40 times higher luminosity</a:t>
            </a:r>
          </a:p>
          <a:p>
            <a:pPr defTabSz="457200"/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2.1x10</a:t>
            </a:r>
            <a:r>
              <a:rPr lang="en-US" altLang="ja-JP" sz="1600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34</a:t>
            </a: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--&gt; 8x10</a:t>
            </a:r>
            <a:r>
              <a:rPr lang="en-US" altLang="ja-JP" sz="1600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35</a:t>
            </a: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cm</a:t>
            </a:r>
            <a:r>
              <a:rPr lang="en-US" altLang="ja-JP" sz="1600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-2</a:t>
            </a: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s</a:t>
            </a:r>
            <a:r>
              <a:rPr lang="en-US" altLang="ja-JP" sz="1600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-1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60731" y="1876734"/>
            <a:ext cx="2646064" cy="707886"/>
          </a:xfrm>
          <a:prstGeom prst="rect">
            <a:avLst/>
          </a:prstGeom>
          <a:solidFill>
            <a:srgbClr val="FFFAA4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4000" b="1" i="1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SuperKEKB</a:t>
            </a:r>
            <a:endParaRPr lang="ja-JP" altLang="en-US" sz="4000" b="1" i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5249634" y="3541"/>
          <a:ext cx="3829486" cy="129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6" name="Word 文書" r:id="rId3" imgW="5397301" imgH="1828733" progId="Word.Document.12">
                  <p:link updateAutomatic="1"/>
                </p:oleObj>
              </mc:Choice>
              <mc:Fallback>
                <p:oleObj name="Word 文書" r:id="rId3" imgW="5397301" imgH="1828733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9634" y="3541"/>
                        <a:ext cx="3829486" cy="129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円弧 6"/>
          <p:cNvSpPr/>
          <p:nvPr/>
        </p:nvSpPr>
        <p:spPr>
          <a:xfrm>
            <a:off x="3494359" y="1505535"/>
            <a:ext cx="2928481" cy="2928481"/>
          </a:xfrm>
          <a:prstGeom prst="arc">
            <a:avLst>
              <a:gd name="adj1" fmla="val 16196461"/>
              <a:gd name="adj2" fmla="val 0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" name="円弧 7"/>
          <p:cNvSpPr/>
          <p:nvPr/>
        </p:nvSpPr>
        <p:spPr>
          <a:xfrm flipV="1">
            <a:off x="3493565" y="2328516"/>
            <a:ext cx="2928481" cy="2928481"/>
          </a:xfrm>
          <a:prstGeom prst="arc">
            <a:avLst>
              <a:gd name="adj1" fmla="val 16144857"/>
              <a:gd name="adj2" fmla="val 0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 rot="5400000">
            <a:off x="2310022" y="3384046"/>
            <a:ext cx="829330" cy="793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円弧 9"/>
          <p:cNvSpPr/>
          <p:nvPr/>
        </p:nvSpPr>
        <p:spPr>
          <a:xfrm flipH="1" flipV="1">
            <a:off x="2724291" y="2439704"/>
            <a:ext cx="2712480" cy="2712480"/>
          </a:xfrm>
          <a:prstGeom prst="arc">
            <a:avLst>
              <a:gd name="adj1" fmla="val 16212241"/>
              <a:gd name="adj2" fmla="val 0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" name="円弧 10"/>
          <p:cNvSpPr/>
          <p:nvPr/>
        </p:nvSpPr>
        <p:spPr>
          <a:xfrm flipH="1">
            <a:off x="2724291" y="1615167"/>
            <a:ext cx="2712480" cy="2712480"/>
          </a:xfrm>
          <a:prstGeom prst="arc">
            <a:avLst>
              <a:gd name="adj1" fmla="val 16227444"/>
              <a:gd name="adj2" fmla="val 0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rot="10800000" flipV="1">
            <a:off x="4069705" y="1506326"/>
            <a:ext cx="894157" cy="108883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円弧 12"/>
          <p:cNvSpPr/>
          <p:nvPr/>
        </p:nvSpPr>
        <p:spPr>
          <a:xfrm flipH="1">
            <a:off x="2591140" y="1508973"/>
            <a:ext cx="2928481" cy="2928481"/>
          </a:xfrm>
          <a:prstGeom prst="arc">
            <a:avLst>
              <a:gd name="adj1" fmla="val 16196461"/>
              <a:gd name="adj2" fmla="val 0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4" name="円弧 13"/>
          <p:cNvSpPr/>
          <p:nvPr/>
        </p:nvSpPr>
        <p:spPr>
          <a:xfrm flipH="1" flipV="1">
            <a:off x="2590346" y="2331954"/>
            <a:ext cx="2928481" cy="2928481"/>
          </a:xfrm>
          <a:prstGeom prst="arc">
            <a:avLst>
              <a:gd name="adj1" fmla="val 16144857"/>
              <a:gd name="adj2" fmla="val 0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 rot="5400000">
            <a:off x="2175284" y="3384044"/>
            <a:ext cx="829330" cy="793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円弧 15"/>
          <p:cNvSpPr/>
          <p:nvPr/>
        </p:nvSpPr>
        <p:spPr>
          <a:xfrm flipV="1">
            <a:off x="3573859" y="2439704"/>
            <a:ext cx="2712480" cy="2712480"/>
          </a:xfrm>
          <a:prstGeom prst="arc">
            <a:avLst>
              <a:gd name="adj1" fmla="val 16212241"/>
              <a:gd name="adj2" fmla="val 0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7" name="円弧 16"/>
          <p:cNvSpPr/>
          <p:nvPr/>
        </p:nvSpPr>
        <p:spPr>
          <a:xfrm>
            <a:off x="3573859" y="1615167"/>
            <a:ext cx="2712480" cy="2712480"/>
          </a:xfrm>
          <a:prstGeom prst="arc">
            <a:avLst>
              <a:gd name="adj1" fmla="val 16227444"/>
              <a:gd name="adj2" fmla="val 0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 rot="5400000">
            <a:off x="5872072" y="3384044"/>
            <a:ext cx="829330" cy="793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4056888" y="1508974"/>
            <a:ext cx="884038" cy="106236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>
            <a:stCxn id="16" idx="0"/>
            <a:endCxn id="14" idx="0"/>
          </p:cNvCxnSpPr>
          <p:nvPr/>
        </p:nvCxnSpPr>
        <p:spPr>
          <a:xfrm rot="10800000" flipV="1">
            <a:off x="4078074" y="5152175"/>
            <a:ext cx="856855" cy="108072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stCxn id="10" idx="0"/>
          </p:cNvCxnSpPr>
          <p:nvPr/>
        </p:nvCxnSpPr>
        <p:spPr>
          <a:xfrm>
            <a:off x="4075702" y="5152175"/>
            <a:ext cx="861338" cy="104030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図 5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4852" y="837793"/>
            <a:ext cx="1379898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直線矢印コネクタ 22"/>
          <p:cNvCxnSpPr>
            <a:cxnSpLocks noChangeShapeType="1"/>
          </p:cNvCxnSpPr>
          <p:nvPr/>
        </p:nvCxnSpPr>
        <p:spPr bwMode="auto">
          <a:xfrm flipV="1">
            <a:off x="3966041" y="1240986"/>
            <a:ext cx="381000" cy="762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4" name="Rectangle 16"/>
          <p:cNvSpPr>
            <a:spLocks/>
          </p:cNvSpPr>
          <p:nvPr/>
        </p:nvSpPr>
        <p:spPr bwMode="auto">
          <a:xfrm>
            <a:off x="3869515" y="677955"/>
            <a:ext cx="1354666" cy="2068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defTabSz="457200"/>
            <a:r>
              <a:rPr lang="en-US" altLang="ja-JP" sz="1200" dirty="0">
                <a:solidFill>
                  <a:prstClr val="black"/>
                </a:solidFill>
                <a:latin typeface="Helvetica Neue"/>
                <a:ea typeface="ＭＳ Ｐゴシック"/>
                <a:cs typeface="Helvetica Neue"/>
              </a:rPr>
              <a:t>Colliding bunches</a:t>
            </a:r>
          </a:p>
        </p:txBody>
      </p:sp>
      <p:pic>
        <p:nvPicPr>
          <p:cNvPr id="25" name="図 5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324" y="82096"/>
            <a:ext cx="1577174" cy="224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3" descr="&#10;ARES のコピー                                                  0004FF1BMacintosh HD                   C12DDCCD: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5060" y="4029545"/>
            <a:ext cx="1614060" cy="227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図形グループ 71"/>
          <p:cNvGrpSpPr>
            <a:grpSpLocks/>
          </p:cNvGrpSpPr>
          <p:nvPr/>
        </p:nvGrpSpPr>
        <p:grpSpPr bwMode="auto">
          <a:xfrm>
            <a:off x="1814727" y="789599"/>
            <a:ext cx="1549648" cy="902773"/>
            <a:chOff x="184906" y="2927590"/>
            <a:chExt cx="2404238" cy="1272404"/>
          </a:xfrm>
        </p:grpSpPr>
        <p:pic>
          <p:nvPicPr>
            <p:cNvPr id="28" name="図 67"/>
            <p:cNvPicPr>
              <a:picLocks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84906" y="3666554"/>
              <a:ext cx="2404238" cy="533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図 68"/>
            <p:cNvPicPr>
              <a:picLocks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11208" y="2927590"/>
              <a:ext cx="2362164" cy="51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下矢印 29"/>
            <p:cNvSpPr/>
            <p:nvPr/>
          </p:nvSpPr>
          <p:spPr>
            <a:xfrm>
              <a:off x="1211667" y="3443216"/>
              <a:ext cx="365000" cy="217355"/>
            </a:xfrm>
            <a:prstGeom prst="downArrow">
              <a:avLst/>
            </a:prstGeom>
            <a:solidFill>
              <a:srgbClr val="CCFFC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</p:grpSp>
      <p:grpSp>
        <p:nvGrpSpPr>
          <p:cNvPr id="31" name="図形グループ 33"/>
          <p:cNvGrpSpPr/>
          <p:nvPr/>
        </p:nvGrpSpPr>
        <p:grpSpPr>
          <a:xfrm>
            <a:off x="5044244" y="5837365"/>
            <a:ext cx="2320289" cy="140480"/>
            <a:chOff x="4596531" y="5645509"/>
            <a:chExt cx="2320289" cy="140480"/>
          </a:xfrm>
          <a:scene3d>
            <a:camera prst="orthographicFront">
              <a:rot lat="0" lon="0" rev="19800000"/>
            </a:camera>
            <a:lightRig rig="threePt" dir="t"/>
          </a:scene3d>
        </p:grpSpPr>
        <p:cxnSp>
          <p:nvCxnSpPr>
            <p:cNvPr id="32" name="直線コネクタ 31"/>
            <p:cNvCxnSpPr/>
            <p:nvPr/>
          </p:nvCxnSpPr>
          <p:spPr>
            <a:xfrm>
              <a:off x="4596531" y="5645509"/>
              <a:ext cx="2253405" cy="1588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円弧 32"/>
            <p:cNvSpPr/>
            <p:nvPr/>
          </p:nvSpPr>
          <p:spPr>
            <a:xfrm>
              <a:off x="6770992" y="5647846"/>
              <a:ext cx="145828" cy="126405"/>
            </a:xfrm>
            <a:prstGeom prst="arc">
              <a:avLst>
                <a:gd name="adj1" fmla="val 16200000"/>
                <a:gd name="adj2" fmla="val 5798489"/>
              </a:avLst>
            </a:prstGeom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cxnSp>
          <p:nvCxnSpPr>
            <p:cNvPr id="34" name="直線コネクタ 33"/>
            <p:cNvCxnSpPr/>
            <p:nvPr/>
          </p:nvCxnSpPr>
          <p:spPr>
            <a:xfrm>
              <a:off x="6326223" y="5784401"/>
              <a:ext cx="508707" cy="1588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テキスト ボックス 34"/>
          <p:cNvSpPr txBox="1"/>
          <p:nvPr/>
        </p:nvSpPr>
        <p:spPr>
          <a:xfrm>
            <a:off x="3419564" y="2609603"/>
            <a:ext cx="2270959" cy="1077218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defTabSz="457200">
              <a:buFont typeface="Wingdings" charset="2"/>
              <a:buChar char="u"/>
            </a:pPr>
            <a:r>
              <a:rPr lang="en-US" altLang="ja-JP" sz="16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Nano</a:t>
            </a: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-Beam scheme</a:t>
            </a:r>
          </a:p>
          <a:p>
            <a:pPr defTabSz="457200"/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	extremely small </a:t>
            </a:r>
            <a:r>
              <a:rPr lang="en-US" altLang="ja-JP" sz="1600" i="1" dirty="0" smtClean="0">
                <a:solidFill>
                  <a:prstClr val="black"/>
                </a:solidFill>
                <a:latin typeface="Symbol" charset="2"/>
                <a:ea typeface="ＭＳ Ｐゴシック"/>
                <a:cs typeface="Symbol" charset="2"/>
              </a:rPr>
              <a:t>b</a:t>
            </a:r>
            <a:r>
              <a:rPr lang="en-US" altLang="ja-JP" sz="1600" i="1" baseline="-25000" dirty="0" smtClean="0">
                <a:solidFill>
                  <a:prstClr val="black"/>
                </a:solidFill>
                <a:latin typeface="Calibri"/>
                <a:ea typeface="ＭＳ Ｐゴシック"/>
              </a:rPr>
              <a:t>y</a:t>
            </a:r>
            <a:r>
              <a:rPr lang="en-US" altLang="ja-JP" sz="1600" i="1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*</a:t>
            </a:r>
          </a:p>
          <a:p>
            <a:pPr defTabSz="457200"/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	low </a:t>
            </a:r>
            <a:r>
              <a:rPr lang="en-US" altLang="ja-JP" sz="16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emittance</a:t>
            </a:r>
            <a:endParaRPr lang="en-US" altLang="ja-JP" sz="16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defTabSz="457200">
              <a:buFont typeface="Wingdings" charset="2"/>
              <a:buChar char="u"/>
            </a:pP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Beam current double</a:t>
            </a:r>
          </a:p>
        </p:txBody>
      </p:sp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4430525" y="5820977"/>
            <a:ext cx="17333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200" dirty="0" smtClean="0">
                <a:solidFill>
                  <a:srgbClr val="FF0000"/>
                </a:solidFill>
                <a:latin typeface="Helvetica Neue"/>
                <a:ea typeface="ＭＳ Ｐゴシック"/>
                <a:cs typeface="Helvetica Neue"/>
              </a:rPr>
              <a:t>New </a:t>
            </a:r>
            <a:r>
              <a:rPr lang="en-US" altLang="ja-JP" sz="1200" dirty="0" err="1" smtClean="0">
                <a:solidFill>
                  <a:srgbClr val="FF0000"/>
                </a:solidFill>
                <a:latin typeface="Helvetica Neue"/>
                <a:ea typeface="ＭＳ Ｐゴシック"/>
                <a:cs typeface="Helvetica Neue"/>
              </a:rPr>
              <a:t>e</a:t>
            </a:r>
            <a:r>
              <a:rPr lang="en-US" altLang="ja-JP" sz="1200" dirty="0" smtClean="0">
                <a:solidFill>
                  <a:srgbClr val="FF0000"/>
                </a:solidFill>
                <a:latin typeface="Helvetica Neue"/>
                <a:ea typeface="ＭＳ Ｐゴシック"/>
                <a:cs typeface="Helvetica Neue"/>
              </a:rPr>
              <a:t>+ Damping Ring</a:t>
            </a:r>
            <a:endParaRPr lang="en-US" altLang="ja-JP" sz="1200" dirty="0">
              <a:solidFill>
                <a:srgbClr val="FF0000"/>
              </a:solidFill>
              <a:latin typeface="Helvetica Neue"/>
              <a:ea typeface="ＭＳ Ｐゴシック"/>
              <a:cs typeface="Helvetica Neue"/>
            </a:endParaRPr>
          </a:p>
        </p:txBody>
      </p:sp>
      <p:cxnSp>
        <p:nvCxnSpPr>
          <p:cNvPr id="37" name="直線矢印コネクタ 36"/>
          <p:cNvCxnSpPr>
            <a:cxnSpLocks noChangeShapeType="1"/>
          </p:cNvCxnSpPr>
          <p:nvPr/>
        </p:nvCxnSpPr>
        <p:spPr bwMode="auto">
          <a:xfrm rot="5400000">
            <a:off x="2521860" y="1967990"/>
            <a:ext cx="369139" cy="233756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8" name="テキスト ボックス 37"/>
          <p:cNvSpPr txBox="1"/>
          <p:nvPr/>
        </p:nvSpPr>
        <p:spPr>
          <a:xfrm>
            <a:off x="6410025" y="1668485"/>
            <a:ext cx="1044876" cy="76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HER</a:t>
            </a:r>
          </a:p>
          <a:p>
            <a:pPr defTabSz="457200">
              <a:lnSpc>
                <a:spcPct val="80000"/>
              </a:lnSpc>
            </a:pPr>
            <a:r>
              <a:rPr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e</a:t>
            </a:r>
            <a:r>
              <a:rPr lang="en-US" altLang="ja-JP" baseline="30000" dirty="0" smtClean="0">
                <a:solidFill>
                  <a:srgbClr val="0000FF"/>
                </a:solidFill>
                <a:latin typeface="Calibri"/>
                <a:ea typeface="ＭＳ Ｐゴシック"/>
              </a:rPr>
              <a:t>-</a:t>
            </a:r>
            <a:r>
              <a:rPr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 2.6 A </a:t>
            </a:r>
          </a:p>
          <a:p>
            <a:pPr defTabSz="457200">
              <a:lnSpc>
                <a:spcPct val="80000"/>
              </a:lnSpc>
            </a:pPr>
            <a:r>
              <a:rPr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7 </a:t>
            </a:r>
            <a:r>
              <a:rPr lang="en-US" altLang="ja-JP" dirty="0" err="1" smtClean="0">
                <a:solidFill>
                  <a:srgbClr val="0000FF"/>
                </a:solidFill>
                <a:latin typeface="Calibri"/>
                <a:ea typeface="ＭＳ Ｐゴシック"/>
              </a:rPr>
              <a:t>GeV</a:t>
            </a:r>
            <a:r>
              <a:rPr lang="en-US" altLang="ja-JP" baseline="30000" dirty="0" smtClean="0">
                <a:solidFill>
                  <a:srgbClr val="0000FF"/>
                </a:solidFill>
                <a:latin typeface="Calibri"/>
                <a:ea typeface="ＭＳ Ｐゴシック"/>
              </a:rPr>
              <a:t> </a:t>
            </a:r>
            <a:endParaRPr lang="ja-JP" altLang="en-US" baseline="300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710135" y="1797123"/>
            <a:ext cx="906355" cy="941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altLang="ja-JP" dirty="0" smtClean="0">
                <a:solidFill>
                  <a:srgbClr val="FF0000"/>
                </a:solidFill>
                <a:latin typeface="Calibri"/>
                <a:ea typeface="ＭＳ Ｐゴシック"/>
              </a:rPr>
              <a:t>LER</a:t>
            </a:r>
          </a:p>
          <a:p>
            <a:pPr defTabSz="457200">
              <a:lnSpc>
                <a:spcPct val="80000"/>
              </a:lnSpc>
            </a:pPr>
            <a:r>
              <a:rPr lang="en-US" altLang="ja-JP" dirty="0" smtClean="0">
                <a:solidFill>
                  <a:srgbClr val="FF0000"/>
                </a:solidFill>
                <a:latin typeface="Calibri"/>
                <a:ea typeface="ＭＳ Ｐゴシック"/>
              </a:rPr>
              <a:t>e</a:t>
            </a:r>
            <a:r>
              <a:rPr lang="en-US" altLang="ja-JP" baseline="30000" dirty="0" smtClean="0">
                <a:solidFill>
                  <a:srgbClr val="FF0000"/>
                </a:solidFill>
                <a:latin typeface="Calibri"/>
                <a:ea typeface="ＭＳ Ｐゴシック"/>
              </a:rPr>
              <a:t>+</a:t>
            </a:r>
            <a:r>
              <a:rPr lang="en-US" altLang="ja-JP" dirty="0" smtClean="0">
                <a:solidFill>
                  <a:srgbClr val="FF0000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3.6 A</a:t>
            </a:r>
          </a:p>
          <a:p>
            <a:pPr defTabSz="457200">
              <a:lnSpc>
                <a:spcPct val="80000"/>
              </a:lnSpc>
            </a:pPr>
            <a:r>
              <a:rPr lang="en-US" altLang="ja-JP" dirty="0" smtClean="0">
                <a:solidFill>
                  <a:srgbClr val="FF0000"/>
                </a:solidFill>
                <a:latin typeface="Calibri"/>
                <a:ea typeface="ＭＳ Ｐゴシック"/>
              </a:rPr>
              <a:t>4 </a:t>
            </a:r>
            <a:r>
              <a:rPr lang="en-US" altLang="ja-JP" dirty="0" err="1" smtClean="0">
                <a:solidFill>
                  <a:srgbClr val="FF0000"/>
                </a:solidFill>
                <a:latin typeface="Calibri"/>
                <a:ea typeface="ＭＳ Ｐゴシック"/>
              </a:rPr>
              <a:t>GeV</a:t>
            </a:r>
            <a:r>
              <a:rPr lang="en-US" altLang="ja-JP" dirty="0" smtClean="0">
                <a:solidFill>
                  <a:srgbClr val="FF0000"/>
                </a:solidFill>
                <a:latin typeface="Calibri"/>
                <a:ea typeface="ＭＳ Ｐゴシック"/>
              </a:rPr>
              <a:t> </a:t>
            </a:r>
          </a:p>
          <a:p>
            <a:pPr defTabSz="457200"/>
            <a:endParaRPr lang="ja-JP" altLang="en-US" baseline="30000" dirty="0" smtClean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40" name="Text Box 34"/>
          <p:cNvSpPr txBox="1">
            <a:spLocks noChangeArrowheads="1"/>
          </p:cNvSpPr>
          <p:nvPr/>
        </p:nvSpPr>
        <p:spPr bwMode="auto">
          <a:xfrm>
            <a:off x="5393159" y="5605347"/>
            <a:ext cx="19928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980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 defTabSz="457200"/>
            <a:r>
              <a:rPr lang="en-US" altLang="ja-JP" sz="1400" dirty="0" smtClean="0">
                <a:solidFill>
                  <a:srgbClr val="008000"/>
                </a:solidFill>
                <a:latin typeface="Helvetica Neue"/>
                <a:ea typeface="ＭＳ Ｐゴシック"/>
                <a:cs typeface="Helvetica Neue"/>
              </a:rPr>
              <a:t>Injector </a:t>
            </a:r>
            <a:r>
              <a:rPr lang="en-US" altLang="ja-JP" sz="1400" dirty="0" err="1" smtClean="0">
                <a:solidFill>
                  <a:srgbClr val="008000"/>
                </a:solidFill>
                <a:latin typeface="Helvetica Neue"/>
                <a:ea typeface="ＭＳ Ｐゴシック"/>
                <a:cs typeface="Helvetica Neue"/>
              </a:rPr>
              <a:t>Linac</a:t>
            </a:r>
            <a:r>
              <a:rPr lang="en-US" altLang="ja-JP" sz="1400" dirty="0" smtClean="0">
                <a:solidFill>
                  <a:srgbClr val="008000"/>
                </a:solidFill>
                <a:latin typeface="Helvetica Neue"/>
                <a:ea typeface="ＭＳ Ｐゴシック"/>
                <a:cs typeface="Helvetica Neue"/>
              </a:rPr>
              <a:t> upgrade</a:t>
            </a:r>
            <a:endParaRPr lang="en-US" altLang="ja-JP" sz="1400" dirty="0">
              <a:solidFill>
                <a:srgbClr val="008000"/>
              </a:solidFill>
              <a:latin typeface="Helvetica Neue"/>
              <a:ea typeface="ＭＳ Ｐゴシック"/>
              <a:cs typeface="Helvetica Neue"/>
            </a:endParaRPr>
          </a:p>
        </p:txBody>
      </p:sp>
      <p:cxnSp>
        <p:nvCxnSpPr>
          <p:cNvPr id="41" name="直線コネクタ 40"/>
          <p:cNvCxnSpPr/>
          <p:nvPr/>
        </p:nvCxnSpPr>
        <p:spPr>
          <a:xfrm rot="10800000" flipV="1">
            <a:off x="6289844" y="5966107"/>
            <a:ext cx="163242" cy="1169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図形グループ 55"/>
          <p:cNvGrpSpPr/>
          <p:nvPr/>
        </p:nvGrpSpPr>
        <p:grpSpPr>
          <a:xfrm>
            <a:off x="6226343" y="6090654"/>
            <a:ext cx="226743" cy="167151"/>
            <a:chOff x="5653900" y="6082972"/>
            <a:chExt cx="226743" cy="167151"/>
          </a:xfrm>
          <a:scene3d>
            <a:camera prst="orthographicFront">
              <a:rot lat="0" lon="0" rev="3300000"/>
            </a:camera>
            <a:lightRig rig="threePt" dir="t"/>
          </a:scene3d>
        </p:grpSpPr>
        <p:sp>
          <p:nvSpPr>
            <p:cNvPr id="43" name="円弧 42"/>
            <p:cNvSpPr/>
            <p:nvPr/>
          </p:nvSpPr>
          <p:spPr>
            <a:xfrm>
              <a:off x="5717400" y="6082972"/>
              <a:ext cx="163243" cy="167151"/>
            </a:xfrm>
            <a:prstGeom prst="arc">
              <a:avLst>
                <a:gd name="adj1" fmla="val 16200000"/>
                <a:gd name="adj2" fmla="val 5443276"/>
              </a:avLst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4" name="円弧 43"/>
            <p:cNvSpPr/>
            <p:nvPr/>
          </p:nvSpPr>
          <p:spPr>
            <a:xfrm flipH="1">
              <a:off x="5653900" y="6082972"/>
              <a:ext cx="163243" cy="167151"/>
            </a:xfrm>
            <a:prstGeom prst="arc">
              <a:avLst>
                <a:gd name="adj1" fmla="val 16200000"/>
                <a:gd name="adj2" fmla="val 5443276"/>
              </a:avLst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cxnSp>
          <p:nvCxnSpPr>
            <p:cNvPr id="45" name="直線コネクタ 44"/>
            <p:cNvCxnSpPr>
              <a:endCxn id="43" idx="0"/>
            </p:cNvCxnSpPr>
            <p:nvPr/>
          </p:nvCxnSpPr>
          <p:spPr>
            <a:xfrm>
              <a:off x="5735522" y="6082972"/>
              <a:ext cx="63499" cy="1588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>
              <a:off x="5735522" y="6248072"/>
              <a:ext cx="63499" cy="1588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直線コネクタ 46"/>
          <p:cNvCxnSpPr/>
          <p:nvPr/>
        </p:nvCxnSpPr>
        <p:spPr>
          <a:xfrm rot="5400000">
            <a:off x="6396380" y="6030481"/>
            <a:ext cx="136955" cy="23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>
            <a:cxnSpLocks noChangeShapeType="1"/>
          </p:cNvCxnSpPr>
          <p:nvPr/>
        </p:nvCxnSpPr>
        <p:spPr bwMode="auto">
          <a:xfrm flipH="1" flipV="1">
            <a:off x="4559926" y="1240986"/>
            <a:ext cx="381000" cy="76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49" name="直線コネクタ 48"/>
          <p:cNvCxnSpPr/>
          <p:nvPr/>
        </p:nvCxnSpPr>
        <p:spPr>
          <a:xfrm rot="10800000">
            <a:off x="4646862" y="4848473"/>
            <a:ext cx="580494" cy="41196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/>
        </p:nvCxnSpPr>
        <p:spPr>
          <a:xfrm rot="5400000">
            <a:off x="4084965" y="4890100"/>
            <a:ext cx="271504" cy="25264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 rot="10800000" flipH="1" flipV="1">
            <a:off x="4388421" y="4835631"/>
            <a:ext cx="306870" cy="3340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円弧 51"/>
          <p:cNvSpPr/>
          <p:nvPr/>
        </p:nvSpPr>
        <p:spPr>
          <a:xfrm>
            <a:off x="4167648" y="4763632"/>
            <a:ext cx="433081" cy="404427"/>
          </a:xfrm>
          <a:prstGeom prst="arc">
            <a:avLst/>
          </a:prstGeom>
          <a:ln>
            <a:solidFill>
              <a:srgbClr val="00800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53" name="直線矢印コネクタ 52"/>
          <p:cNvCxnSpPr/>
          <p:nvPr/>
        </p:nvCxnSpPr>
        <p:spPr>
          <a:xfrm>
            <a:off x="5715751" y="6079866"/>
            <a:ext cx="457214" cy="175888"/>
          </a:xfrm>
          <a:prstGeom prst="straightConnector1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2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3859" y="3729675"/>
            <a:ext cx="2076302" cy="5434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5" name="Oval 28"/>
          <p:cNvSpPr>
            <a:spLocks/>
          </p:cNvSpPr>
          <p:nvPr/>
        </p:nvSpPr>
        <p:spPr bwMode="auto">
          <a:xfrm>
            <a:off x="4726489" y="3693131"/>
            <a:ext cx="578329" cy="616244"/>
          </a:xfrm>
          <a:prstGeom prst="ellipse">
            <a:avLst/>
          </a:prstGeom>
          <a:noFill/>
          <a:ln w="31750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56" name="直線矢印コネクタ 55"/>
          <p:cNvCxnSpPr>
            <a:cxnSpLocks noChangeShapeType="1"/>
          </p:cNvCxnSpPr>
          <p:nvPr/>
        </p:nvCxnSpPr>
        <p:spPr bwMode="auto">
          <a:xfrm rot="16200000" flipH="1">
            <a:off x="6105274" y="1967990"/>
            <a:ext cx="369139" cy="233756"/>
          </a:xfrm>
          <a:prstGeom prst="straightConnector1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59" name="図 21" descr="Fig_Ante_NEG_1.jpg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981" y="2718315"/>
            <a:ext cx="1040543" cy="72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図 5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24" y="3477421"/>
            <a:ext cx="2087626" cy="2602445"/>
          </a:xfrm>
          <a:prstGeom prst="rect">
            <a:avLst/>
          </a:prstGeom>
        </p:spPr>
      </p:pic>
      <p:graphicFrame>
        <p:nvGraphicFramePr>
          <p:cNvPr id="61" name="Object 6"/>
          <p:cNvGraphicFramePr>
            <a:graphicFrameLocks noChangeAspect="1"/>
          </p:cNvGraphicFramePr>
          <p:nvPr/>
        </p:nvGraphicFramePr>
        <p:xfrm>
          <a:off x="7879059" y="1377543"/>
          <a:ext cx="1053779" cy="838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7" name="Word 文書" r:id="rId3" imgW="2171700" imgH="1727200" progId="Word.Document.12">
                  <p:link updateAutomatic="1"/>
                </p:oleObj>
              </mc:Choice>
              <mc:Fallback>
                <p:oleObj name="Word 文書" r:id="rId3" imgW="2171700" imgH="17272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9059" y="1377543"/>
                        <a:ext cx="1053779" cy="8380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" name="図 6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08130" y="2401093"/>
            <a:ext cx="2270990" cy="1409087"/>
          </a:xfrm>
          <a:prstGeom prst="rect">
            <a:avLst/>
          </a:prstGeom>
        </p:spPr>
      </p:pic>
      <p:sp>
        <p:nvSpPr>
          <p:cNvPr id="63" name="Rectangle 18"/>
          <p:cNvSpPr>
            <a:spLocks/>
          </p:cNvSpPr>
          <p:nvPr/>
        </p:nvSpPr>
        <p:spPr bwMode="auto">
          <a:xfrm>
            <a:off x="5945716" y="4932404"/>
            <a:ext cx="1581279" cy="590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defTabSz="457200"/>
            <a:r>
              <a:rPr lang="en-US" altLang="ja-JP" sz="1200" dirty="0" smtClean="0">
                <a:solidFill>
                  <a:srgbClr val="008000"/>
                </a:solidFill>
                <a:latin typeface="Helvetica Neue"/>
                <a:ea typeface="ＭＳ Ｐゴシック"/>
                <a:cs typeface="Helvetica Neue"/>
              </a:rPr>
              <a:t>Injector </a:t>
            </a:r>
            <a:r>
              <a:rPr lang="en-US" altLang="ja-JP" sz="1200" dirty="0" err="1" smtClean="0">
                <a:solidFill>
                  <a:srgbClr val="008000"/>
                </a:solidFill>
                <a:latin typeface="Helvetica Neue"/>
                <a:ea typeface="ＭＳ Ｐゴシック"/>
                <a:cs typeface="Helvetica Neue"/>
              </a:rPr>
              <a:t>Linac</a:t>
            </a:r>
            <a:r>
              <a:rPr lang="en-US" altLang="ja-JP" sz="1200" dirty="0" smtClean="0">
                <a:solidFill>
                  <a:srgbClr val="008000"/>
                </a:solidFill>
                <a:latin typeface="Helvetica Neue"/>
                <a:ea typeface="ＭＳ Ｐゴシック"/>
                <a:cs typeface="Helvetica Neue"/>
              </a:rPr>
              <a:t> upgrade</a:t>
            </a:r>
          </a:p>
          <a:p>
            <a:pPr defTabSz="457200">
              <a:buFont typeface="Wingdings" charset="2"/>
              <a:buChar char="l"/>
            </a:pPr>
            <a:r>
              <a:rPr lang="en-US" altLang="ja-JP" sz="1200" dirty="0" smtClean="0">
                <a:solidFill>
                  <a:srgbClr val="008000"/>
                </a:solidFill>
                <a:latin typeface="Helvetica Neue"/>
                <a:ea typeface="ＭＳ Ｐゴシック"/>
                <a:cs typeface="Helvetica Neue"/>
              </a:rPr>
              <a:t> RF electron gun</a:t>
            </a:r>
          </a:p>
          <a:p>
            <a:pPr defTabSz="457200">
              <a:buFont typeface="Wingdings" charset="2"/>
              <a:buChar char="l"/>
            </a:pPr>
            <a:r>
              <a:rPr lang="en-US" altLang="ja-JP" sz="1200" dirty="0" smtClean="0">
                <a:solidFill>
                  <a:srgbClr val="008000"/>
                </a:solidFill>
                <a:latin typeface="Helvetica Neue"/>
                <a:ea typeface="ＭＳ Ｐゴシック"/>
                <a:cs typeface="Helvetica Neue"/>
              </a:rPr>
              <a:t> improve </a:t>
            </a:r>
            <a:r>
              <a:rPr lang="en-US" altLang="ja-JP" sz="1200" dirty="0" err="1" smtClean="0">
                <a:solidFill>
                  <a:srgbClr val="008000"/>
                </a:solidFill>
                <a:latin typeface="Helvetica Neue"/>
                <a:ea typeface="ＭＳ Ｐゴシック"/>
                <a:cs typeface="Helvetica Neue"/>
              </a:rPr>
              <a:t>e</a:t>
            </a:r>
            <a:r>
              <a:rPr lang="en-US" altLang="ja-JP" sz="1200" dirty="0" smtClean="0">
                <a:solidFill>
                  <a:srgbClr val="008000"/>
                </a:solidFill>
                <a:latin typeface="Helvetica Neue"/>
                <a:ea typeface="ＭＳ Ｐゴシック"/>
                <a:cs typeface="Helvetica Neue"/>
              </a:rPr>
              <a:t>+ source</a:t>
            </a:r>
          </a:p>
          <a:p>
            <a:pPr defTabSz="457200"/>
            <a:endParaRPr lang="ja-JP" altLang="en-US" sz="1200" dirty="0">
              <a:solidFill>
                <a:srgbClr val="008000"/>
              </a:solidFill>
              <a:latin typeface="Helvetica Neue"/>
              <a:ea typeface="ＭＳ Ｐゴシック"/>
              <a:cs typeface="Helvetica Neue"/>
            </a:endParaRPr>
          </a:p>
        </p:txBody>
      </p:sp>
      <p:sp>
        <p:nvSpPr>
          <p:cNvPr id="64" name="Rectangle 16"/>
          <p:cNvSpPr>
            <a:spLocks/>
          </p:cNvSpPr>
          <p:nvPr/>
        </p:nvSpPr>
        <p:spPr bwMode="auto">
          <a:xfrm>
            <a:off x="6990302" y="3805875"/>
            <a:ext cx="2065857" cy="236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defTabSz="457200"/>
            <a:r>
              <a:rPr lang="en-US" altLang="ja-JP" sz="1200" dirty="0" smtClean="0">
                <a:solidFill>
                  <a:srgbClr val="1A1A1A"/>
                </a:solidFill>
                <a:latin typeface="Helvetica Neue"/>
                <a:ea typeface="ＭＳ Ｐゴシック"/>
                <a:cs typeface="Helvetica Neue"/>
              </a:rPr>
              <a:t>Wiggler sections upgrade</a:t>
            </a:r>
            <a:endParaRPr lang="ja-JP" altLang="en-US" sz="1200" dirty="0" smtClean="0">
              <a:solidFill>
                <a:srgbClr val="1A1A1A"/>
              </a:solidFill>
              <a:latin typeface="Helvetica Neue"/>
              <a:ea typeface="ＭＳ Ｐゴシック"/>
              <a:cs typeface="Helvetica Neue"/>
            </a:endParaRPr>
          </a:p>
          <a:p>
            <a:pPr defTabSz="457200"/>
            <a:endParaRPr lang="ja-JP" altLang="en-US" sz="1200" dirty="0">
              <a:solidFill>
                <a:prstClr val="black"/>
              </a:solidFill>
              <a:latin typeface="Helvetica Neue"/>
              <a:ea typeface="ＭＳ Ｐゴシック"/>
              <a:cs typeface="Helvetica Neue"/>
            </a:endParaRPr>
          </a:p>
        </p:txBody>
      </p:sp>
      <p:cxnSp>
        <p:nvCxnSpPr>
          <p:cNvPr id="65" name="直線コネクタ 64"/>
          <p:cNvCxnSpPr/>
          <p:nvPr/>
        </p:nvCxnSpPr>
        <p:spPr>
          <a:xfrm rot="5400000">
            <a:off x="6006984" y="3384048"/>
            <a:ext cx="829330" cy="793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47"/>
          <p:cNvSpPr txBox="1">
            <a:spLocks noChangeArrowheads="1"/>
          </p:cNvSpPr>
          <p:nvPr/>
        </p:nvSpPr>
        <p:spPr bwMode="auto">
          <a:xfrm>
            <a:off x="1653260" y="24738"/>
            <a:ext cx="27483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altLang="ja-JP" sz="1200" dirty="0">
                <a:solidFill>
                  <a:prstClr val="black"/>
                </a:solidFill>
                <a:latin typeface="Helvetica Neue"/>
                <a:ea typeface="ＭＳ Ｐゴシック"/>
                <a:cs typeface="Helvetica Neue"/>
              </a:rPr>
              <a:t>Redesign the </a:t>
            </a:r>
            <a:r>
              <a:rPr lang="en-US" altLang="ja-JP" sz="1200" dirty="0" smtClean="0">
                <a:solidFill>
                  <a:prstClr val="black"/>
                </a:solidFill>
                <a:latin typeface="Helvetica Neue"/>
                <a:ea typeface="ＭＳ Ｐゴシック"/>
                <a:cs typeface="Helvetica Neue"/>
              </a:rPr>
              <a:t>lattice </a:t>
            </a:r>
            <a:r>
              <a:rPr lang="en-US" altLang="ja-JP" sz="1200" dirty="0">
                <a:solidFill>
                  <a:prstClr val="black"/>
                </a:solidFill>
                <a:latin typeface="Helvetica Neue"/>
                <a:ea typeface="ＭＳ Ｐゴシック"/>
                <a:cs typeface="Helvetica Neue"/>
              </a:rPr>
              <a:t>to squeeze the </a:t>
            </a:r>
            <a:r>
              <a:rPr lang="en-US" altLang="ja-JP" sz="1200" dirty="0" err="1" smtClean="0">
                <a:solidFill>
                  <a:prstClr val="black"/>
                </a:solidFill>
                <a:latin typeface="Helvetica Neue"/>
                <a:ea typeface="ＭＳ Ｐゴシック"/>
                <a:cs typeface="Helvetica Neue"/>
              </a:rPr>
              <a:t>emittance</a:t>
            </a:r>
            <a:r>
              <a:rPr lang="en-US" altLang="ja-JP" sz="1200" dirty="0" smtClean="0">
                <a:solidFill>
                  <a:prstClr val="black"/>
                </a:solidFill>
                <a:latin typeface="Helvetica Neue"/>
                <a:ea typeface="ＭＳ Ｐゴシック"/>
                <a:cs typeface="Helvetica Neue"/>
              </a:rPr>
              <a:t> (replace short dipoles with longer ones, increase wiggler cycles)</a:t>
            </a:r>
            <a:endParaRPr lang="en-US" altLang="ja-JP" sz="1200" dirty="0">
              <a:solidFill>
                <a:prstClr val="black"/>
              </a:solidFill>
              <a:latin typeface="Helvetica Neue"/>
              <a:ea typeface="ＭＳ Ｐゴシック"/>
              <a:cs typeface="Helvetica Neue"/>
            </a:endParaRPr>
          </a:p>
        </p:txBody>
      </p:sp>
      <p:sp>
        <p:nvSpPr>
          <p:cNvPr id="67" name="テキスト ボックス 46"/>
          <p:cNvSpPr txBox="1">
            <a:spLocks noChangeArrowheads="1"/>
          </p:cNvSpPr>
          <p:nvPr/>
        </p:nvSpPr>
        <p:spPr bwMode="auto">
          <a:xfrm>
            <a:off x="1" y="6079866"/>
            <a:ext cx="21829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altLang="ja-JP" sz="1200" dirty="0" smtClean="0">
                <a:solidFill>
                  <a:prstClr val="black"/>
                </a:solidFill>
                <a:latin typeface="Helvetica Neue"/>
                <a:ea typeface="ＭＳ Ｐゴシック"/>
                <a:cs typeface="Helvetica Neue"/>
              </a:rPr>
              <a:t>Replace beam pipes with </a:t>
            </a:r>
            <a:r>
              <a:rPr lang="en-US" altLang="ja-JP" sz="1200" dirty="0" err="1" smtClean="0">
                <a:solidFill>
                  <a:prstClr val="black"/>
                </a:solidFill>
                <a:latin typeface="Helvetica Neue"/>
                <a:ea typeface="ＭＳ Ｐゴシック"/>
                <a:cs typeface="Helvetica Neue"/>
              </a:rPr>
              <a:t>TiN</a:t>
            </a:r>
            <a:r>
              <a:rPr lang="en-US" altLang="ja-JP" sz="1200" dirty="0">
                <a:solidFill>
                  <a:prstClr val="black"/>
                </a:solidFill>
                <a:latin typeface="Helvetica Neue"/>
                <a:ea typeface="ＭＳ Ｐゴシック"/>
                <a:cs typeface="Helvetica Neue"/>
              </a:rPr>
              <a:t>-coated</a:t>
            </a:r>
            <a:r>
              <a:rPr lang="en-US" altLang="ja-JP" sz="1200" dirty="0" smtClean="0">
                <a:solidFill>
                  <a:prstClr val="black"/>
                </a:solidFill>
                <a:latin typeface="Helvetica Neue"/>
                <a:ea typeface="ＭＳ Ｐゴシック"/>
                <a:cs typeface="Helvetica Neue"/>
              </a:rPr>
              <a:t> antechamber-type ones</a:t>
            </a:r>
            <a:endParaRPr lang="en-US" altLang="ja-JP" sz="1200" dirty="0">
              <a:solidFill>
                <a:prstClr val="black"/>
              </a:solidFill>
              <a:latin typeface="Helvetica Neue"/>
              <a:ea typeface="ＭＳ Ｐゴシック"/>
              <a:cs typeface="Helvetica Neue"/>
            </a:endParaRPr>
          </a:p>
        </p:txBody>
      </p:sp>
      <p:sp>
        <p:nvSpPr>
          <p:cNvPr id="68" name="テキスト ボックス 50"/>
          <p:cNvSpPr txBox="1">
            <a:spLocks noChangeArrowheads="1"/>
          </p:cNvSpPr>
          <p:nvPr/>
        </p:nvSpPr>
        <p:spPr bwMode="auto">
          <a:xfrm>
            <a:off x="5707519" y="1274702"/>
            <a:ext cx="23431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altLang="ja-JP" sz="1200" dirty="0">
                <a:solidFill>
                  <a:prstClr val="black"/>
                </a:solidFill>
                <a:latin typeface="Helvetica Neue"/>
                <a:ea typeface="ＭＳ Ｐゴシック"/>
                <a:cs typeface="Helvetica Neue"/>
              </a:rPr>
              <a:t>New </a:t>
            </a:r>
            <a:r>
              <a:rPr lang="en-US" altLang="ja-JP" sz="1200" dirty="0" smtClean="0">
                <a:solidFill>
                  <a:prstClr val="black"/>
                </a:solidFill>
                <a:latin typeface="Helvetica Neue"/>
                <a:ea typeface="ＭＳ Ｐゴシック"/>
                <a:cs typeface="Helvetica Neue"/>
              </a:rPr>
              <a:t>superconducting final focusing magnets near the IP</a:t>
            </a:r>
            <a:endParaRPr lang="en-US" altLang="ja-JP" sz="1200" dirty="0">
              <a:solidFill>
                <a:prstClr val="black"/>
              </a:solidFill>
              <a:latin typeface="Helvetica Neue"/>
              <a:ea typeface="ＭＳ Ｐゴシック"/>
              <a:cs typeface="Helvetica Neue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7199321" y="6265848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1200" dirty="0" smtClean="0">
                <a:solidFill>
                  <a:prstClr val="black"/>
                </a:solidFill>
                <a:latin typeface="Helvetica Neue"/>
                <a:ea typeface="ＭＳ Ｐゴシック"/>
                <a:cs typeface="Helvetica Neue"/>
              </a:rPr>
              <a:t>Reinforce RF systems for</a:t>
            </a:r>
          </a:p>
          <a:p>
            <a:pPr defTabSz="457200"/>
            <a:r>
              <a:rPr lang="en-US" altLang="ja-JP" sz="1200" dirty="0" smtClean="0">
                <a:solidFill>
                  <a:prstClr val="black"/>
                </a:solidFill>
                <a:latin typeface="Helvetica Neue"/>
                <a:ea typeface="ＭＳ Ｐゴシック"/>
                <a:cs typeface="Helvetica Neue"/>
              </a:rPr>
              <a:t>higher beam currents</a:t>
            </a:r>
          </a:p>
        </p:txBody>
      </p:sp>
      <p:sp>
        <p:nvSpPr>
          <p:cNvPr id="70" name="テキスト ボックス 48"/>
          <p:cNvSpPr txBox="1">
            <a:spLocks noChangeArrowheads="1"/>
          </p:cNvSpPr>
          <p:nvPr/>
        </p:nvSpPr>
        <p:spPr bwMode="auto">
          <a:xfrm>
            <a:off x="5847952" y="4301967"/>
            <a:ext cx="16171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altLang="ja-JP" sz="1200" dirty="0" smtClean="0">
                <a:solidFill>
                  <a:prstClr val="black"/>
                </a:solidFill>
                <a:latin typeface="Helvetica Neue"/>
                <a:ea typeface="ＭＳ Ｐゴシック"/>
                <a:cs typeface="Helvetica Neue"/>
              </a:rPr>
              <a:t>Improve monitors and control system</a:t>
            </a:r>
            <a:endParaRPr lang="en-US" altLang="ja-JP" sz="1200" dirty="0">
              <a:solidFill>
                <a:prstClr val="black"/>
              </a:solidFill>
              <a:latin typeface="Helvetica Neue"/>
              <a:ea typeface="ＭＳ Ｐゴシック"/>
              <a:cs typeface="Helvetica Neue"/>
            </a:endParaRPr>
          </a:p>
        </p:txBody>
      </p:sp>
      <p:pic>
        <p:nvPicPr>
          <p:cNvPr id="71" name="図 70" descr="IMG_0276.jpg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5890" y="5333172"/>
            <a:ext cx="1884036" cy="1413028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4318000" y="1181100"/>
            <a:ext cx="369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IP</a:t>
            </a:r>
            <a:endParaRPr kumimoji="1" lang="ja-JP" altLang="en-US" b="1" dirty="0"/>
          </a:p>
        </p:txBody>
      </p:sp>
      <p:sp>
        <p:nvSpPr>
          <p:cNvPr id="3" name="星 6 2"/>
          <p:cNvSpPr/>
          <p:nvPr/>
        </p:nvSpPr>
        <p:spPr>
          <a:xfrm>
            <a:off x="4406900" y="1473200"/>
            <a:ext cx="165100" cy="190500"/>
          </a:xfrm>
          <a:prstGeom prst="star6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2" name="Picture 3" descr="D:\_WorkFolder\AVS2011_BINP\DSC02605.jpg"/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324" y="2732920"/>
            <a:ext cx="1264675" cy="72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730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1592942" y="28536"/>
            <a:ext cx="7551058" cy="791999"/>
          </a:xfrm>
          <a:prstGeom prst="rect">
            <a:avLst/>
          </a:prstGeom>
          <a:solidFill>
            <a:srgbClr val="00FFFF">
              <a:alpha val="8000"/>
            </a:srgbClr>
          </a:solidFill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kumimoji="0" lang="en-US" altLang="ja-JP" sz="4100" kern="0" noProof="0" dirty="0" err="1" smtClean="0">
                <a:solidFill>
                  <a:prstClr val="black"/>
                </a:solidFill>
              </a:rPr>
              <a:t>SuperKEKB</a:t>
            </a: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7" y="78830"/>
            <a:ext cx="154636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1900239" y="3227389"/>
          <a:ext cx="4360862" cy="113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" name="数式" r:id="rId4" imgW="2628900" imgH="685800" progId="Equation.3">
                  <p:embed/>
                </p:oleObj>
              </mc:Choice>
              <mc:Fallback>
                <p:oleObj name="数式" r:id="rId4" imgW="26289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0239" y="3227389"/>
                        <a:ext cx="4360862" cy="1138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416675" y="263529"/>
            <a:ext cx="184663" cy="46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prstTxWarp prst="textNoShape">
              <a:avLst/>
            </a:prstTxWarp>
            <a:spAutoFit/>
          </a:bodyPr>
          <a:lstStyle/>
          <a:p>
            <a:endParaRPr lang="ja-JP" altLang="en-US" sz="2400" b="1" dirty="0">
              <a:solidFill>
                <a:srgbClr val="000000"/>
              </a:solidFill>
              <a:latin typeface="Lucida Grande" charset="0"/>
              <a:ea typeface="Osaka" charset="-128"/>
              <a:cs typeface="Osaka" charset="-128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33550" y="1560518"/>
            <a:ext cx="2584450" cy="1195382"/>
          </a:xfrm>
          <a:prstGeom prst="rect">
            <a:avLst/>
          </a:prstGeom>
          <a:noFill/>
          <a:ln w="28575">
            <a:solidFill>
              <a:srgbClr val="FFBF00"/>
            </a:solidFill>
            <a:miter lim="800000"/>
            <a:headEnd/>
            <a:tailEnd/>
          </a:ln>
        </p:spPr>
        <p:txBody>
          <a:bodyPr wrap="square" lIns="91416" tIns="45709" rIns="91416" bIns="45709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solidFill>
                  <a:srgbClr val="000000"/>
                </a:solidFill>
                <a:ea typeface="Osaka" charset="-128"/>
                <a:cs typeface="Osaka" charset="-128"/>
              </a:rPr>
              <a:t>Beam current (LER/HER):</a:t>
            </a:r>
            <a:endParaRPr lang="en-US" altLang="ja-JP" dirty="0">
              <a:solidFill>
                <a:srgbClr val="000000"/>
              </a:solidFill>
              <a:ea typeface="Osaka" charset="-128"/>
              <a:cs typeface="Osaka" charset="-128"/>
            </a:endParaRPr>
          </a:p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rgbClr val="000000"/>
                </a:solidFill>
                <a:ea typeface="Osaka" charset="-128"/>
                <a:cs typeface="Osaka" charset="-128"/>
              </a:rPr>
              <a:t>1.64/1.19 A (KEKB) </a:t>
            </a:r>
          </a:p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rgbClr val="000000"/>
                </a:solidFill>
                <a:ea typeface="Osaka" charset="-128"/>
                <a:cs typeface="Osaka" charset="-128"/>
              </a:rPr>
              <a:t>→</a:t>
            </a:r>
            <a:r>
              <a:rPr lang="en-US" altLang="ja-JP" dirty="0" smtClean="0">
                <a:solidFill>
                  <a:srgbClr val="000000"/>
                </a:solidFill>
                <a:ea typeface="Osaka" charset="-128"/>
                <a:cs typeface="Osaka" charset="-128"/>
              </a:rPr>
              <a:t> </a:t>
            </a:r>
            <a:r>
              <a:rPr lang="en-US" altLang="ja-JP" b="1" dirty="0">
                <a:solidFill>
                  <a:srgbClr val="EFAE39"/>
                </a:solidFill>
                <a:ea typeface="Osaka" charset="-128"/>
                <a:cs typeface="Osaka" charset="-128"/>
              </a:rPr>
              <a:t>3</a:t>
            </a:r>
            <a:r>
              <a:rPr lang="en-US" altLang="ja-JP" b="1" dirty="0" smtClean="0">
                <a:solidFill>
                  <a:srgbClr val="EFAE39"/>
                </a:solidFill>
                <a:ea typeface="Osaka" charset="-128"/>
                <a:cs typeface="Osaka" charset="-128"/>
              </a:rPr>
              <a:t>.6/2.6 A</a:t>
            </a:r>
            <a:r>
              <a:rPr lang="en-US" altLang="ja-JP" dirty="0" smtClean="0">
                <a:solidFill>
                  <a:srgbClr val="000000"/>
                </a:solidFill>
                <a:ea typeface="Osaka" charset="-128"/>
                <a:cs typeface="Osaka" charset="-128"/>
              </a:rPr>
              <a:t> (</a:t>
            </a:r>
            <a:r>
              <a:rPr lang="en-US" altLang="ja-JP" dirty="0" err="1" smtClean="0">
                <a:solidFill>
                  <a:srgbClr val="000000"/>
                </a:solidFill>
                <a:ea typeface="Osaka" charset="-128"/>
                <a:cs typeface="Osaka" charset="-128"/>
              </a:rPr>
              <a:t>SuperKEKB</a:t>
            </a:r>
            <a:r>
              <a:rPr lang="en-US" altLang="ja-JP" dirty="0" smtClean="0">
                <a:solidFill>
                  <a:srgbClr val="000000"/>
                </a:solidFill>
                <a:ea typeface="Osaka" charset="-128"/>
                <a:cs typeface="Osaka" charset="-128"/>
              </a:rPr>
              <a:t>)</a:t>
            </a:r>
            <a:r>
              <a:rPr lang="en-US" altLang="ja-JP" b="1" dirty="0" smtClean="0">
                <a:solidFill>
                  <a:srgbClr val="FFBF00"/>
                </a:solidFill>
                <a:ea typeface="Osaka" charset="-128"/>
                <a:cs typeface="Osaka" charset="-128"/>
              </a:rPr>
              <a:t> </a:t>
            </a:r>
            <a:endParaRPr lang="en-US" altLang="ja-JP" b="1" dirty="0">
              <a:solidFill>
                <a:srgbClr val="FFBF00"/>
              </a:solidFill>
              <a:ea typeface="Osaka" charset="-128"/>
              <a:cs typeface="Osaka" charset="-128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316539" y="1557341"/>
            <a:ext cx="2874961" cy="120030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16" tIns="45709" rIns="91416" bIns="45709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ea typeface="Osaka" charset="-128"/>
                <a:cs typeface="Osaka" charset="-128"/>
              </a:rPr>
              <a:t>Beam-beam parameter:</a:t>
            </a:r>
          </a:p>
          <a:p>
            <a:pPr>
              <a:spcBef>
                <a:spcPct val="50000"/>
              </a:spcBef>
            </a:pPr>
            <a:r>
              <a:rPr lang="en-US" altLang="ja-JP" dirty="0" smtClean="0">
                <a:ea typeface="Osaka" charset="-128"/>
                <a:cs typeface="Osaka" charset="-128"/>
              </a:rPr>
              <a:t>0.129/0.090 </a:t>
            </a:r>
            <a:r>
              <a:rPr lang="en-US" altLang="ja-JP" dirty="0">
                <a:ea typeface="Osaka" charset="-128"/>
                <a:cs typeface="Osaka" charset="-128"/>
              </a:rPr>
              <a:t>(KEKB) </a:t>
            </a:r>
          </a:p>
          <a:p>
            <a:pPr>
              <a:spcBef>
                <a:spcPct val="50000"/>
              </a:spcBef>
            </a:pPr>
            <a:r>
              <a:rPr lang="en-US" altLang="ja-JP" dirty="0" smtClean="0">
                <a:ea typeface="Osaka" charset="-128"/>
                <a:cs typeface="Osaka" charset="-128"/>
              </a:rPr>
              <a:t>→</a:t>
            </a:r>
            <a:r>
              <a:rPr lang="en-US" altLang="ja-JP" dirty="0">
                <a:solidFill>
                  <a:schemeClr val="accent1">
                    <a:lumMod val="50000"/>
                  </a:schemeClr>
                </a:solidFill>
                <a:ea typeface="Osaka" charset="-128"/>
                <a:cs typeface="Osaka" charset="-128"/>
              </a:rPr>
              <a:t> </a:t>
            </a:r>
            <a:r>
              <a:rPr lang="en-US" altLang="ja-JP" b="1" dirty="0" smtClean="0">
                <a:solidFill>
                  <a:schemeClr val="accent1">
                    <a:lumMod val="50000"/>
                  </a:schemeClr>
                </a:solidFill>
                <a:ea typeface="Osaka" charset="-128"/>
                <a:cs typeface="Osaka" charset="-128"/>
              </a:rPr>
              <a:t>0.088/0.081 </a:t>
            </a:r>
            <a:r>
              <a:rPr lang="en-US" altLang="ja-JP" dirty="0" smtClean="0">
                <a:solidFill>
                  <a:schemeClr val="accent1">
                    <a:lumMod val="50000"/>
                  </a:schemeClr>
                </a:solidFill>
                <a:ea typeface="Osaka" charset="-128"/>
                <a:cs typeface="Osaka" charset="-128"/>
              </a:rPr>
              <a:t>(</a:t>
            </a:r>
            <a:r>
              <a:rPr lang="en-US" altLang="ja-JP" dirty="0" err="1" smtClean="0">
                <a:solidFill>
                  <a:schemeClr val="accent1">
                    <a:lumMod val="50000"/>
                  </a:schemeClr>
                </a:solidFill>
                <a:ea typeface="Osaka" charset="-128"/>
                <a:cs typeface="Osaka" charset="-128"/>
              </a:rPr>
              <a:t>SuperKEKB</a:t>
            </a:r>
            <a:r>
              <a:rPr lang="en-US" altLang="ja-JP" dirty="0" smtClean="0">
                <a:solidFill>
                  <a:schemeClr val="accent1">
                    <a:lumMod val="50000"/>
                  </a:schemeClr>
                </a:solidFill>
                <a:ea typeface="Osaka" charset="-128"/>
                <a:cs typeface="Osaka" charset="-128"/>
              </a:rPr>
              <a:t>)</a:t>
            </a:r>
            <a:endParaRPr lang="en-US" altLang="ja-JP" b="1" dirty="0">
              <a:solidFill>
                <a:schemeClr val="accent1">
                  <a:lumMod val="50000"/>
                </a:schemeClr>
              </a:solidFill>
              <a:ea typeface="Osaka" charset="-128"/>
              <a:cs typeface="Osaka" charset="-128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953002" y="4987929"/>
            <a:ext cx="3124198" cy="1200306"/>
          </a:xfrm>
          <a:prstGeom prst="rect">
            <a:avLst/>
          </a:prstGeom>
          <a:noFill/>
          <a:ln w="28575">
            <a:solidFill>
              <a:srgbClr val="F51C15"/>
            </a:solidFill>
            <a:miter lim="800000"/>
            <a:headEnd/>
            <a:tailEnd/>
          </a:ln>
        </p:spPr>
        <p:txBody>
          <a:bodyPr wrap="square" lIns="91416" tIns="45709" rIns="91416" bIns="45709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rgbClr val="000000"/>
                </a:solidFill>
                <a:ea typeface="Osaka" charset="-128"/>
                <a:cs typeface="Osaka" charset="-128"/>
              </a:rPr>
              <a:t>Vertical </a:t>
            </a:r>
            <a:r>
              <a:rPr lang="en-US" altLang="ja-JP" dirty="0" err="1">
                <a:solidFill>
                  <a:srgbClr val="000000"/>
                </a:solidFill>
                <a:ea typeface="Osaka" charset="-128"/>
                <a:cs typeface="Osaka" charset="-128"/>
                <a:sym typeface="Symbol" charset="2"/>
              </a:rPr>
              <a:t></a:t>
            </a:r>
            <a:r>
              <a:rPr lang="en-US" altLang="ja-JP" dirty="0">
                <a:solidFill>
                  <a:srgbClr val="000000"/>
                </a:solidFill>
                <a:ea typeface="Osaka" charset="-128"/>
                <a:cs typeface="Osaka" charset="-128"/>
              </a:rPr>
              <a:t> at the IP:</a:t>
            </a:r>
          </a:p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rgbClr val="000000"/>
                </a:solidFill>
                <a:ea typeface="Osaka" charset="-128"/>
                <a:cs typeface="Osaka" charset="-128"/>
              </a:rPr>
              <a:t>5.9/5.9 mm (KEKB) </a:t>
            </a:r>
          </a:p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rgbClr val="000000"/>
                </a:solidFill>
                <a:ea typeface="Osaka" charset="-128"/>
                <a:cs typeface="Osaka" charset="-128"/>
              </a:rPr>
              <a:t>→ </a:t>
            </a:r>
            <a:r>
              <a:rPr lang="en-US" altLang="ja-JP" b="1" dirty="0" smtClean="0">
                <a:solidFill>
                  <a:srgbClr val="F51C15"/>
                </a:solidFill>
                <a:ea typeface="Osaka" charset="-128"/>
                <a:cs typeface="Osaka" charset="-128"/>
              </a:rPr>
              <a:t>0.27/0.3 </a:t>
            </a:r>
            <a:r>
              <a:rPr lang="en-US" altLang="ja-JP" b="1" dirty="0">
                <a:solidFill>
                  <a:srgbClr val="F51C15"/>
                </a:solidFill>
                <a:ea typeface="Osaka" charset="-128"/>
                <a:cs typeface="Osaka" charset="-128"/>
              </a:rPr>
              <a:t>mm</a:t>
            </a:r>
            <a:r>
              <a:rPr lang="en-US" altLang="ja-JP" b="1" dirty="0" smtClean="0">
                <a:solidFill>
                  <a:srgbClr val="F51C15"/>
                </a:solidFill>
                <a:ea typeface="Osaka" charset="-128"/>
                <a:cs typeface="Osaka" charset="-128"/>
              </a:rPr>
              <a:t> </a:t>
            </a:r>
            <a:r>
              <a:rPr lang="en-US" altLang="ja-JP" dirty="0" smtClean="0">
                <a:ea typeface="Osaka" charset="-128"/>
                <a:cs typeface="Osaka" charset="-128"/>
              </a:rPr>
              <a:t>(</a:t>
            </a:r>
            <a:r>
              <a:rPr lang="en-US" altLang="ja-JP" dirty="0" err="1" smtClean="0">
                <a:ea typeface="Osaka" charset="-128"/>
                <a:cs typeface="Osaka" charset="-128"/>
              </a:rPr>
              <a:t>SuperKEKB</a:t>
            </a:r>
            <a:r>
              <a:rPr lang="en-US" altLang="ja-JP" dirty="0" smtClean="0">
                <a:ea typeface="Osaka" charset="-128"/>
                <a:cs typeface="Osaka" charset="-128"/>
              </a:rPr>
              <a:t>)</a:t>
            </a:r>
            <a:endParaRPr lang="en-US" altLang="ja-JP" dirty="0">
              <a:ea typeface="Osaka" charset="-128"/>
              <a:cs typeface="Osaka" charset="-128"/>
            </a:endParaRP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 flipH="1" flipV="1">
            <a:off x="4886327" y="4391030"/>
            <a:ext cx="379413" cy="595313"/>
          </a:xfrm>
          <a:prstGeom prst="line">
            <a:avLst/>
          </a:prstGeom>
          <a:noFill/>
          <a:ln w="28575">
            <a:solidFill>
              <a:srgbClr val="F51C15"/>
            </a:solidFill>
            <a:round/>
            <a:headEnd/>
            <a:tailEnd type="triangle" w="med" len="med"/>
          </a:ln>
        </p:spPr>
        <p:txBody>
          <a:bodyPr wrap="none" lIns="91416" tIns="45709" rIns="91416" bIns="45709" anchor="ctr">
            <a:prstTxWarp prst="textNoShape">
              <a:avLst/>
            </a:prstTxWarp>
          </a:bodyPr>
          <a:lstStyle/>
          <a:p>
            <a:endParaRPr lang="ja-JP" altLang="en-US" sz="2400" b="1" dirty="0">
              <a:solidFill>
                <a:srgbClr val="000000"/>
              </a:solidFill>
              <a:latin typeface="Times" charset="0"/>
              <a:ea typeface="Osaka" charset="-128"/>
              <a:cs typeface="Osaka" charset="-128"/>
            </a:endParaRP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4241799" y="2768600"/>
            <a:ext cx="372597" cy="520875"/>
          </a:xfrm>
          <a:prstGeom prst="line">
            <a:avLst/>
          </a:prstGeom>
          <a:noFill/>
          <a:ln w="28575">
            <a:solidFill>
              <a:srgbClr val="FFBF00"/>
            </a:solidFill>
            <a:round/>
            <a:headEnd/>
            <a:tailEnd type="triangle" w="med" len="med"/>
          </a:ln>
        </p:spPr>
        <p:txBody>
          <a:bodyPr wrap="none" lIns="91416" tIns="45709" rIns="91416" bIns="45709" anchor="ctr">
            <a:prstTxWarp prst="textNoShape">
              <a:avLst/>
            </a:prstTxWarp>
          </a:bodyPr>
          <a:lstStyle/>
          <a:p>
            <a:endParaRPr lang="ja-JP" altLang="en-US" sz="2400" b="1" dirty="0">
              <a:solidFill>
                <a:srgbClr val="000000"/>
              </a:solidFill>
              <a:latin typeface="Times" charset="0"/>
              <a:ea typeface="Osaka" charset="-128"/>
              <a:cs typeface="Osaka" charset="-128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>
            <a:off x="5070474" y="2768600"/>
            <a:ext cx="377825" cy="48895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 wrap="none" lIns="91416" tIns="45709" rIns="91416" bIns="45709" anchor="ctr">
            <a:prstTxWarp prst="textNoShape">
              <a:avLst/>
            </a:prstTxWarp>
          </a:bodyPr>
          <a:lstStyle/>
          <a:p>
            <a:endParaRPr lang="ja-JP" altLang="en-US" sz="2400" b="1" dirty="0">
              <a:solidFill>
                <a:srgbClr val="000000"/>
              </a:solidFill>
              <a:latin typeface="Times" charset="0"/>
              <a:ea typeface="Osaka" charset="-128"/>
              <a:cs typeface="Osaka" charset="-128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2471590" y="3187652"/>
            <a:ext cx="20177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6" tIns="45709" rIns="91416" bIns="45709" anchor="ctr">
            <a:prstTxWarp prst="textNoShape">
              <a:avLst/>
            </a:prstTxWarp>
          </a:bodyPr>
          <a:lstStyle/>
          <a:p>
            <a:endParaRPr lang="ja-JP" altLang="en-US" sz="2400" b="1" dirty="0">
              <a:solidFill>
                <a:srgbClr val="000000"/>
              </a:solidFill>
              <a:latin typeface="Times" charset="0"/>
              <a:ea typeface="Osaka" charset="-128"/>
              <a:cs typeface="Osaka" charset="-128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5418138" y="3197225"/>
            <a:ext cx="8318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6" tIns="45709" rIns="91416" bIns="45709" anchor="ctr">
            <a:prstTxWarp prst="textNoShape">
              <a:avLst/>
            </a:prstTxWarp>
          </a:bodyPr>
          <a:lstStyle/>
          <a:p>
            <a:endParaRPr lang="ja-JP" altLang="en-US" sz="2400" b="1" dirty="0">
              <a:solidFill>
                <a:srgbClr val="000000"/>
              </a:solidFill>
              <a:latin typeface="Times" charset="0"/>
              <a:ea typeface="Osaka" charset="-128"/>
              <a:cs typeface="Osaka" charset="-128"/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2106613" y="3154364"/>
            <a:ext cx="13954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9" rIns="91416" bIns="45709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000" b="1" dirty="0">
                <a:solidFill>
                  <a:srgbClr val="000000"/>
                </a:solidFill>
                <a:ea typeface="Osaka" charset="-128"/>
                <a:cs typeface="Osaka" charset="-128"/>
              </a:rPr>
              <a:t>Lorentz factor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498605" y="4400551"/>
            <a:ext cx="2219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9" rIns="91416" bIns="45709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000" b="1" dirty="0">
                <a:solidFill>
                  <a:srgbClr val="000000"/>
                </a:solidFill>
                <a:ea typeface="Osaka" charset="-128"/>
                <a:cs typeface="Osaka" charset="-128"/>
              </a:rPr>
              <a:t>Classical electron radius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314700" y="4418014"/>
            <a:ext cx="16637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9" rIns="91416" bIns="45709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000" b="1" dirty="0">
                <a:solidFill>
                  <a:srgbClr val="000000"/>
                </a:solidFill>
                <a:ea typeface="Osaka" charset="-128"/>
                <a:cs typeface="Osaka" charset="-128"/>
              </a:rPr>
              <a:t>Beam size ratio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6257925" y="4208465"/>
            <a:ext cx="2263775" cy="40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6" tIns="45709" rIns="91416" bIns="45709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000" b="1" dirty="0">
                <a:solidFill>
                  <a:srgbClr val="000000"/>
                </a:solidFill>
                <a:ea typeface="Osaka" charset="-128"/>
                <a:cs typeface="Osaka" charset="-128"/>
              </a:rPr>
              <a:t>Geometrical reduction factors due to crossing angle and hour-glass effec</a:t>
            </a:r>
            <a:r>
              <a:rPr lang="en-US" altLang="ja-JP" sz="1000" b="1" dirty="0">
                <a:solidFill>
                  <a:srgbClr val="000000"/>
                </a:solidFill>
                <a:latin typeface="Lucida Grande" charset="0"/>
                <a:ea typeface="Osaka" charset="-128"/>
                <a:cs typeface="Osaka" charset="-128"/>
              </a:rPr>
              <a:t>t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936745" y="5018092"/>
            <a:ext cx="3336924" cy="120490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 lIns="91416" tIns="45709" rIns="91416" bIns="45709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rgbClr val="000000"/>
                </a:solidFill>
                <a:ea typeface="Osaka" charset="-128"/>
                <a:cs typeface="Osaka" charset="-128"/>
              </a:rPr>
              <a:t>Luminosity:</a:t>
            </a:r>
          </a:p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rgbClr val="000000"/>
                </a:solidFill>
                <a:ea typeface="Osaka" charset="-128"/>
                <a:cs typeface="Osaka" charset="-128"/>
              </a:rPr>
              <a:t>2.11 ×10</a:t>
            </a:r>
            <a:r>
              <a:rPr lang="en-US" altLang="ja-JP" baseline="30000" dirty="0">
                <a:solidFill>
                  <a:srgbClr val="000000"/>
                </a:solidFill>
                <a:ea typeface="Osaka" charset="-128"/>
                <a:cs typeface="Osaka" charset="-128"/>
              </a:rPr>
              <a:t>34</a:t>
            </a:r>
            <a:r>
              <a:rPr lang="en-US" altLang="ja-JP" dirty="0">
                <a:solidFill>
                  <a:srgbClr val="000000"/>
                </a:solidFill>
                <a:ea typeface="Osaka" charset="-128"/>
                <a:cs typeface="Osaka" charset="-128"/>
              </a:rPr>
              <a:t> cm</a:t>
            </a:r>
            <a:r>
              <a:rPr lang="en-US" altLang="ja-JP" baseline="30000" dirty="0">
                <a:solidFill>
                  <a:srgbClr val="000000"/>
                </a:solidFill>
                <a:ea typeface="Osaka" charset="-128"/>
                <a:cs typeface="Osaka" charset="-128"/>
              </a:rPr>
              <a:t>-2</a:t>
            </a:r>
            <a:r>
              <a:rPr lang="en-US" altLang="ja-JP" dirty="0">
                <a:solidFill>
                  <a:srgbClr val="000000"/>
                </a:solidFill>
                <a:ea typeface="Osaka" charset="-128"/>
                <a:cs typeface="Osaka" charset="-128"/>
              </a:rPr>
              <a:t>s</a:t>
            </a:r>
            <a:r>
              <a:rPr lang="en-US" altLang="ja-JP" baseline="30000" dirty="0">
                <a:solidFill>
                  <a:srgbClr val="000000"/>
                </a:solidFill>
                <a:ea typeface="Osaka" charset="-128"/>
                <a:cs typeface="Osaka" charset="-128"/>
              </a:rPr>
              <a:t>-1 </a:t>
            </a:r>
            <a:r>
              <a:rPr lang="en-US" altLang="ja-JP" dirty="0">
                <a:solidFill>
                  <a:srgbClr val="000000"/>
                </a:solidFill>
                <a:ea typeface="Osaka" charset="-128"/>
                <a:cs typeface="Osaka" charset="-128"/>
              </a:rPr>
              <a:t>(KEKB)</a:t>
            </a:r>
            <a:endParaRPr lang="en-US" altLang="ja-JP" dirty="0" smtClean="0">
              <a:solidFill>
                <a:srgbClr val="000000"/>
              </a:solidFill>
              <a:ea typeface="Osaka" charset="-128"/>
              <a:cs typeface="Osaka" charset="-128"/>
            </a:endParaRPr>
          </a:p>
          <a:p>
            <a:pPr>
              <a:spcBef>
                <a:spcPct val="50000"/>
              </a:spcBef>
            </a:pPr>
            <a:r>
              <a:rPr lang="en-US" altLang="ja-JP" dirty="0" smtClean="0">
                <a:ea typeface="Osaka" charset="-128"/>
                <a:cs typeface="Osaka" charset="-128"/>
              </a:rPr>
              <a:t>→ </a:t>
            </a:r>
            <a:r>
              <a:rPr lang="en-US" altLang="ja-JP" b="1" dirty="0" smtClean="0">
                <a:solidFill>
                  <a:srgbClr val="F51C15"/>
                </a:solidFill>
                <a:ea typeface="Osaka" charset="-128"/>
                <a:cs typeface="Osaka" charset="-128"/>
              </a:rPr>
              <a:t>80 ×</a:t>
            </a:r>
            <a:r>
              <a:rPr lang="en-US" altLang="ja-JP" b="1" dirty="0">
                <a:solidFill>
                  <a:srgbClr val="F51C15"/>
                </a:solidFill>
                <a:ea typeface="Osaka" charset="-128"/>
                <a:cs typeface="Osaka" charset="-128"/>
              </a:rPr>
              <a:t>10</a:t>
            </a:r>
            <a:r>
              <a:rPr lang="en-US" altLang="ja-JP" b="1" baseline="30000" dirty="0">
                <a:solidFill>
                  <a:srgbClr val="F51C15"/>
                </a:solidFill>
                <a:ea typeface="Osaka" charset="-128"/>
                <a:cs typeface="Osaka" charset="-128"/>
              </a:rPr>
              <a:t>34</a:t>
            </a:r>
            <a:r>
              <a:rPr lang="en-US" altLang="ja-JP" b="1" dirty="0">
                <a:solidFill>
                  <a:srgbClr val="F51C15"/>
                </a:solidFill>
                <a:ea typeface="Osaka" charset="-128"/>
                <a:cs typeface="Osaka" charset="-128"/>
              </a:rPr>
              <a:t> cm</a:t>
            </a:r>
            <a:r>
              <a:rPr lang="en-US" altLang="ja-JP" b="1" baseline="30000" dirty="0">
                <a:solidFill>
                  <a:srgbClr val="F51C15"/>
                </a:solidFill>
                <a:ea typeface="Osaka" charset="-128"/>
                <a:cs typeface="Osaka" charset="-128"/>
              </a:rPr>
              <a:t>-2</a:t>
            </a:r>
            <a:r>
              <a:rPr lang="en-US" altLang="ja-JP" b="1" dirty="0">
                <a:solidFill>
                  <a:srgbClr val="F51C15"/>
                </a:solidFill>
                <a:ea typeface="Osaka" charset="-128"/>
                <a:cs typeface="Osaka" charset="-128"/>
              </a:rPr>
              <a:t>s</a:t>
            </a:r>
            <a:r>
              <a:rPr lang="en-US" altLang="ja-JP" b="1" baseline="30000" dirty="0">
                <a:solidFill>
                  <a:srgbClr val="F51C15"/>
                </a:solidFill>
                <a:ea typeface="Osaka" charset="-128"/>
                <a:cs typeface="Osaka" charset="-128"/>
              </a:rPr>
              <a:t>-1 </a:t>
            </a:r>
            <a:r>
              <a:rPr lang="en-US" altLang="ja-JP" dirty="0" smtClean="0">
                <a:solidFill>
                  <a:srgbClr val="000000"/>
                </a:solidFill>
                <a:ea typeface="Osaka" charset="-128"/>
                <a:cs typeface="Osaka" charset="-128"/>
              </a:rPr>
              <a:t>(</a:t>
            </a:r>
            <a:r>
              <a:rPr lang="en-US" altLang="ja-JP" dirty="0" err="1" smtClean="0">
                <a:solidFill>
                  <a:srgbClr val="000000"/>
                </a:solidFill>
                <a:ea typeface="Osaka" charset="-128"/>
                <a:cs typeface="Osaka" charset="-128"/>
              </a:rPr>
              <a:t>SuperKEKB</a:t>
            </a:r>
            <a:r>
              <a:rPr lang="en-US" altLang="ja-JP" dirty="0" smtClean="0">
                <a:solidFill>
                  <a:srgbClr val="000000"/>
                </a:solidFill>
                <a:ea typeface="Osaka" charset="-128"/>
                <a:cs typeface="Osaka" charset="-128"/>
              </a:rPr>
              <a:t>)</a:t>
            </a:r>
            <a:endParaRPr lang="en-US" altLang="ja-JP" sz="2400" dirty="0">
              <a:solidFill>
                <a:srgbClr val="000000"/>
              </a:solidFill>
              <a:ea typeface="Osaka" charset="-128"/>
              <a:cs typeface="Osaka" charset="-128"/>
            </a:endParaRPr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 flipV="1">
            <a:off x="1050925" y="4057650"/>
            <a:ext cx="800100" cy="9588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1416" tIns="45709" rIns="91416" bIns="45709" anchor="ctr">
            <a:prstTxWarp prst="textNoShape">
              <a:avLst/>
            </a:prstTxWarp>
          </a:bodyPr>
          <a:lstStyle/>
          <a:p>
            <a:endParaRPr lang="ja-JP" altLang="en-US" sz="2400" b="1" dirty="0">
              <a:solidFill>
                <a:srgbClr val="000000"/>
              </a:solidFill>
              <a:latin typeface="Times" charset="0"/>
              <a:ea typeface="Osaka" charset="-128"/>
              <a:cs typeface="Osaka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701166" y="3873214"/>
            <a:ext cx="481159" cy="465420"/>
          </a:xfrm>
          <a:prstGeom prst="rect">
            <a:avLst/>
          </a:prstGeom>
          <a:solidFill>
            <a:srgbClr val="F51C15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1761526" y="3528643"/>
            <a:ext cx="481159" cy="465420"/>
          </a:xfrm>
          <a:prstGeom prst="rect">
            <a:avLst/>
          </a:prstGeom>
          <a:solidFill>
            <a:srgbClr val="F51C15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4853566" y="3284106"/>
            <a:ext cx="481159" cy="465420"/>
          </a:xfrm>
          <a:prstGeom prst="rect">
            <a:avLst/>
          </a:prstGeom>
          <a:solidFill>
            <a:schemeClr val="accent1">
              <a:lumMod val="50000"/>
              <a:alpha val="3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4485357" y="3302376"/>
            <a:ext cx="318350" cy="428851"/>
          </a:xfrm>
          <a:prstGeom prst="rect">
            <a:avLst/>
          </a:prstGeom>
          <a:solidFill>
            <a:srgbClr val="FFBF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6947995" y="6205142"/>
            <a:ext cx="1273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dirty="0" smtClean="0">
                <a:solidFill>
                  <a:srgbClr val="FF0000"/>
                </a:solidFill>
                <a:ea typeface="Osaka" charset="-128"/>
                <a:cs typeface="Osaka" charset="-128"/>
              </a:rPr>
              <a:t>Challenging</a:t>
            </a:r>
            <a:endParaRPr lang="ja-JP" altLang="en-US" sz="1800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66800" y="927100"/>
            <a:ext cx="7030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Beam energy </a:t>
            </a:r>
            <a:r>
              <a:rPr lang="en-US" altLang="ja-JP" dirty="0" smtClean="0">
                <a:solidFill>
                  <a:srgbClr val="000000"/>
                </a:solidFill>
                <a:ea typeface="Osaka" charset="-128"/>
                <a:cs typeface="Osaka" charset="-128"/>
              </a:rPr>
              <a:t>(LER/HER</a:t>
            </a:r>
            <a:r>
              <a:rPr lang="en-US" altLang="ja-JP" dirty="0">
                <a:solidFill>
                  <a:srgbClr val="000000"/>
                </a:solidFill>
                <a:ea typeface="Osaka" charset="-128"/>
                <a:cs typeface="Osaka" charset="-128"/>
              </a:rPr>
              <a:t>) </a:t>
            </a:r>
            <a:r>
              <a:rPr lang="en-US" altLang="ja-JP" dirty="0" smtClean="0">
                <a:solidFill>
                  <a:srgbClr val="000000"/>
                </a:solidFill>
                <a:ea typeface="Osaka" charset="-128"/>
                <a:cs typeface="Osaka" charset="-128"/>
              </a:rPr>
              <a:t>: 3.5/</a:t>
            </a:r>
            <a:r>
              <a:rPr kumimoji="1" lang="en-US" altLang="ja-JP" dirty="0" smtClean="0"/>
              <a:t>8.0 </a:t>
            </a:r>
            <a:r>
              <a:rPr kumimoji="1" lang="en-US" altLang="ja-JP" dirty="0" err="1" smtClean="0"/>
              <a:t>GeV</a:t>
            </a:r>
            <a:r>
              <a:rPr kumimoji="1" lang="en-US" altLang="ja-JP" dirty="0" smtClean="0"/>
              <a:t> (KEKB) </a:t>
            </a:r>
            <a:r>
              <a:rPr lang="en-US" altLang="ja-JP" dirty="0" smtClean="0">
                <a:solidFill>
                  <a:srgbClr val="000000"/>
                </a:solidFill>
                <a:ea typeface="Osaka" charset="-128"/>
                <a:cs typeface="Osaka" charset="-128"/>
              </a:rPr>
              <a:t>→</a:t>
            </a:r>
            <a:r>
              <a:rPr kumimoji="1" lang="en-US" altLang="ja-JP" dirty="0" smtClean="0"/>
              <a:t> </a:t>
            </a:r>
            <a:r>
              <a:rPr kumimoji="1" lang="en-US" altLang="ja-JP" b="1" dirty="0" smtClean="0"/>
              <a:t>4.0/7.0 </a:t>
            </a:r>
            <a:r>
              <a:rPr kumimoji="1" lang="en-US" altLang="ja-JP" dirty="0" err="1" smtClean="0"/>
              <a:t>GeV</a:t>
            </a:r>
            <a:r>
              <a:rPr kumimoji="1" lang="en-US" altLang="ja-JP" dirty="0" smtClean="0"/>
              <a:t> (</a:t>
            </a:r>
            <a:r>
              <a:rPr kumimoji="1" lang="en-US" altLang="ja-JP" dirty="0" err="1" smtClean="0"/>
              <a:t>SuperKEKB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80902" y="1945176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00FF"/>
                </a:solidFill>
              </a:rPr>
              <a:t>２倍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357062" y="1972828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1</a:t>
            </a:r>
            <a:r>
              <a:rPr kumimoji="1" lang="ja-JP" altLang="en-US" dirty="0" smtClean="0">
                <a:solidFill>
                  <a:srgbClr val="0000FF"/>
                </a:solidFill>
              </a:rPr>
              <a:t>倍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255441" y="5435879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20</a:t>
            </a:r>
            <a:r>
              <a:rPr kumimoji="1" lang="ja-JP" altLang="en-US" dirty="0" smtClean="0">
                <a:solidFill>
                  <a:srgbClr val="0000FF"/>
                </a:solidFill>
              </a:rPr>
              <a:t>倍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66962" y="5435879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40</a:t>
            </a:r>
            <a:r>
              <a:rPr kumimoji="1" lang="ja-JP" altLang="en-US" dirty="0" smtClean="0">
                <a:solidFill>
                  <a:srgbClr val="0000FF"/>
                </a:solidFill>
              </a:rPr>
              <a:t>倍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6667" y="1654233"/>
            <a:ext cx="1652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Luminosity gain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27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1592942" y="28536"/>
            <a:ext cx="7551058" cy="791999"/>
          </a:xfrm>
          <a:prstGeom prst="rect">
            <a:avLst/>
          </a:prstGeom>
          <a:solidFill>
            <a:srgbClr val="00FFFF">
              <a:alpha val="8000"/>
            </a:srgbClr>
          </a:solidFill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kumimoji="0" lang="en-US" altLang="ja-JP" sz="4100" kern="0" dirty="0" smtClean="0">
                <a:solidFill>
                  <a:prstClr val="black"/>
                </a:solidFill>
              </a:rPr>
              <a:t>Beam Commissioning</a:t>
            </a:r>
            <a:r>
              <a:rPr kumimoji="0" lang="ja-JP" altLang="en-US" sz="4100" kern="0" dirty="0" smtClean="0">
                <a:solidFill>
                  <a:prstClr val="black"/>
                </a:solidFill>
              </a:rPr>
              <a:t> </a:t>
            </a: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77" y="78830"/>
            <a:ext cx="154636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95607" y="2744565"/>
            <a:ext cx="2896049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Phase 1</a:t>
            </a:r>
          </a:p>
          <a:p>
            <a:r>
              <a:rPr lang="en-US" altLang="ja-JP" sz="2400" dirty="0" smtClean="0"/>
              <a:t>w/o QCS and Belle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II</a:t>
            </a:r>
          </a:p>
          <a:p>
            <a:endParaRPr kumimoji="1" lang="en-US" altLang="ja-JP" sz="2400" dirty="0"/>
          </a:p>
          <a:p>
            <a:r>
              <a:rPr lang="en-US" altLang="ja-JP" sz="2400" dirty="0"/>
              <a:t>B</a:t>
            </a:r>
            <a:r>
              <a:rPr lang="en-US" altLang="ja-JP" sz="2400" dirty="0" smtClean="0"/>
              <a:t>asic </a:t>
            </a:r>
            <a:r>
              <a:rPr lang="en-US" altLang="ja-JP" sz="2400" dirty="0"/>
              <a:t>machine </a:t>
            </a:r>
            <a:r>
              <a:rPr lang="en-US" altLang="ja-JP" sz="2400" dirty="0" smtClean="0"/>
              <a:t>tuning</a:t>
            </a:r>
          </a:p>
          <a:p>
            <a:r>
              <a:rPr lang="en-US" altLang="ja-JP" sz="2400" dirty="0"/>
              <a:t>V</a:t>
            </a:r>
            <a:r>
              <a:rPr lang="en-US" altLang="ja-JP" sz="2400" dirty="0" smtClean="0"/>
              <a:t>acuum scrubbing</a:t>
            </a:r>
          </a:p>
          <a:p>
            <a:r>
              <a:rPr lang="en-US" altLang="ja-JP" sz="2400" dirty="0"/>
              <a:t>L</a:t>
            </a:r>
            <a:r>
              <a:rPr lang="en-US" altLang="ja-JP" sz="2400" dirty="0" smtClean="0"/>
              <a:t>ow emittance tuning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33910" y="2671564"/>
            <a:ext cx="2485777" cy="2985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Phase 2</a:t>
            </a:r>
          </a:p>
          <a:p>
            <a:r>
              <a:rPr lang="en-US" altLang="ja-JP" sz="2400" dirty="0" smtClean="0"/>
              <a:t>w/QCS and Belle II</a:t>
            </a:r>
          </a:p>
          <a:p>
            <a:r>
              <a:rPr lang="en-US" altLang="ja-JP" sz="2000" dirty="0" smtClean="0"/>
              <a:t>w/o Vertex detector</a:t>
            </a:r>
          </a:p>
          <a:p>
            <a:endParaRPr kumimoji="1" lang="en-US" altLang="ja-JP" sz="2400" dirty="0"/>
          </a:p>
          <a:p>
            <a:r>
              <a:rPr lang="en-US" altLang="ja-JP" sz="2400" dirty="0" smtClean="0"/>
              <a:t>Luminosity tuning</a:t>
            </a:r>
          </a:p>
          <a:p>
            <a:r>
              <a:rPr lang="en-US" altLang="ja-JP" sz="2400" dirty="0" smtClean="0"/>
              <a:t>Target luminosity:</a:t>
            </a:r>
            <a:br>
              <a:rPr lang="en-US" altLang="ja-JP" sz="2400" dirty="0" smtClean="0"/>
            </a:br>
            <a:r>
              <a:rPr lang="en-US" altLang="ja-JP" sz="2400" dirty="0" smtClean="0"/>
              <a:t>1 x 10</a:t>
            </a:r>
            <a:r>
              <a:rPr lang="en-US" altLang="ja-JP" sz="2400" baseline="30000" dirty="0" smtClean="0"/>
              <a:t>34</a:t>
            </a:r>
            <a:r>
              <a:rPr lang="en-US" altLang="ja-JP" sz="2400" dirty="0" smtClean="0"/>
              <a:t> cm</a:t>
            </a:r>
            <a:r>
              <a:rPr lang="en-US" altLang="ja-JP" sz="2400" baseline="30000" dirty="0" smtClean="0"/>
              <a:t>-2</a:t>
            </a:r>
            <a:r>
              <a:rPr lang="en-US" altLang="ja-JP" sz="2400" dirty="0" smtClean="0"/>
              <a:t> s</a:t>
            </a:r>
            <a:r>
              <a:rPr lang="en-US" altLang="ja-JP" sz="2400" baseline="30000" dirty="0" smtClean="0"/>
              <a:t>-1 </a:t>
            </a:r>
          </a:p>
          <a:p>
            <a:r>
              <a:rPr lang="en-US" altLang="ja-JP" sz="2400" dirty="0"/>
              <a:t>background </a:t>
            </a:r>
            <a:r>
              <a:rPr lang="en-US" altLang="ja-JP" sz="2400" dirty="0" smtClean="0"/>
              <a:t>study</a:t>
            </a:r>
            <a:endParaRPr lang="en-US" altLang="ja-JP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683799" y="2655665"/>
            <a:ext cx="2420856" cy="2677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Phase 3</a:t>
            </a:r>
          </a:p>
          <a:p>
            <a:r>
              <a:rPr lang="en-US" altLang="ja-JP" sz="2400" dirty="0" smtClean="0"/>
              <a:t>Physics Run</a:t>
            </a:r>
          </a:p>
          <a:p>
            <a:endParaRPr kumimoji="1" lang="en-US" altLang="ja-JP" sz="2400" dirty="0"/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Luminosity tuning</a:t>
            </a:r>
          </a:p>
          <a:p>
            <a:r>
              <a:rPr lang="en-US" altLang="ja-JP" sz="2400" dirty="0"/>
              <a:t>Target luminosity:</a:t>
            </a:r>
            <a:br>
              <a:rPr lang="en-US" altLang="ja-JP" sz="2400" dirty="0"/>
            </a:br>
            <a:r>
              <a:rPr lang="en-US" altLang="ja-JP" sz="2400" dirty="0" smtClean="0"/>
              <a:t>8 </a:t>
            </a:r>
            <a:r>
              <a:rPr lang="en-US" altLang="ja-JP" sz="2400" dirty="0"/>
              <a:t>x </a:t>
            </a:r>
            <a:r>
              <a:rPr lang="en-US" altLang="ja-JP" sz="2400" dirty="0" smtClean="0"/>
              <a:t>10</a:t>
            </a:r>
            <a:r>
              <a:rPr lang="en-US" altLang="ja-JP" sz="2400" baseline="30000" dirty="0" smtClean="0"/>
              <a:t>35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cm</a:t>
            </a:r>
            <a:r>
              <a:rPr lang="en-US" altLang="ja-JP" sz="2400" baseline="30000" dirty="0"/>
              <a:t>-2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s</a:t>
            </a:r>
            <a:r>
              <a:rPr lang="en-US" altLang="ja-JP" sz="2400" baseline="30000" dirty="0" smtClean="0"/>
              <a:t>-1</a:t>
            </a:r>
            <a:endParaRPr lang="ja-JP" altLang="en-US" sz="2400" baseline="30000" dirty="0"/>
          </a:p>
        </p:txBody>
      </p:sp>
      <p:sp>
        <p:nvSpPr>
          <p:cNvPr id="7" name="右矢印 6"/>
          <p:cNvSpPr/>
          <p:nvPr/>
        </p:nvSpPr>
        <p:spPr>
          <a:xfrm>
            <a:off x="2973904" y="3536530"/>
            <a:ext cx="684945" cy="5325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>
            <a:off x="6094748" y="3536530"/>
            <a:ext cx="684945" cy="5325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34159" y="1746248"/>
            <a:ext cx="2719462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~5 months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Feb. - June 2016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FF0000"/>
                </a:solidFill>
              </a:rPr>
              <a:t>s</a:t>
            </a:r>
            <a:r>
              <a:rPr lang="en-US" sz="2400" dirty="0" smtClean="0">
                <a:solidFill>
                  <a:srgbClr val="FF0000"/>
                </a:solidFill>
              </a:rPr>
              <a:t>uccessfully finished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982156" y="2194252"/>
            <a:ext cx="1518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~5 months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27908" y="939800"/>
            <a:ext cx="8691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Beam </a:t>
            </a:r>
            <a:r>
              <a:rPr lang="en-US" altLang="ja-JP" sz="2800" dirty="0" smtClean="0"/>
              <a:t>commissioning is being performed in three phases.</a:t>
            </a:r>
            <a:endParaRPr kumimoji="1" lang="ja-JP" altLang="en-US" sz="2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1677" y="6375748"/>
            <a:ext cx="5259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QCS: final-focus </a:t>
            </a:r>
            <a:r>
              <a:rPr lang="en-US" altLang="ja-JP" sz="2000" dirty="0" smtClean="0"/>
              <a:t>superconducting </a:t>
            </a:r>
            <a:r>
              <a:rPr lang="en-US" altLang="ja-JP" sz="2000" smtClean="0"/>
              <a:t>magnet system</a:t>
            </a:r>
            <a:endParaRPr lang="en-US" altLang="ja-JP" sz="2000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395931" y="6494046"/>
            <a:ext cx="1688383" cy="33855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kern="0" noProof="0" dirty="0">
                <a:solidFill>
                  <a:sysClr val="windowText" lastClr="000000"/>
                </a:solidFill>
              </a:rPr>
              <a:t>Y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</a:t>
            </a:r>
            <a:r>
              <a:rPr lang="en-US" altLang="ja-JP" sz="1600" kern="0" dirty="0" smtClean="0">
                <a:solidFill>
                  <a:sysClr val="windowText" lastClr="000000"/>
                </a:solidFill>
              </a:rPr>
              <a:t>Funakoshi et al.</a:t>
            </a:r>
            <a:endParaRPr kumimoji="1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3" name="直線矢印コネクタ 2"/>
          <p:cNvCxnSpPr/>
          <p:nvPr/>
        </p:nvCxnSpPr>
        <p:spPr>
          <a:xfrm flipH="1">
            <a:off x="3448169" y="4279900"/>
            <a:ext cx="12700" cy="147320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2527300" y="5638800"/>
            <a:ext cx="1770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Here</a:t>
            </a:r>
            <a:r>
              <a:rPr kumimoji="1" lang="en-US" altLang="ja-JP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we are.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4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1592942" y="42831"/>
            <a:ext cx="7551058" cy="791999"/>
          </a:xfrm>
          <a:prstGeom prst="rect">
            <a:avLst/>
          </a:prstGeom>
          <a:solidFill>
            <a:srgbClr val="00FFFF">
              <a:alpha val="8000"/>
            </a:srgbClr>
          </a:solidFill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kumimoji="0" lang="en-US" altLang="ja-JP" sz="4100" kern="0" dirty="0" smtClean="0">
                <a:solidFill>
                  <a:prstClr val="black"/>
                </a:solidFill>
              </a:rPr>
              <a:t>Parameter</a:t>
            </a: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77" y="78830"/>
            <a:ext cx="154636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コンテンツ プレースホルダ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300570"/>
              </p:ext>
            </p:extLst>
          </p:nvPr>
        </p:nvGraphicFramePr>
        <p:xfrm>
          <a:off x="423949" y="1009441"/>
          <a:ext cx="8461346" cy="5481614"/>
        </p:xfrm>
        <a:graphic>
          <a:graphicData uri="http://schemas.openxmlformats.org/drawingml/2006/table">
            <a:tbl>
              <a:tblPr/>
              <a:tblGrid>
                <a:gridCol w="1795549"/>
                <a:gridCol w="1470342"/>
                <a:gridCol w="1206356"/>
                <a:gridCol w="2034597"/>
                <a:gridCol w="1954502"/>
              </a:tblGrid>
              <a:tr h="52647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KEKB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LER /HER</a:t>
                      </a:r>
                      <a:endParaRPr kumimoji="1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Phase 1</a:t>
                      </a:r>
                      <a:endParaRPr kumimoji="1" lang="en-US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Phase 2 4x8</a:t>
                      </a:r>
                      <a:endParaRPr kumimoji="1" lang="en-US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Phase 3 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</a:tr>
              <a:tr h="47453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HG丸ｺﾞｼｯｸM-PRO" pitchFamily="50" charset="-128"/>
                          <a:cs typeface="HG丸ｺﾞｼｯｸM-PRO" pitchFamily="50" charset="-128"/>
                        </a:rPr>
                        <a:t>b</a:t>
                      </a:r>
                      <a:r>
                        <a:rPr kumimoji="1" lang="en-US" altLang="ja-JP" sz="1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+mn-ea"/>
                          <a:cs typeface="ＭＳ Ｐゴシック" charset="-128"/>
                        </a:rPr>
                        <a:t>x</a:t>
                      </a:r>
                      <a:r>
                        <a:rPr kumimoji="1" lang="en-US" altLang="ja-JP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+mn-ea"/>
                          <a:cs typeface="ＭＳ Ｐゴシック" charset="-128"/>
                        </a:rPr>
                        <a:t>*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+mn-ea"/>
                          <a:cs typeface="ＭＳ Ｐゴシック" charset="-128"/>
                        </a:rPr>
                        <a:t> (mm)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+mn-ea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1200 / 1200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/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128 / 100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32 / 25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  <a:tr h="47453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HG丸ｺﾞｼｯｸM-PRO" pitchFamily="50" charset="-128"/>
                          <a:cs typeface="HG丸ｺﾞｼｯｸM-PRO" pitchFamily="50" charset="-128"/>
                        </a:rPr>
                        <a:t>b</a:t>
                      </a:r>
                      <a:r>
                        <a:rPr kumimoji="1" lang="en-US" altLang="ja-JP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y</a:t>
                      </a:r>
                      <a:r>
                        <a:rPr kumimoji="1" lang="en-US" altLang="ja-JP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*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(mm)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5.9 / 5.9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/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2.16 / 2.4 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0.27 / 0.30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  <a:tr h="47453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HG丸ｺﾞｼｯｸM-PRO" pitchFamily="50" charset="-128"/>
                          <a:cs typeface="HG丸ｺﾞｼｯｸM-PRO" pitchFamily="50" charset="-128"/>
                        </a:rPr>
                        <a:t>e</a:t>
                      </a:r>
                      <a:r>
                        <a:rPr kumimoji="1" lang="en-US" altLang="ja-JP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x </a:t>
                      </a: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(nm)</a:t>
                      </a:r>
                      <a:endParaRPr kumimoji="1" lang="ja-JP" alt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18 / 24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2.0 / 4.6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2.1 / 4.6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3.2 / 4.6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</a:tr>
              <a:tr h="47453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HG丸ｺﾞｼｯｸM-PRO" pitchFamily="50" charset="-128"/>
                          <a:cs typeface="HG丸ｺﾞｼｯｸM-PRO" pitchFamily="50" charset="-128"/>
                        </a:rPr>
                        <a:t>e</a:t>
                      </a:r>
                      <a:r>
                        <a:rPr kumimoji="1" lang="en-US" altLang="ja-JP" sz="1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+mn-ea"/>
                          <a:cs typeface="ＭＳ Ｐゴシック" charset="-128"/>
                        </a:rPr>
                        <a:t>y</a:t>
                      </a:r>
                      <a:r>
                        <a:rPr kumimoji="1" lang="en-US" altLang="ja-JP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+mn-ea"/>
                          <a:cs typeface="ＭＳ Ｐゴシック" charset="-128"/>
                        </a:rPr>
                        <a:t> 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(pm) , coupling</a:t>
                      </a:r>
                      <a:endParaRPr kumimoji="1" lang="ja-JP" alt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1498 / 1598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~ 10 / -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+mn-ea"/>
                          <a:cs typeface="ＭＳ Ｐゴシック" charset="-128"/>
                        </a:rPr>
                        <a:t>29.4 / 64.4,  1.4%</a:t>
                      </a:r>
                      <a:endParaRPr kumimoji="1" lang="en-US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(105 / 230,  5.0%)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8.64 / 12.9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0.27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% / 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0.28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%)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  <a:tr h="47453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HG丸ｺﾞｼｯｸM-PRO" pitchFamily="50" charset="-128"/>
                          <a:cs typeface="HG丸ｺﾞｼｯｸM-PRO" pitchFamily="50" charset="-128"/>
                        </a:rPr>
                        <a:t>x</a:t>
                      </a:r>
                      <a:r>
                        <a:rPr kumimoji="1" lang="en-US" altLang="ja-JP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y</a:t>
                      </a:r>
                      <a:endParaRPr kumimoji="1" lang="ja-JP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0.129 / 0.090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- 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0.0484 / 0.0500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+mn-ea"/>
                          <a:cs typeface="ＭＳ Ｐゴシック" charset="-128"/>
                        </a:rPr>
                        <a:t> (0.0257 / 0.0265)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0.088/0.081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</a:tr>
              <a:tr h="47453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HG丸ｺﾞｼｯｸM-PRO" pitchFamily="50" charset="-128"/>
                          <a:cs typeface="HG丸ｺﾞｼｯｸM-PRO" pitchFamily="50" charset="-128"/>
                        </a:rPr>
                        <a:t>s</a:t>
                      </a:r>
                      <a:r>
                        <a:rPr kumimoji="1" lang="en-US" altLang="ja-JP" sz="1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y</a:t>
                      </a:r>
                      <a:r>
                        <a:rPr kumimoji="1" lang="en-US" altLang="ja-JP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+mn-ea"/>
                          <a:cs typeface="ＭＳ Ｐゴシック" charset="-128"/>
                        </a:rPr>
                        <a:t>* 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+mn-ea"/>
                          <a:cs typeface="ＭＳ Ｐゴシック" charset="-128"/>
                        </a:rPr>
                        <a:t>(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+mn-ea"/>
                          <a:cs typeface="ＭＳ Ｐゴシック" charset="-128"/>
                        </a:rPr>
                        <a:t>m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+mn-ea"/>
                          <a:cs typeface="ＭＳ Ｐゴシック" charset="-128"/>
                        </a:rPr>
                        <a:t>m) </a:t>
                      </a:r>
                      <a:endParaRPr kumimoji="1" lang="ja-JP" altLang="en-US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+mn-ea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0.94 / 0.94 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- 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0.25 / 0.39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( 0.48 / 0.74)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+mn-ea"/>
                          <a:cs typeface="ＭＳ Ｐゴシック" charset="-128"/>
                        </a:rPr>
                        <a:t>0.048/0.062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+mn-ea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  <a:tr h="47453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I</a:t>
                      </a:r>
                      <a:r>
                        <a:rPr kumimoji="1" lang="en-US" altLang="ja-JP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beam</a:t>
                      </a: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(A)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1.64/1.19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1.01/0.87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1.0/0.8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3.6/2.6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</a:tr>
              <a:tr h="47453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N</a:t>
                      </a:r>
                      <a:r>
                        <a:rPr kumimoji="1" lang="en-US" altLang="ja-JP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bunches</a:t>
                      </a:r>
                      <a:endParaRPr kumimoji="1" lang="ja-JP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1584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1576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1576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2500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  <a:tr h="47453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Luminosity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(10</a:t>
                      </a:r>
                      <a:r>
                        <a:rPr kumimoji="1" lang="en-US" altLang="ja-JP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34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cm</a:t>
                      </a:r>
                      <a:r>
                        <a:rPr kumimoji="1" lang="en-US" altLang="ja-JP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-2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s</a:t>
                      </a:r>
                      <a:r>
                        <a:rPr kumimoji="1" lang="en-US" altLang="ja-JP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-1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2.1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- 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 (1) 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80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773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図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06" y="1860734"/>
            <a:ext cx="3776472" cy="3976740"/>
          </a:xfrm>
          <a:prstGeom prst="rect">
            <a:avLst/>
          </a:prstGeom>
        </p:spPr>
      </p:pic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1592942" y="28536"/>
            <a:ext cx="7551058" cy="791999"/>
          </a:xfrm>
          <a:prstGeom prst="rect">
            <a:avLst/>
          </a:prstGeom>
          <a:solidFill>
            <a:srgbClr val="00FFFF">
              <a:alpha val="8000"/>
            </a:srgbClr>
          </a:solidFill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kumimoji="0" lang="en-US" altLang="ja-JP" sz="3600" kern="0" noProof="0" dirty="0" smtClean="0">
                <a:solidFill>
                  <a:prstClr val="black"/>
                </a:solidFill>
              </a:rPr>
              <a:t>Nano-beam Scheme</a:t>
            </a:r>
            <a:endParaRPr kumimoji="1" lang="ja-JP" altLang="en-US" sz="3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7" y="78830"/>
            <a:ext cx="154636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416675" y="263529"/>
            <a:ext cx="184663" cy="46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prstTxWarp prst="textNoShape">
              <a:avLst/>
            </a:prstTxWarp>
            <a:spAutoFit/>
          </a:bodyPr>
          <a:lstStyle/>
          <a:p>
            <a:endParaRPr lang="ja-JP" altLang="en-US" sz="2400" b="1" dirty="0">
              <a:solidFill>
                <a:srgbClr val="000000"/>
              </a:solidFill>
              <a:latin typeface="Lucida Grande" charset="0"/>
              <a:ea typeface="Osaka" charset="-128"/>
              <a:cs typeface="Osaka" charset="-128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418138" y="3197225"/>
            <a:ext cx="8318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6" tIns="45709" rIns="91416" bIns="45709" anchor="ctr">
            <a:prstTxWarp prst="textNoShape">
              <a:avLst/>
            </a:prstTxWarp>
          </a:bodyPr>
          <a:lstStyle/>
          <a:p>
            <a:endParaRPr lang="ja-JP" altLang="en-US" sz="2400" b="1" dirty="0">
              <a:solidFill>
                <a:srgbClr val="000000"/>
              </a:solidFill>
              <a:latin typeface="Times" charset="0"/>
              <a:ea typeface="Osaka" charset="-128"/>
              <a:cs typeface="Osaka" charset="-128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2323107" y="5830037"/>
            <a:ext cx="1184864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310" y="1853464"/>
            <a:ext cx="3767328" cy="3977683"/>
          </a:xfrm>
          <a:prstGeom prst="rect">
            <a:avLst/>
          </a:prstGeom>
        </p:spPr>
      </p:pic>
      <p:cxnSp>
        <p:nvCxnSpPr>
          <p:cNvPr id="23" name="直線矢印コネクタ 22"/>
          <p:cNvCxnSpPr/>
          <p:nvPr/>
        </p:nvCxnSpPr>
        <p:spPr>
          <a:xfrm>
            <a:off x="4181001" y="4882437"/>
            <a:ext cx="0" cy="238203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2535382" y="5827219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5 mm</a:t>
            </a:r>
            <a:endParaRPr kumimoji="1" lang="ja-JP" altLang="en-US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H="1">
            <a:off x="4181001" y="2782083"/>
            <a:ext cx="2768" cy="1183088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4175758" y="4874025"/>
            <a:ext cx="667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100</a:t>
            </a:r>
            <a:r>
              <a:rPr kumimoji="1" lang="en-US" altLang="ja-JP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kumimoji="1" lang="en-US" altLang="ja-JP" sz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kumimoji="1" lang="en-US" altLang="ja-JP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</a:t>
            </a:r>
            <a:endParaRPr kumimoji="1" lang="ja-JP" altLang="en-US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170217" y="3247498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4A7EBB"/>
                </a:solidFill>
              </a:rPr>
              <a:t>1</a:t>
            </a:r>
            <a:r>
              <a:rPr kumimoji="1" lang="en-US" altLang="ja-JP" sz="1200" dirty="0" smtClean="0">
                <a:solidFill>
                  <a:srgbClr val="4A7EBB"/>
                </a:solidFill>
              </a:rPr>
              <a:t> </a:t>
            </a:r>
            <a:r>
              <a:rPr kumimoji="1" lang="en-US" altLang="ja-JP" sz="1200" dirty="0" smtClean="0">
                <a:solidFill>
                  <a:srgbClr val="4A7EBB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kumimoji="1" lang="en-US" altLang="ja-JP" sz="1200" dirty="0" smtClean="0">
                <a:solidFill>
                  <a:srgbClr val="4A7EBB"/>
                </a:solidFill>
              </a:rPr>
              <a:t>m</a:t>
            </a:r>
            <a:endParaRPr kumimoji="1" lang="ja-JP" altLang="en-US" sz="1200" dirty="0">
              <a:solidFill>
                <a:srgbClr val="4A7EBB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81149" y="2169620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KEKB</a:t>
            </a:r>
            <a:endParaRPr kumimoji="1" lang="ja-JP" altLang="en-US" sz="14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933797" y="2854033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err="1" smtClean="0">
                <a:solidFill>
                  <a:srgbClr val="0000FF"/>
                </a:solidFill>
              </a:rPr>
              <a:t>SuperKEKB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07321" y="1812176"/>
            <a:ext cx="1353256" cy="276999"/>
          </a:xfrm>
          <a:prstGeom prst="rect">
            <a:avLst/>
          </a:prstGeom>
          <a:noFill/>
          <a:ln w="28575">
            <a:solidFill>
              <a:srgbClr val="4A7EBB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4A7EBB"/>
                </a:solidFill>
              </a:rPr>
              <a:t>垂直ビームサイズ</a:t>
            </a:r>
            <a:endParaRPr kumimoji="1" lang="ja-JP" altLang="en-US" sz="1200" dirty="0">
              <a:solidFill>
                <a:srgbClr val="4A7EBB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01781" y="4067699"/>
            <a:ext cx="1996059" cy="276999"/>
          </a:xfrm>
          <a:prstGeom prst="rect">
            <a:avLst/>
          </a:prstGeom>
          <a:noFill/>
          <a:ln w="28575">
            <a:solidFill>
              <a:srgbClr val="4A7EBB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solidFill>
                  <a:srgbClr val="4A7EBB"/>
                </a:solidFill>
              </a:rPr>
              <a:t>水平方向バンチ衝突の様子</a:t>
            </a:r>
            <a:endParaRPr kumimoji="1" lang="ja-JP" altLang="en-US" sz="1200" dirty="0">
              <a:solidFill>
                <a:srgbClr val="4A7EBB"/>
              </a:solidFill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>
            <a:off x="440274" y="3948545"/>
            <a:ext cx="37490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4749033" y="3951312"/>
            <a:ext cx="37490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756459" y="889456"/>
            <a:ext cx="24288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/>
              <a:t>Phase 2  “4x8”</a:t>
            </a:r>
          </a:p>
          <a:p>
            <a:r>
              <a:rPr kumimoji="1" lang="en-US" altLang="ja-JP" sz="1400" dirty="0" err="1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kumimoji="1" lang="en-US" altLang="ja-JP" sz="1400" baseline="-25000" dirty="0" err="1" smtClean="0"/>
              <a:t>x</a:t>
            </a:r>
            <a:r>
              <a:rPr kumimoji="1" lang="en-US" altLang="ja-JP" sz="1400" dirty="0" smtClean="0"/>
              <a:t>* = 128 mm, </a:t>
            </a:r>
            <a:r>
              <a:rPr kumimoji="1" lang="en-US" altLang="ja-JP" sz="1400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kumimoji="1" lang="en-US" altLang="ja-JP" sz="1400" baseline="-25000" dirty="0" smtClean="0"/>
              <a:t>y</a:t>
            </a:r>
            <a:r>
              <a:rPr kumimoji="1" lang="en-US" altLang="ja-JP" sz="1400" dirty="0" smtClean="0"/>
              <a:t>* = 2.16 mm </a:t>
            </a:r>
          </a:p>
          <a:p>
            <a:r>
              <a:rPr lang="en-US" altLang="ja-JP" sz="1400" dirty="0" err="1" smtClean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altLang="ja-JP" sz="1400" baseline="-25000" dirty="0" err="1" smtClean="0"/>
              <a:t>y</a:t>
            </a:r>
            <a:r>
              <a:rPr lang="en-US" altLang="ja-JP" sz="1400" dirty="0" smtClean="0"/>
              <a:t> = 29.4 pm (coupling 1.4%)  </a:t>
            </a:r>
            <a:endParaRPr kumimoji="1" lang="ja-JP" altLang="en-US" sz="14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010816" y="889456"/>
            <a:ext cx="24210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/>
              <a:t>Phase 3</a:t>
            </a:r>
            <a:r>
              <a:rPr kumimoji="1" lang="en-US" altLang="ja-JP" sz="1400" dirty="0" smtClean="0"/>
              <a:t> </a:t>
            </a:r>
          </a:p>
          <a:p>
            <a:r>
              <a:rPr kumimoji="1" lang="en-US" altLang="ja-JP" sz="1400" dirty="0" err="1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kumimoji="1" lang="en-US" altLang="ja-JP" sz="1400" baseline="-25000" dirty="0" err="1" smtClean="0"/>
              <a:t>x</a:t>
            </a:r>
            <a:r>
              <a:rPr kumimoji="1" lang="en-US" altLang="ja-JP" sz="1400" dirty="0" smtClean="0"/>
              <a:t>* = 32 mm, </a:t>
            </a:r>
            <a:r>
              <a:rPr kumimoji="1" lang="en-US" altLang="ja-JP" sz="1400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kumimoji="1" lang="en-US" altLang="ja-JP" sz="1400" baseline="-25000" dirty="0" smtClean="0"/>
              <a:t>y</a:t>
            </a:r>
            <a:r>
              <a:rPr kumimoji="1" lang="en-US" altLang="ja-JP" sz="1400" dirty="0" smtClean="0"/>
              <a:t>* = 0.27 mm </a:t>
            </a:r>
          </a:p>
          <a:p>
            <a:r>
              <a:rPr lang="en-US" altLang="ja-JP" sz="1400" dirty="0" err="1" smtClean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altLang="ja-JP" sz="1400" baseline="-25000" dirty="0" err="1" smtClean="0"/>
              <a:t>y</a:t>
            </a:r>
            <a:r>
              <a:rPr lang="en-US" altLang="ja-JP" sz="1400" dirty="0" smtClean="0"/>
              <a:t> = 8.64 pm (coupling 0.27%)  </a:t>
            </a:r>
            <a:endParaRPr kumimoji="1" lang="ja-JP" altLang="en-US" sz="14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846779" y="6087592"/>
            <a:ext cx="2242922" cy="41549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050" dirty="0" err="1" smtClean="0">
                <a:solidFill>
                  <a:srgbClr val="0000FF"/>
                </a:solidFill>
                <a:latin typeface="Hiragino Sans W4" charset="-128"/>
                <a:ea typeface="Hiragino Sans W4" charset="-128"/>
                <a:cs typeface="Hiragino Sans W4" charset="-128"/>
              </a:rPr>
              <a:t>SuperKEKB</a:t>
            </a:r>
            <a:endParaRPr lang="en-US" altLang="ja-JP" sz="1050" dirty="0">
              <a:solidFill>
                <a:srgbClr val="0000FF"/>
              </a:solidFill>
              <a:latin typeface="Hiragino Sans W4" charset="-128"/>
              <a:ea typeface="Hiragino Sans W4" charset="-128"/>
              <a:cs typeface="Hiragino Sans W4" charset="-128"/>
            </a:endParaRPr>
          </a:p>
          <a:p>
            <a:pPr marL="171450" indent="-171450">
              <a:buFont typeface="Arial" charset="0"/>
              <a:buChar char="•"/>
            </a:pPr>
            <a:r>
              <a:rPr kumimoji="1" lang="ja-JP" altLang="en-US" sz="1050" dirty="0" smtClean="0">
                <a:solidFill>
                  <a:srgbClr val="0000FF"/>
                </a:solidFill>
                <a:latin typeface="Hiragino Sans W4" charset="-128"/>
                <a:ea typeface="Hiragino Sans W4" charset="-128"/>
                <a:cs typeface="Hiragino Sans W4" charset="-128"/>
              </a:rPr>
              <a:t>バンチは</a:t>
            </a:r>
            <a:r>
              <a:rPr kumimoji="1" lang="en-US" altLang="ja-JP" sz="1050" dirty="0" smtClean="0">
                <a:solidFill>
                  <a:srgbClr val="0000FF"/>
                </a:solidFill>
                <a:latin typeface="Hiragino Sans W4" charset="-128"/>
                <a:ea typeface="Hiragino Sans W4" charset="-128"/>
                <a:cs typeface="Hiragino Sans W4" charset="-128"/>
              </a:rPr>
              <a:t>LER</a:t>
            </a:r>
            <a:r>
              <a:rPr kumimoji="1" lang="ja-JP" altLang="en-US" sz="1050" dirty="0" smtClean="0">
                <a:solidFill>
                  <a:srgbClr val="0000FF"/>
                </a:solidFill>
                <a:latin typeface="Hiragino Sans W4" charset="-128"/>
                <a:ea typeface="Hiragino Sans W4" charset="-128"/>
                <a:cs typeface="Hiragino Sans W4" charset="-128"/>
              </a:rPr>
              <a:t>のパラメタで記述</a:t>
            </a:r>
            <a:endParaRPr kumimoji="1" lang="en-US" altLang="ja-JP" sz="1050" dirty="0" smtClean="0">
              <a:solidFill>
                <a:srgbClr val="0000FF"/>
              </a:solidFill>
              <a:latin typeface="Hiragino Sans W4" charset="-128"/>
              <a:ea typeface="Hiragino Sans W4" charset="-128"/>
              <a:cs typeface="Hiragino Sans W4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268553" y="6082048"/>
            <a:ext cx="4184159" cy="5770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latin typeface="Hiragino Sans W4" charset="-128"/>
                <a:ea typeface="Hiragino Sans W4" charset="-128"/>
                <a:cs typeface="Hiragino Sans W4" charset="-128"/>
              </a:rPr>
              <a:t>KEKB</a:t>
            </a:r>
            <a:r>
              <a:rPr lang="ja-JP" altLang="en-US" sz="1050" dirty="0" smtClean="0">
                <a:latin typeface="Hiragino Sans W4" charset="-128"/>
                <a:ea typeface="Hiragino Sans W4" charset="-128"/>
                <a:cs typeface="Hiragino Sans W4" charset="-128"/>
              </a:rPr>
              <a:t>は</a:t>
            </a:r>
            <a:r>
              <a:rPr kumimoji="1" lang="ja-JP" altLang="en-US" sz="1050" dirty="0" smtClean="0">
                <a:latin typeface="Hiragino Sans W4" charset="-128"/>
                <a:ea typeface="Hiragino Sans W4" charset="-128"/>
                <a:cs typeface="Hiragino Sans W4" charset="-128"/>
              </a:rPr>
              <a:t>比較のため</a:t>
            </a:r>
            <a:endParaRPr lang="en-US" altLang="ja-JP" sz="1050" dirty="0">
              <a:latin typeface="Hiragino Sans W4" charset="-128"/>
              <a:ea typeface="Hiragino Sans W4" charset="-128"/>
              <a:cs typeface="Hiragino Sans W4" charset="-128"/>
            </a:endParaRPr>
          </a:p>
          <a:p>
            <a:pPr marL="171450" indent="-171450">
              <a:buFont typeface="Arial" charset="0"/>
              <a:buChar char="•"/>
            </a:pPr>
            <a:r>
              <a:rPr kumimoji="1" lang="ja-JP" altLang="en-US" sz="1050" dirty="0" smtClean="0">
                <a:latin typeface="Hiragino Sans W4" charset="-128"/>
                <a:ea typeface="Hiragino Sans W4" charset="-128"/>
                <a:cs typeface="Hiragino Sans W4" charset="-128"/>
              </a:rPr>
              <a:t>水平方向は</a:t>
            </a:r>
            <a:r>
              <a:rPr lang="ja-JP" altLang="en-US" sz="1050" dirty="0" smtClean="0">
                <a:latin typeface="Hiragino Sans W4" charset="-128"/>
                <a:ea typeface="Hiragino Sans W4" charset="-128"/>
                <a:cs typeface="Hiragino Sans W4" charset="-128"/>
              </a:rPr>
              <a:t>有限交差角衝突の場合を記述</a:t>
            </a:r>
            <a:endParaRPr lang="en-US" altLang="ja-JP" sz="1050" dirty="0" smtClean="0">
              <a:latin typeface="Hiragino Sans W4" charset="-128"/>
              <a:ea typeface="Hiragino Sans W4" charset="-128"/>
              <a:cs typeface="Hiragino Sans W4" charset="-128"/>
            </a:endParaRPr>
          </a:p>
          <a:p>
            <a:pPr marL="171450" indent="-171450">
              <a:buFont typeface="Arial" charset="0"/>
              <a:buChar char="•"/>
            </a:pPr>
            <a:r>
              <a:rPr kumimoji="1" lang="ja-JP" altLang="en-US" sz="1050" dirty="0" smtClean="0">
                <a:latin typeface="Hiragino Sans W4" charset="-128"/>
                <a:ea typeface="Hiragino Sans W4" charset="-128"/>
                <a:cs typeface="Hiragino Sans W4" charset="-128"/>
              </a:rPr>
              <a:t>垂直方向は</a:t>
            </a:r>
            <a:r>
              <a:rPr kumimoji="1" lang="en-US" altLang="ja-JP" sz="1050" dirty="0" smtClean="0">
                <a:latin typeface="Hiragino Sans W4" charset="-128"/>
                <a:ea typeface="Hiragino Sans W4" charset="-128"/>
                <a:cs typeface="Hiragino Sans W4" charset="-128"/>
              </a:rPr>
              <a:t>21.08/</a:t>
            </a:r>
            <a:r>
              <a:rPr kumimoji="1" lang="en-US" altLang="ja-JP" sz="1050" dirty="0" err="1" smtClean="0">
                <a:latin typeface="Hiragino Sans W4" charset="-128"/>
                <a:ea typeface="Hiragino Sans W4" charset="-128"/>
                <a:cs typeface="Hiragino Sans W4" charset="-128"/>
              </a:rPr>
              <a:t>nb</a:t>
            </a:r>
            <a:r>
              <a:rPr kumimoji="1" lang="en-US" altLang="ja-JP" sz="1050" dirty="0" smtClean="0">
                <a:latin typeface="Hiragino Sans W4" charset="-128"/>
                <a:ea typeface="Hiragino Sans W4" charset="-128"/>
                <a:cs typeface="Hiragino Sans W4" charset="-128"/>
              </a:rPr>
              <a:t>/s</a:t>
            </a:r>
            <a:r>
              <a:rPr lang="en-US" altLang="ja-JP" sz="1050" dirty="0">
                <a:latin typeface="Hiragino Sans W4" charset="-128"/>
                <a:ea typeface="Hiragino Sans W4" charset="-128"/>
                <a:cs typeface="Hiragino Sans W4" charset="-128"/>
              </a:rPr>
              <a:t> </a:t>
            </a:r>
            <a:r>
              <a:rPr lang="ja-JP" altLang="en-US" sz="1050" dirty="0" smtClean="0">
                <a:latin typeface="Hiragino Sans W4" charset="-128"/>
                <a:ea typeface="Hiragino Sans W4" charset="-128"/>
                <a:cs typeface="Hiragino Sans W4" charset="-128"/>
              </a:rPr>
              <a:t>達成時の推定値</a:t>
            </a:r>
            <a:r>
              <a:rPr lang="en-US" altLang="ja-JP" sz="1050" dirty="0" smtClean="0">
                <a:latin typeface="Hiragino Sans W4" charset="-128"/>
                <a:ea typeface="Hiragino Sans W4" charset="-128"/>
                <a:cs typeface="Hiragino Sans W4" charset="-128"/>
              </a:rPr>
              <a:t>(</a:t>
            </a:r>
            <a:r>
              <a:rPr lang="en-US" altLang="ja-JP" sz="1050" dirty="0" err="1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altLang="ja-JP" sz="1050" baseline="-25000" dirty="0" err="1" smtClean="0">
                <a:latin typeface="Hiragino Sans W4" charset="-128"/>
                <a:ea typeface="Hiragino Sans W4" charset="-128"/>
                <a:cs typeface="Hiragino Sans W4" charset="-128"/>
              </a:rPr>
              <a:t>y</a:t>
            </a:r>
            <a:r>
              <a:rPr lang="en-US" altLang="ja-JP" sz="1050" dirty="0" smtClean="0">
                <a:latin typeface="Hiragino Sans W4" charset="-128"/>
                <a:ea typeface="Hiragino Sans W4" charset="-128"/>
                <a:cs typeface="Hiragino Sans W4" charset="-128"/>
              </a:rPr>
              <a:t>*~0.94 </a:t>
            </a:r>
            <a:r>
              <a:rPr lang="en-US" altLang="ja-JP" sz="105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altLang="ja-JP" sz="1050" dirty="0" smtClean="0">
                <a:latin typeface="Hiragino Sans W4" charset="-128"/>
                <a:ea typeface="Hiragino Sans W4" charset="-128"/>
                <a:cs typeface="Hiragino Sans W4" charset="-128"/>
              </a:rPr>
              <a:t>m)</a:t>
            </a:r>
            <a:r>
              <a:rPr lang="ja-JP" altLang="en-US" sz="1050" dirty="0" smtClean="0">
                <a:latin typeface="Hiragino Sans W4" charset="-128"/>
                <a:ea typeface="Hiragino Sans W4" charset="-128"/>
                <a:cs typeface="Hiragino Sans W4" charset="-128"/>
              </a:rPr>
              <a:t>を記述</a:t>
            </a:r>
            <a:endParaRPr kumimoji="1" lang="ja-JP" altLang="en-US" sz="1050" dirty="0">
              <a:latin typeface="Hiragino Sans W4" charset="-128"/>
              <a:ea typeface="Hiragino Sans W4" charset="-128"/>
              <a:cs typeface="Hiragino Sans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341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1592942" y="28536"/>
            <a:ext cx="7551058" cy="791999"/>
          </a:xfrm>
          <a:prstGeom prst="rect">
            <a:avLst/>
          </a:prstGeom>
          <a:solidFill>
            <a:srgbClr val="00FFFF">
              <a:alpha val="8000"/>
            </a:srgbClr>
          </a:solidFill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100" kern="0" dirty="0">
                <a:solidFill>
                  <a:prstClr val="black"/>
                </a:solidFill>
                <a:cs typeface="+mn-cs"/>
              </a:rPr>
              <a:t>P</a:t>
            </a:r>
            <a:r>
              <a:rPr kumimoji="0" lang="en-US" altLang="ja-JP" sz="4100" kern="0" dirty="0" smtClean="0">
                <a:solidFill>
                  <a:prstClr val="black"/>
                </a:solidFill>
                <a:cs typeface="+mn-cs"/>
              </a:rPr>
              <a:t>hase-1 Commissioning</a:t>
            </a: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77" y="78830"/>
            <a:ext cx="154636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8081731" y="6501276"/>
            <a:ext cx="762849" cy="33855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ja-JP" sz="1600" kern="0" dirty="0">
                <a:solidFill>
                  <a:sysClr val="windowText" lastClr="000000"/>
                </a:solidFill>
              </a:rPr>
              <a:t>K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Akai</a:t>
            </a:r>
            <a:endParaRPr kumimoji="1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図 5" descr="スクリーンショット（2016-07-08 17.16.32）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8002"/>
            <a:ext cx="9144000" cy="357838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033415" y="1962549"/>
            <a:ext cx="2130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A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chieved beam current</a:t>
            </a:r>
          </a:p>
          <a:p>
            <a:r>
              <a:rPr lang="en-US" altLang="ja-JP" sz="1600" dirty="0" smtClean="0">
                <a:solidFill>
                  <a:srgbClr val="FF0000"/>
                </a:solidFill>
              </a:rPr>
              <a:t>     870 </a:t>
            </a:r>
            <a:r>
              <a:rPr lang="en-US" altLang="ja-JP" sz="1600" dirty="0" err="1" smtClean="0">
                <a:solidFill>
                  <a:srgbClr val="FF0000"/>
                </a:solidFill>
              </a:rPr>
              <a:t>mA</a:t>
            </a:r>
            <a:r>
              <a:rPr lang="en-US" altLang="ja-JP" sz="1600" dirty="0" smtClean="0">
                <a:solidFill>
                  <a:srgbClr val="FF0000"/>
                </a:solidFill>
              </a:rPr>
              <a:t> (HER)</a:t>
            </a:r>
          </a:p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   1010 </a:t>
            </a:r>
            <a:r>
              <a:rPr kumimoji="1" lang="en-US" altLang="ja-JP" sz="1600" dirty="0" err="1" smtClean="0">
                <a:solidFill>
                  <a:srgbClr val="FF0000"/>
                </a:solidFill>
              </a:rPr>
              <a:t>mA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 (LER)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89159" y="964305"/>
            <a:ext cx="3716805" cy="1631216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</a:rPr>
              <a:t>Tasks during phase 1 operation</a:t>
            </a:r>
          </a:p>
          <a:p>
            <a:pPr>
              <a:buFont typeface="Wingdings" charset="2"/>
              <a:buChar char="l"/>
            </a:pPr>
            <a:r>
              <a:rPr lang="en-US" altLang="ja-JP" sz="1600" dirty="0" smtClean="0">
                <a:solidFill>
                  <a:srgbClr val="0000FF"/>
                </a:solidFill>
              </a:rPr>
              <a:t> Basic machine tuning</a:t>
            </a:r>
          </a:p>
          <a:p>
            <a:pPr>
              <a:buFont typeface="Wingdings" charset="2"/>
              <a:buChar char="l"/>
            </a:pPr>
            <a:r>
              <a:rPr kumimoji="1" lang="en-US" altLang="ja-JP" sz="1600" dirty="0" smtClean="0">
                <a:solidFill>
                  <a:srgbClr val="0000FF"/>
                </a:solidFill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</a:rPr>
              <a:t>Vacuum scrubbing</a:t>
            </a:r>
          </a:p>
          <a:p>
            <a:pPr>
              <a:buFont typeface="Wingdings" charset="2"/>
              <a:buChar char="l"/>
            </a:pPr>
            <a:r>
              <a:rPr lang="en-US" altLang="ja-JP" sz="1600" dirty="0" smtClean="0">
                <a:solidFill>
                  <a:srgbClr val="0000FF"/>
                </a:solidFill>
              </a:rPr>
              <a:t> Low </a:t>
            </a:r>
            <a:r>
              <a:rPr lang="en-US" altLang="ja-JP" sz="1600" dirty="0" err="1">
                <a:solidFill>
                  <a:srgbClr val="0000FF"/>
                </a:solidFill>
              </a:rPr>
              <a:t>emittance</a:t>
            </a:r>
            <a:r>
              <a:rPr lang="en-US" altLang="ja-JP" sz="1600" dirty="0">
                <a:solidFill>
                  <a:srgbClr val="0000FF"/>
                </a:solidFill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</a:rPr>
              <a:t>tuning</a:t>
            </a:r>
          </a:p>
          <a:p>
            <a:pPr>
              <a:buFont typeface="Wingdings" charset="2"/>
              <a:buChar char="l"/>
            </a:pPr>
            <a:r>
              <a:rPr lang="en-US" altLang="ja-JP" sz="1600" dirty="0" smtClean="0">
                <a:solidFill>
                  <a:srgbClr val="0000FF"/>
                </a:solidFill>
              </a:rPr>
              <a:t> Machine studies</a:t>
            </a:r>
            <a:r>
              <a:rPr lang="en-US" altLang="ja-JP" sz="1600" dirty="0">
                <a:solidFill>
                  <a:srgbClr val="0000FF"/>
                </a:solidFill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</a:rPr>
              <a:t>on electron cloud effect, beam background, etc.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9892" y="967666"/>
            <a:ext cx="3100531" cy="1384995"/>
          </a:xfrm>
          <a:prstGeom prst="rect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8000"/>
                </a:solidFill>
              </a:rPr>
              <a:t>Phase 1 milestones: Feb. </a:t>
            </a:r>
            <a:r>
              <a:rPr lang="en-US" altLang="ja-JP" sz="1400" dirty="0" smtClean="0">
                <a:solidFill>
                  <a:srgbClr val="008000"/>
                </a:solidFill>
              </a:rPr>
              <a:t>to June, 2016</a:t>
            </a:r>
            <a:endParaRPr kumimoji="1" lang="en-US" altLang="ja-JP" sz="1400" dirty="0" smtClean="0">
              <a:solidFill>
                <a:srgbClr val="008000"/>
              </a:solidFill>
            </a:endParaRPr>
          </a:p>
          <a:p>
            <a:pPr>
              <a:buFont typeface="Wingdings" charset="2"/>
              <a:buChar char="l"/>
            </a:pPr>
            <a:r>
              <a:rPr lang="en-US" altLang="ja-JP" sz="1400" dirty="0" smtClean="0">
                <a:solidFill>
                  <a:srgbClr val="008000"/>
                </a:solidFill>
              </a:rPr>
              <a:t> </a:t>
            </a:r>
            <a:r>
              <a:rPr kumimoji="1" lang="en-US" altLang="ja-JP" sz="1400" dirty="0" smtClean="0">
                <a:solidFill>
                  <a:srgbClr val="008000"/>
                </a:solidFill>
              </a:rPr>
              <a:t>Feb. 1: BT tuning started</a:t>
            </a:r>
          </a:p>
          <a:p>
            <a:pPr>
              <a:buFont typeface="Wingdings" charset="2"/>
              <a:buChar char="l"/>
            </a:pPr>
            <a:r>
              <a:rPr lang="en-US" altLang="ja-JP" sz="1400" dirty="0" smtClean="0">
                <a:solidFill>
                  <a:srgbClr val="008000"/>
                </a:solidFill>
              </a:rPr>
              <a:t> Feb. 8: LER injection tuning started</a:t>
            </a:r>
          </a:p>
          <a:p>
            <a:pPr>
              <a:buFont typeface="Wingdings" charset="2"/>
              <a:buChar char="l"/>
            </a:pPr>
            <a:r>
              <a:rPr lang="en-US" altLang="ja-JP" sz="1400" dirty="0" smtClean="0">
                <a:solidFill>
                  <a:srgbClr val="008000"/>
                </a:solidFill>
              </a:rPr>
              <a:t> Feb. 10: beam storage in LER</a:t>
            </a:r>
          </a:p>
          <a:p>
            <a:pPr>
              <a:buFont typeface="Wingdings" charset="2"/>
              <a:buChar char="l"/>
            </a:pPr>
            <a:r>
              <a:rPr lang="en-US" altLang="ja-JP" sz="1400" dirty="0" smtClean="0">
                <a:solidFill>
                  <a:srgbClr val="008000"/>
                </a:solidFill>
              </a:rPr>
              <a:t> Feb. 22: HER injection tuning started</a:t>
            </a:r>
          </a:p>
          <a:p>
            <a:pPr>
              <a:buFont typeface="Wingdings" charset="2"/>
              <a:buChar char="l"/>
            </a:pPr>
            <a:r>
              <a:rPr lang="en-US" altLang="ja-JP" sz="1400" dirty="0" smtClean="0">
                <a:solidFill>
                  <a:srgbClr val="008000"/>
                </a:solidFill>
              </a:rPr>
              <a:t> Feb. 26: beam storage in HER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8118" y="6183948"/>
            <a:ext cx="869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2/1/2016</a:t>
            </a:r>
            <a:endParaRPr kumimoji="1"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931929" y="6175754"/>
            <a:ext cx="435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3/1</a:t>
            </a:r>
            <a:endParaRPr kumimoji="1" lang="ja-JP" altLang="en-US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441292" y="6159366"/>
            <a:ext cx="435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4/1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909685" y="6151172"/>
            <a:ext cx="435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5/1</a:t>
            </a:r>
            <a:endParaRPr kumimoji="1" lang="ja-JP" altLang="en-US" sz="1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419048" y="6159366"/>
            <a:ext cx="435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6/1</a:t>
            </a:r>
            <a:endParaRPr kumimoji="1" lang="ja-JP" altLang="en-US" sz="1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841751" y="6176386"/>
            <a:ext cx="435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7</a:t>
            </a:r>
            <a:r>
              <a:rPr kumimoji="1" lang="en-US" altLang="ja-JP" sz="1400" dirty="0" smtClean="0"/>
              <a:t>/1</a:t>
            </a:r>
            <a:endParaRPr kumimoji="1" lang="ja-JP" altLang="en-US" sz="1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477065" y="3169681"/>
            <a:ext cx="1506029" cy="307777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 anchor="ctr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red: beam current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84123" y="3169681"/>
            <a:ext cx="1992853" cy="307777"/>
          </a:xfrm>
          <a:prstGeom prst="rect">
            <a:avLst/>
          </a:prstGeom>
          <a:noFill/>
          <a:ln w="22225" cap="flat" cmpd="sng" algn="ctr">
            <a:solidFill>
              <a:srgbClr val="653A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 anchor="ctr">
            <a:spAutoFit/>
          </a:bodyPr>
          <a:lstStyle/>
          <a:p>
            <a:r>
              <a:rPr kumimoji="1" lang="en-US" altLang="ja-JP" sz="1400" dirty="0" smtClean="0">
                <a:solidFill>
                  <a:srgbClr val="653AFF"/>
                </a:solidFill>
              </a:rPr>
              <a:t>purple: vacuum pressure</a:t>
            </a:r>
            <a:endParaRPr kumimoji="1" lang="ja-JP" altLang="en-US" sz="1400" dirty="0">
              <a:solidFill>
                <a:srgbClr val="653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3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1592942" y="28536"/>
            <a:ext cx="7551058" cy="791999"/>
          </a:xfrm>
          <a:prstGeom prst="rect">
            <a:avLst/>
          </a:prstGeom>
          <a:solidFill>
            <a:srgbClr val="00FFFF">
              <a:alpha val="8000"/>
            </a:srgbClr>
          </a:solidFill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kumimoji="0" lang="en-US" altLang="ja-JP" sz="4100" kern="0" dirty="0">
                <a:solidFill>
                  <a:prstClr val="black"/>
                </a:solidFill>
              </a:rPr>
              <a:t>Vacuum Scrubbing</a:t>
            </a: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77" y="78830"/>
            <a:ext cx="154636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139" y="2187999"/>
            <a:ext cx="5146418" cy="2269704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540051" y="2027779"/>
            <a:ext cx="816026" cy="376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46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[HER</a:t>
            </a:r>
            <a:r>
              <a:rPr lang="en-US" altLang="ja-JP" sz="1846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ja-JP" altLang="en-US" sz="1846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554074" y="4272051"/>
            <a:ext cx="776725" cy="376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46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[LER</a:t>
            </a:r>
            <a:r>
              <a:rPr lang="en-US" altLang="ja-JP" sz="1846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ja-JP" altLang="en-US" sz="1846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607908" y="2370368"/>
            <a:ext cx="335194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4125" indent="-164125">
              <a:buClr>
                <a:srgbClr val="6600FF"/>
              </a:buClr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Base pressure: 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~3x10</a:t>
            </a:r>
            <a:r>
              <a:rPr lang="en-US" altLang="ja-JP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</a:t>
            </a: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4125" indent="-164125">
              <a:buClr>
                <a:srgbClr val="6600FF"/>
              </a:buClr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Max.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beam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870 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</a:p>
          <a:p>
            <a:pPr marL="164125" indent="-164125">
              <a:buClr>
                <a:srgbClr val="6600FF"/>
              </a:buClr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Int. beam current: 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660 Ah</a:t>
            </a:r>
            <a:endParaRPr lang="en-US" altLang="ja-JP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4125" indent="-164125">
              <a:buClr>
                <a:srgbClr val="6600FF"/>
              </a:buClr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Avg.  Pressure:  </a:t>
            </a:r>
            <a:r>
              <a:rPr kumimoji="1"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2x10</a:t>
            </a:r>
            <a:r>
              <a:rPr kumimoji="1" lang="en-US" altLang="ja-JP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-7</a:t>
            </a:r>
            <a:r>
              <a:rPr kumimoji="1"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arc sections)  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6x10</a:t>
            </a:r>
            <a:r>
              <a:rPr lang="en-US" altLang="ja-JP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4125" indent="-164125">
              <a:buClr>
                <a:srgbClr val="6600FF"/>
              </a:buClr>
              <a:buFont typeface="Arial" panose="020B0604020202020204" pitchFamily="34" charset="0"/>
              <a:buChar char="•"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Lifetime ~ 400 min.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484831" y="6488576"/>
            <a:ext cx="1638089" cy="33855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kern="0" noProof="0" dirty="0" smtClean="0">
                <a:solidFill>
                  <a:sysClr val="windowText" lastClr="000000"/>
                </a:solidFill>
              </a:rPr>
              <a:t>Y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</a:t>
            </a:r>
            <a:r>
              <a:rPr lang="ja-JP" altLang="ja-JP" sz="1600" kern="0" dirty="0" smtClean="0">
                <a:solidFill>
                  <a:sysClr val="windowText" lastClr="000000"/>
                </a:solidFill>
              </a:rPr>
              <a:t>S</a:t>
            </a:r>
            <a:r>
              <a:rPr kumimoji="1" lang="en-US" altLang="ja-JP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uetsugu</a:t>
            </a:r>
            <a:r>
              <a:rPr kumimoji="1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et</a:t>
            </a:r>
            <a:r>
              <a:rPr kumimoji="1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al.</a:t>
            </a:r>
            <a:endParaRPr kumimoji="1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20" y="4501307"/>
            <a:ext cx="5120627" cy="2244985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5607909" y="4641562"/>
            <a:ext cx="3294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4125" indent="-164125">
              <a:buClr>
                <a:srgbClr val="6600FF"/>
              </a:buClr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Base pressure: </a:t>
            </a:r>
            <a:r>
              <a:rPr kumimoji="1"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~5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1"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1" lang="en-US" altLang="ja-JP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kumimoji="1"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</a:t>
            </a:r>
          </a:p>
          <a:p>
            <a:pPr marL="164125" indent="-164125">
              <a:buClr>
                <a:srgbClr val="6600FF"/>
              </a:buClr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Max.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beam current: 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1010 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</a:p>
          <a:p>
            <a:pPr marL="164125" indent="-164125">
              <a:buClr>
                <a:srgbClr val="6600FF"/>
              </a:buClr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Int. beam current:  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780 Ah</a:t>
            </a:r>
            <a:endParaRPr lang="en-US" altLang="ja-JP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4125" indent="-164125">
              <a:buClr>
                <a:srgbClr val="6600FF"/>
              </a:buClr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Avg.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x10</a:t>
            </a:r>
            <a:r>
              <a:rPr kumimoji="1" lang="en-US" altLang="ja-JP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kumimoji="1"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</a:t>
            </a:r>
          </a:p>
          <a:p>
            <a:pPr marL="164125" indent="-164125">
              <a:buClr>
                <a:srgbClr val="6600FF"/>
              </a:buClr>
              <a:buFont typeface="Arial" panose="020B0604020202020204" pitchFamily="34" charset="0"/>
              <a:buChar char="•"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Lifetime: ~ 70 min. </a:t>
            </a: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kumimoji="1" lang="en-US" altLang="ja-JP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kumimoji="1"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control Knob ON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コンテンツ プレースホルダ 9"/>
          <p:cNvSpPr txBox="1">
            <a:spLocks/>
          </p:cNvSpPr>
          <p:nvPr/>
        </p:nvSpPr>
        <p:spPr>
          <a:xfrm>
            <a:off x="300903" y="1005041"/>
            <a:ext cx="8514329" cy="925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8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8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0"/>
              </a:spcBef>
              <a:buSzPct val="60000"/>
            </a:pPr>
            <a:r>
              <a:rPr lang="en-US" altLang="ja-JP" sz="2400" dirty="0">
                <a:solidFill>
                  <a:srgbClr val="4F1A1B"/>
                </a:solidFill>
                <a:latin typeface="+mn-lt"/>
                <a:cs typeface="Arial" panose="020B0604020202020204" pitchFamily="34" charset="0"/>
              </a:rPr>
              <a:t>The vacuum system worked </a:t>
            </a:r>
            <a:r>
              <a:rPr lang="en-US" altLang="ja-JP" sz="2400" dirty="0" smtClean="0">
                <a:solidFill>
                  <a:srgbClr val="4F1A1B"/>
                </a:solidFill>
                <a:latin typeface="+mn-lt"/>
                <a:cs typeface="Arial" panose="020B0604020202020204" pitchFamily="34" charset="0"/>
              </a:rPr>
              <a:t>well</a:t>
            </a:r>
            <a:r>
              <a:rPr lang="ja-JP" altLang="en-US" sz="2400" dirty="0" smtClean="0">
                <a:solidFill>
                  <a:srgbClr val="4F1A1B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ja-JP" sz="2400" dirty="0" smtClean="0">
                <a:solidFill>
                  <a:srgbClr val="4F1A1B"/>
                </a:solidFill>
                <a:latin typeface="+mn-lt"/>
                <a:cs typeface="Arial" panose="020B0604020202020204" pitchFamily="34" charset="0"/>
              </a:rPr>
              <a:t>with</a:t>
            </a:r>
            <a:r>
              <a:rPr lang="ja-JP" altLang="en-US" sz="2400" dirty="0" smtClean="0">
                <a:solidFill>
                  <a:srgbClr val="4F1A1B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ja-JP" sz="2400" dirty="0" smtClean="0">
                <a:solidFill>
                  <a:srgbClr val="4F1A1B"/>
                </a:solidFill>
                <a:latin typeface="+mn-lt"/>
                <a:cs typeface="Arial" panose="020B0604020202020204" pitchFamily="34" charset="0"/>
              </a:rPr>
              <a:t>newly</a:t>
            </a:r>
            <a:r>
              <a:rPr lang="ja-JP" altLang="en-US" sz="2400" dirty="0" smtClean="0">
                <a:solidFill>
                  <a:srgbClr val="4F1A1B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ja-JP" sz="2400" dirty="0" smtClean="0">
                <a:solidFill>
                  <a:srgbClr val="4F1A1B"/>
                </a:solidFill>
                <a:latin typeface="+mn-lt"/>
                <a:cs typeface="Arial" panose="020B0604020202020204" pitchFamily="34" charset="0"/>
              </a:rPr>
              <a:t>introduced</a:t>
            </a:r>
            <a:r>
              <a:rPr lang="ja-JP" altLang="en-US" sz="2400" dirty="0" smtClean="0">
                <a:solidFill>
                  <a:srgbClr val="4F1A1B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ja-JP" sz="2400" dirty="0" smtClean="0">
                <a:solidFill>
                  <a:srgbClr val="4F1A1B"/>
                </a:solidFill>
                <a:latin typeface="+mn-lt"/>
                <a:cs typeface="Arial" panose="020B0604020202020204" pitchFamily="34" charset="0"/>
              </a:rPr>
              <a:t>components.</a:t>
            </a:r>
            <a:endParaRPr lang="en-US" altLang="ja-JP" sz="2400" dirty="0">
              <a:solidFill>
                <a:srgbClr val="4F1A1B"/>
              </a:solidFill>
              <a:latin typeface="+mn-lt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spcBef>
                <a:spcPts val="0"/>
              </a:spcBef>
              <a:buSzPct val="60000"/>
            </a:pPr>
            <a:r>
              <a:rPr lang="en-US" altLang="ja-JP" sz="2400" dirty="0" smtClean="0">
                <a:solidFill>
                  <a:srgbClr val="4F1A1B"/>
                </a:solidFill>
                <a:latin typeface="+mn-lt"/>
                <a:cs typeface="Arial" panose="020B0604020202020204" pitchFamily="34" charset="0"/>
              </a:rPr>
              <a:t>Integrated </a:t>
            </a:r>
            <a:r>
              <a:rPr lang="en-US" altLang="ja-JP" sz="2400" dirty="0">
                <a:solidFill>
                  <a:srgbClr val="4F1A1B"/>
                </a:solidFill>
                <a:latin typeface="+mn-lt"/>
                <a:cs typeface="Arial" panose="020B0604020202020204" pitchFamily="34" charset="0"/>
              </a:rPr>
              <a:t>beam currents satisfied requirement</a:t>
            </a:r>
            <a:r>
              <a:rPr lang="ja-JP" altLang="en-US" sz="2400" dirty="0">
                <a:solidFill>
                  <a:srgbClr val="4F1A1B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solidFill>
                  <a:srgbClr val="4F1A1B"/>
                </a:solidFill>
                <a:latin typeface="+mn-lt"/>
                <a:cs typeface="Arial" panose="020B0604020202020204" pitchFamily="34" charset="0"/>
              </a:rPr>
              <a:t>for </a:t>
            </a:r>
            <a:r>
              <a:rPr lang="en-US" altLang="ja-JP" sz="2400" dirty="0" smtClean="0">
                <a:solidFill>
                  <a:srgbClr val="4F1A1B"/>
                </a:solidFill>
                <a:latin typeface="+mn-lt"/>
                <a:cs typeface="Arial" panose="020B0604020202020204" pitchFamily="34" charset="0"/>
              </a:rPr>
              <a:t>Belle II </a:t>
            </a:r>
            <a:r>
              <a:rPr lang="en-US" altLang="ja-JP" sz="2400" dirty="0">
                <a:solidFill>
                  <a:srgbClr val="4F1A1B"/>
                </a:solidFill>
                <a:latin typeface="+mn-lt"/>
                <a:cs typeface="Arial" panose="020B0604020202020204" pitchFamily="34" charset="0"/>
              </a:rPr>
              <a:t>roll-in.</a:t>
            </a:r>
          </a:p>
          <a:p>
            <a:pPr>
              <a:lnSpc>
                <a:spcPts val="2400"/>
              </a:lnSpc>
              <a:spcBef>
                <a:spcPts val="0"/>
              </a:spcBef>
              <a:buSzPct val="60000"/>
            </a:pPr>
            <a:endParaRPr lang="en-US" altLang="ja-JP" sz="24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5842000" y="2984500"/>
            <a:ext cx="2806700" cy="279400"/>
          </a:xfrm>
          <a:prstGeom prst="rect">
            <a:avLst/>
          </a:prstGeom>
          <a:noFill/>
          <a:ln w="127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5829300" y="5270500"/>
            <a:ext cx="2806700" cy="279400"/>
          </a:xfrm>
          <a:prstGeom prst="rect">
            <a:avLst/>
          </a:prstGeom>
          <a:noFill/>
          <a:ln w="127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2469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uperKEKB">
  <a:themeElements>
    <a:clrScheme name="TG-kiosk1 2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FFB727"/>
      </a:accent1>
      <a:accent2>
        <a:srgbClr val="4F78BA"/>
      </a:accent2>
      <a:accent3>
        <a:srgbClr val="FFFFFF"/>
      </a:accent3>
      <a:accent4>
        <a:srgbClr val="000000"/>
      </a:accent4>
      <a:accent5>
        <a:srgbClr val="FFD8AC"/>
      </a:accent5>
      <a:accent6>
        <a:srgbClr val="476CA8"/>
      </a:accent6>
      <a:hlink>
        <a:srgbClr val="93CE4C"/>
      </a:hlink>
      <a:folHlink>
        <a:srgbClr val="FF9999"/>
      </a:folHlink>
    </a:clrScheme>
    <a:fontScheme name="TG-kiosk1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kiosk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BCEB1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3E3D5"/>
        </a:accent5>
        <a:accent6>
          <a:srgbClr val="2D5CB9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kiosk1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FFB727"/>
        </a:accent1>
        <a:accent2>
          <a:srgbClr val="4F78BA"/>
        </a:accent2>
        <a:accent3>
          <a:srgbClr val="FFFFFF"/>
        </a:accent3>
        <a:accent4>
          <a:srgbClr val="000000"/>
        </a:accent4>
        <a:accent5>
          <a:srgbClr val="FFD8AC"/>
        </a:accent5>
        <a:accent6>
          <a:srgbClr val="476CA8"/>
        </a:accent6>
        <a:hlink>
          <a:srgbClr val="93CE4C"/>
        </a:hlink>
        <a:folHlink>
          <a:srgbClr val="FF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kiosk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3DDD7"/>
        </a:accent1>
        <a:accent2>
          <a:srgbClr val="4454CE"/>
        </a:accent2>
        <a:accent3>
          <a:srgbClr val="FFFFFF"/>
        </a:accent3>
        <a:accent4>
          <a:srgbClr val="000000"/>
        </a:accent4>
        <a:accent5>
          <a:srgbClr val="B7EBE8"/>
        </a:accent5>
        <a:accent6>
          <a:srgbClr val="3D4BBA"/>
        </a:accent6>
        <a:hlink>
          <a:srgbClr val="9999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FB_TEMPLATE.pptx" id="{9D97DA96-3864-41E7-A68E-E387F4FA18E6}" vid="{09C30673-4258-441A-92B1-B3978628F4B4}"/>
    </a:ext>
  </a:extLst>
</a:theme>
</file>

<file path=ppt/theme/theme4.xml><?xml version="1.0" encoding="utf-8"?>
<a:theme xmlns:a="http://schemas.openxmlformats.org/drawingml/2006/main" name="赤井_120201">
  <a:themeElements>
    <a:clrScheme name="テーマ色_120201">
      <a:dk1>
        <a:sysClr val="windowText" lastClr="000000"/>
      </a:dk1>
      <a:lt1>
        <a:sysClr val="window" lastClr="FFFFFF"/>
      </a:lt1>
      <a:dk2>
        <a:srgbClr val="062DFF"/>
      </a:dk2>
      <a:lt2>
        <a:srgbClr val="63EE8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赤井_120201">
  <a:themeElements>
    <a:clrScheme name="テーマ色_120201">
      <a:dk1>
        <a:sysClr val="windowText" lastClr="000000"/>
      </a:dk1>
      <a:lt1>
        <a:sysClr val="window" lastClr="FFFFFF"/>
      </a:lt1>
      <a:dk2>
        <a:srgbClr val="062DFF"/>
      </a:dk2>
      <a:lt2>
        <a:srgbClr val="63EE8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赤井_120201">
  <a:themeElements>
    <a:clrScheme name="テーマ色_120201">
      <a:dk1>
        <a:sysClr val="windowText" lastClr="000000"/>
      </a:dk1>
      <a:lt1>
        <a:sysClr val="window" lastClr="FFFFFF"/>
      </a:lt1>
      <a:dk2>
        <a:srgbClr val="062DFF"/>
      </a:dk2>
      <a:lt2>
        <a:srgbClr val="63EE8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40199</TotalTime>
  <Words>1942</Words>
  <Application>Microsoft Macintosh PowerPoint</Application>
  <PresentationFormat>画面に合わせる (4:3)</PresentationFormat>
  <Paragraphs>396</Paragraphs>
  <Slides>22</Slides>
  <Notes>4</Notes>
  <HiddenSlides>0</HiddenSlides>
  <MMClips>0</MMClips>
  <ScaleCrop>false</ScaleCrop>
  <HeadingPairs>
    <vt:vector size="8" baseType="variant">
      <vt:variant>
        <vt:lpstr>テーマ</vt:lpstr>
      </vt:variant>
      <vt:variant>
        <vt:i4>8</vt:i4>
      </vt:variant>
      <vt:variant>
        <vt:lpstr>リンクの設定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3" baseType="lpstr">
      <vt:lpstr>Office テーマ</vt:lpstr>
      <vt:lpstr>1_Office テーマ</vt:lpstr>
      <vt:lpstr>SuperKEKB</vt:lpstr>
      <vt:lpstr>赤井_120201</vt:lpstr>
      <vt:lpstr>1_赤井_120201</vt:lpstr>
      <vt:lpstr>2_赤井_120201</vt:lpstr>
      <vt:lpstr>2_Office テーマ</vt:lpstr>
      <vt:lpstr>3_Office テーマ</vt:lpstr>
      <vt:lpstr>???</vt:lpstr>
      <vt:lpstr>???</vt:lpstr>
      <vt:lpstr>数式</vt:lpstr>
      <vt:lpstr>SuperKEKB 概要と補足説明 </vt:lpstr>
      <vt:lpstr>資料</vt:lpstr>
      <vt:lpstr>PowerPoint プレゼンテーション</vt:lpstr>
      <vt:lpstr>SuperKEKB</vt:lpstr>
      <vt:lpstr>Beam Commissioning </vt:lpstr>
      <vt:lpstr>Parameter</vt:lpstr>
      <vt:lpstr>Nano-beam Scheme</vt:lpstr>
      <vt:lpstr>Phase-1 Commissioning</vt:lpstr>
      <vt:lpstr>Vacuum Scrubbing</vt:lpstr>
      <vt:lpstr>Low Emittance Tuning</vt:lpstr>
      <vt:lpstr>Renovation works for phase 2</vt:lpstr>
      <vt:lpstr>QCS system</vt:lpstr>
      <vt:lpstr>Positron Damping Ring</vt:lpstr>
      <vt:lpstr>Positron Damping Ring</vt:lpstr>
      <vt:lpstr>MR各種作業（衝突点以外）_1</vt:lpstr>
      <vt:lpstr>MR各種作業（衝突点以外）_2</vt:lpstr>
      <vt:lpstr>Schedule</vt:lpstr>
      <vt:lpstr>Summary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 Magnets</dc:title>
  <dc:creator>ohuchi</dc:creator>
  <cp:lastModifiedBy>小磯 晴代</cp:lastModifiedBy>
  <cp:revision>884</cp:revision>
  <cp:lastPrinted>2017-09-03T13:12:15Z</cp:lastPrinted>
  <dcterms:created xsi:type="dcterms:W3CDTF">2011-07-20T09:33:16Z</dcterms:created>
  <dcterms:modified xsi:type="dcterms:W3CDTF">2017-09-08T00:38:15Z</dcterms:modified>
</cp:coreProperties>
</file>